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3" r:id="rId5"/>
    <p:sldMasterId id="2147483648" r:id="rId6"/>
  </p:sldMasterIdLst>
  <p:notesMasterIdLst>
    <p:notesMasterId r:id="rId72"/>
  </p:notesMasterIdLst>
  <p:sldIdLst>
    <p:sldId id="264" r:id="rId7"/>
    <p:sldId id="274" r:id="rId8"/>
    <p:sldId id="258" r:id="rId9"/>
    <p:sldId id="281" r:id="rId10"/>
    <p:sldId id="271" r:id="rId11"/>
    <p:sldId id="331" r:id="rId12"/>
    <p:sldId id="282" r:id="rId13"/>
    <p:sldId id="283" r:id="rId14"/>
    <p:sldId id="284" r:id="rId15"/>
    <p:sldId id="285" r:id="rId16"/>
    <p:sldId id="286" r:id="rId17"/>
    <p:sldId id="287" r:id="rId18"/>
    <p:sldId id="288" r:id="rId19"/>
    <p:sldId id="289" r:id="rId20"/>
    <p:sldId id="290" r:id="rId21"/>
    <p:sldId id="291" r:id="rId22"/>
    <p:sldId id="292" r:id="rId23"/>
    <p:sldId id="293" r:id="rId24"/>
    <p:sldId id="294" r:id="rId25"/>
    <p:sldId id="295" r:id="rId26"/>
    <p:sldId id="296" r:id="rId27"/>
    <p:sldId id="297" r:id="rId28"/>
    <p:sldId id="298" r:id="rId29"/>
    <p:sldId id="299" r:id="rId30"/>
    <p:sldId id="300" r:id="rId31"/>
    <p:sldId id="334" r:id="rId32"/>
    <p:sldId id="313" r:id="rId33"/>
    <p:sldId id="312" r:id="rId34"/>
    <p:sldId id="317" r:id="rId35"/>
    <p:sldId id="318" r:id="rId36"/>
    <p:sldId id="320" r:id="rId37"/>
    <p:sldId id="322" r:id="rId38"/>
    <p:sldId id="321" r:id="rId39"/>
    <p:sldId id="276" r:id="rId40"/>
    <p:sldId id="339" r:id="rId41"/>
    <p:sldId id="340" r:id="rId42"/>
    <p:sldId id="341" r:id="rId43"/>
    <p:sldId id="342" r:id="rId44"/>
    <p:sldId id="338" r:id="rId45"/>
    <p:sldId id="310" r:id="rId46"/>
    <p:sldId id="335" r:id="rId47"/>
    <p:sldId id="316" r:id="rId48"/>
    <p:sldId id="324" r:id="rId49"/>
    <p:sldId id="326" r:id="rId50"/>
    <p:sldId id="327" r:id="rId51"/>
    <p:sldId id="333" r:id="rId52"/>
    <p:sldId id="270" r:id="rId53"/>
    <p:sldId id="301" r:id="rId54"/>
    <p:sldId id="302" r:id="rId55"/>
    <p:sldId id="343" r:id="rId56"/>
    <p:sldId id="269" r:id="rId57"/>
    <p:sldId id="268" r:id="rId58"/>
    <p:sldId id="328" r:id="rId59"/>
    <p:sldId id="311" r:id="rId60"/>
    <p:sldId id="305" r:id="rId61"/>
    <p:sldId id="329" r:id="rId62"/>
    <p:sldId id="344" r:id="rId63"/>
    <p:sldId id="304" r:id="rId64"/>
    <p:sldId id="307" r:id="rId65"/>
    <p:sldId id="330" r:id="rId66"/>
    <p:sldId id="309" r:id="rId67"/>
    <p:sldId id="308" r:id="rId68"/>
    <p:sldId id="325" r:id="rId69"/>
    <p:sldId id="314" r:id="rId70"/>
    <p:sldId id="273" r:id="rId71"/>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35BE99AD-F3EF-4F6A-A5D3-C76CB6D6C1D2}">
          <p14:sldIdLst>
            <p14:sldId id="264"/>
            <p14:sldId id="274"/>
            <p14:sldId id="258"/>
            <p14:sldId id="281"/>
            <p14:sldId id="271"/>
            <p14:sldId id="331"/>
            <p14:sldId id="282"/>
            <p14:sldId id="283"/>
            <p14:sldId id="284"/>
            <p14:sldId id="285"/>
            <p14:sldId id="286"/>
            <p14:sldId id="287"/>
            <p14:sldId id="288"/>
            <p14:sldId id="289"/>
            <p14:sldId id="290"/>
            <p14:sldId id="291"/>
            <p14:sldId id="292"/>
            <p14:sldId id="293"/>
            <p14:sldId id="294"/>
            <p14:sldId id="295"/>
            <p14:sldId id="296"/>
            <p14:sldId id="297"/>
            <p14:sldId id="298"/>
            <p14:sldId id="299"/>
            <p14:sldId id="300"/>
            <p14:sldId id="334"/>
            <p14:sldId id="313"/>
            <p14:sldId id="312"/>
            <p14:sldId id="317"/>
            <p14:sldId id="318"/>
            <p14:sldId id="320"/>
            <p14:sldId id="322"/>
            <p14:sldId id="321"/>
            <p14:sldId id="276"/>
            <p14:sldId id="339"/>
            <p14:sldId id="340"/>
            <p14:sldId id="341"/>
            <p14:sldId id="342"/>
            <p14:sldId id="338"/>
            <p14:sldId id="310"/>
            <p14:sldId id="335"/>
            <p14:sldId id="316"/>
            <p14:sldId id="324"/>
            <p14:sldId id="326"/>
            <p14:sldId id="327"/>
            <p14:sldId id="333"/>
            <p14:sldId id="270"/>
            <p14:sldId id="301"/>
            <p14:sldId id="302"/>
            <p14:sldId id="343"/>
            <p14:sldId id="269"/>
            <p14:sldId id="268"/>
            <p14:sldId id="328"/>
            <p14:sldId id="311"/>
            <p14:sldId id="305"/>
            <p14:sldId id="329"/>
            <p14:sldId id="344"/>
            <p14:sldId id="304"/>
            <p14:sldId id="307"/>
            <p14:sldId id="330"/>
            <p14:sldId id="309"/>
            <p14:sldId id="308"/>
          </p14:sldIdLst>
        </p14:section>
        <p14:section name="Section sans titre" id="{3FA5EA3B-B417-4D1A-A4F4-80D739788CEA}">
          <p14:sldIdLst>
            <p14:sldId id="325"/>
            <p14:sldId id="314"/>
            <p14:sldId id="273"/>
          </p14:sldIdLst>
        </p14:section>
      </p14:sectionLst>
    </p:ext>
    <p:ext uri="{EFAFB233-063F-42B5-8137-9DF3F51BA10A}">
      <p15:sldGuideLst xmlns:p15="http://schemas.microsoft.com/office/powerpoint/2012/main">
        <p15:guide id="1" orient="horz" pos="3634" userDrawn="1">
          <p15:clr>
            <a:srgbClr val="A4A3A4"/>
          </p15:clr>
        </p15:guide>
        <p15:guide id="2" pos="3840" userDrawn="1">
          <p15:clr>
            <a:srgbClr val="A4A3A4"/>
          </p15:clr>
        </p15:guide>
        <p15:guide id="3" orient="horz" pos="22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1849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67" autoAdjust="0"/>
    <p:restoredTop sz="94660"/>
  </p:normalViewPr>
  <p:slideViewPr>
    <p:cSldViewPr snapToGrid="0" showGuides="1">
      <p:cViewPr varScale="1">
        <p:scale>
          <a:sx n="74" d="100"/>
          <a:sy n="74" d="100"/>
        </p:scale>
        <p:origin x="464" y="56"/>
      </p:cViewPr>
      <p:guideLst>
        <p:guide orient="horz" pos="3634"/>
        <p:guide pos="3840"/>
        <p:guide orient="horz" pos="22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6" Type="http://schemas.openxmlformats.org/officeDocument/2006/relationships/tableStyles" Target="tableStyles.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429A98-62D5-4058-A5A9-0F0587DDE037}" type="datetimeFigureOut">
              <a:rPr lang="fr-CA" smtClean="0"/>
              <a:t>2026-05-13</a:t>
            </a:fld>
            <a:endParaRPr lang="fr-CA"/>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78119D-331C-4926-A88F-8AA4E5D31E3B}" type="slidenum">
              <a:rPr lang="fr-CA" smtClean="0"/>
              <a:t>‹N°›</a:t>
            </a:fld>
            <a:endParaRPr lang="fr-CA"/>
          </a:p>
        </p:txBody>
      </p:sp>
    </p:spTree>
    <p:extLst>
      <p:ext uri="{BB962C8B-B14F-4D97-AF65-F5344CB8AC3E}">
        <p14:creationId xmlns:p14="http://schemas.microsoft.com/office/powerpoint/2010/main" val="26192313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6C78119D-331C-4926-A88F-8AA4E5D31E3B}" type="slidenum">
              <a:rPr lang="fr-CA" smtClean="0"/>
              <a:t>32</a:t>
            </a:fld>
            <a:endParaRPr lang="fr-CA"/>
          </a:p>
        </p:txBody>
      </p:sp>
    </p:spTree>
    <p:extLst>
      <p:ext uri="{BB962C8B-B14F-4D97-AF65-F5344CB8AC3E}">
        <p14:creationId xmlns:p14="http://schemas.microsoft.com/office/powerpoint/2010/main" val="24720433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9EE12A9-EC4E-E611-E731-382B644A501D}"/>
              </a:ext>
            </a:extLst>
          </p:cNvPr>
          <p:cNvSpPr>
            <a:spLocks noGrp="1"/>
          </p:cNvSpPr>
          <p:nvPr>
            <p:ph type="title"/>
          </p:nvPr>
        </p:nvSpPr>
        <p:spPr/>
        <p:txBody>
          <a:bodyPr/>
          <a:lstStyle/>
          <a:p>
            <a:r>
              <a:rPr lang="fr-FR" dirty="0"/>
              <a:t>Modifiez le style du titre</a:t>
            </a:r>
            <a:endParaRPr lang="fr-CA" dirty="0"/>
          </a:p>
        </p:txBody>
      </p:sp>
      <p:sp>
        <p:nvSpPr>
          <p:cNvPr id="3" name="Espace réservé du contenu 2">
            <a:extLst>
              <a:ext uri="{FF2B5EF4-FFF2-40B4-BE49-F238E27FC236}">
                <a16:creationId xmlns:a16="http://schemas.microsoft.com/office/drawing/2014/main" id="{80CAABAF-B595-34FD-6995-EE28C85C9EF4}"/>
              </a:ext>
            </a:extLst>
          </p:cNvPr>
          <p:cNvSpPr>
            <a:spLocks noGrp="1"/>
          </p:cNvSpPr>
          <p:nvPr>
            <p:ph idx="1" hasCustomPrompt="1"/>
          </p:nvPr>
        </p:nvSpPr>
        <p:spPr>
          <a:xfrm>
            <a:off x="838200" y="1993257"/>
            <a:ext cx="10515600" cy="4122871"/>
          </a:xfrm>
        </p:spPr>
        <p:txBody>
          <a:bodyPr/>
          <a:lstStyle/>
          <a:p>
            <a:pPr lvl="0"/>
            <a:r>
              <a:rPr lang="fr-FR" dirty="0"/>
              <a:t>Cliquez pour les styles du texte du masque</a:t>
            </a:r>
          </a:p>
          <a:p>
            <a:pPr lvl="1"/>
            <a:r>
              <a:rPr lang="fr-FR" dirty="0"/>
              <a:t>Deuxième </a:t>
            </a:r>
            <a:r>
              <a:rPr lang="fr-FR" dirty="0" err="1"/>
              <a:t>nivmodifiereau</a:t>
            </a:r>
            <a:endParaRPr lang="fr-FR" dirty="0"/>
          </a:p>
          <a:p>
            <a:pPr lvl="2"/>
            <a:r>
              <a:rPr lang="fr-FR" dirty="0"/>
              <a:t>Troisième niveau</a:t>
            </a:r>
          </a:p>
          <a:p>
            <a:pPr lvl="3"/>
            <a:r>
              <a:rPr lang="fr-FR" dirty="0"/>
              <a:t>Quatrième niveau</a:t>
            </a:r>
          </a:p>
          <a:p>
            <a:pPr lvl="4"/>
            <a:r>
              <a:rPr lang="fr-FR" dirty="0"/>
              <a:t>Cinquième niveau</a:t>
            </a:r>
            <a:endParaRPr lang="fr-CA" dirty="0"/>
          </a:p>
        </p:txBody>
      </p:sp>
    </p:spTree>
    <p:extLst>
      <p:ext uri="{BB962C8B-B14F-4D97-AF65-F5344CB8AC3E}">
        <p14:creationId xmlns:p14="http://schemas.microsoft.com/office/powerpoint/2010/main" val="3385060344"/>
      </p:ext>
    </p:extLst>
  </p:cSld>
  <p:clrMapOvr>
    <a:masterClrMapping/>
  </p:clrMapOvr>
  <p:extLst>
    <p:ext uri="{DCECCB84-F9BA-43D5-87BE-67443E8EF086}">
      <p15:sldGuideLst xmlns:p15="http://schemas.microsoft.com/office/powerpoint/2012/main">
        <p15:guide id="1" orient="horz" pos="1253" userDrawn="1">
          <p15:clr>
            <a:srgbClr val="FBAE40"/>
          </p15:clr>
        </p15:guide>
        <p15:guide id="2" orient="horz" pos="226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Diapositive de titre">
    <p:spTree>
      <p:nvGrpSpPr>
        <p:cNvPr id="1" name=""/>
        <p:cNvGrpSpPr/>
        <p:nvPr/>
      </p:nvGrpSpPr>
      <p:grpSpPr>
        <a:xfrm>
          <a:off x="0" y="0"/>
          <a:ext cx="0" cy="0"/>
          <a:chOff x="0" y="0"/>
          <a:chExt cx="0" cy="0"/>
        </a:xfrm>
      </p:grpSpPr>
      <p:sp>
        <p:nvSpPr>
          <p:cNvPr id="6" name="Espace réservé pour une image  5">
            <a:extLst>
              <a:ext uri="{FF2B5EF4-FFF2-40B4-BE49-F238E27FC236}">
                <a16:creationId xmlns:a16="http://schemas.microsoft.com/office/drawing/2014/main" id="{1F155D76-C00C-13BB-E909-AD7261BB8687}"/>
              </a:ext>
            </a:extLst>
          </p:cNvPr>
          <p:cNvSpPr>
            <a:spLocks noGrp="1"/>
          </p:cNvSpPr>
          <p:nvPr>
            <p:ph type="pic" sz="quarter" idx="10"/>
          </p:nvPr>
        </p:nvSpPr>
        <p:spPr>
          <a:xfrm>
            <a:off x="4647721" y="0"/>
            <a:ext cx="7544281" cy="6731618"/>
          </a:xfrm>
          <a:custGeom>
            <a:avLst/>
            <a:gdLst>
              <a:gd name="connsiteX0" fmla="*/ 1249674 w 7544281"/>
              <a:gd name="connsiteY0" fmla="*/ 0 h 6731618"/>
              <a:gd name="connsiteX1" fmla="*/ 7544281 w 7544281"/>
              <a:gd name="connsiteY1" fmla="*/ 0 h 6731618"/>
              <a:gd name="connsiteX2" fmla="*/ 7544281 w 7544281"/>
              <a:gd name="connsiteY2" fmla="*/ 6731618 h 6731618"/>
              <a:gd name="connsiteX3" fmla="*/ 0 w 7544281"/>
              <a:gd name="connsiteY3" fmla="*/ 4353660 h 6731618"/>
            </a:gdLst>
            <a:ahLst/>
            <a:cxnLst>
              <a:cxn ang="0">
                <a:pos x="connsiteX0" y="connsiteY0"/>
              </a:cxn>
              <a:cxn ang="0">
                <a:pos x="connsiteX1" y="connsiteY1"/>
              </a:cxn>
              <a:cxn ang="0">
                <a:pos x="connsiteX2" y="connsiteY2"/>
              </a:cxn>
              <a:cxn ang="0">
                <a:pos x="connsiteX3" y="connsiteY3"/>
              </a:cxn>
            </a:cxnLst>
            <a:rect l="l" t="t" r="r" b="b"/>
            <a:pathLst>
              <a:path w="7544281" h="6731618">
                <a:moveTo>
                  <a:pt x="1249674" y="0"/>
                </a:moveTo>
                <a:lnTo>
                  <a:pt x="7544281" y="0"/>
                </a:lnTo>
                <a:lnTo>
                  <a:pt x="7544281" y="6731618"/>
                </a:lnTo>
                <a:lnTo>
                  <a:pt x="0" y="4353660"/>
                </a:lnTo>
                <a:close/>
              </a:path>
            </a:pathLst>
          </a:custGeom>
          <a:solidFill>
            <a:schemeClr val="bg1">
              <a:lumMod val="75000"/>
            </a:schemeClr>
          </a:solidFill>
          <a:effectLst>
            <a:innerShdw blurRad="165100" dist="50800" dir="8100000">
              <a:prstClr val="black">
                <a:alpha val="50000"/>
              </a:prstClr>
            </a:innerShdw>
          </a:effectLst>
        </p:spPr>
        <p:txBody>
          <a:bodyPr wrap="square">
            <a:noAutofit/>
          </a:bodyPr>
          <a:lstStyle/>
          <a:p>
            <a:endParaRPr lang="fr-CA"/>
          </a:p>
        </p:txBody>
      </p:sp>
      <p:sp>
        <p:nvSpPr>
          <p:cNvPr id="7" name="Parallélogramme 6">
            <a:extLst>
              <a:ext uri="{FF2B5EF4-FFF2-40B4-BE49-F238E27FC236}">
                <a16:creationId xmlns:a16="http://schemas.microsoft.com/office/drawing/2014/main" id="{E853E749-F2C0-6166-73FB-F0599F97A529}"/>
              </a:ext>
            </a:extLst>
          </p:cNvPr>
          <p:cNvSpPr/>
          <p:nvPr userDrawn="1"/>
        </p:nvSpPr>
        <p:spPr>
          <a:xfrm rot="6142904">
            <a:off x="2976095" y="-1463099"/>
            <a:ext cx="6239809" cy="17433815"/>
          </a:xfrm>
          <a:prstGeom prst="parallelogram">
            <a:avLst/>
          </a:prstGeom>
          <a:solidFill>
            <a:srgbClr val="3184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 name="Parallélogramme 7">
            <a:extLst>
              <a:ext uri="{FF2B5EF4-FFF2-40B4-BE49-F238E27FC236}">
                <a16:creationId xmlns:a16="http://schemas.microsoft.com/office/drawing/2014/main" id="{F1E5D2C0-23F2-1AC4-136B-FAA61A332235}"/>
              </a:ext>
            </a:extLst>
          </p:cNvPr>
          <p:cNvSpPr/>
          <p:nvPr userDrawn="1"/>
        </p:nvSpPr>
        <p:spPr>
          <a:xfrm>
            <a:off x="-2839528" y="-2"/>
            <a:ext cx="8736922" cy="6858000"/>
          </a:xfrm>
          <a:prstGeom prst="parallelogram">
            <a:avLst>
              <a:gd name="adj" fmla="val 28704"/>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dirty="0"/>
          </a:p>
        </p:txBody>
      </p:sp>
      <p:cxnSp>
        <p:nvCxnSpPr>
          <p:cNvPr id="14" name="Connecteur droit 13">
            <a:extLst>
              <a:ext uri="{FF2B5EF4-FFF2-40B4-BE49-F238E27FC236}">
                <a16:creationId xmlns:a16="http://schemas.microsoft.com/office/drawing/2014/main" id="{85B2C0DA-D3AA-5015-53A0-0F2B4F451B6D}"/>
              </a:ext>
            </a:extLst>
          </p:cNvPr>
          <p:cNvCxnSpPr>
            <a:cxnSpLocks/>
          </p:cNvCxnSpPr>
          <p:nvPr userDrawn="1"/>
        </p:nvCxnSpPr>
        <p:spPr>
          <a:xfrm>
            <a:off x="1728725" y="-860787"/>
            <a:ext cx="41910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Parallélogramme 4">
            <a:extLst>
              <a:ext uri="{FF2B5EF4-FFF2-40B4-BE49-F238E27FC236}">
                <a16:creationId xmlns:a16="http://schemas.microsoft.com/office/drawing/2014/main" id="{EC844215-5436-32A8-BB66-09EC9702797B}"/>
              </a:ext>
            </a:extLst>
          </p:cNvPr>
          <p:cNvSpPr/>
          <p:nvPr userDrawn="1"/>
        </p:nvSpPr>
        <p:spPr>
          <a:xfrm>
            <a:off x="-2104571" y="-933110"/>
            <a:ext cx="7971971" cy="7791110"/>
          </a:xfrm>
          <a:prstGeom prst="parallelogram">
            <a:avLst>
              <a:gd name="adj" fmla="val 29160"/>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0" name="Titre 1">
            <a:extLst>
              <a:ext uri="{FF2B5EF4-FFF2-40B4-BE49-F238E27FC236}">
                <a16:creationId xmlns:a16="http://schemas.microsoft.com/office/drawing/2014/main" id="{FAE6AD0E-33CF-DD6A-42A1-F4824C0ECECA}"/>
              </a:ext>
            </a:extLst>
          </p:cNvPr>
          <p:cNvSpPr>
            <a:spLocks noGrp="1"/>
          </p:cNvSpPr>
          <p:nvPr>
            <p:ph type="title" hasCustomPrompt="1"/>
          </p:nvPr>
        </p:nvSpPr>
        <p:spPr>
          <a:xfrm>
            <a:off x="803275" y="2331824"/>
            <a:ext cx="3629025" cy="2067970"/>
          </a:xfrm>
          <a:prstGeom prst="rect">
            <a:avLst/>
          </a:prstGeom>
        </p:spPr>
        <p:txBody>
          <a:bodyPr/>
          <a:lstStyle>
            <a:lvl1pPr>
              <a:defRPr lang="fr-CA" sz="4400" b="1" i="1" kern="1200" spc="300" dirty="0">
                <a:solidFill>
                  <a:schemeClr val="bg1"/>
                </a:solidFill>
                <a:latin typeface="Exo" pitchFamily="2" charset="0"/>
                <a:ea typeface="+mj-ea"/>
                <a:cs typeface="+mj-cs"/>
              </a:defRPr>
            </a:lvl1pPr>
          </a:lstStyle>
          <a:p>
            <a:r>
              <a:rPr lang="fr-FR" dirty="0"/>
              <a:t>Modifiez le</a:t>
            </a:r>
            <a:br>
              <a:rPr lang="fr-FR" dirty="0"/>
            </a:br>
            <a:r>
              <a:rPr lang="fr-FR" dirty="0"/>
              <a:t>style du titre</a:t>
            </a:r>
            <a:endParaRPr lang="fr-CA" dirty="0"/>
          </a:p>
        </p:txBody>
      </p:sp>
    </p:spTree>
    <p:extLst>
      <p:ext uri="{BB962C8B-B14F-4D97-AF65-F5344CB8AC3E}">
        <p14:creationId xmlns:p14="http://schemas.microsoft.com/office/powerpoint/2010/main" val="34771557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208CB7F-DC57-756F-E6A1-5E5AA0EF5E0B}"/>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id="{C52F5E93-F5D0-4F91-F70C-0B334E00CF3D}"/>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2A18A83F-B524-E31E-9AC7-3BEC0741018E}"/>
              </a:ext>
            </a:extLst>
          </p:cNvPr>
          <p:cNvSpPr>
            <a:spLocks noGrp="1"/>
          </p:cNvSpPr>
          <p:nvPr>
            <p:ph type="dt" sz="half" idx="10"/>
          </p:nvPr>
        </p:nvSpPr>
        <p:spPr>
          <a:xfrm>
            <a:off x="838200" y="6356350"/>
            <a:ext cx="2743200" cy="365125"/>
          </a:xfrm>
          <a:prstGeom prst="rect">
            <a:avLst/>
          </a:prstGeom>
        </p:spPr>
        <p:txBody>
          <a:bodyPr/>
          <a:lstStyle/>
          <a:p>
            <a:fld id="{F10B373F-22B3-4C62-9A12-D24D97C6794C}" type="datetimeFigureOut">
              <a:rPr lang="fr-CA" smtClean="0"/>
              <a:t>2026-05-13</a:t>
            </a:fld>
            <a:endParaRPr lang="fr-CA"/>
          </a:p>
        </p:txBody>
      </p:sp>
      <p:sp>
        <p:nvSpPr>
          <p:cNvPr id="5" name="Espace réservé du pied de page 4">
            <a:extLst>
              <a:ext uri="{FF2B5EF4-FFF2-40B4-BE49-F238E27FC236}">
                <a16:creationId xmlns:a16="http://schemas.microsoft.com/office/drawing/2014/main" id="{0688E48A-20C1-B8B0-A6A2-1BB420973589}"/>
              </a:ext>
            </a:extLst>
          </p:cNvPr>
          <p:cNvSpPr>
            <a:spLocks noGrp="1"/>
          </p:cNvSpPr>
          <p:nvPr>
            <p:ph type="ftr" sz="quarter" idx="11"/>
          </p:nvPr>
        </p:nvSpPr>
        <p:spPr>
          <a:xfrm>
            <a:off x="4038600" y="6356350"/>
            <a:ext cx="4114800" cy="365125"/>
          </a:xfrm>
          <a:prstGeom prst="rect">
            <a:avLst/>
          </a:prstGeom>
        </p:spPr>
        <p:txBody>
          <a:bodyPr/>
          <a:lstStyle/>
          <a:p>
            <a:endParaRPr lang="fr-CA"/>
          </a:p>
        </p:txBody>
      </p:sp>
      <p:sp>
        <p:nvSpPr>
          <p:cNvPr id="6" name="Espace réservé du numéro de diapositive 5">
            <a:extLst>
              <a:ext uri="{FF2B5EF4-FFF2-40B4-BE49-F238E27FC236}">
                <a16:creationId xmlns:a16="http://schemas.microsoft.com/office/drawing/2014/main" id="{55BE75C1-515E-55F3-DEB1-C98ACB78E453}"/>
              </a:ext>
            </a:extLst>
          </p:cNvPr>
          <p:cNvSpPr>
            <a:spLocks noGrp="1"/>
          </p:cNvSpPr>
          <p:nvPr>
            <p:ph type="sldNum" sz="quarter" idx="12"/>
          </p:nvPr>
        </p:nvSpPr>
        <p:spPr>
          <a:xfrm>
            <a:off x="8610600" y="6356350"/>
            <a:ext cx="2743200" cy="365125"/>
          </a:xfrm>
          <a:prstGeom prst="rect">
            <a:avLst/>
          </a:prstGeom>
        </p:spPr>
        <p:txBody>
          <a:bodyPr/>
          <a:lstStyle/>
          <a:p>
            <a:fld id="{210F620B-7013-4F9D-9563-339F7853AD91}" type="slidenum">
              <a:rPr lang="fr-CA" smtClean="0"/>
              <a:t>‹N°›</a:t>
            </a:fld>
            <a:endParaRPr lang="fr-CA"/>
          </a:p>
        </p:txBody>
      </p:sp>
    </p:spTree>
    <p:extLst>
      <p:ext uri="{BB962C8B-B14F-4D97-AF65-F5344CB8AC3E}">
        <p14:creationId xmlns:p14="http://schemas.microsoft.com/office/powerpoint/2010/main" val="14174172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re et contenu">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60727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064FC45-E820-3E01-0089-8BAB3EB38D7E}"/>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id="{FDEC9CBC-EE33-EA43-6496-AE22827EBD9E}"/>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a:extLst>
              <a:ext uri="{FF2B5EF4-FFF2-40B4-BE49-F238E27FC236}">
                <a16:creationId xmlns:a16="http://schemas.microsoft.com/office/drawing/2014/main" id="{D767CB05-7C9A-61DA-FDE5-7191636A7EC6}"/>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e la date 4">
            <a:extLst>
              <a:ext uri="{FF2B5EF4-FFF2-40B4-BE49-F238E27FC236}">
                <a16:creationId xmlns:a16="http://schemas.microsoft.com/office/drawing/2014/main" id="{50D4246C-B69A-DDD9-F308-5F8045C3F959}"/>
              </a:ext>
            </a:extLst>
          </p:cNvPr>
          <p:cNvSpPr>
            <a:spLocks noGrp="1"/>
          </p:cNvSpPr>
          <p:nvPr>
            <p:ph type="dt" sz="half" idx="10"/>
          </p:nvPr>
        </p:nvSpPr>
        <p:spPr>
          <a:xfrm>
            <a:off x="838200" y="6356350"/>
            <a:ext cx="2743200" cy="365125"/>
          </a:xfrm>
          <a:prstGeom prst="rect">
            <a:avLst/>
          </a:prstGeom>
        </p:spPr>
        <p:txBody>
          <a:bodyPr/>
          <a:lstStyle/>
          <a:p>
            <a:fld id="{F10B373F-22B3-4C62-9A12-D24D97C6794C}" type="datetimeFigureOut">
              <a:rPr lang="fr-CA" smtClean="0"/>
              <a:t>2026-05-13</a:t>
            </a:fld>
            <a:endParaRPr lang="fr-CA"/>
          </a:p>
        </p:txBody>
      </p:sp>
      <p:sp>
        <p:nvSpPr>
          <p:cNvPr id="6" name="Espace réservé du pied de page 5">
            <a:extLst>
              <a:ext uri="{FF2B5EF4-FFF2-40B4-BE49-F238E27FC236}">
                <a16:creationId xmlns:a16="http://schemas.microsoft.com/office/drawing/2014/main" id="{9BDAEEF5-BC0B-53F1-50CA-4296FB269867}"/>
              </a:ext>
            </a:extLst>
          </p:cNvPr>
          <p:cNvSpPr>
            <a:spLocks noGrp="1"/>
          </p:cNvSpPr>
          <p:nvPr>
            <p:ph type="ftr" sz="quarter" idx="11"/>
          </p:nvPr>
        </p:nvSpPr>
        <p:spPr>
          <a:xfrm>
            <a:off x="4038600" y="6356350"/>
            <a:ext cx="4114800" cy="365125"/>
          </a:xfrm>
          <a:prstGeom prst="rect">
            <a:avLst/>
          </a:prstGeom>
        </p:spPr>
        <p:txBody>
          <a:bodyPr/>
          <a:lstStyle/>
          <a:p>
            <a:endParaRPr lang="fr-CA"/>
          </a:p>
        </p:txBody>
      </p:sp>
      <p:sp>
        <p:nvSpPr>
          <p:cNvPr id="7" name="Espace réservé du numéro de diapositive 6">
            <a:extLst>
              <a:ext uri="{FF2B5EF4-FFF2-40B4-BE49-F238E27FC236}">
                <a16:creationId xmlns:a16="http://schemas.microsoft.com/office/drawing/2014/main" id="{589F6B6B-EF4C-21A3-2142-8DED635780EC}"/>
              </a:ext>
            </a:extLst>
          </p:cNvPr>
          <p:cNvSpPr>
            <a:spLocks noGrp="1"/>
          </p:cNvSpPr>
          <p:nvPr>
            <p:ph type="sldNum" sz="quarter" idx="12"/>
          </p:nvPr>
        </p:nvSpPr>
        <p:spPr>
          <a:xfrm>
            <a:off x="8610600" y="6356350"/>
            <a:ext cx="2743200" cy="365125"/>
          </a:xfrm>
          <a:prstGeom prst="rect">
            <a:avLst/>
          </a:prstGeom>
        </p:spPr>
        <p:txBody>
          <a:bodyPr/>
          <a:lstStyle/>
          <a:p>
            <a:fld id="{210F620B-7013-4F9D-9563-339F7853AD91}" type="slidenum">
              <a:rPr lang="fr-CA" smtClean="0"/>
              <a:t>‹N°›</a:t>
            </a:fld>
            <a:endParaRPr lang="fr-CA"/>
          </a:p>
        </p:txBody>
      </p:sp>
    </p:spTree>
    <p:extLst>
      <p:ext uri="{BB962C8B-B14F-4D97-AF65-F5344CB8AC3E}">
        <p14:creationId xmlns:p14="http://schemas.microsoft.com/office/powerpoint/2010/main" val="25501381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Diapositive de titre">
    <p:spTree>
      <p:nvGrpSpPr>
        <p:cNvPr id="1" name=""/>
        <p:cNvGrpSpPr/>
        <p:nvPr/>
      </p:nvGrpSpPr>
      <p:grpSpPr>
        <a:xfrm>
          <a:off x="0" y="0"/>
          <a:ext cx="0" cy="0"/>
          <a:chOff x="0" y="0"/>
          <a:chExt cx="0" cy="0"/>
        </a:xfrm>
      </p:grpSpPr>
      <p:sp>
        <p:nvSpPr>
          <p:cNvPr id="2" name="Espace réservé pour une image  1">
            <a:extLst>
              <a:ext uri="{FF2B5EF4-FFF2-40B4-BE49-F238E27FC236}">
                <a16:creationId xmlns:a16="http://schemas.microsoft.com/office/drawing/2014/main" id="{199C504F-06AB-D8C1-C5C5-77E8AE38D476}"/>
              </a:ext>
            </a:extLst>
          </p:cNvPr>
          <p:cNvSpPr>
            <a:spLocks noGrp="1"/>
          </p:cNvSpPr>
          <p:nvPr>
            <p:ph type="pic" sz="quarter" idx="10"/>
          </p:nvPr>
        </p:nvSpPr>
        <p:spPr>
          <a:xfrm>
            <a:off x="5117683" y="0"/>
            <a:ext cx="7074319" cy="6858000"/>
          </a:xfrm>
          <a:custGeom>
            <a:avLst/>
            <a:gdLst>
              <a:gd name="connsiteX0" fmla="*/ 705752 w 7074319"/>
              <a:gd name="connsiteY0" fmla="*/ 0 h 6858000"/>
              <a:gd name="connsiteX1" fmla="*/ 7074319 w 7074319"/>
              <a:gd name="connsiteY1" fmla="*/ 0 h 6858000"/>
              <a:gd name="connsiteX2" fmla="*/ 7074319 w 7074319"/>
              <a:gd name="connsiteY2" fmla="*/ 6858000 h 6858000"/>
              <a:gd name="connsiteX3" fmla="*/ 457944 w 7074319"/>
              <a:gd name="connsiteY3" fmla="*/ 6858000 h 6858000"/>
              <a:gd name="connsiteX4" fmla="*/ 0 w 7074319"/>
              <a:gd name="connsiteY4" fmla="*/ 3393145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74319" h="6858000">
                <a:moveTo>
                  <a:pt x="705752" y="0"/>
                </a:moveTo>
                <a:lnTo>
                  <a:pt x="7074319" y="0"/>
                </a:lnTo>
                <a:lnTo>
                  <a:pt x="7074319" y="6858000"/>
                </a:lnTo>
                <a:lnTo>
                  <a:pt x="457944" y="6858000"/>
                </a:lnTo>
                <a:lnTo>
                  <a:pt x="0" y="3393145"/>
                </a:lnTo>
                <a:close/>
              </a:path>
            </a:pathLst>
          </a:custGeom>
          <a:solidFill>
            <a:schemeClr val="bg1">
              <a:lumMod val="75000"/>
            </a:schemeClr>
          </a:solidFill>
          <a:effectLst>
            <a:innerShdw blurRad="63500" dist="50800" dir="10800000">
              <a:prstClr val="black">
                <a:alpha val="50000"/>
              </a:prstClr>
            </a:innerShdw>
          </a:effectLst>
        </p:spPr>
        <p:txBody>
          <a:bodyPr wrap="square">
            <a:noAutofit/>
          </a:bodyPr>
          <a:lstStyle/>
          <a:p>
            <a:endParaRPr lang="fr-CA" dirty="0"/>
          </a:p>
        </p:txBody>
      </p:sp>
      <p:sp>
        <p:nvSpPr>
          <p:cNvPr id="3" name="Rectangle 2">
            <a:extLst>
              <a:ext uri="{FF2B5EF4-FFF2-40B4-BE49-F238E27FC236}">
                <a16:creationId xmlns:a16="http://schemas.microsoft.com/office/drawing/2014/main" id="{1FC51D25-4EE6-4B04-A626-268D289B34CC}"/>
              </a:ext>
            </a:extLst>
          </p:cNvPr>
          <p:cNvSpPr/>
          <p:nvPr userDrawn="1"/>
        </p:nvSpPr>
        <p:spPr>
          <a:xfrm rot="21148257" flipH="1">
            <a:off x="-334349" y="-825398"/>
            <a:ext cx="5486400" cy="9318171"/>
          </a:xfrm>
          <a:prstGeom prst="rect">
            <a:avLst/>
          </a:prstGeom>
          <a:solidFill>
            <a:srgbClr val="3184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4" name="Rectangle 21">
            <a:extLst>
              <a:ext uri="{FF2B5EF4-FFF2-40B4-BE49-F238E27FC236}">
                <a16:creationId xmlns:a16="http://schemas.microsoft.com/office/drawing/2014/main" id="{1C6BE907-B0FD-E845-17E5-A5F0033C8CCA}"/>
              </a:ext>
            </a:extLst>
          </p:cNvPr>
          <p:cNvSpPr/>
          <p:nvPr userDrawn="1"/>
        </p:nvSpPr>
        <p:spPr>
          <a:xfrm rot="723980" flipH="1">
            <a:off x="-807948" y="-762668"/>
            <a:ext cx="5880687" cy="8315370"/>
          </a:xfrm>
          <a:custGeom>
            <a:avLst/>
            <a:gdLst>
              <a:gd name="connsiteX0" fmla="*/ 0 w 7439273"/>
              <a:gd name="connsiteY0" fmla="*/ 0 h 8083231"/>
              <a:gd name="connsiteX1" fmla="*/ 7439273 w 7439273"/>
              <a:gd name="connsiteY1" fmla="*/ 0 h 8083231"/>
              <a:gd name="connsiteX2" fmla="*/ 7439273 w 7439273"/>
              <a:gd name="connsiteY2" fmla="*/ 8083231 h 8083231"/>
              <a:gd name="connsiteX3" fmla="*/ 0 w 7439273"/>
              <a:gd name="connsiteY3" fmla="*/ 8083231 h 8083231"/>
              <a:gd name="connsiteX4" fmla="*/ 0 w 7439273"/>
              <a:gd name="connsiteY4" fmla="*/ 0 h 8083231"/>
              <a:gd name="connsiteX0" fmla="*/ 0 w 7439273"/>
              <a:gd name="connsiteY0" fmla="*/ 0 h 8083231"/>
              <a:gd name="connsiteX1" fmla="*/ 5701329 w 7439273"/>
              <a:gd name="connsiteY1" fmla="*/ 1186917 h 8083231"/>
              <a:gd name="connsiteX2" fmla="*/ 7439273 w 7439273"/>
              <a:gd name="connsiteY2" fmla="*/ 8083231 h 8083231"/>
              <a:gd name="connsiteX3" fmla="*/ 0 w 7439273"/>
              <a:gd name="connsiteY3" fmla="*/ 8083231 h 8083231"/>
              <a:gd name="connsiteX4" fmla="*/ 0 w 7439273"/>
              <a:gd name="connsiteY4" fmla="*/ 0 h 8083231"/>
              <a:gd name="connsiteX0" fmla="*/ 0 w 5701329"/>
              <a:gd name="connsiteY0" fmla="*/ 0 h 8118257"/>
              <a:gd name="connsiteX1" fmla="*/ 5701329 w 5701329"/>
              <a:gd name="connsiteY1" fmla="*/ 1186917 h 8118257"/>
              <a:gd name="connsiteX2" fmla="*/ 4270397 w 5701329"/>
              <a:gd name="connsiteY2" fmla="*/ 8118257 h 8118257"/>
              <a:gd name="connsiteX3" fmla="*/ 0 w 5701329"/>
              <a:gd name="connsiteY3" fmla="*/ 8083231 h 8118257"/>
              <a:gd name="connsiteX4" fmla="*/ 0 w 5701329"/>
              <a:gd name="connsiteY4" fmla="*/ 0 h 8118257"/>
              <a:gd name="connsiteX0" fmla="*/ 30856 w 5732185"/>
              <a:gd name="connsiteY0" fmla="*/ 0 h 8118257"/>
              <a:gd name="connsiteX1" fmla="*/ 5732185 w 5732185"/>
              <a:gd name="connsiteY1" fmla="*/ 1186917 h 8118257"/>
              <a:gd name="connsiteX2" fmla="*/ 4301253 w 5732185"/>
              <a:gd name="connsiteY2" fmla="*/ 8118257 h 8118257"/>
              <a:gd name="connsiteX3" fmla="*/ 0 w 5732185"/>
              <a:gd name="connsiteY3" fmla="*/ 7186102 h 8118257"/>
              <a:gd name="connsiteX4" fmla="*/ 30856 w 5732185"/>
              <a:gd name="connsiteY4" fmla="*/ 0 h 8118257"/>
              <a:gd name="connsiteX0" fmla="*/ 39958 w 5741287"/>
              <a:gd name="connsiteY0" fmla="*/ 0 h 8118257"/>
              <a:gd name="connsiteX1" fmla="*/ 5741287 w 5741287"/>
              <a:gd name="connsiteY1" fmla="*/ 1186917 h 8118257"/>
              <a:gd name="connsiteX2" fmla="*/ 4310355 w 5741287"/>
              <a:gd name="connsiteY2" fmla="*/ 8118257 h 8118257"/>
              <a:gd name="connsiteX3" fmla="*/ 0 w 5741287"/>
              <a:gd name="connsiteY3" fmla="*/ 7228682 h 8118257"/>
              <a:gd name="connsiteX4" fmla="*/ 39958 w 5741287"/>
              <a:gd name="connsiteY4" fmla="*/ 0 h 8118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41287" h="8118257">
                <a:moveTo>
                  <a:pt x="39958" y="0"/>
                </a:moveTo>
                <a:lnTo>
                  <a:pt x="5741287" y="1186917"/>
                </a:lnTo>
                <a:lnTo>
                  <a:pt x="4310355" y="8118257"/>
                </a:lnTo>
                <a:lnTo>
                  <a:pt x="0" y="7228682"/>
                </a:lnTo>
                <a:lnTo>
                  <a:pt x="39958" y="0"/>
                </a:lnTo>
                <a:close/>
              </a:path>
            </a:pathLst>
          </a:cu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Graphique 9">
            <a:extLst>
              <a:ext uri="{FF2B5EF4-FFF2-40B4-BE49-F238E27FC236}">
                <a16:creationId xmlns:a16="http://schemas.microsoft.com/office/drawing/2014/main" id="{42919413-2E5C-10BA-0779-D7FB734CBDC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03275" y="5757844"/>
            <a:ext cx="2008927" cy="859210"/>
          </a:xfrm>
          <a:prstGeom prst="rect">
            <a:avLst/>
          </a:prstGeom>
        </p:spPr>
      </p:pic>
      <p:pic>
        <p:nvPicPr>
          <p:cNvPr id="13" name="Image 12" descr="Une image contenant texte, Police, logo, Graphique&#10;&#10;Description générée automatiquement">
            <a:extLst>
              <a:ext uri="{FF2B5EF4-FFF2-40B4-BE49-F238E27FC236}">
                <a16:creationId xmlns:a16="http://schemas.microsoft.com/office/drawing/2014/main" id="{A23FC4ED-A2D2-F741-788E-71D2AA6CA3E0}"/>
              </a:ext>
            </a:extLst>
          </p:cNvPr>
          <p:cNvPicPr>
            <a:picLocks noChangeAspect="1"/>
          </p:cNvPicPr>
          <p:nvPr userDrawn="1"/>
        </p:nvPicPr>
        <p:blipFill>
          <a:blip r:embed="rId4">
            <a:extLst>
              <a:ext uri="{28A0092B-C50C-407E-A947-70E740481C1C}">
                <a14:useLocalDpi xmlns:a14="http://schemas.microsoft.com/office/drawing/2010/main" val="0"/>
              </a:ext>
            </a:extLst>
          </a:blip>
          <a:srcRect l="19110" t="37614" r="19110" b="34608"/>
          <a:stretch/>
        </p:blipFill>
        <p:spPr>
          <a:xfrm>
            <a:off x="304799" y="2337388"/>
            <a:ext cx="3273918" cy="1905000"/>
          </a:xfrm>
          <a:prstGeom prst="rect">
            <a:avLst/>
          </a:prstGeom>
        </p:spPr>
      </p:pic>
      <p:cxnSp>
        <p:nvCxnSpPr>
          <p:cNvPr id="14" name="Connecteur droit 13">
            <a:extLst>
              <a:ext uri="{FF2B5EF4-FFF2-40B4-BE49-F238E27FC236}">
                <a16:creationId xmlns:a16="http://schemas.microsoft.com/office/drawing/2014/main" id="{85B2C0DA-D3AA-5015-53A0-0F2B4F451B6D}"/>
              </a:ext>
            </a:extLst>
          </p:cNvPr>
          <p:cNvCxnSpPr>
            <a:cxnSpLocks/>
          </p:cNvCxnSpPr>
          <p:nvPr userDrawn="1"/>
        </p:nvCxnSpPr>
        <p:spPr>
          <a:xfrm>
            <a:off x="838200" y="1780813"/>
            <a:ext cx="41910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itre 1">
            <a:extLst>
              <a:ext uri="{FF2B5EF4-FFF2-40B4-BE49-F238E27FC236}">
                <a16:creationId xmlns:a16="http://schemas.microsoft.com/office/drawing/2014/main" id="{AA8C3C91-F61E-E29A-43D3-8C8C87323821}"/>
              </a:ext>
            </a:extLst>
          </p:cNvPr>
          <p:cNvSpPr>
            <a:spLocks noGrp="1"/>
          </p:cNvSpPr>
          <p:nvPr>
            <p:ph type="title" hasCustomPrompt="1"/>
          </p:nvPr>
        </p:nvSpPr>
        <p:spPr>
          <a:xfrm>
            <a:off x="838200" y="294711"/>
            <a:ext cx="4539143" cy="1395978"/>
          </a:xfrm>
          <a:prstGeom prst="rect">
            <a:avLst/>
          </a:prstGeom>
        </p:spPr>
        <p:txBody>
          <a:bodyPr/>
          <a:lstStyle>
            <a:lvl1pPr>
              <a:defRPr lang="fr-CA" sz="4800" b="1" i="1" kern="1200" spc="300" dirty="0">
                <a:solidFill>
                  <a:schemeClr val="bg1"/>
                </a:solidFill>
                <a:latin typeface="Exo" pitchFamily="2" charset="0"/>
                <a:ea typeface="+mj-ea"/>
                <a:cs typeface="+mj-cs"/>
              </a:defRPr>
            </a:lvl1pPr>
          </a:lstStyle>
          <a:p>
            <a:r>
              <a:rPr lang="fr-FR" dirty="0"/>
              <a:t>Modifiez le</a:t>
            </a:r>
            <a:br>
              <a:rPr lang="fr-FR" dirty="0"/>
            </a:br>
            <a:r>
              <a:rPr lang="fr-FR" dirty="0"/>
              <a:t>style du titre</a:t>
            </a:r>
            <a:endParaRPr lang="fr-CA" dirty="0"/>
          </a:p>
        </p:txBody>
      </p:sp>
    </p:spTree>
    <p:extLst>
      <p:ext uri="{BB962C8B-B14F-4D97-AF65-F5344CB8AC3E}">
        <p14:creationId xmlns:p14="http://schemas.microsoft.com/office/powerpoint/2010/main" val="7334307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Diapositive de titre">
    <p:spTree>
      <p:nvGrpSpPr>
        <p:cNvPr id="1" name=""/>
        <p:cNvGrpSpPr/>
        <p:nvPr/>
      </p:nvGrpSpPr>
      <p:grpSpPr>
        <a:xfrm>
          <a:off x="0" y="0"/>
          <a:ext cx="0" cy="0"/>
          <a:chOff x="0" y="0"/>
          <a:chExt cx="0" cy="0"/>
        </a:xfrm>
      </p:grpSpPr>
      <p:sp>
        <p:nvSpPr>
          <p:cNvPr id="6" name="Espace réservé pour une image  5">
            <a:extLst>
              <a:ext uri="{FF2B5EF4-FFF2-40B4-BE49-F238E27FC236}">
                <a16:creationId xmlns:a16="http://schemas.microsoft.com/office/drawing/2014/main" id="{1F155D76-C00C-13BB-E909-AD7261BB8687}"/>
              </a:ext>
            </a:extLst>
          </p:cNvPr>
          <p:cNvSpPr>
            <a:spLocks noGrp="1"/>
          </p:cNvSpPr>
          <p:nvPr>
            <p:ph type="pic" sz="quarter" idx="10"/>
          </p:nvPr>
        </p:nvSpPr>
        <p:spPr>
          <a:xfrm>
            <a:off x="4647721" y="0"/>
            <a:ext cx="7544281" cy="6731618"/>
          </a:xfrm>
          <a:custGeom>
            <a:avLst/>
            <a:gdLst>
              <a:gd name="connsiteX0" fmla="*/ 1249674 w 7544281"/>
              <a:gd name="connsiteY0" fmla="*/ 0 h 6731618"/>
              <a:gd name="connsiteX1" fmla="*/ 7544281 w 7544281"/>
              <a:gd name="connsiteY1" fmla="*/ 0 h 6731618"/>
              <a:gd name="connsiteX2" fmla="*/ 7544281 w 7544281"/>
              <a:gd name="connsiteY2" fmla="*/ 6731618 h 6731618"/>
              <a:gd name="connsiteX3" fmla="*/ 0 w 7544281"/>
              <a:gd name="connsiteY3" fmla="*/ 4353660 h 6731618"/>
            </a:gdLst>
            <a:ahLst/>
            <a:cxnLst>
              <a:cxn ang="0">
                <a:pos x="connsiteX0" y="connsiteY0"/>
              </a:cxn>
              <a:cxn ang="0">
                <a:pos x="connsiteX1" y="connsiteY1"/>
              </a:cxn>
              <a:cxn ang="0">
                <a:pos x="connsiteX2" y="connsiteY2"/>
              </a:cxn>
              <a:cxn ang="0">
                <a:pos x="connsiteX3" y="connsiteY3"/>
              </a:cxn>
            </a:cxnLst>
            <a:rect l="l" t="t" r="r" b="b"/>
            <a:pathLst>
              <a:path w="7544281" h="6731618">
                <a:moveTo>
                  <a:pt x="1249674" y="0"/>
                </a:moveTo>
                <a:lnTo>
                  <a:pt x="7544281" y="0"/>
                </a:lnTo>
                <a:lnTo>
                  <a:pt x="7544281" y="6731618"/>
                </a:lnTo>
                <a:lnTo>
                  <a:pt x="0" y="4353660"/>
                </a:lnTo>
                <a:close/>
              </a:path>
            </a:pathLst>
          </a:custGeom>
          <a:solidFill>
            <a:schemeClr val="bg1">
              <a:lumMod val="75000"/>
            </a:schemeClr>
          </a:solidFill>
          <a:effectLst>
            <a:innerShdw blurRad="165100" dist="50800" dir="8100000">
              <a:prstClr val="black">
                <a:alpha val="50000"/>
              </a:prstClr>
            </a:innerShdw>
          </a:effectLst>
        </p:spPr>
        <p:txBody>
          <a:bodyPr wrap="square">
            <a:noAutofit/>
          </a:bodyPr>
          <a:lstStyle/>
          <a:p>
            <a:endParaRPr lang="fr-CA"/>
          </a:p>
        </p:txBody>
      </p:sp>
      <p:sp>
        <p:nvSpPr>
          <p:cNvPr id="7" name="Parallélogramme 6">
            <a:extLst>
              <a:ext uri="{FF2B5EF4-FFF2-40B4-BE49-F238E27FC236}">
                <a16:creationId xmlns:a16="http://schemas.microsoft.com/office/drawing/2014/main" id="{E853E749-F2C0-6166-73FB-F0599F97A529}"/>
              </a:ext>
            </a:extLst>
          </p:cNvPr>
          <p:cNvSpPr/>
          <p:nvPr userDrawn="1"/>
        </p:nvSpPr>
        <p:spPr>
          <a:xfrm rot="6142904">
            <a:off x="2976095" y="-1463099"/>
            <a:ext cx="6239809" cy="17433815"/>
          </a:xfrm>
          <a:prstGeom prst="parallelogram">
            <a:avLst/>
          </a:prstGeom>
          <a:solidFill>
            <a:srgbClr val="3184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 name="Parallélogramme 7">
            <a:extLst>
              <a:ext uri="{FF2B5EF4-FFF2-40B4-BE49-F238E27FC236}">
                <a16:creationId xmlns:a16="http://schemas.microsoft.com/office/drawing/2014/main" id="{F1E5D2C0-23F2-1AC4-136B-FAA61A332235}"/>
              </a:ext>
            </a:extLst>
          </p:cNvPr>
          <p:cNvSpPr/>
          <p:nvPr userDrawn="1"/>
        </p:nvSpPr>
        <p:spPr>
          <a:xfrm>
            <a:off x="-2839528" y="-2"/>
            <a:ext cx="8736922" cy="6858000"/>
          </a:xfrm>
          <a:prstGeom prst="parallelogram">
            <a:avLst>
              <a:gd name="adj" fmla="val 28704"/>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dirty="0"/>
          </a:p>
        </p:txBody>
      </p:sp>
      <p:cxnSp>
        <p:nvCxnSpPr>
          <p:cNvPr id="14" name="Connecteur droit 13">
            <a:extLst>
              <a:ext uri="{FF2B5EF4-FFF2-40B4-BE49-F238E27FC236}">
                <a16:creationId xmlns:a16="http://schemas.microsoft.com/office/drawing/2014/main" id="{85B2C0DA-D3AA-5015-53A0-0F2B4F451B6D}"/>
              </a:ext>
            </a:extLst>
          </p:cNvPr>
          <p:cNvCxnSpPr>
            <a:cxnSpLocks/>
          </p:cNvCxnSpPr>
          <p:nvPr userDrawn="1"/>
        </p:nvCxnSpPr>
        <p:spPr>
          <a:xfrm>
            <a:off x="1728725" y="-860787"/>
            <a:ext cx="41910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Parallélogramme 4">
            <a:extLst>
              <a:ext uri="{FF2B5EF4-FFF2-40B4-BE49-F238E27FC236}">
                <a16:creationId xmlns:a16="http://schemas.microsoft.com/office/drawing/2014/main" id="{EC844215-5436-32A8-BB66-09EC9702797B}"/>
              </a:ext>
            </a:extLst>
          </p:cNvPr>
          <p:cNvSpPr/>
          <p:nvPr userDrawn="1"/>
        </p:nvSpPr>
        <p:spPr>
          <a:xfrm>
            <a:off x="-2104571" y="-933110"/>
            <a:ext cx="7971971" cy="7791110"/>
          </a:xfrm>
          <a:prstGeom prst="parallelogram">
            <a:avLst>
              <a:gd name="adj" fmla="val 29160"/>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0" name="Titre 1">
            <a:extLst>
              <a:ext uri="{FF2B5EF4-FFF2-40B4-BE49-F238E27FC236}">
                <a16:creationId xmlns:a16="http://schemas.microsoft.com/office/drawing/2014/main" id="{FAE6AD0E-33CF-DD6A-42A1-F4824C0ECECA}"/>
              </a:ext>
            </a:extLst>
          </p:cNvPr>
          <p:cNvSpPr>
            <a:spLocks noGrp="1"/>
          </p:cNvSpPr>
          <p:nvPr>
            <p:ph type="title" hasCustomPrompt="1"/>
          </p:nvPr>
        </p:nvSpPr>
        <p:spPr>
          <a:xfrm>
            <a:off x="803275" y="2331824"/>
            <a:ext cx="3629025" cy="2067970"/>
          </a:xfrm>
          <a:prstGeom prst="rect">
            <a:avLst/>
          </a:prstGeom>
        </p:spPr>
        <p:txBody>
          <a:bodyPr/>
          <a:lstStyle>
            <a:lvl1pPr>
              <a:defRPr lang="fr-CA" sz="4400" b="1" i="1" kern="1200" spc="300" dirty="0">
                <a:solidFill>
                  <a:schemeClr val="bg1"/>
                </a:solidFill>
                <a:latin typeface="Exo" pitchFamily="2" charset="0"/>
                <a:ea typeface="+mj-ea"/>
                <a:cs typeface="+mj-cs"/>
              </a:defRPr>
            </a:lvl1pPr>
          </a:lstStyle>
          <a:p>
            <a:r>
              <a:rPr lang="fr-FR" dirty="0"/>
              <a:t>Modifiez le</a:t>
            </a:r>
            <a:br>
              <a:rPr lang="fr-FR" dirty="0"/>
            </a:br>
            <a:r>
              <a:rPr lang="fr-FR" dirty="0"/>
              <a:t>style du titre</a:t>
            </a:r>
            <a:endParaRPr lang="fr-CA" dirty="0"/>
          </a:p>
        </p:txBody>
      </p:sp>
    </p:spTree>
    <p:extLst>
      <p:ext uri="{BB962C8B-B14F-4D97-AF65-F5344CB8AC3E}">
        <p14:creationId xmlns:p14="http://schemas.microsoft.com/office/powerpoint/2010/main" val="386362377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Diapositive de titre">
    <p:spTree>
      <p:nvGrpSpPr>
        <p:cNvPr id="1" name=""/>
        <p:cNvGrpSpPr/>
        <p:nvPr/>
      </p:nvGrpSpPr>
      <p:grpSpPr>
        <a:xfrm>
          <a:off x="0" y="0"/>
          <a:ext cx="0" cy="0"/>
          <a:chOff x="0" y="0"/>
          <a:chExt cx="0" cy="0"/>
        </a:xfrm>
      </p:grpSpPr>
      <p:sp>
        <p:nvSpPr>
          <p:cNvPr id="4" name="Espace réservé pour une image  3">
            <a:extLst>
              <a:ext uri="{FF2B5EF4-FFF2-40B4-BE49-F238E27FC236}">
                <a16:creationId xmlns:a16="http://schemas.microsoft.com/office/drawing/2014/main" id="{E8273F93-0C25-FFFD-4573-089D614E5E6A}"/>
              </a:ext>
            </a:extLst>
          </p:cNvPr>
          <p:cNvSpPr>
            <a:spLocks noGrp="1"/>
          </p:cNvSpPr>
          <p:nvPr>
            <p:ph type="pic" sz="quarter" idx="10"/>
          </p:nvPr>
        </p:nvSpPr>
        <p:spPr>
          <a:xfrm>
            <a:off x="-88899" y="0"/>
            <a:ext cx="6873518" cy="6858000"/>
          </a:xfrm>
          <a:custGeom>
            <a:avLst/>
            <a:gdLst>
              <a:gd name="connsiteX0" fmla="*/ 0 w 6873518"/>
              <a:gd name="connsiteY0" fmla="*/ 0 h 6858000"/>
              <a:gd name="connsiteX1" fmla="*/ 6156867 w 6873518"/>
              <a:gd name="connsiteY1" fmla="*/ 0 h 6858000"/>
              <a:gd name="connsiteX2" fmla="*/ 6873518 w 6873518"/>
              <a:gd name="connsiteY2" fmla="*/ 3352490 h 6858000"/>
              <a:gd name="connsiteX3" fmla="*/ 6410201 w 6873518"/>
              <a:gd name="connsiteY3" fmla="*/ 6858000 h 6858000"/>
              <a:gd name="connsiteX4" fmla="*/ 0 w 6873518"/>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73518" h="6858000">
                <a:moveTo>
                  <a:pt x="0" y="0"/>
                </a:moveTo>
                <a:lnTo>
                  <a:pt x="6156867" y="0"/>
                </a:lnTo>
                <a:lnTo>
                  <a:pt x="6873518" y="3352490"/>
                </a:lnTo>
                <a:lnTo>
                  <a:pt x="6410201" y="6858000"/>
                </a:lnTo>
                <a:lnTo>
                  <a:pt x="0" y="6858000"/>
                </a:lnTo>
                <a:close/>
              </a:path>
            </a:pathLst>
          </a:custGeom>
          <a:solidFill>
            <a:schemeClr val="bg1">
              <a:lumMod val="75000"/>
            </a:schemeClr>
          </a:solidFill>
          <a:effectLst>
            <a:innerShdw blurRad="101600" dist="50800">
              <a:prstClr val="black">
                <a:alpha val="50000"/>
              </a:prstClr>
            </a:innerShdw>
          </a:effectLst>
        </p:spPr>
        <p:txBody>
          <a:bodyPr wrap="square">
            <a:noAutofit/>
          </a:bodyPr>
          <a:lstStyle/>
          <a:p>
            <a:endParaRPr lang="fr-CA" dirty="0"/>
          </a:p>
        </p:txBody>
      </p:sp>
      <p:sp>
        <p:nvSpPr>
          <p:cNvPr id="5" name="Rectangle 4">
            <a:extLst>
              <a:ext uri="{FF2B5EF4-FFF2-40B4-BE49-F238E27FC236}">
                <a16:creationId xmlns:a16="http://schemas.microsoft.com/office/drawing/2014/main" id="{7A4F4B55-B43B-B06C-50D3-8E92593EC2E6}"/>
              </a:ext>
            </a:extLst>
          </p:cNvPr>
          <p:cNvSpPr/>
          <p:nvPr userDrawn="1"/>
        </p:nvSpPr>
        <p:spPr>
          <a:xfrm rot="451743">
            <a:off x="6747377" y="-844321"/>
            <a:ext cx="5486400" cy="9318171"/>
          </a:xfrm>
          <a:prstGeom prst="rect">
            <a:avLst/>
          </a:prstGeom>
          <a:solidFill>
            <a:srgbClr val="3184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 name="Rectangle 5">
            <a:extLst>
              <a:ext uri="{FF2B5EF4-FFF2-40B4-BE49-F238E27FC236}">
                <a16:creationId xmlns:a16="http://schemas.microsoft.com/office/drawing/2014/main" id="{03CBF90B-F8F5-AB1A-26D1-A7A864335F74}"/>
              </a:ext>
            </a:extLst>
          </p:cNvPr>
          <p:cNvSpPr/>
          <p:nvPr userDrawn="1"/>
        </p:nvSpPr>
        <p:spPr>
          <a:xfrm rot="20876020">
            <a:off x="6740096" y="-1839630"/>
            <a:ext cx="6145480" cy="9318171"/>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3" name="Image 12" descr="Une image contenant texte, Police, logo, Graphique&#10;&#10;Description générée automatiquement">
            <a:extLst>
              <a:ext uri="{FF2B5EF4-FFF2-40B4-BE49-F238E27FC236}">
                <a16:creationId xmlns:a16="http://schemas.microsoft.com/office/drawing/2014/main" id="{A23FC4ED-A2D2-F741-788E-71D2AA6CA3E0}"/>
              </a:ext>
            </a:extLst>
          </p:cNvPr>
          <p:cNvPicPr>
            <a:picLocks noChangeAspect="1"/>
          </p:cNvPicPr>
          <p:nvPr userDrawn="1"/>
        </p:nvPicPr>
        <p:blipFill>
          <a:blip r:embed="rId2">
            <a:extLst>
              <a:ext uri="{28A0092B-C50C-407E-A947-70E740481C1C}">
                <a14:useLocalDpi xmlns:a14="http://schemas.microsoft.com/office/drawing/2010/main" val="0"/>
              </a:ext>
            </a:extLst>
          </a:blip>
          <a:srcRect l="19110" t="37614" r="19110" b="34608"/>
          <a:stretch/>
        </p:blipFill>
        <p:spPr>
          <a:xfrm>
            <a:off x="7385581" y="5582708"/>
            <a:ext cx="1888871" cy="1099080"/>
          </a:xfrm>
          <a:prstGeom prst="rect">
            <a:avLst/>
          </a:prstGeom>
        </p:spPr>
      </p:pic>
      <p:pic>
        <p:nvPicPr>
          <p:cNvPr id="10" name="Graphique 9">
            <a:extLst>
              <a:ext uri="{FF2B5EF4-FFF2-40B4-BE49-F238E27FC236}">
                <a16:creationId xmlns:a16="http://schemas.microsoft.com/office/drawing/2014/main" id="{42919413-2E5C-10BA-0779-D7FB734CBDC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530476" y="5717809"/>
            <a:ext cx="1938009" cy="828879"/>
          </a:xfrm>
          <a:prstGeom prst="rect">
            <a:avLst/>
          </a:prstGeom>
        </p:spPr>
      </p:pic>
      <p:sp>
        <p:nvSpPr>
          <p:cNvPr id="9" name="Titre 1">
            <a:extLst>
              <a:ext uri="{FF2B5EF4-FFF2-40B4-BE49-F238E27FC236}">
                <a16:creationId xmlns:a16="http://schemas.microsoft.com/office/drawing/2014/main" id="{4E8B3769-4D58-25CE-1157-E3AF81593B95}"/>
              </a:ext>
            </a:extLst>
          </p:cNvPr>
          <p:cNvSpPr txBox="1">
            <a:spLocks/>
          </p:cNvSpPr>
          <p:nvPr userDrawn="1"/>
        </p:nvSpPr>
        <p:spPr>
          <a:xfrm>
            <a:off x="7605486" y="2586224"/>
            <a:ext cx="4157604" cy="1418851"/>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sz="8000" b="1" i="1" spc="300" dirty="0">
                <a:solidFill>
                  <a:schemeClr val="bg1"/>
                </a:solidFill>
                <a:latin typeface="Exo" pitchFamily="2" charset="0"/>
              </a:rPr>
              <a:t>Merci !</a:t>
            </a:r>
            <a:endParaRPr lang="fr-CA" b="1" i="1" dirty="0">
              <a:solidFill>
                <a:schemeClr val="bg1"/>
              </a:solidFill>
              <a:latin typeface="Exo" pitchFamily="2" charset="0"/>
            </a:endParaRPr>
          </a:p>
        </p:txBody>
      </p:sp>
    </p:spTree>
    <p:extLst>
      <p:ext uri="{BB962C8B-B14F-4D97-AF65-F5344CB8AC3E}">
        <p14:creationId xmlns:p14="http://schemas.microsoft.com/office/powerpoint/2010/main" val="21855132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9EE12A9-EC4E-E611-E731-382B644A501D}"/>
              </a:ext>
            </a:extLst>
          </p:cNvPr>
          <p:cNvSpPr>
            <a:spLocks noGrp="1"/>
          </p:cNvSpPr>
          <p:nvPr>
            <p:ph type="title" hasCustomPrompt="1"/>
          </p:nvPr>
        </p:nvSpPr>
        <p:spPr/>
        <p:txBody>
          <a:bodyPr/>
          <a:lstStyle>
            <a:lvl1pPr>
              <a:defRPr/>
            </a:lvl1pPr>
          </a:lstStyle>
          <a:p>
            <a:r>
              <a:rPr lang="fr-FR" dirty="0"/>
              <a:t>Modifiez le</a:t>
            </a:r>
            <a:br>
              <a:rPr lang="fr-FR" dirty="0"/>
            </a:br>
            <a:r>
              <a:rPr lang="fr-FR" dirty="0"/>
              <a:t>style du titre</a:t>
            </a:r>
            <a:endParaRPr lang="fr-CA" dirty="0"/>
          </a:p>
        </p:txBody>
      </p:sp>
    </p:spTree>
    <p:extLst>
      <p:ext uri="{BB962C8B-B14F-4D97-AF65-F5344CB8AC3E}">
        <p14:creationId xmlns:p14="http://schemas.microsoft.com/office/powerpoint/2010/main" val="948410223"/>
      </p:ext>
    </p:extLst>
  </p:cSld>
  <p:clrMapOvr>
    <a:masterClrMapping/>
  </p:clrMapOvr>
  <p:extLst>
    <p:ext uri="{DCECCB84-F9BA-43D5-87BE-67443E8EF086}">
      <p15:sldGuideLst xmlns:p15="http://schemas.microsoft.com/office/powerpoint/2012/main">
        <p15:guide id="1" orient="horz" pos="1253" userDrawn="1">
          <p15:clr>
            <a:srgbClr val="FBAE40"/>
          </p15:clr>
        </p15:guide>
        <p15:guide id="2" orient="horz" pos="226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9EE12A9-EC4E-E611-E731-382B644A501D}"/>
              </a:ext>
            </a:extLst>
          </p:cNvPr>
          <p:cNvSpPr>
            <a:spLocks noGrp="1"/>
          </p:cNvSpPr>
          <p:nvPr>
            <p:ph type="title" hasCustomPrompt="1"/>
          </p:nvPr>
        </p:nvSpPr>
        <p:spPr/>
        <p:txBody>
          <a:bodyPr/>
          <a:lstStyle>
            <a:lvl1pPr>
              <a:defRPr/>
            </a:lvl1pPr>
          </a:lstStyle>
          <a:p>
            <a:r>
              <a:rPr lang="fr-FR" dirty="0"/>
              <a:t>Modifiez le</a:t>
            </a:r>
            <a:br>
              <a:rPr lang="fr-FR" dirty="0"/>
            </a:br>
            <a:r>
              <a:rPr lang="fr-FR" dirty="0"/>
              <a:t>style du titre</a:t>
            </a:r>
            <a:endParaRPr lang="fr-CA" dirty="0"/>
          </a:p>
        </p:txBody>
      </p:sp>
      <p:sp>
        <p:nvSpPr>
          <p:cNvPr id="3" name="Rectangle : coins arrondis 2">
            <a:extLst>
              <a:ext uri="{FF2B5EF4-FFF2-40B4-BE49-F238E27FC236}">
                <a16:creationId xmlns:a16="http://schemas.microsoft.com/office/drawing/2014/main" id="{F38D3482-3D00-80D7-FADA-6B0BF981367A}"/>
              </a:ext>
            </a:extLst>
          </p:cNvPr>
          <p:cNvSpPr/>
          <p:nvPr userDrawn="1"/>
        </p:nvSpPr>
        <p:spPr>
          <a:xfrm>
            <a:off x="838200" y="2692400"/>
            <a:ext cx="2222500" cy="2032000"/>
          </a:xfrm>
          <a:prstGeom prst="roundRect">
            <a:avLst>
              <a:gd name="adj" fmla="val 10183"/>
            </a:avLst>
          </a:prstGeom>
          <a:solidFill>
            <a:srgbClr val="31849C"/>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2" name="Espace réservé pour une image  11">
            <a:extLst>
              <a:ext uri="{FF2B5EF4-FFF2-40B4-BE49-F238E27FC236}">
                <a16:creationId xmlns:a16="http://schemas.microsoft.com/office/drawing/2014/main" id="{86BFC286-6FED-9FB3-91DC-8BB3EDBE29F7}"/>
              </a:ext>
            </a:extLst>
          </p:cNvPr>
          <p:cNvSpPr>
            <a:spLocks noGrp="1"/>
          </p:cNvSpPr>
          <p:nvPr>
            <p:ph type="pic" sz="quarter" idx="10"/>
          </p:nvPr>
        </p:nvSpPr>
        <p:spPr>
          <a:xfrm>
            <a:off x="920442" y="2767592"/>
            <a:ext cx="2058016" cy="1881615"/>
          </a:xfrm>
          <a:custGeom>
            <a:avLst/>
            <a:gdLst>
              <a:gd name="connsiteX0" fmla="*/ 173573 w 2222500"/>
              <a:gd name="connsiteY0" fmla="*/ 0 h 2032000"/>
              <a:gd name="connsiteX1" fmla="*/ 2048927 w 2222500"/>
              <a:gd name="connsiteY1" fmla="*/ 0 h 2032000"/>
              <a:gd name="connsiteX2" fmla="*/ 2222500 w 2222500"/>
              <a:gd name="connsiteY2" fmla="*/ 173573 h 2032000"/>
              <a:gd name="connsiteX3" fmla="*/ 2222500 w 2222500"/>
              <a:gd name="connsiteY3" fmla="*/ 1858427 h 2032000"/>
              <a:gd name="connsiteX4" fmla="*/ 2048927 w 2222500"/>
              <a:gd name="connsiteY4" fmla="*/ 2032000 h 2032000"/>
              <a:gd name="connsiteX5" fmla="*/ 173573 w 2222500"/>
              <a:gd name="connsiteY5" fmla="*/ 2032000 h 2032000"/>
              <a:gd name="connsiteX6" fmla="*/ 0 w 2222500"/>
              <a:gd name="connsiteY6" fmla="*/ 1858427 h 2032000"/>
              <a:gd name="connsiteX7" fmla="*/ 0 w 2222500"/>
              <a:gd name="connsiteY7" fmla="*/ 173573 h 2032000"/>
              <a:gd name="connsiteX8" fmla="*/ 173573 w 2222500"/>
              <a:gd name="connsiteY8" fmla="*/ 0 h 203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22500" h="2032000">
                <a:moveTo>
                  <a:pt x="173573" y="0"/>
                </a:moveTo>
                <a:lnTo>
                  <a:pt x="2048927" y="0"/>
                </a:lnTo>
                <a:cubicBezTo>
                  <a:pt x="2144789" y="0"/>
                  <a:pt x="2222500" y="77711"/>
                  <a:pt x="2222500" y="173573"/>
                </a:cubicBezTo>
                <a:lnTo>
                  <a:pt x="2222500" y="1858427"/>
                </a:lnTo>
                <a:cubicBezTo>
                  <a:pt x="2222500" y="1954289"/>
                  <a:pt x="2144789" y="2032000"/>
                  <a:pt x="2048927" y="2032000"/>
                </a:cubicBezTo>
                <a:lnTo>
                  <a:pt x="173573" y="2032000"/>
                </a:lnTo>
                <a:cubicBezTo>
                  <a:pt x="77711" y="2032000"/>
                  <a:pt x="0" y="1954289"/>
                  <a:pt x="0" y="1858427"/>
                </a:cubicBezTo>
                <a:lnTo>
                  <a:pt x="0" y="173573"/>
                </a:lnTo>
                <a:cubicBezTo>
                  <a:pt x="0" y="77711"/>
                  <a:pt x="77711" y="0"/>
                  <a:pt x="173573" y="0"/>
                </a:cubicBezTo>
                <a:close/>
              </a:path>
            </a:pathLst>
          </a:custGeom>
          <a:solidFill>
            <a:schemeClr val="bg1">
              <a:lumMod val="85000"/>
            </a:schemeClr>
          </a:solidFill>
        </p:spPr>
        <p:txBody>
          <a:bodyPr wrap="square">
            <a:noAutofit/>
          </a:bodyPr>
          <a:lstStyle/>
          <a:p>
            <a:endParaRPr lang="fr-CA"/>
          </a:p>
        </p:txBody>
      </p:sp>
      <p:sp>
        <p:nvSpPr>
          <p:cNvPr id="19" name="Rectangle : coins arrondis 18">
            <a:extLst>
              <a:ext uri="{FF2B5EF4-FFF2-40B4-BE49-F238E27FC236}">
                <a16:creationId xmlns:a16="http://schemas.microsoft.com/office/drawing/2014/main" id="{4C733E4E-7371-0B61-419D-10C1ACEA0ED6}"/>
              </a:ext>
            </a:extLst>
          </p:cNvPr>
          <p:cNvSpPr/>
          <p:nvPr userDrawn="1"/>
        </p:nvSpPr>
        <p:spPr>
          <a:xfrm>
            <a:off x="3545114" y="2692399"/>
            <a:ext cx="2222500" cy="2032000"/>
          </a:xfrm>
          <a:prstGeom prst="roundRect">
            <a:avLst>
              <a:gd name="adj" fmla="val 10183"/>
            </a:avLst>
          </a:prstGeom>
          <a:solidFill>
            <a:srgbClr val="31849C"/>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2" name="Rectangle : coins arrondis 21">
            <a:extLst>
              <a:ext uri="{FF2B5EF4-FFF2-40B4-BE49-F238E27FC236}">
                <a16:creationId xmlns:a16="http://schemas.microsoft.com/office/drawing/2014/main" id="{EBB9CE56-8E5F-CC4C-A313-3C81ADA74C06}"/>
              </a:ext>
            </a:extLst>
          </p:cNvPr>
          <p:cNvSpPr/>
          <p:nvPr userDrawn="1"/>
        </p:nvSpPr>
        <p:spPr>
          <a:xfrm>
            <a:off x="6252028" y="2692399"/>
            <a:ext cx="2222500" cy="2032000"/>
          </a:xfrm>
          <a:prstGeom prst="roundRect">
            <a:avLst>
              <a:gd name="adj" fmla="val 10183"/>
            </a:avLst>
          </a:prstGeom>
          <a:solidFill>
            <a:srgbClr val="31849C"/>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3" name="Rectangle : coins arrondis 22">
            <a:extLst>
              <a:ext uri="{FF2B5EF4-FFF2-40B4-BE49-F238E27FC236}">
                <a16:creationId xmlns:a16="http://schemas.microsoft.com/office/drawing/2014/main" id="{8FE88105-7FC5-25EE-6239-5B13BE2DA074}"/>
              </a:ext>
            </a:extLst>
          </p:cNvPr>
          <p:cNvSpPr/>
          <p:nvPr userDrawn="1"/>
        </p:nvSpPr>
        <p:spPr>
          <a:xfrm>
            <a:off x="8958942" y="2692399"/>
            <a:ext cx="2222500" cy="2032000"/>
          </a:xfrm>
          <a:prstGeom prst="roundRect">
            <a:avLst>
              <a:gd name="adj" fmla="val 10183"/>
            </a:avLst>
          </a:prstGeom>
          <a:solidFill>
            <a:srgbClr val="31849C"/>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4" name="Espace réservé pour une image  23">
            <a:extLst>
              <a:ext uri="{FF2B5EF4-FFF2-40B4-BE49-F238E27FC236}">
                <a16:creationId xmlns:a16="http://schemas.microsoft.com/office/drawing/2014/main" id="{6AAC07FA-7B12-E7CA-CD2C-DED81385BBA5}"/>
              </a:ext>
            </a:extLst>
          </p:cNvPr>
          <p:cNvSpPr>
            <a:spLocks noGrp="1"/>
          </p:cNvSpPr>
          <p:nvPr>
            <p:ph type="pic" sz="quarter" idx="11"/>
          </p:nvPr>
        </p:nvSpPr>
        <p:spPr>
          <a:xfrm>
            <a:off x="3627356" y="2767592"/>
            <a:ext cx="2058016" cy="1881615"/>
          </a:xfrm>
          <a:custGeom>
            <a:avLst/>
            <a:gdLst>
              <a:gd name="connsiteX0" fmla="*/ 173573 w 2222500"/>
              <a:gd name="connsiteY0" fmla="*/ 0 h 2032000"/>
              <a:gd name="connsiteX1" fmla="*/ 2048927 w 2222500"/>
              <a:gd name="connsiteY1" fmla="*/ 0 h 2032000"/>
              <a:gd name="connsiteX2" fmla="*/ 2222500 w 2222500"/>
              <a:gd name="connsiteY2" fmla="*/ 173573 h 2032000"/>
              <a:gd name="connsiteX3" fmla="*/ 2222500 w 2222500"/>
              <a:gd name="connsiteY3" fmla="*/ 1858427 h 2032000"/>
              <a:gd name="connsiteX4" fmla="*/ 2048927 w 2222500"/>
              <a:gd name="connsiteY4" fmla="*/ 2032000 h 2032000"/>
              <a:gd name="connsiteX5" fmla="*/ 173573 w 2222500"/>
              <a:gd name="connsiteY5" fmla="*/ 2032000 h 2032000"/>
              <a:gd name="connsiteX6" fmla="*/ 0 w 2222500"/>
              <a:gd name="connsiteY6" fmla="*/ 1858427 h 2032000"/>
              <a:gd name="connsiteX7" fmla="*/ 0 w 2222500"/>
              <a:gd name="connsiteY7" fmla="*/ 173573 h 2032000"/>
              <a:gd name="connsiteX8" fmla="*/ 173573 w 2222500"/>
              <a:gd name="connsiteY8" fmla="*/ 0 h 203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22500" h="2032000">
                <a:moveTo>
                  <a:pt x="173573" y="0"/>
                </a:moveTo>
                <a:lnTo>
                  <a:pt x="2048927" y="0"/>
                </a:lnTo>
                <a:cubicBezTo>
                  <a:pt x="2144789" y="0"/>
                  <a:pt x="2222500" y="77711"/>
                  <a:pt x="2222500" y="173573"/>
                </a:cubicBezTo>
                <a:lnTo>
                  <a:pt x="2222500" y="1858427"/>
                </a:lnTo>
                <a:cubicBezTo>
                  <a:pt x="2222500" y="1954289"/>
                  <a:pt x="2144789" y="2032000"/>
                  <a:pt x="2048927" y="2032000"/>
                </a:cubicBezTo>
                <a:lnTo>
                  <a:pt x="173573" y="2032000"/>
                </a:lnTo>
                <a:cubicBezTo>
                  <a:pt x="77711" y="2032000"/>
                  <a:pt x="0" y="1954289"/>
                  <a:pt x="0" y="1858427"/>
                </a:cubicBezTo>
                <a:lnTo>
                  <a:pt x="0" y="173573"/>
                </a:lnTo>
                <a:cubicBezTo>
                  <a:pt x="0" y="77711"/>
                  <a:pt x="77711" y="0"/>
                  <a:pt x="173573" y="0"/>
                </a:cubicBezTo>
                <a:close/>
              </a:path>
            </a:pathLst>
          </a:custGeom>
          <a:solidFill>
            <a:schemeClr val="bg1">
              <a:lumMod val="85000"/>
            </a:schemeClr>
          </a:solidFill>
        </p:spPr>
        <p:txBody>
          <a:bodyPr wrap="square">
            <a:noAutofit/>
          </a:bodyPr>
          <a:lstStyle/>
          <a:p>
            <a:endParaRPr lang="fr-CA"/>
          </a:p>
        </p:txBody>
      </p:sp>
      <p:sp>
        <p:nvSpPr>
          <p:cNvPr id="25" name="Espace réservé pour une image  24">
            <a:extLst>
              <a:ext uri="{FF2B5EF4-FFF2-40B4-BE49-F238E27FC236}">
                <a16:creationId xmlns:a16="http://schemas.microsoft.com/office/drawing/2014/main" id="{036D5CC5-CF87-4332-A60D-292CAE5366FC}"/>
              </a:ext>
            </a:extLst>
          </p:cNvPr>
          <p:cNvSpPr>
            <a:spLocks noGrp="1"/>
          </p:cNvSpPr>
          <p:nvPr>
            <p:ph type="pic" sz="quarter" idx="12"/>
          </p:nvPr>
        </p:nvSpPr>
        <p:spPr>
          <a:xfrm>
            <a:off x="6334270" y="2767592"/>
            <a:ext cx="2058016" cy="1881615"/>
          </a:xfrm>
          <a:custGeom>
            <a:avLst/>
            <a:gdLst>
              <a:gd name="connsiteX0" fmla="*/ 173573 w 2222500"/>
              <a:gd name="connsiteY0" fmla="*/ 0 h 2032000"/>
              <a:gd name="connsiteX1" fmla="*/ 2048927 w 2222500"/>
              <a:gd name="connsiteY1" fmla="*/ 0 h 2032000"/>
              <a:gd name="connsiteX2" fmla="*/ 2222500 w 2222500"/>
              <a:gd name="connsiteY2" fmla="*/ 173573 h 2032000"/>
              <a:gd name="connsiteX3" fmla="*/ 2222500 w 2222500"/>
              <a:gd name="connsiteY3" fmla="*/ 1858427 h 2032000"/>
              <a:gd name="connsiteX4" fmla="*/ 2048927 w 2222500"/>
              <a:gd name="connsiteY4" fmla="*/ 2032000 h 2032000"/>
              <a:gd name="connsiteX5" fmla="*/ 173573 w 2222500"/>
              <a:gd name="connsiteY5" fmla="*/ 2032000 h 2032000"/>
              <a:gd name="connsiteX6" fmla="*/ 0 w 2222500"/>
              <a:gd name="connsiteY6" fmla="*/ 1858427 h 2032000"/>
              <a:gd name="connsiteX7" fmla="*/ 0 w 2222500"/>
              <a:gd name="connsiteY7" fmla="*/ 173573 h 2032000"/>
              <a:gd name="connsiteX8" fmla="*/ 173573 w 2222500"/>
              <a:gd name="connsiteY8" fmla="*/ 0 h 203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22500" h="2032000">
                <a:moveTo>
                  <a:pt x="173573" y="0"/>
                </a:moveTo>
                <a:lnTo>
                  <a:pt x="2048927" y="0"/>
                </a:lnTo>
                <a:cubicBezTo>
                  <a:pt x="2144789" y="0"/>
                  <a:pt x="2222500" y="77711"/>
                  <a:pt x="2222500" y="173573"/>
                </a:cubicBezTo>
                <a:lnTo>
                  <a:pt x="2222500" y="1858427"/>
                </a:lnTo>
                <a:cubicBezTo>
                  <a:pt x="2222500" y="1954289"/>
                  <a:pt x="2144789" y="2032000"/>
                  <a:pt x="2048927" y="2032000"/>
                </a:cubicBezTo>
                <a:lnTo>
                  <a:pt x="173573" y="2032000"/>
                </a:lnTo>
                <a:cubicBezTo>
                  <a:pt x="77711" y="2032000"/>
                  <a:pt x="0" y="1954289"/>
                  <a:pt x="0" y="1858427"/>
                </a:cubicBezTo>
                <a:lnTo>
                  <a:pt x="0" y="173573"/>
                </a:lnTo>
                <a:cubicBezTo>
                  <a:pt x="0" y="77711"/>
                  <a:pt x="77711" y="0"/>
                  <a:pt x="173573" y="0"/>
                </a:cubicBezTo>
                <a:close/>
              </a:path>
            </a:pathLst>
          </a:custGeom>
          <a:solidFill>
            <a:schemeClr val="bg1">
              <a:lumMod val="85000"/>
            </a:schemeClr>
          </a:solidFill>
        </p:spPr>
        <p:txBody>
          <a:bodyPr wrap="square">
            <a:noAutofit/>
          </a:bodyPr>
          <a:lstStyle/>
          <a:p>
            <a:endParaRPr lang="fr-CA"/>
          </a:p>
        </p:txBody>
      </p:sp>
      <p:sp>
        <p:nvSpPr>
          <p:cNvPr id="26" name="Espace réservé pour une image  25">
            <a:extLst>
              <a:ext uri="{FF2B5EF4-FFF2-40B4-BE49-F238E27FC236}">
                <a16:creationId xmlns:a16="http://schemas.microsoft.com/office/drawing/2014/main" id="{F0C8D733-F39E-F34F-F863-D41DB820D5C8}"/>
              </a:ext>
            </a:extLst>
          </p:cNvPr>
          <p:cNvSpPr>
            <a:spLocks noGrp="1"/>
          </p:cNvSpPr>
          <p:nvPr>
            <p:ph type="pic" sz="quarter" idx="13"/>
          </p:nvPr>
        </p:nvSpPr>
        <p:spPr>
          <a:xfrm>
            <a:off x="9041184" y="2767592"/>
            <a:ext cx="2058016" cy="1881615"/>
          </a:xfrm>
          <a:custGeom>
            <a:avLst/>
            <a:gdLst>
              <a:gd name="connsiteX0" fmla="*/ 173573 w 2222500"/>
              <a:gd name="connsiteY0" fmla="*/ 0 h 2032000"/>
              <a:gd name="connsiteX1" fmla="*/ 2048927 w 2222500"/>
              <a:gd name="connsiteY1" fmla="*/ 0 h 2032000"/>
              <a:gd name="connsiteX2" fmla="*/ 2222500 w 2222500"/>
              <a:gd name="connsiteY2" fmla="*/ 173573 h 2032000"/>
              <a:gd name="connsiteX3" fmla="*/ 2222500 w 2222500"/>
              <a:gd name="connsiteY3" fmla="*/ 1858427 h 2032000"/>
              <a:gd name="connsiteX4" fmla="*/ 2048927 w 2222500"/>
              <a:gd name="connsiteY4" fmla="*/ 2032000 h 2032000"/>
              <a:gd name="connsiteX5" fmla="*/ 173573 w 2222500"/>
              <a:gd name="connsiteY5" fmla="*/ 2032000 h 2032000"/>
              <a:gd name="connsiteX6" fmla="*/ 0 w 2222500"/>
              <a:gd name="connsiteY6" fmla="*/ 1858427 h 2032000"/>
              <a:gd name="connsiteX7" fmla="*/ 0 w 2222500"/>
              <a:gd name="connsiteY7" fmla="*/ 173573 h 2032000"/>
              <a:gd name="connsiteX8" fmla="*/ 173573 w 2222500"/>
              <a:gd name="connsiteY8" fmla="*/ 0 h 203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22500" h="2032000">
                <a:moveTo>
                  <a:pt x="173573" y="0"/>
                </a:moveTo>
                <a:lnTo>
                  <a:pt x="2048927" y="0"/>
                </a:lnTo>
                <a:cubicBezTo>
                  <a:pt x="2144789" y="0"/>
                  <a:pt x="2222500" y="77711"/>
                  <a:pt x="2222500" y="173573"/>
                </a:cubicBezTo>
                <a:lnTo>
                  <a:pt x="2222500" y="1858427"/>
                </a:lnTo>
                <a:cubicBezTo>
                  <a:pt x="2222500" y="1954289"/>
                  <a:pt x="2144789" y="2032000"/>
                  <a:pt x="2048927" y="2032000"/>
                </a:cubicBezTo>
                <a:lnTo>
                  <a:pt x="173573" y="2032000"/>
                </a:lnTo>
                <a:cubicBezTo>
                  <a:pt x="77711" y="2032000"/>
                  <a:pt x="0" y="1954289"/>
                  <a:pt x="0" y="1858427"/>
                </a:cubicBezTo>
                <a:lnTo>
                  <a:pt x="0" y="173573"/>
                </a:lnTo>
                <a:cubicBezTo>
                  <a:pt x="0" y="77711"/>
                  <a:pt x="77711" y="0"/>
                  <a:pt x="173573" y="0"/>
                </a:cubicBezTo>
                <a:close/>
              </a:path>
            </a:pathLst>
          </a:custGeom>
          <a:solidFill>
            <a:schemeClr val="bg1">
              <a:lumMod val="85000"/>
            </a:schemeClr>
          </a:solidFill>
        </p:spPr>
        <p:txBody>
          <a:bodyPr wrap="square">
            <a:noAutofit/>
          </a:bodyPr>
          <a:lstStyle/>
          <a:p>
            <a:endParaRPr lang="fr-CA"/>
          </a:p>
        </p:txBody>
      </p:sp>
      <p:sp>
        <p:nvSpPr>
          <p:cNvPr id="27" name="ZoneTexte 26" hidden="1">
            <a:extLst>
              <a:ext uri="{FF2B5EF4-FFF2-40B4-BE49-F238E27FC236}">
                <a16:creationId xmlns:a16="http://schemas.microsoft.com/office/drawing/2014/main" id="{AD1655FF-EB51-DB84-34F2-D0856E5B483F}"/>
              </a:ext>
            </a:extLst>
          </p:cNvPr>
          <p:cNvSpPr txBox="1"/>
          <p:nvPr userDrawn="1"/>
        </p:nvSpPr>
        <p:spPr>
          <a:xfrm>
            <a:off x="838200" y="5075362"/>
            <a:ext cx="2222500" cy="400110"/>
          </a:xfrm>
          <a:prstGeom prst="rect">
            <a:avLst/>
          </a:prstGeom>
          <a:noFill/>
        </p:spPr>
        <p:txBody>
          <a:bodyPr wrap="square">
            <a:spAutoFit/>
          </a:bodyPr>
          <a:lstStyle/>
          <a:p>
            <a:pPr algn="ctr"/>
            <a:r>
              <a:rPr lang="fr-CA" sz="2000" b="1" dirty="0">
                <a:latin typeface="Poppins" panose="00000500000000000000" pitchFamily="2" charset="0"/>
                <a:ea typeface="+mj-ea"/>
                <a:cs typeface="Poppins" panose="00000500000000000000" pitchFamily="2" charset="0"/>
              </a:rPr>
              <a:t>Lorem  ipsum A</a:t>
            </a:r>
          </a:p>
        </p:txBody>
      </p:sp>
      <p:sp>
        <p:nvSpPr>
          <p:cNvPr id="32" name="ZoneTexte 31" hidden="1">
            <a:extLst>
              <a:ext uri="{FF2B5EF4-FFF2-40B4-BE49-F238E27FC236}">
                <a16:creationId xmlns:a16="http://schemas.microsoft.com/office/drawing/2014/main" id="{6510FCE1-AED4-31C3-779C-5351460AF24E}"/>
              </a:ext>
            </a:extLst>
          </p:cNvPr>
          <p:cNvSpPr txBox="1"/>
          <p:nvPr userDrawn="1"/>
        </p:nvSpPr>
        <p:spPr>
          <a:xfrm>
            <a:off x="3545114" y="5075362"/>
            <a:ext cx="2222500" cy="400110"/>
          </a:xfrm>
          <a:prstGeom prst="rect">
            <a:avLst/>
          </a:prstGeom>
          <a:noFill/>
        </p:spPr>
        <p:txBody>
          <a:bodyPr wrap="square">
            <a:spAutoFit/>
          </a:bodyPr>
          <a:lstStyle/>
          <a:p>
            <a:pPr algn="ctr"/>
            <a:r>
              <a:rPr lang="fr-CA" sz="2000" b="1" dirty="0">
                <a:latin typeface="Poppins" panose="00000500000000000000" pitchFamily="2" charset="0"/>
                <a:ea typeface="+mj-ea"/>
                <a:cs typeface="Poppins" panose="00000500000000000000" pitchFamily="2" charset="0"/>
              </a:rPr>
              <a:t>Lorem  ipsum B</a:t>
            </a:r>
          </a:p>
        </p:txBody>
      </p:sp>
      <p:sp>
        <p:nvSpPr>
          <p:cNvPr id="33" name="ZoneTexte 32" hidden="1">
            <a:extLst>
              <a:ext uri="{FF2B5EF4-FFF2-40B4-BE49-F238E27FC236}">
                <a16:creationId xmlns:a16="http://schemas.microsoft.com/office/drawing/2014/main" id="{9FB8A2DC-3A90-DEE8-23B3-6F2C672A6338}"/>
              </a:ext>
            </a:extLst>
          </p:cNvPr>
          <p:cNvSpPr txBox="1"/>
          <p:nvPr userDrawn="1"/>
        </p:nvSpPr>
        <p:spPr>
          <a:xfrm>
            <a:off x="6252028" y="5075362"/>
            <a:ext cx="2222500" cy="400110"/>
          </a:xfrm>
          <a:prstGeom prst="rect">
            <a:avLst/>
          </a:prstGeom>
          <a:noFill/>
        </p:spPr>
        <p:txBody>
          <a:bodyPr wrap="square">
            <a:spAutoFit/>
          </a:bodyPr>
          <a:lstStyle/>
          <a:p>
            <a:pPr algn="ctr"/>
            <a:r>
              <a:rPr lang="fr-CA" sz="2000" b="1" dirty="0">
                <a:latin typeface="Poppins" panose="00000500000000000000" pitchFamily="2" charset="0"/>
                <a:ea typeface="+mj-ea"/>
                <a:cs typeface="Poppins" panose="00000500000000000000" pitchFamily="2" charset="0"/>
              </a:rPr>
              <a:t>Lorem  ipsum C</a:t>
            </a:r>
          </a:p>
        </p:txBody>
      </p:sp>
      <p:sp>
        <p:nvSpPr>
          <p:cNvPr id="34" name="ZoneTexte 33" hidden="1">
            <a:extLst>
              <a:ext uri="{FF2B5EF4-FFF2-40B4-BE49-F238E27FC236}">
                <a16:creationId xmlns:a16="http://schemas.microsoft.com/office/drawing/2014/main" id="{C5663F83-5DD2-397A-EE62-1FD9162DCC7F}"/>
              </a:ext>
            </a:extLst>
          </p:cNvPr>
          <p:cNvSpPr txBox="1"/>
          <p:nvPr userDrawn="1"/>
        </p:nvSpPr>
        <p:spPr>
          <a:xfrm>
            <a:off x="8958942" y="5075362"/>
            <a:ext cx="2222500" cy="400110"/>
          </a:xfrm>
          <a:prstGeom prst="rect">
            <a:avLst/>
          </a:prstGeom>
          <a:noFill/>
        </p:spPr>
        <p:txBody>
          <a:bodyPr wrap="square">
            <a:spAutoFit/>
          </a:bodyPr>
          <a:lstStyle/>
          <a:p>
            <a:pPr algn="ctr"/>
            <a:r>
              <a:rPr lang="fr-CA" sz="2000" b="1" dirty="0">
                <a:latin typeface="Poppins" panose="00000500000000000000" pitchFamily="2" charset="0"/>
                <a:ea typeface="+mj-ea"/>
                <a:cs typeface="Poppins" panose="00000500000000000000" pitchFamily="2" charset="0"/>
              </a:rPr>
              <a:t>Lorem  ipsum D</a:t>
            </a:r>
          </a:p>
        </p:txBody>
      </p:sp>
      <p:sp>
        <p:nvSpPr>
          <p:cNvPr id="10" name="Titre 1">
            <a:extLst>
              <a:ext uri="{FF2B5EF4-FFF2-40B4-BE49-F238E27FC236}">
                <a16:creationId xmlns:a16="http://schemas.microsoft.com/office/drawing/2014/main" id="{D16D7132-712B-512F-1F19-9871BE07F1EB}"/>
              </a:ext>
            </a:extLst>
          </p:cNvPr>
          <p:cNvSpPr txBox="1">
            <a:spLocks/>
          </p:cNvSpPr>
          <p:nvPr userDrawn="1"/>
        </p:nvSpPr>
        <p:spPr>
          <a:xfrm>
            <a:off x="838199" y="4902200"/>
            <a:ext cx="2222501" cy="1092200"/>
          </a:xfrm>
          <a:prstGeom prst="rect">
            <a:avLst/>
          </a:prstGeom>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bg1"/>
                </a:solidFill>
                <a:latin typeface="+mj-lt"/>
                <a:ea typeface="+mj-ea"/>
                <a:cs typeface="+mj-cs"/>
              </a:defRPr>
            </a:lvl1pPr>
          </a:lstStyle>
          <a:p>
            <a:pPr algn="ctr"/>
            <a:r>
              <a:rPr lang="fr-FR" sz="2000" b="1" kern="1200" dirty="0">
                <a:solidFill>
                  <a:schemeClr val="tx1"/>
                </a:solidFill>
                <a:latin typeface="Poppins" panose="00000500000000000000" pitchFamily="2" charset="0"/>
                <a:ea typeface="+mj-ea"/>
                <a:cs typeface="Poppins" panose="00000500000000000000" pitchFamily="2" charset="0"/>
              </a:rPr>
              <a:t>Modifiez le</a:t>
            </a:r>
            <a:br>
              <a:rPr lang="fr-FR" sz="2000" b="1" kern="1200" dirty="0">
                <a:solidFill>
                  <a:schemeClr val="tx1"/>
                </a:solidFill>
                <a:latin typeface="Poppins" panose="00000500000000000000" pitchFamily="2" charset="0"/>
                <a:ea typeface="+mj-ea"/>
                <a:cs typeface="Poppins" panose="00000500000000000000" pitchFamily="2" charset="0"/>
              </a:rPr>
            </a:br>
            <a:r>
              <a:rPr lang="fr-FR" sz="2000" b="1" kern="1200" dirty="0">
                <a:solidFill>
                  <a:schemeClr val="tx1"/>
                </a:solidFill>
                <a:latin typeface="Poppins" panose="00000500000000000000" pitchFamily="2" charset="0"/>
                <a:ea typeface="+mj-ea"/>
                <a:cs typeface="Poppins" panose="00000500000000000000" pitchFamily="2" charset="0"/>
              </a:rPr>
              <a:t>style du titre</a:t>
            </a:r>
            <a:endParaRPr lang="fr-CA" sz="2000" b="1" kern="1200" dirty="0">
              <a:solidFill>
                <a:schemeClr val="tx1"/>
              </a:solidFill>
              <a:latin typeface="Poppins" panose="00000500000000000000" pitchFamily="2" charset="0"/>
              <a:ea typeface="+mj-ea"/>
              <a:cs typeface="Poppins" panose="00000500000000000000" pitchFamily="2" charset="0"/>
            </a:endParaRPr>
          </a:p>
        </p:txBody>
      </p:sp>
      <p:sp>
        <p:nvSpPr>
          <p:cNvPr id="11" name="Titre 1">
            <a:extLst>
              <a:ext uri="{FF2B5EF4-FFF2-40B4-BE49-F238E27FC236}">
                <a16:creationId xmlns:a16="http://schemas.microsoft.com/office/drawing/2014/main" id="{28A9455C-AD65-8204-38A3-FC8EC0678775}"/>
              </a:ext>
            </a:extLst>
          </p:cNvPr>
          <p:cNvSpPr txBox="1">
            <a:spLocks/>
          </p:cNvSpPr>
          <p:nvPr userDrawn="1"/>
        </p:nvSpPr>
        <p:spPr>
          <a:xfrm>
            <a:off x="3545113" y="4902200"/>
            <a:ext cx="2222501" cy="1092200"/>
          </a:xfrm>
          <a:prstGeom prst="rect">
            <a:avLst/>
          </a:prstGeom>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bg1"/>
                </a:solidFill>
                <a:latin typeface="+mj-lt"/>
                <a:ea typeface="+mj-ea"/>
                <a:cs typeface="+mj-cs"/>
              </a:defRPr>
            </a:lvl1pPr>
          </a:lstStyle>
          <a:p>
            <a:pPr algn="ctr"/>
            <a:r>
              <a:rPr lang="fr-FR" sz="2000" b="1" kern="1200" dirty="0">
                <a:solidFill>
                  <a:schemeClr val="tx1"/>
                </a:solidFill>
                <a:latin typeface="Poppins" panose="00000500000000000000" pitchFamily="2" charset="0"/>
                <a:ea typeface="+mj-ea"/>
                <a:cs typeface="Poppins" panose="00000500000000000000" pitchFamily="2" charset="0"/>
              </a:rPr>
              <a:t>Modifiez le</a:t>
            </a:r>
            <a:br>
              <a:rPr lang="fr-FR" sz="2000" b="1" kern="1200" dirty="0">
                <a:solidFill>
                  <a:schemeClr val="tx1"/>
                </a:solidFill>
                <a:latin typeface="Poppins" panose="00000500000000000000" pitchFamily="2" charset="0"/>
                <a:ea typeface="+mj-ea"/>
                <a:cs typeface="Poppins" panose="00000500000000000000" pitchFamily="2" charset="0"/>
              </a:rPr>
            </a:br>
            <a:r>
              <a:rPr lang="fr-FR" sz="2000" b="1" kern="1200" dirty="0">
                <a:solidFill>
                  <a:schemeClr val="tx1"/>
                </a:solidFill>
                <a:latin typeface="Poppins" panose="00000500000000000000" pitchFamily="2" charset="0"/>
                <a:ea typeface="+mj-ea"/>
                <a:cs typeface="Poppins" panose="00000500000000000000" pitchFamily="2" charset="0"/>
              </a:rPr>
              <a:t>style du titre</a:t>
            </a:r>
            <a:endParaRPr lang="fr-CA" sz="2000" b="1" kern="1200" dirty="0">
              <a:solidFill>
                <a:schemeClr val="tx1"/>
              </a:solidFill>
              <a:latin typeface="Poppins" panose="00000500000000000000" pitchFamily="2" charset="0"/>
              <a:ea typeface="+mj-ea"/>
              <a:cs typeface="Poppins" panose="00000500000000000000" pitchFamily="2" charset="0"/>
            </a:endParaRPr>
          </a:p>
        </p:txBody>
      </p:sp>
      <p:sp>
        <p:nvSpPr>
          <p:cNvPr id="13" name="Titre 1">
            <a:extLst>
              <a:ext uri="{FF2B5EF4-FFF2-40B4-BE49-F238E27FC236}">
                <a16:creationId xmlns:a16="http://schemas.microsoft.com/office/drawing/2014/main" id="{766FFF30-EA96-33D1-59A3-A9036352478D}"/>
              </a:ext>
            </a:extLst>
          </p:cNvPr>
          <p:cNvSpPr txBox="1">
            <a:spLocks/>
          </p:cNvSpPr>
          <p:nvPr userDrawn="1"/>
        </p:nvSpPr>
        <p:spPr>
          <a:xfrm>
            <a:off x="6252027" y="4902200"/>
            <a:ext cx="2222501" cy="1092200"/>
          </a:xfrm>
          <a:prstGeom prst="rect">
            <a:avLst/>
          </a:prstGeom>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bg1"/>
                </a:solidFill>
                <a:latin typeface="+mj-lt"/>
                <a:ea typeface="+mj-ea"/>
                <a:cs typeface="+mj-cs"/>
              </a:defRPr>
            </a:lvl1pPr>
          </a:lstStyle>
          <a:p>
            <a:pPr algn="ctr"/>
            <a:r>
              <a:rPr lang="fr-FR" sz="2000" b="1" kern="1200" dirty="0">
                <a:solidFill>
                  <a:schemeClr val="tx1"/>
                </a:solidFill>
                <a:latin typeface="Poppins" panose="00000500000000000000" pitchFamily="2" charset="0"/>
                <a:ea typeface="+mj-ea"/>
                <a:cs typeface="Poppins" panose="00000500000000000000" pitchFamily="2" charset="0"/>
              </a:rPr>
              <a:t>Modifiez le</a:t>
            </a:r>
            <a:br>
              <a:rPr lang="fr-FR" sz="2000" b="1" kern="1200" dirty="0">
                <a:solidFill>
                  <a:schemeClr val="tx1"/>
                </a:solidFill>
                <a:latin typeface="Poppins" panose="00000500000000000000" pitchFamily="2" charset="0"/>
                <a:ea typeface="+mj-ea"/>
                <a:cs typeface="Poppins" panose="00000500000000000000" pitchFamily="2" charset="0"/>
              </a:rPr>
            </a:br>
            <a:r>
              <a:rPr lang="fr-FR" sz="2000" b="1" kern="1200" dirty="0">
                <a:solidFill>
                  <a:schemeClr val="tx1"/>
                </a:solidFill>
                <a:latin typeface="Poppins" panose="00000500000000000000" pitchFamily="2" charset="0"/>
                <a:ea typeface="+mj-ea"/>
                <a:cs typeface="Poppins" panose="00000500000000000000" pitchFamily="2" charset="0"/>
              </a:rPr>
              <a:t>style du titre</a:t>
            </a:r>
            <a:endParaRPr lang="fr-CA" sz="2000" b="1" kern="1200" dirty="0">
              <a:solidFill>
                <a:schemeClr val="tx1"/>
              </a:solidFill>
              <a:latin typeface="Poppins" panose="00000500000000000000" pitchFamily="2" charset="0"/>
              <a:ea typeface="+mj-ea"/>
              <a:cs typeface="Poppins" panose="00000500000000000000" pitchFamily="2" charset="0"/>
            </a:endParaRPr>
          </a:p>
        </p:txBody>
      </p:sp>
      <p:sp>
        <p:nvSpPr>
          <p:cNvPr id="14" name="Titre 1">
            <a:extLst>
              <a:ext uri="{FF2B5EF4-FFF2-40B4-BE49-F238E27FC236}">
                <a16:creationId xmlns:a16="http://schemas.microsoft.com/office/drawing/2014/main" id="{ED56E788-623A-7162-D1C0-FEB088682583}"/>
              </a:ext>
            </a:extLst>
          </p:cNvPr>
          <p:cNvSpPr txBox="1">
            <a:spLocks/>
          </p:cNvSpPr>
          <p:nvPr userDrawn="1"/>
        </p:nvSpPr>
        <p:spPr>
          <a:xfrm>
            <a:off x="8958941" y="4902200"/>
            <a:ext cx="2222501" cy="1092200"/>
          </a:xfrm>
          <a:prstGeom prst="rect">
            <a:avLst/>
          </a:prstGeom>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bg1"/>
                </a:solidFill>
                <a:latin typeface="+mj-lt"/>
                <a:ea typeface="+mj-ea"/>
                <a:cs typeface="+mj-cs"/>
              </a:defRPr>
            </a:lvl1pPr>
          </a:lstStyle>
          <a:p>
            <a:pPr algn="ctr"/>
            <a:r>
              <a:rPr lang="fr-FR" sz="2000" b="1" kern="1200" dirty="0">
                <a:solidFill>
                  <a:schemeClr val="tx1"/>
                </a:solidFill>
                <a:latin typeface="Poppins" panose="00000500000000000000" pitchFamily="2" charset="0"/>
                <a:ea typeface="+mj-ea"/>
                <a:cs typeface="Poppins" panose="00000500000000000000" pitchFamily="2" charset="0"/>
              </a:rPr>
              <a:t>Modifiez le</a:t>
            </a:r>
            <a:br>
              <a:rPr lang="fr-FR" sz="2000" b="1" kern="1200" dirty="0">
                <a:solidFill>
                  <a:schemeClr val="tx1"/>
                </a:solidFill>
                <a:latin typeface="Poppins" panose="00000500000000000000" pitchFamily="2" charset="0"/>
                <a:ea typeface="+mj-ea"/>
                <a:cs typeface="Poppins" panose="00000500000000000000" pitchFamily="2" charset="0"/>
              </a:rPr>
            </a:br>
            <a:r>
              <a:rPr lang="fr-FR" sz="2000" b="1" kern="1200" dirty="0">
                <a:solidFill>
                  <a:schemeClr val="tx1"/>
                </a:solidFill>
                <a:latin typeface="Poppins" panose="00000500000000000000" pitchFamily="2" charset="0"/>
                <a:ea typeface="+mj-ea"/>
                <a:cs typeface="Poppins" panose="00000500000000000000" pitchFamily="2" charset="0"/>
              </a:rPr>
              <a:t>style du titre</a:t>
            </a:r>
            <a:endParaRPr lang="fr-CA" sz="2000" b="1" kern="1200" dirty="0">
              <a:solidFill>
                <a:schemeClr val="tx1"/>
              </a:solidFill>
              <a:latin typeface="Poppins" panose="00000500000000000000" pitchFamily="2" charset="0"/>
              <a:ea typeface="+mj-ea"/>
              <a:cs typeface="Poppins" panose="00000500000000000000" pitchFamily="2" charset="0"/>
            </a:endParaRPr>
          </a:p>
        </p:txBody>
      </p:sp>
    </p:spTree>
    <p:extLst>
      <p:ext uri="{BB962C8B-B14F-4D97-AF65-F5344CB8AC3E}">
        <p14:creationId xmlns:p14="http://schemas.microsoft.com/office/powerpoint/2010/main" val="1248083515"/>
      </p:ext>
    </p:extLst>
  </p:cSld>
  <p:clrMapOvr>
    <a:masterClrMapping/>
  </p:clrMapOvr>
  <p:extLst>
    <p:ext uri="{DCECCB84-F9BA-43D5-87BE-67443E8EF086}">
      <p15:sldGuideLst xmlns:p15="http://schemas.microsoft.com/office/powerpoint/2012/main">
        <p15:guide id="1" orient="horz" pos="1253" userDrawn="1">
          <p15:clr>
            <a:srgbClr val="FBAE40"/>
          </p15:clr>
        </p15:guide>
        <p15:guide id="2" orient="horz" pos="2251"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9EE12A9-EC4E-E611-E731-382B644A501D}"/>
              </a:ext>
            </a:extLst>
          </p:cNvPr>
          <p:cNvSpPr>
            <a:spLocks noGrp="1"/>
          </p:cNvSpPr>
          <p:nvPr>
            <p:ph type="title" hasCustomPrompt="1"/>
          </p:nvPr>
        </p:nvSpPr>
        <p:spPr/>
        <p:txBody>
          <a:bodyPr/>
          <a:lstStyle>
            <a:lvl1pPr>
              <a:defRPr/>
            </a:lvl1pPr>
          </a:lstStyle>
          <a:p>
            <a:r>
              <a:rPr lang="fr-FR" dirty="0"/>
              <a:t>Modifiez le</a:t>
            </a:r>
            <a:br>
              <a:rPr lang="fr-FR" dirty="0"/>
            </a:br>
            <a:r>
              <a:rPr lang="fr-FR" dirty="0"/>
              <a:t>style du titre</a:t>
            </a:r>
            <a:endParaRPr lang="fr-CA" dirty="0"/>
          </a:p>
        </p:txBody>
      </p:sp>
      <p:sp>
        <p:nvSpPr>
          <p:cNvPr id="3" name="Parallélogramme 2">
            <a:extLst>
              <a:ext uri="{FF2B5EF4-FFF2-40B4-BE49-F238E27FC236}">
                <a16:creationId xmlns:a16="http://schemas.microsoft.com/office/drawing/2014/main" id="{51CF0702-8C44-C4F9-6C24-3B7615C91D46}"/>
              </a:ext>
            </a:extLst>
          </p:cNvPr>
          <p:cNvSpPr/>
          <p:nvPr userDrawn="1"/>
        </p:nvSpPr>
        <p:spPr>
          <a:xfrm>
            <a:off x="-800097" y="2744900"/>
            <a:ext cx="11076212" cy="2154691"/>
          </a:xfrm>
          <a:prstGeom prst="parallelogram">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 name="Parallélogramme 3">
            <a:extLst>
              <a:ext uri="{FF2B5EF4-FFF2-40B4-BE49-F238E27FC236}">
                <a16:creationId xmlns:a16="http://schemas.microsoft.com/office/drawing/2014/main" id="{07240581-47CE-91E6-B909-C910380413EA}"/>
              </a:ext>
            </a:extLst>
          </p:cNvPr>
          <p:cNvSpPr/>
          <p:nvPr userDrawn="1"/>
        </p:nvSpPr>
        <p:spPr>
          <a:xfrm>
            <a:off x="5338141" y="-892049"/>
            <a:ext cx="9033225" cy="7762428"/>
          </a:xfrm>
          <a:prstGeom prst="parallelogram">
            <a:avLst>
              <a:gd name="adj" fmla="val 55108"/>
            </a:avLst>
          </a:prstGeom>
          <a:solidFill>
            <a:srgbClr val="31849C"/>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 name="Parallélogramme 4">
            <a:extLst>
              <a:ext uri="{FF2B5EF4-FFF2-40B4-BE49-F238E27FC236}">
                <a16:creationId xmlns:a16="http://schemas.microsoft.com/office/drawing/2014/main" id="{CB5C60CE-465D-CC6B-5550-B690ACF3214C}"/>
              </a:ext>
            </a:extLst>
          </p:cNvPr>
          <p:cNvSpPr/>
          <p:nvPr userDrawn="1"/>
        </p:nvSpPr>
        <p:spPr>
          <a:xfrm>
            <a:off x="4771573" y="-62535"/>
            <a:ext cx="8039100" cy="6908157"/>
          </a:xfrm>
          <a:prstGeom prst="parallelogram">
            <a:avLst>
              <a:gd name="adj" fmla="val 55108"/>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 name="Parallélogramme 6">
            <a:extLst>
              <a:ext uri="{FF2B5EF4-FFF2-40B4-BE49-F238E27FC236}">
                <a16:creationId xmlns:a16="http://schemas.microsoft.com/office/drawing/2014/main" id="{BAD98424-1791-D462-15E5-4A6D77D47838}"/>
              </a:ext>
            </a:extLst>
          </p:cNvPr>
          <p:cNvSpPr/>
          <p:nvPr userDrawn="1"/>
        </p:nvSpPr>
        <p:spPr>
          <a:xfrm>
            <a:off x="5176261" y="-879349"/>
            <a:ext cx="9033225" cy="7762428"/>
          </a:xfrm>
          <a:prstGeom prst="parallelogram">
            <a:avLst>
              <a:gd name="adj" fmla="val 55108"/>
            </a:avLst>
          </a:prstGeom>
          <a:solidFill>
            <a:srgbClr val="C00000"/>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2" name="Espace réservé pour une image  11">
            <a:extLst>
              <a:ext uri="{FF2B5EF4-FFF2-40B4-BE49-F238E27FC236}">
                <a16:creationId xmlns:a16="http://schemas.microsoft.com/office/drawing/2014/main" id="{BE46EE59-25D8-833A-0931-3DEA1BF67746}"/>
              </a:ext>
            </a:extLst>
          </p:cNvPr>
          <p:cNvSpPr>
            <a:spLocks noGrp="1"/>
          </p:cNvSpPr>
          <p:nvPr>
            <p:ph type="pic" idx="10"/>
          </p:nvPr>
        </p:nvSpPr>
        <p:spPr>
          <a:xfrm>
            <a:off x="4964765" y="0"/>
            <a:ext cx="8022244" cy="6870379"/>
          </a:xfrm>
          <a:custGeom>
            <a:avLst/>
            <a:gdLst>
              <a:gd name="connsiteX0" fmla="*/ 3775636 w 8007788"/>
              <a:gd name="connsiteY0" fmla="*/ 0 h 6857999"/>
              <a:gd name="connsiteX1" fmla="*/ 8007788 w 8007788"/>
              <a:gd name="connsiteY1" fmla="*/ 0 h 6857999"/>
              <a:gd name="connsiteX2" fmla="*/ 4228481 w 8007788"/>
              <a:gd name="connsiteY2" fmla="*/ 6857999 h 6857999"/>
              <a:gd name="connsiteX3" fmla="*/ 0 w 8007788"/>
              <a:gd name="connsiteY3" fmla="*/ 6857999 h 6857999"/>
              <a:gd name="connsiteX4" fmla="*/ 0 w 8007788"/>
              <a:gd name="connsiteY4" fmla="*/ 6851338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07788" h="6857999">
                <a:moveTo>
                  <a:pt x="3775636" y="0"/>
                </a:moveTo>
                <a:lnTo>
                  <a:pt x="8007788" y="0"/>
                </a:lnTo>
                <a:lnTo>
                  <a:pt x="4228481" y="6857999"/>
                </a:lnTo>
                <a:lnTo>
                  <a:pt x="0" y="6857999"/>
                </a:lnTo>
                <a:lnTo>
                  <a:pt x="0" y="6851338"/>
                </a:lnTo>
                <a:close/>
              </a:path>
            </a:pathLst>
          </a:custGeom>
          <a:solidFill>
            <a:schemeClr val="bg2">
              <a:lumMod val="90000"/>
            </a:schemeClr>
          </a:solidFill>
          <a:effectLst>
            <a:outerShdw blurRad="177800" dist="63500" dir="10800000" algn="r" rotWithShape="0">
              <a:prstClr val="black">
                <a:alpha val="42000"/>
              </a:prstClr>
            </a:outerShdw>
          </a:effectLst>
        </p:spPr>
        <p:txBody>
          <a:bodyPr wrap="square">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A" dirty="0"/>
          </a:p>
        </p:txBody>
      </p:sp>
      <p:cxnSp>
        <p:nvCxnSpPr>
          <p:cNvPr id="14" name="Connecteur droit 13">
            <a:extLst>
              <a:ext uri="{FF2B5EF4-FFF2-40B4-BE49-F238E27FC236}">
                <a16:creationId xmlns:a16="http://schemas.microsoft.com/office/drawing/2014/main" id="{3BDE18B3-5840-6250-1046-D6C46019A23E}"/>
              </a:ext>
            </a:extLst>
          </p:cNvPr>
          <p:cNvCxnSpPr>
            <a:cxnSpLocks/>
          </p:cNvCxnSpPr>
          <p:nvPr userDrawn="1"/>
        </p:nvCxnSpPr>
        <p:spPr>
          <a:xfrm>
            <a:off x="838200" y="3450830"/>
            <a:ext cx="4678843"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ZoneTexte 17" hidden="1">
            <a:extLst>
              <a:ext uri="{FF2B5EF4-FFF2-40B4-BE49-F238E27FC236}">
                <a16:creationId xmlns:a16="http://schemas.microsoft.com/office/drawing/2014/main" id="{2625DB77-9C95-95C1-9CE3-74F7C07EAA47}"/>
              </a:ext>
            </a:extLst>
          </p:cNvPr>
          <p:cNvSpPr txBox="1"/>
          <p:nvPr userDrawn="1"/>
        </p:nvSpPr>
        <p:spPr>
          <a:xfrm>
            <a:off x="838200" y="3681662"/>
            <a:ext cx="4678843" cy="1015663"/>
          </a:xfrm>
          <a:prstGeom prst="rect">
            <a:avLst/>
          </a:prstGeom>
          <a:noFill/>
        </p:spPr>
        <p:txBody>
          <a:bodyPr wrap="square">
            <a:spAutoFit/>
          </a:bodyPr>
          <a:lstStyle/>
          <a:p>
            <a:pPr algn="l"/>
            <a:r>
              <a:rPr lang="fr-CA" sz="2000" b="0" dirty="0">
                <a:solidFill>
                  <a:schemeClr val="bg1"/>
                </a:solidFill>
                <a:latin typeface="Poppins" panose="00000500000000000000" pitchFamily="2" charset="0"/>
                <a:ea typeface="+mj-ea"/>
                <a:cs typeface="Poppins" panose="00000500000000000000" pitchFamily="2" charset="0"/>
              </a:rPr>
              <a:t>Lorem  ipsum A est un cour paragraphe pour vous faire rêver d’une route dégagée.</a:t>
            </a:r>
          </a:p>
        </p:txBody>
      </p:sp>
      <p:sp>
        <p:nvSpPr>
          <p:cNvPr id="6" name="Espace réservé du texte 2">
            <a:extLst>
              <a:ext uri="{FF2B5EF4-FFF2-40B4-BE49-F238E27FC236}">
                <a16:creationId xmlns:a16="http://schemas.microsoft.com/office/drawing/2014/main" id="{B8F21BA4-C800-9C17-E536-FA49670792EA}"/>
              </a:ext>
            </a:extLst>
          </p:cNvPr>
          <p:cNvSpPr>
            <a:spLocks noGrp="1"/>
          </p:cNvSpPr>
          <p:nvPr>
            <p:ph idx="1" hasCustomPrompt="1"/>
          </p:nvPr>
        </p:nvSpPr>
        <p:spPr>
          <a:xfrm>
            <a:off x="838200" y="3587752"/>
            <a:ext cx="4949952" cy="1185416"/>
          </a:xfrm>
          <a:prstGeom prst="rect">
            <a:avLst/>
          </a:prstGeom>
        </p:spPr>
        <p:txBody>
          <a:bodyPr vert="horz" lIns="91440" tIns="45720" rIns="91440" bIns="45720" rtlCol="0">
            <a:noAutofit/>
          </a:bodyPr>
          <a:lstStyle>
            <a:lvl1pPr>
              <a:defRPr sz="2000">
                <a:solidFill>
                  <a:schemeClr val="bg1"/>
                </a:solidFill>
              </a:defRPr>
            </a:lvl1pPr>
            <a:lvl2pPr>
              <a:defRPr sz="2000"/>
            </a:lvl2pPr>
            <a:lvl3pPr>
              <a:defRPr sz="2000"/>
            </a:lvl3pPr>
            <a:lvl4pPr>
              <a:defRPr sz="2000"/>
            </a:lvl4pPr>
            <a:lvl5pPr>
              <a:defRPr sz="2000"/>
            </a:lvl5pPr>
          </a:lstStyle>
          <a:p>
            <a:pPr lvl="0"/>
            <a:r>
              <a:rPr lang="fr-FR" dirty="0"/>
              <a:t>Cliquez pour modifier les styles du texte du masque</a:t>
            </a:r>
          </a:p>
        </p:txBody>
      </p:sp>
      <p:sp>
        <p:nvSpPr>
          <p:cNvPr id="8" name="Espace réservé du texte 2">
            <a:extLst>
              <a:ext uri="{FF2B5EF4-FFF2-40B4-BE49-F238E27FC236}">
                <a16:creationId xmlns:a16="http://schemas.microsoft.com/office/drawing/2014/main" id="{05E73F41-1031-C22C-34DF-DCFC64D82EC9}"/>
              </a:ext>
            </a:extLst>
          </p:cNvPr>
          <p:cNvSpPr>
            <a:spLocks noGrp="1"/>
          </p:cNvSpPr>
          <p:nvPr>
            <p:ph idx="11" hasCustomPrompt="1"/>
          </p:nvPr>
        </p:nvSpPr>
        <p:spPr>
          <a:xfrm>
            <a:off x="838200" y="2989165"/>
            <a:ext cx="5257800" cy="418003"/>
          </a:xfrm>
          <a:prstGeom prst="rect">
            <a:avLst/>
          </a:prstGeom>
        </p:spPr>
        <p:txBody>
          <a:bodyPr vert="horz" lIns="91440" tIns="45720" rIns="91440" bIns="45720" rtlCol="0">
            <a:noAutofit/>
          </a:bodyPr>
          <a:lstStyle>
            <a:lvl1pPr marL="0" indent="0">
              <a:buNone/>
              <a:defRPr sz="2400" b="1">
                <a:solidFill>
                  <a:schemeClr val="bg1"/>
                </a:solidFill>
              </a:defRPr>
            </a:lvl1pPr>
            <a:lvl2pPr>
              <a:defRPr sz="2000"/>
            </a:lvl2pPr>
            <a:lvl3pPr>
              <a:defRPr sz="2000"/>
            </a:lvl3pPr>
            <a:lvl4pPr>
              <a:defRPr sz="2000"/>
            </a:lvl4pPr>
            <a:lvl5pPr>
              <a:defRPr sz="2000"/>
            </a:lvl5pPr>
          </a:lstStyle>
          <a:p>
            <a:pPr lvl="0"/>
            <a:r>
              <a:rPr lang="fr-FR" dirty="0"/>
              <a:t>Cliquez pour modifier les styles du texte du masque</a:t>
            </a:r>
          </a:p>
        </p:txBody>
      </p:sp>
    </p:spTree>
    <p:extLst>
      <p:ext uri="{BB962C8B-B14F-4D97-AF65-F5344CB8AC3E}">
        <p14:creationId xmlns:p14="http://schemas.microsoft.com/office/powerpoint/2010/main" val="2895209485"/>
      </p:ext>
    </p:extLst>
  </p:cSld>
  <p:clrMapOvr>
    <a:masterClrMapping/>
  </p:clrMapOvr>
  <p:extLst>
    <p:ext uri="{DCECCB84-F9BA-43D5-87BE-67443E8EF086}">
      <p15:sldGuideLst xmlns:p15="http://schemas.microsoft.com/office/powerpoint/2012/main">
        <p15:guide id="1" orient="horz" pos="1253" userDrawn="1">
          <p15:clr>
            <a:srgbClr val="FBAE40"/>
          </p15:clr>
        </p15:guide>
        <p15:guide id="2" orient="horz" pos="226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977D4C8-D58F-C0B1-C04C-81C4DD692A94}"/>
              </a:ext>
            </a:extLst>
          </p:cNvPr>
          <p:cNvSpPr>
            <a:spLocks noGrp="1"/>
          </p:cNvSpPr>
          <p:nvPr>
            <p:ph type="title" hasCustomPrompt="1"/>
          </p:nvPr>
        </p:nvSpPr>
        <p:spPr/>
        <p:txBody>
          <a:bodyPr/>
          <a:lstStyle>
            <a:lvl1pPr>
              <a:defRPr/>
            </a:lvl1pPr>
          </a:lstStyle>
          <a:p>
            <a:r>
              <a:rPr lang="fr-FR" dirty="0"/>
              <a:t>Modifiez le</a:t>
            </a:r>
            <a:br>
              <a:rPr lang="fr-FR" dirty="0"/>
            </a:br>
            <a:r>
              <a:rPr lang="fr-FR" dirty="0"/>
              <a:t>style du titre</a:t>
            </a:r>
            <a:endParaRPr lang="fr-CA" dirty="0"/>
          </a:p>
        </p:txBody>
      </p:sp>
      <p:sp>
        <p:nvSpPr>
          <p:cNvPr id="3" name="Espace réservé du contenu 2">
            <a:extLst>
              <a:ext uri="{FF2B5EF4-FFF2-40B4-BE49-F238E27FC236}">
                <a16:creationId xmlns:a16="http://schemas.microsoft.com/office/drawing/2014/main" id="{13DE90EE-F700-EFD2-7E3D-C296A06A1633}"/>
              </a:ext>
            </a:extLst>
          </p:cNvPr>
          <p:cNvSpPr>
            <a:spLocks noGrp="1"/>
          </p:cNvSpPr>
          <p:nvPr>
            <p:ph sz="half" idx="1"/>
          </p:nvPr>
        </p:nvSpPr>
        <p:spPr>
          <a:xfrm>
            <a:off x="838201" y="2413000"/>
            <a:ext cx="4994946" cy="3703129"/>
          </a:xfr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CA" dirty="0"/>
          </a:p>
        </p:txBody>
      </p:sp>
      <p:sp>
        <p:nvSpPr>
          <p:cNvPr id="4" name="Espace réservé du contenu 3">
            <a:extLst>
              <a:ext uri="{FF2B5EF4-FFF2-40B4-BE49-F238E27FC236}">
                <a16:creationId xmlns:a16="http://schemas.microsoft.com/office/drawing/2014/main" id="{0A19C431-1CC2-E184-F113-2FA880F2705E}"/>
              </a:ext>
            </a:extLst>
          </p:cNvPr>
          <p:cNvSpPr>
            <a:spLocks noGrp="1"/>
          </p:cNvSpPr>
          <p:nvPr>
            <p:ph sz="half" idx="2"/>
          </p:nvPr>
        </p:nvSpPr>
        <p:spPr>
          <a:xfrm>
            <a:off x="6358854" y="2413000"/>
            <a:ext cx="4994945" cy="370312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cxnSp>
        <p:nvCxnSpPr>
          <p:cNvPr id="9" name="Connecteur droit 8">
            <a:extLst>
              <a:ext uri="{FF2B5EF4-FFF2-40B4-BE49-F238E27FC236}">
                <a16:creationId xmlns:a16="http://schemas.microsoft.com/office/drawing/2014/main" id="{25247C3C-32EB-4AD0-BE81-6854A31D095E}"/>
              </a:ext>
            </a:extLst>
          </p:cNvPr>
          <p:cNvCxnSpPr/>
          <p:nvPr userDrawn="1"/>
        </p:nvCxnSpPr>
        <p:spPr>
          <a:xfrm>
            <a:off x="6096000" y="3123035"/>
            <a:ext cx="0" cy="2477122"/>
          </a:xfrm>
          <a:prstGeom prst="line">
            <a:avLst/>
          </a:prstGeom>
          <a:ln w="57150">
            <a:solidFill>
              <a:srgbClr val="31849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18374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863A983-4C1A-1B4E-9415-72CF8BA00935}"/>
              </a:ext>
            </a:extLst>
          </p:cNvPr>
          <p:cNvSpPr>
            <a:spLocks noGrp="1"/>
          </p:cNvSpPr>
          <p:nvPr>
            <p:ph type="title"/>
          </p:nvPr>
        </p:nvSpPr>
        <p:spPr>
          <a:xfrm>
            <a:off x="839788" y="301557"/>
            <a:ext cx="4481242" cy="1389131"/>
          </a:xfrm>
        </p:spPr>
        <p:txBody>
          <a:bodyPr/>
          <a:lstStyle/>
          <a:p>
            <a:r>
              <a:rPr lang="fr-FR" dirty="0"/>
              <a:t>Modifiez le style du titre</a:t>
            </a:r>
            <a:endParaRPr lang="fr-CA" dirty="0"/>
          </a:p>
        </p:txBody>
      </p:sp>
      <p:sp>
        <p:nvSpPr>
          <p:cNvPr id="3" name="Espace réservé du texte 2">
            <a:extLst>
              <a:ext uri="{FF2B5EF4-FFF2-40B4-BE49-F238E27FC236}">
                <a16:creationId xmlns:a16="http://schemas.microsoft.com/office/drawing/2014/main" id="{2D91FE32-5E4F-C576-E29F-FE84AE2F47FA}"/>
              </a:ext>
            </a:extLst>
          </p:cNvPr>
          <p:cNvSpPr>
            <a:spLocks noGrp="1"/>
          </p:cNvSpPr>
          <p:nvPr>
            <p:ph type="body" idx="1"/>
          </p:nvPr>
        </p:nvSpPr>
        <p:spPr>
          <a:xfrm>
            <a:off x="839789" y="2135981"/>
            <a:ext cx="5065712" cy="828031"/>
          </a:xfrm>
        </p:spPr>
        <p:txBody>
          <a:bodyPr anchor="ctr">
            <a:noAutofit/>
          </a:bodyPr>
          <a:lstStyle>
            <a:lvl1pPr marL="0" indent="0">
              <a:buNone/>
              <a:defRPr lang="fr-FR" sz="2800" b="1" kern="1200" dirty="0" smtClean="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lnSpc>
                <a:spcPct val="90000"/>
              </a:lnSpc>
              <a:spcBef>
                <a:spcPts val="1000"/>
              </a:spcBef>
              <a:buFont typeface="Arial" panose="020B0604020202020204" pitchFamily="34" charset="0"/>
              <a:buNone/>
            </a:pPr>
            <a:r>
              <a:rPr lang="fr-FR" dirty="0"/>
              <a:t>Cliquez pour modifier les styles du texte du masque</a:t>
            </a:r>
          </a:p>
        </p:txBody>
      </p:sp>
      <p:sp>
        <p:nvSpPr>
          <p:cNvPr id="4" name="Espace réservé du contenu 3">
            <a:extLst>
              <a:ext uri="{FF2B5EF4-FFF2-40B4-BE49-F238E27FC236}">
                <a16:creationId xmlns:a16="http://schemas.microsoft.com/office/drawing/2014/main" id="{79AF7405-A5A2-B21A-2D13-FA28F1FC791E}"/>
              </a:ext>
            </a:extLst>
          </p:cNvPr>
          <p:cNvSpPr>
            <a:spLocks noGrp="1"/>
          </p:cNvSpPr>
          <p:nvPr>
            <p:ph sz="half" idx="2"/>
          </p:nvPr>
        </p:nvSpPr>
        <p:spPr>
          <a:xfrm>
            <a:off x="839789" y="3086100"/>
            <a:ext cx="5065712" cy="2687127"/>
          </a:xfr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CA" dirty="0"/>
          </a:p>
        </p:txBody>
      </p:sp>
      <p:sp>
        <p:nvSpPr>
          <p:cNvPr id="5" name="Espace réservé du texte 4">
            <a:extLst>
              <a:ext uri="{FF2B5EF4-FFF2-40B4-BE49-F238E27FC236}">
                <a16:creationId xmlns:a16="http://schemas.microsoft.com/office/drawing/2014/main" id="{98EC3078-7AA5-C176-EF43-1B5CB810FE45}"/>
              </a:ext>
            </a:extLst>
          </p:cNvPr>
          <p:cNvSpPr>
            <a:spLocks noGrp="1"/>
          </p:cNvSpPr>
          <p:nvPr>
            <p:ph type="body" sz="quarter" idx="3"/>
          </p:nvPr>
        </p:nvSpPr>
        <p:spPr>
          <a:xfrm>
            <a:off x="6286500" y="2135981"/>
            <a:ext cx="5068888" cy="828031"/>
          </a:xfrm>
        </p:spPr>
        <p:txBody>
          <a:bodyPr anchor="ctr">
            <a:noAutofit/>
          </a:bodyPr>
          <a:lstStyle>
            <a:lvl1pPr marL="0" indent="0" algn="ctr">
              <a:buNone/>
              <a:defRPr sz="28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Cliquez pour modifier les styles du texte du masque</a:t>
            </a:r>
          </a:p>
        </p:txBody>
      </p:sp>
      <p:sp>
        <p:nvSpPr>
          <p:cNvPr id="6" name="Espace réservé du contenu 5">
            <a:extLst>
              <a:ext uri="{FF2B5EF4-FFF2-40B4-BE49-F238E27FC236}">
                <a16:creationId xmlns:a16="http://schemas.microsoft.com/office/drawing/2014/main" id="{71E8A560-637C-7B31-EFD3-3986C51B4F91}"/>
              </a:ext>
            </a:extLst>
          </p:cNvPr>
          <p:cNvSpPr>
            <a:spLocks noGrp="1"/>
          </p:cNvSpPr>
          <p:nvPr>
            <p:ph sz="quarter" idx="4"/>
          </p:nvPr>
        </p:nvSpPr>
        <p:spPr>
          <a:xfrm>
            <a:off x="6286500" y="3086100"/>
            <a:ext cx="5068888" cy="2687128"/>
          </a:xfr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CA" dirty="0"/>
          </a:p>
        </p:txBody>
      </p:sp>
      <p:cxnSp>
        <p:nvCxnSpPr>
          <p:cNvPr id="7" name="Connecteur droit 6">
            <a:extLst>
              <a:ext uri="{FF2B5EF4-FFF2-40B4-BE49-F238E27FC236}">
                <a16:creationId xmlns:a16="http://schemas.microsoft.com/office/drawing/2014/main" id="{1C6A86A6-0161-533A-2747-E72DEEA17A63}"/>
              </a:ext>
            </a:extLst>
          </p:cNvPr>
          <p:cNvCxnSpPr>
            <a:cxnSpLocks/>
          </p:cNvCxnSpPr>
          <p:nvPr userDrawn="1"/>
        </p:nvCxnSpPr>
        <p:spPr>
          <a:xfrm flipH="1">
            <a:off x="6770276" y="2979094"/>
            <a:ext cx="4239448"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Connecteur droit 8">
            <a:extLst>
              <a:ext uri="{FF2B5EF4-FFF2-40B4-BE49-F238E27FC236}">
                <a16:creationId xmlns:a16="http://schemas.microsoft.com/office/drawing/2014/main" id="{BE27C383-18F4-E0BD-BF42-3EBC2181B3BE}"/>
              </a:ext>
            </a:extLst>
          </p:cNvPr>
          <p:cNvCxnSpPr>
            <a:cxnSpLocks/>
          </p:cNvCxnSpPr>
          <p:nvPr userDrawn="1"/>
        </p:nvCxnSpPr>
        <p:spPr>
          <a:xfrm flipH="1">
            <a:off x="1258206" y="2979094"/>
            <a:ext cx="4239448"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7769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53545B8-35D0-A0F7-BAD6-77B78954C381}"/>
              </a:ext>
            </a:extLst>
          </p:cNvPr>
          <p:cNvSpPr>
            <a:spLocks noGrp="1"/>
          </p:cNvSpPr>
          <p:nvPr>
            <p:ph type="title" hasCustomPrompt="1"/>
          </p:nvPr>
        </p:nvSpPr>
        <p:spPr/>
        <p:txBody>
          <a:bodyPr/>
          <a:lstStyle>
            <a:lvl1pPr>
              <a:defRPr/>
            </a:lvl1pPr>
          </a:lstStyle>
          <a:p>
            <a:r>
              <a:rPr lang="fr-FR" dirty="0"/>
              <a:t>Modifiez le</a:t>
            </a:r>
            <a:br>
              <a:rPr lang="fr-FR" dirty="0"/>
            </a:br>
            <a:r>
              <a:rPr lang="fr-FR" dirty="0"/>
              <a:t>style du titre</a:t>
            </a:r>
            <a:endParaRPr lang="fr-CA" dirty="0"/>
          </a:p>
        </p:txBody>
      </p:sp>
      <p:grpSp>
        <p:nvGrpSpPr>
          <p:cNvPr id="11" name="Groupe 10">
            <a:extLst>
              <a:ext uri="{FF2B5EF4-FFF2-40B4-BE49-F238E27FC236}">
                <a16:creationId xmlns:a16="http://schemas.microsoft.com/office/drawing/2014/main" id="{336B5288-6CE7-9392-4F35-0AB90B8E4A82}"/>
              </a:ext>
            </a:extLst>
          </p:cNvPr>
          <p:cNvGrpSpPr/>
          <p:nvPr userDrawn="1"/>
        </p:nvGrpSpPr>
        <p:grpSpPr>
          <a:xfrm>
            <a:off x="4814149" y="3820057"/>
            <a:ext cx="2563702" cy="2628368"/>
            <a:chOff x="4946652" y="4779130"/>
            <a:chExt cx="2506070" cy="2120900"/>
          </a:xfrm>
        </p:grpSpPr>
        <p:sp>
          <p:nvSpPr>
            <p:cNvPr id="12" name="Rectangle 11">
              <a:extLst>
                <a:ext uri="{FF2B5EF4-FFF2-40B4-BE49-F238E27FC236}">
                  <a16:creationId xmlns:a16="http://schemas.microsoft.com/office/drawing/2014/main" id="{6174B761-DC35-A608-DD19-910501F97D7B}"/>
                </a:ext>
              </a:extLst>
            </p:cNvPr>
            <p:cNvSpPr/>
            <p:nvPr/>
          </p:nvSpPr>
          <p:spPr>
            <a:xfrm>
              <a:off x="4989372" y="4779130"/>
              <a:ext cx="2463350" cy="2120900"/>
            </a:xfrm>
            <a:prstGeom prst="rect">
              <a:avLst/>
            </a:prstGeom>
            <a:gradFill flip="none" rotWithShape="1">
              <a:gsLst>
                <a:gs pos="19000">
                  <a:srgbClr val="31849C"/>
                </a:gs>
                <a:gs pos="100000">
                  <a:schemeClr val="bg1"/>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3" name="Rectangle 12">
              <a:extLst>
                <a:ext uri="{FF2B5EF4-FFF2-40B4-BE49-F238E27FC236}">
                  <a16:creationId xmlns:a16="http://schemas.microsoft.com/office/drawing/2014/main" id="{C498A8E4-5CC4-4530-635B-AA58F38EB36B}"/>
                </a:ext>
              </a:extLst>
            </p:cNvPr>
            <p:cNvSpPr/>
            <p:nvPr/>
          </p:nvSpPr>
          <p:spPr>
            <a:xfrm>
              <a:off x="4946652" y="4779130"/>
              <a:ext cx="2324100" cy="2120900"/>
            </a:xfrm>
            <a:prstGeom prst="rect">
              <a:avLst/>
            </a:prstGeom>
            <a:gradFill flip="none" rotWithShape="1">
              <a:gsLst>
                <a:gs pos="19000">
                  <a:srgbClr val="C00000"/>
                </a:gs>
                <a:gs pos="100000">
                  <a:schemeClr val="bg1"/>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dirty="0"/>
            </a:p>
          </p:txBody>
        </p:sp>
      </p:grpSp>
      <p:grpSp>
        <p:nvGrpSpPr>
          <p:cNvPr id="29" name="Groupe 28">
            <a:extLst>
              <a:ext uri="{FF2B5EF4-FFF2-40B4-BE49-F238E27FC236}">
                <a16:creationId xmlns:a16="http://schemas.microsoft.com/office/drawing/2014/main" id="{801913B3-ADB4-F68E-BC22-B99F5D3D1DBD}"/>
              </a:ext>
            </a:extLst>
          </p:cNvPr>
          <p:cNvGrpSpPr/>
          <p:nvPr userDrawn="1"/>
        </p:nvGrpSpPr>
        <p:grpSpPr>
          <a:xfrm>
            <a:off x="8048296" y="3820057"/>
            <a:ext cx="2563702" cy="2628370"/>
            <a:chOff x="4946652" y="4779129"/>
            <a:chExt cx="2506070" cy="2120901"/>
          </a:xfrm>
        </p:grpSpPr>
        <p:sp>
          <p:nvSpPr>
            <p:cNvPr id="30" name="Rectangle 29">
              <a:extLst>
                <a:ext uri="{FF2B5EF4-FFF2-40B4-BE49-F238E27FC236}">
                  <a16:creationId xmlns:a16="http://schemas.microsoft.com/office/drawing/2014/main" id="{BB540E56-8C3D-7344-E884-7C1ECE60107B}"/>
                </a:ext>
              </a:extLst>
            </p:cNvPr>
            <p:cNvSpPr/>
            <p:nvPr/>
          </p:nvSpPr>
          <p:spPr>
            <a:xfrm>
              <a:off x="4989372" y="4779130"/>
              <a:ext cx="2463350" cy="2120900"/>
            </a:xfrm>
            <a:prstGeom prst="rect">
              <a:avLst/>
            </a:prstGeom>
            <a:gradFill flip="none" rotWithShape="1">
              <a:gsLst>
                <a:gs pos="19000">
                  <a:srgbClr val="31849C"/>
                </a:gs>
                <a:gs pos="100000">
                  <a:schemeClr val="bg1"/>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1" name="Rectangle 30">
              <a:extLst>
                <a:ext uri="{FF2B5EF4-FFF2-40B4-BE49-F238E27FC236}">
                  <a16:creationId xmlns:a16="http://schemas.microsoft.com/office/drawing/2014/main" id="{C7CDB4C6-0EA0-3C0F-84A3-A3B85204E072}"/>
                </a:ext>
              </a:extLst>
            </p:cNvPr>
            <p:cNvSpPr/>
            <p:nvPr/>
          </p:nvSpPr>
          <p:spPr>
            <a:xfrm>
              <a:off x="4946652" y="4779129"/>
              <a:ext cx="2324100" cy="2120900"/>
            </a:xfrm>
            <a:prstGeom prst="rect">
              <a:avLst/>
            </a:prstGeom>
            <a:gradFill flip="none" rotWithShape="1">
              <a:gsLst>
                <a:gs pos="19000">
                  <a:srgbClr val="C00000"/>
                </a:gs>
                <a:gs pos="100000">
                  <a:schemeClr val="bg1"/>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dirty="0"/>
            </a:p>
          </p:txBody>
        </p:sp>
      </p:grpSp>
      <p:grpSp>
        <p:nvGrpSpPr>
          <p:cNvPr id="33" name="Groupe 32">
            <a:extLst>
              <a:ext uri="{FF2B5EF4-FFF2-40B4-BE49-F238E27FC236}">
                <a16:creationId xmlns:a16="http://schemas.microsoft.com/office/drawing/2014/main" id="{43A3DA4A-63DF-530B-50CB-2BF3F9A79B21}"/>
              </a:ext>
            </a:extLst>
          </p:cNvPr>
          <p:cNvGrpSpPr/>
          <p:nvPr userDrawn="1"/>
        </p:nvGrpSpPr>
        <p:grpSpPr>
          <a:xfrm>
            <a:off x="1580001" y="3820057"/>
            <a:ext cx="2563702" cy="2628368"/>
            <a:chOff x="4946652" y="4779130"/>
            <a:chExt cx="2506070" cy="2120900"/>
          </a:xfrm>
        </p:grpSpPr>
        <p:sp>
          <p:nvSpPr>
            <p:cNvPr id="34" name="Rectangle 33">
              <a:extLst>
                <a:ext uri="{FF2B5EF4-FFF2-40B4-BE49-F238E27FC236}">
                  <a16:creationId xmlns:a16="http://schemas.microsoft.com/office/drawing/2014/main" id="{E600CD49-EF21-537D-4FDA-54ADFEC5A42E}"/>
                </a:ext>
              </a:extLst>
            </p:cNvPr>
            <p:cNvSpPr/>
            <p:nvPr/>
          </p:nvSpPr>
          <p:spPr>
            <a:xfrm>
              <a:off x="4989372" y="4779130"/>
              <a:ext cx="2463350" cy="2120900"/>
            </a:xfrm>
            <a:prstGeom prst="rect">
              <a:avLst/>
            </a:prstGeom>
            <a:gradFill flip="none" rotWithShape="1">
              <a:gsLst>
                <a:gs pos="19000">
                  <a:srgbClr val="31849C"/>
                </a:gs>
                <a:gs pos="100000">
                  <a:schemeClr val="bg1"/>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5" name="Rectangle 34">
              <a:extLst>
                <a:ext uri="{FF2B5EF4-FFF2-40B4-BE49-F238E27FC236}">
                  <a16:creationId xmlns:a16="http://schemas.microsoft.com/office/drawing/2014/main" id="{67B77576-C2FD-19AA-41D4-50520444D6AD}"/>
                </a:ext>
              </a:extLst>
            </p:cNvPr>
            <p:cNvSpPr/>
            <p:nvPr/>
          </p:nvSpPr>
          <p:spPr>
            <a:xfrm>
              <a:off x="4946652" y="4779130"/>
              <a:ext cx="2324100" cy="2120900"/>
            </a:xfrm>
            <a:prstGeom prst="rect">
              <a:avLst/>
            </a:prstGeom>
            <a:gradFill flip="none" rotWithShape="1">
              <a:gsLst>
                <a:gs pos="19000">
                  <a:srgbClr val="C00000"/>
                </a:gs>
                <a:gs pos="100000">
                  <a:schemeClr val="bg1"/>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dirty="0"/>
            </a:p>
          </p:txBody>
        </p:sp>
      </p:grpSp>
      <p:sp>
        <p:nvSpPr>
          <p:cNvPr id="7" name="Espace réservé pour une image  6">
            <a:extLst>
              <a:ext uri="{FF2B5EF4-FFF2-40B4-BE49-F238E27FC236}">
                <a16:creationId xmlns:a16="http://schemas.microsoft.com/office/drawing/2014/main" id="{256897AD-9361-0C24-2C2B-82AFA4A0BE4B}"/>
              </a:ext>
            </a:extLst>
          </p:cNvPr>
          <p:cNvSpPr>
            <a:spLocks noGrp="1"/>
          </p:cNvSpPr>
          <p:nvPr>
            <p:ph type="pic" sz="quarter" idx="15"/>
          </p:nvPr>
        </p:nvSpPr>
        <p:spPr>
          <a:xfrm>
            <a:off x="1576388" y="2311400"/>
            <a:ext cx="2520000" cy="1508125"/>
          </a:xfrm>
        </p:spPr>
        <p:txBody>
          <a:bodyPr/>
          <a:lstStyle/>
          <a:p>
            <a:endParaRPr lang="fr-CA"/>
          </a:p>
        </p:txBody>
      </p:sp>
      <p:sp>
        <p:nvSpPr>
          <p:cNvPr id="8" name="Espace réservé pour une image  6">
            <a:extLst>
              <a:ext uri="{FF2B5EF4-FFF2-40B4-BE49-F238E27FC236}">
                <a16:creationId xmlns:a16="http://schemas.microsoft.com/office/drawing/2014/main" id="{5D3A68B5-EC4F-0F48-21D9-547B7B94382C}"/>
              </a:ext>
            </a:extLst>
          </p:cNvPr>
          <p:cNvSpPr>
            <a:spLocks noGrp="1"/>
          </p:cNvSpPr>
          <p:nvPr>
            <p:ph type="pic" sz="quarter" idx="16"/>
          </p:nvPr>
        </p:nvSpPr>
        <p:spPr>
          <a:xfrm>
            <a:off x="4857851" y="2283880"/>
            <a:ext cx="2520000" cy="1508125"/>
          </a:xfrm>
        </p:spPr>
        <p:txBody>
          <a:bodyPr/>
          <a:lstStyle/>
          <a:p>
            <a:endParaRPr lang="fr-CA"/>
          </a:p>
        </p:txBody>
      </p:sp>
      <p:sp>
        <p:nvSpPr>
          <p:cNvPr id="9" name="Espace réservé pour une image  6">
            <a:extLst>
              <a:ext uri="{FF2B5EF4-FFF2-40B4-BE49-F238E27FC236}">
                <a16:creationId xmlns:a16="http://schemas.microsoft.com/office/drawing/2014/main" id="{F766564F-B080-9B1A-A158-B36372451BD3}"/>
              </a:ext>
            </a:extLst>
          </p:cNvPr>
          <p:cNvSpPr>
            <a:spLocks noGrp="1"/>
          </p:cNvSpPr>
          <p:nvPr>
            <p:ph type="pic" sz="quarter" idx="17"/>
          </p:nvPr>
        </p:nvSpPr>
        <p:spPr>
          <a:xfrm>
            <a:off x="8091998" y="2256360"/>
            <a:ext cx="2520000" cy="1508125"/>
          </a:xfrm>
        </p:spPr>
        <p:txBody>
          <a:bodyPr/>
          <a:lstStyle/>
          <a:p>
            <a:endParaRPr lang="fr-CA"/>
          </a:p>
        </p:txBody>
      </p:sp>
      <p:sp>
        <p:nvSpPr>
          <p:cNvPr id="15" name="Espace réservé du texte 14">
            <a:extLst>
              <a:ext uri="{FF2B5EF4-FFF2-40B4-BE49-F238E27FC236}">
                <a16:creationId xmlns:a16="http://schemas.microsoft.com/office/drawing/2014/main" id="{C51DF9F9-FA28-D01C-2CD2-0E9E9974F7C2}"/>
              </a:ext>
            </a:extLst>
          </p:cNvPr>
          <p:cNvSpPr>
            <a:spLocks noGrp="1"/>
          </p:cNvSpPr>
          <p:nvPr>
            <p:ph type="body" sz="quarter" idx="18"/>
          </p:nvPr>
        </p:nvSpPr>
        <p:spPr>
          <a:xfrm>
            <a:off x="1576388" y="5092699"/>
            <a:ext cx="2377546" cy="1355725"/>
          </a:xfrm>
        </p:spPr>
        <p:txBody>
          <a:bodyPr>
            <a:normAutofit/>
          </a:bodyPr>
          <a:lstStyle>
            <a:lvl1pPr>
              <a:defRPr sz="2000" b="1">
                <a:solidFill>
                  <a:schemeClr val="bg1"/>
                </a:solidFill>
              </a:defRPr>
            </a:lvl1pPr>
          </a:lstStyle>
          <a:p>
            <a:pPr lvl="0"/>
            <a:r>
              <a:rPr lang="fr-FR" dirty="0"/>
              <a:t>Cliquez pour modifier les styles du texte du masque</a:t>
            </a:r>
          </a:p>
        </p:txBody>
      </p:sp>
      <p:sp>
        <p:nvSpPr>
          <p:cNvPr id="16" name="Espace réservé du texte 14">
            <a:extLst>
              <a:ext uri="{FF2B5EF4-FFF2-40B4-BE49-F238E27FC236}">
                <a16:creationId xmlns:a16="http://schemas.microsoft.com/office/drawing/2014/main" id="{BB325D18-4D26-E84B-48CC-5DE0326BD5EC}"/>
              </a:ext>
            </a:extLst>
          </p:cNvPr>
          <p:cNvSpPr>
            <a:spLocks noGrp="1"/>
          </p:cNvSpPr>
          <p:nvPr>
            <p:ph type="body" sz="quarter" idx="19"/>
          </p:nvPr>
        </p:nvSpPr>
        <p:spPr>
          <a:xfrm>
            <a:off x="4810534" y="5067298"/>
            <a:ext cx="2377546" cy="1355725"/>
          </a:xfrm>
        </p:spPr>
        <p:txBody>
          <a:bodyPr>
            <a:normAutofit/>
          </a:bodyPr>
          <a:lstStyle>
            <a:lvl1pPr>
              <a:defRPr sz="2000" b="1">
                <a:solidFill>
                  <a:schemeClr val="bg1"/>
                </a:solidFill>
              </a:defRPr>
            </a:lvl1pPr>
          </a:lstStyle>
          <a:p>
            <a:pPr lvl="0"/>
            <a:r>
              <a:rPr lang="fr-FR" dirty="0"/>
              <a:t>Cliquez pour modifier les styles du texte du masque</a:t>
            </a:r>
          </a:p>
        </p:txBody>
      </p:sp>
      <p:sp>
        <p:nvSpPr>
          <p:cNvPr id="17" name="Espace réservé du texte 14">
            <a:extLst>
              <a:ext uri="{FF2B5EF4-FFF2-40B4-BE49-F238E27FC236}">
                <a16:creationId xmlns:a16="http://schemas.microsoft.com/office/drawing/2014/main" id="{AD8C26DB-0859-125B-7C04-B12A5113944C}"/>
              </a:ext>
            </a:extLst>
          </p:cNvPr>
          <p:cNvSpPr>
            <a:spLocks noGrp="1"/>
          </p:cNvSpPr>
          <p:nvPr>
            <p:ph type="body" sz="quarter" idx="20"/>
          </p:nvPr>
        </p:nvSpPr>
        <p:spPr>
          <a:xfrm>
            <a:off x="8044680" y="5067297"/>
            <a:ext cx="2377546" cy="1355725"/>
          </a:xfrm>
        </p:spPr>
        <p:txBody>
          <a:bodyPr>
            <a:normAutofit/>
          </a:bodyPr>
          <a:lstStyle>
            <a:lvl1pPr>
              <a:defRPr sz="2000" b="1">
                <a:solidFill>
                  <a:schemeClr val="bg1"/>
                </a:solidFill>
              </a:defRPr>
            </a:lvl1pPr>
          </a:lstStyle>
          <a:p>
            <a:pPr lvl="0"/>
            <a:r>
              <a:rPr lang="fr-FR" dirty="0"/>
              <a:t>Cliquez pour modifier les styles du texte du masque</a:t>
            </a:r>
          </a:p>
        </p:txBody>
      </p:sp>
    </p:spTree>
    <p:extLst>
      <p:ext uri="{BB962C8B-B14F-4D97-AF65-F5344CB8AC3E}">
        <p14:creationId xmlns:p14="http://schemas.microsoft.com/office/powerpoint/2010/main" val="91240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2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par>
                          <p:cTn id="8" fill="hold">
                            <p:stCondLst>
                              <p:cond delay="750"/>
                            </p:stCondLst>
                            <p:childTnLst>
                              <p:par>
                                <p:cTn id="9" presetID="22" presetClass="entr" presetSubtype="1" fill="hold" nodeType="afterEffect">
                                  <p:stCondLst>
                                    <p:cond delay="250"/>
                                  </p:stCondLst>
                                  <p:childTnLst>
                                    <p:set>
                                      <p:cBhvr>
                                        <p:cTn id="10" dur="1" fill="hold">
                                          <p:stCondLst>
                                            <p:cond delay="0"/>
                                          </p:stCondLst>
                                        </p:cTn>
                                        <p:tgtEl>
                                          <p:spTgt spid="29"/>
                                        </p:tgtEl>
                                        <p:attrNameLst>
                                          <p:attrName>style.visibility</p:attrName>
                                        </p:attrNameLst>
                                      </p:cBhvr>
                                      <p:to>
                                        <p:strVal val="visible"/>
                                      </p:to>
                                    </p:set>
                                    <p:animEffect transition="in" filter="wipe(up)">
                                      <p:cBhvr>
                                        <p:cTn id="11" dur="500"/>
                                        <p:tgtEl>
                                          <p:spTgt spid="29"/>
                                        </p:tgtEl>
                                      </p:cBhvr>
                                    </p:animEffect>
                                  </p:childTnLst>
                                </p:cTn>
                              </p:par>
                            </p:childTnLst>
                          </p:cTn>
                        </p:par>
                        <p:par>
                          <p:cTn id="12" fill="hold">
                            <p:stCondLst>
                              <p:cond delay="1500"/>
                            </p:stCondLst>
                            <p:childTnLst>
                              <p:par>
                                <p:cTn id="13" presetID="22" presetClass="entr" presetSubtype="1" fill="hold" nodeType="afterEffect">
                                  <p:stCondLst>
                                    <p:cond delay="250"/>
                                  </p:stCondLst>
                                  <p:childTnLst>
                                    <p:set>
                                      <p:cBhvr>
                                        <p:cTn id="14" dur="1" fill="hold">
                                          <p:stCondLst>
                                            <p:cond delay="0"/>
                                          </p:stCondLst>
                                        </p:cTn>
                                        <p:tgtEl>
                                          <p:spTgt spid="33"/>
                                        </p:tgtEl>
                                        <p:attrNameLst>
                                          <p:attrName>style.visibility</p:attrName>
                                        </p:attrNameLst>
                                      </p:cBhvr>
                                      <p:to>
                                        <p:strVal val="visible"/>
                                      </p:to>
                                    </p:set>
                                    <p:animEffect transition="in" filter="wipe(up)">
                                      <p:cBhvr>
                                        <p:cTn id="1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cxnSp>
        <p:nvCxnSpPr>
          <p:cNvPr id="5" name="Connecteur droit 4">
            <a:extLst>
              <a:ext uri="{FF2B5EF4-FFF2-40B4-BE49-F238E27FC236}">
                <a16:creationId xmlns:a16="http://schemas.microsoft.com/office/drawing/2014/main" id="{BBD9D4D6-6D32-2C13-9BB9-0E474F35FE70}"/>
              </a:ext>
            </a:extLst>
          </p:cNvPr>
          <p:cNvCxnSpPr>
            <a:cxnSpLocks/>
          </p:cNvCxnSpPr>
          <p:nvPr userDrawn="1"/>
        </p:nvCxnSpPr>
        <p:spPr>
          <a:xfrm>
            <a:off x="1342593" y="3422146"/>
            <a:ext cx="9076020" cy="10797"/>
          </a:xfrm>
          <a:prstGeom prst="line">
            <a:avLst/>
          </a:prstGeom>
          <a:ln w="234950">
            <a:solidFill>
              <a:srgbClr val="31849C"/>
            </a:solidFill>
          </a:ln>
        </p:spPr>
        <p:style>
          <a:lnRef idx="1">
            <a:schemeClr val="accent1"/>
          </a:lnRef>
          <a:fillRef idx="0">
            <a:schemeClr val="accent1"/>
          </a:fillRef>
          <a:effectRef idx="0">
            <a:schemeClr val="accent1"/>
          </a:effectRef>
          <a:fontRef idx="minor">
            <a:schemeClr val="tx1"/>
          </a:fontRef>
        </p:style>
      </p:cxnSp>
      <p:sp>
        <p:nvSpPr>
          <p:cNvPr id="6" name="Ellipse 5">
            <a:extLst>
              <a:ext uri="{FF2B5EF4-FFF2-40B4-BE49-F238E27FC236}">
                <a16:creationId xmlns:a16="http://schemas.microsoft.com/office/drawing/2014/main" id="{53D54C03-4987-31E0-9912-1A66FC8F16EA}"/>
              </a:ext>
            </a:extLst>
          </p:cNvPr>
          <p:cNvSpPr/>
          <p:nvPr userDrawn="1"/>
        </p:nvSpPr>
        <p:spPr>
          <a:xfrm>
            <a:off x="1247480" y="3062287"/>
            <a:ext cx="733425" cy="733425"/>
          </a:xfrm>
          <a:prstGeom prst="ellipse">
            <a:avLst/>
          </a:prstGeom>
          <a:solidFill>
            <a:srgbClr val="31849C"/>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A" b="1" dirty="0">
                <a:solidFill>
                  <a:schemeClr val="bg1"/>
                </a:solidFill>
                <a:latin typeface="Poppins" panose="00000500000000000000" pitchFamily="2" charset="0"/>
                <a:cs typeface="Poppins" panose="00000500000000000000" pitchFamily="2" charset="0"/>
              </a:rPr>
              <a:t>1</a:t>
            </a:r>
          </a:p>
        </p:txBody>
      </p:sp>
      <p:sp>
        <p:nvSpPr>
          <p:cNvPr id="7" name="Ellipse 6">
            <a:extLst>
              <a:ext uri="{FF2B5EF4-FFF2-40B4-BE49-F238E27FC236}">
                <a16:creationId xmlns:a16="http://schemas.microsoft.com/office/drawing/2014/main" id="{7F4C57B5-45C8-18C2-E4BB-4C2C12079A6D}"/>
              </a:ext>
            </a:extLst>
          </p:cNvPr>
          <p:cNvSpPr/>
          <p:nvPr userDrawn="1"/>
        </p:nvSpPr>
        <p:spPr>
          <a:xfrm>
            <a:off x="10225388" y="3062287"/>
            <a:ext cx="733425" cy="733425"/>
          </a:xfrm>
          <a:prstGeom prst="ellipse">
            <a:avLst/>
          </a:prstGeom>
          <a:solidFill>
            <a:srgbClr val="31849C"/>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A" b="1" dirty="0">
                <a:solidFill>
                  <a:schemeClr val="bg1"/>
                </a:solidFill>
                <a:latin typeface="Poppins" panose="00000500000000000000" pitchFamily="2" charset="0"/>
                <a:cs typeface="Poppins" panose="00000500000000000000" pitchFamily="2" charset="0"/>
              </a:rPr>
              <a:t>5</a:t>
            </a:r>
          </a:p>
        </p:txBody>
      </p:sp>
      <p:sp>
        <p:nvSpPr>
          <p:cNvPr id="8" name="Ellipse 7">
            <a:extLst>
              <a:ext uri="{FF2B5EF4-FFF2-40B4-BE49-F238E27FC236}">
                <a16:creationId xmlns:a16="http://schemas.microsoft.com/office/drawing/2014/main" id="{62AE15BA-C153-15D4-C94E-EBFAA71144A7}"/>
              </a:ext>
            </a:extLst>
          </p:cNvPr>
          <p:cNvSpPr/>
          <p:nvPr userDrawn="1"/>
        </p:nvSpPr>
        <p:spPr>
          <a:xfrm>
            <a:off x="3489618" y="3062287"/>
            <a:ext cx="733425" cy="733425"/>
          </a:xfrm>
          <a:prstGeom prst="ellipse">
            <a:avLst/>
          </a:prstGeom>
          <a:solidFill>
            <a:srgbClr val="31849C"/>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A" b="1" dirty="0">
                <a:solidFill>
                  <a:schemeClr val="bg1"/>
                </a:solidFill>
                <a:latin typeface="Poppins" panose="00000500000000000000" pitchFamily="2" charset="0"/>
                <a:cs typeface="Poppins" panose="00000500000000000000" pitchFamily="2" charset="0"/>
              </a:rPr>
              <a:t>2</a:t>
            </a:r>
          </a:p>
        </p:txBody>
      </p:sp>
      <p:sp>
        <p:nvSpPr>
          <p:cNvPr id="9" name="Ellipse 8">
            <a:extLst>
              <a:ext uri="{FF2B5EF4-FFF2-40B4-BE49-F238E27FC236}">
                <a16:creationId xmlns:a16="http://schemas.microsoft.com/office/drawing/2014/main" id="{B8015E0E-CFD1-4120-82D8-EAD60BD7A2CD}"/>
              </a:ext>
            </a:extLst>
          </p:cNvPr>
          <p:cNvSpPr/>
          <p:nvPr userDrawn="1"/>
        </p:nvSpPr>
        <p:spPr>
          <a:xfrm>
            <a:off x="5729288" y="3062287"/>
            <a:ext cx="733425" cy="733425"/>
          </a:xfrm>
          <a:prstGeom prst="ellipse">
            <a:avLst/>
          </a:prstGeom>
          <a:solidFill>
            <a:srgbClr val="31849C"/>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A" b="1" dirty="0">
                <a:solidFill>
                  <a:schemeClr val="bg1"/>
                </a:solidFill>
                <a:latin typeface="Poppins" panose="00000500000000000000" pitchFamily="2" charset="0"/>
                <a:cs typeface="Poppins" panose="00000500000000000000" pitchFamily="2" charset="0"/>
              </a:rPr>
              <a:t>3</a:t>
            </a:r>
          </a:p>
        </p:txBody>
      </p:sp>
      <p:sp>
        <p:nvSpPr>
          <p:cNvPr id="10" name="Ellipse 9">
            <a:extLst>
              <a:ext uri="{FF2B5EF4-FFF2-40B4-BE49-F238E27FC236}">
                <a16:creationId xmlns:a16="http://schemas.microsoft.com/office/drawing/2014/main" id="{958279C3-1D92-1CE7-0252-5CC8296B4D71}"/>
              </a:ext>
            </a:extLst>
          </p:cNvPr>
          <p:cNvSpPr/>
          <p:nvPr userDrawn="1"/>
        </p:nvSpPr>
        <p:spPr>
          <a:xfrm>
            <a:off x="8018467" y="3062287"/>
            <a:ext cx="733425" cy="733425"/>
          </a:xfrm>
          <a:prstGeom prst="ellipse">
            <a:avLst/>
          </a:prstGeom>
          <a:solidFill>
            <a:srgbClr val="31849C"/>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A" b="1" dirty="0">
                <a:solidFill>
                  <a:schemeClr val="bg1"/>
                </a:solidFill>
                <a:latin typeface="Poppins" panose="00000500000000000000" pitchFamily="2" charset="0"/>
                <a:cs typeface="Poppins" panose="00000500000000000000" pitchFamily="2" charset="0"/>
              </a:rPr>
              <a:t>4</a:t>
            </a:r>
          </a:p>
        </p:txBody>
      </p:sp>
      <p:sp>
        <p:nvSpPr>
          <p:cNvPr id="20" name="Titre 1">
            <a:extLst>
              <a:ext uri="{FF2B5EF4-FFF2-40B4-BE49-F238E27FC236}">
                <a16:creationId xmlns:a16="http://schemas.microsoft.com/office/drawing/2014/main" id="{B526DD89-9F2D-17D7-D49E-70327AC61D65}"/>
              </a:ext>
            </a:extLst>
          </p:cNvPr>
          <p:cNvSpPr>
            <a:spLocks noGrp="1"/>
          </p:cNvSpPr>
          <p:nvPr>
            <p:ph type="title" hasCustomPrompt="1"/>
          </p:nvPr>
        </p:nvSpPr>
        <p:spPr>
          <a:xfrm>
            <a:off x="838200" y="294711"/>
            <a:ext cx="4539143" cy="1395978"/>
          </a:xfrm>
        </p:spPr>
        <p:txBody>
          <a:bodyPr/>
          <a:lstStyle>
            <a:lvl1pPr>
              <a:defRPr/>
            </a:lvl1pPr>
          </a:lstStyle>
          <a:p>
            <a:r>
              <a:rPr lang="fr-FR" dirty="0"/>
              <a:t>Modifiez le</a:t>
            </a:r>
            <a:br>
              <a:rPr lang="fr-FR" dirty="0"/>
            </a:br>
            <a:r>
              <a:rPr lang="fr-FR" dirty="0"/>
              <a:t>style du titre</a:t>
            </a:r>
            <a:endParaRPr lang="fr-CA" dirty="0"/>
          </a:p>
        </p:txBody>
      </p:sp>
      <p:sp>
        <p:nvSpPr>
          <p:cNvPr id="2" name="Titre 1">
            <a:extLst>
              <a:ext uri="{FF2B5EF4-FFF2-40B4-BE49-F238E27FC236}">
                <a16:creationId xmlns:a16="http://schemas.microsoft.com/office/drawing/2014/main" id="{72618DFC-D2FA-847E-6AC5-CB11CC1CFDBB}"/>
              </a:ext>
            </a:extLst>
          </p:cNvPr>
          <p:cNvSpPr txBox="1">
            <a:spLocks/>
          </p:cNvSpPr>
          <p:nvPr userDrawn="1"/>
        </p:nvSpPr>
        <p:spPr>
          <a:xfrm>
            <a:off x="699575" y="3816041"/>
            <a:ext cx="1829232" cy="686292"/>
          </a:xfrm>
          <a:prstGeom prst="rect">
            <a:avLst/>
          </a:prstGeom>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bg1"/>
                </a:solidFill>
                <a:latin typeface="+mj-lt"/>
                <a:ea typeface="+mj-ea"/>
                <a:cs typeface="+mj-cs"/>
              </a:defRPr>
            </a:lvl1pPr>
          </a:lstStyle>
          <a:p>
            <a:pPr algn="ctr"/>
            <a:r>
              <a:rPr lang="fr-FR" sz="2000" b="1" kern="1200" dirty="0">
                <a:solidFill>
                  <a:schemeClr val="tx1"/>
                </a:solidFill>
                <a:latin typeface="Poppins" panose="00000500000000000000" pitchFamily="2" charset="0"/>
                <a:ea typeface="+mj-ea"/>
                <a:cs typeface="Poppins" panose="00000500000000000000" pitchFamily="2" charset="0"/>
              </a:rPr>
              <a:t>Modifiez le</a:t>
            </a:r>
            <a:br>
              <a:rPr lang="fr-FR" sz="2000" b="1" kern="1200" dirty="0">
                <a:solidFill>
                  <a:schemeClr val="tx1"/>
                </a:solidFill>
                <a:latin typeface="Poppins" panose="00000500000000000000" pitchFamily="2" charset="0"/>
                <a:ea typeface="+mj-ea"/>
                <a:cs typeface="Poppins" panose="00000500000000000000" pitchFamily="2" charset="0"/>
              </a:rPr>
            </a:br>
            <a:r>
              <a:rPr lang="fr-FR" sz="2000" b="1" kern="1200" dirty="0">
                <a:solidFill>
                  <a:schemeClr val="tx1"/>
                </a:solidFill>
                <a:latin typeface="Poppins" panose="00000500000000000000" pitchFamily="2" charset="0"/>
                <a:ea typeface="+mj-ea"/>
                <a:cs typeface="Poppins" panose="00000500000000000000" pitchFamily="2" charset="0"/>
              </a:rPr>
              <a:t>style du titre</a:t>
            </a:r>
            <a:endParaRPr lang="fr-CA" sz="2000" b="1" kern="1200" dirty="0">
              <a:solidFill>
                <a:schemeClr val="tx1"/>
              </a:solidFill>
              <a:latin typeface="Poppins" panose="00000500000000000000" pitchFamily="2" charset="0"/>
              <a:ea typeface="+mj-ea"/>
              <a:cs typeface="Poppins" panose="00000500000000000000" pitchFamily="2" charset="0"/>
            </a:endParaRPr>
          </a:p>
        </p:txBody>
      </p:sp>
      <p:sp>
        <p:nvSpPr>
          <p:cNvPr id="3" name="Titre 1">
            <a:extLst>
              <a:ext uri="{FF2B5EF4-FFF2-40B4-BE49-F238E27FC236}">
                <a16:creationId xmlns:a16="http://schemas.microsoft.com/office/drawing/2014/main" id="{E2986DF5-2279-FBF2-4338-781C6CB846BC}"/>
              </a:ext>
            </a:extLst>
          </p:cNvPr>
          <p:cNvSpPr txBox="1">
            <a:spLocks/>
          </p:cNvSpPr>
          <p:nvPr userDrawn="1"/>
        </p:nvSpPr>
        <p:spPr>
          <a:xfrm>
            <a:off x="2907509" y="3823222"/>
            <a:ext cx="1829232" cy="686292"/>
          </a:xfrm>
          <a:prstGeom prst="rect">
            <a:avLst/>
          </a:prstGeom>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bg1"/>
                </a:solidFill>
                <a:latin typeface="+mj-lt"/>
                <a:ea typeface="+mj-ea"/>
                <a:cs typeface="+mj-cs"/>
              </a:defRPr>
            </a:lvl1pPr>
          </a:lstStyle>
          <a:p>
            <a:pPr algn="ctr"/>
            <a:r>
              <a:rPr lang="fr-FR" sz="2000" b="1" kern="1200" dirty="0">
                <a:solidFill>
                  <a:schemeClr val="tx1"/>
                </a:solidFill>
                <a:latin typeface="Poppins" panose="00000500000000000000" pitchFamily="2" charset="0"/>
                <a:ea typeface="+mj-ea"/>
                <a:cs typeface="Poppins" panose="00000500000000000000" pitchFamily="2" charset="0"/>
              </a:rPr>
              <a:t>Modifiez le</a:t>
            </a:r>
            <a:br>
              <a:rPr lang="fr-FR" sz="2000" b="1" kern="1200" dirty="0">
                <a:solidFill>
                  <a:schemeClr val="tx1"/>
                </a:solidFill>
                <a:latin typeface="Poppins" panose="00000500000000000000" pitchFamily="2" charset="0"/>
                <a:ea typeface="+mj-ea"/>
                <a:cs typeface="Poppins" panose="00000500000000000000" pitchFamily="2" charset="0"/>
              </a:rPr>
            </a:br>
            <a:r>
              <a:rPr lang="fr-FR" sz="2000" b="1" kern="1200" dirty="0">
                <a:solidFill>
                  <a:schemeClr val="tx1"/>
                </a:solidFill>
                <a:latin typeface="Poppins" panose="00000500000000000000" pitchFamily="2" charset="0"/>
                <a:ea typeface="+mj-ea"/>
                <a:cs typeface="Poppins" panose="00000500000000000000" pitchFamily="2" charset="0"/>
              </a:rPr>
              <a:t>style du titre</a:t>
            </a:r>
            <a:endParaRPr lang="fr-CA" sz="2000" b="1" kern="1200" dirty="0">
              <a:solidFill>
                <a:schemeClr val="tx1"/>
              </a:solidFill>
              <a:latin typeface="Poppins" panose="00000500000000000000" pitchFamily="2" charset="0"/>
              <a:ea typeface="+mj-ea"/>
              <a:cs typeface="Poppins" panose="00000500000000000000" pitchFamily="2" charset="0"/>
            </a:endParaRPr>
          </a:p>
        </p:txBody>
      </p:sp>
      <p:sp>
        <p:nvSpPr>
          <p:cNvPr id="4" name="Titre 1">
            <a:extLst>
              <a:ext uri="{FF2B5EF4-FFF2-40B4-BE49-F238E27FC236}">
                <a16:creationId xmlns:a16="http://schemas.microsoft.com/office/drawing/2014/main" id="{2D5CE734-40C3-70FD-0EF8-AA8E4646704A}"/>
              </a:ext>
            </a:extLst>
          </p:cNvPr>
          <p:cNvSpPr txBox="1">
            <a:spLocks/>
          </p:cNvSpPr>
          <p:nvPr userDrawn="1"/>
        </p:nvSpPr>
        <p:spPr>
          <a:xfrm>
            <a:off x="5115443" y="3823222"/>
            <a:ext cx="1829232" cy="686292"/>
          </a:xfrm>
          <a:prstGeom prst="rect">
            <a:avLst/>
          </a:prstGeom>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bg1"/>
                </a:solidFill>
                <a:latin typeface="+mj-lt"/>
                <a:ea typeface="+mj-ea"/>
                <a:cs typeface="+mj-cs"/>
              </a:defRPr>
            </a:lvl1pPr>
          </a:lstStyle>
          <a:p>
            <a:pPr algn="ctr"/>
            <a:r>
              <a:rPr lang="fr-FR" sz="2000" b="1" kern="1200" dirty="0">
                <a:solidFill>
                  <a:schemeClr val="tx1"/>
                </a:solidFill>
                <a:latin typeface="Poppins" panose="00000500000000000000" pitchFamily="2" charset="0"/>
                <a:ea typeface="+mj-ea"/>
                <a:cs typeface="Poppins" panose="00000500000000000000" pitchFamily="2" charset="0"/>
              </a:rPr>
              <a:t>Modifiez le</a:t>
            </a:r>
            <a:br>
              <a:rPr lang="fr-FR" sz="2000" b="1" kern="1200" dirty="0">
                <a:solidFill>
                  <a:schemeClr val="tx1"/>
                </a:solidFill>
                <a:latin typeface="Poppins" panose="00000500000000000000" pitchFamily="2" charset="0"/>
                <a:ea typeface="+mj-ea"/>
                <a:cs typeface="Poppins" panose="00000500000000000000" pitchFamily="2" charset="0"/>
              </a:rPr>
            </a:br>
            <a:r>
              <a:rPr lang="fr-FR" sz="2000" b="1" kern="1200" dirty="0">
                <a:solidFill>
                  <a:schemeClr val="tx1"/>
                </a:solidFill>
                <a:latin typeface="Poppins" panose="00000500000000000000" pitchFamily="2" charset="0"/>
                <a:ea typeface="+mj-ea"/>
                <a:cs typeface="Poppins" panose="00000500000000000000" pitchFamily="2" charset="0"/>
              </a:rPr>
              <a:t>style du titre</a:t>
            </a:r>
            <a:endParaRPr lang="fr-CA" sz="2000" b="1" kern="1200" dirty="0">
              <a:solidFill>
                <a:schemeClr val="tx1"/>
              </a:solidFill>
              <a:latin typeface="Poppins" panose="00000500000000000000" pitchFamily="2" charset="0"/>
              <a:ea typeface="+mj-ea"/>
              <a:cs typeface="Poppins" panose="00000500000000000000" pitchFamily="2" charset="0"/>
            </a:endParaRPr>
          </a:p>
        </p:txBody>
      </p:sp>
      <p:sp>
        <p:nvSpPr>
          <p:cNvPr id="12" name="Titre 1">
            <a:extLst>
              <a:ext uri="{FF2B5EF4-FFF2-40B4-BE49-F238E27FC236}">
                <a16:creationId xmlns:a16="http://schemas.microsoft.com/office/drawing/2014/main" id="{7D681C6A-DAB2-9C3E-E45D-EF6D663D4E7D}"/>
              </a:ext>
            </a:extLst>
          </p:cNvPr>
          <p:cNvSpPr txBox="1">
            <a:spLocks/>
          </p:cNvSpPr>
          <p:nvPr userDrawn="1"/>
        </p:nvSpPr>
        <p:spPr>
          <a:xfrm>
            <a:off x="7470563" y="3823222"/>
            <a:ext cx="1829232" cy="686292"/>
          </a:xfrm>
          <a:prstGeom prst="rect">
            <a:avLst/>
          </a:prstGeom>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bg1"/>
                </a:solidFill>
                <a:latin typeface="+mj-lt"/>
                <a:ea typeface="+mj-ea"/>
                <a:cs typeface="+mj-cs"/>
              </a:defRPr>
            </a:lvl1pPr>
          </a:lstStyle>
          <a:p>
            <a:pPr algn="ctr"/>
            <a:r>
              <a:rPr lang="fr-FR" sz="2000" b="1" kern="1200" dirty="0">
                <a:solidFill>
                  <a:schemeClr val="tx1"/>
                </a:solidFill>
                <a:latin typeface="Poppins" panose="00000500000000000000" pitchFamily="2" charset="0"/>
                <a:ea typeface="+mj-ea"/>
                <a:cs typeface="Poppins" panose="00000500000000000000" pitchFamily="2" charset="0"/>
              </a:rPr>
              <a:t>Modifiez le</a:t>
            </a:r>
            <a:br>
              <a:rPr lang="fr-FR" sz="2000" b="1" kern="1200" dirty="0">
                <a:solidFill>
                  <a:schemeClr val="tx1"/>
                </a:solidFill>
                <a:latin typeface="Poppins" panose="00000500000000000000" pitchFamily="2" charset="0"/>
                <a:ea typeface="+mj-ea"/>
                <a:cs typeface="Poppins" panose="00000500000000000000" pitchFamily="2" charset="0"/>
              </a:rPr>
            </a:br>
            <a:r>
              <a:rPr lang="fr-FR" sz="2000" b="1" kern="1200" dirty="0">
                <a:solidFill>
                  <a:schemeClr val="tx1"/>
                </a:solidFill>
                <a:latin typeface="Poppins" panose="00000500000000000000" pitchFamily="2" charset="0"/>
                <a:ea typeface="+mj-ea"/>
                <a:cs typeface="Poppins" panose="00000500000000000000" pitchFamily="2" charset="0"/>
              </a:rPr>
              <a:t>style du titre</a:t>
            </a:r>
            <a:endParaRPr lang="fr-CA" sz="2000" b="1" kern="1200" dirty="0">
              <a:solidFill>
                <a:schemeClr val="tx1"/>
              </a:solidFill>
              <a:latin typeface="Poppins" panose="00000500000000000000" pitchFamily="2" charset="0"/>
              <a:ea typeface="+mj-ea"/>
              <a:cs typeface="Poppins" panose="00000500000000000000" pitchFamily="2" charset="0"/>
            </a:endParaRPr>
          </a:p>
        </p:txBody>
      </p:sp>
      <p:sp>
        <p:nvSpPr>
          <p:cNvPr id="13" name="Titre 1">
            <a:extLst>
              <a:ext uri="{FF2B5EF4-FFF2-40B4-BE49-F238E27FC236}">
                <a16:creationId xmlns:a16="http://schemas.microsoft.com/office/drawing/2014/main" id="{FDE77741-1C00-430F-5E52-53B654A0FB15}"/>
              </a:ext>
            </a:extLst>
          </p:cNvPr>
          <p:cNvSpPr txBox="1">
            <a:spLocks/>
          </p:cNvSpPr>
          <p:nvPr userDrawn="1"/>
        </p:nvSpPr>
        <p:spPr>
          <a:xfrm>
            <a:off x="9677484" y="3823222"/>
            <a:ext cx="1829232" cy="686292"/>
          </a:xfrm>
          <a:prstGeom prst="rect">
            <a:avLst/>
          </a:prstGeom>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bg1"/>
                </a:solidFill>
                <a:latin typeface="+mj-lt"/>
                <a:ea typeface="+mj-ea"/>
                <a:cs typeface="+mj-cs"/>
              </a:defRPr>
            </a:lvl1pPr>
          </a:lstStyle>
          <a:p>
            <a:pPr algn="ctr"/>
            <a:r>
              <a:rPr lang="fr-FR" sz="2000" b="1" kern="1200" dirty="0">
                <a:solidFill>
                  <a:schemeClr val="tx1"/>
                </a:solidFill>
                <a:latin typeface="Poppins" panose="00000500000000000000" pitchFamily="2" charset="0"/>
                <a:ea typeface="+mj-ea"/>
                <a:cs typeface="Poppins" panose="00000500000000000000" pitchFamily="2" charset="0"/>
              </a:rPr>
              <a:t>Modifiez le</a:t>
            </a:r>
            <a:br>
              <a:rPr lang="fr-FR" sz="2000" b="1" kern="1200" dirty="0">
                <a:solidFill>
                  <a:schemeClr val="tx1"/>
                </a:solidFill>
                <a:latin typeface="Poppins" panose="00000500000000000000" pitchFamily="2" charset="0"/>
                <a:ea typeface="+mj-ea"/>
                <a:cs typeface="Poppins" panose="00000500000000000000" pitchFamily="2" charset="0"/>
              </a:rPr>
            </a:br>
            <a:r>
              <a:rPr lang="fr-FR" sz="2000" b="1" kern="1200" dirty="0">
                <a:solidFill>
                  <a:schemeClr val="tx1"/>
                </a:solidFill>
                <a:latin typeface="Poppins" panose="00000500000000000000" pitchFamily="2" charset="0"/>
                <a:ea typeface="+mj-ea"/>
                <a:cs typeface="Poppins" panose="00000500000000000000" pitchFamily="2" charset="0"/>
              </a:rPr>
              <a:t>style du titre</a:t>
            </a:r>
            <a:endParaRPr lang="fr-CA" sz="2000" b="1" kern="1200" dirty="0">
              <a:solidFill>
                <a:schemeClr val="tx1"/>
              </a:solidFill>
              <a:latin typeface="Poppins" panose="00000500000000000000" pitchFamily="2" charset="0"/>
              <a:ea typeface="+mj-ea"/>
              <a:cs typeface="Poppins" panose="00000500000000000000" pitchFamily="2" charset="0"/>
            </a:endParaRPr>
          </a:p>
        </p:txBody>
      </p:sp>
    </p:spTree>
    <p:extLst>
      <p:ext uri="{BB962C8B-B14F-4D97-AF65-F5344CB8AC3E}">
        <p14:creationId xmlns:p14="http://schemas.microsoft.com/office/powerpoint/2010/main" val="42598954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2F77E06-95BE-C3C4-0DEA-CAA85A6F284A}"/>
              </a:ext>
            </a:extLst>
          </p:cNvPr>
          <p:cNvSpPr>
            <a:spLocks noGrp="1"/>
          </p:cNvSpPr>
          <p:nvPr>
            <p:ph type="title"/>
          </p:nvPr>
        </p:nvSpPr>
        <p:spPr>
          <a:xfrm>
            <a:off x="839788" y="293616"/>
            <a:ext cx="4495610" cy="1375794"/>
          </a:xfrm>
        </p:spPr>
        <p:txBody>
          <a:bodyPr anchor="ctr">
            <a:normAutofit/>
          </a:bodyPr>
          <a:lstStyle>
            <a:lvl1pPr>
              <a:defRPr sz="3600"/>
            </a:lvl1pPr>
          </a:lstStyle>
          <a:p>
            <a:r>
              <a:rPr lang="fr-FR" dirty="0"/>
              <a:t>Modifiez le style du titre</a:t>
            </a:r>
            <a:endParaRPr lang="fr-CA" dirty="0"/>
          </a:p>
        </p:txBody>
      </p:sp>
      <p:sp>
        <p:nvSpPr>
          <p:cNvPr id="3" name="Espace réservé pour une image  2">
            <a:extLst>
              <a:ext uri="{FF2B5EF4-FFF2-40B4-BE49-F238E27FC236}">
                <a16:creationId xmlns:a16="http://schemas.microsoft.com/office/drawing/2014/main" id="{DACD6098-F27C-1468-615A-48E1E819AE4E}"/>
              </a:ext>
            </a:extLst>
          </p:cNvPr>
          <p:cNvSpPr>
            <a:spLocks noGrp="1"/>
          </p:cNvSpPr>
          <p:nvPr>
            <p:ph type="pic" idx="1"/>
          </p:nvPr>
        </p:nvSpPr>
        <p:spPr>
          <a:xfrm>
            <a:off x="7340534" y="0"/>
            <a:ext cx="4851466" cy="6857999"/>
          </a:xfrm>
          <a:solidFill>
            <a:schemeClr val="bg2">
              <a:lumMod val="90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A" dirty="0"/>
          </a:p>
        </p:txBody>
      </p:sp>
      <p:sp>
        <p:nvSpPr>
          <p:cNvPr id="4" name="Espace réservé du texte 3">
            <a:extLst>
              <a:ext uri="{FF2B5EF4-FFF2-40B4-BE49-F238E27FC236}">
                <a16:creationId xmlns:a16="http://schemas.microsoft.com/office/drawing/2014/main" id="{63388CD5-8600-781F-2CF9-2537BC6A6E93}"/>
              </a:ext>
            </a:extLst>
          </p:cNvPr>
          <p:cNvSpPr>
            <a:spLocks noGrp="1"/>
          </p:cNvSpPr>
          <p:nvPr>
            <p:ph type="body" sz="half" idx="2"/>
          </p:nvPr>
        </p:nvSpPr>
        <p:spPr>
          <a:xfrm>
            <a:off x="839787" y="2463800"/>
            <a:ext cx="5900671" cy="3825776"/>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dirty="0"/>
              <a:t>Cliquez pour modifier les styles du texte du masque</a:t>
            </a:r>
          </a:p>
        </p:txBody>
      </p:sp>
      <p:cxnSp>
        <p:nvCxnSpPr>
          <p:cNvPr id="10" name="Connecteur droit 9">
            <a:extLst>
              <a:ext uri="{FF2B5EF4-FFF2-40B4-BE49-F238E27FC236}">
                <a16:creationId xmlns:a16="http://schemas.microsoft.com/office/drawing/2014/main" id="{B8508604-2F2D-8DF9-1126-989314389AD6}"/>
              </a:ext>
            </a:extLst>
          </p:cNvPr>
          <p:cNvCxnSpPr/>
          <p:nvPr userDrawn="1"/>
        </p:nvCxnSpPr>
        <p:spPr>
          <a:xfrm>
            <a:off x="7306814" y="-304800"/>
            <a:ext cx="0" cy="7543800"/>
          </a:xfrm>
          <a:prstGeom prst="line">
            <a:avLst/>
          </a:prstGeom>
          <a:ln w="76200">
            <a:solidFill>
              <a:srgbClr val="31849C"/>
            </a:solidFill>
          </a:ln>
        </p:spPr>
        <p:style>
          <a:lnRef idx="1">
            <a:schemeClr val="accent1"/>
          </a:lnRef>
          <a:fillRef idx="0">
            <a:schemeClr val="accent1"/>
          </a:fillRef>
          <a:effectRef idx="0">
            <a:schemeClr val="accent1"/>
          </a:effectRef>
          <a:fontRef idx="minor">
            <a:schemeClr val="tx1"/>
          </a:fontRef>
        </p:style>
      </p:cxnSp>
      <p:pic>
        <p:nvPicPr>
          <p:cNvPr id="11" name="Image 10" descr="Une image contenant Graphique, logo, Police, rouge&#10;&#10;Description générée automatiquement">
            <a:extLst>
              <a:ext uri="{FF2B5EF4-FFF2-40B4-BE49-F238E27FC236}">
                <a16:creationId xmlns:a16="http://schemas.microsoft.com/office/drawing/2014/main" id="{D6C3A9FD-E1C5-445F-5CF5-66633802787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5170" y="6226216"/>
            <a:ext cx="1171111" cy="440435"/>
          </a:xfrm>
          <a:prstGeom prst="rect">
            <a:avLst/>
          </a:prstGeom>
        </p:spPr>
      </p:pic>
    </p:spTree>
    <p:extLst>
      <p:ext uri="{BB962C8B-B14F-4D97-AF65-F5344CB8AC3E}">
        <p14:creationId xmlns:p14="http://schemas.microsoft.com/office/powerpoint/2010/main" val="6147039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Parallélogramme 7">
            <a:extLst>
              <a:ext uri="{FF2B5EF4-FFF2-40B4-BE49-F238E27FC236}">
                <a16:creationId xmlns:a16="http://schemas.microsoft.com/office/drawing/2014/main" id="{6F47C2B9-6A03-79E2-4653-A1D7A3CDA6F8}"/>
              </a:ext>
            </a:extLst>
          </p:cNvPr>
          <p:cNvSpPr/>
          <p:nvPr userDrawn="1"/>
        </p:nvSpPr>
        <p:spPr>
          <a:xfrm>
            <a:off x="-647698" y="447110"/>
            <a:ext cx="6908800" cy="1393749"/>
          </a:xfrm>
          <a:prstGeom prst="parallelogram">
            <a:avLst>
              <a:gd name="adj" fmla="val 55108"/>
            </a:avLst>
          </a:prstGeom>
          <a:solidFill>
            <a:srgbClr val="31849C"/>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9" name="Parallélogramme 8">
            <a:extLst>
              <a:ext uri="{FF2B5EF4-FFF2-40B4-BE49-F238E27FC236}">
                <a16:creationId xmlns:a16="http://schemas.microsoft.com/office/drawing/2014/main" id="{4225BC18-251A-74D6-73DA-325F502369A1}"/>
              </a:ext>
            </a:extLst>
          </p:cNvPr>
          <p:cNvSpPr/>
          <p:nvPr userDrawn="1"/>
        </p:nvSpPr>
        <p:spPr>
          <a:xfrm>
            <a:off x="-800098" y="294710"/>
            <a:ext cx="6908800" cy="1393749"/>
          </a:xfrm>
          <a:prstGeom prst="parallelogram">
            <a:avLst>
              <a:gd name="adj" fmla="val 55108"/>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 name="Espace réservé du titre 1">
            <a:extLst>
              <a:ext uri="{FF2B5EF4-FFF2-40B4-BE49-F238E27FC236}">
                <a16:creationId xmlns:a16="http://schemas.microsoft.com/office/drawing/2014/main" id="{F79A2754-E5B7-1E5F-6115-D459A24137FA}"/>
              </a:ext>
            </a:extLst>
          </p:cNvPr>
          <p:cNvSpPr>
            <a:spLocks noGrp="1"/>
          </p:cNvSpPr>
          <p:nvPr>
            <p:ph type="title"/>
          </p:nvPr>
        </p:nvSpPr>
        <p:spPr>
          <a:xfrm>
            <a:off x="838200" y="294711"/>
            <a:ext cx="4539143" cy="1395978"/>
          </a:xfrm>
          <a:prstGeom prst="rect">
            <a:avLst/>
          </a:prstGeom>
          <a:ln>
            <a:noFill/>
          </a:ln>
        </p:spPr>
        <p:txBody>
          <a:bodyPr vert="horz" lIns="91440" tIns="45720" rIns="91440" bIns="45720" rtlCol="0" anchor="ctr">
            <a:normAutofit/>
          </a:bodyPr>
          <a:lstStyle/>
          <a:p>
            <a:r>
              <a:rPr lang="fr-FR" dirty="0"/>
              <a:t>Modifiez le</a:t>
            </a:r>
            <a:br>
              <a:rPr lang="fr-FR" dirty="0"/>
            </a:br>
            <a:r>
              <a:rPr lang="fr-FR" dirty="0"/>
              <a:t>style du titre</a:t>
            </a:r>
            <a:endParaRPr lang="fr-CA" dirty="0"/>
          </a:p>
        </p:txBody>
      </p:sp>
      <p:sp>
        <p:nvSpPr>
          <p:cNvPr id="3" name="Espace réservé du texte 2">
            <a:extLst>
              <a:ext uri="{FF2B5EF4-FFF2-40B4-BE49-F238E27FC236}">
                <a16:creationId xmlns:a16="http://schemas.microsoft.com/office/drawing/2014/main" id="{4F8F1D7B-5D36-E66D-6AEC-91D2DD025F5D}"/>
              </a:ext>
            </a:extLst>
          </p:cNvPr>
          <p:cNvSpPr>
            <a:spLocks noGrp="1"/>
          </p:cNvSpPr>
          <p:nvPr>
            <p:ph type="body" idx="1"/>
          </p:nvPr>
        </p:nvSpPr>
        <p:spPr>
          <a:xfrm>
            <a:off x="838200" y="1993257"/>
            <a:ext cx="10515600" cy="4183705"/>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CA" dirty="0"/>
          </a:p>
        </p:txBody>
      </p:sp>
      <p:pic>
        <p:nvPicPr>
          <p:cNvPr id="7" name="Image 6" descr="Une image contenant Graphique, logo, Police, rouge&#10;&#10;Description générée automatiquement">
            <a:extLst>
              <a:ext uri="{FF2B5EF4-FFF2-40B4-BE49-F238E27FC236}">
                <a16:creationId xmlns:a16="http://schemas.microsoft.com/office/drawing/2014/main" id="{5C86E1B8-4296-6720-DE89-750B4A3F0D37}"/>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0775170" y="6226216"/>
            <a:ext cx="1171111" cy="440435"/>
          </a:xfrm>
          <a:prstGeom prst="rect">
            <a:avLst/>
          </a:prstGeom>
        </p:spPr>
      </p:pic>
    </p:spTree>
    <p:extLst>
      <p:ext uri="{BB962C8B-B14F-4D97-AF65-F5344CB8AC3E}">
        <p14:creationId xmlns:p14="http://schemas.microsoft.com/office/powerpoint/2010/main" val="3373621061"/>
      </p:ext>
    </p:extLst>
  </p:cSld>
  <p:clrMap bg1="lt1" tx1="dk1" bg2="lt2" tx2="dk2" accent1="accent1" accent2="accent2" accent3="accent3" accent4="accent4" accent5="accent5" accent6="accent6" hlink="hlink" folHlink="folHlink"/>
  <p:sldLayoutIdLst>
    <p:sldLayoutId id="2147483662" r:id="rId1"/>
    <p:sldLayoutId id="2147483670" r:id="rId2"/>
    <p:sldLayoutId id="2147483671" r:id="rId3"/>
    <p:sldLayoutId id="2147483672" r:id="rId4"/>
    <p:sldLayoutId id="2147483664" r:id="rId5"/>
    <p:sldLayoutId id="2147483665" r:id="rId6"/>
    <p:sldLayoutId id="2147483666" r:id="rId7"/>
    <p:sldLayoutId id="2147483667" r:id="rId8"/>
    <p:sldLayoutId id="2147483669" r:id="rId9"/>
    <p:sldLayoutId id="2147483679" r:id="rId10"/>
  </p:sldLayoutIdLst>
  <p:txStyles>
    <p:titleStyle>
      <a:lvl1pPr algn="l" defTabSz="914400" rtl="0" eaLnBrk="1" latinLnBrk="0" hangingPunct="1">
        <a:lnSpc>
          <a:spcPct val="90000"/>
        </a:lnSpc>
        <a:spcBef>
          <a:spcPct val="0"/>
        </a:spcBef>
        <a:buNone/>
        <a:defRPr sz="36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594064C6-8983-8EF5-4683-F603C8F7CEB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20629546-7DF9-CBB4-EF69-D890200ADF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Tree>
    <p:extLst>
      <p:ext uri="{BB962C8B-B14F-4D97-AF65-F5344CB8AC3E}">
        <p14:creationId xmlns:p14="http://schemas.microsoft.com/office/powerpoint/2010/main" val="2758547136"/>
      </p:ext>
    </p:extLst>
  </p:cSld>
  <p:clrMap bg1="lt1" tx1="dk1" bg2="lt2" tx2="dk2" accent1="accent1" accent2="accent2" accent3="accent3" accent4="accent4" accent5="accent5" accent6="accent6" hlink="hlink" folHlink="folHlink"/>
  <p:sldLayoutIdLst>
    <p:sldLayoutId id="2147483675" r:id="rId1"/>
    <p:sldLayoutId id="2147483678" r:id="rId2"/>
    <p:sldLayoutId id="2147483677"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8129720"/>
      </p:ext>
    </p:extLst>
  </p:cSld>
  <p:clrMap bg1="lt1" tx1="dk1" bg2="lt2" tx2="dk2" accent1="accent1" accent2="accent2" accent3="accent3" accent4="accent4" accent5="accent5" accent6="accent6" hlink="hlink" folHlink="folHlink"/>
  <p:sldLayoutIdLst>
    <p:sldLayoutId id="2147483652" r:id="rId1"/>
    <p:sldLayoutId id="2147483651" r:id="rId2"/>
    <p:sldLayoutId id="2147483650"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506"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hyperlink" Target="https://www.facebook.com/watch/?v=339447600839070" TargetMode="External"/><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36.png"/><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7.jpg"/><Relationship Id="rId5" Type="http://schemas.openxmlformats.org/officeDocument/2006/relationships/image" Target="../media/image36.png"/><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40.jpg"/><Relationship Id="rId4" Type="http://schemas.openxmlformats.org/officeDocument/2006/relationships/image" Target="../media/image33.png"/></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33.png"/></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3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44.png"/><Relationship Id="rId4" Type="http://schemas.openxmlformats.org/officeDocument/2006/relationships/image" Target="../media/image43.png"/></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44.png"/><Relationship Id="rId4" Type="http://schemas.openxmlformats.org/officeDocument/2006/relationships/image" Target="../media/image43.png"/></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4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png"/><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3.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5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5.xml"/><Relationship Id="rId4" Type="http://schemas.openxmlformats.org/officeDocument/2006/relationships/image" Target="../media/image64.png"/></Relationships>
</file>

<file path=ppt/slides/_rels/slide5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65.jpeg"/><Relationship Id="rId4" Type="http://schemas.openxmlformats.org/officeDocument/2006/relationships/hyperlink" Target="https://youtu.be/zRKVsAibFrI" TargetMode="External"/></Relationships>
</file>

<file path=ppt/slides/_rels/slide5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hyperlink" Target="https://www.facebook.com/share/v/1B3RUkezpP/?mibextid=wwXIfr" TargetMode="External"/><Relationship Id="rId2" Type="http://schemas.openxmlformats.org/officeDocument/2006/relationships/hyperlink" Target="https://www.facebook.com/share/v/14aQxYmCXGz/?mibextid=wwXIfr" TargetMode="External"/><Relationship Id="rId1" Type="http://schemas.openxmlformats.org/officeDocument/2006/relationships/slideLayout" Target="../slideLayouts/slideLayout2.xml"/><Relationship Id="rId6" Type="http://schemas.openxmlformats.org/officeDocument/2006/relationships/hyperlink" Target="https://www.facebook.com/share/r/18KaEZLDAw/?mibextid=wwXIfr" TargetMode="External"/><Relationship Id="rId5" Type="http://schemas.openxmlformats.org/officeDocument/2006/relationships/hyperlink" Target="https://www.facebook.com/share/r/1CQUuxteLa/?mibextid=wwXIfr" TargetMode="External"/><Relationship Id="rId4" Type="http://schemas.openxmlformats.org/officeDocument/2006/relationships/hyperlink" Target="https://www.facebook.com/share/r/1aVScPE53p/?mibextid=wwXIfr"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hyperlink" Target="https://www.youtube.com/watch?v=zRKVsAibFrI&amp;pp=ygVGZXjDqWN1dGVyIGxlcyBtYW5vZXV2cmVzIGRlIGNoYXJnZW1lbnQgZXQgZMOpY2hhcmdlbWVudCBkJ3VuZSByZW1vcnF1ZQ%3D%3D" TargetMode="External"/><Relationship Id="rId1" Type="http://schemas.openxmlformats.org/officeDocument/2006/relationships/slideLayout" Target="../slideLayouts/slideLayout5.xml"/><Relationship Id="rId5" Type="http://schemas.openxmlformats.org/officeDocument/2006/relationships/image" Target="../media/image70.png"/><Relationship Id="rId4" Type="http://schemas.openxmlformats.org/officeDocument/2006/relationships/image" Target="../media/image69.png"/></Relationships>
</file>

<file path=ppt/slides/_rels/slide5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5.xml"/><Relationship Id="rId5" Type="http://schemas.openxmlformats.org/officeDocument/2006/relationships/image" Target="../media/image74.png"/><Relationship Id="rId4" Type="http://schemas.openxmlformats.org/officeDocument/2006/relationships/image" Target="../media/image73.png"/></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image" Target="../media/image77.png"/><Relationship Id="rId1" Type="http://schemas.openxmlformats.org/officeDocument/2006/relationships/slideLayout" Target="../slideLayouts/slideLayout5.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pour une image  3">
            <a:extLst>
              <a:ext uri="{FF2B5EF4-FFF2-40B4-BE49-F238E27FC236}">
                <a16:creationId xmlns:a16="http://schemas.microsoft.com/office/drawing/2014/main" id="{32772CFF-222D-69E1-CCE7-980017AAC39E}"/>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5573" r="15573"/>
          <a:stretch/>
        </p:blipFill>
        <p:spPr/>
      </p:pic>
      <p:sp>
        <p:nvSpPr>
          <p:cNvPr id="3" name="Google Shape;243;g314cde27d0f_0_40">
            <a:extLst>
              <a:ext uri="{FF2B5EF4-FFF2-40B4-BE49-F238E27FC236}">
                <a16:creationId xmlns:a16="http://schemas.microsoft.com/office/drawing/2014/main" id="{95E8BAB5-83A0-49E9-A16F-0E908A8ED882}"/>
              </a:ext>
            </a:extLst>
          </p:cNvPr>
          <p:cNvSpPr txBox="1"/>
          <p:nvPr/>
        </p:nvSpPr>
        <p:spPr>
          <a:xfrm>
            <a:off x="793960" y="487242"/>
            <a:ext cx="4834680" cy="1754286"/>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3200"/>
              <a:buFont typeface="Arial"/>
              <a:buNone/>
            </a:pPr>
            <a:r>
              <a:rPr lang="fr-CA" sz="3200" b="1" dirty="0">
                <a:solidFill>
                  <a:srgbClr val="991B1E"/>
                </a:solidFill>
              </a:rPr>
              <a:t> </a:t>
            </a:r>
            <a:endParaRPr sz="3200" b="1" dirty="0">
              <a:solidFill>
                <a:srgbClr val="991B1E"/>
              </a:solidFill>
            </a:endParaRPr>
          </a:p>
          <a:p>
            <a:pPr marL="0" marR="0" lvl="0" indent="0" algn="l" rtl="0">
              <a:lnSpc>
                <a:spcPct val="100000"/>
              </a:lnSpc>
              <a:spcBef>
                <a:spcPts val="0"/>
              </a:spcBef>
              <a:spcAft>
                <a:spcPts val="0"/>
              </a:spcAft>
              <a:buClr>
                <a:srgbClr val="000000"/>
              </a:buClr>
              <a:buSzPts val="3200"/>
              <a:buFont typeface="Arial"/>
              <a:buNone/>
            </a:pPr>
            <a:r>
              <a:rPr lang="fr-CA" sz="4000" b="1" dirty="0">
                <a:solidFill>
                  <a:srgbClr val="099BDD"/>
                </a:solidFill>
              </a:rPr>
              <a:t>Compétence 7</a:t>
            </a:r>
          </a:p>
          <a:p>
            <a:pPr marL="0" marR="0" lvl="0" indent="0" algn="l" rtl="0">
              <a:lnSpc>
                <a:spcPct val="100000"/>
              </a:lnSpc>
              <a:spcBef>
                <a:spcPts val="0"/>
              </a:spcBef>
              <a:spcAft>
                <a:spcPts val="0"/>
              </a:spcAft>
              <a:buClr>
                <a:srgbClr val="000000"/>
              </a:buClr>
              <a:buSzPts val="3200"/>
              <a:buFont typeface="Arial"/>
              <a:buNone/>
            </a:pPr>
            <a:endParaRPr lang="fr-CA" sz="1200" b="1" dirty="0">
              <a:solidFill>
                <a:srgbClr val="099BDD"/>
              </a:solidFill>
            </a:endParaRPr>
          </a:p>
          <a:p>
            <a:pPr marL="0" marR="0" lvl="0" indent="0" algn="l" rtl="0">
              <a:lnSpc>
                <a:spcPct val="100000"/>
              </a:lnSpc>
              <a:spcBef>
                <a:spcPts val="0"/>
              </a:spcBef>
              <a:spcAft>
                <a:spcPts val="0"/>
              </a:spcAft>
              <a:buClr>
                <a:srgbClr val="000000"/>
              </a:buClr>
              <a:buSzPts val="3200"/>
              <a:buFont typeface="Arial"/>
              <a:buNone/>
            </a:pPr>
            <a:r>
              <a:rPr lang="fr-CA" sz="2400" b="1" dirty="0">
                <a:solidFill>
                  <a:srgbClr val="099BDD"/>
                </a:solidFill>
              </a:rPr>
              <a:t>7.4 Les normes de charges</a:t>
            </a:r>
          </a:p>
        </p:txBody>
      </p:sp>
    </p:spTree>
    <p:extLst>
      <p:ext uri="{BB962C8B-B14F-4D97-AF65-F5344CB8AC3E}">
        <p14:creationId xmlns:p14="http://schemas.microsoft.com/office/powerpoint/2010/main" val="11192944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0ACFC4-4921-F139-2480-6EC09C905232}"/>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BEC2BC0-D132-A420-315D-9FA117AD3E5F}"/>
              </a:ext>
            </a:extLst>
          </p:cNvPr>
          <p:cNvSpPr>
            <a:spLocks noGrp="1"/>
          </p:cNvSpPr>
          <p:nvPr>
            <p:ph type="title"/>
          </p:nvPr>
        </p:nvSpPr>
        <p:spPr>
          <a:xfrm>
            <a:off x="0" y="460442"/>
            <a:ext cx="5996077" cy="1395978"/>
          </a:xfrm>
        </p:spPr>
        <p:txBody>
          <a:bodyPr>
            <a:normAutofit/>
          </a:bodyPr>
          <a:lstStyle/>
          <a:p>
            <a:br>
              <a:rPr lang="fr-FR" dirty="0"/>
            </a:br>
            <a:endParaRPr lang="fr-CA" dirty="0"/>
          </a:p>
        </p:txBody>
      </p:sp>
      <p:sp>
        <p:nvSpPr>
          <p:cNvPr id="4" name="Espace réservé du contenu 2">
            <a:extLst>
              <a:ext uri="{FF2B5EF4-FFF2-40B4-BE49-F238E27FC236}">
                <a16:creationId xmlns:a16="http://schemas.microsoft.com/office/drawing/2014/main" id="{18C6EE33-E058-7BAE-FCED-E519D64FA589}"/>
              </a:ext>
            </a:extLst>
          </p:cNvPr>
          <p:cNvSpPr txBox="1">
            <a:spLocks/>
          </p:cNvSpPr>
          <p:nvPr/>
        </p:nvSpPr>
        <p:spPr>
          <a:xfrm>
            <a:off x="502920" y="1996440"/>
            <a:ext cx="10977879" cy="37031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fr-FR" sz="112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7" name="ZoneTexte 6">
            <a:extLst>
              <a:ext uri="{FF2B5EF4-FFF2-40B4-BE49-F238E27FC236}">
                <a16:creationId xmlns:a16="http://schemas.microsoft.com/office/drawing/2014/main" id="{6C36150F-9C7B-2372-AED6-E38EE9ED5778}"/>
              </a:ext>
            </a:extLst>
          </p:cNvPr>
          <p:cNvSpPr txBox="1"/>
          <p:nvPr/>
        </p:nvSpPr>
        <p:spPr>
          <a:xfrm>
            <a:off x="2743200" y="2333685"/>
            <a:ext cx="9359660" cy="3139321"/>
          </a:xfrm>
          <a:prstGeom prst="rect">
            <a:avLst/>
          </a:prstGeom>
          <a:noFill/>
        </p:spPr>
        <p:txBody>
          <a:bodyPr wrap="square" rtlCol="0">
            <a:spAutoFit/>
          </a:bodyPr>
          <a:lstStyle/>
          <a:p>
            <a:pPr algn="l">
              <a:buNone/>
            </a:pPr>
            <a:r>
              <a:rPr lang="fr-FR" sz="2800" b="1" i="0" dirty="0">
                <a:solidFill>
                  <a:srgbClr val="347471"/>
                </a:solidFill>
                <a:effectLst/>
                <a:latin typeface="+mj-lt"/>
                <a:ea typeface="Open Sans" panose="020B0606030504020204" pitchFamily="34" charset="0"/>
                <a:cs typeface="Open Sans" panose="020B0606030504020204" pitchFamily="34" charset="0"/>
              </a:rPr>
              <a:t>Manipuler avec soin</a:t>
            </a:r>
            <a:endParaRPr lang="fr-FR" sz="2800" b="1" i="0" dirty="0">
              <a:solidFill>
                <a:srgbClr val="666666"/>
              </a:solidFill>
              <a:effectLst/>
              <a:latin typeface="+mj-lt"/>
              <a:ea typeface="Open Sans" panose="020B0606030504020204" pitchFamily="34" charset="0"/>
              <a:cs typeface="Open Sans" panose="020B0606030504020204" pitchFamily="34" charset="0"/>
            </a:endParaRPr>
          </a:p>
          <a:p>
            <a:pPr algn="l">
              <a:buNone/>
            </a:pPr>
            <a:endParaRPr lang="fr-FR" sz="2400" b="0" i="0" dirty="0">
              <a:effectLst/>
              <a:latin typeface="Open Sans" panose="020B0606030504020204" pitchFamily="34" charset="0"/>
              <a:ea typeface="Open Sans" panose="020B0606030504020204" pitchFamily="34" charset="0"/>
              <a:cs typeface="Open Sans" panose="020B0606030504020204" pitchFamily="34" charset="0"/>
            </a:endParaRPr>
          </a:p>
          <a:p>
            <a:pPr marL="457200" indent="-457200" algn="l">
              <a:spcAft>
                <a:spcPts val="600"/>
              </a:spcAft>
              <a:buFont typeface="Arial" panose="020B0604020202020204" pitchFamily="34" charset="0"/>
              <a:buChar char="•"/>
            </a:pPr>
            <a:r>
              <a:rPr lang="fr-FR" sz="2800" dirty="0">
                <a:latin typeface="+mj-lt"/>
                <a:ea typeface="Open Sans" panose="020B0606030504020204" pitchFamily="34" charset="0"/>
                <a:cs typeface="Open Sans" panose="020B0606030504020204" pitchFamily="34" charset="0"/>
              </a:rPr>
              <a:t>L</a:t>
            </a:r>
            <a:r>
              <a:rPr lang="fr-FR" sz="2800" b="0" i="0" dirty="0">
                <a:effectLst/>
                <a:latin typeface="+mj-lt"/>
                <a:ea typeface="Open Sans" panose="020B0606030504020204" pitchFamily="34" charset="0"/>
                <a:cs typeface="Open Sans" panose="020B0606030504020204" pitchFamily="34" charset="0"/>
              </a:rPr>
              <a:t>e carton contient des composants ou des pièces complexes pouvant être endommagés</a:t>
            </a:r>
            <a:r>
              <a:rPr lang="fr-FR" sz="2800" dirty="0">
                <a:latin typeface="+mj-lt"/>
                <a:ea typeface="Open Sans" panose="020B0606030504020204" pitchFamily="34" charset="0"/>
                <a:cs typeface="Open Sans" panose="020B0606030504020204" pitchFamily="34" charset="0"/>
              </a:rPr>
              <a:t>;</a:t>
            </a:r>
            <a:endParaRPr lang="fr-FR" sz="2800" b="0" i="0" dirty="0">
              <a:effectLst/>
              <a:latin typeface="+mj-lt"/>
              <a:ea typeface="Open Sans" panose="020B0606030504020204" pitchFamily="34" charset="0"/>
              <a:cs typeface="Open Sans" panose="020B0606030504020204" pitchFamily="34" charset="0"/>
            </a:endParaRPr>
          </a:p>
          <a:p>
            <a:pPr marL="457200" indent="-457200" algn="l">
              <a:spcAft>
                <a:spcPts val="600"/>
              </a:spcAft>
              <a:buFont typeface="Arial" panose="020B0604020202020204" pitchFamily="34" charset="0"/>
              <a:buChar char="•"/>
            </a:pPr>
            <a:r>
              <a:rPr lang="fr-FR" sz="2800" dirty="0">
                <a:latin typeface="+mj-lt"/>
                <a:ea typeface="Open Sans" panose="020B0606030504020204" pitchFamily="34" charset="0"/>
                <a:cs typeface="Open Sans" panose="020B0606030504020204" pitchFamily="34" charset="0"/>
              </a:rPr>
              <a:t>N</a:t>
            </a:r>
            <a:r>
              <a:rPr lang="fr-FR" sz="2800" b="0" i="0" dirty="0">
                <a:effectLst/>
                <a:latin typeface="+mj-lt"/>
                <a:ea typeface="Open Sans" panose="020B0606030504020204" pitchFamily="34" charset="0"/>
                <a:cs typeface="Open Sans" panose="020B0606030504020204" pitchFamily="34" charset="0"/>
              </a:rPr>
              <a:t>e doit pas être empilé et nécessite une attention particulière lors du chargement et de la manutention.</a:t>
            </a:r>
          </a:p>
          <a:p>
            <a:pPr algn="l">
              <a:buNone/>
            </a:pPr>
            <a:endParaRPr lang="fr-FR" sz="2400" b="0" i="0" dirty="0">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5" name="Image 4">
            <a:extLst>
              <a:ext uri="{FF2B5EF4-FFF2-40B4-BE49-F238E27FC236}">
                <a16:creationId xmlns:a16="http://schemas.microsoft.com/office/drawing/2014/main" id="{7F89908D-5A36-B990-15E1-674978470897}"/>
              </a:ext>
            </a:extLst>
          </p:cNvPr>
          <p:cNvPicPr>
            <a:picLocks noChangeAspect="1"/>
          </p:cNvPicPr>
          <p:nvPr/>
        </p:nvPicPr>
        <p:blipFill>
          <a:blip r:embed="rId2"/>
          <a:stretch>
            <a:fillRect/>
          </a:stretch>
        </p:blipFill>
        <p:spPr>
          <a:xfrm>
            <a:off x="994914" y="2696445"/>
            <a:ext cx="1095528" cy="1667108"/>
          </a:xfrm>
          <a:prstGeom prst="rect">
            <a:avLst/>
          </a:prstGeom>
        </p:spPr>
      </p:pic>
      <p:sp>
        <p:nvSpPr>
          <p:cNvPr id="6" name="Titre 1">
            <a:extLst>
              <a:ext uri="{FF2B5EF4-FFF2-40B4-BE49-F238E27FC236}">
                <a16:creationId xmlns:a16="http://schemas.microsoft.com/office/drawing/2014/main" id="{36AE032F-AFF9-19EF-8D38-21523289393D}"/>
              </a:ext>
            </a:extLst>
          </p:cNvPr>
          <p:cNvSpPr txBox="1">
            <a:spLocks/>
          </p:cNvSpPr>
          <p:nvPr/>
        </p:nvSpPr>
        <p:spPr>
          <a:xfrm>
            <a:off x="502587" y="506309"/>
            <a:ext cx="5960853" cy="1395978"/>
          </a:xfrm>
          <a:prstGeom prst="rect">
            <a:avLst/>
          </a:prstGeom>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3600" b="1" kern="1200">
                <a:solidFill>
                  <a:schemeClr val="bg1"/>
                </a:solidFill>
                <a:latin typeface="+mj-lt"/>
                <a:ea typeface="+mj-ea"/>
                <a:cs typeface="+mj-cs"/>
              </a:defRPr>
            </a:lvl1pPr>
          </a:lstStyle>
          <a:p>
            <a:r>
              <a:rPr lang="fr-FR" sz="3200"/>
              <a:t>Interprétation juste des </a:t>
            </a:r>
            <a:br>
              <a:rPr lang="fr-FR" sz="3200"/>
            </a:br>
            <a:r>
              <a:rPr lang="fr-FR" sz="3200"/>
              <a:t>symboles inscrits sur la marchandise;</a:t>
            </a:r>
            <a:br>
              <a:rPr lang="fr-FR" sz="3200"/>
            </a:br>
            <a:endParaRPr lang="fr-CA" sz="3200"/>
          </a:p>
        </p:txBody>
      </p:sp>
    </p:spTree>
    <p:extLst>
      <p:ext uri="{BB962C8B-B14F-4D97-AF65-F5344CB8AC3E}">
        <p14:creationId xmlns:p14="http://schemas.microsoft.com/office/powerpoint/2010/main" val="42716907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60A7E5-07CE-B64B-3338-5894ABF9111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2D9C54D2-A78F-8064-9148-9E02A9A4C3B8}"/>
              </a:ext>
            </a:extLst>
          </p:cNvPr>
          <p:cNvSpPr>
            <a:spLocks noGrp="1"/>
          </p:cNvSpPr>
          <p:nvPr>
            <p:ph type="title"/>
          </p:nvPr>
        </p:nvSpPr>
        <p:spPr>
          <a:xfrm>
            <a:off x="0" y="460442"/>
            <a:ext cx="5996077" cy="1395978"/>
          </a:xfrm>
        </p:spPr>
        <p:txBody>
          <a:bodyPr>
            <a:normAutofit/>
          </a:bodyPr>
          <a:lstStyle/>
          <a:p>
            <a:br>
              <a:rPr lang="fr-FR" dirty="0"/>
            </a:br>
            <a:endParaRPr lang="fr-CA" dirty="0"/>
          </a:p>
        </p:txBody>
      </p:sp>
      <p:sp>
        <p:nvSpPr>
          <p:cNvPr id="4" name="Espace réservé du contenu 2">
            <a:extLst>
              <a:ext uri="{FF2B5EF4-FFF2-40B4-BE49-F238E27FC236}">
                <a16:creationId xmlns:a16="http://schemas.microsoft.com/office/drawing/2014/main" id="{B6AC733F-B89D-9AFE-D13E-264DCB7C77F8}"/>
              </a:ext>
            </a:extLst>
          </p:cNvPr>
          <p:cNvSpPr txBox="1">
            <a:spLocks/>
          </p:cNvSpPr>
          <p:nvPr/>
        </p:nvSpPr>
        <p:spPr>
          <a:xfrm>
            <a:off x="502920" y="1996440"/>
            <a:ext cx="10977879" cy="37031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fr-FR" sz="112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7" name="ZoneTexte 6">
            <a:extLst>
              <a:ext uri="{FF2B5EF4-FFF2-40B4-BE49-F238E27FC236}">
                <a16:creationId xmlns:a16="http://schemas.microsoft.com/office/drawing/2014/main" id="{220FC729-9B8F-0ADD-0C3E-A406EEFCD081}"/>
              </a:ext>
            </a:extLst>
          </p:cNvPr>
          <p:cNvSpPr txBox="1"/>
          <p:nvPr/>
        </p:nvSpPr>
        <p:spPr>
          <a:xfrm>
            <a:off x="2743200" y="2333685"/>
            <a:ext cx="9100868" cy="3570208"/>
          </a:xfrm>
          <a:prstGeom prst="rect">
            <a:avLst/>
          </a:prstGeom>
          <a:noFill/>
        </p:spPr>
        <p:txBody>
          <a:bodyPr wrap="square" rtlCol="0">
            <a:spAutoFit/>
          </a:bodyPr>
          <a:lstStyle/>
          <a:p>
            <a:pPr algn="l">
              <a:buNone/>
            </a:pPr>
            <a:r>
              <a:rPr lang="fr-FR" sz="2800" b="1" i="0" dirty="0">
                <a:solidFill>
                  <a:srgbClr val="347471"/>
                </a:solidFill>
                <a:effectLst/>
                <a:latin typeface="+mj-lt"/>
                <a:ea typeface="Open Sans" panose="020B0606030504020204" pitchFamily="34" charset="0"/>
                <a:cs typeface="Open Sans" panose="020B0606030504020204" pitchFamily="34" charset="0"/>
              </a:rPr>
              <a:t>Garder au sec</a:t>
            </a:r>
            <a:endParaRPr lang="fr-FR" sz="2800" b="1" i="0" dirty="0">
              <a:solidFill>
                <a:srgbClr val="666666"/>
              </a:solidFill>
              <a:effectLst/>
              <a:latin typeface="+mj-lt"/>
              <a:ea typeface="Open Sans" panose="020B0606030504020204" pitchFamily="34" charset="0"/>
              <a:cs typeface="Open Sans" panose="020B0606030504020204" pitchFamily="34" charset="0"/>
            </a:endParaRPr>
          </a:p>
          <a:p>
            <a:pPr algn="l">
              <a:buNone/>
            </a:pPr>
            <a:endParaRPr lang="fr-FR" sz="2800" dirty="0">
              <a:latin typeface="+mj-lt"/>
              <a:ea typeface="Open Sans" panose="020B0606030504020204" pitchFamily="34" charset="0"/>
              <a:cs typeface="Open Sans" panose="020B0606030504020204" pitchFamily="34" charset="0"/>
            </a:endParaRPr>
          </a:p>
          <a:p>
            <a:pPr marL="457200" indent="-457200" algn="l">
              <a:spcAft>
                <a:spcPts val="600"/>
              </a:spcAft>
              <a:buFont typeface="Arial" panose="020B0604020202020204" pitchFamily="34" charset="0"/>
              <a:buChar char="•"/>
            </a:pPr>
            <a:r>
              <a:rPr lang="fr-FR" sz="2800" dirty="0">
                <a:latin typeface="+mj-lt"/>
                <a:ea typeface="Open Sans" panose="020B0606030504020204" pitchFamily="34" charset="0"/>
                <a:cs typeface="Open Sans" panose="020B0606030504020204" pitchFamily="34" charset="0"/>
              </a:rPr>
              <a:t>L</a:t>
            </a:r>
            <a:r>
              <a:rPr lang="fr-FR" sz="2800" b="0" i="0" dirty="0">
                <a:effectLst/>
                <a:latin typeface="+mj-lt"/>
                <a:ea typeface="Open Sans" panose="020B0606030504020204" pitchFamily="34" charset="0"/>
                <a:cs typeface="Open Sans" panose="020B0606030504020204" pitchFamily="34" charset="0"/>
              </a:rPr>
              <a:t>'emballage doit être conservé dans un endroit sec et à l'abri de la pluie. </a:t>
            </a:r>
          </a:p>
          <a:p>
            <a:pPr marL="457200" indent="-457200" algn="l">
              <a:spcAft>
                <a:spcPts val="600"/>
              </a:spcAft>
              <a:buFont typeface="Arial" panose="020B0604020202020204" pitchFamily="34" charset="0"/>
              <a:buChar char="•"/>
            </a:pPr>
            <a:r>
              <a:rPr lang="fr-FR" sz="2800" dirty="0">
                <a:latin typeface="+mj-lt"/>
                <a:ea typeface="Open Sans" panose="020B0606030504020204" pitchFamily="34" charset="0"/>
                <a:cs typeface="Open Sans" panose="020B0606030504020204" pitchFamily="34" charset="0"/>
              </a:rPr>
              <a:t>Q</a:t>
            </a:r>
            <a:r>
              <a:rPr lang="fr-FR" sz="2800" b="0" i="0" dirty="0">
                <a:effectLst/>
                <a:latin typeface="+mj-lt"/>
                <a:ea typeface="Open Sans" panose="020B0606030504020204" pitchFamily="34" charset="0"/>
                <a:cs typeface="Open Sans" panose="020B0606030504020204" pitchFamily="34" charset="0"/>
              </a:rPr>
              <a:t>ue les articles contenus dans l'emballage ne sont pas étanches.</a:t>
            </a:r>
          </a:p>
          <a:p>
            <a:pPr algn="l">
              <a:buNone/>
            </a:pPr>
            <a:endParaRPr lang="fr-FR" sz="2400" b="0" i="0" dirty="0">
              <a:effectLst/>
              <a:latin typeface="Open Sans" panose="020B0606030504020204" pitchFamily="34" charset="0"/>
              <a:ea typeface="Open Sans" panose="020B0606030504020204" pitchFamily="34" charset="0"/>
              <a:cs typeface="Open Sans" panose="020B0606030504020204" pitchFamily="34" charset="0"/>
            </a:endParaRPr>
          </a:p>
          <a:p>
            <a:pPr algn="l">
              <a:buNone/>
            </a:pPr>
            <a:endParaRPr lang="fr-FR" sz="2400" b="0" i="0" dirty="0">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6" name="Image 5">
            <a:extLst>
              <a:ext uri="{FF2B5EF4-FFF2-40B4-BE49-F238E27FC236}">
                <a16:creationId xmlns:a16="http://schemas.microsoft.com/office/drawing/2014/main" id="{B182FE7C-C701-FF60-6100-772368A45DD1}"/>
              </a:ext>
            </a:extLst>
          </p:cNvPr>
          <p:cNvPicPr>
            <a:picLocks noChangeAspect="1"/>
          </p:cNvPicPr>
          <p:nvPr/>
        </p:nvPicPr>
        <p:blipFill>
          <a:blip r:embed="rId2"/>
          <a:stretch>
            <a:fillRect/>
          </a:stretch>
        </p:blipFill>
        <p:spPr>
          <a:xfrm>
            <a:off x="994914" y="2941139"/>
            <a:ext cx="1162212" cy="1562318"/>
          </a:xfrm>
          <a:prstGeom prst="rect">
            <a:avLst/>
          </a:prstGeom>
        </p:spPr>
      </p:pic>
      <p:sp>
        <p:nvSpPr>
          <p:cNvPr id="5" name="Titre 1">
            <a:extLst>
              <a:ext uri="{FF2B5EF4-FFF2-40B4-BE49-F238E27FC236}">
                <a16:creationId xmlns:a16="http://schemas.microsoft.com/office/drawing/2014/main" id="{625DBFCD-F07A-98CF-5B7E-CE3BCC85762B}"/>
              </a:ext>
            </a:extLst>
          </p:cNvPr>
          <p:cNvSpPr txBox="1">
            <a:spLocks/>
          </p:cNvSpPr>
          <p:nvPr/>
        </p:nvSpPr>
        <p:spPr>
          <a:xfrm>
            <a:off x="502587" y="506309"/>
            <a:ext cx="5960853" cy="1395978"/>
          </a:xfrm>
          <a:prstGeom prst="rect">
            <a:avLst/>
          </a:prstGeom>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3600" b="1" kern="1200">
                <a:solidFill>
                  <a:schemeClr val="bg1"/>
                </a:solidFill>
                <a:latin typeface="+mj-lt"/>
                <a:ea typeface="+mj-ea"/>
                <a:cs typeface="+mj-cs"/>
              </a:defRPr>
            </a:lvl1pPr>
          </a:lstStyle>
          <a:p>
            <a:r>
              <a:rPr lang="fr-FR" sz="3200"/>
              <a:t>Interprétation juste des </a:t>
            </a:r>
            <a:br>
              <a:rPr lang="fr-FR" sz="3200"/>
            </a:br>
            <a:r>
              <a:rPr lang="fr-FR" sz="3200"/>
              <a:t>symboles inscrits sur la marchandise;</a:t>
            </a:r>
            <a:br>
              <a:rPr lang="fr-FR" sz="3200"/>
            </a:br>
            <a:endParaRPr lang="fr-CA" sz="3200"/>
          </a:p>
        </p:txBody>
      </p:sp>
    </p:spTree>
    <p:extLst>
      <p:ext uri="{BB962C8B-B14F-4D97-AF65-F5344CB8AC3E}">
        <p14:creationId xmlns:p14="http://schemas.microsoft.com/office/powerpoint/2010/main" val="10783700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C86552-D65F-7955-8F32-468EA32C4929}"/>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F9805983-FF05-6F6A-5F51-09E826D2D29D}"/>
              </a:ext>
            </a:extLst>
          </p:cNvPr>
          <p:cNvSpPr>
            <a:spLocks noGrp="1"/>
          </p:cNvSpPr>
          <p:nvPr>
            <p:ph type="title"/>
          </p:nvPr>
        </p:nvSpPr>
        <p:spPr>
          <a:xfrm>
            <a:off x="0" y="460442"/>
            <a:ext cx="5996077" cy="1395978"/>
          </a:xfrm>
        </p:spPr>
        <p:txBody>
          <a:bodyPr>
            <a:normAutofit/>
          </a:bodyPr>
          <a:lstStyle/>
          <a:p>
            <a:br>
              <a:rPr lang="fr-FR" dirty="0"/>
            </a:br>
            <a:endParaRPr lang="fr-CA" dirty="0"/>
          </a:p>
        </p:txBody>
      </p:sp>
      <p:sp>
        <p:nvSpPr>
          <p:cNvPr id="4" name="Espace réservé du contenu 2">
            <a:extLst>
              <a:ext uri="{FF2B5EF4-FFF2-40B4-BE49-F238E27FC236}">
                <a16:creationId xmlns:a16="http://schemas.microsoft.com/office/drawing/2014/main" id="{C2C8B631-A961-9AE7-2674-7B2713671956}"/>
              </a:ext>
            </a:extLst>
          </p:cNvPr>
          <p:cNvSpPr txBox="1">
            <a:spLocks/>
          </p:cNvSpPr>
          <p:nvPr/>
        </p:nvSpPr>
        <p:spPr>
          <a:xfrm>
            <a:off x="502920" y="1996440"/>
            <a:ext cx="10977879" cy="37031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fr-FR" sz="112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7" name="ZoneTexte 6">
            <a:extLst>
              <a:ext uri="{FF2B5EF4-FFF2-40B4-BE49-F238E27FC236}">
                <a16:creationId xmlns:a16="http://schemas.microsoft.com/office/drawing/2014/main" id="{6BF747B1-D6DD-247F-B47F-96B60F711BB3}"/>
              </a:ext>
            </a:extLst>
          </p:cNvPr>
          <p:cNvSpPr txBox="1"/>
          <p:nvPr/>
        </p:nvSpPr>
        <p:spPr>
          <a:xfrm>
            <a:off x="2612616" y="1996440"/>
            <a:ext cx="9326341" cy="4508927"/>
          </a:xfrm>
          <a:prstGeom prst="rect">
            <a:avLst/>
          </a:prstGeom>
          <a:noFill/>
        </p:spPr>
        <p:txBody>
          <a:bodyPr wrap="square" rtlCol="0">
            <a:spAutoFit/>
          </a:bodyPr>
          <a:lstStyle/>
          <a:p>
            <a:pPr algn="l">
              <a:buNone/>
            </a:pPr>
            <a:r>
              <a:rPr lang="fr-FR" sz="2800" b="1" i="0" dirty="0">
                <a:solidFill>
                  <a:srgbClr val="347471"/>
                </a:solidFill>
                <a:effectLst/>
                <a:latin typeface="+mj-lt"/>
                <a:ea typeface="Open Sans" panose="020B0606030504020204" pitchFamily="34" charset="0"/>
                <a:cs typeface="Open Sans" panose="020B0606030504020204" pitchFamily="34" charset="0"/>
              </a:rPr>
              <a:t>Sensible à la température</a:t>
            </a:r>
            <a:endParaRPr lang="fr-FR" sz="2800" b="1" i="0" dirty="0">
              <a:solidFill>
                <a:srgbClr val="666666"/>
              </a:solidFill>
              <a:effectLst/>
              <a:latin typeface="+mj-lt"/>
              <a:ea typeface="Open Sans" panose="020B0606030504020204" pitchFamily="34" charset="0"/>
              <a:cs typeface="Open Sans" panose="020B0606030504020204" pitchFamily="34" charset="0"/>
            </a:endParaRPr>
          </a:p>
          <a:p>
            <a:pPr algn="l">
              <a:buNone/>
            </a:pPr>
            <a:endParaRPr lang="fr-FR" sz="2800" b="0" i="0" dirty="0">
              <a:effectLst/>
              <a:latin typeface="+mj-lt"/>
              <a:ea typeface="Open Sans" panose="020B0606030504020204" pitchFamily="34" charset="0"/>
              <a:cs typeface="Open Sans" panose="020B0606030504020204" pitchFamily="34" charset="0"/>
            </a:endParaRPr>
          </a:p>
          <a:p>
            <a:pPr marL="457200" indent="-457200" algn="l">
              <a:spcAft>
                <a:spcPts val="600"/>
              </a:spcAft>
              <a:buFont typeface="Arial" panose="020B0604020202020204" pitchFamily="34" charset="0"/>
              <a:buChar char="•"/>
            </a:pPr>
            <a:r>
              <a:rPr lang="fr-FR" sz="2800" b="0" i="0" dirty="0">
                <a:effectLst/>
                <a:latin typeface="+mj-lt"/>
                <a:ea typeface="Open Sans" panose="020B0606030504020204" pitchFamily="34" charset="0"/>
                <a:cs typeface="Open Sans" panose="020B0606030504020204" pitchFamily="34" charset="0"/>
              </a:rPr>
              <a:t>Les produits thermosensibles portent une étiquette indiquant la température de conservation et le thermomètre utilisé.</a:t>
            </a:r>
          </a:p>
          <a:p>
            <a:pPr marL="457200" indent="-457200" algn="l">
              <a:spcAft>
                <a:spcPts val="600"/>
              </a:spcAft>
              <a:buFont typeface="Arial" panose="020B0604020202020204" pitchFamily="34" charset="0"/>
              <a:buChar char="•"/>
            </a:pPr>
            <a:r>
              <a:rPr lang="fr-FR" sz="2800" dirty="0">
                <a:latin typeface="+mj-lt"/>
                <a:ea typeface="Open Sans" panose="020B0606030504020204" pitchFamily="34" charset="0"/>
                <a:cs typeface="Open Sans" panose="020B0606030504020204" pitchFamily="34" charset="0"/>
              </a:rPr>
              <a:t>C</a:t>
            </a:r>
            <a:r>
              <a:rPr lang="fr-FR" sz="2800" b="0" i="0" dirty="0">
                <a:effectLst/>
                <a:latin typeface="+mj-lt"/>
                <a:ea typeface="Open Sans" panose="020B0606030504020204" pitchFamily="34" charset="0"/>
                <a:cs typeface="Open Sans" panose="020B0606030504020204" pitchFamily="34" charset="0"/>
              </a:rPr>
              <a:t>onseillé d’éviter l’exposition directe au soleil et à la pluie.</a:t>
            </a:r>
          </a:p>
          <a:p>
            <a:pPr marL="457200" indent="-457200" algn="l">
              <a:spcAft>
                <a:spcPts val="600"/>
              </a:spcAft>
              <a:buFont typeface="Arial" panose="020B0604020202020204" pitchFamily="34" charset="0"/>
              <a:buChar char="•"/>
            </a:pPr>
            <a:r>
              <a:rPr lang="fr-FR" sz="2800" b="0" i="0" dirty="0">
                <a:effectLst/>
                <a:latin typeface="+mj-lt"/>
                <a:ea typeface="Open Sans" panose="020B0606030504020204" pitchFamily="34" charset="0"/>
                <a:cs typeface="Open Sans" panose="020B0606030504020204" pitchFamily="34" charset="0"/>
              </a:rPr>
              <a:t>Certains produits, comme les médicaments, doivent être conservés dans une plage de température précise.</a:t>
            </a:r>
          </a:p>
          <a:p>
            <a:pPr algn="l">
              <a:buNone/>
            </a:pPr>
            <a:endParaRPr lang="fr-FR" sz="2400" b="0" i="0" dirty="0">
              <a:effectLst/>
              <a:latin typeface="Open Sans" panose="020B0606030504020204" pitchFamily="34" charset="0"/>
              <a:ea typeface="Open Sans" panose="020B0606030504020204" pitchFamily="34" charset="0"/>
              <a:cs typeface="Open Sans" panose="020B0606030504020204" pitchFamily="34" charset="0"/>
            </a:endParaRPr>
          </a:p>
          <a:p>
            <a:pPr algn="l">
              <a:buNone/>
            </a:pPr>
            <a:endParaRPr lang="fr-FR" sz="2400" b="0" i="0" dirty="0">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5" name="Image 4">
            <a:extLst>
              <a:ext uri="{FF2B5EF4-FFF2-40B4-BE49-F238E27FC236}">
                <a16:creationId xmlns:a16="http://schemas.microsoft.com/office/drawing/2014/main" id="{44110658-54AF-17B3-7FEF-7EA58C309A6B}"/>
              </a:ext>
            </a:extLst>
          </p:cNvPr>
          <p:cNvPicPr>
            <a:picLocks noChangeAspect="1"/>
          </p:cNvPicPr>
          <p:nvPr/>
        </p:nvPicPr>
        <p:blipFill>
          <a:blip r:embed="rId2"/>
          <a:stretch>
            <a:fillRect/>
          </a:stretch>
        </p:blipFill>
        <p:spPr>
          <a:xfrm>
            <a:off x="1083741" y="2543051"/>
            <a:ext cx="1114581" cy="1771897"/>
          </a:xfrm>
          <a:prstGeom prst="rect">
            <a:avLst/>
          </a:prstGeom>
        </p:spPr>
      </p:pic>
      <p:sp>
        <p:nvSpPr>
          <p:cNvPr id="6" name="Titre 1">
            <a:extLst>
              <a:ext uri="{FF2B5EF4-FFF2-40B4-BE49-F238E27FC236}">
                <a16:creationId xmlns:a16="http://schemas.microsoft.com/office/drawing/2014/main" id="{B562C35C-F66C-7B92-1F65-4D80E5F5C2AB}"/>
              </a:ext>
            </a:extLst>
          </p:cNvPr>
          <p:cNvSpPr txBox="1">
            <a:spLocks/>
          </p:cNvSpPr>
          <p:nvPr/>
        </p:nvSpPr>
        <p:spPr>
          <a:xfrm>
            <a:off x="502587" y="506309"/>
            <a:ext cx="5960853" cy="1395978"/>
          </a:xfrm>
          <a:prstGeom prst="rect">
            <a:avLst/>
          </a:prstGeom>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3600" b="1" kern="1200">
                <a:solidFill>
                  <a:schemeClr val="bg1"/>
                </a:solidFill>
                <a:latin typeface="+mj-lt"/>
                <a:ea typeface="+mj-ea"/>
                <a:cs typeface="+mj-cs"/>
              </a:defRPr>
            </a:lvl1pPr>
          </a:lstStyle>
          <a:p>
            <a:r>
              <a:rPr lang="fr-FR" sz="3200"/>
              <a:t>Interprétation juste des </a:t>
            </a:r>
            <a:br>
              <a:rPr lang="fr-FR" sz="3200"/>
            </a:br>
            <a:r>
              <a:rPr lang="fr-FR" sz="3200"/>
              <a:t>symboles inscrits sur la marchandise;</a:t>
            </a:r>
            <a:br>
              <a:rPr lang="fr-FR" sz="3200"/>
            </a:br>
            <a:endParaRPr lang="fr-CA" sz="3200"/>
          </a:p>
        </p:txBody>
      </p:sp>
    </p:spTree>
    <p:extLst>
      <p:ext uri="{BB962C8B-B14F-4D97-AF65-F5344CB8AC3E}">
        <p14:creationId xmlns:p14="http://schemas.microsoft.com/office/powerpoint/2010/main" val="25396976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424FDD-587F-8F12-43E4-46DDC41FFA3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1B11F25D-2C64-E8B5-3249-03E4BFF0B4CB}"/>
              </a:ext>
            </a:extLst>
          </p:cNvPr>
          <p:cNvSpPr>
            <a:spLocks noGrp="1"/>
          </p:cNvSpPr>
          <p:nvPr>
            <p:ph type="title"/>
          </p:nvPr>
        </p:nvSpPr>
        <p:spPr>
          <a:xfrm>
            <a:off x="0" y="460442"/>
            <a:ext cx="5996077" cy="1395978"/>
          </a:xfrm>
        </p:spPr>
        <p:txBody>
          <a:bodyPr>
            <a:normAutofit fontScale="90000"/>
          </a:bodyPr>
          <a:lstStyle/>
          <a:p>
            <a:r>
              <a:rPr lang="fr-FR" dirty="0"/>
              <a:t>Interprétation juste des symboles inscrits sur la marchandise;</a:t>
            </a:r>
            <a:br>
              <a:rPr lang="fr-FR" dirty="0"/>
            </a:br>
            <a:endParaRPr lang="fr-CA" dirty="0"/>
          </a:p>
        </p:txBody>
      </p:sp>
      <p:sp>
        <p:nvSpPr>
          <p:cNvPr id="4" name="Espace réservé du contenu 2">
            <a:extLst>
              <a:ext uri="{FF2B5EF4-FFF2-40B4-BE49-F238E27FC236}">
                <a16:creationId xmlns:a16="http://schemas.microsoft.com/office/drawing/2014/main" id="{4EF8536B-C308-A842-2868-60C7AD0FB706}"/>
              </a:ext>
            </a:extLst>
          </p:cNvPr>
          <p:cNvSpPr txBox="1">
            <a:spLocks/>
          </p:cNvSpPr>
          <p:nvPr/>
        </p:nvSpPr>
        <p:spPr>
          <a:xfrm>
            <a:off x="502920" y="1996440"/>
            <a:ext cx="10977879" cy="37031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fr-FR" sz="112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7" name="ZoneTexte 6">
            <a:extLst>
              <a:ext uri="{FF2B5EF4-FFF2-40B4-BE49-F238E27FC236}">
                <a16:creationId xmlns:a16="http://schemas.microsoft.com/office/drawing/2014/main" id="{D3DFC73A-BF7C-C526-5C02-56969F4A1576}"/>
              </a:ext>
            </a:extLst>
          </p:cNvPr>
          <p:cNvSpPr txBox="1"/>
          <p:nvPr/>
        </p:nvSpPr>
        <p:spPr>
          <a:xfrm>
            <a:off x="2743200" y="2333685"/>
            <a:ext cx="8859328" cy="4016484"/>
          </a:xfrm>
          <a:prstGeom prst="rect">
            <a:avLst/>
          </a:prstGeom>
          <a:noFill/>
        </p:spPr>
        <p:txBody>
          <a:bodyPr wrap="square" rtlCol="0">
            <a:spAutoFit/>
          </a:bodyPr>
          <a:lstStyle/>
          <a:p>
            <a:pPr algn="l">
              <a:buNone/>
            </a:pPr>
            <a:r>
              <a:rPr lang="fr-FR" sz="2800" b="1" i="0" dirty="0">
                <a:solidFill>
                  <a:srgbClr val="347471"/>
                </a:solidFill>
                <a:effectLst/>
                <a:latin typeface="+mj-lt"/>
                <a:ea typeface="Open Sans" panose="020B0606030504020204" pitchFamily="34" charset="0"/>
                <a:cs typeface="Open Sans" panose="020B0606030504020204" pitchFamily="34" charset="0"/>
              </a:rPr>
              <a:t>Protéger de la lumière directe du soleil</a:t>
            </a:r>
            <a:endParaRPr lang="fr-FR" sz="2800" b="1" i="0" dirty="0">
              <a:solidFill>
                <a:srgbClr val="666666"/>
              </a:solidFill>
              <a:effectLst/>
              <a:latin typeface="+mj-lt"/>
              <a:ea typeface="Open Sans" panose="020B0606030504020204" pitchFamily="34" charset="0"/>
              <a:cs typeface="Open Sans" panose="020B0606030504020204" pitchFamily="34" charset="0"/>
            </a:endParaRPr>
          </a:p>
          <a:p>
            <a:pPr algn="l">
              <a:buNone/>
            </a:pPr>
            <a:endParaRPr lang="fr-FR" sz="2400" b="0" i="0" dirty="0">
              <a:effectLst/>
              <a:latin typeface="Open Sans" panose="020B0606030504020204" pitchFamily="34" charset="0"/>
              <a:ea typeface="Open Sans" panose="020B0606030504020204" pitchFamily="34" charset="0"/>
              <a:cs typeface="Open Sans" panose="020B0606030504020204" pitchFamily="34" charset="0"/>
            </a:endParaRPr>
          </a:p>
          <a:p>
            <a:pPr marL="457200" indent="-457200" algn="l">
              <a:spcAft>
                <a:spcPts val="600"/>
              </a:spcAft>
              <a:buFont typeface="Arial" panose="020B0604020202020204" pitchFamily="34" charset="0"/>
              <a:buChar char="•"/>
            </a:pPr>
            <a:r>
              <a:rPr lang="fr-FR" sz="2800" dirty="0">
                <a:latin typeface="+mj-lt"/>
                <a:ea typeface="Open Sans" panose="020B0606030504020204" pitchFamily="34" charset="0"/>
                <a:cs typeface="Open Sans" panose="020B0606030504020204" pitchFamily="34" charset="0"/>
              </a:rPr>
              <a:t>L</a:t>
            </a:r>
            <a:r>
              <a:rPr lang="fr-FR" sz="2800" b="0" i="0" dirty="0">
                <a:effectLst/>
                <a:latin typeface="+mj-lt"/>
                <a:ea typeface="Open Sans" panose="020B0606030504020204" pitchFamily="34" charset="0"/>
                <a:cs typeface="Open Sans" panose="020B0606030504020204" pitchFamily="34" charset="0"/>
              </a:rPr>
              <a:t>e contenu peut être endommagé par l’exposition au soleil.</a:t>
            </a:r>
          </a:p>
          <a:p>
            <a:pPr marL="457200" indent="-457200" algn="l">
              <a:spcAft>
                <a:spcPts val="600"/>
              </a:spcAft>
              <a:buFont typeface="Arial" panose="020B0604020202020204" pitchFamily="34" charset="0"/>
              <a:buChar char="•"/>
            </a:pPr>
            <a:r>
              <a:rPr lang="fr-FR" sz="2800" b="0" i="0" dirty="0">
                <a:effectLst/>
                <a:latin typeface="+mj-lt"/>
                <a:ea typeface="Open Sans" panose="020B0606030504020204" pitchFamily="34" charset="0"/>
                <a:cs typeface="Open Sans" panose="020B0606030504020204" pitchFamily="34" charset="0"/>
              </a:rPr>
              <a:t>Il concerne des produits sensibles, comme des aliments, ou produits inflammables.</a:t>
            </a:r>
          </a:p>
          <a:p>
            <a:pPr marL="457200" indent="-457200" algn="l">
              <a:spcAft>
                <a:spcPts val="600"/>
              </a:spcAft>
              <a:buFont typeface="Arial" panose="020B0604020202020204" pitchFamily="34" charset="0"/>
              <a:buChar char="•"/>
            </a:pPr>
            <a:r>
              <a:rPr lang="fr-FR" sz="2800" dirty="0">
                <a:latin typeface="+mj-lt"/>
                <a:ea typeface="Open Sans" panose="020B0606030504020204" pitchFamily="34" charset="0"/>
                <a:cs typeface="Open Sans" panose="020B0606030504020204" pitchFamily="34" charset="0"/>
              </a:rPr>
              <a:t>I</a:t>
            </a:r>
            <a:r>
              <a:rPr lang="fr-FR" sz="2800" b="0" i="0" dirty="0">
                <a:effectLst/>
                <a:latin typeface="+mj-lt"/>
                <a:ea typeface="Open Sans" panose="020B0606030504020204" pitchFamily="34" charset="0"/>
                <a:cs typeface="Open Sans" panose="020B0606030504020204" pitchFamily="34" charset="0"/>
              </a:rPr>
              <a:t>l signale une précaution de stockage.</a:t>
            </a:r>
          </a:p>
          <a:p>
            <a:pPr algn="l">
              <a:buNone/>
            </a:pPr>
            <a:endParaRPr lang="fr-FR" sz="2400" b="0" i="0" dirty="0">
              <a:effectLst/>
              <a:latin typeface="Open Sans" panose="020B0606030504020204" pitchFamily="34" charset="0"/>
              <a:ea typeface="Open Sans" panose="020B0606030504020204" pitchFamily="34" charset="0"/>
              <a:cs typeface="Open Sans" panose="020B0606030504020204" pitchFamily="34" charset="0"/>
            </a:endParaRPr>
          </a:p>
          <a:p>
            <a:pPr algn="l">
              <a:buNone/>
            </a:pPr>
            <a:endParaRPr lang="fr-FR" sz="2400" b="0" i="0" dirty="0">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6" name="Image 5">
            <a:extLst>
              <a:ext uri="{FF2B5EF4-FFF2-40B4-BE49-F238E27FC236}">
                <a16:creationId xmlns:a16="http://schemas.microsoft.com/office/drawing/2014/main" id="{853A2B78-31B4-8A53-1303-D9B4C16FAA4B}"/>
              </a:ext>
            </a:extLst>
          </p:cNvPr>
          <p:cNvPicPr>
            <a:picLocks noChangeAspect="1"/>
          </p:cNvPicPr>
          <p:nvPr/>
        </p:nvPicPr>
        <p:blipFill>
          <a:blip r:embed="rId2"/>
          <a:stretch>
            <a:fillRect/>
          </a:stretch>
        </p:blipFill>
        <p:spPr>
          <a:xfrm>
            <a:off x="1086844" y="2813697"/>
            <a:ext cx="1219370" cy="1886213"/>
          </a:xfrm>
          <a:prstGeom prst="rect">
            <a:avLst/>
          </a:prstGeom>
        </p:spPr>
      </p:pic>
    </p:spTree>
    <p:extLst>
      <p:ext uri="{BB962C8B-B14F-4D97-AF65-F5344CB8AC3E}">
        <p14:creationId xmlns:p14="http://schemas.microsoft.com/office/powerpoint/2010/main" val="34775373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429221-E39C-2B02-B456-1495C4F6840D}"/>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4941F03B-E79A-6EFD-5B52-052FA03788D9}"/>
              </a:ext>
            </a:extLst>
          </p:cNvPr>
          <p:cNvSpPr>
            <a:spLocks noGrp="1"/>
          </p:cNvSpPr>
          <p:nvPr>
            <p:ph type="title"/>
          </p:nvPr>
        </p:nvSpPr>
        <p:spPr>
          <a:xfrm>
            <a:off x="0" y="460442"/>
            <a:ext cx="5996077" cy="1395978"/>
          </a:xfrm>
        </p:spPr>
        <p:txBody>
          <a:bodyPr>
            <a:normAutofit fontScale="90000"/>
          </a:bodyPr>
          <a:lstStyle/>
          <a:p>
            <a:r>
              <a:rPr lang="fr-FR" dirty="0"/>
              <a:t>Interprétation juste des symboles inscrits sur la marchandise;</a:t>
            </a:r>
            <a:br>
              <a:rPr lang="fr-FR" dirty="0"/>
            </a:br>
            <a:endParaRPr lang="fr-CA" dirty="0"/>
          </a:p>
        </p:txBody>
      </p:sp>
      <p:sp>
        <p:nvSpPr>
          <p:cNvPr id="4" name="Espace réservé du contenu 2">
            <a:extLst>
              <a:ext uri="{FF2B5EF4-FFF2-40B4-BE49-F238E27FC236}">
                <a16:creationId xmlns:a16="http://schemas.microsoft.com/office/drawing/2014/main" id="{2572EB9D-4621-7FB6-B958-A979876C5F35}"/>
              </a:ext>
            </a:extLst>
          </p:cNvPr>
          <p:cNvSpPr txBox="1">
            <a:spLocks/>
          </p:cNvSpPr>
          <p:nvPr/>
        </p:nvSpPr>
        <p:spPr>
          <a:xfrm>
            <a:off x="502920" y="1996440"/>
            <a:ext cx="10977879" cy="37031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fr-FR" sz="112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7" name="ZoneTexte 6">
            <a:extLst>
              <a:ext uri="{FF2B5EF4-FFF2-40B4-BE49-F238E27FC236}">
                <a16:creationId xmlns:a16="http://schemas.microsoft.com/office/drawing/2014/main" id="{BF5E9241-0A3A-7C31-0549-CAAD3ABCC3F3}"/>
              </a:ext>
            </a:extLst>
          </p:cNvPr>
          <p:cNvSpPr txBox="1"/>
          <p:nvPr/>
        </p:nvSpPr>
        <p:spPr>
          <a:xfrm>
            <a:off x="2743200" y="2333685"/>
            <a:ext cx="8453886" cy="4385816"/>
          </a:xfrm>
          <a:prstGeom prst="rect">
            <a:avLst/>
          </a:prstGeom>
          <a:noFill/>
        </p:spPr>
        <p:txBody>
          <a:bodyPr wrap="square" rtlCol="0">
            <a:spAutoFit/>
          </a:bodyPr>
          <a:lstStyle/>
          <a:p>
            <a:pPr algn="l">
              <a:buNone/>
            </a:pPr>
            <a:r>
              <a:rPr lang="fr-FR" sz="2800" b="1" i="0" dirty="0">
                <a:solidFill>
                  <a:srgbClr val="347471"/>
                </a:solidFill>
                <a:effectLst/>
                <a:latin typeface="+mj-lt"/>
                <a:ea typeface="Open Sans" panose="020B0606030504020204" pitchFamily="34" charset="0"/>
                <a:cs typeface="Open Sans" panose="020B0606030504020204" pitchFamily="34" charset="0"/>
              </a:rPr>
              <a:t>Matériaux inflammables</a:t>
            </a:r>
            <a:endParaRPr lang="fr-FR" sz="2800" b="1" i="0" dirty="0">
              <a:solidFill>
                <a:srgbClr val="666666"/>
              </a:solidFill>
              <a:effectLst/>
              <a:latin typeface="+mj-lt"/>
              <a:ea typeface="Open Sans" panose="020B0606030504020204" pitchFamily="34" charset="0"/>
              <a:cs typeface="Open Sans" panose="020B0606030504020204" pitchFamily="34" charset="0"/>
            </a:endParaRPr>
          </a:p>
          <a:p>
            <a:pPr algn="l">
              <a:buNone/>
            </a:pPr>
            <a:endParaRPr lang="fr-FR" sz="2400" b="0" i="0" dirty="0">
              <a:effectLst/>
              <a:latin typeface="Open Sans" panose="020B0606030504020204" pitchFamily="34" charset="0"/>
              <a:ea typeface="Open Sans" panose="020B0606030504020204" pitchFamily="34" charset="0"/>
              <a:cs typeface="Open Sans" panose="020B0606030504020204" pitchFamily="34" charset="0"/>
            </a:endParaRPr>
          </a:p>
          <a:p>
            <a:pPr marL="457200" indent="-457200" algn="l">
              <a:spcAft>
                <a:spcPts val="600"/>
              </a:spcAft>
              <a:buFont typeface="Arial" panose="020B0604020202020204" pitchFamily="34" charset="0"/>
              <a:buChar char="•"/>
            </a:pPr>
            <a:r>
              <a:rPr lang="fr-FR" sz="2800" dirty="0">
                <a:latin typeface="+mj-lt"/>
                <a:ea typeface="Open Sans" panose="020B0606030504020204" pitchFamily="34" charset="0"/>
                <a:cs typeface="Open Sans" panose="020B0606030504020204" pitchFamily="34" charset="0"/>
              </a:rPr>
              <a:t>P</a:t>
            </a:r>
            <a:r>
              <a:rPr lang="fr-FR" sz="2800" b="0" i="0" dirty="0">
                <a:effectLst/>
                <a:latin typeface="+mj-lt"/>
                <a:ea typeface="Open Sans" panose="020B0606030504020204" pitchFamily="34" charset="0"/>
                <a:cs typeface="Open Sans" panose="020B0606030504020204" pitchFamily="34" charset="0"/>
              </a:rPr>
              <a:t>résence de matériaux inflammables;</a:t>
            </a:r>
          </a:p>
          <a:p>
            <a:pPr marL="457200" indent="-457200" algn="l">
              <a:spcAft>
                <a:spcPts val="600"/>
              </a:spcAft>
              <a:buFont typeface="Arial" panose="020B0604020202020204" pitchFamily="34" charset="0"/>
              <a:buChar char="•"/>
            </a:pPr>
            <a:r>
              <a:rPr lang="fr-FR" sz="2800" b="0" i="0" dirty="0">
                <a:effectLst/>
                <a:latin typeface="+mj-lt"/>
                <a:ea typeface="Open Sans" panose="020B0606030504020204" pitchFamily="34" charset="0"/>
                <a:cs typeface="Open Sans" panose="020B0606030504020204" pitchFamily="34" charset="0"/>
              </a:rPr>
              <a:t>Ne doit pas être exposée aux flammes, à la chaleur, à la fumée ou aux étincelles;</a:t>
            </a:r>
          </a:p>
          <a:p>
            <a:pPr marL="457200" indent="-457200" algn="l">
              <a:spcAft>
                <a:spcPts val="600"/>
              </a:spcAft>
              <a:buFont typeface="Arial" panose="020B0604020202020204" pitchFamily="34" charset="0"/>
              <a:buChar char="•"/>
            </a:pPr>
            <a:r>
              <a:rPr lang="fr-FR" sz="2800" b="0" i="0" dirty="0">
                <a:effectLst/>
                <a:latin typeface="+mj-lt"/>
                <a:ea typeface="Open Sans" panose="020B0606030504020204" pitchFamily="34" charset="0"/>
                <a:cs typeface="Open Sans" panose="020B0606030504020204" pitchFamily="34" charset="0"/>
              </a:rPr>
              <a:t>Son contenu, notamment les produits chimiques ou le papier, pourrait prendre feu et être endommagé.</a:t>
            </a:r>
          </a:p>
          <a:p>
            <a:pPr algn="l">
              <a:buNone/>
            </a:pPr>
            <a:endParaRPr lang="fr-FR" sz="2400" b="0" i="0" dirty="0">
              <a:effectLst/>
              <a:latin typeface="Open Sans" panose="020B0606030504020204" pitchFamily="34" charset="0"/>
              <a:ea typeface="Open Sans" panose="020B0606030504020204" pitchFamily="34" charset="0"/>
              <a:cs typeface="Open Sans" panose="020B0606030504020204" pitchFamily="34" charset="0"/>
            </a:endParaRPr>
          </a:p>
          <a:p>
            <a:pPr algn="l">
              <a:buNone/>
            </a:pPr>
            <a:endParaRPr lang="fr-FR" sz="2400" b="0" i="0" dirty="0">
              <a:effectLst/>
              <a:latin typeface="Open Sans" panose="020B0606030504020204" pitchFamily="34" charset="0"/>
              <a:ea typeface="Open Sans" panose="020B0606030504020204" pitchFamily="34" charset="0"/>
              <a:cs typeface="Open Sans" panose="020B0606030504020204" pitchFamily="34" charset="0"/>
            </a:endParaRPr>
          </a:p>
          <a:p>
            <a:pPr algn="l">
              <a:buNone/>
            </a:pPr>
            <a:endParaRPr lang="fr-FR" sz="2400" b="0" i="0" dirty="0">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5" name="Image 4">
            <a:extLst>
              <a:ext uri="{FF2B5EF4-FFF2-40B4-BE49-F238E27FC236}">
                <a16:creationId xmlns:a16="http://schemas.microsoft.com/office/drawing/2014/main" id="{22934A70-0B6D-557D-9D80-E7E59835A0CB}"/>
              </a:ext>
            </a:extLst>
          </p:cNvPr>
          <p:cNvPicPr>
            <a:picLocks noChangeAspect="1"/>
          </p:cNvPicPr>
          <p:nvPr/>
        </p:nvPicPr>
        <p:blipFill>
          <a:blip r:embed="rId2"/>
          <a:stretch>
            <a:fillRect/>
          </a:stretch>
        </p:blipFill>
        <p:spPr>
          <a:xfrm>
            <a:off x="1243190" y="3004924"/>
            <a:ext cx="1095528" cy="1686160"/>
          </a:xfrm>
          <a:prstGeom prst="rect">
            <a:avLst/>
          </a:prstGeom>
        </p:spPr>
      </p:pic>
    </p:spTree>
    <p:extLst>
      <p:ext uri="{BB962C8B-B14F-4D97-AF65-F5344CB8AC3E}">
        <p14:creationId xmlns:p14="http://schemas.microsoft.com/office/powerpoint/2010/main" val="27439463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BD8589-12F9-D10B-F83A-3334C72069FF}"/>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04B7C7B8-17B4-FC5F-ACA7-132E565A39FA}"/>
              </a:ext>
            </a:extLst>
          </p:cNvPr>
          <p:cNvSpPr>
            <a:spLocks noGrp="1"/>
          </p:cNvSpPr>
          <p:nvPr>
            <p:ph type="title"/>
          </p:nvPr>
        </p:nvSpPr>
        <p:spPr>
          <a:xfrm>
            <a:off x="0" y="460442"/>
            <a:ext cx="5996077" cy="1395978"/>
          </a:xfrm>
        </p:spPr>
        <p:txBody>
          <a:bodyPr>
            <a:normAutofit/>
          </a:bodyPr>
          <a:lstStyle/>
          <a:p>
            <a:br>
              <a:rPr lang="fr-FR" dirty="0"/>
            </a:br>
            <a:endParaRPr lang="fr-CA" dirty="0"/>
          </a:p>
        </p:txBody>
      </p:sp>
      <p:sp>
        <p:nvSpPr>
          <p:cNvPr id="4" name="Espace réservé du contenu 2">
            <a:extLst>
              <a:ext uri="{FF2B5EF4-FFF2-40B4-BE49-F238E27FC236}">
                <a16:creationId xmlns:a16="http://schemas.microsoft.com/office/drawing/2014/main" id="{A9664AED-F255-A7A0-ABB7-7DD3A58038B1}"/>
              </a:ext>
            </a:extLst>
          </p:cNvPr>
          <p:cNvSpPr txBox="1">
            <a:spLocks/>
          </p:cNvSpPr>
          <p:nvPr/>
        </p:nvSpPr>
        <p:spPr>
          <a:xfrm>
            <a:off x="502920" y="1996440"/>
            <a:ext cx="10977879" cy="37031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fr-FR" sz="112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6" name="Image 5">
            <a:extLst>
              <a:ext uri="{FF2B5EF4-FFF2-40B4-BE49-F238E27FC236}">
                <a16:creationId xmlns:a16="http://schemas.microsoft.com/office/drawing/2014/main" id="{1358391F-662F-3B60-80B1-62ADCB4353D8}"/>
              </a:ext>
            </a:extLst>
          </p:cNvPr>
          <p:cNvPicPr>
            <a:picLocks noChangeAspect="1"/>
          </p:cNvPicPr>
          <p:nvPr/>
        </p:nvPicPr>
        <p:blipFill>
          <a:blip r:embed="rId2"/>
          <a:stretch>
            <a:fillRect/>
          </a:stretch>
        </p:blipFill>
        <p:spPr>
          <a:xfrm>
            <a:off x="1180571" y="2981108"/>
            <a:ext cx="1152686" cy="1733792"/>
          </a:xfrm>
          <a:prstGeom prst="rect">
            <a:avLst/>
          </a:prstGeom>
        </p:spPr>
      </p:pic>
      <p:sp>
        <p:nvSpPr>
          <p:cNvPr id="9" name="ZoneTexte 8">
            <a:extLst>
              <a:ext uri="{FF2B5EF4-FFF2-40B4-BE49-F238E27FC236}">
                <a16:creationId xmlns:a16="http://schemas.microsoft.com/office/drawing/2014/main" id="{4A8ADF0E-B33B-E62C-349A-ED722DFC66A2}"/>
              </a:ext>
            </a:extLst>
          </p:cNvPr>
          <p:cNvSpPr txBox="1"/>
          <p:nvPr/>
        </p:nvSpPr>
        <p:spPr>
          <a:xfrm>
            <a:off x="2678501" y="2981108"/>
            <a:ext cx="9174193" cy="1815882"/>
          </a:xfrm>
          <a:prstGeom prst="rect">
            <a:avLst/>
          </a:prstGeom>
          <a:noFill/>
        </p:spPr>
        <p:txBody>
          <a:bodyPr wrap="square">
            <a:spAutoFit/>
          </a:bodyPr>
          <a:lstStyle/>
          <a:p>
            <a:pPr algn="l">
              <a:buNone/>
            </a:pPr>
            <a:r>
              <a:rPr lang="fr-FR" sz="2800" b="1" i="0" dirty="0">
                <a:solidFill>
                  <a:srgbClr val="347471"/>
                </a:solidFill>
                <a:effectLst/>
                <a:latin typeface="+mj-lt"/>
                <a:ea typeface="Open Sans" panose="020B0606030504020204" pitchFamily="34" charset="0"/>
                <a:cs typeface="Open Sans" panose="020B0606030504020204" pitchFamily="34" charset="0"/>
              </a:rPr>
              <a:t>Ne pas ouvrir avec un couteau</a:t>
            </a:r>
          </a:p>
          <a:p>
            <a:pPr algn="l">
              <a:buNone/>
            </a:pPr>
            <a:endParaRPr lang="fr-FR" sz="2800" b="1" i="0" dirty="0">
              <a:solidFill>
                <a:srgbClr val="666666"/>
              </a:solidFill>
              <a:effectLst/>
              <a:latin typeface="+mj-lt"/>
              <a:ea typeface="Open Sans" panose="020B0606030504020204" pitchFamily="34" charset="0"/>
              <a:cs typeface="Open Sans" panose="020B0606030504020204" pitchFamily="34" charset="0"/>
            </a:endParaRPr>
          </a:p>
          <a:p>
            <a:pPr algn="l">
              <a:buNone/>
            </a:pPr>
            <a:r>
              <a:rPr lang="fr-FR" sz="2800" b="0" i="0" dirty="0">
                <a:effectLst/>
                <a:latin typeface="+mj-lt"/>
                <a:ea typeface="Open Sans" panose="020B0606030504020204" pitchFamily="34" charset="0"/>
                <a:cs typeface="Open Sans" panose="020B0606030504020204" pitchFamily="34" charset="0"/>
              </a:rPr>
              <a:t>Ne pas ouvrir l'emballage avec un couteau, car cela pourrait endommager son contenu.</a:t>
            </a:r>
          </a:p>
        </p:txBody>
      </p:sp>
      <p:sp>
        <p:nvSpPr>
          <p:cNvPr id="5" name="Titre 1">
            <a:extLst>
              <a:ext uri="{FF2B5EF4-FFF2-40B4-BE49-F238E27FC236}">
                <a16:creationId xmlns:a16="http://schemas.microsoft.com/office/drawing/2014/main" id="{2C8983D2-C20B-9265-BF0E-88D608E0796B}"/>
              </a:ext>
            </a:extLst>
          </p:cNvPr>
          <p:cNvSpPr txBox="1">
            <a:spLocks/>
          </p:cNvSpPr>
          <p:nvPr/>
        </p:nvSpPr>
        <p:spPr>
          <a:xfrm>
            <a:off x="502587" y="506309"/>
            <a:ext cx="5960853" cy="1395978"/>
          </a:xfrm>
          <a:prstGeom prst="rect">
            <a:avLst/>
          </a:prstGeom>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3600" b="1" kern="1200">
                <a:solidFill>
                  <a:schemeClr val="bg1"/>
                </a:solidFill>
                <a:latin typeface="+mj-lt"/>
                <a:ea typeface="+mj-ea"/>
                <a:cs typeface="+mj-cs"/>
              </a:defRPr>
            </a:lvl1pPr>
          </a:lstStyle>
          <a:p>
            <a:r>
              <a:rPr lang="fr-FR" sz="3200"/>
              <a:t>Interprétation juste des </a:t>
            </a:r>
            <a:br>
              <a:rPr lang="fr-FR" sz="3200"/>
            </a:br>
            <a:r>
              <a:rPr lang="fr-FR" sz="3200"/>
              <a:t>symboles inscrits sur la marchandise;</a:t>
            </a:r>
            <a:br>
              <a:rPr lang="fr-FR" sz="3200"/>
            </a:br>
            <a:endParaRPr lang="fr-CA" sz="3200"/>
          </a:p>
        </p:txBody>
      </p:sp>
    </p:spTree>
    <p:extLst>
      <p:ext uri="{BB962C8B-B14F-4D97-AF65-F5344CB8AC3E}">
        <p14:creationId xmlns:p14="http://schemas.microsoft.com/office/powerpoint/2010/main" val="40123851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D2DDD9-0E86-176D-B1F8-F5625925B744}"/>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FE3A5482-F9A6-D3B6-F1B3-44B3B1822C94}"/>
              </a:ext>
            </a:extLst>
          </p:cNvPr>
          <p:cNvSpPr>
            <a:spLocks noGrp="1"/>
          </p:cNvSpPr>
          <p:nvPr>
            <p:ph type="title"/>
          </p:nvPr>
        </p:nvSpPr>
        <p:spPr>
          <a:xfrm>
            <a:off x="0" y="460442"/>
            <a:ext cx="5996077" cy="1395978"/>
          </a:xfrm>
        </p:spPr>
        <p:txBody>
          <a:bodyPr>
            <a:normAutofit/>
          </a:bodyPr>
          <a:lstStyle/>
          <a:p>
            <a:br>
              <a:rPr lang="fr-FR" dirty="0"/>
            </a:br>
            <a:endParaRPr lang="fr-CA" dirty="0"/>
          </a:p>
        </p:txBody>
      </p:sp>
      <p:sp>
        <p:nvSpPr>
          <p:cNvPr id="4" name="Espace réservé du contenu 2">
            <a:extLst>
              <a:ext uri="{FF2B5EF4-FFF2-40B4-BE49-F238E27FC236}">
                <a16:creationId xmlns:a16="http://schemas.microsoft.com/office/drawing/2014/main" id="{C9C2A7E9-23E3-CECB-A600-46D4E7B53709}"/>
              </a:ext>
            </a:extLst>
          </p:cNvPr>
          <p:cNvSpPr txBox="1">
            <a:spLocks/>
          </p:cNvSpPr>
          <p:nvPr/>
        </p:nvSpPr>
        <p:spPr>
          <a:xfrm>
            <a:off x="502920" y="1996440"/>
            <a:ext cx="10977879" cy="37031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fr-FR" sz="112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9" name="ZoneTexte 8">
            <a:extLst>
              <a:ext uri="{FF2B5EF4-FFF2-40B4-BE49-F238E27FC236}">
                <a16:creationId xmlns:a16="http://schemas.microsoft.com/office/drawing/2014/main" id="{8809BBE9-AEE8-3764-6B1B-0EA5A1908D9B}"/>
              </a:ext>
            </a:extLst>
          </p:cNvPr>
          <p:cNvSpPr txBox="1"/>
          <p:nvPr/>
        </p:nvSpPr>
        <p:spPr>
          <a:xfrm>
            <a:off x="2678501" y="2981108"/>
            <a:ext cx="9294693" cy="2185214"/>
          </a:xfrm>
          <a:prstGeom prst="rect">
            <a:avLst/>
          </a:prstGeom>
          <a:noFill/>
        </p:spPr>
        <p:txBody>
          <a:bodyPr wrap="square">
            <a:spAutoFit/>
          </a:bodyPr>
          <a:lstStyle/>
          <a:p>
            <a:pPr algn="l">
              <a:buNone/>
            </a:pPr>
            <a:r>
              <a:rPr lang="fr-FR" sz="2800" b="1" i="0" dirty="0">
                <a:solidFill>
                  <a:srgbClr val="347471"/>
                </a:solidFill>
                <a:effectLst/>
                <a:latin typeface="+mj-lt"/>
                <a:ea typeface="Open Sans" panose="020B0606030504020204" pitchFamily="34" charset="0"/>
                <a:cs typeface="Open Sans" panose="020B0606030504020204" pitchFamily="34" charset="0"/>
              </a:rPr>
              <a:t>Ne pas placer à proximité d'aimants</a:t>
            </a:r>
          </a:p>
          <a:p>
            <a:pPr algn="l">
              <a:buNone/>
            </a:pPr>
            <a:endParaRPr lang="fr-FR" sz="2800" b="1" i="0" dirty="0">
              <a:solidFill>
                <a:srgbClr val="666666"/>
              </a:solidFill>
              <a:effectLst/>
              <a:latin typeface="+mj-lt"/>
              <a:ea typeface="Open Sans" panose="020B0606030504020204" pitchFamily="34" charset="0"/>
              <a:cs typeface="Open Sans" panose="020B0606030504020204" pitchFamily="34" charset="0"/>
            </a:endParaRPr>
          </a:p>
          <a:p>
            <a:pPr algn="l">
              <a:buNone/>
            </a:pPr>
            <a:r>
              <a:rPr lang="fr-FR" sz="2800" dirty="0">
                <a:latin typeface="+mj-lt"/>
                <a:ea typeface="Open Sans" panose="020B0606030504020204" pitchFamily="34" charset="0"/>
                <a:cs typeface="Open Sans" panose="020B0606030504020204" pitchFamily="34" charset="0"/>
              </a:rPr>
              <a:t>P</a:t>
            </a:r>
            <a:r>
              <a:rPr lang="fr-FR" sz="2800" b="0" i="0" dirty="0">
                <a:effectLst/>
                <a:latin typeface="+mj-lt"/>
                <a:ea typeface="Open Sans" panose="020B0606030504020204" pitchFamily="34" charset="0"/>
                <a:cs typeface="Open Sans" panose="020B0606030504020204" pitchFamily="34" charset="0"/>
              </a:rPr>
              <a:t>eut être sensible au magnétisme. </a:t>
            </a:r>
            <a:r>
              <a:rPr lang="fr-FR" sz="2800" dirty="0">
                <a:latin typeface="+mj-lt"/>
                <a:ea typeface="Open Sans" panose="020B0606030504020204" pitchFamily="34" charset="0"/>
                <a:cs typeface="Open Sans" panose="020B0606030504020204" pitchFamily="34" charset="0"/>
              </a:rPr>
              <a:t>Cela</a:t>
            </a:r>
            <a:r>
              <a:rPr lang="fr-FR" sz="2800" b="0" i="0" dirty="0">
                <a:effectLst/>
                <a:latin typeface="+mj-lt"/>
                <a:ea typeface="Open Sans" panose="020B0606030504020204" pitchFamily="34" charset="0"/>
                <a:cs typeface="Open Sans" panose="020B0606030504020204" pitchFamily="34" charset="0"/>
              </a:rPr>
              <a:t> empêchera les déménageurs de placer le colis à proximité d'un aimant.</a:t>
            </a:r>
          </a:p>
          <a:p>
            <a:pPr algn="l">
              <a:buNone/>
            </a:pPr>
            <a:endParaRPr lang="fr-FR" sz="2400" b="0" i="0" dirty="0">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5" name="Image 4">
            <a:extLst>
              <a:ext uri="{FF2B5EF4-FFF2-40B4-BE49-F238E27FC236}">
                <a16:creationId xmlns:a16="http://schemas.microsoft.com/office/drawing/2014/main" id="{D8E12EF2-6489-CE30-A8D0-0527DDF30EA4}"/>
              </a:ext>
            </a:extLst>
          </p:cNvPr>
          <p:cNvPicPr>
            <a:picLocks noChangeAspect="1"/>
          </p:cNvPicPr>
          <p:nvPr/>
        </p:nvPicPr>
        <p:blipFill>
          <a:blip r:embed="rId2"/>
          <a:stretch>
            <a:fillRect/>
          </a:stretch>
        </p:blipFill>
        <p:spPr>
          <a:xfrm>
            <a:off x="995316" y="2809634"/>
            <a:ext cx="1190791" cy="2076740"/>
          </a:xfrm>
          <a:prstGeom prst="rect">
            <a:avLst/>
          </a:prstGeom>
        </p:spPr>
      </p:pic>
      <p:sp>
        <p:nvSpPr>
          <p:cNvPr id="6" name="Titre 1">
            <a:extLst>
              <a:ext uri="{FF2B5EF4-FFF2-40B4-BE49-F238E27FC236}">
                <a16:creationId xmlns:a16="http://schemas.microsoft.com/office/drawing/2014/main" id="{59E16FAC-2F18-1E66-9F92-48BC97102D2C}"/>
              </a:ext>
            </a:extLst>
          </p:cNvPr>
          <p:cNvSpPr txBox="1">
            <a:spLocks/>
          </p:cNvSpPr>
          <p:nvPr/>
        </p:nvSpPr>
        <p:spPr>
          <a:xfrm>
            <a:off x="502587" y="506309"/>
            <a:ext cx="5960853" cy="1395978"/>
          </a:xfrm>
          <a:prstGeom prst="rect">
            <a:avLst/>
          </a:prstGeom>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3600" b="1" kern="1200">
                <a:solidFill>
                  <a:schemeClr val="bg1"/>
                </a:solidFill>
                <a:latin typeface="+mj-lt"/>
                <a:ea typeface="+mj-ea"/>
                <a:cs typeface="+mj-cs"/>
              </a:defRPr>
            </a:lvl1pPr>
          </a:lstStyle>
          <a:p>
            <a:r>
              <a:rPr lang="fr-FR" sz="3200"/>
              <a:t>Interprétation juste des </a:t>
            </a:r>
            <a:br>
              <a:rPr lang="fr-FR" sz="3200"/>
            </a:br>
            <a:r>
              <a:rPr lang="fr-FR" sz="3200"/>
              <a:t>symboles inscrits sur la marchandise;</a:t>
            </a:r>
            <a:br>
              <a:rPr lang="fr-FR" sz="3200"/>
            </a:br>
            <a:endParaRPr lang="fr-CA" sz="3200"/>
          </a:p>
        </p:txBody>
      </p:sp>
    </p:spTree>
    <p:extLst>
      <p:ext uri="{BB962C8B-B14F-4D97-AF65-F5344CB8AC3E}">
        <p14:creationId xmlns:p14="http://schemas.microsoft.com/office/powerpoint/2010/main" val="35050340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3E3EFA-D45B-CBFA-2F92-3A3342813B7F}"/>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E298BAEA-60B5-70E3-2213-C1AF275052B4}"/>
              </a:ext>
            </a:extLst>
          </p:cNvPr>
          <p:cNvSpPr>
            <a:spLocks noGrp="1"/>
          </p:cNvSpPr>
          <p:nvPr>
            <p:ph type="title"/>
          </p:nvPr>
        </p:nvSpPr>
        <p:spPr>
          <a:xfrm>
            <a:off x="0" y="460442"/>
            <a:ext cx="5996077" cy="1395978"/>
          </a:xfrm>
        </p:spPr>
        <p:txBody>
          <a:bodyPr>
            <a:normAutofit/>
          </a:bodyPr>
          <a:lstStyle/>
          <a:p>
            <a:br>
              <a:rPr lang="fr-FR" dirty="0"/>
            </a:br>
            <a:endParaRPr lang="fr-CA" dirty="0"/>
          </a:p>
        </p:txBody>
      </p:sp>
      <p:sp>
        <p:nvSpPr>
          <p:cNvPr id="4" name="Espace réservé du contenu 2">
            <a:extLst>
              <a:ext uri="{FF2B5EF4-FFF2-40B4-BE49-F238E27FC236}">
                <a16:creationId xmlns:a16="http://schemas.microsoft.com/office/drawing/2014/main" id="{0CE47CD1-F59C-00E4-A1EC-A192BD9515B9}"/>
              </a:ext>
            </a:extLst>
          </p:cNvPr>
          <p:cNvSpPr txBox="1">
            <a:spLocks/>
          </p:cNvSpPr>
          <p:nvPr/>
        </p:nvSpPr>
        <p:spPr>
          <a:xfrm>
            <a:off x="502920" y="1996440"/>
            <a:ext cx="10977879" cy="37031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fr-FR" sz="112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9" name="ZoneTexte 8">
            <a:extLst>
              <a:ext uri="{FF2B5EF4-FFF2-40B4-BE49-F238E27FC236}">
                <a16:creationId xmlns:a16="http://schemas.microsoft.com/office/drawing/2014/main" id="{09E70471-0CE3-132F-55AC-0C16773545B8}"/>
              </a:ext>
            </a:extLst>
          </p:cNvPr>
          <p:cNvSpPr txBox="1"/>
          <p:nvPr/>
        </p:nvSpPr>
        <p:spPr>
          <a:xfrm>
            <a:off x="2493321" y="2523908"/>
            <a:ext cx="9454264" cy="2693045"/>
          </a:xfrm>
          <a:prstGeom prst="rect">
            <a:avLst/>
          </a:prstGeom>
          <a:noFill/>
        </p:spPr>
        <p:txBody>
          <a:bodyPr wrap="square">
            <a:spAutoFit/>
          </a:bodyPr>
          <a:lstStyle/>
          <a:p>
            <a:pPr algn="l">
              <a:buNone/>
            </a:pPr>
            <a:r>
              <a:rPr lang="fr-FR" sz="2800" b="1" i="0" dirty="0">
                <a:solidFill>
                  <a:srgbClr val="347471"/>
                </a:solidFill>
                <a:effectLst/>
                <a:latin typeface="+mj-lt"/>
                <a:ea typeface="Open Sans" panose="020B0606030504020204" pitchFamily="34" charset="0"/>
                <a:cs typeface="Open Sans" panose="020B0606030504020204" pitchFamily="34" charset="0"/>
              </a:rPr>
              <a:t>Hauteur d'empilage maximale</a:t>
            </a:r>
            <a:endParaRPr lang="fr-FR" sz="2800" b="1" i="0" dirty="0">
              <a:solidFill>
                <a:srgbClr val="666666"/>
              </a:solidFill>
              <a:effectLst/>
              <a:latin typeface="+mj-lt"/>
              <a:ea typeface="Open Sans" panose="020B0606030504020204" pitchFamily="34" charset="0"/>
              <a:cs typeface="Open Sans" panose="020B0606030504020204" pitchFamily="34" charset="0"/>
            </a:endParaRPr>
          </a:p>
          <a:p>
            <a:pPr algn="l">
              <a:buNone/>
            </a:pPr>
            <a:endParaRPr lang="fr-FR" sz="2400" b="0" i="0" dirty="0">
              <a:effectLst/>
              <a:latin typeface="Open Sans" panose="020B0606030504020204" pitchFamily="34" charset="0"/>
              <a:ea typeface="Open Sans" panose="020B0606030504020204" pitchFamily="34" charset="0"/>
              <a:cs typeface="Open Sans" panose="020B0606030504020204" pitchFamily="34" charset="0"/>
            </a:endParaRPr>
          </a:p>
          <a:p>
            <a:pPr marL="342900" indent="-342900" algn="l">
              <a:spcAft>
                <a:spcPts val="600"/>
              </a:spcAft>
              <a:buFont typeface="Arial" panose="020B0604020202020204" pitchFamily="34" charset="0"/>
              <a:buChar char="•"/>
            </a:pPr>
            <a:r>
              <a:rPr lang="fr-FR" sz="2800" b="0" i="0" dirty="0">
                <a:effectLst/>
                <a:latin typeface="+mj-lt"/>
                <a:ea typeface="Open Sans" panose="020B0606030504020204" pitchFamily="34" charset="0"/>
                <a:cs typeface="Open Sans" panose="020B0606030504020204" pitchFamily="34" charset="0"/>
              </a:rPr>
              <a:t>Deux lignes horizontales avec un chiffre indiquent la hauteur maximale d’empilage autorisée;</a:t>
            </a:r>
          </a:p>
          <a:p>
            <a:pPr marL="342900" indent="-342900" algn="l">
              <a:spcAft>
                <a:spcPts val="600"/>
              </a:spcAft>
              <a:buFont typeface="Arial" panose="020B0604020202020204" pitchFamily="34" charset="0"/>
              <a:buChar char="•"/>
            </a:pPr>
            <a:r>
              <a:rPr lang="fr-FR" sz="2800" b="0" i="0" dirty="0">
                <a:effectLst/>
                <a:latin typeface="+mj-lt"/>
                <a:ea typeface="Open Sans" panose="020B0606030504020204" pitchFamily="34" charset="0"/>
                <a:cs typeface="Open Sans" panose="020B0606030504020204" pitchFamily="34" charset="0"/>
              </a:rPr>
              <a:t>Ce nombre dépend du contenu, de l’épaisseur et de la solidité du carton.</a:t>
            </a:r>
          </a:p>
        </p:txBody>
      </p:sp>
      <p:pic>
        <p:nvPicPr>
          <p:cNvPr id="8" name="Image 7">
            <a:extLst>
              <a:ext uri="{FF2B5EF4-FFF2-40B4-BE49-F238E27FC236}">
                <a16:creationId xmlns:a16="http://schemas.microsoft.com/office/drawing/2014/main" id="{DDE46F88-4859-2AFC-C3A6-47C5033423FF}"/>
              </a:ext>
            </a:extLst>
          </p:cNvPr>
          <p:cNvPicPr>
            <a:picLocks noChangeAspect="1"/>
          </p:cNvPicPr>
          <p:nvPr/>
        </p:nvPicPr>
        <p:blipFill>
          <a:blip r:embed="rId2"/>
          <a:stretch>
            <a:fillRect/>
          </a:stretch>
        </p:blipFill>
        <p:spPr>
          <a:xfrm>
            <a:off x="840804" y="2981108"/>
            <a:ext cx="1314633" cy="1800476"/>
          </a:xfrm>
          <a:prstGeom prst="rect">
            <a:avLst/>
          </a:prstGeom>
        </p:spPr>
      </p:pic>
      <p:sp>
        <p:nvSpPr>
          <p:cNvPr id="5" name="Titre 1">
            <a:extLst>
              <a:ext uri="{FF2B5EF4-FFF2-40B4-BE49-F238E27FC236}">
                <a16:creationId xmlns:a16="http://schemas.microsoft.com/office/drawing/2014/main" id="{C89E8F2A-4EE4-1C4B-C937-FD47BAAD912E}"/>
              </a:ext>
            </a:extLst>
          </p:cNvPr>
          <p:cNvSpPr txBox="1">
            <a:spLocks/>
          </p:cNvSpPr>
          <p:nvPr/>
        </p:nvSpPr>
        <p:spPr>
          <a:xfrm>
            <a:off x="502587" y="506309"/>
            <a:ext cx="5960853" cy="1395978"/>
          </a:xfrm>
          <a:prstGeom prst="rect">
            <a:avLst/>
          </a:prstGeom>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3600" b="1" kern="1200">
                <a:solidFill>
                  <a:schemeClr val="bg1"/>
                </a:solidFill>
                <a:latin typeface="+mj-lt"/>
                <a:ea typeface="+mj-ea"/>
                <a:cs typeface="+mj-cs"/>
              </a:defRPr>
            </a:lvl1pPr>
          </a:lstStyle>
          <a:p>
            <a:r>
              <a:rPr lang="fr-FR" sz="3200"/>
              <a:t>Interprétation juste des </a:t>
            </a:r>
            <a:br>
              <a:rPr lang="fr-FR" sz="3200"/>
            </a:br>
            <a:r>
              <a:rPr lang="fr-FR" sz="3200"/>
              <a:t>symboles inscrits sur la marchandise;</a:t>
            </a:r>
            <a:br>
              <a:rPr lang="fr-FR" sz="3200"/>
            </a:br>
            <a:endParaRPr lang="fr-CA" sz="3200"/>
          </a:p>
        </p:txBody>
      </p:sp>
    </p:spTree>
    <p:extLst>
      <p:ext uri="{BB962C8B-B14F-4D97-AF65-F5344CB8AC3E}">
        <p14:creationId xmlns:p14="http://schemas.microsoft.com/office/powerpoint/2010/main" val="30088525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8E41A0-7D26-4CF7-0F11-F53515DE0194}"/>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2CCA83C7-A640-0CFD-FAC5-B2A8CBDA5B32}"/>
              </a:ext>
            </a:extLst>
          </p:cNvPr>
          <p:cNvSpPr>
            <a:spLocks noGrp="1"/>
          </p:cNvSpPr>
          <p:nvPr>
            <p:ph type="title"/>
          </p:nvPr>
        </p:nvSpPr>
        <p:spPr>
          <a:xfrm>
            <a:off x="0" y="460442"/>
            <a:ext cx="5996077" cy="1395978"/>
          </a:xfrm>
        </p:spPr>
        <p:txBody>
          <a:bodyPr>
            <a:normAutofit/>
          </a:bodyPr>
          <a:lstStyle/>
          <a:p>
            <a:br>
              <a:rPr lang="fr-FR" dirty="0"/>
            </a:br>
            <a:endParaRPr lang="fr-CA" dirty="0"/>
          </a:p>
        </p:txBody>
      </p:sp>
      <p:sp>
        <p:nvSpPr>
          <p:cNvPr id="4" name="Espace réservé du contenu 2">
            <a:extLst>
              <a:ext uri="{FF2B5EF4-FFF2-40B4-BE49-F238E27FC236}">
                <a16:creationId xmlns:a16="http://schemas.microsoft.com/office/drawing/2014/main" id="{B3906EDF-DFB5-7DA1-D1C5-3BD6366A9623}"/>
              </a:ext>
            </a:extLst>
          </p:cNvPr>
          <p:cNvSpPr txBox="1">
            <a:spLocks/>
          </p:cNvSpPr>
          <p:nvPr/>
        </p:nvSpPr>
        <p:spPr>
          <a:xfrm>
            <a:off x="502920" y="1996440"/>
            <a:ext cx="10977879" cy="37031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fr-FR" sz="112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9" name="ZoneTexte 8">
            <a:extLst>
              <a:ext uri="{FF2B5EF4-FFF2-40B4-BE49-F238E27FC236}">
                <a16:creationId xmlns:a16="http://schemas.microsoft.com/office/drawing/2014/main" id="{FCD76F7B-A002-5326-9CAB-FA5CA426823D}"/>
              </a:ext>
            </a:extLst>
          </p:cNvPr>
          <p:cNvSpPr txBox="1"/>
          <p:nvPr/>
        </p:nvSpPr>
        <p:spPr>
          <a:xfrm>
            <a:off x="2493321" y="2523908"/>
            <a:ext cx="9454264" cy="2754600"/>
          </a:xfrm>
          <a:prstGeom prst="rect">
            <a:avLst/>
          </a:prstGeom>
          <a:noFill/>
        </p:spPr>
        <p:txBody>
          <a:bodyPr wrap="square">
            <a:spAutoFit/>
          </a:bodyPr>
          <a:lstStyle/>
          <a:p>
            <a:pPr algn="l">
              <a:buNone/>
            </a:pPr>
            <a:r>
              <a:rPr lang="fr-FR" sz="2800" b="1" i="0" dirty="0">
                <a:solidFill>
                  <a:srgbClr val="347471"/>
                </a:solidFill>
                <a:effectLst/>
                <a:latin typeface="+mj-lt"/>
                <a:ea typeface="Open Sans" panose="020B0606030504020204" pitchFamily="34" charset="0"/>
                <a:cs typeface="Open Sans" panose="020B0606030504020204" pitchFamily="34" charset="0"/>
              </a:rPr>
              <a:t>Ne pas empiler</a:t>
            </a:r>
          </a:p>
          <a:p>
            <a:pPr algn="l">
              <a:buNone/>
            </a:pPr>
            <a:endParaRPr lang="fr-FR" sz="2800" b="1" i="0" dirty="0">
              <a:solidFill>
                <a:srgbClr val="666666"/>
              </a:solidFill>
              <a:effectLst/>
              <a:latin typeface="+mj-lt"/>
              <a:ea typeface="Open Sans" panose="020B0606030504020204" pitchFamily="34" charset="0"/>
              <a:cs typeface="Open Sans" panose="020B0606030504020204" pitchFamily="34" charset="0"/>
            </a:endParaRPr>
          </a:p>
          <a:p>
            <a:pPr marL="342900" indent="-342900" algn="l">
              <a:spcAft>
                <a:spcPts val="600"/>
              </a:spcAft>
              <a:buFont typeface="Arial" panose="020B0604020202020204" pitchFamily="34" charset="0"/>
              <a:buChar char="•"/>
            </a:pPr>
            <a:r>
              <a:rPr lang="fr-FR" sz="2800" b="0" i="0" dirty="0">
                <a:effectLst/>
                <a:latin typeface="+mj-lt"/>
                <a:ea typeface="Open Sans" panose="020B0606030504020204" pitchFamily="34" charset="0"/>
                <a:cs typeface="Open Sans" panose="020B0606030504020204" pitchFamily="34" charset="0"/>
              </a:rPr>
              <a:t>Deux lignes horizontales avec une ligne rouge au milieu indiquent que les boîtes ne peuvent pas être empilées;</a:t>
            </a:r>
          </a:p>
          <a:p>
            <a:pPr marL="342900" indent="-342900" algn="l">
              <a:spcAft>
                <a:spcPts val="600"/>
              </a:spcAft>
              <a:buFont typeface="Arial" panose="020B0604020202020204" pitchFamily="34" charset="0"/>
              <a:buChar char="•"/>
            </a:pPr>
            <a:r>
              <a:rPr lang="fr-FR" sz="2800" b="0" i="0" dirty="0">
                <a:effectLst/>
                <a:latin typeface="+mj-lt"/>
                <a:ea typeface="Open Sans" panose="020B0606030504020204" pitchFamily="34" charset="0"/>
                <a:cs typeface="Open Sans" panose="020B0606030504020204" pitchFamily="34" charset="0"/>
              </a:rPr>
              <a:t>Elles sont trop fragiles ou risquent d’être endommagées par la pression.</a:t>
            </a:r>
          </a:p>
        </p:txBody>
      </p:sp>
      <p:pic>
        <p:nvPicPr>
          <p:cNvPr id="5" name="Image 4">
            <a:extLst>
              <a:ext uri="{FF2B5EF4-FFF2-40B4-BE49-F238E27FC236}">
                <a16:creationId xmlns:a16="http://schemas.microsoft.com/office/drawing/2014/main" id="{5A3AC56C-E96B-71BE-CBBA-B259718986EF}"/>
              </a:ext>
            </a:extLst>
          </p:cNvPr>
          <p:cNvPicPr>
            <a:picLocks noChangeAspect="1"/>
          </p:cNvPicPr>
          <p:nvPr/>
        </p:nvPicPr>
        <p:blipFill>
          <a:blip r:embed="rId2"/>
          <a:stretch>
            <a:fillRect/>
          </a:stretch>
        </p:blipFill>
        <p:spPr>
          <a:xfrm>
            <a:off x="711201" y="2866990"/>
            <a:ext cx="1162212" cy="1762371"/>
          </a:xfrm>
          <a:prstGeom prst="rect">
            <a:avLst/>
          </a:prstGeom>
        </p:spPr>
      </p:pic>
      <p:sp>
        <p:nvSpPr>
          <p:cNvPr id="6" name="Titre 1">
            <a:extLst>
              <a:ext uri="{FF2B5EF4-FFF2-40B4-BE49-F238E27FC236}">
                <a16:creationId xmlns:a16="http://schemas.microsoft.com/office/drawing/2014/main" id="{76DF9A49-0F60-9B07-BD35-375BB456EA44}"/>
              </a:ext>
            </a:extLst>
          </p:cNvPr>
          <p:cNvSpPr txBox="1">
            <a:spLocks/>
          </p:cNvSpPr>
          <p:nvPr/>
        </p:nvSpPr>
        <p:spPr>
          <a:xfrm>
            <a:off x="502587" y="506309"/>
            <a:ext cx="5960853" cy="1395978"/>
          </a:xfrm>
          <a:prstGeom prst="rect">
            <a:avLst/>
          </a:prstGeom>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3600" b="1" kern="1200">
                <a:solidFill>
                  <a:schemeClr val="bg1"/>
                </a:solidFill>
                <a:latin typeface="+mj-lt"/>
                <a:ea typeface="+mj-ea"/>
                <a:cs typeface="+mj-cs"/>
              </a:defRPr>
            </a:lvl1pPr>
          </a:lstStyle>
          <a:p>
            <a:r>
              <a:rPr lang="fr-FR" sz="3200"/>
              <a:t>Interprétation juste des </a:t>
            </a:r>
            <a:br>
              <a:rPr lang="fr-FR" sz="3200"/>
            </a:br>
            <a:r>
              <a:rPr lang="fr-FR" sz="3200"/>
              <a:t>symboles inscrits sur la marchandise;</a:t>
            </a:r>
            <a:br>
              <a:rPr lang="fr-FR" sz="3200"/>
            </a:br>
            <a:endParaRPr lang="fr-CA" sz="3200"/>
          </a:p>
        </p:txBody>
      </p:sp>
    </p:spTree>
    <p:extLst>
      <p:ext uri="{BB962C8B-B14F-4D97-AF65-F5344CB8AC3E}">
        <p14:creationId xmlns:p14="http://schemas.microsoft.com/office/powerpoint/2010/main" val="37748691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EA3B92-4FEE-8197-616F-A61A808C70CD}"/>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3CACB5A-582B-9262-E7F3-9D326075395A}"/>
              </a:ext>
            </a:extLst>
          </p:cNvPr>
          <p:cNvSpPr>
            <a:spLocks noGrp="1"/>
          </p:cNvSpPr>
          <p:nvPr>
            <p:ph type="title"/>
          </p:nvPr>
        </p:nvSpPr>
        <p:spPr>
          <a:xfrm>
            <a:off x="0" y="460442"/>
            <a:ext cx="5996077" cy="1395978"/>
          </a:xfrm>
        </p:spPr>
        <p:txBody>
          <a:bodyPr>
            <a:normAutofit fontScale="90000"/>
          </a:bodyPr>
          <a:lstStyle/>
          <a:p>
            <a:r>
              <a:rPr lang="fr-FR" dirty="0"/>
              <a:t>Interprétation juste des symboles inscrits sur la marchandise;</a:t>
            </a:r>
            <a:br>
              <a:rPr lang="fr-FR" dirty="0"/>
            </a:br>
            <a:endParaRPr lang="fr-CA" dirty="0"/>
          </a:p>
        </p:txBody>
      </p:sp>
      <p:sp>
        <p:nvSpPr>
          <p:cNvPr id="4" name="Espace réservé du contenu 2">
            <a:extLst>
              <a:ext uri="{FF2B5EF4-FFF2-40B4-BE49-F238E27FC236}">
                <a16:creationId xmlns:a16="http://schemas.microsoft.com/office/drawing/2014/main" id="{211E2445-9509-BCF7-2F88-2881AB3CF80E}"/>
              </a:ext>
            </a:extLst>
          </p:cNvPr>
          <p:cNvSpPr txBox="1">
            <a:spLocks/>
          </p:cNvSpPr>
          <p:nvPr/>
        </p:nvSpPr>
        <p:spPr>
          <a:xfrm>
            <a:off x="502920" y="1996440"/>
            <a:ext cx="10977879" cy="37031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fr-FR" sz="112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9" name="ZoneTexte 8">
            <a:extLst>
              <a:ext uri="{FF2B5EF4-FFF2-40B4-BE49-F238E27FC236}">
                <a16:creationId xmlns:a16="http://schemas.microsoft.com/office/drawing/2014/main" id="{4099F8C2-FE4E-676E-2CA6-392BC8B94004}"/>
              </a:ext>
            </a:extLst>
          </p:cNvPr>
          <p:cNvSpPr txBox="1"/>
          <p:nvPr/>
        </p:nvSpPr>
        <p:spPr>
          <a:xfrm>
            <a:off x="2493321" y="2523908"/>
            <a:ext cx="9010578" cy="3123932"/>
          </a:xfrm>
          <a:prstGeom prst="rect">
            <a:avLst/>
          </a:prstGeom>
          <a:noFill/>
        </p:spPr>
        <p:txBody>
          <a:bodyPr wrap="square">
            <a:spAutoFit/>
          </a:bodyPr>
          <a:lstStyle/>
          <a:p>
            <a:pPr algn="l">
              <a:buNone/>
            </a:pPr>
            <a:r>
              <a:rPr lang="fr-FR" sz="2800" b="1" i="0" dirty="0">
                <a:solidFill>
                  <a:srgbClr val="347471"/>
                </a:solidFill>
                <a:effectLst/>
                <a:latin typeface="+mj-lt"/>
                <a:ea typeface="Open Sans" panose="020B0606030504020204" pitchFamily="34" charset="0"/>
                <a:cs typeface="Open Sans" panose="020B0606030504020204" pitchFamily="34" charset="0"/>
              </a:rPr>
              <a:t>Ne pas accrocher</a:t>
            </a:r>
            <a:endParaRPr lang="fr-FR" sz="2800" b="1" i="0" dirty="0">
              <a:solidFill>
                <a:srgbClr val="666666"/>
              </a:solidFill>
              <a:effectLst/>
              <a:latin typeface="+mj-lt"/>
              <a:ea typeface="Open Sans" panose="020B0606030504020204" pitchFamily="34" charset="0"/>
              <a:cs typeface="Open Sans" panose="020B0606030504020204" pitchFamily="34" charset="0"/>
            </a:endParaRPr>
          </a:p>
          <a:p>
            <a:pPr algn="l">
              <a:buNone/>
            </a:pPr>
            <a:endParaRPr lang="fr-FR" sz="2400" b="0" i="0" dirty="0">
              <a:effectLst/>
              <a:latin typeface="Open Sans" panose="020B0606030504020204" pitchFamily="34" charset="0"/>
              <a:ea typeface="Open Sans" panose="020B0606030504020204" pitchFamily="34" charset="0"/>
              <a:cs typeface="Open Sans" panose="020B0606030504020204" pitchFamily="34" charset="0"/>
            </a:endParaRPr>
          </a:p>
          <a:p>
            <a:pPr marL="342900" indent="-342900" algn="l">
              <a:spcAft>
                <a:spcPts val="600"/>
              </a:spcAft>
              <a:buFont typeface="Arial" panose="020B0604020202020204" pitchFamily="34" charset="0"/>
              <a:buChar char="•"/>
            </a:pPr>
            <a:r>
              <a:rPr lang="fr-FR" sz="2800" b="0" i="0" dirty="0">
                <a:effectLst/>
                <a:latin typeface="+mj-lt"/>
                <a:ea typeface="Open Sans" panose="020B0606030504020204" pitchFamily="34" charset="0"/>
                <a:cs typeface="Open Sans" panose="020B0606030504020204" pitchFamily="34" charset="0"/>
              </a:rPr>
              <a:t>Ce symbole, représenté par un crochet barré d’un « X », indique que le carton est trop lourd pour être manipulé avec des crochets.</a:t>
            </a:r>
          </a:p>
          <a:p>
            <a:pPr marL="342900" indent="-342900" algn="l">
              <a:spcAft>
                <a:spcPts val="600"/>
              </a:spcAft>
              <a:buFont typeface="Arial" panose="020B0604020202020204" pitchFamily="34" charset="0"/>
              <a:buChar char="•"/>
            </a:pPr>
            <a:r>
              <a:rPr lang="fr-FR" sz="2800" b="0" i="0" dirty="0">
                <a:effectLst/>
                <a:latin typeface="+mj-lt"/>
                <a:ea typeface="Open Sans" panose="020B0606030504020204" pitchFamily="34" charset="0"/>
                <a:cs typeface="Open Sans" panose="020B0606030504020204" pitchFamily="34" charset="0"/>
              </a:rPr>
              <a:t>Il ne doit pas être suspendu, sous peine de s’ouvrir par le bas.</a:t>
            </a:r>
          </a:p>
        </p:txBody>
      </p:sp>
      <p:pic>
        <p:nvPicPr>
          <p:cNvPr id="7" name="Image 6">
            <a:extLst>
              <a:ext uri="{FF2B5EF4-FFF2-40B4-BE49-F238E27FC236}">
                <a16:creationId xmlns:a16="http://schemas.microsoft.com/office/drawing/2014/main" id="{6E4E24A4-BE2E-5FC1-C5F0-1CAA1714C87F}"/>
              </a:ext>
            </a:extLst>
          </p:cNvPr>
          <p:cNvPicPr>
            <a:picLocks noChangeAspect="1"/>
          </p:cNvPicPr>
          <p:nvPr/>
        </p:nvPicPr>
        <p:blipFill>
          <a:blip r:embed="rId2"/>
          <a:stretch>
            <a:fillRect/>
          </a:stretch>
        </p:blipFill>
        <p:spPr>
          <a:xfrm>
            <a:off x="688101" y="2698327"/>
            <a:ext cx="1171739" cy="1771897"/>
          </a:xfrm>
          <a:prstGeom prst="rect">
            <a:avLst/>
          </a:prstGeom>
        </p:spPr>
      </p:pic>
    </p:spTree>
    <p:extLst>
      <p:ext uri="{BB962C8B-B14F-4D97-AF65-F5344CB8AC3E}">
        <p14:creationId xmlns:p14="http://schemas.microsoft.com/office/powerpoint/2010/main" val="4830653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33BD67C2-DB26-A4DC-E235-3E01176D4254}"/>
              </a:ext>
            </a:extLst>
          </p:cNvPr>
          <p:cNvSpPr>
            <a:spLocks noGrp="1"/>
          </p:cNvSpPr>
          <p:nvPr>
            <p:ph type="title"/>
          </p:nvPr>
        </p:nvSpPr>
        <p:spPr>
          <a:xfrm>
            <a:off x="-851339" y="928739"/>
            <a:ext cx="6947339" cy="1504194"/>
          </a:xfrm>
        </p:spPr>
        <p:txBody>
          <a:bodyPr/>
          <a:lstStyle/>
          <a:p>
            <a:r>
              <a:rPr lang="fr-CA" dirty="0"/>
              <a:t>     </a:t>
            </a:r>
            <a:r>
              <a:rPr lang="fr-CA" sz="4000" u="sng" dirty="0"/>
              <a:t>Objectif de la leçon</a:t>
            </a:r>
            <a:br>
              <a:rPr lang="fr-CA" sz="4000" dirty="0"/>
            </a:br>
            <a:br>
              <a:rPr lang="fr-CA" sz="4000" dirty="0"/>
            </a:br>
            <a:r>
              <a:rPr lang="fr-CA" sz="4000" dirty="0"/>
              <a:t>         Les normes </a:t>
            </a:r>
            <a:br>
              <a:rPr lang="fr-CA" sz="4000" dirty="0"/>
            </a:br>
            <a:r>
              <a:rPr lang="fr-CA" sz="4000" dirty="0"/>
              <a:t>        de charges</a:t>
            </a:r>
            <a:br>
              <a:rPr lang="fr-CA" sz="4000" dirty="0"/>
            </a:br>
            <a:br>
              <a:rPr lang="fr-CA" dirty="0"/>
            </a:br>
            <a:r>
              <a:rPr lang="fr-CA" dirty="0"/>
              <a:t> </a:t>
            </a:r>
          </a:p>
        </p:txBody>
      </p:sp>
      <p:pic>
        <p:nvPicPr>
          <p:cNvPr id="10" name="Espace réservé pour une image  9" descr="Une image contenant plein air, roue, transport, route&#10;&#10;Le contenu généré par l’IA peut être incorrect.">
            <a:extLst>
              <a:ext uri="{FF2B5EF4-FFF2-40B4-BE49-F238E27FC236}">
                <a16:creationId xmlns:a16="http://schemas.microsoft.com/office/drawing/2014/main" id="{160EA0CD-8F47-3CC5-A28A-0614436FB251}"/>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7860" r="7860"/>
          <a:stretch>
            <a:fillRect/>
          </a:stretch>
        </p:blipFill>
        <p:spPr>
          <a:xfrm>
            <a:off x="4647719" y="0"/>
            <a:ext cx="7544281" cy="6731618"/>
          </a:xfrm>
        </p:spPr>
      </p:pic>
      <p:sp>
        <p:nvSpPr>
          <p:cNvPr id="2" name="ZoneTexte 1">
            <a:extLst>
              <a:ext uri="{FF2B5EF4-FFF2-40B4-BE49-F238E27FC236}">
                <a16:creationId xmlns:a16="http://schemas.microsoft.com/office/drawing/2014/main" id="{BB1D91BA-F1D6-6199-BDF0-49284FDBC273}"/>
              </a:ext>
            </a:extLst>
          </p:cNvPr>
          <p:cNvSpPr txBox="1"/>
          <p:nvPr/>
        </p:nvSpPr>
        <p:spPr>
          <a:xfrm>
            <a:off x="11197817" y="6118773"/>
            <a:ext cx="994183" cy="338554"/>
          </a:xfrm>
          <a:prstGeom prst="rect">
            <a:avLst/>
          </a:prstGeom>
          <a:noFill/>
        </p:spPr>
        <p:txBody>
          <a:bodyPr wrap="none" rtlCol="0">
            <a:spAutoFit/>
          </a:bodyPr>
          <a:lstStyle/>
          <a:p>
            <a:r>
              <a:rPr lang="fr-CA" sz="800" dirty="0"/>
              <a:t>Source: Transport </a:t>
            </a:r>
          </a:p>
          <a:p>
            <a:r>
              <a:rPr lang="fr-CA" sz="800" dirty="0"/>
              <a:t>Econo Nord</a:t>
            </a:r>
          </a:p>
        </p:txBody>
      </p:sp>
      <p:pic>
        <p:nvPicPr>
          <p:cNvPr id="4" name="Image 3">
            <a:extLst>
              <a:ext uri="{FF2B5EF4-FFF2-40B4-BE49-F238E27FC236}">
                <a16:creationId xmlns:a16="http://schemas.microsoft.com/office/drawing/2014/main" id="{58333C80-4959-5E4D-D32C-2B3A82061AD3}"/>
              </a:ext>
            </a:extLst>
          </p:cNvPr>
          <p:cNvPicPr>
            <a:picLocks noChangeAspect="1"/>
          </p:cNvPicPr>
          <p:nvPr/>
        </p:nvPicPr>
        <p:blipFill>
          <a:blip r:embed="rId3"/>
          <a:stretch>
            <a:fillRect/>
          </a:stretch>
        </p:blipFill>
        <p:spPr>
          <a:xfrm>
            <a:off x="774480" y="3531254"/>
            <a:ext cx="1847850" cy="2466975"/>
          </a:xfrm>
          <a:prstGeom prst="rect">
            <a:avLst/>
          </a:prstGeom>
        </p:spPr>
      </p:pic>
    </p:spTree>
    <p:extLst>
      <p:ext uri="{BB962C8B-B14F-4D97-AF65-F5344CB8AC3E}">
        <p14:creationId xmlns:p14="http://schemas.microsoft.com/office/powerpoint/2010/main" val="8937462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CC3C01-843A-82F3-D37E-4991E312FB83}"/>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49D6896-F98C-AE55-1784-E9E8C94AF0D4}"/>
              </a:ext>
            </a:extLst>
          </p:cNvPr>
          <p:cNvSpPr>
            <a:spLocks noGrp="1"/>
          </p:cNvSpPr>
          <p:nvPr>
            <p:ph type="title"/>
          </p:nvPr>
        </p:nvSpPr>
        <p:spPr>
          <a:xfrm>
            <a:off x="0" y="460442"/>
            <a:ext cx="5996077" cy="1395978"/>
          </a:xfrm>
        </p:spPr>
        <p:txBody>
          <a:bodyPr>
            <a:normAutofit/>
          </a:bodyPr>
          <a:lstStyle/>
          <a:p>
            <a:br>
              <a:rPr lang="fr-FR" dirty="0"/>
            </a:br>
            <a:endParaRPr lang="fr-CA" dirty="0"/>
          </a:p>
        </p:txBody>
      </p:sp>
      <p:sp>
        <p:nvSpPr>
          <p:cNvPr id="4" name="Espace réservé du contenu 2">
            <a:extLst>
              <a:ext uri="{FF2B5EF4-FFF2-40B4-BE49-F238E27FC236}">
                <a16:creationId xmlns:a16="http://schemas.microsoft.com/office/drawing/2014/main" id="{8ADE5E2D-B18F-557C-70C3-A2A4B26F9CDE}"/>
              </a:ext>
            </a:extLst>
          </p:cNvPr>
          <p:cNvSpPr txBox="1">
            <a:spLocks/>
          </p:cNvSpPr>
          <p:nvPr/>
        </p:nvSpPr>
        <p:spPr>
          <a:xfrm>
            <a:off x="502920" y="1996440"/>
            <a:ext cx="10977879" cy="37031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fr-FR" sz="112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9" name="ZoneTexte 8">
            <a:extLst>
              <a:ext uri="{FF2B5EF4-FFF2-40B4-BE49-F238E27FC236}">
                <a16:creationId xmlns:a16="http://schemas.microsoft.com/office/drawing/2014/main" id="{5E1D4392-518C-A49D-9787-CAF09E8DA6C0}"/>
              </a:ext>
            </a:extLst>
          </p:cNvPr>
          <p:cNvSpPr txBox="1"/>
          <p:nvPr/>
        </p:nvSpPr>
        <p:spPr>
          <a:xfrm>
            <a:off x="2493321" y="2523908"/>
            <a:ext cx="9454264" cy="3939540"/>
          </a:xfrm>
          <a:prstGeom prst="rect">
            <a:avLst/>
          </a:prstGeom>
          <a:noFill/>
        </p:spPr>
        <p:txBody>
          <a:bodyPr wrap="square">
            <a:spAutoFit/>
          </a:bodyPr>
          <a:lstStyle/>
          <a:p>
            <a:pPr algn="l">
              <a:buNone/>
            </a:pPr>
            <a:r>
              <a:rPr lang="fr-FR" sz="2800" b="1" i="0" dirty="0">
                <a:solidFill>
                  <a:srgbClr val="347471"/>
                </a:solidFill>
                <a:effectLst/>
                <a:latin typeface="+mj-lt"/>
                <a:ea typeface="Open Sans" panose="020B0606030504020204" pitchFamily="34" charset="0"/>
                <a:cs typeface="Open Sans" panose="020B0606030504020204" pitchFamily="34" charset="0"/>
              </a:rPr>
              <a:t>Ne pas soulever</a:t>
            </a:r>
            <a:endParaRPr lang="fr-FR" sz="2800" b="1" i="0" dirty="0">
              <a:solidFill>
                <a:srgbClr val="666666"/>
              </a:solidFill>
              <a:effectLst/>
              <a:latin typeface="+mj-lt"/>
              <a:ea typeface="Open Sans" panose="020B0606030504020204" pitchFamily="34" charset="0"/>
              <a:cs typeface="Open Sans" panose="020B0606030504020204" pitchFamily="34" charset="0"/>
            </a:endParaRPr>
          </a:p>
          <a:p>
            <a:pPr algn="l">
              <a:buNone/>
            </a:pPr>
            <a:endParaRPr lang="fr-FR" sz="2400" b="0" i="0" dirty="0">
              <a:effectLst/>
              <a:latin typeface="Open Sans" panose="020B0606030504020204" pitchFamily="34" charset="0"/>
              <a:ea typeface="Open Sans" panose="020B0606030504020204" pitchFamily="34" charset="0"/>
              <a:cs typeface="Open Sans" panose="020B0606030504020204" pitchFamily="34" charset="0"/>
            </a:endParaRPr>
          </a:p>
          <a:p>
            <a:pPr marL="457200" indent="-457200" algn="l">
              <a:spcAft>
                <a:spcPts val="600"/>
              </a:spcAft>
              <a:buFont typeface="Arial" panose="020B0604020202020204" pitchFamily="34" charset="0"/>
              <a:buChar char="•"/>
            </a:pPr>
            <a:r>
              <a:rPr lang="fr-FR" sz="2800" b="0" i="0" dirty="0">
                <a:effectLst/>
                <a:latin typeface="+mj-lt"/>
                <a:ea typeface="Open Sans" panose="020B0606030504020204" pitchFamily="34" charset="0"/>
                <a:cs typeface="Open Sans" panose="020B0606030504020204" pitchFamily="34" charset="0"/>
              </a:rPr>
              <a:t>Si une personne tente de soulever un carton avec un panneau d’interdiction, cela signifie qu’il est trop lourd pour être manipulé seul;</a:t>
            </a:r>
          </a:p>
          <a:p>
            <a:pPr marL="457200" indent="-457200" algn="l">
              <a:spcAft>
                <a:spcPts val="600"/>
              </a:spcAft>
              <a:buFont typeface="Arial" panose="020B0604020202020204" pitchFamily="34" charset="0"/>
              <a:buChar char="•"/>
            </a:pPr>
            <a:r>
              <a:rPr lang="fr-FR" sz="2800" b="0" i="0" dirty="0">
                <a:effectLst/>
                <a:latin typeface="+mj-lt"/>
                <a:ea typeface="Open Sans" panose="020B0606030504020204" pitchFamily="34" charset="0"/>
                <a:cs typeface="Open Sans" panose="020B0606030504020204" pitchFamily="34" charset="0"/>
              </a:rPr>
              <a:t>Il est recommandé d’utiliser un chariot ou de demander de l’aide</a:t>
            </a:r>
            <a:r>
              <a:rPr lang="fr-FR" sz="2400" b="0" i="0" dirty="0">
                <a:effectLst/>
                <a:latin typeface="Open Sans" panose="020B0606030504020204" pitchFamily="34" charset="0"/>
                <a:ea typeface="Open Sans" panose="020B0606030504020204" pitchFamily="34" charset="0"/>
                <a:cs typeface="Open Sans" panose="020B0606030504020204" pitchFamily="34" charset="0"/>
              </a:rPr>
              <a:t>.</a:t>
            </a:r>
          </a:p>
          <a:p>
            <a:pPr algn="l">
              <a:buNone/>
            </a:pPr>
            <a:r>
              <a:rPr lang="fr-FR" sz="2400" b="0" i="0" dirty="0">
                <a:solidFill>
                  <a:srgbClr val="666666"/>
                </a:solidFill>
                <a:effectLst/>
                <a:latin typeface="Open Sans" panose="020B0606030504020204" pitchFamily="34" charset="0"/>
                <a:ea typeface="Open Sans" panose="020B0606030504020204" pitchFamily="34" charset="0"/>
                <a:cs typeface="Open Sans" panose="020B0606030504020204" pitchFamily="34" charset="0"/>
              </a:rPr>
              <a:t> </a:t>
            </a:r>
          </a:p>
          <a:p>
            <a:pPr algn="l">
              <a:buNone/>
            </a:pPr>
            <a:endParaRPr lang="fr-FR" sz="2400" b="0" i="0" dirty="0">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5" name="Image 4">
            <a:extLst>
              <a:ext uri="{FF2B5EF4-FFF2-40B4-BE49-F238E27FC236}">
                <a16:creationId xmlns:a16="http://schemas.microsoft.com/office/drawing/2014/main" id="{2101C675-2A1C-062E-7DB8-88D8B341EDA7}"/>
              </a:ext>
            </a:extLst>
          </p:cNvPr>
          <p:cNvPicPr>
            <a:picLocks noChangeAspect="1"/>
          </p:cNvPicPr>
          <p:nvPr/>
        </p:nvPicPr>
        <p:blipFill>
          <a:blip r:embed="rId2"/>
          <a:stretch>
            <a:fillRect/>
          </a:stretch>
        </p:blipFill>
        <p:spPr>
          <a:xfrm>
            <a:off x="829587" y="2817933"/>
            <a:ext cx="1095528" cy="1705213"/>
          </a:xfrm>
          <a:prstGeom prst="rect">
            <a:avLst/>
          </a:prstGeom>
        </p:spPr>
      </p:pic>
      <p:sp>
        <p:nvSpPr>
          <p:cNvPr id="6" name="Titre 1">
            <a:extLst>
              <a:ext uri="{FF2B5EF4-FFF2-40B4-BE49-F238E27FC236}">
                <a16:creationId xmlns:a16="http://schemas.microsoft.com/office/drawing/2014/main" id="{16573CE3-9D4D-30FD-EEA5-47B55BD41A2A}"/>
              </a:ext>
            </a:extLst>
          </p:cNvPr>
          <p:cNvSpPr txBox="1">
            <a:spLocks/>
          </p:cNvSpPr>
          <p:nvPr/>
        </p:nvSpPr>
        <p:spPr>
          <a:xfrm>
            <a:off x="502587" y="506309"/>
            <a:ext cx="5960853" cy="1395978"/>
          </a:xfrm>
          <a:prstGeom prst="rect">
            <a:avLst/>
          </a:prstGeom>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3600" b="1" kern="1200">
                <a:solidFill>
                  <a:schemeClr val="bg1"/>
                </a:solidFill>
                <a:latin typeface="+mj-lt"/>
                <a:ea typeface="+mj-ea"/>
                <a:cs typeface="+mj-cs"/>
              </a:defRPr>
            </a:lvl1pPr>
          </a:lstStyle>
          <a:p>
            <a:r>
              <a:rPr lang="fr-FR" sz="3200"/>
              <a:t>Interprétation juste des </a:t>
            </a:r>
            <a:br>
              <a:rPr lang="fr-FR" sz="3200"/>
            </a:br>
            <a:r>
              <a:rPr lang="fr-FR" sz="3200"/>
              <a:t>symboles inscrits sur la marchandise;</a:t>
            </a:r>
            <a:br>
              <a:rPr lang="fr-FR" sz="3200"/>
            </a:br>
            <a:endParaRPr lang="fr-CA" sz="3200"/>
          </a:p>
        </p:txBody>
      </p:sp>
    </p:spTree>
    <p:extLst>
      <p:ext uri="{BB962C8B-B14F-4D97-AF65-F5344CB8AC3E}">
        <p14:creationId xmlns:p14="http://schemas.microsoft.com/office/powerpoint/2010/main" val="13545157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BD15BF-48CB-6C46-49A0-3E47AA972A07}"/>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772F1370-CC82-34B3-37FC-6FEF8B54D45B}"/>
              </a:ext>
            </a:extLst>
          </p:cNvPr>
          <p:cNvSpPr>
            <a:spLocks noGrp="1"/>
          </p:cNvSpPr>
          <p:nvPr>
            <p:ph type="title"/>
          </p:nvPr>
        </p:nvSpPr>
        <p:spPr>
          <a:xfrm>
            <a:off x="0" y="460442"/>
            <a:ext cx="5996077" cy="1395978"/>
          </a:xfrm>
        </p:spPr>
        <p:txBody>
          <a:bodyPr>
            <a:normAutofit/>
          </a:bodyPr>
          <a:lstStyle/>
          <a:p>
            <a:br>
              <a:rPr lang="fr-FR" dirty="0"/>
            </a:br>
            <a:endParaRPr lang="fr-CA" dirty="0"/>
          </a:p>
        </p:txBody>
      </p:sp>
      <p:sp>
        <p:nvSpPr>
          <p:cNvPr id="4" name="Espace réservé du contenu 2">
            <a:extLst>
              <a:ext uri="{FF2B5EF4-FFF2-40B4-BE49-F238E27FC236}">
                <a16:creationId xmlns:a16="http://schemas.microsoft.com/office/drawing/2014/main" id="{EB2293AD-A5FC-5969-23AE-3E4499704D15}"/>
              </a:ext>
            </a:extLst>
          </p:cNvPr>
          <p:cNvSpPr txBox="1">
            <a:spLocks/>
          </p:cNvSpPr>
          <p:nvPr/>
        </p:nvSpPr>
        <p:spPr>
          <a:xfrm>
            <a:off x="502920" y="1996440"/>
            <a:ext cx="10977879" cy="37031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fr-FR" sz="112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9" name="ZoneTexte 8">
            <a:extLst>
              <a:ext uri="{FF2B5EF4-FFF2-40B4-BE49-F238E27FC236}">
                <a16:creationId xmlns:a16="http://schemas.microsoft.com/office/drawing/2014/main" id="{133A3051-A97E-2E57-DE0D-493407E14CC3}"/>
              </a:ext>
            </a:extLst>
          </p:cNvPr>
          <p:cNvSpPr txBox="1"/>
          <p:nvPr/>
        </p:nvSpPr>
        <p:spPr>
          <a:xfrm>
            <a:off x="2493321" y="2523908"/>
            <a:ext cx="9010578" cy="3077766"/>
          </a:xfrm>
          <a:prstGeom prst="rect">
            <a:avLst/>
          </a:prstGeom>
          <a:noFill/>
        </p:spPr>
        <p:txBody>
          <a:bodyPr wrap="square">
            <a:spAutoFit/>
          </a:bodyPr>
          <a:lstStyle/>
          <a:p>
            <a:pPr algn="l">
              <a:buNone/>
            </a:pPr>
            <a:r>
              <a:rPr lang="fr-FR" sz="2800" b="1" i="0" dirty="0">
                <a:solidFill>
                  <a:srgbClr val="347471"/>
                </a:solidFill>
                <a:effectLst/>
                <a:latin typeface="+mj-lt"/>
                <a:ea typeface="Open Sans" panose="020B0606030504020204" pitchFamily="34" charset="0"/>
                <a:cs typeface="Open Sans" panose="020B0606030504020204" pitchFamily="34" charset="0"/>
              </a:rPr>
              <a:t>Domaine</a:t>
            </a:r>
            <a:endParaRPr lang="fr-FR" sz="2800" b="1" i="0" dirty="0">
              <a:solidFill>
                <a:srgbClr val="666666"/>
              </a:solidFill>
              <a:effectLst/>
              <a:latin typeface="+mj-lt"/>
              <a:ea typeface="Open Sans" panose="020B0606030504020204" pitchFamily="34" charset="0"/>
              <a:cs typeface="Open Sans" panose="020B0606030504020204" pitchFamily="34" charset="0"/>
            </a:endParaRPr>
          </a:p>
          <a:p>
            <a:pPr algn="l">
              <a:buNone/>
            </a:pPr>
            <a:endParaRPr lang="fr-FR" sz="2400" b="1" i="0" dirty="0">
              <a:effectLst/>
              <a:latin typeface="Open Sans" panose="020B0606030504020204" pitchFamily="34" charset="0"/>
              <a:ea typeface="Open Sans" panose="020B0606030504020204" pitchFamily="34" charset="0"/>
              <a:cs typeface="Open Sans" panose="020B0606030504020204" pitchFamily="34" charset="0"/>
            </a:endParaRPr>
          </a:p>
          <a:p>
            <a:pPr algn="l">
              <a:buNone/>
            </a:pPr>
            <a:r>
              <a:rPr lang="fr-FR" sz="2400" b="1" i="0" dirty="0">
                <a:effectLst/>
                <a:latin typeface="Open Sans" panose="020B0606030504020204" pitchFamily="34" charset="0"/>
                <a:ea typeface="Open Sans" panose="020B0606030504020204" pitchFamily="34" charset="0"/>
                <a:cs typeface="Open Sans" panose="020B0606030504020204" pitchFamily="34" charset="0"/>
              </a:rPr>
              <a:t> </a:t>
            </a:r>
            <a:endParaRPr lang="fr-FR" sz="2400" b="0" i="0" dirty="0">
              <a:effectLst/>
              <a:latin typeface="Open Sans" panose="020B0606030504020204" pitchFamily="34" charset="0"/>
              <a:ea typeface="Open Sans" panose="020B0606030504020204" pitchFamily="34" charset="0"/>
              <a:cs typeface="Open Sans" panose="020B0606030504020204" pitchFamily="34" charset="0"/>
            </a:endParaRPr>
          </a:p>
          <a:p>
            <a:pPr marL="457200" indent="-457200" algn="l">
              <a:spcAft>
                <a:spcPts val="600"/>
              </a:spcAft>
              <a:buFont typeface="Arial" panose="020B0604020202020204" pitchFamily="34" charset="0"/>
              <a:buChar char="•"/>
            </a:pPr>
            <a:r>
              <a:rPr lang="fr-FR" sz="2800" dirty="0">
                <a:latin typeface="Open Sans" panose="020B0606030504020204" pitchFamily="34" charset="0"/>
                <a:ea typeface="Open Sans" panose="020B0606030504020204" pitchFamily="34" charset="0"/>
                <a:cs typeface="Open Sans" panose="020B0606030504020204" pitchFamily="34" charset="0"/>
              </a:rPr>
              <a:t>I</a:t>
            </a:r>
            <a:r>
              <a:rPr lang="fr-FR" sz="2800" b="0" i="0" dirty="0">
                <a:effectLst/>
                <a:latin typeface="+mj-lt"/>
                <a:ea typeface="Open Sans" panose="020B0606030504020204" pitchFamily="34" charset="0"/>
                <a:cs typeface="Open Sans" panose="020B0606030504020204" pitchFamily="34" charset="0"/>
              </a:rPr>
              <a:t>ndique le centre de gravité du colis;</a:t>
            </a:r>
          </a:p>
          <a:p>
            <a:pPr marL="457200" indent="-457200" algn="l">
              <a:spcAft>
                <a:spcPts val="600"/>
              </a:spcAft>
              <a:buFont typeface="Arial" panose="020B0604020202020204" pitchFamily="34" charset="0"/>
              <a:buChar char="•"/>
            </a:pPr>
            <a:r>
              <a:rPr lang="fr-FR" sz="2800" dirty="0">
                <a:latin typeface="+mj-lt"/>
                <a:ea typeface="Open Sans" panose="020B0606030504020204" pitchFamily="34" charset="0"/>
                <a:cs typeface="Open Sans" panose="020B0606030504020204" pitchFamily="34" charset="0"/>
              </a:rPr>
              <a:t>P</a:t>
            </a:r>
            <a:r>
              <a:rPr lang="fr-FR" sz="2800" b="0" i="0" dirty="0">
                <a:effectLst/>
                <a:latin typeface="+mj-lt"/>
                <a:ea typeface="Open Sans" panose="020B0606030504020204" pitchFamily="34" charset="0"/>
                <a:cs typeface="Open Sans" panose="020B0606030504020204" pitchFamily="34" charset="0"/>
              </a:rPr>
              <a:t>ermet aux manutentionnaires de connaître la répartition du poids du contenu.</a:t>
            </a:r>
          </a:p>
          <a:p>
            <a:pPr algn="l">
              <a:buNone/>
            </a:pPr>
            <a:endParaRPr lang="fr-FR" sz="2400" b="0" i="0" dirty="0">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6" name="Image 5">
            <a:extLst>
              <a:ext uri="{FF2B5EF4-FFF2-40B4-BE49-F238E27FC236}">
                <a16:creationId xmlns:a16="http://schemas.microsoft.com/office/drawing/2014/main" id="{A7CE5DD8-7A75-777E-29CD-4A072E0F76E7}"/>
              </a:ext>
            </a:extLst>
          </p:cNvPr>
          <p:cNvPicPr>
            <a:picLocks noChangeAspect="1"/>
          </p:cNvPicPr>
          <p:nvPr/>
        </p:nvPicPr>
        <p:blipFill>
          <a:blip r:embed="rId2"/>
          <a:stretch>
            <a:fillRect/>
          </a:stretch>
        </p:blipFill>
        <p:spPr>
          <a:xfrm>
            <a:off x="907488" y="2624025"/>
            <a:ext cx="1181265" cy="1609950"/>
          </a:xfrm>
          <a:prstGeom prst="rect">
            <a:avLst/>
          </a:prstGeom>
        </p:spPr>
      </p:pic>
      <p:sp>
        <p:nvSpPr>
          <p:cNvPr id="5" name="Titre 1">
            <a:extLst>
              <a:ext uri="{FF2B5EF4-FFF2-40B4-BE49-F238E27FC236}">
                <a16:creationId xmlns:a16="http://schemas.microsoft.com/office/drawing/2014/main" id="{05DB393F-F25A-EB7B-D908-382E99041265}"/>
              </a:ext>
            </a:extLst>
          </p:cNvPr>
          <p:cNvSpPr txBox="1">
            <a:spLocks/>
          </p:cNvSpPr>
          <p:nvPr/>
        </p:nvSpPr>
        <p:spPr>
          <a:xfrm>
            <a:off x="502587" y="506309"/>
            <a:ext cx="5960853" cy="1395978"/>
          </a:xfrm>
          <a:prstGeom prst="rect">
            <a:avLst/>
          </a:prstGeom>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3600" b="1" kern="1200">
                <a:solidFill>
                  <a:schemeClr val="bg1"/>
                </a:solidFill>
                <a:latin typeface="+mj-lt"/>
                <a:ea typeface="+mj-ea"/>
                <a:cs typeface="+mj-cs"/>
              </a:defRPr>
            </a:lvl1pPr>
          </a:lstStyle>
          <a:p>
            <a:r>
              <a:rPr lang="fr-FR" sz="3200"/>
              <a:t>Interprétation juste des </a:t>
            </a:r>
            <a:br>
              <a:rPr lang="fr-FR" sz="3200"/>
            </a:br>
            <a:r>
              <a:rPr lang="fr-FR" sz="3200"/>
              <a:t>symboles inscrits sur la marchandise;</a:t>
            </a:r>
            <a:br>
              <a:rPr lang="fr-FR" sz="3200"/>
            </a:br>
            <a:endParaRPr lang="fr-CA" sz="3200"/>
          </a:p>
        </p:txBody>
      </p:sp>
    </p:spTree>
    <p:extLst>
      <p:ext uri="{BB962C8B-B14F-4D97-AF65-F5344CB8AC3E}">
        <p14:creationId xmlns:p14="http://schemas.microsoft.com/office/powerpoint/2010/main" val="29191481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84EBF6-C429-D675-EE19-1D3C20E2472D}"/>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7AF42E8A-648C-81CB-8FD9-C775E5F56D02}"/>
              </a:ext>
            </a:extLst>
          </p:cNvPr>
          <p:cNvSpPr>
            <a:spLocks noGrp="1"/>
          </p:cNvSpPr>
          <p:nvPr>
            <p:ph type="title"/>
          </p:nvPr>
        </p:nvSpPr>
        <p:spPr>
          <a:xfrm>
            <a:off x="0" y="460442"/>
            <a:ext cx="5996077" cy="1395978"/>
          </a:xfrm>
        </p:spPr>
        <p:txBody>
          <a:bodyPr>
            <a:normAutofit/>
          </a:bodyPr>
          <a:lstStyle/>
          <a:p>
            <a:br>
              <a:rPr lang="fr-FR" dirty="0"/>
            </a:br>
            <a:endParaRPr lang="fr-CA" dirty="0"/>
          </a:p>
        </p:txBody>
      </p:sp>
      <p:sp>
        <p:nvSpPr>
          <p:cNvPr id="4" name="Espace réservé du contenu 2">
            <a:extLst>
              <a:ext uri="{FF2B5EF4-FFF2-40B4-BE49-F238E27FC236}">
                <a16:creationId xmlns:a16="http://schemas.microsoft.com/office/drawing/2014/main" id="{D95703A1-927F-DEEA-E0EA-880A71EA14D3}"/>
              </a:ext>
            </a:extLst>
          </p:cNvPr>
          <p:cNvSpPr txBox="1">
            <a:spLocks/>
          </p:cNvSpPr>
          <p:nvPr/>
        </p:nvSpPr>
        <p:spPr>
          <a:xfrm>
            <a:off x="502920" y="1996440"/>
            <a:ext cx="10977879" cy="37031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fr-FR" sz="112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9" name="ZoneTexte 8">
            <a:extLst>
              <a:ext uri="{FF2B5EF4-FFF2-40B4-BE49-F238E27FC236}">
                <a16:creationId xmlns:a16="http://schemas.microsoft.com/office/drawing/2014/main" id="{CF599E54-8E55-CAF0-F6A1-2EED5255C02B}"/>
              </a:ext>
            </a:extLst>
          </p:cNvPr>
          <p:cNvSpPr txBox="1"/>
          <p:nvPr/>
        </p:nvSpPr>
        <p:spPr>
          <a:xfrm>
            <a:off x="2493321" y="2523908"/>
            <a:ext cx="9010578" cy="1815882"/>
          </a:xfrm>
          <a:prstGeom prst="rect">
            <a:avLst/>
          </a:prstGeom>
          <a:noFill/>
        </p:spPr>
        <p:txBody>
          <a:bodyPr wrap="square">
            <a:spAutoFit/>
          </a:bodyPr>
          <a:lstStyle/>
          <a:p>
            <a:pPr algn="l">
              <a:buNone/>
            </a:pPr>
            <a:r>
              <a:rPr lang="fr-FR" sz="2800" b="1" i="0" dirty="0">
                <a:solidFill>
                  <a:srgbClr val="347471"/>
                </a:solidFill>
                <a:effectLst/>
                <a:latin typeface="+mj-lt"/>
                <a:ea typeface="Open Sans" panose="020B0606030504020204" pitchFamily="34" charset="0"/>
                <a:cs typeface="Open Sans" panose="020B0606030504020204" pitchFamily="34" charset="0"/>
              </a:rPr>
              <a:t>Levage à deux personnes</a:t>
            </a:r>
          </a:p>
          <a:p>
            <a:pPr algn="l">
              <a:buNone/>
            </a:pPr>
            <a:endParaRPr lang="fr-FR" sz="2800" b="1" i="0" dirty="0">
              <a:solidFill>
                <a:srgbClr val="666666"/>
              </a:solidFill>
              <a:effectLst/>
              <a:latin typeface="+mj-lt"/>
              <a:ea typeface="Open Sans" panose="020B0606030504020204" pitchFamily="34" charset="0"/>
              <a:cs typeface="Open Sans" panose="020B0606030504020204" pitchFamily="34" charset="0"/>
            </a:endParaRPr>
          </a:p>
          <a:p>
            <a:pPr algn="l">
              <a:buNone/>
            </a:pPr>
            <a:r>
              <a:rPr lang="fr-FR" sz="2800" b="0" i="0" dirty="0">
                <a:effectLst/>
                <a:latin typeface="+mj-lt"/>
                <a:ea typeface="Open Sans" panose="020B0606030504020204" pitchFamily="34" charset="0"/>
                <a:cs typeface="Open Sans" panose="020B0606030504020204" pitchFamily="34" charset="0"/>
              </a:rPr>
              <a:t>Indique que la boîte peut être soulevée avec l'aide d'une ou plusieurs autres personnes.</a:t>
            </a:r>
          </a:p>
        </p:txBody>
      </p:sp>
      <p:pic>
        <p:nvPicPr>
          <p:cNvPr id="5" name="Image 4">
            <a:extLst>
              <a:ext uri="{FF2B5EF4-FFF2-40B4-BE49-F238E27FC236}">
                <a16:creationId xmlns:a16="http://schemas.microsoft.com/office/drawing/2014/main" id="{62B6284C-FC5F-9849-1786-880287A12F65}"/>
              </a:ext>
            </a:extLst>
          </p:cNvPr>
          <p:cNvPicPr>
            <a:picLocks noChangeAspect="1"/>
          </p:cNvPicPr>
          <p:nvPr/>
        </p:nvPicPr>
        <p:blipFill>
          <a:blip r:embed="rId2"/>
          <a:stretch>
            <a:fillRect/>
          </a:stretch>
        </p:blipFill>
        <p:spPr>
          <a:xfrm>
            <a:off x="843328" y="2562104"/>
            <a:ext cx="1200318" cy="1733792"/>
          </a:xfrm>
          <a:prstGeom prst="rect">
            <a:avLst/>
          </a:prstGeom>
        </p:spPr>
      </p:pic>
      <p:sp>
        <p:nvSpPr>
          <p:cNvPr id="6" name="Titre 1">
            <a:extLst>
              <a:ext uri="{FF2B5EF4-FFF2-40B4-BE49-F238E27FC236}">
                <a16:creationId xmlns:a16="http://schemas.microsoft.com/office/drawing/2014/main" id="{01F91D80-4F1D-833B-D5E6-9F6BDA1EAC31}"/>
              </a:ext>
            </a:extLst>
          </p:cNvPr>
          <p:cNvSpPr txBox="1">
            <a:spLocks/>
          </p:cNvSpPr>
          <p:nvPr/>
        </p:nvSpPr>
        <p:spPr>
          <a:xfrm>
            <a:off x="502587" y="506309"/>
            <a:ext cx="5960853" cy="1395978"/>
          </a:xfrm>
          <a:prstGeom prst="rect">
            <a:avLst/>
          </a:prstGeom>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3600" b="1" kern="1200">
                <a:solidFill>
                  <a:schemeClr val="bg1"/>
                </a:solidFill>
                <a:latin typeface="+mj-lt"/>
                <a:ea typeface="+mj-ea"/>
                <a:cs typeface="+mj-cs"/>
              </a:defRPr>
            </a:lvl1pPr>
          </a:lstStyle>
          <a:p>
            <a:r>
              <a:rPr lang="fr-FR" sz="3200"/>
              <a:t>Interprétation juste des </a:t>
            </a:r>
            <a:br>
              <a:rPr lang="fr-FR" sz="3200"/>
            </a:br>
            <a:r>
              <a:rPr lang="fr-FR" sz="3200"/>
              <a:t>symboles inscrits sur la marchandise;</a:t>
            </a:r>
            <a:br>
              <a:rPr lang="fr-FR" sz="3200"/>
            </a:br>
            <a:endParaRPr lang="fr-CA" sz="3200"/>
          </a:p>
        </p:txBody>
      </p:sp>
    </p:spTree>
    <p:extLst>
      <p:ext uri="{BB962C8B-B14F-4D97-AF65-F5344CB8AC3E}">
        <p14:creationId xmlns:p14="http://schemas.microsoft.com/office/powerpoint/2010/main" val="14039668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13B30C-B78B-AD4E-614A-D5DD9F0A3909}"/>
            </a:ext>
          </a:extLst>
        </p:cNvPr>
        <p:cNvGrpSpPr/>
        <p:nvPr/>
      </p:nvGrpSpPr>
      <p:grpSpPr>
        <a:xfrm>
          <a:off x="0" y="0"/>
          <a:ext cx="0" cy="0"/>
          <a:chOff x="0" y="0"/>
          <a:chExt cx="0" cy="0"/>
        </a:xfrm>
      </p:grpSpPr>
      <p:sp>
        <p:nvSpPr>
          <p:cNvPr id="4" name="Espace réservé du contenu 2">
            <a:extLst>
              <a:ext uri="{FF2B5EF4-FFF2-40B4-BE49-F238E27FC236}">
                <a16:creationId xmlns:a16="http://schemas.microsoft.com/office/drawing/2014/main" id="{DE41C98F-D015-7B5A-F114-6CDD64BF6FFB}"/>
              </a:ext>
            </a:extLst>
          </p:cNvPr>
          <p:cNvSpPr txBox="1">
            <a:spLocks/>
          </p:cNvSpPr>
          <p:nvPr/>
        </p:nvSpPr>
        <p:spPr>
          <a:xfrm>
            <a:off x="502920" y="1996440"/>
            <a:ext cx="10977879" cy="37031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fr-FR" sz="112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9" name="ZoneTexte 8">
            <a:extLst>
              <a:ext uri="{FF2B5EF4-FFF2-40B4-BE49-F238E27FC236}">
                <a16:creationId xmlns:a16="http://schemas.microsoft.com/office/drawing/2014/main" id="{8A1CCA94-225C-09F8-8BB3-6B61DA75F554}"/>
              </a:ext>
            </a:extLst>
          </p:cNvPr>
          <p:cNvSpPr txBox="1"/>
          <p:nvPr/>
        </p:nvSpPr>
        <p:spPr>
          <a:xfrm>
            <a:off x="2493321" y="2523908"/>
            <a:ext cx="9010578" cy="2323713"/>
          </a:xfrm>
          <a:prstGeom prst="rect">
            <a:avLst/>
          </a:prstGeom>
          <a:noFill/>
        </p:spPr>
        <p:txBody>
          <a:bodyPr wrap="square">
            <a:spAutoFit/>
          </a:bodyPr>
          <a:lstStyle/>
          <a:p>
            <a:pPr algn="l">
              <a:buNone/>
            </a:pPr>
            <a:r>
              <a:rPr lang="fr-FR" sz="2800" b="1" i="0" dirty="0">
                <a:solidFill>
                  <a:srgbClr val="347471"/>
                </a:solidFill>
                <a:effectLst/>
                <a:latin typeface="+mj-lt"/>
                <a:ea typeface="Open Sans" panose="020B0606030504020204" pitchFamily="34" charset="0"/>
                <a:cs typeface="Open Sans" panose="020B0606030504020204" pitchFamily="34" charset="0"/>
              </a:rPr>
              <a:t>Levage de chariot</a:t>
            </a:r>
          </a:p>
          <a:p>
            <a:pPr algn="l">
              <a:buNone/>
            </a:pPr>
            <a:endParaRPr lang="fr-FR" sz="2800" b="1" dirty="0">
              <a:solidFill>
                <a:srgbClr val="347471"/>
              </a:solidFill>
              <a:latin typeface="+mj-lt"/>
              <a:ea typeface="Open Sans" panose="020B0606030504020204" pitchFamily="34" charset="0"/>
              <a:cs typeface="Open Sans" panose="020B0606030504020204" pitchFamily="34" charset="0"/>
            </a:endParaRPr>
          </a:p>
          <a:p>
            <a:pPr marL="457200" indent="-457200" algn="l">
              <a:spcAft>
                <a:spcPts val="600"/>
              </a:spcAft>
              <a:buFont typeface="Arial" panose="020B0604020202020204" pitchFamily="34" charset="0"/>
              <a:buChar char="•"/>
            </a:pPr>
            <a:r>
              <a:rPr lang="fr-FR" sz="2800" i="0" dirty="0">
                <a:effectLst/>
                <a:latin typeface="+mj-lt"/>
                <a:ea typeface="Open Sans" panose="020B0606030504020204" pitchFamily="34" charset="0"/>
                <a:cs typeface="Open Sans" panose="020B0606030504020204" pitchFamily="34" charset="0"/>
              </a:rPr>
              <a:t>Signifie qu’un chariot doit être utilisé pour les déplacer</a:t>
            </a:r>
            <a:r>
              <a:rPr lang="fr-FR" sz="2800" dirty="0">
                <a:latin typeface="+mj-lt"/>
                <a:ea typeface="Open Sans" panose="020B0606030504020204" pitchFamily="34" charset="0"/>
                <a:cs typeface="Open Sans" panose="020B0606030504020204" pitchFamily="34" charset="0"/>
              </a:rPr>
              <a:t>;</a:t>
            </a:r>
            <a:endParaRPr lang="fr-FR" sz="2800" i="0" dirty="0">
              <a:effectLst/>
              <a:latin typeface="+mj-lt"/>
              <a:ea typeface="Open Sans" panose="020B0606030504020204" pitchFamily="34" charset="0"/>
              <a:cs typeface="Open Sans" panose="020B0606030504020204" pitchFamily="34" charset="0"/>
            </a:endParaRPr>
          </a:p>
          <a:p>
            <a:pPr marL="457200" indent="-457200" algn="l">
              <a:spcAft>
                <a:spcPts val="600"/>
              </a:spcAft>
              <a:buFont typeface="Arial" panose="020B0604020202020204" pitchFamily="34" charset="0"/>
              <a:buChar char="•"/>
            </a:pPr>
            <a:r>
              <a:rPr lang="fr-FR" sz="2800" dirty="0">
                <a:latin typeface="+mj-lt"/>
                <a:ea typeface="Open Sans" panose="020B0606030504020204" pitchFamily="34" charset="0"/>
                <a:cs typeface="Open Sans" panose="020B0606030504020204" pitchFamily="34" charset="0"/>
              </a:rPr>
              <a:t>Q</a:t>
            </a:r>
            <a:r>
              <a:rPr lang="fr-FR" sz="2800" i="0" dirty="0">
                <a:effectLst/>
                <a:latin typeface="+mj-lt"/>
                <a:ea typeface="Open Sans" panose="020B0606030504020204" pitchFamily="34" charset="0"/>
                <a:cs typeface="Open Sans" panose="020B0606030504020204" pitchFamily="34" charset="0"/>
              </a:rPr>
              <a:t>ue le carton doit être manipulé et reposé au sol avec précaution.</a:t>
            </a:r>
          </a:p>
        </p:txBody>
      </p:sp>
      <p:pic>
        <p:nvPicPr>
          <p:cNvPr id="6" name="Image 5">
            <a:extLst>
              <a:ext uri="{FF2B5EF4-FFF2-40B4-BE49-F238E27FC236}">
                <a16:creationId xmlns:a16="http://schemas.microsoft.com/office/drawing/2014/main" id="{B2D51B46-9E30-82BC-46CC-65C228D30867}"/>
              </a:ext>
            </a:extLst>
          </p:cNvPr>
          <p:cNvPicPr>
            <a:picLocks noChangeAspect="1"/>
          </p:cNvPicPr>
          <p:nvPr/>
        </p:nvPicPr>
        <p:blipFill>
          <a:blip r:embed="rId2"/>
          <a:stretch>
            <a:fillRect/>
          </a:stretch>
        </p:blipFill>
        <p:spPr>
          <a:xfrm>
            <a:off x="855094" y="2744489"/>
            <a:ext cx="1286054" cy="1867161"/>
          </a:xfrm>
          <a:prstGeom prst="rect">
            <a:avLst/>
          </a:prstGeom>
        </p:spPr>
      </p:pic>
      <p:sp>
        <p:nvSpPr>
          <p:cNvPr id="11" name="Titre 1">
            <a:extLst>
              <a:ext uri="{FF2B5EF4-FFF2-40B4-BE49-F238E27FC236}">
                <a16:creationId xmlns:a16="http://schemas.microsoft.com/office/drawing/2014/main" id="{08C76BFE-FA13-C081-7AFD-0590FDCBFB5A}"/>
              </a:ext>
            </a:extLst>
          </p:cNvPr>
          <p:cNvSpPr txBox="1">
            <a:spLocks/>
          </p:cNvSpPr>
          <p:nvPr/>
        </p:nvSpPr>
        <p:spPr>
          <a:xfrm>
            <a:off x="502587" y="527186"/>
            <a:ext cx="5960853" cy="1395978"/>
          </a:xfrm>
          <a:prstGeom prst="rect">
            <a:avLst/>
          </a:prstGeom>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3600" b="1" kern="1200">
                <a:solidFill>
                  <a:schemeClr val="bg1"/>
                </a:solidFill>
                <a:latin typeface="+mj-lt"/>
                <a:ea typeface="+mj-ea"/>
                <a:cs typeface="+mj-cs"/>
              </a:defRPr>
            </a:lvl1pPr>
          </a:lstStyle>
          <a:p>
            <a:r>
              <a:rPr lang="fr-FR" sz="3200"/>
              <a:t>Interprétation juste des </a:t>
            </a:r>
            <a:br>
              <a:rPr lang="fr-FR" sz="3200"/>
            </a:br>
            <a:r>
              <a:rPr lang="fr-FR" sz="3200"/>
              <a:t>symboles inscrits sur la marchandise;</a:t>
            </a:r>
            <a:br>
              <a:rPr lang="fr-FR" sz="3200"/>
            </a:br>
            <a:endParaRPr lang="fr-CA" sz="3200"/>
          </a:p>
        </p:txBody>
      </p:sp>
    </p:spTree>
    <p:extLst>
      <p:ext uri="{BB962C8B-B14F-4D97-AF65-F5344CB8AC3E}">
        <p14:creationId xmlns:p14="http://schemas.microsoft.com/office/powerpoint/2010/main" val="1596631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3F6E75-D1C6-ADC6-6F8F-BBC3A17C1EDF}"/>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84E0C623-2189-9922-C541-5456425BA86D}"/>
              </a:ext>
            </a:extLst>
          </p:cNvPr>
          <p:cNvSpPr>
            <a:spLocks noGrp="1"/>
          </p:cNvSpPr>
          <p:nvPr>
            <p:ph type="title"/>
          </p:nvPr>
        </p:nvSpPr>
        <p:spPr>
          <a:xfrm>
            <a:off x="502587" y="506309"/>
            <a:ext cx="5960853" cy="1395978"/>
          </a:xfrm>
        </p:spPr>
        <p:txBody>
          <a:bodyPr vert="horz" lIns="91440" tIns="45720" rIns="91440" bIns="45720" rtlCol="0" anchor="ctr">
            <a:noAutofit/>
          </a:bodyPr>
          <a:lstStyle/>
          <a:p>
            <a:r>
              <a:rPr lang="fr-FR" sz="3200" dirty="0"/>
              <a:t>Interprétation juste des </a:t>
            </a:r>
            <a:br>
              <a:rPr lang="fr-FR" sz="3200"/>
            </a:br>
            <a:r>
              <a:rPr lang="fr-FR" sz="3200" dirty="0"/>
              <a:t>symboles inscrits sur la marchandise;</a:t>
            </a:r>
            <a:br>
              <a:rPr lang="fr-FR" sz="3200" dirty="0"/>
            </a:br>
            <a:endParaRPr lang="fr-CA" sz="3200" dirty="0"/>
          </a:p>
        </p:txBody>
      </p:sp>
      <p:pic>
        <p:nvPicPr>
          <p:cNvPr id="5" name="Image 4" descr="Une image contenant texte, capture d’écran, conception&#10;&#10;Le contenu généré par l’IA peut être incorrect.">
            <a:extLst>
              <a:ext uri="{FF2B5EF4-FFF2-40B4-BE49-F238E27FC236}">
                <a16:creationId xmlns:a16="http://schemas.microsoft.com/office/drawing/2014/main" id="{FF973D06-7966-D548-C415-165AE84A60E5}"/>
              </a:ext>
            </a:extLst>
          </p:cNvPr>
          <p:cNvPicPr>
            <a:picLocks noChangeAspect="1"/>
          </p:cNvPicPr>
          <p:nvPr/>
        </p:nvPicPr>
        <p:blipFill>
          <a:blip r:embed="rId2"/>
          <a:stretch>
            <a:fillRect/>
          </a:stretch>
        </p:blipFill>
        <p:spPr>
          <a:xfrm>
            <a:off x="923026" y="1892032"/>
            <a:ext cx="4295519" cy="4224097"/>
          </a:xfrm>
          <a:prstGeom prst="rect">
            <a:avLst/>
          </a:prstGeom>
          <a:noFill/>
        </p:spPr>
      </p:pic>
      <p:sp>
        <p:nvSpPr>
          <p:cNvPr id="9" name="ZoneTexte 8">
            <a:extLst>
              <a:ext uri="{FF2B5EF4-FFF2-40B4-BE49-F238E27FC236}">
                <a16:creationId xmlns:a16="http://schemas.microsoft.com/office/drawing/2014/main" id="{3F0BF916-B3DC-2FD6-D6F0-F524792381DF}"/>
              </a:ext>
            </a:extLst>
          </p:cNvPr>
          <p:cNvSpPr txBox="1"/>
          <p:nvPr/>
        </p:nvSpPr>
        <p:spPr>
          <a:xfrm>
            <a:off x="6358854" y="2413000"/>
            <a:ext cx="4994945" cy="3703128"/>
          </a:xfrm>
          <a:prstGeom prst="rect">
            <a:avLst/>
          </a:prstGeom>
        </p:spPr>
        <p:txBody>
          <a:bodyPr vert="horz" lIns="91440" tIns="45720" rIns="91440" bIns="45720" rtlCol="0">
            <a:normAutofit/>
          </a:bodyPr>
          <a:lstStyle/>
          <a:p>
            <a:pPr marL="228600" indent="-228600">
              <a:lnSpc>
                <a:spcPct val="90000"/>
              </a:lnSpc>
              <a:spcBef>
                <a:spcPts val="1000"/>
              </a:spcBef>
              <a:buFont typeface="Arial" panose="020B0604020202020204" pitchFamily="34" charset="0"/>
              <a:buChar char="•"/>
            </a:pPr>
            <a:r>
              <a:rPr lang="en-US" sz="2800" b="1" dirty="0" err="1">
                <a:solidFill>
                  <a:srgbClr val="31849C"/>
                </a:solidFill>
                <a:latin typeface="+mj-lt"/>
                <a:ea typeface="Open Sans" panose="020B0606030504020204" pitchFamily="34" charset="0"/>
                <a:cs typeface="Open Sans" panose="020B0606030504020204" pitchFamily="34" charset="0"/>
              </a:rPr>
              <a:t>Alertes</a:t>
            </a:r>
            <a:r>
              <a:rPr lang="en-US" sz="2800" b="1" dirty="0">
                <a:solidFill>
                  <a:srgbClr val="31849C"/>
                </a:solidFill>
                <a:latin typeface="+mj-lt"/>
                <a:ea typeface="Open Sans" panose="020B0606030504020204" pitchFamily="34" charset="0"/>
                <a:cs typeface="Open Sans" panose="020B0606030504020204" pitchFamily="34" charset="0"/>
              </a:rPr>
              <a:t> de </a:t>
            </a:r>
            <a:r>
              <a:rPr lang="en-US" sz="2800" b="1" dirty="0" err="1">
                <a:solidFill>
                  <a:srgbClr val="31849C"/>
                </a:solidFill>
                <a:latin typeface="+mj-lt"/>
                <a:ea typeface="Open Sans" panose="020B0606030504020204" pitchFamily="34" charset="0"/>
                <a:cs typeface="Open Sans" panose="020B0606030504020204" pitchFamily="34" charset="0"/>
              </a:rPr>
              <a:t>risques</a:t>
            </a:r>
            <a:endParaRPr lang="en-US" sz="2800" b="1" i="0" dirty="0">
              <a:solidFill>
                <a:srgbClr val="31849C"/>
              </a:solidFill>
              <a:effectLst/>
              <a:latin typeface="+mj-lt"/>
              <a:ea typeface="Open Sans" panose="020B0606030504020204" pitchFamily="34" charset="0"/>
              <a:cs typeface="Open Sans" panose="020B0606030504020204" pitchFamily="34" charset="0"/>
            </a:endParaRPr>
          </a:p>
        </p:txBody>
      </p:sp>
      <p:sp>
        <p:nvSpPr>
          <p:cNvPr id="4" name="Espace réservé du contenu 2">
            <a:extLst>
              <a:ext uri="{FF2B5EF4-FFF2-40B4-BE49-F238E27FC236}">
                <a16:creationId xmlns:a16="http://schemas.microsoft.com/office/drawing/2014/main" id="{BA3AD62F-44FB-3258-3861-BC542F1465C8}"/>
              </a:ext>
            </a:extLst>
          </p:cNvPr>
          <p:cNvSpPr txBox="1">
            <a:spLocks/>
          </p:cNvSpPr>
          <p:nvPr/>
        </p:nvSpPr>
        <p:spPr>
          <a:xfrm>
            <a:off x="502920" y="1996440"/>
            <a:ext cx="10977879" cy="37031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fr-FR" sz="112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Tree>
    <p:extLst>
      <p:ext uri="{BB962C8B-B14F-4D97-AF65-F5344CB8AC3E}">
        <p14:creationId xmlns:p14="http://schemas.microsoft.com/office/powerpoint/2010/main" val="28318599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49C3FC-F44F-E954-25E4-27A1AE4EB875}"/>
            </a:ext>
          </a:extLst>
        </p:cNvPr>
        <p:cNvGrpSpPr/>
        <p:nvPr/>
      </p:nvGrpSpPr>
      <p:grpSpPr>
        <a:xfrm>
          <a:off x="0" y="0"/>
          <a:ext cx="0" cy="0"/>
          <a:chOff x="0" y="0"/>
          <a:chExt cx="0" cy="0"/>
        </a:xfrm>
      </p:grpSpPr>
      <p:sp>
        <p:nvSpPr>
          <p:cNvPr id="9" name="ZoneTexte 8">
            <a:extLst>
              <a:ext uri="{FF2B5EF4-FFF2-40B4-BE49-F238E27FC236}">
                <a16:creationId xmlns:a16="http://schemas.microsoft.com/office/drawing/2014/main" id="{B9E72574-9338-2621-EFE7-566FB92C4271}"/>
              </a:ext>
            </a:extLst>
          </p:cNvPr>
          <p:cNvSpPr txBox="1"/>
          <p:nvPr/>
        </p:nvSpPr>
        <p:spPr>
          <a:xfrm>
            <a:off x="6358854" y="2413000"/>
            <a:ext cx="4994945" cy="3703128"/>
          </a:xfrm>
          <a:prstGeom prst="rect">
            <a:avLst/>
          </a:prstGeom>
        </p:spPr>
        <p:txBody>
          <a:bodyPr vert="horz" lIns="91440" tIns="45720" rIns="91440" bIns="45720" rtlCol="0">
            <a:normAutofit/>
          </a:bodyPr>
          <a:lstStyle/>
          <a:p>
            <a:pPr marL="228600" indent="-228600">
              <a:lnSpc>
                <a:spcPct val="90000"/>
              </a:lnSpc>
              <a:spcBef>
                <a:spcPts val="1000"/>
              </a:spcBef>
              <a:buFont typeface="Arial" panose="020B0604020202020204" pitchFamily="34" charset="0"/>
              <a:buChar char="•"/>
            </a:pPr>
            <a:r>
              <a:rPr lang="en-US" sz="2800" b="1" i="0" dirty="0" err="1">
                <a:solidFill>
                  <a:srgbClr val="31849C"/>
                </a:solidFill>
                <a:effectLst/>
                <a:latin typeface="+mj-lt"/>
                <a:ea typeface="Open Sans" panose="020B0606030504020204" pitchFamily="34" charset="0"/>
                <a:cs typeface="Open Sans" panose="020B0606030504020204" pitchFamily="34" charset="0"/>
              </a:rPr>
              <a:t>Catégories</a:t>
            </a:r>
            <a:r>
              <a:rPr lang="en-US" sz="2800" b="1" i="0" dirty="0">
                <a:solidFill>
                  <a:srgbClr val="31849C"/>
                </a:solidFill>
                <a:effectLst/>
                <a:latin typeface="+mj-lt"/>
                <a:ea typeface="Open Sans" panose="020B0606030504020204" pitchFamily="34" charset="0"/>
                <a:cs typeface="Open Sans" panose="020B0606030504020204" pitchFamily="34" charset="0"/>
              </a:rPr>
              <a:t> de danger du SIMDUT</a:t>
            </a:r>
          </a:p>
        </p:txBody>
      </p:sp>
      <p:sp>
        <p:nvSpPr>
          <p:cNvPr id="4" name="Espace réservé du contenu 2">
            <a:extLst>
              <a:ext uri="{FF2B5EF4-FFF2-40B4-BE49-F238E27FC236}">
                <a16:creationId xmlns:a16="http://schemas.microsoft.com/office/drawing/2014/main" id="{5F07C252-F101-DAE9-51AB-0220F8677CB3}"/>
              </a:ext>
            </a:extLst>
          </p:cNvPr>
          <p:cNvSpPr txBox="1">
            <a:spLocks/>
          </p:cNvSpPr>
          <p:nvPr/>
        </p:nvSpPr>
        <p:spPr>
          <a:xfrm>
            <a:off x="502920" y="1996440"/>
            <a:ext cx="10977879" cy="37031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fr-FR" sz="112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8" name="Image 7">
            <a:extLst>
              <a:ext uri="{FF2B5EF4-FFF2-40B4-BE49-F238E27FC236}">
                <a16:creationId xmlns:a16="http://schemas.microsoft.com/office/drawing/2014/main" id="{D7E5B0D8-C316-D3D1-5ED5-149CF98F2671}"/>
              </a:ext>
            </a:extLst>
          </p:cNvPr>
          <p:cNvPicPr>
            <a:picLocks noChangeAspect="1"/>
          </p:cNvPicPr>
          <p:nvPr/>
        </p:nvPicPr>
        <p:blipFill>
          <a:blip r:embed="rId2"/>
          <a:stretch>
            <a:fillRect/>
          </a:stretch>
        </p:blipFill>
        <p:spPr>
          <a:xfrm>
            <a:off x="123584" y="2413000"/>
            <a:ext cx="5829541" cy="3490637"/>
          </a:xfrm>
          <a:prstGeom prst="rect">
            <a:avLst/>
          </a:prstGeom>
        </p:spPr>
      </p:pic>
      <p:sp>
        <p:nvSpPr>
          <p:cNvPr id="7" name="Titre 1">
            <a:extLst>
              <a:ext uri="{FF2B5EF4-FFF2-40B4-BE49-F238E27FC236}">
                <a16:creationId xmlns:a16="http://schemas.microsoft.com/office/drawing/2014/main" id="{0055FE2F-FCDA-816A-223E-5EFC58C329D5}"/>
              </a:ext>
            </a:extLst>
          </p:cNvPr>
          <p:cNvSpPr>
            <a:spLocks noGrp="1"/>
          </p:cNvSpPr>
          <p:nvPr>
            <p:ph type="title"/>
          </p:nvPr>
        </p:nvSpPr>
        <p:spPr>
          <a:xfrm>
            <a:off x="0" y="460724"/>
            <a:ext cx="5829541" cy="1395413"/>
          </a:xfrm>
        </p:spPr>
        <p:txBody>
          <a:bodyPr vert="horz" lIns="91440" tIns="45720" rIns="91440" bIns="45720" rtlCol="0" anchor="ctr">
            <a:noAutofit/>
          </a:bodyPr>
          <a:lstStyle/>
          <a:p>
            <a:br>
              <a:rPr lang="fr-FR" sz="3200" dirty="0"/>
            </a:br>
            <a:endParaRPr lang="fr-CA" sz="3200" dirty="0"/>
          </a:p>
        </p:txBody>
      </p:sp>
      <p:sp>
        <p:nvSpPr>
          <p:cNvPr id="10" name="ZoneTexte 9">
            <a:extLst>
              <a:ext uri="{FF2B5EF4-FFF2-40B4-BE49-F238E27FC236}">
                <a16:creationId xmlns:a16="http://schemas.microsoft.com/office/drawing/2014/main" id="{0FE21E6E-AB74-040E-0915-14AB055AA035}"/>
              </a:ext>
            </a:extLst>
          </p:cNvPr>
          <p:cNvSpPr txBox="1"/>
          <p:nvPr/>
        </p:nvSpPr>
        <p:spPr>
          <a:xfrm>
            <a:off x="396815" y="6116128"/>
            <a:ext cx="1364476" cy="215444"/>
          </a:xfrm>
          <a:prstGeom prst="rect">
            <a:avLst/>
          </a:prstGeom>
          <a:noFill/>
        </p:spPr>
        <p:txBody>
          <a:bodyPr wrap="none" rtlCol="0">
            <a:spAutoFit/>
          </a:bodyPr>
          <a:lstStyle/>
          <a:p>
            <a:r>
              <a:rPr lang="fr-CA" sz="800" dirty="0"/>
              <a:t>Source: CCHST-SIMDUT</a:t>
            </a:r>
          </a:p>
        </p:txBody>
      </p:sp>
      <p:sp>
        <p:nvSpPr>
          <p:cNvPr id="3" name="Titre 1">
            <a:extLst>
              <a:ext uri="{FF2B5EF4-FFF2-40B4-BE49-F238E27FC236}">
                <a16:creationId xmlns:a16="http://schemas.microsoft.com/office/drawing/2014/main" id="{9B3F8FA8-9AF2-5867-26A0-DB677C92CB97}"/>
              </a:ext>
            </a:extLst>
          </p:cNvPr>
          <p:cNvSpPr txBox="1">
            <a:spLocks/>
          </p:cNvSpPr>
          <p:nvPr/>
        </p:nvSpPr>
        <p:spPr>
          <a:xfrm>
            <a:off x="502587" y="506309"/>
            <a:ext cx="5960853" cy="1395978"/>
          </a:xfrm>
          <a:prstGeom prst="rect">
            <a:avLst/>
          </a:prstGeom>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3600" b="1" kern="1200">
                <a:solidFill>
                  <a:schemeClr val="bg1"/>
                </a:solidFill>
                <a:latin typeface="+mj-lt"/>
                <a:ea typeface="+mj-ea"/>
                <a:cs typeface="+mj-cs"/>
              </a:defRPr>
            </a:lvl1pPr>
          </a:lstStyle>
          <a:p>
            <a:r>
              <a:rPr lang="fr-FR" sz="3200"/>
              <a:t>Interprétation juste des </a:t>
            </a:r>
            <a:br>
              <a:rPr lang="fr-FR" sz="3200"/>
            </a:br>
            <a:r>
              <a:rPr lang="fr-FR" sz="3200"/>
              <a:t>symboles inscrits sur la marchandise;</a:t>
            </a:r>
            <a:br>
              <a:rPr lang="fr-FR" sz="3200"/>
            </a:br>
            <a:endParaRPr lang="fr-CA" sz="3200"/>
          </a:p>
        </p:txBody>
      </p:sp>
    </p:spTree>
    <p:extLst>
      <p:ext uri="{BB962C8B-B14F-4D97-AF65-F5344CB8AC3E}">
        <p14:creationId xmlns:p14="http://schemas.microsoft.com/office/powerpoint/2010/main" val="14800602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AD5FD7-A023-ED93-3645-A9844CC193E9}"/>
            </a:ext>
          </a:extLst>
        </p:cNvPr>
        <p:cNvGrpSpPr/>
        <p:nvPr/>
      </p:nvGrpSpPr>
      <p:grpSpPr>
        <a:xfrm>
          <a:off x="0" y="0"/>
          <a:ext cx="0" cy="0"/>
          <a:chOff x="0" y="0"/>
          <a:chExt cx="0" cy="0"/>
        </a:xfrm>
      </p:grpSpPr>
      <p:sp>
        <p:nvSpPr>
          <p:cNvPr id="8" name="Organigramme : Connecteur 7">
            <a:extLst>
              <a:ext uri="{FF2B5EF4-FFF2-40B4-BE49-F238E27FC236}">
                <a16:creationId xmlns:a16="http://schemas.microsoft.com/office/drawing/2014/main" id="{FA6990A2-F668-538F-CE00-C044924103A8}"/>
              </a:ext>
            </a:extLst>
          </p:cNvPr>
          <p:cNvSpPr/>
          <p:nvPr/>
        </p:nvSpPr>
        <p:spPr>
          <a:xfrm>
            <a:off x="1554480" y="3429000"/>
            <a:ext cx="457200" cy="457200"/>
          </a:xfrm>
          <a:prstGeom prst="flowChartConnector">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fr-CA" dirty="0"/>
              <a:t>1</a:t>
            </a:r>
          </a:p>
        </p:txBody>
      </p:sp>
      <p:sp>
        <p:nvSpPr>
          <p:cNvPr id="9" name="Organigramme : Connecteur 8">
            <a:extLst>
              <a:ext uri="{FF2B5EF4-FFF2-40B4-BE49-F238E27FC236}">
                <a16:creationId xmlns:a16="http://schemas.microsoft.com/office/drawing/2014/main" id="{8AE9680E-34E3-CF6E-EB6D-F5414DF673A5}"/>
              </a:ext>
            </a:extLst>
          </p:cNvPr>
          <p:cNvSpPr/>
          <p:nvPr/>
        </p:nvSpPr>
        <p:spPr>
          <a:xfrm>
            <a:off x="3454997" y="3429000"/>
            <a:ext cx="457200" cy="457200"/>
          </a:xfrm>
          <a:prstGeom prst="flowChartConnector">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fr-CA" dirty="0"/>
              <a:t>2</a:t>
            </a:r>
          </a:p>
        </p:txBody>
      </p:sp>
      <p:sp>
        <p:nvSpPr>
          <p:cNvPr id="10" name="Organigramme : Connecteur 9">
            <a:extLst>
              <a:ext uri="{FF2B5EF4-FFF2-40B4-BE49-F238E27FC236}">
                <a16:creationId xmlns:a16="http://schemas.microsoft.com/office/drawing/2014/main" id="{215769CA-D82F-8BCA-D948-56B081F4DD5D}"/>
              </a:ext>
            </a:extLst>
          </p:cNvPr>
          <p:cNvSpPr/>
          <p:nvPr/>
        </p:nvSpPr>
        <p:spPr>
          <a:xfrm>
            <a:off x="5355514" y="3429000"/>
            <a:ext cx="457200" cy="457200"/>
          </a:xfrm>
          <a:prstGeom prst="flowChartConnector">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fr-CA" dirty="0"/>
              <a:t>3</a:t>
            </a:r>
          </a:p>
        </p:txBody>
      </p:sp>
      <p:sp>
        <p:nvSpPr>
          <p:cNvPr id="13" name="Organigramme : Connecteur 12">
            <a:extLst>
              <a:ext uri="{FF2B5EF4-FFF2-40B4-BE49-F238E27FC236}">
                <a16:creationId xmlns:a16="http://schemas.microsoft.com/office/drawing/2014/main" id="{79EA17A3-F194-CAF0-28DF-50316A762215}"/>
              </a:ext>
            </a:extLst>
          </p:cNvPr>
          <p:cNvSpPr/>
          <p:nvPr/>
        </p:nvSpPr>
        <p:spPr>
          <a:xfrm>
            <a:off x="7256031" y="3429000"/>
            <a:ext cx="457200" cy="457200"/>
          </a:xfrm>
          <a:prstGeom prst="flowChartConnector">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fr-CA" dirty="0"/>
              <a:t>4</a:t>
            </a:r>
          </a:p>
        </p:txBody>
      </p:sp>
      <p:sp>
        <p:nvSpPr>
          <p:cNvPr id="15" name="Organigramme : Connecteur 14">
            <a:extLst>
              <a:ext uri="{FF2B5EF4-FFF2-40B4-BE49-F238E27FC236}">
                <a16:creationId xmlns:a16="http://schemas.microsoft.com/office/drawing/2014/main" id="{349C2ACA-9D53-71A4-57B0-9FCC46826167}"/>
              </a:ext>
            </a:extLst>
          </p:cNvPr>
          <p:cNvSpPr/>
          <p:nvPr/>
        </p:nvSpPr>
        <p:spPr>
          <a:xfrm>
            <a:off x="9156548" y="3429000"/>
            <a:ext cx="457200" cy="457200"/>
          </a:xfrm>
          <a:prstGeom prst="flowChartConnector">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fr-CA" dirty="0"/>
              <a:t>5</a:t>
            </a:r>
          </a:p>
        </p:txBody>
      </p:sp>
      <p:sp>
        <p:nvSpPr>
          <p:cNvPr id="17" name="Flèche : droite 16">
            <a:extLst>
              <a:ext uri="{FF2B5EF4-FFF2-40B4-BE49-F238E27FC236}">
                <a16:creationId xmlns:a16="http://schemas.microsoft.com/office/drawing/2014/main" id="{2A21F6FB-D3A7-2092-0F79-3C95A1685786}"/>
              </a:ext>
            </a:extLst>
          </p:cNvPr>
          <p:cNvSpPr/>
          <p:nvPr/>
        </p:nvSpPr>
        <p:spPr>
          <a:xfrm>
            <a:off x="2186490" y="3643705"/>
            <a:ext cx="1192306" cy="45719"/>
          </a:xfrm>
          <a:prstGeom prst="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fr-CA"/>
          </a:p>
        </p:txBody>
      </p:sp>
      <p:sp>
        <p:nvSpPr>
          <p:cNvPr id="19" name="Flèche : droite 18">
            <a:extLst>
              <a:ext uri="{FF2B5EF4-FFF2-40B4-BE49-F238E27FC236}">
                <a16:creationId xmlns:a16="http://schemas.microsoft.com/office/drawing/2014/main" id="{59F21F14-F983-105B-8204-0AC48472418F}"/>
              </a:ext>
            </a:extLst>
          </p:cNvPr>
          <p:cNvSpPr/>
          <p:nvPr/>
        </p:nvSpPr>
        <p:spPr>
          <a:xfrm>
            <a:off x="4037702" y="3657600"/>
            <a:ext cx="1192306" cy="45719"/>
          </a:xfrm>
          <a:prstGeom prst="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fr-CA"/>
          </a:p>
        </p:txBody>
      </p:sp>
      <p:pic>
        <p:nvPicPr>
          <p:cNvPr id="20" name="Image 19">
            <a:extLst>
              <a:ext uri="{FF2B5EF4-FFF2-40B4-BE49-F238E27FC236}">
                <a16:creationId xmlns:a16="http://schemas.microsoft.com/office/drawing/2014/main" id="{DD8BC82B-2FAB-442B-0CE0-BADA605E8CEE}"/>
              </a:ext>
            </a:extLst>
          </p:cNvPr>
          <p:cNvPicPr>
            <a:picLocks noChangeAspect="1"/>
          </p:cNvPicPr>
          <p:nvPr/>
        </p:nvPicPr>
        <p:blipFill>
          <a:blip r:embed="rId2"/>
          <a:stretch>
            <a:fillRect/>
          </a:stretch>
        </p:blipFill>
        <p:spPr>
          <a:xfrm>
            <a:off x="5927768" y="3619222"/>
            <a:ext cx="1213209" cy="97544"/>
          </a:xfrm>
          <a:prstGeom prst="rect">
            <a:avLst/>
          </a:prstGeom>
        </p:spPr>
      </p:pic>
      <p:pic>
        <p:nvPicPr>
          <p:cNvPr id="21" name="Image 20">
            <a:extLst>
              <a:ext uri="{FF2B5EF4-FFF2-40B4-BE49-F238E27FC236}">
                <a16:creationId xmlns:a16="http://schemas.microsoft.com/office/drawing/2014/main" id="{6565152A-17B5-1ABD-9EDE-93EA48F64660}"/>
              </a:ext>
            </a:extLst>
          </p:cNvPr>
          <p:cNvPicPr>
            <a:picLocks noChangeAspect="1"/>
          </p:cNvPicPr>
          <p:nvPr/>
        </p:nvPicPr>
        <p:blipFill>
          <a:blip r:embed="rId2"/>
          <a:stretch>
            <a:fillRect/>
          </a:stretch>
        </p:blipFill>
        <p:spPr>
          <a:xfrm>
            <a:off x="7828285" y="3614292"/>
            <a:ext cx="1213209" cy="97544"/>
          </a:xfrm>
          <a:prstGeom prst="rect">
            <a:avLst/>
          </a:prstGeom>
        </p:spPr>
      </p:pic>
      <p:sp>
        <p:nvSpPr>
          <p:cNvPr id="22" name="Titre 1">
            <a:extLst>
              <a:ext uri="{FF2B5EF4-FFF2-40B4-BE49-F238E27FC236}">
                <a16:creationId xmlns:a16="http://schemas.microsoft.com/office/drawing/2014/main" id="{E76CFBD4-68FC-CA78-D483-A48F07EEBC88}"/>
              </a:ext>
            </a:extLst>
          </p:cNvPr>
          <p:cNvSpPr>
            <a:spLocks noGrp="1"/>
          </p:cNvSpPr>
          <p:nvPr>
            <p:ph type="title"/>
          </p:nvPr>
        </p:nvSpPr>
        <p:spPr>
          <a:xfrm>
            <a:off x="838200" y="295275"/>
            <a:ext cx="4538663" cy="1395413"/>
          </a:xfrm>
        </p:spPr>
        <p:txBody>
          <a:bodyPr>
            <a:normAutofit/>
          </a:bodyPr>
          <a:lstStyle/>
          <a:p>
            <a:r>
              <a:rPr lang="fr-CA" sz="3200" dirty="0"/>
              <a:t>Compétence 7</a:t>
            </a:r>
          </a:p>
        </p:txBody>
      </p:sp>
      <p:sp>
        <p:nvSpPr>
          <p:cNvPr id="23" name="ZoneTexte 22">
            <a:extLst>
              <a:ext uri="{FF2B5EF4-FFF2-40B4-BE49-F238E27FC236}">
                <a16:creationId xmlns:a16="http://schemas.microsoft.com/office/drawing/2014/main" id="{4418B4FA-052F-C35F-8BA8-755A3B653CB8}"/>
              </a:ext>
            </a:extLst>
          </p:cNvPr>
          <p:cNvSpPr txBox="1"/>
          <p:nvPr/>
        </p:nvSpPr>
        <p:spPr>
          <a:xfrm>
            <a:off x="2930562" y="4066501"/>
            <a:ext cx="1963269" cy="923330"/>
          </a:xfrm>
          <a:prstGeom prst="rect">
            <a:avLst/>
          </a:prstGeom>
          <a:noFill/>
        </p:spPr>
        <p:txBody>
          <a:bodyPr wrap="square" rtlCol="0">
            <a:spAutoFit/>
          </a:bodyPr>
          <a:lstStyle/>
          <a:p>
            <a:r>
              <a:rPr lang="fr-FR" dirty="0"/>
              <a:t>Calcul précis des charges autorisées;</a:t>
            </a:r>
            <a:endParaRPr lang="fr-CA" dirty="0"/>
          </a:p>
        </p:txBody>
      </p:sp>
    </p:spTree>
    <p:extLst>
      <p:ext uri="{BB962C8B-B14F-4D97-AF65-F5344CB8AC3E}">
        <p14:creationId xmlns:p14="http://schemas.microsoft.com/office/powerpoint/2010/main" val="27205127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FEB337-A04F-BAEB-4F4A-6D0C3F619EDA}"/>
            </a:ext>
          </a:extLst>
        </p:cNvPr>
        <p:cNvGrpSpPr/>
        <p:nvPr/>
      </p:nvGrpSpPr>
      <p:grpSpPr>
        <a:xfrm>
          <a:off x="0" y="0"/>
          <a:ext cx="0" cy="0"/>
          <a:chOff x="0" y="0"/>
          <a:chExt cx="0" cy="0"/>
        </a:xfrm>
      </p:grpSpPr>
      <p:pic>
        <p:nvPicPr>
          <p:cNvPr id="4" name="Image 3">
            <a:extLst>
              <a:ext uri="{FF2B5EF4-FFF2-40B4-BE49-F238E27FC236}">
                <a16:creationId xmlns:a16="http://schemas.microsoft.com/office/drawing/2014/main" id="{21A86FDB-677D-F819-01FE-FF7E61C3F8A5}"/>
              </a:ext>
            </a:extLst>
          </p:cNvPr>
          <p:cNvPicPr>
            <a:picLocks noChangeAspect="1"/>
          </p:cNvPicPr>
          <p:nvPr/>
        </p:nvPicPr>
        <p:blipFill>
          <a:blip r:embed="rId2"/>
          <a:stretch>
            <a:fillRect/>
          </a:stretch>
        </p:blipFill>
        <p:spPr>
          <a:xfrm>
            <a:off x="1128892" y="1867710"/>
            <a:ext cx="5223819" cy="4909131"/>
          </a:xfrm>
          <a:prstGeom prst="rect">
            <a:avLst/>
          </a:prstGeom>
        </p:spPr>
      </p:pic>
      <p:sp>
        <p:nvSpPr>
          <p:cNvPr id="12" name="Titre 1">
            <a:extLst>
              <a:ext uri="{FF2B5EF4-FFF2-40B4-BE49-F238E27FC236}">
                <a16:creationId xmlns:a16="http://schemas.microsoft.com/office/drawing/2014/main" id="{D75EAC2A-64B5-68C7-ED90-A51DE7F75309}"/>
              </a:ext>
            </a:extLst>
          </p:cNvPr>
          <p:cNvSpPr>
            <a:spLocks noGrp="1"/>
          </p:cNvSpPr>
          <p:nvPr>
            <p:ph type="title"/>
          </p:nvPr>
        </p:nvSpPr>
        <p:spPr>
          <a:xfrm>
            <a:off x="838200" y="295275"/>
            <a:ext cx="4538663" cy="1395413"/>
          </a:xfrm>
        </p:spPr>
        <p:txBody>
          <a:bodyPr>
            <a:normAutofit/>
          </a:bodyPr>
          <a:lstStyle/>
          <a:p>
            <a:r>
              <a:rPr lang="fr-CA" sz="3200" dirty="0"/>
              <a:t>Calcul précis des charges autoriées</a:t>
            </a:r>
          </a:p>
        </p:txBody>
      </p:sp>
      <p:pic>
        <p:nvPicPr>
          <p:cNvPr id="13" name="Image 12">
            <a:extLst>
              <a:ext uri="{FF2B5EF4-FFF2-40B4-BE49-F238E27FC236}">
                <a16:creationId xmlns:a16="http://schemas.microsoft.com/office/drawing/2014/main" id="{DBC14BDF-EC3B-AC4C-1845-F91E6CEC0E6F}"/>
              </a:ext>
            </a:extLst>
          </p:cNvPr>
          <p:cNvPicPr>
            <a:picLocks noChangeAspect="1"/>
          </p:cNvPicPr>
          <p:nvPr/>
        </p:nvPicPr>
        <p:blipFill>
          <a:blip r:embed="rId3"/>
          <a:stretch>
            <a:fillRect/>
          </a:stretch>
        </p:blipFill>
        <p:spPr>
          <a:xfrm>
            <a:off x="7005835" y="1188114"/>
            <a:ext cx="3420152" cy="2274005"/>
          </a:xfrm>
          <a:prstGeom prst="rect">
            <a:avLst/>
          </a:prstGeom>
        </p:spPr>
      </p:pic>
      <p:pic>
        <p:nvPicPr>
          <p:cNvPr id="14" name="Image 13">
            <a:extLst>
              <a:ext uri="{FF2B5EF4-FFF2-40B4-BE49-F238E27FC236}">
                <a16:creationId xmlns:a16="http://schemas.microsoft.com/office/drawing/2014/main" id="{52DA2C12-EC20-24D9-1E41-333B491895ED}"/>
              </a:ext>
            </a:extLst>
          </p:cNvPr>
          <p:cNvPicPr>
            <a:picLocks noChangeAspect="1"/>
          </p:cNvPicPr>
          <p:nvPr/>
        </p:nvPicPr>
        <p:blipFill>
          <a:blip r:embed="rId4"/>
          <a:stretch>
            <a:fillRect/>
          </a:stretch>
        </p:blipFill>
        <p:spPr>
          <a:xfrm>
            <a:off x="7356385" y="640581"/>
            <a:ext cx="2719052" cy="493819"/>
          </a:xfrm>
          <a:prstGeom prst="rect">
            <a:avLst/>
          </a:prstGeom>
        </p:spPr>
      </p:pic>
      <p:sp>
        <p:nvSpPr>
          <p:cNvPr id="15" name="ZoneTexte 14">
            <a:extLst>
              <a:ext uri="{FF2B5EF4-FFF2-40B4-BE49-F238E27FC236}">
                <a16:creationId xmlns:a16="http://schemas.microsoft.com/office/drawing/2014/main" id="{C23C9B4D-1129-2136-B451-9C6C4354286A}"/>
              </a:ext>
            </a:extLst>
          </p:cNvPr>
          <p:cNvSpPr txBox="1"/>
          <p:nvPr/>
        </p:nvSpPr>
        <p:spPr>
          <a:xfrm>
            <a:off x="6676725" y="5480783"/>
            <a:ext cx="6782626" cy="369332"/>
          </a:xfrm>
          <a:prstGeom prst="rect">
            <a:avLst/>
          </a:prstGeom>
          <a:noFill/>
        </p:spPr>
        <p:txBody>
          <a:bodyPr wrap="none" rtlCol="0">
            <a:spAutoFit/>
          </a:bodyPr>
          <a:lstStyle/>
          <a:p>
            <a:r>
              <a:rPr lang="fr-CA" dirty="0">
                <a:hlinkClick r:id="rId5"/>
              </a:rPr>
              <a:t>https://www.facebook.com/watch/?v=339447600839070</a:t>
            </a:r>
            <a:endParaRPr lang="fr-CA" dirty="0"/>
          </a:p>
        </p:txBody>
      </p:sp>
      <p:sp>
        <p:nvSpPr>
          <p:cNvPr id="17" name="ZoneTexte 16">
            <a:extLst>
              <a:ext uri="{FF2B5EF4-FFF2-40B4-BE49-F238E27FC236}">
                <a16:creationId xmlns:a16="http://schemas.microsoft.com/office/drawing/2014/main" id="{4ECF85D7-156F-ABA0-3EEB-589C37B5CB66}"/>
              </a:ext>
            </a:extLst>
          </p:cNvPr>
          <p:cNvSpPr txBox="1"/>
          <p:nvPr/>
        </p:nvSpPr>
        <p:spPr>
          <a:xfrm>
            <a:off x="6673015" y="4058940"/>
            <a:ext cx="5245603" cy="1138773"/>
          </a:xfrm>
          <a:prstGeom prst="rect">
            <a:avLst/>
          </a:prstGeom>
          <a:noFill/>
        </p:spPr>
        <p:txBody>
          <a:bodyPr wrap="none" lIns="91440" tIns="45720" rIns="91440" bIns="45720" rtlCol="0" anchor="t">
            <a:spAutoFit/>
          </a:bodyPr>
          <a:lstStyle/>
          <a:p>
            <a:r>
              <a:rPr lang="fr-FR" sz="2400" i="0" dirty="0">
                <a:solidFill>
                  <a:srgbClr val="050505"/>
                </a:solidFill>
                <a:effectLst/>
                <a:latin typeface="+mj-lt"/>
              </a:rPr>
              <a:t>Connaissez-vous la distribution de poids </a:t>
            </a:r>
          </a:p>
          <a:p>
            <a:r>
              <a:rPr lang="fr-FR" sz="2400" dirty="0">
                <a:solidFill>
                  <a:srgbClr val="050505"/>
                </a:solidFill>
                <a:latin typeface="+mj-lt"/>
              </a:rPr>
              <a:t>c</a:t>
            </a:r>
            <a:r>
              <a:rPr lang="fr-FR" sz="2400" i="0" dirty="0">
                <a:solidFill>
                  <a:srgbClr val="050505"/>
                </a:solidFill>
                <a:effectLst/>
                <a:latin typeface="+mj-lt"/>
              </a:rPr>
              <a:t>orrecte</a:t>
            </a:r>
            <a:r>
              <a:rPr lang="fr-FR" sz="2400" dirty="0">
                <a:solidFill>
                  <a:srgbClr val="050505"/>
                </a:solidFill>
                <a:latin typeface="+mj-lt"/>
              </a:rPr>
              <a:t> </a:t>
            </a:r>
            <a:r>
              <a:rPr lang="fr-FR" sz="2400" i="0" dirty="0">
                <a:solidFill>
                  <a:srgbClr val="050505"/>
                </a:solidFill>
                <a:effectLst/>
                <a:latin typeface="+mj-lt"/>
              </a:rPr>
              <a:t>pour charger une remorque?</a:t>
            </a:r>
            <a:r>
              <a:rPr lang="fr-FR" sz="2400">
                <a:solidFill>
                  <a:srgbClr val="050505"/>
                </a:solidFill>
                <a:latin typeface="+mj-lt"/>
              </a:rPr>
              <a:t> </a:t>
            </a:r>
            <a:endParaRPr lang="fr-CA" sz="2400">
              <a:solidFill>
                <a:srgbClr val="000000"/>
              </a:solidFill>
              <a:latin typeface="+mj-lt"/>
            </a:endParaRPr>
          </a:p>
          <a:p>
            <a:r>
              <a:rPr lang="fr-FR" sz="2000" i="1">
                <a:solidFill>
                  <a:srgbClr val="050505"/>
                </a:solidFill>
                <a:latin typeface="+mj-lt"/>
              </a:rPr>
              <a:t>Vidéo auto vs remorque</a:t>
            </a:r>
            <a:endParaRPr lang="fr-CA" sz="2000" i="1">
              <a:latin typeface="+mj-lt"/>
            </a:endParaRPr>
          </a:p>
        </p:txBody>
      </p:sp>
    </p:spTree>
    <p:extLst>
      <p:ext uri="{BB962C8B-B14F-4D97-AF65-F5344CB8AC3E}">
        <p14:creationId xmlns:p14="http://schemas.microsoft.com/office/powerpoint/2010/main" val="40524327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5FB841-15F2-AB1C-2B03-35A2868856C7}"/>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AB173419-A69A-ADD5-E62B-30D38DBF00DC}"/>
              </a:ext>
            </a:extLst>
          </p:cNvPr>
          <p:cNvSpPr>
            <a:spLocks noGrp="1"/>
          </p:cNvSpPr>
          <p:nvPr>
            <p:ph type="title"/>
          </p:nvPr>
        </p:nvSpPr>
        <p:spPr/>
        <p:txBody>
          <a:bodyPr/>
          <a:lstStyle/>
          <a:p>
            <a:r>
              <a:rPr lang="fr-CA" dirty="0"/>
              <a:t>Calcul précis des charges autoriées</a:t>
            </a:r>
          </a:p>
        </p:txBody>
      </p:sp>
      <p:pic>
        <p:nvPicPr>
          <p:cNvPr id="7" name="Image 6">
            <a:extLst>
              <a:ext uri="{FF2B5EF4-FFF2-40B4-BE49-F238E27FC236}">
                <a16:creationId xmlns:a16="http://schemas.microsoft.com/office/drawing/2014/main" id="{14B6F5D5-B6F1-CBE5-BD12-7F34C5107322}"/>
              </a:ext>
            </a:extLst>
          </p:cNvPr>
          <p:cNvPicPr>
            <a:picLocks noChangeAspect="1"/>
          </p:cNvPicPr>
          <p:nvPr/>
        </p:nvPicPr>
        <p:blipFill>
          <a:blip r:embed="rId2"/>
          <a:stretch>
            <a:fillRect/>
          </a:stretch>
        </p:blipFill>
        <p:spPr>
          <a:xfrm>
            <a:off x="1082591" y="2252922"/>
            <a:ext cx="8839966" cy="1536325"/>
          </a:xfrm>
          <a:prstGeom prst="rect">
            <a:avLst/>
          </a:prstGeom>
        </p:spPr>
      </p:pic>
      <p:pic>
        <p:nvPicPr>
          <p:cNvPr id="8" name="Image 7">
            <a:extLst>
              <a:ext uri="{FF2B5EF4-FFF2-40B4-BE49-F238E27FC236}">
                <a16:creationId xmlns:a16="http://schemas.microsoft.com/office/drawing/2014/main" id="{148410A1-707B-21BC-17D4-ACED74530679}"/>
              </a:ext>
            </a:extLst>
          </p:cNvPr>
          <p:cNvPicPr>
            <a:picLocks noChangeAspect="1"/>
          </p:cNvPicPr>
          <p:nvPr/>
        </p:nvPicPr>
        <p:blipFill>
          <a:blip r:embed="rId3"/>
          <a:stretch>
            <a:fillRect/>
          </a:stretch>
        </p:blipFill>
        <p:spPr>
          <a:xfrm>
            <a:off x="8384698" y="3429000"/>
            <a:ext cx="951058" cy="414564"/>
          </a:xfrm>
          <a:prstGeom prst="rect">
            <a:avLst/>
          </a:prstGeom>
        </p:spPr>
      </p:pic>
      <p:cxnSp>
        <p:nvCxnSpPr>
          <p:cNvPr id="4" name="Connecteur droit 3">
            <a:extLst>
              <a:ext uri="{FF2B5EF4-FFF2-40B4-BE49-F238E27FC236}">
                <a16:creationId xmlns:a16="http://schemas.microsoft.com/office/drawing/2014/main" id="{98A1B9DF-C06F-D4F4-4A74-E0F37FD5B01C}"/>
              </a:ext>
            </a:extLst>
          </p:cNvPr>
          <p:cNvCxnSpPr>
            <a:cxnSpLocks/>
          </p:cNvCxnSpPr>
          <p:nvPr/>
        </p:nvCxnSpPr>
        <p:spPr>
          <a:xfrm>
            <a:off x="4192438" y="4787662"/>
            <a:ext cx="467551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Connecteur droit avec flèche 8">
            <a:extLst>
              <a:ext uri="{FF2B5EF4-FFF2-40B4-BE49-F238E27FC236}">
                <a16:creationId xmlns:a16="http://schemas.microsoft.com/office/drawing/2014/main" id="{B578BD57-A972-FB7C-263A-9EE80E1FACBC}"/>
              </a:ext>
            </a:extLst>
          </p:cNvPr>
          <p:cNvCxnSpPr/>
          <p:nvPr/>
        </p:nvCxnSpPr>
        <p:spPr>
          <a:xfrm flipV="1">
            <a:off x="4192438" y="4399473"/>
            <a:ext cx="0" cy="38818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3" name="Connecteur droit avec flèche 12">
            <a:extLst>
              <a:ext uri="{FF2B5EF4-FFF2-40B4-BE49-F238E27FC236}">
                <a16:creationId xmlns:a16="http://schemas.microsoft.com/office/drawing/2014/main" id="{BA288C14-D4D0-DDCD-2A64-2EE40780CEDD}"/>
              </a:ext>
            </a:extLst>
          </p:cNvPr>
          <p:cNvCxnSpPr/>
          <p:nvPr/>
        </p:nvCxnSpPr>
        <p:spPr>
          <a:xfrm flipV="1">
            <a:off x="8860227" y="4386533"/>
            <a:ext cx="0" cy="38818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4" name="Triangle isocèle 13">
            <a:extLst>
              <a:ext uri="{FF2B5EF4-FFF2-40B4-BE49-F238E27FC236}">
                <a16:creationId xmlns:a16="http://schemas.microsoft.com/office/drawing/2014/main" id="{EE370DDD-BCAC-4712-8D03-4C177620ED96}"/>
              </a:ext>
            </a:extLst>
          </p:cNvPr>
          <p:cNvSpPr/>
          <p:nvPr/>
        </p:nvSpPr>
        <p:spPr>
          <a:xfrm>
            <a:off x="6478641" y="4851865"/>
            <a:ext cx="267419" cy="439947"/>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5" name="ZoneTexte 14">
            <a:extLst>
              <a:ext uri="{FF2B5EF4-FFF2-40B4-BE49-F238E27FC236}">
                <a16:creationId xmlns:a16="http://schemas.microsoft.com/office/drawing/2014/main" id="{AEE9E63A-7D6D-379A-5AE1-C5C3FC5024D0}"/>
              </a:ext>
            </a:extLst>
          </p:cNvPr>
          <p:cNvSpPr txBox="1"/>
          <p:nvPr/>
        </p:nvSpPr>
        <p:spPr>
          <a:xfrm>
            <a:off x="4885775" y="5511348"/>
            <a:ext cx="3234219" cy="461665"/>
          </a:xfrm>
          <a:prstGeom prst="rect">
            <a:avLst/>
          </a:prstGeom>
          <a:noFill/>
        </p:spPr>
        <p:txBody>
          <a:bodyPr wrap="none" rtlCol="0">
            <a:spAutoFit/>
          </a:bodyPr>
          <a:lstStyle/>
          <a:p>
            <a:r>
              <a:rPr lang="fr-CA" sz="2400" dirty="0">
                <a:solidFill>
                  <a:srgbClr val="31849C"/>
                </a:solidFill>
                <a:latin typeface="+mj-lt"/>
              </a:rPr>
              <a:t>Répartition de la charge </a:t>
            </a:r>
          </a:p>
        </p:txBody>
      </p:sp>
      <p:sp>
        <p:nvSpPr>
          <p:cNvPr id="17" name="ZoneTexte 16">
            <a:extLst>
              <a:ext uri="{FF2B5EF4-FFF2-40B4-BE49-F238E27FC236}">
                <a16:creationId xmlns:a16="http://schemas.microsoft.com/office/drawing/2014/main" id="{6CCB9523-E895-BD74-E8B9-30FB17BF7FA5}"/>
              </a:ext>
            </a:extLst>
          </p:cNvPr>
          <p:cNvSpPr txBox="1"/>
          <p:nvPr/>
        </p:nvSpPr>
        <p:spPr>
          <a:xfrm>
            <a:off x="1153439" y="3909694"/>
            <a:ext cx="1154483" cy="369332"/>
          </a:xfrm>
          <a:prstGeom prst="rect">
            <a:avLst/>
          </a:prstGeom>
          <a:noFill/>
        </p:spPr>
        <p:txBody>
          <a:bodyPr wrap="none" rtlCol="0">
            <a:spAutoFit/>
          </a:bodyPr>
          <a:lstStyle/>
          <a:p>
            <a:r>
              <a:rPr lang="fr-CA" b="1" dirty="0">
                <a:solidFill>
                  <a:srgbClr val="31849C"/>
                </a:solidFill>
              </a:rPr>
              <a:t>5500 Kg</a:t>
            </a:r>
          </a:p>
        </p:txBody>
      </p:sp>
      <p:sp>
        <p:nvSpPr>
          <p:cNvPr id="18" name="ZoneTexte 17">
            <a:extLst>
              <a:ext uri="{FF2B5EF4-FFF2-40B4-BE49-F238E27FC236}">
                <a16:creationId xmlns:a16="http://schemas.microsoft.com/office/drawing/2014/main" id="{28FEF4D8-71A7-60E7-4206-D6B33D49505E}"/>
              </a:ext>
            </a:extLst>
          </p:cNvPr>
          <p:cNvSpPr txBox="1"/>
          <p:nvPr/>
        </p:nvSpPr>
        <p:spPr>
          <a:xfrm>
            <a:off x="3764280" y="3879738"/>
            <a:ext cx="1186543" cy="369332"/>
          </a:xfrm>
          <a:prstGeom prst="rect">
            <a:avLst/>
          </a:prstGeom>
          <a:noFill/>
        </p:spPr>
        <p:txBody>
          <a:bodyPr wrap="none" rtlCol="0">
            <a:spAutoFit/>
          </a:bodyPr>
          <a:lstStyle/>
          <a:p>
            <a:r>
              <a:rPr lang="fr-CA" b="1" dirty="0">
                <a:solidFill>
                  <a:srgbClr val="31849C"/>
                </a:solidFill>
              </a:rPr>
              <a:t>17700 Kg</a:t>
            </a:r>
          </a:p>
        </p:txBody>
      </p:sp>
      <p:sp>
        <p:nvSpPr>
          <p:cNvPr id="19" name="ZoneTexte 18">
            <a:extLst>
              <a:ext uri="{FF2B5EF4-FFF2-40B4-BE49-F238E27FC236}">
                <a16:creationId xmlns:a16="http://schemas.microsoft.com/office/drawing/2014/main" id="{F241E577-222A-26E8-3D36-AACF9A2D6556}"/>
              </a:ext>
            </a:extLst>
          </p:cNvPr>
          <p:cNvSpPr txBox="1"/>
          <p:nvPr/>
        </p:nvSpPr>
        <p:spPr>
          <a:xfrm>
            <a:off x="8427721" y="3879738"/>
            <a:ext cx="1186543" cy="369332"/>
          </a:xfrm>
          <a:prstGeom prst="rect">
            <a:avLst/>
          </a:prstGeom>
          <a:noFill/>
        </p:spPr>
        <p:txBody>
          <a:bodyPr wrap="none" rtlCol="0">
            <a:spAutoFit/>
          </a:bodyPr>
          <a:lstStyle/>
          <a:p>
            <a:r>
              <a:rPr lang="fr-CA" b="1" dirty="0">
                <a:solidFill>
                  <a:srgbClr val="31849C"/>
                </a:solidFill>
              </a:rPr>
              <a:t>17700 Kg</a:t>
            </a:r>
          </a:p>
        </p:txBody>
      </p:sp>
      <p:pic>
        <p:nvPicPr>
          <p:cNvPr id="20" name="Image 19">
            <a:extLst>
              <a:ext uri="{FF2B5EF4-FFF2-40B4-BE49-F238E27FC236}">
                <a16:creationId xmlns:a16="http://schemas.microsoft.com/office/drawing/2014/main" id="{E8726789-0F84-975A-CD8E-5E17C4F15A45}"/>
              </a:ext>
            </a:extLst>
          </p:cNvPr>
          <p:cNvPicPr>
            <a:picLocks noChangeAspect="1"/>
          </p:cNvPicPr>
          <p:nvPr/>
        </p:nvPicPr>
        <p:blipFill>
          <a:blip r:embed="rId4"/>
          <a:stretch>
            <a:fillRect/>
          </a:stretch>
        </p:blipFill>
        <p:spPr>
          <a:xfrm>
            <a:off x="4533489" y="2478114"/>
            <a:ext cx="2150542" cy="791568"/>
          </a:xfrm>
          <a:prstGeom prst="rect">
            <a:avLst/>
          </a:prstGeom>
        </p:spPr>
      </p:pic>
      <p:sp>
        <p:nvSpPr>
          <p:cNvPr id="21" name="Rectangle 20">
            <a:extLst>
              <a:ext uri="{FF2B5EF4-FFF2-40B4-BE49-F238E27FC236}">
                <a16:creationId xmlns:a16="http://schemas.microsoft.com/office/drawing/2014/main" id="{1E67AC29-F266-B3F6-DBCE-E5B702554E22}"/>
              </a:ext>
            </a:extLst>
          </p:cNvPr>
          <p:cNvSpPr/>
          <p:nvPr/>
        </p:nvSpPr>
        <p:spPr>
          <a:xfrm>
            <a:off x="7599872" y="2478114"/>
            <a:ext cx="2044460" cy="67793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22" name="Image 21">
            <a:extLst>
              <a:ext uri="{FF2B5EF4-FFF2-40B4-BE49-F238E27FC236}">
                <a16:creationId xmlns:a16="http://schemas.microsoft.com/office/drawing/2014/main" id="{32CD5F48-BE75-A307-17F1-95645E60D14C}"/>
              </a:ext>
            </a:extLst>
          </p:cNvPr>
          <p:cNvPicPr>
            <a:picLocks noChangeAspect="1"/>
          </p:cNvPicPr>
          <p:nvPr/>
        </p:nvPicPr>
        <p:blipFill>
          <a:blip r:embed="rId4"/>
          <a:stretch>
            <a:fillRect/>
          </a:stretch>
        </p:blipFill>
        <p:spPr>
          <a:xfrm>
            <a:off x="6709685" y="2478114"/>
            <a:ext cx="2150542" cy="791568"/>
          </a:xfrm>
          <a:prstGeom prst="rect">
            <a:avLst/>
          </a:prstGeom>
        </p:spPr>
      </p:pic>
      <p:sp>
        <p:nvSpPr>
          <p:cNvPr id="23" name="ZoneTexte 22">
            <a:extLst>
              <a:ext uri="{FF2B5EF4-FFF2-40B4-BE49-F238E27FC236}">
                <a16:creationId xmlns:a16="http://schemas.microsoft.com/office/drawing/2014/main" id="{5A957900-B256-A379-AF9F-A0AC79389E11}"/>
              </a:ext>
            </a:extLst>
          </p:cNvPr>
          <p:cNvSpPr txBox="1"/>
          <p:nvPr/>
        </p:nvSpPr>
        <p:spPr>
          <a:xfrm>
            <a:off x="5982438" y="1104523"/>
            <a:ext cx="4804520" cy="461665"/>
          </a:xfrm>
          <a:prstGeom prst="rect">
            <a:avLst/>
          </a:prstGeom>
          <a:noFill/>
        </p:spPr>
        <p:txBody>
          <a:bodyPr wrap="none" rtlCol="0">
            <a:spAutoFit/>
          </a:bodyPr>
          <a:lstStyle/>
          <a:p>
            <a:r>
              <a:rPr lang="fr-CA" sz="2400" dirty="0">
                <a:latin typeface="+mj-lt"/>
              </a:rPr>
              <a:t>Notre équipement est bien équilibré </a:t>
            </a:r>
          </a:p>
        </p:txBody>
      </p:sp>
      <p:pic>
        <p:nvPicPr>
          <p:cNvPr id="3" name="Image 2">
            <a:extLst>
              <a:ext uri="{FF2B5EF4-FFF2-40B4-BE49-F238E27FC236}">
                <a16:creationId xmlns:a16="http://schemas.microsoft.com/office/drawing/2014/main" id="{19C2345B-2D28-D7FE-F578-CC72F86F1E57}"/>
              </a:ext>
            </a:extLst>
          </p:cNvPr>
          <p:cNvPicPr>
            <a:picLocks noChangeAspect="1"/>
          </p:cNvPicPr>
          <p:nvPr/>
        </p:nvPicPr>
        <p:blipFill>
          <a:blip r:embed="rId5"/>
          <a:stretch>
            <a:fillRect/>
          </a:stretch>
        </p:blipFill>
        <p:spPr>
          <a:xfrm>
            <a:off x="11079080" y="0"/>
            <a:ext cx="1112920" cy="1485806"/>
          </a:xfrm>
          <a:prstGeom prst="rect">
            <a:avLst/>
          </a:prstGeom>
        </p:spPr>
      </p:pic>
      <p:sp>
        <p:nvSpPr>
          <p:cNvPr id="5" name="ZoneTexte 4">
            <a:extLst>
              <a:ext uri="{FF2B5EF4-FFF2-40B4-BE49-F238E27FC236}">
                <a16:creationId xmlns:a16="http://schemas.microsoft.com/office/drawing/2014/main" id="{8A80F2AA-30F7-6A25-960E-6E161E06DD13}"/>
              </a:ext>
            </a:extLst>
          </p:cNvPr>
          <p:cNvSpPr txBox="1"/>
          <p:nvPr/>
        </p:nvSpPr>
        <p:spPr>
          <a:xfrm>
            <a:off x="6051360" y="4425720"/>
            <a:ext cx="127139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r-FR">
                <a:cs typeface="Poppins"/>
              </a:rPr>
              <a:t>Balance</a:t>
            </a:r>
            <a:endParaRPr lang="fr-FR"/>
          </a:p>
        </p:txBody>
      </p:sp>
    </p:spTree>
    <p:extLst>
      <p:ext uri="{BB962C8B-B14F-4D97-AF65-F5344CB8AC3E}">
        <p14:creationId xmlns:p14="http://schemas.microsoft.com/office/powerpoint/2010/main" val="21314990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C7D23F-DE97-31A3-7192-95BE5C01763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A5ACB03B-2A45-38B7-034B-730F4DEB00CB}"/>
              </a:ext>
            </a:extLst>
          </p:cNvPr>
          <p:cNvSpPr>
            <a:spLocks noGrp="1"/>
          </p:cNvSpPr>
          <p:nvPr>
            <p:ph type="title"/>
          </p:nvPr>
        </p:nvSpPr>
        <p:spPr/>
        <p:txBody>
          <a:bodyPr>
            <a:normAutofit/>
          </a:bodyPr>
          <a:lstStyle/>
          <a:p>
            <a:r>
              <a:rPr lang="fr-CA" sz="3200"/>
              <a:t>Calcul précis des charges autoriées</a:t>
            </a:r>
          </a:p>
        </p:txBody>
      </p:sp>
      <p:pic>
        <p:nvPicPr>
          <p:cNvPr id="7" name="Image 6">
            <a:extLst>
              <a:ext uri="{FF2B5EF4-FFF2-40B4-BE49-F238E27FC236}">
                <a16:creationId xmlns:a16="http://schemas.microsoft.com/office/drawing/2014/main" id="{0FC90210-70F0-E629-F7AD-E9C4B473FC07}"/>
              </a:ext>
            </a:extLst>
          </p:cNvPr>
          <p:cNvPicPr>
            <a:picLocks noChangeAspect="1"/>
          </p:cNvPicPr>
          <p:nvPr/>
        </p:nvPicPr>
        <p:blipFill>
          <a:blip r:embed="rId2"/>
          <a:stretch>
            <a:fillRect/>
          </a:stretch>
        </p:blipFill>
        <p:spPr>
          <a:xfrm>
            <a:off x="1082591" y="2252922"/>
            <a:ext cx="8839966" cy="1536325"/>
          </a:xfrm>
          <a:prstGeom prst="rect">
            <a:avLst/>
          </a:prstGeom>
        </p:spPr>
      </p:pic>
      <p:pic>
        <p:nvPicPr>
          <p:cNvPr id="8" name="Image 7">
            <a:extLst>
              <a:ext uri="{FF2B5EF4-FFF2-40B4-BE49-F238E27FC236}">
                <a16:creationId xmlns:a16="http://schemas.microsoft.com/office/drawing/2014/main" id="{541AC158-E7F4-3628-F40E-61D9B440E029}"/>
              </a:ext>
            </a:extLst>
          </p:cNvPr>
          <p:cNvPicPr>
            <a:picLocks noChangeAspect="1"/>
          </p:cNvPicPr>
          <p:nvPr/>
        </p:nvPicPr>
        <p:blipFill>
          <a:blip r:embed="rId3"/>
          <a:stretch>
            <a:fillRect/>
          </a:stretch>
        </p:blipFill>
        <p:spPr>
          <a:xfrm>
            <a:off x="8641975" y="3420574"/>
            <a:ext cx="1028237" cy="414564"/>
          </a:xfrm>
          <a:prstGeom prst="rect">
            <a:avLst/>
          </a:prstGeom>
        </p:spPr>
      </p:pic>
      <p:cxnSp>
        <p:nvCxnSpPr>
          <p:cNvPr id="4" name="Connecteur droit 3">
            <a:extLst>
              <a:ext uri="{FF2B5EF4-FFF2-40B4-BE49-F238E27FC236}">
                <a16:creationId xmlns:a16="http://schemas.microsoft.com/office/drawing/2014/main" id="{821F4961-4924-325F-16C2-24403D680121}"/>
              </a:ext>
            </a:extLst>
          </p:cNvPr>
          <p:cNvCxnSpPr>
            <a:cxnSpLocks/>
          </p:cNvCxnSpPr>
          <p:nvPr/>
        </p:nvCxnSpPr>
        <p:spPr>
          <a:xfrm flipV="1">
            <a:off x="4109790" y="4365296"/>
            <a:ext cx="4750437" cy="693051"/>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Connecteur droit avec flèche 8">
            <a:extLst>
              <a:ext uri="{FF2B5EF4-FFF2-40B4-BE49-F238E27FC236}">
                <a16:creationId xmlns:a16="http://schemas.microsoft.com/office/drawing/2014/main" id="{4DE34CFE-4FD4-E9AC-EFD0-18291FCB8CA9}"/>
              </a:ext>
            </a:extLst>
          </p:cNvPr>
          <p:cNvCxnSpPr/>
          <p:nvPr/>
        </p:nvCxnSpPr>
        <p:spPr>
          <a:xfrm flipV="1">
            <a:off x="8848388" y="3974614"/>
            <a:ext cx="0" cy="38818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3" name="Connecteur droit avec flèche 12">
            <a:extLst>
              <a:ext uri="{FF2B5EF4-FFF2-40B4-BE49-F238E27FC236}">
                <a16:creationId xmlns:a16="http://schemas.microsoft.com/office/drawing/2014/main" id="{C3ECC64B-50E8-614E-4303-06FEDC1E6B1C}"/>
              </a:ext>
            </a:extLst>
          </p:cNvPr>
          <p:cNvCxnSpPr>
            <a:cxnSpLocks/>
          </p:cNvCxnSpPr>
          <p:nvPr/>
        </p:nvCxnSpPr>
        <p:spPr>
          <a:xfrm>
            <a:off x="4113406" y="5058347"/>
            <a:ext cx="0" cy="34777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4" name="Triangle isocèle 13">
            <a:extLst>
              <a:ext uri="{FF2B5EF4-FFF2-40B4-BE49-F238E27FC236}">
                <a16:creationId xmlns:a16="http://schemas.microsoft.com/office/drawing/2014/main" id="{EB53ED83-0B85-EB31-34DE-29DE7EAE2587}"/>
              </a:ext>
            </a:extLst>
          </p:cNvPr>
          <p:cNvSpPr/>
          <p:nvPr/>
        </p:nvSpPr>
        <p:spPr>
          <a:xfrm>
            <a:off x="6443665" y="4749809"/>
            <a:ext cx="267419" cy="439947"/>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7" name="ZoneTexte 16">
            <a:extLst>
              <a:ext uri="{FF2B5EF4-FFF2-40B4-BE49-F238E27FC236}">
                <a16:creationId xmlns:a16="http://schemas.microsoft.com/office/drawing/2014/main" id="{3BA4A8FC-A739-0626-DE11-913850FEAF98}"/>
              </a:ext>
            </a:extLst>
          </p:cNvPr>
          <p:cNvSpPr txBox="1"/>
          <p:nvPr/>
        </p:nvSpPr>
        <p:spPr>
          <a:xfrm>
            <a:off x="1153439" y="3909694"/>
            <a:ext cx="1154483" cy="369332"/>
          </a:xfrm>
          <a:prstGeom prst="rect">
            <a:avLst/>
          </a:prstGeom>
          <a:noFill/>
        </p:spPr>
        <p:txBody>
          <a:bodyPr wrap="none" rtlCol="0">
            <a:spAutoFit/>
          </a:bodyPr>
          <a:lstStyle/>
          <a:p>
            <a:r>
              <a:rPr lang="fr-CA" b="1">
                <a:solidFill>
                  <a:srgbClr val="31849C"/>
                </a:solidFill>
              </a:rPr>
              <a:t>5500 Kg</a:t>
            </a:r>
          </a:p>
        </p:txBody>
      </p:sp>
      <p:sp>
        <p:nvSpPr>
          <p:cNvPr id="18" name="ZoneTexte 17">
            <a:extLst>
              <a:ext uri="{FF2B5EF4-FFF2-40B4-BE49-F238E27FC236}">
                <a16:creationId xmlns:a16="http://schemas.microsoft.com/office/drawing/2014/main" id="{A1DFE476-36A6-F7E9-23D8-F06CB946D6E2}"/>
              </a:ext>
            </a:extLst>
          </p:cNvPr>
          <p:cNvSpPr txBox="1"/>
          <p:nvPr/>
        </p:nvSpPr>
        <p:spPr>
          <a:xfrm>
            <a:off x="8922020" y="3926708"/>
            <a:ext cx="1244251" cy="369332"/>
          </a:xfrm>
          <a:prstGeom prst="rect">
            <a:avLst/>
          </a:prstGeom>
          <a:noFill/>
        </p:spPr>
        <p:txBody>
          <a:bodyPr wrap="none" rtlCol="0">
            <a:spAutoFit/>
          </a:bodyPr>
          <a:lstStyle/>
          <a:p>
            <a:r>
              <a:rPr lang="fr-CA" b="1">
                <a:solidFill>
                  <a:srgbClr val="31849C"/>
                </a:solidFill>
              </a:rPr>
              <a:t>17 200 Kg</a:t>
            </a:r>
          </a:p>
        </p:txBody>
      </p:sp>
      <p:sp>
        <p:nvSpPr>
          <p:cNvPr id="19" name="ZoneTexte 18">
            <a:extLst>
              <a:ext uri="{FF2B5EF4-FFF2-40B4-BE49-F238E27FC236}">
                <a16:creationId xmlns:a16="http://schemas.microsoft.com/office/drawing/2014/main" id="{C30765D1-465E-2785-FEC0-19518C92F645}"/>
              </a:ext>
            </a:extLst>
          </p:cNvPr>
          <p:cNvSpPr txBox="1"/>
          <p:nvPr/>
        </p:nvSpPr>
        <p:spPr>
          <a:xfrm>
            <a:off x="3775326" y="3933750"/>
            <a:ext cx="1293944" cy="369332"/>
          </a:xfrm>
          <a:prstGeom prst="rect">
            <a:avLst/>
          </a:prstGeom>
          <a:noFill/>
        </p:spPr>
        <p:txBody>
          <a:bodyPr wrap="none" rtlCol="0">
            <a:spAutoFit/>
          </a:bodyPr>
          <a:lstStyle/>
          <a:p>
            <a:r>
              <a:rPr lang="fr-CA" b="1">
                <a:solidFill>
                  <a:srgbClr val="31849C"/>
                </a:solidFill>
              </a:rPr>
              <a:t>18 400 Kg</a:t>
            </a:r>
          </a:p>
        </p:txBody>
      </p:sp>
      <p:sp>
        <p:nvSpPr>
          <p:cNvPr id="24" name="ZoneTexte 23">
            <a:extLst>
              <a:ext uri="{FF2B5EF4-FFF2-40B4-BE49-F238E27FC236}">
                <a16:creationId xmlns:a16="http://schemas.microsoft.com/office/drawing/2014/main" id="{43C1409D-C8A3-9A63-B98E-762E44B96B4F}"/>
              </a:ext>
            </a:extLst>
          </p:cNvPr>
          <p:cNvSpPr txBox="1"/>
          <p:nvPr/>
        </p:nvSpPr>
        <p:spPr>
          <a:xfrm>
            <a:off x="305979" y="5383073"/>
            <a:ext cx="6117316" cy="461665"/>
          </a:xfrm>
          <a:prstGeom prst="rect">
            <a:avLst/>
          </a:prstGeom>
          <a:noFill/>
        </p:spPr>
        <p:txBody>
          <a:bodyPr wrap="none" rtlCol="0">
            <a:spAutoFit/>
          </a:bodyPr>
          <a:lstStyle/>
          <a:p>
            <a:r>
              <a:rPr lang="fr-CA" sz="2400">
                <a:latin typeface="+mj-lt"/>
              </a:rPr>
              <a:t>Chaque trou de la remorque équivaut à 100 Kg?</a:t>
            </a:r>
          </a:p>
        </p:txBody>
      </p:sp>
      <p:sp>
        <p:nvSpPr>
          <p:cNvPr id="26" name="Rectangle 25">
            <a:extLst>
              <a:ext uri="{FF2B5EF4-FFF2-40B4-BE49-F238E27FC236}">
                <a16:creationId xmlns:a16="http://schemas.microsoft.com/office/drawing/2014/main" id="{34B63C7C-A997-6AB8-DB8E-A2294579CB7E}"/>
              </a:ext>
            </a:extLst>
          </p:cNvPr>
          <p:cNvSpPr/>
          <p:nvPr/>
        </p:nvSpPr>
        <p:spPr>
          <a:xfrm>
            <a:off x="10705381" y="6188939"/>
            <a:ext cx="1345721" cy="56554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7" name="ZoneTexte 26">
            <a:extLst>
              <a:ext uri="{FF2B5EF4-FFF2-40B4-BE49-F238E27FC236}">
                <a16:creationId xmlns:a16="http://schemas.microsoft.com/office/drawing/2014/main" id="{43BF9907-5D8C-B55A-E41E-A023F14E48A0}"/>
              </a:ext>
            </a:extLst>
          </p:cNvPr>
          <p:cNvSpPr txBox="1"/>
          <p:nvPr/>
        </p:nvSpPr>
        <p:spPr>
          <a:xfrm>
            <a:off x="256738" y="6216326"/>
            <a:ext cx="9317679" cy="461665"/>
          </a:xfrm>
          <a:prstGeom prst="rect">
            <a:avLst/>
          </a:prstGeom>
          <a:noFill/>
        </p:spPr>
        <p:txBody>
          <a:bodyPr wrap="none" rtlCol="0">
            <a:spAutoFit/>
          </a:bodyPr>
          <a:lstStyle/>
          <a:p>
            <a:r>
              <a:rPr lang="fr-CA" sz="2400">
                <a:solidFill>
                  <a:srgbClr val="31849C"/>
                </a:solidFill>
                <a:latin typeface="+mj-lt"/>
              </a:rPr>
              <a:t>Il faut déplacer le poids de la charge </a:t>
            </a:r>
            <a:r>
              <a:rPr lang="fr-CA" sz="2400">
                <a:solidFill>
                  <a:srgbClr val="FF0000"/>
                </a:solidFill>
                <a:latin typeface="+mj-lt"/>
              </a:rPr>
              <a:t>avançant les essieux de la remorque </a:t>
            </a:r>
          </a:p>
        </p:txBody>
      </p:sp>
      <p:sp>
        <p:nvSpPr>
          <p:cNvPr id="33" name="ZoneTexte 32">
            <a:extLst>
              <a:ext uri="{FF2B5EF4-FFF2-40B4-BE49-F238E27FC236}">
                <a16:creationId xmlns:a16="http://schemas.microsoft.com/office/drawing/2014/main" id="{94317AE3-F3ED-9475-0DF6-3A9883853E3C}"/>
              </a:ext>
            </a:extLst>
          </p:cNvPr>
          <p:cNvSpPr txBox="1"/>
          <p:nvPr/>
        </p:nvSpPr>
        <p:spPr>
          <a:xfrm>
            <a:off x="3789640" y="4240867"/>
            <a:ext cx="1192955" cy="369332"/>
          </a:xfrm>
          <a:prstGeom prst="rect">
            <a:avLst/>
          </a:prstGeom>
          <a:noFill/>
        </p:spPr>
        <p:txBody>
          <a:bodyPr wrap="none" rtlCol="0">
            <a:spAutoFit/>
          </a:bodyPr>
          <a:lstStyle/>
          <a:p>
            <a:r>
              <a:rPr lang="fr-CA" b="1">
                <a:solidFill>
                  <a:srgbClr val="31849C"/>
                </a:solidFill>
              </a:rPr>
              <a:t>- 400 Kg</a:t>
            </a:r>
          </a:p>
        </p:txBody>
      </p:sp>
      <p:sp>
        <p:nvSpPr>
          <p:cNvPr id="34" name="ZoneTexte 33">
            <a:extLst>
              <a:ext uri="{FF2B5EF4-FFF2-40B4-BE49-F238E27FC236}">
                <a16:creationId xmlns:a16="http://schemas.microsoft.com/office/drawing/2014/main" id="{47F9167B-30DF-4FD0-6AB7-60523BC4A502}"/>
              </a:ext>
            </a:extLst>
          </p:cNvPr>
          <p:cNvSpPr txBox="1"/>
          <p:nvPr/>
        </p:nvSpPr>
        <p:spPr>
          <a:xfrm>
            <a:off x="8943974" y="4215023"/>
            <a:ext cx="1202573" cy="369332"/>
          </a:xfrm>
          <a:prstGeom prst="rect">
            <a:avLst/>
          </a:prstGeom>
          <a:noFill/>
        </p:spPr>
        <p:txBody>
          <a:bodyPr wrap="none" rtlCol="0">
            <a:spAutoFit/>
          </a:bodyPr>
          <a:lstStyle/>
          <a:p>
            <a:r>
              <a:rPr lang="fr-CA" b="1">
                <a:solidFill>
                  <a:srgbClr val="31849C"/>
                </a:solidFill>
              </a:rPr>
              <a:t>+ 400 Kg</a:t>
            </a:r>
          </a:p>
        </p:txBody>
      </p:sp>
      <p:sp>
        <p:nvSpPr>
          <p:cNvPr id="35" name="ZoneTexte 34">
            <a:extLst>
              <a:ext uri="{FF2B5EF4-FFF2-40B4-BE49-F238E27FC236}">
                <a16:creationId xmlns:a16="http://schemas.microsoft.com/office/drawing/2014/main" id="{67D2AFEC-EE7A-3784-742F-974FD54FC78E}"/>
              </a:ext>
            </a:extLst>
          </p:cNvPr>
          <p:cNvSpPr txBox="1"/>
          <p:nvPr/>
        </p:nvSpPr>
        <p:spPr>
          <a:xfrm>
            <a:off x="6287546" y="1100137"/>
            <a:ext cx="3991670" cy="461665"/>
          </a:xfrm>
          <a:prstGeom prst="rect">
            <a:avLst/>
          </a:prstGeom>
          <a:noFill/>
        </p:spPr>
        <p:txBody>
          <a:bodyPr wrap="none" rtlCol="0">
            <a:spAutoFit/>
          </a:bodyPr>
          <a:lstStyle/>
          <a:p>
            <a:r>
              <a:rPr lang="fr-CA" sz="2400">
                <a:solidFill>
                  <a:srgbClr val="31849C"/>
                </a:solidFill>
                <a:latin typeface="+mj-lt"/>
              </a:rPr>
              <a:t>Si le poids est plus vers </a:t>
            </a:r>
            <a:r>
              <a:rPr lang="fr-CA" sz="2400">
                <a:latin typeface="+mj-lt"/>
              </a:rPr>
              <a:t>l’avant</a:t>
            </a:r>
            <a:r>
              <a:rPr lang="fr-CA" sz="2400">
                <a:solidFill>
                  <a:srgbClr val="31849C"/>
                </a:solidFill>
                <a:latin typeface="+mj-lt"/>
              </a:rPr>
              <a:t> </a:t>
            </a:r>
          </a:p>
        </p:txBody>
      </p:sp>
      <p:cxnSp>
        <p:nvCxnSpPr>
          <p:cNvPr id="37" name="Connecteur droit avec flèche 36">
            <a:extLst>
              <a:ext uri="{FF2B5EF4-FFF2-40B4-BE49-F238E27FC236}">
                <a16:creationId xmlns:a16="http://schemas.microsoft.com/office/drawing/2014/main" id="{965DB99B-B549-9285-7C53-36790C9078A5}"/>
              </a:ext>
            </a:extLst>
          </p:cNvPr>
          <p:cNvCxnSpPr/>
          <p:nvPr/>
        </p:nvCxnSpPr>
        <p:spPr>
          <a:xfrm>
            <a:off x="5958537" y="4114159"/>
            <a:ext cx="1255990" cy="101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38" name="ZoneTexte 37">
            <a:extLst>
              <a:ext uri="{FF2B5EF4-FFF2-40B4-BE49-F238E27FC236}">
                <a16:creationId xmlns:a16="http://schemas.microsoft.com/office/drawing/2014/main" id="{42777305-CE98-5E4F-13F5-5F7B2D489B2B}"/>
              </a:ext>
            </a:extLst>
          </p:cNvPr>
          <p:cNvSpPr txBox="1"/>
          <p:nvPr/>
        </p:nvSpPr>
        <p:spPr>
          <a:xfrm>
            <a:off x="8860227" y="4491788"/>
            <a:ext cx="1309974" cy="369332"/>
          </a:xfrm>
          <a:prstGeom prst="rect">
            <a:avLst/>
          </a:prstGeom>
          <a:noFill/>
        </p:spPr>
        <p:txBody>
          <a:bodyPr wrap="none" rtlCol="0">
            <a:spAutoFit/>
          </a:bodyPr>
          <a:lstStyle/>
          <a:p>
            <a:r>
              <a:rPr lang="fr-CA" b="1">
                <a:solidFill>
                  <a:srgbClr val="FF0000"/>
                </a:solidFill>
              </a:rPr>
              <a:t> 17 600 Kg</a:t>
            </a:r>
          </a:p>
        </p:txBody>
      </p:sp>
      <p:sp>
        <p:nvSpPr>
          <p:cNvPr id="39" name="ZoneTexte 38">
            <a:extLst>
              <a:ext uri="{FF2B5EF4-FFF2-40B4-BE49-F238E27FC236}">
                <a16:creationId xmlns:a16="http://schemas.microsoft.com/office/drawing/2014/main" id="{F5692F15-7F37-A962-8208-36755828751D}"/>
              </a:ext>
            </a:extLst>
          </p:cNvPr>
          <p:cNvSpPr txBox="1"/>
          <p:nvPr/>
        </p:nvSpPr>
        <p:spPr>
          <a:xfrm>
            <a:off x="3643767" y="4560053"/>
            <a:ext cx="1338828" cy="369332"/>
          </a:xfrm>
          <a:prstGeom prst="rect">
            <a:avLst/>
          </a:prstGeom>
          <a:noFill/>
        </p:spPr>
        <p:txBody>
          <a:bodyPr wrap="none" rtlCol="0">
            <a:spAutoFit/>
          </a:bodyPr>
          <a:lstStyle/>
          <a:p>
            <a:r>
              <a:rPr lang="fr-CA" b="1">
                <a:solidFill>
                  <a:srgbClr val="FF0000"/>
                </a:solidFill>
              </a:rPr>
              <a:t> 18 000 Kg</a:t>
            </a:r>
          </a:p>
        </p:txBody>
      </p:sp>
      <p:sp>
        <p:nvSpPr>
          <p:cNvPr id="40" name="Ellipse 39">
            <a:extLst>
              <a:ext uri="{FF2B5EF4-FFF2-40B4-BE49-F238E27FC236}">
                <a16:creationId xmlns:a16="http://schemas.microsoft.com/office/drawing/2014/main" id="{2DCB91A3-6138-3C68-5925-FA1F56C02A0A}"/>
              </a:ext>
            </a:extLst>
          </p:cNvPr>
          <p:cNvSpPr/>
          <p:nvPr/>
        </p:nvSpPr>
        <p:spPr>
          <a:xfrm>
            <a:off x="5692849" y="3839325"/>
            <a:ext cx="443884" cy="507916"/>
          </a:xfrm>
          <a:prstGeom prst="ellipse">
            <a:avLst/>
          </a:prstGeom>
          <a:noFill/>
          <a:ln>
            <a:solidFill>
              <a:srgbClr val="31849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41" name="Image 40">
            <a:extLst>
              <a:ext uri="{FF2B5EF4-FFF2-40B4-BE49-F238E27FC236}">
                <a16:creationId xmlns:a16="http://schemas.microsoft.com/office/drawing/2014/main" id="{0B32EDE0-5FBF-8484-A2C0-4D9589AA3BDF}"/>
              </a:ext>
            </a:extLst>
          </p:cNvPr>
          <p:cNvPicPr>
            <a:picLocks noChangeAspect="1"/>
          </p:cNvPicPr>
          <p:nvPr/>
        </p:nvPicPr>
        <p:blipFill>
          <a:blip r:embed="rId4"/>
          <a:stretch>
            <a:fillRect/>
          </a:stretch>
        </p:blipFill>
        <p:spPr>
          <a:xfrm>
            <a:off x="3835047" y="2470776"/>
            <a:ext cx="2150542" cy="791568"/>
          </a:xfrm>
          <a:prstGeom prst="rect">
            <a:avLst/>
          </a:prstGeom>
        </p:spPr>
      </p:pic>
      <p:sp>
        <p:nvSpPr>
          <p:cNvPr id="3" name="Rectangle 2">
            <a:extLst>
              <a:ext uri="{FF2B5EF4-FFF2-40B4-BE49-F238E27FC236}">
                <a16:creationId xmlns:a16="http://schemas.microsoft.com/office/drawing/2014/main" id="{248ED4A7-BA47-C0EC-EE58-B846A4F71352}"/>
              </a:ext>
            </a:extLst>
          </p:cNvPr>
          <p:cNvSpPr/>
          <p:nvPr/>
        </p:nvSpPr>
        <p:spPr>
          <a:xfrm>
            <a:off x="7841411" y="2470776"/>
            <a:ext cx="1828800" cy="74349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5" name="Image 4">
            <a:extLst>
              <a:ext uri="{FF2B5EF4-FFF2-40B4-BE49-F238E27FC236}">
                <a16:creationId xmlns:a16="http://schemas.microsoft.com/office/drawing/2014/main" id="{F6657144-DC62-CD25-6B7B-B7E1ECB9CD4A}"/>
              </a:ext>
            </a:extLst>
          </p:cNvPr>
          <p:cNvPicPr>
            <a:picLocks noChangeAspect="1"/>
          </p:cNvPicPr>
          <p:nvPr/>
        </p:nvPicPr>
        <p:blipFill>
          <a:blip r:embed="rId4"/>
          <a:stretch>
            <a:fillRect/>
          </a:stretch>
        </p:blipFill>
        <p:spPr>
          <a:xfrm>
            <a:off x="6096000" y="2470776"/>
            <a:ext cx="2150542" cy="791568"/>
          </a:xfrm>
          <a:prstGeom prst="rect">
            <a:avLst/>
          </a:prstGeom>
        </p:spPr>
      </p:pic>
      <p:sp>
        <p:nvSpPr>
          <p:cNvPr id="15" name="ZoneTexte 14">
            <a:extLst>
              <a:ext uri="{FF2B5EF4-FFF2-40B4-BE49-F238E27FC236}">
                <a16:creationId xmlns:a16="http://schemas.microsoft.com/office/drawing/2014/main" id="{8FD45561-D590-EDAA-13A3-835083BFC209}"/>
              </a:ext>
            </a:extLst>
          </p:cNvPr>
          <p:cNvSpPr txBox="1"/>
          <p:nvPr/>
        </p:nvSpPr>
        <p:spPr>
          <a:xfrm>
            <a:off x="6181764" y="3703491"/>
            <a:ext cx="976549" cy="369332"/>
          </a:xfrm>
          <a:prstGeom prst="rect">
            <a:avLst/>
          </a:prstGeom>
          <a:noFill/>
        </p:spPr>
        <p:txBody>
          <a:bodyPr wrap="none" rtlCol="0">
            <a:spAutoFit/>
          </a:bodyPr>
          <a:lstStyle/>
          <a:p>
            <a:r>
              <a:rPr lang="fr-CA"/>
              <a:t>4 trous</a:t>
            </a:r>
          </a:p>
        </p:txBody>
      </p:sp>
      <p:pic>
        <p:nvPicPr>
          <p:cNvPr id="6" name="Image 5">
            <a:extLst>
              <a:ext uri="{FF2B5EF4-FFF2-40B4-BE49-F238E27FC236}">
                <a16:creationId xmlns:a16="http://schemas.microsoft.com/office/drawing/2014/main" id="{1674BD71-78CF-8113-1807-C6C6DBA09413}"/>
              </a:ext>
            </a:extLst>
          </p:cNvPr>
          <p:cNvPicPr>
            <a:picLocks noChangeAspect="1"/>
          </p:cNvPicPr>
          <p:nvPr/>
        </p:nvPicPr>
        <p:blipFill>
          <a:blip r:embed="rId5"/>
          <a:stretch>
            <a:fillRect/>
          </a:stretch>
        </p:blipFill>
        <p:spPr>
          <a:xfrm>
            <a:off x="11079080" y="0"/>
            <a:ext cx="1112920" cy="1485806"/>
          </a:xfrm>
          <a:prstGeom prst="rect">
            <a:avLst/>
          </a:prstGeom>
        </p:spPr>
      </p:pic>
      <p:sp>
        <p:nvSpPr>
          <p:cNvPr id="11" name="ZoneTexte 10">
            <a:extLst>
              <a:ext uri="{FF2B5EF4-FFF2-40B4-BE49-F238E27FC236}">
                <a16:creationId xmlns:a16="http://schemas.microsoft.com/office/drawing/2014/main" id="{A01492F3-9BFE-7AF4-A69B-5A7B7265C7C5}"/>
              </a:ext>
            </a:extLst>
          </p:cNvPr>
          <p:cNvSpPr txBox="1"/>
          <p:nvPr/>
        </p:nvSpPr>
        <p:spPr>
          <a:xfrm rot="21180000">
            <a:off x="5946976" y="4383967"/>
            <a:ext cx="127139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r-FR">
                <a:cs typeface="Poppins"/>
              </a:rPr>
              <a:t>Balance</a:t>
            </a:r>
            <a:endParaRPr lang="fr-FR"/>
          </a:p>
        </p:txBody>
      </p:sp>
    </p:spTree>
    <p:extLst>
      <p:ext uri="{BB962C8B-B14F-4D97-AF65-F5344CB8AC3E}">
        <p14:creationId xmlns:p14="http://schemas.microsoft.com/office/powerpoint/2010/main" val="2297467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par>
                          <p:cTn id="7" fill="hold">
                            <p:stCondLst>
                              <p:cond delay="0"/>
                            </p:stCondLst>
                            <p:childTnLst>
                              <p:par>
                                <p:cTn id="8" presetID="42" presetClass="path" presetSubtype="0" accel="50000" decel="50000" fill="hold" nodeType="afterEffect">
                                  <p:stCondLst>
                                    <p:cond delay="0"/>
                                  </p:stCondLst>
                                  <p:childTnLst>
                                    <p:animMotion origin="layout" path="M -0.00013 -0.00371 L -0.06927 0.00092 " pathEditMode="relative" rAng="0" ptsTypes="AA">
                                      <p:cBhvr>
                                        <p:cTn id="9" dur="2000" fill="hold"/>
                                        <p:tgtEl>
                                          <p:spTgt spid="8"/>
                                        </p:tgtEl>
                                        <p:attrNameLst>
                                          <p:attrName>ppt_x</p:attrName>
                                          <p:attrName>ppt_y</p:attrName>
                                        </p:attrNameLst>
                                      </p:cBhvr>
                                      <p:rCtr x="-3464" y="231"/>
                                    </p:animMotion>
                                  </p:childTnLst>
                                </p:cTn>
                              </p:par>
                            </p:childTnLst>
                          </p:cTn>
                        </p:par>
                        <p:par>
                          <p:cTn id="10" fill="hold">
                            <p:stCondLst>
                              <p:cond delay="2000"/>
                            </p:stCondLst>
                            <p:childTnLst>
                              <p:par>
                                <p:cTn id="11" presetID="10" presetClass="entr" presetSubtype="0" fill="hold" grpId="0"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500"/>
                                        <p:tgtEl>
                                          <p:spTgt spid="3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500"/>
                                        <p:tgtEl>
                                          <p:spTgt spid="33"/>
                                        </p:tgtEl>
                                      </p:cBhvr>
                                    </p:animEffect>
                                  </p:childTnLst>
                                </p:cTn>
                              </p:par>
                            </p:childTnLst>
                          </p:cTn>
                        </p:par>
                        <p:par>
                          <p:cTn id="17" fill="hold">
                            <p:stCondLst>
                              <p:cond delay="2500"/>
                            </p:stCondLst>
                            <p:childTnLst>
                              <p:par>
                                <p:cTn id="18" presetID="10" presetClass="entr" presetSubtype="0" fill="hold" grpId="0" nodeType="after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fade">
                                      <p:cBhvr>
                                        <p:cTn id="20" dur="500"/>
                                        <p:tgtEl>
                                          <p:spTgt spid="38"/>
                                        </p:tgtEl>
                                      </p:cBhvr>
                                    </p:animEffect>
                                  </p:childTnLst>
                                </p:cTn>
                              </p:par>
                            </p:childTnLst>
                          </p:cTn>
                        </p:par>
                        <p:par>
                          <p:cTn id="21" fill="hold">
                            <p:stCondLst>
                              <p:cond delay="3000"/>
                            </p:stCondLst>
                            <p:childTnLst>
                              <p:par>
                                <p:cTn id="22" presetID="10" presetClass="entr" presetSubtype="0" fill="hold" grpId="0" nodeType="after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fade">
                                      <p:cBhvr>
                                        <p:cTn id="24" dur="500"/>
                                        <p:tgtEl>
                                          <p:spTgt spid="39"/>
                                        </p:tgtEl>
                                      </p:cBhvr>
                                    </p:animEffect>
                                  </p:childTnLst>
                                </p:cTn>
                              </p:par>
                            </p:childTnLst>
                          </p:cTn>
                        </p:par>
                        <p:par>
                          <p:cTn id="25" fill="hold">
                            <p:stCondLst>
                              <p:cond delay="3500"/>
                            </p:stCondLst>
                            <p:childTnLst>
                              <p:par>
                                <p:cTn id="26" presetID="1" presetClass="entr" presetSubtype="0" fill="hold" grpId="0" nodeType="afterEffect">
                                  <p:stCondLst>
                                    <p:cond delay="0"/>
                                  </p:stCondLst>
                                  <p:childTnLst>
                                    <p:set>
                                      <p:cBhvr>
                                        <p:cTn id="27" dur="1" fill="hold">
                                          <p:stCondLst>
                                            <p:cond delay="0"/>
                                          </p:stCondLst>
                                        </p:cTn>
                                        <p:tgtEl>
                                          <p:spTgt spid="40"/>
                                        </p:tgtEl>
                                        <p:attrNameLst>
                                          <p:attrName>style.visibility</p:attrName>
                                        </p:attrNameLst>
                                      </p:cBhvr>
                                      <p:to>
                                        <p:strVal val="visible"/>
                                      </p:to>
                                    </p:set>
                                  </p:childTnLst>
                                </p:cTn>
                              </p:par>
                            </p:childTnLst>
                          </p:cTn>
                        </p:par>
                        <p:par>
                          <p:cTn id="28" fill="hold">
                            <p:stCondLst>
                              <p:cond delay="3500"/>
                            </p:stCondLst>
                            <p:childTnLst>
                              <p:par>
                                <p:cTn id="29" presetID="1" presetClass="entr" presetSubtype="0"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3" grpId="0"/>
      <p:bldP spid="34" grpId="0"/>
      <p:bldP spid="38" grpId="0"/>
      <p:bldP spid="39" grpId="0"/>
      <p:bldP spid="40" grpId="0" animBg="1"/>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8261298-75D0-E5AF-893E-34A53A6AFF9A}"/>
              </a:ext>
            </a:extLst>
          </p:cNvPr>
          <p:cNvSpPr>
            <a:spLocks noGrp="1"/>
          </p:cNvSpPr>
          <p:nvPr>
            <p:ph type="title"/>
          </p:nvPr>
        </p:nvSpPr>
        <p:spPr/>
        <p:txBody>
          <a:bodyPr>
            <a:normAutofit/>
          </a:bodyPr>
          <a:lstStyle/>
          <a:p>
            <a:r>
              <a:rPr lang="fr-CA" sz="3200" dirty="0"/>
              <a:t>Compétence 7</a:t>
            </a:r>
          </a:p>
        </p:txBody>
      </p:sp>
      <p:sp>
        <p:nvSpPr>
          <p:cNvPr id="4" name="Espace réservé du contenu 2">
            <a:extLst>
              <a:ext uri="{FF2B5EF4-FFF2-40B4-BE49-F238E27FC236}">
                <a16:creationId xmlns:a16="http://schemas.microsoft.com/office/drawing/2014/main" id="{5BB30ED4-D087-AD84-CDA6-C523229C3D59}"/>
              </a:ext>
            </a:extLst>
          </p:cNvPr>
          <p:cNvSpPr txBox="1">
            <a:spLocks/>
          </p:cNvSpPr>
          <p:nvPr/>
        </p:nvSpPr>
        <p:spPr>
          <a:xfrm>
            <a:off x="838200" y="2413000"/>
            <a:ext cx="10723879" cy="37031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dirty="0">
                <a:solidFill>
                  <a:srgbClr val="000000"/>
                </a:solidFill>
                <a:latin typeface="+mj-lt"/>
                <a:ea typeface="Open Sans" panose="020B0606030504020204" pitchFamily="34" charset="0"/>
                <a:cs typeface="Open Sans" panose="020B0606030504020204" pitchFamily="34" charset="0"/>
              </a:rPr>
              <a:t>Durée totale : 45 heures</a:t>
            </a:r>
          </a:p>
          <a:p>
            <a:pPr marL="0" indent="0">
              <a:buNone/>
            </a:pPr>
            <a:r>
              <a:rPr lang="fr-FR" dirty="0">
                <a:solidFill>
                  <a:srgbClr val="000000"/>
                </a:solidFill>
                <a:latin typeface="+mj-lt"/>
                <a:ea typeface="Open Sans" panose="020B0606030504020204" pitchFamily="34" charset="0"/>
                <a:cs typeface="Open Sans" panose="020B0606030504020204" pitchFamily="34" charset="0"/>
              </a:rPr>
              <a:t>Durée de l’évaluation : 2 heures</a:t>
            </a:r>
          </a:p>
          <a:p>
            <a:pPr marL="0" indent="0">
              <a:buNone/>
            </a:pPr>
            <a:endParaRPr lang="fr-FR" dirty="0">
              <a:solidFill>
                <a:srgbClr val="000000"/>
              </a:solidFill>
              <a:latin typeface="+mj-lt"/>
              <a:ea typeface="Open Sans" panose="020B0606030504020204" pitchFamily="34" charset="0"/>
              <a:cs typeface="Open Sans" panose="020B0606030504020204" pitchFamily="34" charset="0"/>
            </a:endParaRPr>
          </a:p>
          <a:p>
            <a:r>
              <a:rPr lang="fr-FR" dirty="0">
                <a:solidFill>
                  <a:srgbClr val="000000"/>
                </a:solidFill>
                <a:latin typeface="+mj-lt"/>
                <a:ea typeface="Open Sans" panose="020B0606030504020204" pitchFamily="34" charset="0"/>
                <a:cs typeface="Open Sans" panose="020B0606030504020204" pitchFamily="34" charset="0"/>
              </a:rPr>
              <a:t>Une fois cette compétence terminée, vous devriez être en mesure d’exécuter les manœuvres de chargement et de déchargement d’un camion en conformité avec les règles de santé, sécurité et des règlements inhérents.</a:t>
            </a:r>
          </a:p>
          <a:p>
            <a:endParaRPr lang="fr-CA" dirty="0">
              <a:solidFill>
                <a:srgbClr val="000000"/>
              </a:solidFill>
              <a:latin typeface="+mj-lt"/>
              <a:ea typeface="Open Sans SemiBold" panose="020B0706030804020204" pitchFamily="34" charset="0"/>
              <a:cs typeface="Open Sans SemiBold" panose="020B0706030804020204" pitchFamily="34" charset="0"/>
            </a:endParaRPr>
          </a:p>
          <a:p>
            <a:endParaRPr lang="fr-CA" dirty="0"/>
          </a:p>
        </p:txBody>
      </p:sp>
    </p:spTree>
    <p:extLst>
      <p:ext uri="{BB962C8B-B14F-4D97-AF65-F5344CB8AC3E}">
        <p14:creationId xmlns:p14="http://schemas.microsoft.com/office/powerpoint/2010/main" val="28255522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8D058D-E3C7-4FA4-6DFA-2E4D613E864E}"/>
            </a:ext>
          </a:extLst>
        </p:cNvPr>
        <p:cNvGrpSpPr/>
        <p:nvPr/>
      </p:nvGrpSpPr>
      <p:grpSpPr>
        <a:xfrm>
          <a:off x="0" y="0"/>
          <a:ext cx="0" cy="0"/>
          <a:chOff x="0" y="0"/>
          <a:chExt cx="0" cy="0"/>
        </a:xfrm>
      </p:grpSpPr>
      <p:pic>
        <p:nvPicPr>
          <p:cNvPr id="7" name="Image 6">
            <a:extLst>
              <a:ext uri="{FF2B5EF4-FFF2-40B4-BE49-F238E27FC236}">
                <a16:creationId xmlns:a16="http://schemas.microsoft.com/office/drawing/2014/main" id="{A1A3FAC2-038A-9F5E-465E-C67B5A6E11B2}"/>
              </a:ext>
            </a:extLst>
          </p:cNvPr>
          <p:cNvPicPr>
            <a:picLocks noChangeAspect="1"/>
          </p:cNvPicPr>
          <p:nvPr/>
        </p:nvPicPr>
        <p:blipFill>
          <a:blip r:embed="rId2"/>
          <a:stretch>
            <a:fillRect/>
          </a:stretch>
        </p:blipFill>
        <p:spPr>
          <a:xfrm>
            <a:off x="1082591" y="2252922"/>
            <a:ext cx="8839966" cy="1536325"/>
          </a:xfrm>
          <a:prstGeom prst="rect">
            <a:avLst/>
          </a:prstGeom>
        </p:spPr>
      </p:pic>
      <p:pic>
        <p:nvPicPr>
          <p:cNvPr id="8" name="Image 7">
            <a:extLst>
              <a:ext uri="{FF2B5EF4-FFF2-40B4-BE49-F238E27FC236}">
                <a16:creationId xmlns:a16="http://schemas.microsoft.com/office/drawing/2014/main" id="{DF1E981A-68B1-F5B4-9F7F-5088726FD98B}"/>
              </a:ext>
            </a:extLst>
          </p:cNvPr>
          <p:cNvPicPr>
            <a:picLocks noChangeAspect="1"/>
          </p:cNvPicPr>
          <p:nvPr/>
        </p:nvPicPr>
        <p:blipFill>
          <a:blip r:embed="rId3"/>
          <a:stretch>
            <a:fillRect/>
          </a:stretch>
        </p:blipFill>
        <p:spPr>
          <a:xfrm>
            <a:off x="8755811" y="3418694"/>
            <a:ext cx="951058" cy="414564"/>
          </a:xfrm>
          <a:prstGeom prst="rect">
            <a:avLst/>
          </a:prstGeom>
        </p:spPr>
      </p:pic>
      <p:sp>
        <p:nvSpPr>
          <p:cNvPr id="17" name="ZoneTexte 16">
            <a:extLst>
              <a:ext uri="{FF2B5EF4-FFF2-40B4-BE49-F238E27FC236}">
                <a16:creationId xmlns:a16="http://schemas.microsoft.com/office/drawing/2014/main" id="{82F46D8B-322D-1C47-7941-D7AAA97814C3}"/>
              </a:ext>
            </a:extLst>
          </p:cNvPr>
          <p:cNvSpPr txBox="1"/>
          <p:nvPr/>
        </p:nvSpPr>
        <p:spPr>
          <a:xfrm>
            <a:off x="528809" y="4011921"/>
            <a:ext cx="2113079" cy="369332"/>
          </a:xfrm>
          <a:prstGeom prst="rect">
            <a:avLst/>
          </a:prstGeom>
          <a:noFill/>
        </p:spPr>
        <p:txBody>
          <a:bodyPr wrap="none" lIns="91440" tIns="45720" rIns="91440" bIns="45720" rtlCol="0" anchor="t">
            <a:spAutoFit/>
          </a:bodyPr>
          <a:lstStyle/>
          <a:p>
            <a:r>
              <a:rPr lang="fr-CA" b="1"/>
              <a:t>B.1</a:t>
            </a:r>
            <a:r>
              <a:rPr lang="fr-CA" b="1">
                <a:solidFill>
                  <a:srgbClr val="000000"/>
                </a:solidFill>
              </a:rPr>
              <a:t>_______</a:t>
            </a:r>
            <a:r>
              <a:rPr lang="fr-CA" b="1">
                <a:solidFill>
                  <a:srgbClr val="31849C"/>
                </a:solidFill>
              </a:rPr>
              <a:t> Kg</a:t>
            </a:r>
          </a:p>
        </p:txBody>
      </p:sp>
      <p:sp>
        <p:nvSpPr>
          <p:cNvPr id="18" name="ZoneTexte 17">
            <a:extLst>
              <a:ext uri="{FF2B5EF4-FFF2-40B4-BE49-F238E27FC236}">
                <a16:creationId xmlns:a16="http://schemas.microsoft.com/office/drawing/2014/main" id="{C87DA943-DB61-C843-891B-5DEC047A505B}"/>
              </a:ext>
            </a:extLst>
          </p:cNvPr>
          <p:cNvSpPr txBox="1"/>
          <p:nvPr/>
        </p:nvSpPr>
        <p:spPr>
          <a:xfrm>
            <a:off x="7762822" y="3946430"/>
            <a:ext cx="2590774" cy="369332"/>
          </a:xfrm>
          <a:prstGeom prst="rect">
            <a:avLst/>
          </a:prstGeom>
          <a:noFill/>
        </p:spPr>
        <p:txBody>
          <a:bodyPr wrap="none" rtlCol="0">
            <a:spAutoFit/>
          </a:bodyPr>
          <a:lstStyle/>
          <a:p>
            <a:r>
              <a:rPr lang="fr-CA" b="1">
                <a:solidFill>
                  <a:srgbClr val="31849C"/>
                </a:solidFill>
              </a:rPr>
              <a:t>B(__ )_______ Kg</a:t>
            </a:r>
          </a:p>
        </p:txBody>
      </p:sp>
      <p:sp>
        <p:nvSpPr>
          <p:cNvPr id="19" name="ZoneTexte 18">
            <a:extLst>
              <a:ext uri="{FF2B5EF4-FFF2-40B4-BE49-F238E27FC236}">
                <a16:creationId xmlns:a16="http://schemas.microsoft.com/office/drawing/2014/main" id="{21DC1B2B-2CE2-55C0-17A3-A611DAF36450}"/>
              </a:ext>
            </a:extLst>
          </p:cNvPr>
          <p:cNvSpPr txBox="1"/>
          <p:nvPr/>
        </p:nvSpPr>
        <p:spPr>
          <a:xfrm>
            <a:off x="2432503" y="4041726"/>
            <a:ext cx="3070071" cy="369332"/>
          </a:xfrm>
          <a:prstGeom prst="rect">
            <a:avLst/>
          </a:prstGeom>
          <a:noFill/>
        </p:spPr>
        <p:txBody>
          <a:bodyPr wrap="none" rtlCol="0">
            <a:spAutoFit/>
          </a:bodyPr>
          <a:lstStyle/>
          <a:p>
            <a:r>
              <a:rPr lang="fr-CA" b="1">
                <a:solidFill>
                  <a:srgbClr val="31849C"/>
                </a:solidFill>
              </a:rPr>
              <a:t>             </a:t>
            </a:r>
            <a:r>
              <a:rPr lang="fr-CA" b="1"/>
              <a:t>B.21</a:t>
            </a:r>
            <a:r>
              <a:rPr lang="fr-CA" b="1">
                <a:solidFill>
                  <a:srgbClr val="31849C"/>
                </a:solidFill>
              </a:rPr>
              <a:t>________ Kg</a:t>
            </a:r>
          </a:p>
        </p:txBody>
      </p:sp>
      <p:sp>
        <p:nvSpPr>
          <p:cNvPr id="24" name="ZoneTexte 23">
            <a:extLst>
              <a:ext uri="{FF2B5EF4-FFF2-40B4-BE49-F238E27FC236}">
                <a16:creationId xmlns:a16="http://schemas.microsoft.com/office/drawing/2014/main" id="{5293547C-B9C7-7C0C-EE1E-A023EBC38662}"/>
              </a:ext>
            </a:extLst>
          </p:cNvPr>
          <p:cNvSpPr txBox="1"/>
          <p:nvPr/>
        </p:nvSpPr>
        <p:spPr>
          <a:xfrm>
            <a:off x="224465" y="5849490"/>
            <a:ext cx="6150979" cy="830997"/>
          </a:xfrm>
          <a:prstGeom prst="rect">
            <a:avLst/>
          </a:prstGeom>
          <a:noFill/>
        </p:spPr>
        <p:txBody>
          <a:bodyPr wrap="none" rtlCol="0">
            <a:spAutoFit/>
          </a:bodyPr>
          <a:lstStyle/>
          <a:p>
            <a:r>
              <a:rPr lang="fr-CA" sz="2400">
                <a:latin typeface="+mj-lt"/>
              </a:rPr>
              <a:t> </a:t>
            </a:r>
          </a:p>
          <a:p>
            <a:r>
              <a:rPr lang="fr-CA" sz="2400">
                <a:latin typeface="+mj-lt"/>
              </a:rPr>
              <a:t>Chaque trou de la remorque équivaut à 100 Kg?</a:t>
            </a:r>
          </a:p>
        </p:txBody>
      </p:sp>
      <p:sp>
        <p:nvSpPr>
          <p:cNvPr id="34" name="ZoneTexte 33">
            <a:extLst>
              <a:ext uri="{FF2B5EF4-FFF2-40B4-BE49-F238E27FC236}">
                <a16:creationId xmlns:a16="http://schemas.microsoft.com/office/drawing/2014/main" id="{F4DDE63A-1BB9-E5B9-DFC6-656BC57BF5E5}"/>
              </a:ext>
            </a:extLst>
          </p:cNvPr>
          <p:cNvSpPr txBox="1"/>
          <p:nvPr/>
        </p:nvSpPr>
        <p:spPr>
          <a:xfrm>
            <a:off x="8545088" y="4542106"/>
            <a:ext cx="1808508" cy="369332"/>
          </a:xfrm>
          <a:prstGeom prst="rect">
            <a:avLst/>
          </a:prstGeom>
          <a:noFill/>
        </p:spPr>
        <p:txBody>
          <a:bodyPr wrap="none" rtlCol="0">
            <a:spAutoFit/>
          </a:bodyPr>
          <a:lstStyle/>
          <a:p>
            <a:r>
              <a:rPr lang="fr-CA" b="1">
                <a:solidFill>
                  <a:srgbClr val="31849C"/>
                </a:solidFill>
              </a:rPr>
              <a:t>_______ Kg</a:t>
            </a:r>
          </a:p>
        </p:txBody>
      </p:sp>
      <p:cxnSp>
        <p:nvCxnSpPr>
          <p:cNvPr id="37" name="Connecteur droit avec flèche 36">
            <a:extLst>
              <a:ext uri="{FF2B5EF4-FFF2-40B4-BE49-F238E27FC236}">
                <a16:creationId xmlns:a16="http://schemas.microsoft.com/office/drawing/2014/main" id="{7EBE49F0-6ED2-AC66-2B3F-D1C4B4BEF6BC}"/>
              </a:ext>
            </a:extLst>
          </p:cNvPr>
          <p:cNvCxnSpPr/>
          <p:nvPr/>
        </p:nvCxnSpPr>
        <p:spPr>
          <a:xfrm>
            <a:off x="6177743" y="4145474"/>
            <a:ext cx="880209" cy="1009"/>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38" name="ZoneTexte 37">
            <a:extLst>
              <a:ext uri="{FF2B5EF4-FFF2-40B4-BE49-F238E27FC236}">
                <a16:creationId xmlns:a16="http://schemas.microsoft.com/office/drawing/2014/main" id="{DE36587C-64C9-7932-4464-918A6805B0CA}"/>
              </a:ext>
            </a:extLst>
          </p:cNvPr>
          <p:cNvSpPr txBox="1"/>
          <p:nvPr/>
        </p:nvSpPr>
        <p:spPr>
          <a:xfrm>
            <a:off x="8545088" y="5176122"/>
            <a:ext cx="1858201" cy="369332"/>
          </a:xfrm>
          <a:prstGeom prst="rect">
            <a:avLst/>
          </a:prstGeom>
          <a:noFill/>
        </p:spPr>
        <p:txBody>
          <a:bodyPr wrap="none" rtlCol="0">
            <a:spAutoFit/>
          </a:bodyPr>
          <a:lstStyle/>
          <a:p>
            <a:r>
              <a:rPr lang="fr-CA" b="1">
                <a:solidFill>
                  <a:srgbClr val="FF0000"/>
                </a:solidFill>
              </a:rPr>
              <a:t> _______ Kg</a:t>
            </a:r>
          </a:p>
        </p:txBody>
      </p:sp>
      <p:sp>
        <p:nvSpPr>
          <p:cNvPr id="39" name="ZoneTexte 38">
            <a:extLst>
              <a:ext uri="{FF2B5EF4-FFF2-40B4-BE49-F238E27FC236}">
                <a16:creationId xmlns:a16="http://schemas.microsoft.com/office/drawing/2014/main" id="{7B234D86-94A7-9CA2-AEAC-C1B56654EA8B}"/>
              </a:ext>
            </a:extLst>
          </p:cNvPr>
          <p:cNvSpPr txBox="1"/>
          <p:nvPr/>
        </p:nvSpPr>
        <p:spPr>
          <a:xfrm>
            <a:off x="3514529" y="5256513"/>
            <a:ext cx="1988045" cy="369332"/>
          </a:xfrm>
          <a:prstGeom prst="rect">
            <a:avLst/>
          </a:prstGeom>
          <a:noFill/>
        </p:spPr>
        <p:txBody>
          <a:bodyPr wrap="none" rtlCol="0">
            <a:spAutoFit/>
          </a:bodyPr>
          <a:lstStyle/>
          <a:p>
            <a:r>
              <a:rPr lang="fr-CA" b="1">
                <a:solidFill>
                  <a:srgbClr val="FF0000"/>
                </a:solidFill>
              </a:rPr>
              <a:t>________ Kg</a:t>
            </a:r>
          </a:p>
        </p:txBody>
      </p:sp>
      <p:sp>
        <p:nvSpPr>
          <p:cNvPr id="3" name="Rectangle 2">
            <a:extLst>
              <a:ext uri="{FF2B5EF4-FFF2-40B4-BE49-F238E27FC236}">
                <a16:creationId xmlns:a16="http://schemas.microsoft.com/office/drawing/2014/main" id="{02D01E48-E662-2217-06D3-FDC92468497B}"/>
              </a:ext>
            </a:extLst>
          </p:cNvPr>
          <p:cNvSpPr/>
          <p:nvPr/>
        </p:nvSpPr>
        <p:spPr>
          <a:xfrm>
            <a:off x="7841411" y="2470776"/>
            <a:ext cx="1828800" cy="74349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5" name="ZoneTexte 14">
            <a:extLst>
              <a:ext uri="{FF2B5EF4-FFF2-40B4-BE49-F238E27FC236}">
                <a16:creationId xmlns:a16="http://schemas.microsoft.com/office/drawing/2014/main" id="{76FA4B8F-D406-6ACA-3C24-4B95904406F0}"/>
              </a:ext>
            </a:extLst>
          </p:cNvPr>
          <p:cNvSpPr txBox="1"/>
          <p:nvPr/>
        </p:nvSpPr>
        <p:spPr>
          <a:xfrm>
            <a:off x="5975890" y="4480367"/>
            <a:ext cx="1949573" cy="369332"/>
          </a:xfrm>
          <a:prstGeom prst="rect">
            <a:avLst/>
          </a:prstGeom>
          <a:noFill/>
        </p:spPr>
        <p:txBody>
          <a:bodyPr wrap="none" rtlCol="0">
            <a:spAutoFit/>
          </a:bodyPr>
          <a:lstStyle/>
          <a:p>
            <a:r>
              <a:rPr lang="fr-CA"/>
              <a:t> _____ trou(s)</a:t>
            </a:r>
          </a:p>
        </p:txBody>
      </p:sp>
      <p:sp>
        <p:nvSpPr>
          <p:cNvPr id="6" name="ZoneTexte 5">
            <a:extLst>
              <a:ext uri="{FF2B5EF4-FFF2-40B4-BE49-F238E27FC236}">
                <a16:creationId xmlns:a16="http://schemas.microsoft.com/office/drawing/2014/main" id="{6B86E18E-4C1A-66EE-03D2-2ACE99DFB0D1}"/>
              </a:ext>
            </a:extLst>
          </p:cNvPr>
          <p:cNvSpPr txBox="1"/>
          <p:nvPr/>
        </p:nvSpPr>
        <p:spPr>
          <a:xfrm>
            <a:off x="6287546" y="1100137"/>
            <a:ext cx="4006546" cy="461665"/>
          </a:xfrm>
          <a:prstGeom prst="rect">
            <a:avLst/>
          </a:prstGeom>
          <a:noFill/>
        </p:spPr>
        <p:txBody>
          <a:bodyPr wrap="none" lIns="91440" tIns="45720" rIns="91440" bIns="45720" rtlCol="0" anchor="t">
            <a:spAutoFit/>
          </a:bodyPr>
          <a:lstStyle/>
          <a:p>
            <a:r>
              <a:rPr lang="fr-CA" sz="2400">
                <a:solidFill>
                  <a:srgbClr val="31849C"/>
                </a:solidFill>
                <a:latin typeface="+mj-lt"/>
              </a:rPr>
              <a:t>Exercice libre par l’enseignant</a:t>
            </a:r>
          </a:p>
        </p:txBody>
      </p:sp>
      <p:sp>
        <p:nvSpPr>
          <p:cNvPr id="11" name="ZoneTexte 10">
            <a:extLst>
              <a:ext uri="{FF2B5EF4-FFF2-40B4-BE49-F238E27FC236}">
                <a16:creationId xmlns:a16="http://schemas.microsoft.com/office/drawing/2014/main" id="{3B7A1E71-058B-F300-8D96-CC7A3AF83271}"/>
              </a:ext>
            </a:extLst>
          </p:cNvPr>
          <p:cNvSpPr txBox="1"/>
          <p:nvPr/>
        </p:nvSpPr>
        <p:spPr>
          <a:xfrm>
            <a:off x="3514529" y="4613742"/>
            <a:ext cx="1988045" cy="369332"/>
          </a:xfrm>
          <a:prstGeom prst="rect">
            <a:avLst/>
          </a:prstGeom>
          <a:noFill/>
        </p:spPr>
        <p:txBody>
          <a:bodyPr wrap="none" rtlCol="0">
            <a:spAutoFit/>
          </a:bodyPr>
          <a:lstStyle/>
          <a:p>
            <a:r>
              <a:rPr lang="fr-CA" b="1">
                <a:solidFill>
                  <a:srgbClr val="31849C"/>
                </a:solidFill>
              </a:rPr>
              <a:t>________ Kg</a:t>
            </a:r>
          </a:p>
        </p:txBody>
      </p:sp>
      <p:sp>
        <p:nvSpPr>
          <p:cNvPr id="20" name="Titre 1">
            <a:extLst>
              <a:ext uri="{FF2B5EF4-FFF2-40B4-BE49-F238E27FC236}">
                <a16:creationId xmlns:a16="http://schemas.microsoft.com/office/drawing/2014/main" id="{F322DFD1-94AE-72E0-81FF-C78BEA0EFDB1}"/>
              </a:ext>
            </a:extLst>
          </p:cNvPr>
          <p:cNvSpPr>
            <a:spLocks noGrp="1"/>
          </p:cNvSpPr>
          <p:nvPr>
            <p:ph type="title"/>
          </p:nvPr>
        </p:nvSpPr>
        <p:spPr>
          <a:xfrm>
            <a:off x="838200" y="295275"/>
            <a:ext cx="4538663" cy="1395413"/>
          </a:xfrm>
        </p:spPr>
        <p:txBody>
          <a:bodyPr>
            <a:normAutofit/>
          </a:bodyPr>
          <a:lstStyle/>
          <a:p>
            <a:r>
              <a:rPr lang="fr-CA" sz="3200"/>
              <a:t>Calcul précis des charges autoriées</a:t>
            </a:r>
          </a:p>
        </p:txBody>
      </p:sp>
      <p:pic>
        <p:nvPicPr>
          <p:cNvPr id="2" name="Image 1">
            <a:extLst>
              <a:ext uri="{FF2B5EF4-FFF2-40B4-BE49-F238E27FC236}">
                <a16:creationId xmlns:a16="http://schemas.microsoft.com/office/drawing/2014/main" id="{C49A5E00-6403-9F45-306B-74DB8702DE38}"/>
              </a:ext>
            </a:extLst>
          </p:cNvPr>
          <p:cNvPicPr>
            <a:picLocks noChangeAspect="1"/>
          </p:cNvPicPr>
          <p:nvPr/>
        </p:nvPicPr>
        <p:blipFill>
          <a:blip r:embed="rId4"/>
          <a:stretch>
            <a:fillRect/>
          </a:stretch>
        </p:blipFill>
        <p:spPr>
          <a:xfrm>
            <a:off x="11079080" y="0"/>
            <a:ext cx="1112920" cy="1485806"/>
          </a:xfrm>
          <a:prstGeom prst="rect">
            <a:avLst/>
          </a:prstGeom>
        </p:spPr>
      </p:pic>
    </p:spTree>
    <p:extLst>
      <p:ext uri="{BB962C8B-B14F-4D97-AF65-F5344CB8AC3E}">
        <p14:creationId xmlns:p14="http://schemas.microsoft.com/office/powerpoint/2010/main" val="1216066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0.00052 0.00024 L -0.03294 0.00255 " pathEditMode="relative" rAng="0" ptsTypes="AA">
                                      <p:cBhvr>
                                        <p:cTn id="6" dur="2000" fill="hold"/>
                                        <p:tgtEl>
                                          <p:spTgt spid="8"/>
                                        </p:tgtEl>
                                        <p:attrNameLst>
                                          <p:attrName>ppt_x</p:attrName>
                                          <p:attrName>ppt_y</p:attrName>
                                        </p:attrNameLst>
                                      </p:cBhvr>
                                      <p:rCtr x="-1628" y="116"/>
                                    </p:animMotion>
                                  </p:childTnLst>
                                </p:cTn>
                              </p:par>
                            </p:childTnLst>
                          </p:cTn>
                        </p:par>
                        <p:par>
                          <p:cTn id="7" fill="hold">
                            <p:stCondLst>
                              <p:cond delay="2000"/>
                            </p:stCondLst>
                            <p:childTnLst>
                              <p:par>
                                <p:cTn id="8" presetID="10" presetClass="entr" presetSubtype="0" fill="hold" grpId="0" nodeType="after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fade">
                                      <p:cBhvr>
                                        <p:cTn id="10" dur="500"/>
                                        <p:tgtEl>
                                          <p:spTgt spid="34"/>
                                        </p:tgtEl>
                                      </p:cBhvr>
                                    </p:animEffect>
                                  </p:childTnLst>
                                </p:cTn>
                              </p:par>
                            </p:childTnLst>
                          </p:cTn>
                        </p:par>
                        <p:par>
                          <p:cTn id="11" fill="hold">
                            <p:stCondLst>
                              <p:cond delay="2500"/>
                            </p:stCondLst>
                            <p:childTnLst>
                              <p:par>
                                <p:cTn id="12" presetID="10" presetClass="entr" presetSubtype="0" fill="hold" grpId="0" nodeType="afterEffect">
                                  <p:stCondLst>
                                    <p:cond delay="0"/>
                                  </p:stCondLst>
                                  <p:childTnLst>
                                    <p:set>
                                      <p:cBhvr>
                                        <p:cTn id="13" dur="1" fill="hold">
                                          <p:stCondLst>
                                            <p:cond delay="0"/>
                                          </p:stCondLst>
                                        </p:cTn>
                                        <p:tgtEl>
                                          <p:spTgt spid="38"/>
                                        </p:tgtEl>
                                        <p:attrNameLst>
                                          <p:attrName>style.visibility</p:attrName>
                                        </p:attrNameLst>
                                      </p:cBhvr>
                                      <p:to>
                                        <p:strVal val="visible"/>
                                      </p:to>
                                    </p:set>
                                    <p:animEffect transition="in" filter="fade">
                                      <p:cBhvr>
                                        <p:cTn id="14" dur="500"/>
                                        <p:tgtEl>
                                          <p:spTgt spid="38"/>
                                        </p:tgtEl>
                                      </p:cBhvr>
                                    </p:animEffect>
                                  </p:childTnLst>
                                </p:cTn>
                              </p:par>
                            </p:childTnLst>
                          </p:cTn>
                        </p:par>
                        <p:par>
                          <p:cTn id="15" fill="hold">
                            <p:stCondLst>
                              <p:cond delay="3000"/>
                            </p:stCondLst>
                            <p:childTnLst>
                              <p:par>
                                <p:cTn id="16" presetID="10" presetClass="entr" presetSubtype="0" fill="hold" grpId="0" nodeType="after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fade">
                                      <p:cBhvr>
                                        <p:cTn id="18" dur="500"/>
                                        <p:tgtEl>
                                          <p:spTgt spid="39"/>
                                        </p:tgtEl>
                                      </p:cBhvr>
                                    </p:animEffect>
                                  </p:childTnLst>
                                </p:cTn>
                              </p:par>
                            </p:childTnLst>
                          </p:cTn>
                        </p:par>
                        <p:par>
                          <p:cTn id="19" fill="hold">
                            <p:stCondLst>
                              <p:cond delay="3500"/>
                            </p:stCondLst>
                            <p:childTnLst>
                              <p:par>
                                <p:cTn id="20" presetID="10" presetClass="entr" presetSubtype="0"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8" grpId="0"/>
      <p:bldP spid="39" grpId="0"/>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825376-694A-F057-4CFF-3D7CC426E818}"/>
            </a:ext>
          </a:extLst>
        </p:cNvPr>
        <p:cNvGrpSpPr/>
        <p:nvPr/>
      </p:nvGrpSpPr>
      <p:grpSpPr>
        <a:xfrm>
          <a:off x="0" y="0"/>
          <a:ext cx="0" cy="0"/>
          <a:chOff x="0" y="0"/>
          <a:chExt cx="0" cy="0"/>
        </a:xfrm>
      </p:grpSpPr>
      <p:pic>
        <p:nvPicPr>
          <p:cNvPr id="7" name="Image 6">
            <a:extLst>
              <a:ext uri="{FF2B5EF4-FFF2-40B4-BE49-F238E27FC236}">
                <a16:creationId xmlns:a16="http://schemas.microsoft.com/office/drawing/2014/main" id="{E6BD7B7D-E06B-1E39-6400-CC133AF2D016}"/>
              </a:ext>
            </a:extLst>
          </p:cNvPr>
          <p:cNvPicPr>
            <a:picLocks noChangeAspect="1"/>
          </p:cNvPicPr>
          <p:nvPr/>
        </p:nvPicPr>
        <p:blipFill>
          <a:blip r:embed="rId2"/>
          <a:stretch>
            <a:fillRect/>
          </a:stretch>
        </p:blipFill>
        <p:spPr>
          <a:xfrm>
            <a:off x="1082591" y="2252922"/>
            <a:ext cx="8839966" cy="1536325"/>
          </a:xfrm>
          <a:prstGeom prst="rect">
            <a:avLst/>
          </a:prstGeom>
        </p:spPr>
      </p:pic>
      <p:pic>
        <p:nvPicPr>
          <p:cNvPr id="8" name="Image 7">
            <a:extLst>
              <a:ext uri="{FF2B5EF4-FFF2-40B4-BE49-F238E27FC236}">
                <a16:creationId xmlns:a16="http://schemas.microsoft.com/office/drawing/2014/main" id="{A1FD4E18-A5FC-AAA4-CC4D-157B49A21E31}"/>
              </a:ext>
            </a:extLst>
          </p:cNvPr>
          <p:cNvPicPr>
            <a:picLocks noChangeAspect="1"/>
          </p:cNvPicPr>
          <p:nvPr/>
        </p:nvPicPr>
        <p:blipFill>
          <a:blip r:embed="rId3"/>
          <a:stretch>
            <a:fillRect/>
          </a:stretch>
        </p:blipFill>
        <p:spPr>
          <a:xfrm>
            <a:off x="8384698" y="3429000"/>
            <a:ext cx="951058" cy="414564"/>
          </a:xfrm>
          <a:prstGeom prst="rect">
            <a:avLst/>
          </a:prstGeom>
        </p:spPr>
      </p:pic>
      <p:cxnSp>
        <p:nvCxnSpPr>
          <p:cNvPr id="4" name="Connecteur droit 3">
            <a:extLst>
              <a:ext uri="{FF2B5EF4-FFF2-40B4-BE49-F238E27FC236}">
                <a16:creationId xmlns:a16="http://schemas.microsoft.com/office/drawing/2014/main" id="{ABEDB8B2-65E1-8D9D-7097-54A73491FC32}"/>
              </a:ext>
            </a:extLst>
          </p:cNvPr>
          <p:cNvCxnSpPr>
            <a:cxnSpLocks/>
          </p:cNvCxnSpPr>
          <p:nvPr/>
        </p:nvCxnSpPr>
        <p:spPr>
          <a:xfrm flipV="1">
            <a:off x="1633830" y="4168708"/>
            <a:ext cx="2601740" cy="16528"/>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Connecteur droit avec flèche 8">
            <a:extLst>
              <a:ext uri="{FF2B5EF4-FFF2-40B4-BE49-F238E27FC236}">
                <a16:creationId xmlns:a16="http://schemas.microsoft.com/office/drawing/2014/main" id="{B46651DA-3D1E-FF2E-255B-73B6D3A551A0}"/>
              </a:ext>
            </a:extLst>
          </p:cNvPr>
          <p:cNvCxnSpPr/>
          <p:nvPr/>
        </p:nvCxnSpPr>
        <p:spPr>
          <a:xfrm flipV="1">
            <a:off x="4235570" y="3780519"/>
            <a:ext cx="0" cy="38818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7" name="ZoneTexte 16">
            <a:extLst>
              <a:ext uri="{FF2B5EF4-FFF2-40B4-BE49-F238E27FC236}">
                <a16:creationId xmlns:a16="http://schemas.microsoft.com/office/drawing/2014/main" id="{D2AA235D-33FD-F9DC-10AE-8F6AA2CEB5FB}"/>
              </a:ext>
            </a:extLst>
          </p:cNvPr>
          <p:cNvSpPr txBox="1"/>
          <p:nvPr/>
        </p:nvSpPr>
        <p:spPr>
          <a:xfrm>
            <a:off x="1162065" y="4328679"/>
            <a:ext cx="1204176" cy="369332"/>
          </a:xfrm>
          <a:prstGeom prst="rect">
            <a:avLst/>
          </a:prstGeom>
          <a:noFill/>
        </p:spPr>
        <p:txBody>
          <a:bodyPr wrap="none" rtlCol="0">
            <a:spAutoFit/>
          </a:bodyPr>
          <a:lstStyle/>
          <a:p>
            <a:r>
              <a:rPr lang="fr-CA" b="1">
                <a:solidFill>
                  <a:srgbClr val="31849C"/>
                </a:solidFill>
              </a:rPr>
              <a:t>5 500 Kg</a:t>
            </a:r>
          </a:p>
        </p:txBody>
      </p:sp>
      <p:sp>
        <p:nvSpPr>
          <p:cNvPr id="19" name="ZoneTexte 18">
            <a:extLst>
              <a:ext uri="{FF2B5EF4-FFF2-40B4-BE49-F238E27FC236}">
                <a16:creationId xmlns:a16="http://schemas.microsoft.com/office/drawing/2014/main" id="{D408928F-C5FA-6C69-1EFD-44779CACCDAA}"/>
              </a:ext>
            </a:extLst>
          </p:cNvPr>
          <p:cNvSpPr txBox="1"/>
          <p:nvPr/>
        </p:nvSpPr>
        <p:spPr>
          <a:xfrm>
            <a:off x="3700774" y="4307122"/>
            <a:ext cx="1289135" cy="369332"/>
          </a:xfrm>
          <a:prstGeom prst="rect">
            <a:avLst/>
          </a:prstGeom>
          <a:noFill/>
        </p:spPr>
        <p:txBody>
          <a:bodyPr wrap="none" rtlCol="0">
            <a:spAutoFit/>
          </a:bodyPr>
          <a:lstStyle/>
          <a:p>
            <a:r>
              <a:rPr lang="fr-CA" b="1">
                <a:solidFill>
                  <a:srgbClr val="31849C"/>
                </a:solidFill>
              </a:rPr>
              <a:t>18 000 Kg</a:t>
            </a:r>
          </a:p>
        </p:txBody>
      </p:sp>
      <p:sp>
        <p:nvSpPr>
          <p:cNvPr id="26" name="Rectangle 25">
            <a:extLst>
              <a:ext uri="{FF2B5EF4-FFF2-40B4-BE49-F238E27FC236}">
                <a16:creationId xmlns:a16="http://schemas.microsoft.com/office/drawing/2014/main" id="{D0FE4A9C-6977-5595-627C-9CF9FA179E0F}"/>
              </a:ext>
            </a:extLst>
          </p:cNvPr>
          <p:cNvSpPr/>
          <p:nvPr/>
        </p:nvSpPr>
        <p:spPr>
          <a:xfrm>
            <a:off x="10705381" y="6188939"/>
            <a:ext cx="1345721" cy="56554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 name="Rectangle 2">
            <a:extLst>
              <a:ext uri="{FF2B5EF4-FFF2-40B4-BE49-F238E27FC236}">
                <a16:creationId xmlns:a16="http://schemas.microsoft.com/office/drawing/2014/main" id="{D7FBF6D7-6E97-7037-998E-9BB8D8F80EE2}"/>
              </a:ext>
            </a:extLst>
          </p:cNvPr>
          <p:cNvSpPr/>
          <p:nvPr/>
        </p:nvSpPr>
        <p:spPr>
          <a:xfrm>
            <a:off x="7841411" y="2470776"/>
            <a:ext cx="1828800" cy="74349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 name="ZoneTexte 5">
            <a:extLst>
              <a:ext uri="{FF2B5EF4-FFF2-40B4-BE49-F238E27FC236}">
                <a16:creationId xmlns:a16="http://schemas.microsoft.com/office/drawing/2014/main" id="{414BAD47-E4F8-AE01-78B7-035FA96F7F80}"/>
              </a:ext>
            </a:extLst>
          </p:cNvPr>
          <p:cNvSpPr txBox="1"/>
          <p:nvPr/>
        </p:nvSpPr>
        <p:spPr>
          <a:xfrm>
            <a:off x="5896651" y="1168016"/>
            <a:ext cx="2879122" cy="954107"/>
          </a:xfrm>
          <a:prstGeom prst="rect">
            <a:avLst/>
          </a:prstGeom>
          <a:noFill/>
        </p:spPr>
        <p:txBody>
          <a:bodyPr wrap="none" lIns="91440" tIns="45720" rIns="91440" bIns="45720" rtlCol="0" anchor="t">
            <a:spAutoFit/>
          </a:bodyPr>
          <a:lstStyle/>
          <a:p>
            <a:r>
              <a:rPr lang="fr-CA" sz="2800">
                <a:latin typeface="+mj-lt"/>
              </a:rPr>
              <a:t>Transfert de poids </a:t>
            </a:r>
            <a:endParaRPr lang="fr-FR"/>
          </a:p>
          <a:p>
            <a:r>
              <a:rPr lang="fr-CA" sz="2800">
                <a:latin typeface="+mj-lt"/>
              </a:rPr>
              <a:t>avec la sellette </a:t>
            </a:r>
            <a:endParaRPr lang="fr-CA"/>
          </a:p>
        </p:txBody>
      </p:sp>
      <p:pic>
        <p:nvPicPr>
          <p:cNvPr id="10" name="Image 9">
            <a:extLst>
              <a:ext uri="{FF2B5EF4-FFF2-40B4-BE49-F238E27FC236}">
                <a16:creationId xmlns:a16="http://schemas.microsoft.com/office/drawing/2014/main" id="{C5B66492-A401-3507-607B-CDE6C29F5FB5}"/>
              </a:ext>
            </a:extLst>
          </p:cNvPr>
          <p:cNvPicPr>
            <a:picLocks noChangeAspect="1"/>
          </p:cNvPicPr>
          <p:nvPr/>
        </p:nvPicPr>
        <p:blipFill>
          <a:blip r:embed="rId4"/>
          <a:stretch>
            <a:fillRect/>
          </a:stretch>
        </p:blipFill>
        <p:spPr>
          <a:xfrm>
            <a:off x="8796222" y="-7558"/>
            <a:ext cx="3395778" cy="1830110"/>
          </a:xfrm>
          <a:prstGeom prst="rect">
            <a:avLst/>
          </a:prstGeom>
        </p:spPr>
      </p:pic>
      <p:cxnSp>
        <p:nvCxnSpPr>
          <p:cNvPr id="16" name="Connecteur droit avec flèche 15">
            <a:extLst>
              <a:ext uri="{FF2B5EF4-FFF2-40B4-BE49-F238E27FC236}">
                <a16:creationId xmlns:a16="http://schemas.microsoft.com/office/drawing/2014/main" id="{7873D5B5-71B6-39F0-CD85-2B48B3DFB003}"/>
              </a:ext>
            </a:extLst>
          </p:cNvPr>
          <p:cNvCxnSpPr/>
          <p:nvPr/>
        </p:nvCxnSpPr>
        <p:spPr>
          <a:xfrm flipV="1">
            <a:off x="1633830" y="3797047"/>
            <a:ext cx="0" cy="38818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1" name="ZoneTexte 20">
            <a:extLst>
              <a:ext uri="{FF2B5EF4-FFF2-40B4-BE49-F238E27FC236}">
                <a16:creationId xmlns:a16="http://schemas.microsoft.com/office/drawing/2014/main" id="{B2CBC4B7-3E75-DF5C-D7A9-5138DCF3F2B5}"/>
              </a:ext>
            </a:extLst>
          </p:cNvPr>
          <p:cNvSpPr txBox="1"/>
          <p:nvPr/>
        </p:nvSpPr>
        <p:spPr>
          <a:xfrm>
            <a:off x="0" y="4260955"/>
            <a:ext cx="1116011" cy="461665"/>
          </a:xfrm>
          <a:prstGeom prst="rect">
            <a:avLst/>
          </a:prstGeom>
          <a:noFill/>
        </p:spPr>
        <p:txBody>
          <a:bodyPr wrap="none" rtlCol="0">
            <a:spAutoFit/>
          </a:bodyPr>
          <a:lstStyle/>
          <a:p>
            <a:r>
              <a:rPr lang="fr-CA" sz="2400">
                <a:latin typeface="+mj-lt"/>
              </a:rPr>
              <a:t>Normal</a:t>
            </a:r>
          </a:p>
        </p:txBody>
      </p:sp>
      <p:sp>
        <p:nvSpPr>
          <p:cNvPr id="22" name="ZoneTexte 21">
            <a:extLst>
              <a:ext uri="{FF2B5EF4-FFF2-40B4-BE49-F238E27FC236}">
                <a16:creationId xmlns:a16="http://schemas.microsoft.com/office/drawing/2014/main" id="{8A88B39E-DF0F-C9E8-F9EF-2389A40766B8}"/>
              </a:ext>
            </a:extLst>
          </p:cNvPr>
          <p:cNvSpPr txBox="1"/>
          <p:nvPr/>
        </p:nvSpPr>
        <p:spPr>
          <a:xfrm>
            <a:off x="-11064" y="4963495"/>
            <a:ext cx="893834" cy="461665"/>
          </a:xfrm>
          <a:prstGeom prst="rect">
            <a:avLst/>
          </a:prstGeom>
          <a:noFill/>
        </p:spPr>
        <p:txBody>
          <a:bodyPr wrap="none" rtlCol="0">
            <a:spAutoFit/>
          </a:bodyPr>
          <a:lstStyle/>
          <a:p>
            <a:r>
              <a:rPr lang="fr-CA" sz="2400">
                <a:latin typeface="+mj-lt"/>
              </a:rPr>
              <a:t>Dégel</a:t>
            </a:r>
          </a:p>
        </p:txBody>
      </p:sp>
      <p:sp>
        <p:nvSpPr>
          <p:cNvPr id="23" name="ZoneTexte 22">
            <a:extLst>
              <a:ext uri="{FF2B5EF4-FFF2-40B4-BE49-F238E27FC236}">
                <a16:creationId xmlns:a16="http://schemas.microsoft.com/office/drawing/2014/main" id="{80E37D4E-75D1-BD6D-427A-E50862B94724}"/>
              </a:ext>
            </a:extLst>
          </p:cNvPr>
          <p:cNvSpPr txBox="1"/>
          <p:nvPr/>
        </p:nvSpPr>
        <p:spPr>
          <a:xfrm>
            <a:off x="3669645" y="5044761"/>
            <a:ext cx="1290738" cy="369332"/>
          </a:xfrm>
          <a:prstGeom prst="rect">
            <a:avLst/>
          </a:prstGeom>
          <a:noFill/>
        </p:spPr>
        <p:txBody>
          <a:bodyPr wrap="none" rtlCol="0">
            <a:spAutoFit/>
          </a:bodyPr>
          <a:lstStyle/>
          <a:p>
            <a:r>
              <a:rPr lang="fr-CA" b="1">
                <a:solidFill>
                  <a:srgbClr val="31849C"/>
                </a:solidFill>
              </a:rPr>
              <a:t>15 500 Kg</a:t>
            </a:r>
          </a:p>
        </p:txBody>
      </p:sp>
      <p:sp>
        <p:nvSpPr>
          <p:cNvPr id="25" name="ZoneTexte 24">
            <a:extLst>
              <a:ext uri="{FF2B5EF4-FFF2-40B4-BE49-F238E27FC236}">
                <a16:creationId xmlns:a16="http://schemas.microsoft.com/office/drawing/2014/main" id="{5124BF12-C8AF-D15C-38EF-A64B5DDB0F93}"/>
              </a:ext>
            </a:extLst>
          </p:cNvPr>
          <p:cNvSpPr txBox="1"/>
          <p:nvPr/>
        </p:nvSpPr>
        <p:spPr>
          <a:xfrm>
            <a:off x="1121182" y="5052777"/>
            <a:ext cx="1204176" cy="369332"/>
          </a:xfrm>
          <a:prstGeom prst="rect">
            <a:avLst/>
          </a:prstGeom>
          <a:noFill/>
        </p:spPr>
        <p:txBody>
          <a:bodyPr wrap="none" rtlCol="0">
            <a:spAutoFit/>
          </a:bodyPr>
          <a:lstStyle/>
          <a:p>
            <a:r>
              <a:rPr lang="fr-CA" b="1">
                <a:solidFill>
                  <a:srgbClr val="31849C"/>
                </a:solidFill>
              </a:rPr>
              <a:t>5 500 Kg</a:t>
            </a:r>
          </a:p>
        </p:txBody>
      </p:sp>
      <p:pic>
        <p:nvPicPr>
          <p:cNvPr id="28" name="Image 27">
            <a:extLst>
              <a:ext uri="{FF2B5EF4-FFF2-40B4-BE49-F238E27FC236}">
                <a16:creationId xmlns:a16="http://schemas.microsoft.com/office/drawing/2014/main" id="{4D0D6131-81B5-2194-F2D1-B7681F554CDA}"/>
              </a:ext>
            </a:extLst>
          </p:cNvPr>
          <p:cNvPicPr>
            <a:picLocks noChangeAspect="1"/>
          </p:cNvPicPr>
          <p:nvPr/>
        </p:nvPicPr>
        <p:blipFill>
          <a:blip r:embed="rId5"/>
          <a:stretch>
            <a:fillRect/>
          </a:stretch>
        </p:blipFill>
        <p:spPr>
          <a:xfrm>
            <a:off x="4056733" y="2463798"/>
            <a:ext cx="922270" cy="809083"/>
          </a:xfrm>
          <a:prstGeom prst="rect">
            <a:avLst/>
          </a:prstGeom>
        </p:spPr>
      </p:pic>
      <p:pic>
        <p:nvPicPr>
          <p:cNvPr id="29" name="Image 28">
            <a:extLst>
              <a:ext uri="{FF2B5EF4-FFF2-40B4-BE49-F238E27FC236}">
                <a16:creationId xmlns:a16="http://schemas.microsoft.com/office/drawing/2014/main" id="{A6168857-433D-5166-9E1C-06650835BCF5}"/>
              </a:ext>
            </a:extLst>
          </p:cNvPr>
          <p:cNvPicPr>
            <a:picLocks noChangeAspect="1"/>
          </p:cNvPicPr>
          <p:nvPr/>
        </p:nvPicPr>
        <p:blipFill>
          <a:blip r:embed="rId5"/>
          <a:stretch>
            <a:fillRect/>
          </a:stretch>
        </p:blipFill>
        <p:spPr>
          <a:xfrm>
            <a:off x="4975873" y="2463798"/>
            <a:ext cx="922270" cy="809083"/>
          </a:xfrm>
          <a:prstGeom prst="rect">
            <a:avLst/>
          </a:prstGeom>
        </p:spPr>
      </p:pic>
      <p:pic>
        <p:nvPicPr>
          <p:cNvPr id="30" name="Image 29">
            <a:extLst>
              <a:ext uri="{FF2B5EF4-FFF2-40B4-BE49-F238E27FC236}">
                <a16:creationId xmlns:a16="http://schemas.microsoft.com/office/drawing/2014/main" id="{DB00C013-7FA1-0111-246D-43EDD6C90211}"/>
              </a:ext>
            </a:extLst>
          </p:cNvPr>
          <p:cNvPicPr>
            <a:picLocks noChangeAspect="1"/>
          </p:cNvPicPr>
          <p:nvPr/>
        </p:nvPicPr>
        <p:blipFill>
          <a:blip r:embed="rId5"/>
          <a:stretch>
            <a:fillRect/>
          </a:stretch>
        </p:blipFill>
        <p:spPr>
          <a:xfrm>
            <a:off x="6817283" y="2463798"/>
            <a:ext cx="922270" cy="809083"/>
          </a:xfrm>
          <a:prstGeom prst="rect">
            <a:avLst/>
          </a:prstGeom>
        </p:spPr>
      </p:pic>
      <p:pic>
        <p:nvPicPr>
          <p:cNvPr id="31" name="Image 30">
            <a:extLst>
              <a:ext uri="{FF2B5EF4-FFF2-40B4-BE49-F238E27FC236}">
                <a16:creationId xmlns:a16="http://schemas.microsoft.com/office/drawing/2014/main" id="{DA126934-7330-A856-BF94-3BF0A97CAB1A}"/>
              </a:ext>
            </a:extLst>
          </p:cNvPr>
          <p:cNvPicPr>
            <a:picLocks noChangeAspect="1"/>
          </p:cNvPicPr>
          <p:nvPr/>
        </p:nvPicPr>
        <p:blipFill>
          <a:blip r:embed="rId5"/>
          <a:stretch>
            <a:fillRect/>
          </a:stretch>
        </p:blipFill>
        <p:spPr>
          <a:xfrm>
            <a:off x="5898143" y="2475210"/>
            <a:ext cx="922270" cy="809083"/>
          </a:xfrm>
          <a:prstGeom prst="rect">
            <a:avLst/>
          </a:prstGeom>
        </p:spPr>
      </p:pic>
      <p:pic>
        <p:nvPicPr>
          <p:cNvPr id="32" name="Image 31">
            <a:extLst>
              <a:ext uri="{FF2B5EF4-FFF2-40B4-BE49-F238E27FC236}">
                <a16:creationId xmlns:a16="http://schemas.microsoft.com/office/drawing/2014/main" id="{8B941FA6-1FB1-453A-9E06-722E07F1B845}"/>
              </a:ext>
            </a:extLst>
          </p:cNvPr>
          <p:cNvPicPr>
            <a:picLocks noChangeAspect="1"/>
          </p:cNvPicPr>
          <p:nvPr/>
        </p:nvPicPr>
        <p:blipFill>
          <a:blip r:embed="rId5"/>
          <a:stretch>
            <a:fillRect/>
          </a:stretch>
        </p:blipFill>
        <p:spPr>
          <a:xfrm>
            <a:off x="7736423" y="2463797"/>
            <a:ext cx="922270" cy="809083"/>
          </a:xfrm>
          <a:prstGeom prst="rect">
            <a:avLst/>
          </a:prstGeom>
        </p:spPr>
      </p:pic>
      <p:sp>
        <p:nvSpPr>
          <p:cNvPr id="43" name="Titre 1">
            <a:extLst>
              <a:ext uri="{FF2B5EF4-FFF2-40B4-BE49-F238E27FC236}">
                <a16:creationId xmlns:a16="http://schemas.microsoft.com/office/drawing/2014/main" id="{12454D4B-EDA2-0AA9-59B6-570817F2FDDF}"/>
              </a:ext>
            </a:extLst>
          </p:cNvPr>
          <p:cNvSpPr>
            <a:spLocks noGrp="1"/>
          </p:cNvSpPr>
          <p:nvPr>
            <p:ph type="title"/>
          </p:nvPr>
        </p:nvSpPr>
        <p:spPr>
          <a:xfrm>
            <a:off x="838200" y="295275"/>
            <a:ext cx="4538663" cy="1395413"/>
          </a:xfrm>
        </p:spPr>
        <p:txBody>
          <a:bodyPr>
            <a:normAutofit/>
          </a:bodyPr>
          <a:lstStyle/>
          <a:p>
            <a:r>
              <a:rPr lang="fr-CA" sz="3200"/>
              <a:t>Calcul précis des charges autoriées</a:t>
            </a:r>
          </a:p>
        </p:txBody>
      </p:sp>
      <p:pic>
        <p:nvPicPr>
          <p:cNvPr id="44" name="Image 43">
            <a:extLst>
              <a:ext uri="{FF2B5EF4-FFF2-40B4-BE49-F238E27FC236}">
                <a16:creationId xmlns:a16="http://schemas.microsoft.com/office/drawing/2014/main" id="{B4ACE4B6-287E-0510-5BA2-D0431E848E0D}"/>
              </a:ext>
            </a:extLst>
          </p:cNvPr>
          <p:cNvPicPr>
            <a:picLocks noChangeAspect="1"/>
          </p:cNvPicPr>
          <p:nvPr/>
        </p:nvPicPr>
        <p:blipFill>
          <a:blip r:embed="rId6"/>
          <a:stretch>
            <a:fillRect/>
          </a:stretch>
        </p:blipFill>
        <p:spPr>
          <a:xfrm>
            <a:off x="10922156" y="5229427"/>
            <a:ext cx="1148721" cy="1533602"/>
          </a:xfrm>
          <a:prstGeom prst="rect">
            <a:avLst/>
          </a:prstGeom>
        </p:spPr>
      </p:pic>
      <p:sp>
        <p:nvSpPr>
          <p:cNvPr id="5" name="Triangle isocèle 4">
            <a:extLst>
              <a:ext uri="{FF2B5EF4-FFF2-40B4-BE49-F238E27FC236}">
                <a16:creationId xmlns:a16="http://schemas.microsoft.com/office/drawing/2014/main" id="{3CE1DEBF-40D7-7DBE-A92D-F73AE927B1C9}"/>
              </a:ext>
            </a:extLst>
          </p:cNvPr>
          <p:cNvSpPr/>
          <p:nvPr/>
        </p:nvSpPr>
        <p:spPr>
          <a:xfrm>
            <a:off x="2831994" y="4186138"/>
            <a:ext cx="267419" cy="439947"/>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2182801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0.00052 0.00023 L -0.03893 0.00209 " pathEditMode="relative" rAng="0" ptsTypes="AA">
                                      <p:cBhvr>
                                        <p:cTn id="6" dur="2000" fill="hold"/>
                                        <p:tgtEl>
                                          <p:spTgt spid="8"/>
                                        </p:tgtEl>
                                        <p:attrNameLst>
                                          <p:attrName>ppt_x</p:attrName>
                                          <p:attrName>ppt_y</p:attrName>
                                        </p:attrNameLst>
                                      </p:cBhvr>
                                      <p:rCtr x="-1927" y="93"/>
                                    </p:animMotion>
                                  </p:childTnLst>
                                </p:cTn>
                              </p:par>
                            </p:childTnLst>
                          </p:cTn>
                        </p:par>
                        <p:par>
                          <p:cTn id="7" fill="hold">
                            <p:stCondLst>
                              <p:cond delay="2000"/>
                            </p:stCondLst>
                            <p:childTnLst>
                              <p:par>
                                <p:cTn id="8" presetID="1" presetClass="entr" presetSubtype="0" fill="hold" grpId="0" nodeType="afterEffect">
                                  <p:stCondLst>
                                    <p:cond delay="0"/>
                                  </p:stCondLst>
                                  <p:childTnLst>
                                    <p:set>
                                      <p:cBhvr>
                                        <p:cTn id="9" dur="1" fill="hold">
                                          <p:stCondLst>
                                            <p:cond delay="0"/>
                                          </p:stCondLst>
                                        </p:cTn>
                                        <p:tgtEl>
                                          <p:spTgt spid="21"/>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grpId="0" nodeType="after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0" nodeType="afterEffect">
                                  <p:stCondLst>
                                    <p:cond delay="0"/>
                                  </p:stCondLst>
                                  <p:childTnLst>
                                    <p:set>
                                      <p:cBhvr>
                                        <p:cTn id="23"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1" grpId="0"/>
      <p:bldP spid="22" grpId="0"/>
      <p:bldP spid="23" grpId="0"/>
      <p:bldP spid="2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1ECA44-6AFB-A198-F7D8-4A0F6E910951}"/>
            </a:ext>
          </a:extLst>
        </p:cNvPr>
        <p:cNvGrpSpPr/>
        <p:nvPr/>
      </p:nvGrpSpPr>
      <p:grpSpPr>
        <a:xfrm>
          <a:off x="0" y="0"/>
          <a:ext cx="0" cy="0"/>
          <a:chOff x="0" y="0"/>
          <a:chExt cx="0" cy="0"/>
        </a:xfrm>
      </p:grpSpPr>
      <p:pic>
        <p:nvPicPr>
          <p:cNvPr id="7" name="Image 6">
            <a:extLst>
              <a:ext uri="{FF2B5EF4-FFF2-40B4-BE49-F238E27FC236}">
                <a16:creationId xmlns:a16="http://schemas.microsoft.com/office/drawing/2014/main" id="{3CAE0F3C-E93E-06A3-8CF0-4306066A1C5F}"/>
              </a:ext>
            </a:extLst>
          </p:cNvPr>
          <p:cNvPicPr>
            <a:picLocks noChangeAspect="1"/>
          </p:cNvPicPr>
          <p:nvPr/>
        </p:nvPicPr>
        <p:blipFill>
          <a:blip r:embed="rId3"/>
          <a:stretch>
            <a:fillRect/>
          </a:stretch>
        </p:blipFill>
        <p:spPr>
          <a:xfrm>
            <a:off x="1082591" y="2252922"/>
            <a:ext cx="8839966" cy="1536325"/>
          </a:xfrm>
          <a:prstGeom prst="rect">
            <a:avLst/>
          </a:prstGeom>
        </p:spPr>
      </p:pic>
      <p:pic>
        <p:nvPicPr>
          <p:cNvPr id="8" name="Image 7">
            <a:extLst>
              <a:ext uri="{FF2B5EF4-FFF2-40B4-BE49-F238E27FC236}">
                <a16:creationId xmlns:a16="http://schemas.microsoft.com/office/drawing/2014/main" id="{0013EB63-CCCB-FD60-5ED3-735475A1A1F9}"/>
              </a:ext>
            </a:extLst>
          </p:cNvPr>
          <p:cNvPicPr>
            <a:picLocks noChangeAspect="1"/>
          </p:cNvPicPr>
          <p:nvPr/>
        </p:nvPicPr>
        <p:blipFill>
          <a:blip r:embed="rId4"/>
          <a:stretch>
            <a:fillRect/>
          </a:stretch>
        </p:blipFill>
        <p:spPr>
          <a:xfrm>
            <a:off x="8539973" y="3419768"/>
            <a:ext cx="951058" cy="414564"/>
          </a:xfrm>
          <a:prstGeom prst="rect">
            <a:avLst/>
          </a:prstGeom>
        </p:spPr>
      </p:pic>
      <p:cxnSp>
        <p:nvCxnSpPr>
          <p:cNvPr id="4" name="Connecteur droit 3">
            <a:extLst>
              <a:ext uri="{FF2B5EF4-FFF2-40B4-BE49-F238E27FC236}">
                <a16:creationId xmlns:a16="http://schemas.microsoft.com/office/drawing/2014/main" id="{7312DC22-9F55-C35F-1F6B-227D118A06B1}"/>
              </a:ext>
            </a:extLst>
          </p:cNvPr>
          <p:cNvCxnSpPr>
            <a:cxnSpLocks/>
          </p:cNvCxnSpPr>
          <p:nvPr/>
        </p:nvCxnSpPr>
        <p:spPr>
          <a:xfrm flipV="1">
            <a:off x="1633830" y="4168708"/>
            <a:ext cx="2601740" cy="16528"/>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Connecteur droit avec flèche 8">
            <a:extLst>
              <a:ext uri="{FF2B5EF4-FFF2-40B4-BE49-F238E27FC236}">
                <a16:creationId xmlns:a16="http://schemas.microsoft.com/office/drawing/2014/main" id="{E35C4C1F-8A71-8AD9-0808-99D4975A63AF}"/>
              </a:ext>
            </a:extLst>
          </p:cNvPr>
          <p:cNvCxnSpPr/>
          <p:nvPr/>
        </p:nvCxnSpPr>
        <p:spPr>
          <a:xfrm flipV="1">
            <a:off x="4235570" y="3780519"/>
            <a:ext cx="0" cy="38818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7" name="ZoneTexte 16">
            <a:extLst>
              <a:ext uri="{FF2B5EF4-FFF2-40B4-BE49-F238E27FC236}">
                <a16:creationId xmlns:a16="http://schemas.microsoft.com/office/drawing/2014/main" id="{31988744-E548-28B3-EB6B-8A07CDE2F664}"/>
              </a:ext>
            </a:extLst>
          </p:cNvPr>
          <p:cNvSpPr txBox="1"/>
          <p:nvPr/>
        </p:nvSpPr>
        <p:spPr>
          <a:xfrm>
            <a:off x="1162065" y="4328679"/>
            <a:ext cx="1127232" cy="369332"/>
          </a:xfrm>
          <a:prstGeom prst="rect">
            <a:avLst/>
          </a:prstGeom>
          <a:noFill/>
        </p:spPr>
        <p:txBody>
          <a:bodyPr wrap="none" rtlCol="0">
            <a:spAutoFit/>
          </a:bodyPr>
          <a:lstStyle/>
          <a:p>
            <a:r>
              <a:rPr lang="fr-CA" b="1" dirty="0">
                <a:solidFill>
                  <a:srgbClr val="31849C"/>
                </a:solidFill>
              </a:rPr>
              <a:t>5700 Kg</a:t>
            </a:r>
          </a:p>
        </p:txBody>
      </p:sp>
      <p:sp>
        <p:nvSpPr>
          <p:cNvPr id="19" name="ZoneTexte 18">
            <a:extLst>
              <a:ext uri="{FF2B5EF4-FFF2-40B4-BE49-F238E27FC236}">
                <a16:creationId xmlns:a16="http://schemas.microsoft.com/office/drawing/2014/main" id="{F9B50134-D9D3-EE43-F98B-4D77C6129D68}"/>
              </a:ext>
            </a:extLst>
          </p:cNvPr>
          <p:cNvSpPr txBox="1"/>
          <p:nvPr/>
        </p:nvSpPr>
        <p:spPr>
          <a:xfrm>
            <a:off x="3700774" y="4307122"/>
            <a:ext cx="1252266" cy="369332"/>
          </a:xfrm>
          <a:prstGeom prst="rect">
            <a:avLst/>
          </a:prstGeom>
          <a:noFill/>
        </p:spPr>
        <p:txBody>
          <a:bodyPr wrap="none" rtlCol="0">
            <a:spAutoFit/>
          </a:bodyPr>
          <a:lstStyle/>
          <a:p>
            <a:r>
              <a:rPr lang="fr-CA" b="1" dirty="0">
                <a:solidFill>
                  <a:srgbClr val="31849C"/>
                </a:solidFill>
              </a:rPr>
              <a:t>17 300 Kg</a:t>
            </a:r>
          </a:p>
        </p:txBody>
      </p:sp>
      <p:sp>
        <p:nvSpPr>
          <p:cNvPr id="24" name="ZoneTexte 23">
            <a:extLst>
              <a:ext uri="{FF2B5EF4-FFF2-40B4-BE49-F238E27FC236}">
                <a16:creationId xmlns:a16="http://schemas.microsoft.com/office/drawing/2014/main" id="{EAF03EFF-FECB-3084-17D0-4713F61A1415}"/>
              </a:ext>
            </a:extLst>
          </p:cNvPr>
          <p:cNvSpPr txBox="1"/>
          <p:nvPr/>
        </p:nvSpPr>
        <p:spPr>
          <a:xfrm>
            <a:off x="160618" y="5830126"/>
            <a:ext cx="8333179" cy="461665"/>
          </a:xfrm>
          <a:prstGeom prst="rect">
            <a:avLst/>
          </a:prstGeom>
          <a:noFill/>
        </p:spPr>
        <p:txBody>
          <a:bodyPr wrap="none" rtlCol="0">
            <a:spAutoFit/>
          </a:bodyPr>
          <a:lstStyle/>
          <a:p>
            <a:r>
              <a:rPr lang="fr-CA" sz="2400" dirty="0">
                <a:latin typeface="+mj-lt"/>
              </a:rPr>
              <a:t>Chaque trou de la sellette équivaut à 150 Kg en période normale?</a:t>
            </a:r>
          </a:p>
        </p:txBody>
      </p:sp>
      <p:sp>
        <p:nvSpPr>
          <p:cNvPr id="26" name="Rectangle 25">
            <a:extLst>
              <a:ext uri="{FF2B5EF4-FFF2-40B4-BE49-F238E27FC236}">
                <a16:creationId xmlns:a16="http://schemas.microsoft.com/office/drawing/2014/main" id="{25D54C95-3A12-2328-5710-D88005D06B43}"/>
              </a:ext>
            </a:extLst>
          </p:cNvPr>
          <p:cNvSpPr/>
          <p:nvPr/>
        </p:nvSpPr>
        <p:spPr>
          <a:xfrm>
            <a:off x="10705381" y="6188939"/>
            <a:ext cx="1345721" cy="56554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7" name="ZoneTexte 26">
            <a:extLst>
              <a:ext uri="{FF2B5EF4-FFF2-40B4-BE49-F238E27FC236}">
                <a16:creationId xmlns:a16="http://schemas.microsoft.com/office/drawing/2014/main" id="{A658FC65-8412-2C4A-7B78-BE510C06B42F}"/>
              </a:ext>
            </a:extLst>
          </p:cNvPr>
          <p:cNvSpPr txBox="1"/>
          <p:nvPr/>
        </p:nvSpPr>
        <p:spPr>
          <a:xfrm>
            <a:off x="160618" y="5417350"/>
            <a:ext cx="11916980" cy="461665"/>
          </a:xfrm>
          <a:prstGeom prst="rect">
            <a:avLst/>
          </a:prstGeom>
          <a:noFill/>
        </p:spPr>
        <p:txBody>
          <a:bodyPr wrap="none" lIns="91440" tIns="45720" rIns="91440" bIns="45720" rtlCol="0" anchor="t">
            <a:spAutoFit/>
          </a:bodyPr>
          <a:lstStyle/>
          <a:p>
            <a:r>
              <a:rPr lang="fr-CA" sz="2400" dirty="0">
                <a:solidFill>
                  <a:srgbClr val="31849C"/>
                </a:solidFill>
                <a:latin typeface="+mj-lt"/>
              </a:rPr>
              <a:t>Il faut déplacer le poids de </a:t>
            </a:r>
            <a:r>
              <a:rPr lang="fr-CA" sz="2400">
                <a:solidFill>
                  <a:srgbClr val="31849C"/>
                </a:solidFill>
                <a:latin typeface="+mj-lt"/>
              </a:rPr>
              <a:t>l'essieux directeur </a:t>
            </a:r>
            <a:r>
              <a:rPr lang="fr-CA" sz="2400" dirty="0">
                <a:solidFill>
                  <a:srgbClr val="31849C"/>
                </a:solidFill>
                <a:latin typeface="+mj-lt"/>
              </a:rPr>
              <a:t>vers </a:t>
            </a:r>
            <a:r>
              <a:rPr lang="fr-CA" sz="2400">
                <a:solidFill>
                  <a:srgbClr val="31849C"/>
                </a:solidFill>
                <a:latin typeface="+mj-lt"/>
              </a:rPr>
              <a:t>l'arrière</a:t>
            </a:r>
            <a:r>
              <a:rPr lang="fr-CA" sz="2400" dirty="0">
                <a:solidFill>
                  <a:srgbClr val="31849C"/>
                </a:solidFill>
                <a:latin typeface="+mj-lt"/>
              </a:rPr>
              <a:t> en___________________________</a:t>
            </a:r>
            <a:endParaRPr lang="fr-CA" sz="2400" dirty="0">
              <a:solidFill>
                <a:srgbClr val="FF0000"/>
              </a:solidFill>
              <a:latin typeface="+mj-lt"/>
            </a:endParaRPr>
          </a:p>
        </p:txBody>
      </p:sp>
      <p:cxnSp>
        <p:nvCxnSpPr>
          <p:cNvPr id="37" name="Connecteur droit avec flèche 36">
            <a:extLst>
              <a:ext uri="{FF2B5EF4-FFF2-40B4-BE49-F238E27FC236}">
                <a16:creationId xmlns:a16="http://schemas.microsoft.com/office/drawing/2014/main" id="{34FB47A4-3509-DADC-7F51-F254D2D1ACDE}"/>
              </a:ext>
            </a:extLst>
          </p:cNvPr>
          <p:cNvCxnSpPr>
            <a:cxnSpLocks/>
          </p:cNvCxnSpPr>
          <p:nvPr/>
        </p:nvCxnSpPr>
        <p:spPr>
          <a:xfrm flipV="1">
            <a:off x="2520060" y="3921605"/>
            <a:ext cx="829279" cy="9429"/>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40" name="Ellipse 39">
            <a:extLst>
              <a:ext uri="{FF2B5EF4-FFF2-40B4-BE49-F238E27FC236}">
                <a16:creationId xmlns:a16="http://schemas.microsoft.com/office/drawing/2014/main" id="{70AC09A8-3883-6C32-CD74-A2FBC0EB3CE1}"/>
              </a:ext>
            </a:extLst>
          </p:cNvPr>
          <p:cNvSpPr/>
          <p:nvPr/>
        </p:nvSpPr>
        <p:spPr>
          <a:xfrm>
            <a:off x="3008339" y="3660544"/>
            <a:ext cx="443884" cy="507916"/>
          </a:xfrm>
          <a:prstGeom prst="ellipse">
            <a:avLst/>
          </a:prstGeom>
          <a:noFill/>
          <a:ln>
            <a:solidFill>
              <a:srgbClr val="31849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 name="Rectangle 2">
            <a:extLst>
              <a:ext uri="{FF2B5EF4-FFF2-40B4-BE49-F238E27FC236}">
                <a16:creationId xmlns:a16="http://schemas.microsoft.com/office/drawing/2014/main" id="{62E8DE72-360B-CCCD-972B-9C1448C12098}"/>
              </a:ext>
            </a:extLst>
          </p:cNvPr>
          <p:cNvSpPr/>
          <p:nvPr/>
        </p:nvSpPr>
        <p:spPr>
          <a:xfrm>
            <a:off x="7823645" y="2470776"/>
            <a:ext cx="1828800" cy="74349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5" name="ZoneTexte 14">
            <a:extLst>
              <a:ext uri="{FF2B5EF4-FFF2-40B4-BE49-F238E27FC236}">
                <a16:creationId xmlns:a16="http://schemas.microsoft.com/office/drawing/2014/main" id="{0BDEB097-5F28-1B6A-2C09-7658F58C49B1}"/>
              </a:ext>
            </a:extLst>
          </p:cNvPr>
          <p:cNvSpPr txBox="1"/>
          <p:nvPr/>
        </p:nvSpPr>
        <p:spPr>
          <a:xfrm>
            <a:off x="2535769" y="4351480"/>
            <a:ext cx="963725" cy="369332"/>
          </a:xfrm>
          <a:prstGeom prst="rect">
            <a:avLst/>
          </a:prstGeom>
          <a:noFill/>
        </p:spPr>
        <p:txBody>
          <a:bodyPr wrap="none" rtlCol="0">
            <a:spAutoFit/>
          </a:bodyPr>
          <a:lstStyle/>
          <a:p>
            <a:r>
              <a:rPr lang="fr-CA" dirty="0"/>
              <a:t>2 trous</a:t>
            </a:r>
          </a:p>
        </p:txBody>
      </p:sp>
      <p:cxnSp>
        <p:nvCxnSpPr>
          <p:cNvPr id="16" name="Connecteur droit avec flèche 15">
            <a:extLst>
              <a:ext uri="{FF2B5EF4-FFF2-40B4-BE49-F238E27FC236}">
                <a16:creationId xmlns:a16="http://schemas.microsoft.com/office/drawing/2014/main" id="{DDE74759-3800-FF84-7477-49886D1D597A}"/>
              </a:ext>
            </a:extLst>
          </p:cNvPr>
          <p:cNvCxnSpPr/>
          <p:nvPr/>
        </p:nvCxnSpPr>
        <p:spPr>
          <a:xfrm flipV="1">
            <a:off x="1633830" y="3797047"/>
            <a:ext cx="0" cy="38818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3" name="ZoneTexte 22">
            <a:extLst>
              <a:ext uri="{FF2B5EF4-FFF2-40B4-BE49-F238E27FC236}">
                <a16:creationId xmlns:a16="http://schemas.microsoft.com/office/drawing/2014/main" id="{FA48E00B-2192-CBD1-CAF5-B94F912194F4}"/>
              </a:ext>
            </a:extLst>
          </p:cNvPr>
          <p:cNvSpPr txBox="1"/>
          <p:nvPr/>
        </p:nvSpPr>
        <p:spPr>
          <a:xfrm>
            <a:off x="3718722" y="4952381"/>
            <a:ext cx="1260281" cy="369332"/>
          </a:xfrm>
          <a:prstGeom prst="rect">
            <a:avLst/>
          </a:prstGeom>
          <a:noFill/>
        </p:spPr>
        <p:txBody>
          <a:bodyPr wrap="none" rtlCol="0">
            <a:spAutoFit/>
          </a:bodyPr>
          <a:lstStyle/>
          <a:p>
            <a:r>
              <a:rPr lang="fr-CA" b="1" dirty="0">
                <a:solidFill>
                  <a:srgbClr val="FF0000"/>
                </a:solidFill>
              </a:rPr>
              <a:t>17 600 Kg</a:t>
            </a:r>
          </a:p>
        </p:txBody>
      </p:sp>
      <p:sp>
        <p:nvSpPr>
          <p:cNvPr id="25" name="ZoneTexte 24">
            <a:extLst>
              <a:ext uri="{FF2B5EF4-FFF2-40B4-BE49-F238E27FC236}">
                <a16:creationId xmlns:a16="http://schemas.microsoft.com/office/drawing/2014/main" id="{BC8443E1-0419-A8DA-2155-FC3C4E9783FB}"/>
              </a:ext>
            </a:extLst>
          </p:cNvPr>
          <p:cNvSpPr txBox="1"/>
          <p:nvPr/>
        </p:nvSpPr>
        <p:spPr>
          <a:xfrm>
            <a:off x="1134814" y="5001270"/>
            <a:ext cx="1154483" cy="369332"/>
          </a:xfrm>
          <a:prstGeom prst="rect">
            <a:avLst/>
          </a:prstGeom>
          <a:noFill/>
        </p:spPr>
        <p:txBody>
          <a:bodyPr wrap="none" rtlCol="0">
            <a:spAutoFit/>
          </a:bodyPr>
          <a:lstStyle/>
          <a:p>
            <a:r>
              <a:rPr lang="fr-CA" b="1" dirty="0">
                <a:solidFill>
                  <a:srgbClr val="FF0000"/>
                </a:solidFill>
              </a:rPr>
              <a:t>5500 Kg</a:t>
            </a:r>
          </a:p>
        </p:txBody>
      </p:sp>
      <p:sp>
        <p:nvSpPr>
          <p:cNvPr id="11" name="ZoneTexte 10">
            <a:extLst>
              <a:ext uri="{FF2B5EF4-FFF2-40B4-BE49-F238E27FC236}">
                <a16:creationId xmlns:a16="http://schemas.microsoft.com/office/drawing/2014/main" id="{81FF3EBC-0F7B-86AE-D757-260CCF834FCE}"/>
              </a:ext>
            </a:extLst>
          </p:cNvPr>
          <p:cNvSpPr txBox="1"/>
          <p:nvPr/>
        </p:nvSpPr>
        <p:spPr>
          <a:xfrm>
            <a:off x="1082710" y="4644760"/>
            <a:ext cx="1176925" cy="369332"/>
          </a:xfrm>
          <a:prstGeom prst="rect">
            <a:avLst/>
          </a:prstGeom>
          <a:noFill/>
        </p:spPr>
        <p:txBody>
          <a:bodyPr wrap="none" rtlCol="0">
            <a:spAutoFit/>
          </a:bodyPr>
          <a:lstStyle/>
          <a:p>
            <a:r>
              <a:rPr lang="fr-CA" b="1" dirty="0">
                <a:solidFill>
                  <a:srgbClr val="31849C"/>
                </a:solidFill>
              </a:rPr>
              <a:t>- 300 Kg</a:t>
            </a:r>
          </a:p>
        </p:txBody>
      </p:sp>
      <p:sp>
        <p:nvSpPr>
          <p:cNvPr id="12" name="ZoneTexte 11">
            <a:extLst>
              <a:ext uri="{FF2B5EF4-FFF2-40B4-BE49-F238E27FC236}">
                <a16:creationId xmlns:a16="http://schemas.microsoft.com/office/drawing/2014/main" id="{54F7D3A0-0987-8202-0CCD-C49F99239BB7}"/>
              </a:ext>
            </a:extLst>
          </p:cNvPr>
          <p:cNvSpPr txBox="1"/>
          <p:nvPr/>
        </p:nvSpPr>
        <p:spPr>
          <a:xfrm>
            <a:off x="3775629" y="4644760"/>
            <a:ext cx="1186543" cy="369332"/>
          </a:xfrm>
          <a:prstGeom prst="rect">
            <a:avLst/>
          </a:prstGeom>
          <a:noFill/>
        </p:spPr>
        <p:txBody>
          <a:bodyPr wrap="none" lIns="91440" tIns="45720" rIns="91440" bIns="45720" rtlCol="0" anchor="t">
            <a:spAutoFit/>
          </a:bodyPr>
          <a:lstStyle/>
          <a:p>
            <a:r>
              <a:rPr lang="fr-CA" b="1">
                <a:solidFill>
                  <a:srgbClr val="31849C"/>
                </a:solidFill>
              </a:rPr>
              <a:t>+</a:t>
            </a:r>
            <a:r>
              <a:rPr lang="fr-CA" b="1" dirty="0">
                <a:solidFill>
                  <a:srgbClr val="31849C"/>
                </a:solidFill>
              </a:rPr>
              <a:t> 300 Kg</a:t>
            </a:r>
          </a:p>
        </p:txBody>
      </p:sp>
      <p:pic>
        <p:nvPicPr>
          <p:cNvPr id="20" name="Image 19">
            <a:extLst>
              <a:ext uri="{FF2B5EF4-FFF2-40B4-BE49-F238E27FC236}">
                <a16:creationId xmlns:a16="http://schemas.microsoft.com/office/drawing/2014/main" id="{87680E48-0227-4A63-D70F-1E871688294D}"/>
              </a:ext>
            </a:extLst>
          </p:cNvPr>
          <p:cNvPicPr>
            <a:picLocks noChangeAspect="1"/>
          </p:cNvPicPr>
          <p:nvPr/>
        </p:nvPicPr>
        <p:blipFill>
          <a:blip r:embed="rId5"/>
          <a:stretch>
            <a:fillRect/>
          </a:stretch>
        </p:blipFill>
        <p:spPr>
          <a:xfrm>
            <a:off x="4056733" y="2463798"/>
            <a:ext cx="922270" cy="809083"/>
          </a:xfrm>
          <a:prstGeom prst="rect">
            <a:avLst/>
          </a:prstGeom>
        </p:spPr>
      </p:pic>
      <p:pic>
        <p:nvPicPr>
          <p:cNvPr id="21" name="Image 20">
            <a:extLst>
              <a:ext uri="{FF2B5EF4-FFF2-40B4-BE49-F238E27FC236}">
                <a16:creationId xmlns:a16="http://schemas.microsoft.com/office/drawing/2014/main" id="{E626DB7E-6494-0797-843F-00E5A0C3816E}"/>
              </a:ext>
            </a:extLst>
          </p:cNvPr>
          <p:cNvPicPr>
            <a:picLocks noChangeAspect="1"/>
          </p:cNvPicPr>
          <p:nvPr/>
        </p:nvPicPr>
        <p:blipFill>
          <a:blip r:embed="rId5"/>
          <a:stretch>
            <a:fillRect/>
          </a:stretch>
        </p:blipFill>
        <p:spPr>
          <a:xfrm>
            <a:off x="4979003" y="2458788"/>
            <a:ext cx="922270" cy="809083"/>
          </a:xfrm>
          <a:prstGeom prst="rect">
            <a:avLst/>
          </a:prstGeom>
        </p:spPr>
      </p:pic>
      <p:pic>
        <p:nvPicPr>
          <p:cNvPr id="22" name="Image 21">
            <a:extLst>
              <a:ext uri="{FF2B5EF4-FFF2-40B4-BE49-F238E27FC236}">
                <a16:creationId xmlns:a16="http://schemas.microsoft.com/office/drawing/2014/main" id="{508A1CBC-5906-876E-9C20-E3D1AF98AAD3}"/>
              </a:ext>
            </a:extLst>
          </p:cNvPr>
          <p:cNvPicPr>
            <a:picLocks noChangeAspect="1"/>
          </p:cNvPicPr>
          <p:nvPr/>
        </p:nvPicPr>
        <p:blipFill>
          <a:blip r:embed="rId5"/>
          <a:stretch>
            <a:fillRect/>
          </a:stretch>
        </p:blipFill>
        <p:spPr>
          <a:xfrm>
            <a:off x="5901273" y="2462268"/>
            <a:ext cx="922270" cy="809083"/>
          </a:xfrm>
          <a:prstGeom prst="rect">
            <a:avLst/>
          </a:prstGeom>
        </p:spPr>
      </p:pic>
      <p:pic>
        <p:nvPicPr>
          <p:cNvPr id="28" name="Image 27">
            <a:extLst>
              <a:ext uri="{FF2B5EF4-FFF2-40B4-BE49-F238E27FC236}">
                <a16:creationId xmlns:a16="http://schemas.microsoft.com/office/drawing/2014/main" id="{57884A59-A13D-3B84-0AD9-98B581B3CF53}"/>
              </a:ext>
            </a:extLst>
          </p:cNvPr>
          <p:cNvPicPr>
            <a:picLocks noChangeAspect="1"/>
          </p:cNvPicPr>
          <p:nvPr/>
        </p:nvPicPr>
        <p:blipFill>
          <a:blip r:embed="rId5"/>
          <a:stretch>
            <a:fillRect/>
          </a:stretch>
        </p:blipFill>
        <p:spPr>
          <a:xfrm>
            <a:off x="6823543" y="2455362"/>
            <a:ext cx="922270" cy="809083"/>
          </a:xfrm>
          <a:prstGeom prst="rect">
            <a:avLst/>
          </a:prstGeom>
        </p:spPr>
      </p:pic>
      <p:pic>
        <p:nvPicPr>
          <p:cNvPr id="29" name="Image 28">
            <a:extLst>
              <a:ext uri="{FF2B5EF4-FFF2-40B4-BE49-F238E27FC236}">
                <a16:creationId xmlns:a16="http://schemas.microsoft.com/office/drawing/2014/main" id="{44DBDDF9-E5DC-E5AF-215F-80C62954D029}"/>
              </a:ext>
            </a:extLst>
          </p:cNvPr>
          <p:cNvPicPr>
            <a:picLocks noChangeAspect="1"/>
          </p:cNvPicPr>
          <p:nvPr/>
        </p:nvPicPr>
        <p:blipFill>
          <a:blip r:embed="rId5"/>
          <a:stretch>
            <a:fillRect/>
          </a:stretch>
        </p:blipFill>
        <p:spPr>
          <a:xfrm>
            <a:off x="7745813" y="2455362"/>
            <a:ext cx="922270" cy="809083"/>
          </a:xfrm>
          <a:prstGeom prst="rect">
            <a:avLst/>
          </a:prstGeom>
        </p:spPr>
      </p:pic>
      <p:sp>
        <p:nvSpPr>
          <p:cNvPr id="30" name="ZoneTexte 29">
            <a:extLst>
              <a:ext uri="{FF2B5EF4-FFF2-40B4-BE49-F238E27FC236}">
                <a16:creationId xmlns:a16="http://schemas.microsoft.com/office/drawing/2014/main" id="{70E6C891-D627-DEE7-3CE4-3EF37D727D52}"/>
              </a:ext>
            </a:extLst>
          </p:cNvPr>
          <p:cNvSpPr txBox="1"/>
          <p:nvPr/>
        </p:nvSpPr>
        <p:spPr>
          <a:xfrm>
            <a:off x="7946022" y="5400058"/>
            <a:ext cx="3953070" cy="461665"/>
          </a:xfrm>
          <a:prstGeom prst="rect">
            <a:avLst/>
          </a:prstGeom>
          <a:noFill/>
        </p:spPr>
        <p:txBody>
          <a:bodyPr wrap="none" rtlCol="0">
            <a:spAutoFit/>
          </a:bodyPr>
          <a:lstStyle/>
          <a:p>
            <a:r>
              <a:rPr lang="fr-CA" sz="2400" dirty="0">
                <a:solidFill>
                  <a:srgbClr val="FF0000"/>
                </a:solidFill>
                <a:latin typeface="+mj-lt"/>
              </a:rPr>
              <a:t>reculant la sellette du tracteur</a:t>
            </a:r>
          </a:p>
        </p:txBody>
      </p:sp>
      <p:sp>
        <p:nvSpPr>
          <p:cNvPr id="35" name="Titre 1">
            <a:extLst>
              <a:ext uri="{FF2B5EF4-FFF2-40B4-BE49-F238E27FC236}">
                <a16:creationId xmlns:a16="http://schemas.microsoft.com/office/drawing/2014/main" id="{6596C4B7-D7C4-2EBE-FEE0-EE5999B5E083}"/>
              </a:ext>
            </a:extLst>
          </p:cNvPr>
          <p:cNvSpPr>
            <a:spLocks noGrp="1"/>
          </p:cNvSpPr>
          <p:nvPr>
            <p:ph type="title"/>
          </p:nvPr>
        </p:nvSpPr>
        <p:spPr>
          <a:xfrm>
            <a:off x="838200" y="295275"/>
            <a:ext cx="4538663" cy="1395413"/>
          </a:xfrm>
        </p:spPr>
        <p:txBody>
          <a:bodyPr>
            <a:normAutofit/>
          </a:bodyPr>
          <a:lstStyle/>
          <a:p>
            <a:r>
              <a:rPr lang="fr-CA" sz="3200" dirty="0"/>
              <a:t>Calcul précis des charges </a:t>
            </a:r>
            <a:r>
              <a:rPr lang="fr-CA" sz="3200"/>
              <a:t>autorisées</a:t>
            </a:r>
            <a:endParaRPr lang="fr-CA" sz="3200" dirty="0"/>
          </a:p>
        </p:txBody>
      </p:sp>
      <p:sp>
        <p:nvSpPr>
          <p:cNvPr id="5" name="ZoneTexte 4">
            <a:extLst>
              <a:ext uri="{FF2B5EF4-FFF2-40B4-BE49-F238E27FC236}">
                <a16:creationId xmlns:a16="http://schemas.microsoft.com/office/drawing/2014/main" id="{AC693161-81FF-DC4A-4392-A75769392F4F}"/>
              </a:ext>
            </a:extLst>
          </p:cNvPr>
          <p:cNvSpPr txBox="1"/>
          <p:nvPr/>
        </p:nvSpPr>
        <p:spPr>
          <a:xfrm>
            <a:off x="5896651" y="1168016"/>
            <a:ext cx="2879122" cy="954107"/>
          </a:xfrm>
          <a:prstGeom prst="rect">
            <a:avLst/>
          </a:prstGeom>
          <a:noFill/>
        </p:spPr>
        <p:txBody>
          <a:bodyPr wrap="none" lIns="91440" tIns="45720" rIns="91440" bIns="45720" rtlCol="0" anchor="t">
            <a:spAutoFit/>
          </a:bodyPr>
          <a:lstStyle/>
          <a:p>
            <a:r>
              <a:rPr lang="fr-CA" sz="2800">
                <a:latin typeface="+mj-lt"/>
              </a:rPr>
              <a:t>Transfert de poids </a:t>
            </a:r>
            <a:endParaRPr lang="fr-FR"/>
          </a:p>
          <a:p>
            <a:r>
              <a:rPr lang="fr-CA" sz="2800">
                <a:latin typeface="+mj-lt"/>
              </a:rPr>
              <a:t>avec la sellette </a:t>
            </a:r>
            <a:endParaRPr lang="fr-CA"/>
          </a:p>
        </p:txBody>
      </p:sp>
      <p:sp>
        <p:nvSpPr>
          <p:cNvPr id="14" name="ZoneTexte 13">
            <a:extLst>
              <a:ext uri="{FF2B5EF4-FFF2-40B4-BE49-F238E27FC236}">
                <a16:creationId xmlns:a16="http://schemas.microsoft.com/office/drawing/2014/main" id="{914ECE4B-53E1-908A-0AC9-3F0EA917B15F}"/>
              </a:ext>
            </a:extLst>
          </p:cNvPr>
          <p:cNvSpPr txBox="1"/>
          <p:nvPr/>
        </p:nvSpPr>
        <p:spPr>
          <a:xfrm>
            <a:off x="6163873" y="4065704"/>
            <a:ext cx="5709640" cy="461665"/>
          </a:xfrm>
          <a:prstGeom prst="rect">
            <a:avLst/>
          </a:prstGeom>
          <a:noFill/>
        </p:spPr>
        <p:txBody>
          <a:bodyPr wrap="none" lIns="91440" tIns="45720" rIns="91440" bIns="45720" rtlCol="0" anchor="t">
            <a:spAutoFit/>
          </a:bodyPr>
          <a:lstStyle/>
          <a:p>
            <a:r>
              <a:rPr lang="fr-CA" sz="2400">
                <a:latin typeface="+mj-lt"/>
              </a:rPr>
              <a:t>Que dois-t-on faire avec le poids en surplus?</a:t>
            </a:r>
            <a:endParaRPr lang="fr-FR" sz="2400">
              <a:cs typeface="Poppins"/>
            </a:endParaRPr>
          </a:p>
        </p:txBody>
      </p:sp>
      <p:pic>
        <p:nvPicPr>
          <p:cNvPr id="13" name="Image 12" descr="Une image contenant sol, arme, plein air, piste&#10;&#10;Le contenu généré par l’IA peut être incorrect.">
            <a:extLst>
              <a:ext uri="{FF2B5EF4-FFF2-40B4-BE49-F238E27FC236}">
                <a16:creationId xmlns:a16="http://schemas.microsoft.com/office/drawing/2014/main" id="{E20CF012-FC83-AF3E-19A8-85B6CC2CD29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16450" y="9095"/>
            <a:ext cx="3466583" cy="2048906"/>
          </a:xfrm>
          <a:prstGeom prst="rect">
            <a:avLst/>
          </a:prstGeom>
        </p:spPr>
      </p:pic>
    </p:spTree>
    <p:extLst>
      <p:ext uri="{BB962C8B-B14F-4D97-AF65-F5344CB8AC3E}">
        <p14:creationId xmlns:p14="http://schemas.microsoft.com/office/powerpoint/2010/main" val="3601046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40"/>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grpId="0" nodeType="afterEffect">
                                  <p:stCondLst>
                                    <p:cond delay="0"/>
                                  </p:stCondLst>
                                  <p:childTnLst>
                                    <p:set>
                                      <p:cBhvr>
                                        <p:cTn id="25" dur="1" fill="hold">
                                          <p:stCondLst>
                                            <p:cond delay="0"/>
                                          </p:stCondLst>
                                        </p:cTn>
                                        <p:tgtEl>
                                          <p:spTgt spid="2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fade">
                                      <p:cBhvr>
                                        <p:cTn id="3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40" grpId="0" animBg="1"/>
      <p:bldP spid="15" grpId="0"/>
      <p:bldP spid="23" grpId="0"/>
      <p:bldP spid="25" grpId="0"/>
      <p:bldP spid="11" grpId="0"/>
      <p:bldP spid="12" grpId="0"/>
      <p:bldP spid="3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BDD6B1-633F-6FAE-1117-018C24B0DF23}"/>
            </a:ext>
          </a:extLst>
        </p:cNvPr>
        <p:cNvGrpSpPr/>
        <p:nvPr/>
      </p:nvGrpSpPr>
      <p:grpSpPr>
        <a:xfrm>
          <a:off x="0" y="0"/>
          <a:ext cx="0" cy="0"/>
          <a:chOff x="0" y="0"/>
          <a:chExt cx="0" cy="0"/>
        </a:xfrm>
      </p:grpSpPr>
      <p:pic>
        <p:nvPicPr>
          <p:cNvPr id="7" name="Image 6">
            <a:extLst>
              <a:ext uri="{FF2B5EF4-FFF2-40B4-BE49-F238E27FC236}">
                <a16:creationId xmlns:a16="http://schemas.microsoft.com/office/drawing/2014/main" id="{FF2616F0-FFCC-8541-2A9C-3D1554D1F7F3}"/>
              </a:ext>
            </a:extLst>
          </p:cNvPr>
          <p:cNvPicPr>
            <a:picLocks noChangeAspect="1"/>
          </p:cNvPicPr>
          <p:nvPr/>
        </p:nvPicPr>
        <p:blipFill>
          <a:blip r:embed="rId2"/>
          <a:stretch>
            <a:fillRect/>
          </a:stretch>
        </p:blipFill>
        <p:spPr>
          <a:xfrm>
            <a:off x="1082591" y="2252922"/>
            <a:ext cx="8839966" cy="1536325"/>
          </a:xfrm>
          <a:prstGeom prst="rect">
            <a:avLst/>
          </a:prstGeom>
        </p:spPr>
      </p:pic>
      <p:pic>
        <p:nvPicPr>
          <p:cNvPr id="8" name="Image 7">
            <a:extLst>
              <a:ext uri="{FF2B5EF4-FFF2-40B4-BE49-F238E27FC236}">
                <a16:creationId xmlns:a16="http://schemas.microsoft.com/office/drawing/2014/main" id="{8B3A05E8-D167-E046-003C-A9EEA24F5D8E}"/>
              </a:ext>
            </a:extLst>
          </p:cNvPr>
          <p:cNvPicPr>
            <a:picLocks noChangeAspect="1"/>
          </p:cNvPicPr>
          <p:nvPr/>
        </p:nvPicPr>
        <p:blipFill>
          <a:blip r:embed="rId3"/>
          <a:stretch>
            <a:fillRect/>
          </a:stretch>
        </p:blipFill>
        <p:spPr>
          <a:xfrm>
            <a:off x="8384698" y="3429000"/>
            <a:ext cx="951058" cy="414564"/>
          </a:xfrm>
          <a:prstGeom prst="rect">
            <a:avLst/>
          </a:prstGeom>
        </p:spPr>
      </p:pic>
      <p:cxnSp>
        <p:nvCxnSpPr>
          <p:cNvPr id="4" name="Connecteur droit 3">
            <a:extLst>
              <a:ext uri="{FF2B5EF4-FFF2-40B4-BE49-F238E27FC236}">
                <a16:creationId xmlns:a16="http://schemas.microsoft.com/office/drawing/2014/main" id="{AB9E225A-1C99-AFA6-67C7-1A79E89046EF}"/>
              </a:ext>
            </a:extLst>
          </p:cNvPr>
          <p:cNvCxnSpPr>
            <a:cxnSpLocks/>
          </p:cNvCxnSpPr>
          <p:nvPr/>
        </p:nvCxnSpPr>
        <p:spPr>
          <a:xfrm flipV="1">
            <a:off x="1633830" y="4168708"/>
            <a:ext cx="2601740" cy="16528"/>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Connecteur droit avec flèche 8">
            <a:extLst>
              <a:ext uri="{FF2B5EF4-FFF2-40B4-BE49-F238E27FC236}">
                <a16:creationId xmlns:a16="http://schemas.microsoft.com/office/drawing/2014/main" id="{83D450FA-7695-4514-94EA-1C064DCC7106}"/>
              </a:ext>
            </a:extLst>
          </p:cNvPr>
          <p:cNvCxnSpPr/>
          <p:nvPr/>
        </p:nvCxnSpPr>
        <p:spPr>
          <a:xfrm flipV="1">
            <a:off x="4235570" y="3780519"/>
            <a:ext cx="0" cy="38818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7" name="ZoneTexte 16">
            <a:extLst>
              <a:ext uri="{FF2B5EF4-FFF2-40B4-BE49-F238E27FC236}">
                <a16:creationId xmlns:a16="http://schemas.microsoft.com/office/drawing/2014/main" id="{C58E4912-A732-43BB-2CFF-6DC14E88C21C}"/>
              </a:ext>
            </a:extLst>
          </p:cNvPr>
          <p:cNvSpPr txBox="1"/>
          <p:nvPr/>
        </p:nvSpPr>
        <p:spPr>
          <a:xfrm>
            <a:off x="1162065" y="4328679"/>
            <a:ext cx="1127232" cy="369332"/>
          </a:xfrm>
          <a:prstGeom prst="rect">
            <a:avLst/>
          </a:prstGeom>
          <a:noFill/>
        </p:spPr>
        <p:txBody>
          <a:bodyPr wrap="none" rtlCol="0">
            <a:spAutoFit/>
          </a:bodyPr>
          <a:lstStyle/>
          <a:p>
            <a:r>
              <a:rPr lang="fr-CA" b="1" dirty="0">
                <a:solidFill>
                  <a:srgbClr val="31849C"/>
                </a:solidFill>
              </a:rPr>
              <a:t>5750 Kg</a:t>
            </a:r>
          </a:p>
        </p:txBody>
      </p:sp>
      <p:sp>
        <p:nvSpPr>
          <p:cNvPr id="18" name="ZoneTexte 17">
            <a:extLst>
              <a:ext uri="{FF2B5EF4-FFF2-40B4-BE49-F238E27FC236}">
                <a16:creationId xmlns:a16="http://schemas.microsoft.com/office/drawing/2014/main" id="{85170859-13C3-D4D1-0888-B04BC4007DE7}"/>
              </a:ext>
            </a:extLst>
          </p:cNvPr>
          <p:cNvSpPr txBox="1"/>
          <p:nvPr/>
        </p:nvSpPr>
        <p:spPr>
          <a:xfrm>
            <a:off x="8412685" y="4267259"/>
            <a:ext cx="1260281" cy="369332"/>
          </a:xfrm>
          <a:prstGeom prst="rect">
            <a:avLst/>
          </a:prstGeom>
          <a:noFill/>
        </p:spPr>
        <p:txBody>
          <a:bodyPr wrap="none" rtlCol="0">
            <a:spAutoFit/>
          </a:bodyPr>
          <a:lstStyle/>
          <a:p>
            <a:r>
              <a:rPr lang="fr-CA" b="1" dirty="0">
                <a:solidFill>
                  <a:srgbClr val="31849C"/>
                </a:solidFill>
              </a:rPr>
              <a:t>17 600 Kg</a:t>
            </a:r>
          </a:p>
        </p:txBody>
      </p:sp>
      <p:sp>
        <p:nvSpPr>
          <p:cNvPr id="19" name="ZoneTexte 18">
            <a:extLst>
              <a:ext uri="{FF2B5EF4-FFF2-40B4-BE49-F238E27FC236}">
                <a16:creationId xmlns:a16="http://schemas.microsoft.com/office/drawing/2014/main" id="{6EAC6EE4-CEF5-33D0-3FAE-607F9A64FFC8}"/>
              </a:ext>
            </a:extLst>
          </p:cNvPr>
          <p:cNvSpPr txBox="1"/>
          <p:nvPr/>
        </p:nvSpPr>
        <p:spPr>
          <a:xfrm>
            <a:off x="3624631" y="4324335"/>
            <a:ext cx="1289135" cy="369332"/>
          </a:xfrm>
          <a:prstGeom prst="rect">
            <a:avLst/>
          </a:prstGeom>
          <a:noFill/>
        </p:spPr>
        <p:txBody>
          <a:bodyPr wrap="none" rtlCol="0">
            <a:spAutoFit/>
          </a:bodyPr>
          <a:lstStyle/>
          <a:p>
            <a:r>
              <a:rPr lang="fr-CA" b="1" dirty="0">
                <a:solidFill>
                  <a:srgbClr val="31849C"/>
                </a:solidFill>
              </a:rPr>
              <a:t>18 000 Kg</a:t>
            </a:r>
          </a:p>
        </p:txBody>
      </p:sp>
      <p:sp>
        <p:nvSpPr>
          <p:cNvPr id="26" name="Rectangle 25">
            <a:extLst>
              <a:ext uri="{FF2B5EF4-FFF2-40B4-BE49-F238E27FC236}">
                <a16:creationId xmlns:a16="http://schemas.microsoft.com/office/drawing/2014/main" id="{4ABDB089-2093-4BD7-B6A0-AC79C881D6E5}"/>
              </a:ext>
            </a:extLst>
          </p:cNvPr>
          <p:cNvSpPr/>
          <p:nvPr/>
        </p:nvSpPr>
        <p:spPr>
          <a:xfrm>
            <a:off x="10705381" y="6188939"/>
            <a:ext cx="1345721" cy="56554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3" name="ZoneTexte 32">
            <a:extLst>
              <a:ext uri="{FF2B5EF4-FFF2-40B4-BE49-F238E27FC236}">
                <a16:creationId xmlns:a16="http://schemas.microsoft.com/office/drawing/2014/main" id="{6D38987F-2C90-28AA-1A3E-B1AC4BAAA097}"/>
              </a:ext>
            </a:extLst>
          </p:cNvPr>
          <p:cNvSpPr txBox="1"/>
          <p:nvPr/>
        </p:nvSpPr>
        <p:spPr>
          <a:xfrm>
            <a:off x="1082710" y="4644760"/>
            <a:ext cx="1176925" cy="369332"/>
          </a:xfrm>
          <a:prstGeom prst="rect">
            <a:avLst/>
          </a:prstGeom>
          <a:noFill/>
        </p:spPr>
        <p:txBody>
          <a:bodyPr wrap="none" rtlCol="0">
            <a:spAutoFit/>
          </a:bodyPr>
          <a:lstStyle/>
          <a:p>
            <a:r>
              <a:rPr lang="fr-CA" b="1" dirty="0">
                <a:solidFill>
                  <a:srgbClr val="31849C"/>
                </a:solidFill>
              </a:rPr>
              <a:t>- 300 Kg</a:t>
            </a:r>
          </a:p>
        </p:txBody>
      </p:sp>
      <p:sp>
        <p:nvSpPr>
          <p:cNvPr id="34" name="ZoneTexte 33">
            <a:extLst>
              <a:ext uri="{FF2B5EF4-FFF2-40B4-BE49-F238E27FC236}">
                <a16:creationId xmlns:a16="http://schemas.microsoft.com/office/drawing/2014/main" id="{CA16A321-47AA-267C-A10F-705DD94850AB}"/>
              </a:ext>
            </a:extLst>
          </p:cNvPr>
          <p:cNvSpPr txBox="1"/>
          <p:nvPr/>
        </p:nvSpPr>
        <p:spPr>
          <a:xfrm>
            <a:off x="8494155" y="4538688"/>
            <a:ext cx="1186543" cy="369332"/>
          </a:xfrm>
          <a:prstGeom prst="rect">
            <a:avLst/>
          </a:prstGeom>
          <a:noFill/>
        </p:spPr>
        <p:txBody>
          <a:bodyPr wrap="none" rtlCol="0">
            <a:spAutoFit/>
          </a:bodyPr>
          <a:lstStyle/>
          <a:p>
            <a:r>
              <a:rPr lang="fr-CA" b="1" dirty="0">
                <a:solidFill>
                  <a:srgbClr val="31849C"/>
                </a:solidFill>
              </a:rPr>
              <a:t>+ 300 Kg</a:t>
            </a:r>
          </a:p>
        </p:txBody>
      </p:sp>
      <p:cxnSp>
        <p:nvCxnSpPr>
          <p:cNvPr id="37" name="Connecteur droit avec flèche 36">
            <a:extLst>
              <a:ext uri="{FF2B5EF4-FFF2-40B4-BE49-F238E27FC236}">
                <a16:creationId xmlns:a16="http://schemas.microsoft.com/office/drawing/2014/main" id="{2FA186F7-7BF6-EE3B-8242-CBE796642971}"/>
              </a:ext>
            </a:extLst>
          </p:cNvPr>
          <p:cNvCxnSpPr/>
          <p:nvPr/>
        </p:nvCxnSpPr>
        <p:spPr>
          <a:xfrm flipV="1">
            <a:off x="6054687" y="3865424"/>
            <a:ext cx="1673524" cy="9429"/>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38" name="ZoneTexte 37">
            <a:extLst>
              <a:ext uri="{FF2B5EF4-FFF2-40B4-BE49-F238E27FC236}">
                <a16:creationId xmlns:a16="http://schemas.microsoft.com/office/drawing/2014/main" id="{BFE32ADF-5AC9-6B8D-BF4E-C42993175676}"/>
              </a:ext>
            </a:extLst>
          </p:cNvPr>
          <p:cNvSpPr txBox="1"/>
          <p:nvPr/>
        </p:nvSpPr>
        <p:spPr>
          <a:xfrm>
            <a:off x="3565320" y="5441452"/>
            <a:ext cx="1338828" cy="369332"/>
          </a:xfrm>
          <a:prstGeom prst="rect">
            <a:avLst/>
          </a:prstGeom>
          <a:noFill/>
        </p:spPr>
        <p:txBody>
          <a:bodyPr wrap="none" rtlCol="0">
            <a:spAutoFit/>
          </a:bodyPr>
          <a:lstStyle/>
          <a:p>
            <a:r>
              <a:rPr lang="fr-CA" b="1" dirty="0">
                <a:solidFill>
                  <a:srgbClr val="FF0000"/>
                </a:solidFill>
              </a:rPr>
              <a:t> 18 000 Kg</a:t>
            </a:r>
          </a:p>
        </p:txBody>
      </p:sp>
      <p:sp>
        <p:nvSpPr>
          <p:cNvPr id="39" name="ZoneTexte 38">
            <a:extLst>
              <a:ext uri="{FF2B5EF4-FFF2-40B4-BE49-F238E27FC236}">
                <a16:creationId xmlns:a16="http://schemas.microsoft.com/office/drawing/2014/main" id="{DB22FEC9-17C4-2AC5-CB1C-22C7FC40901A}"/>
              </a:ext>
            </a:extLst>
          </p:cNvPr>
          <p:cNvSpPr txBox="1"/>
          <p:nvPr/>
        </p:nvSpPr>
        <p:spPr>
          <a:xfrm>
            <a:off x="8365046" y="5400934"/>
            <a:ext cx="1305165" cy="369332"/>
          </a:xfrm>
          <a:prstGeom prst="rect">
            <a:avLst/>
          </a:prstGeom>
          <a:noFill/>
        </p:spPr>
        <p:txBody>
          <a:bodyPr wrap="none" rtlCol="0">
            <a:spAutoFit/>
          </a:bodyPr>
          <a:lstStyle/>
          <a:p>
            <a:r>
              <a:rPr lang="fr-CA" b="1" dirty="0">
                <a:solidFill>
                  <a:srgbClr val="FF0000"/>
                </a:solidFill>
              </a:rPr>
              <a:t> 17 900 Kg</a:t>
            </a:r>
          </a:p>
        </p:txBody>
      </p:sp>
      <p:sp>
        <p:nvSpPr>
          <p:cNvPr id="40" name="Ellipse 39">
            <a:extLst>
              <a:ext uri="{FF2B5EF4-FFF2-40B4-BE49-F238E27FC236}">
                <a16:creationId xmlns:a16="http://schemas.microsoft.com/office/drawing/2014/main" id="{4CB42A3A-CD7C-E7FC-D59D-25AA331047E7}"/>
              </a:ext>
            </a:extLst>
          </p:cNvPr>
          <p:cNvSpPr/>
          <p:nvPr/>
        </p:nvSpPr>
        <p:spPr>
          <a:xfrm>
            <a:off x="3137526" y="3717423"/>
            <a:ext cx="443884" cy="467138"/>
          </a:xfrm>
          <a:prstGeom prst="ellipse">
            <a:avLst/>
          </a:prstGeom>
          <a:noFill/>
          <a:ln>
            <a:solidFill>
              <a:srgbClr val="31849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 name="Rectangle 2">
            <a:extLst>
              <a:ext uri="{FF2B5EF4-FFF2-40B4-BE49-F238E27FC236}">
                <a16:creationId xmlns:a16="http://schemas.microsoft.com/office/drawing/2014/main" id="{E2914994-275A-4CC3-EEC8-5B1E5ECEC72B}"/>
              </a:ext>
            </a:extLst>
          </p:cNvPr>
          <p:cNvSpPr/>
          <p:nvPr/>
        </p:nvSpPr>
        <p:spPr>
          <a:xfrm>
            <a:off x="7865529" y="2489022"/>
            <a:ext cx="1828800" cy="74349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5" name="ZoneTexte 14">
            <a:extLst>
              <a:ext uri="{FF2B5EF4-FFF2-40B4-BE49-F238E27FC236}">
                <a16:creationId xmlns:a16="http://schemas.microsoft.com/office/drawing/2014/main" id="{3B13FD2D-520F-0A1D-19CA-1DE612C9E146}"/>
              </a:ext>
            </a:extLst>
          </p:cNvPr>
          <p:cNvSpPr txBox="1"/>
          <p:nvPr/>
        </p:nvSpPr>
        <p:spPr>
          <a:xfrm>
            <a:off x="2511302" y="4307122"/>
            <a:ext cx="963725" cy="369332"/>
          </a:xfrm>
          <a:prstGeom prst="rect">
            <a:avLst/>
          </a:prstGeom>
          <a:noFill/>
        </p:spPr>
        <p:txBody>
          <a:bodyPr wrap="none" rtlCol="0">
            <a:spAutoFit/>
          </a:bodyPr>
          <a:lstStyle/>
          <a:p>
            <a:r>
              <a:rPr lang="fr-CA" dirty="0">
                <a:solidFill>
                  <a:srgbClr val="FF0000"/>
                </a:solidFill>
              </a:rPr>
              <a:t>2 trous</a:t>
            </a:r>
          </a:p>
        </p:txBody>
      </p:sp>
      <p:sp>
        <p:nvSpPr>
          <p:cNvPr id="6" name="ZoneTexte 5">
            <a:extLst>
              <a:ext uri="{FF2B5EF4-FFF2-40B4-BE49-F238E27FC236}">
                <a16:creationId xmlns:a16="http://schemas.microsoft.com/office/drawing/2014/main" id="{CC4DC1C0-6898-29D0-169F-364DB3FFCDA5}"/>
              </a:ext>
            </a:extLst>
          </p:cNvPr>
          <p:cNvSpPr txBox="1"/>
          <p:nvPr/>
        </p:nvSpPr>
        <p:spPr>
          <a:xfrm>
            <a:off x="6097975" y="831799"/>
            <a:ext cx="5427640" cy="954107"/>
          </a:xfrm>
          <a:prstGeom prst="rect">
            <a:avLst/>
          </a:prstGeom>
          <a:noFill/>
        </p:spPr>
        <p:txBody>
          <a:bodyPr wrap="none" rtlCol="0">
            <a:spAutoFit/>
          </a:bodyPr>
          <a:lstStyle/>
          <a:p>
            <a:r>
              <a:rPr lang="fr-CA" sz="2800" dirty="0">
                <a:latin typeface="+mj-lt"/>
              </a:rPr>
              <a:t>Avec la sellette et les essieux arrière</a:t>
            </a:r>
          </a:p>
          <a:p>
            <a:r>
              <a:rPr lang="fr-CA" sz="2800" dirty="0">
                <a:latin typeface="+mj-lt"/>
              </a:rPr>
              <a:t>en période normale </a:t>
            </a:r>
          </a:p>
        </p:txBody>
      </p:sp>
      <p:cxnSp>
        <p:nvCxnSpPr>
          <p:cNvPr id="16" name="Connecteur droit avec flèche 15">
            <a:extLst>
              <a:ext uri="{FF2B5EF4-FFF2-40B4-BE49-F238E27FC236}">
                <a16:creationId xmlns:a16="http://schemas.microsoft.com/office/drawing/2014/main" id="{ED29DEC6-AFB8-2C5C-4E8A-5B2659157CBE}"/>
              </a:ext>
            </a:extLst>
          </p:cNvPr>
          <p:cNvCxnSpPr/>
          <p:nvPr/>
        </p:nvCxnSpPr>
        <p:spPr>
          <a:xfrm flipV="1">
            <a:off x="1633830" y="3797047"/>
            <a:ext cx="0" cy="38818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3" name="ZoneTexte 22">
            <a:extLst>
              <a:ext uri="{FF2B5EF4-FFF2-40B4-BE49-F238E27FC236}">
                <a16:creationId xmlns:a16="http://schemas.microsoft.com/office/drawing/2014/main" id="{81634124-2BCE-CE5E-3944-A874628E827B}"/>
              </a:ext>
            </a:extLst>
          </p:cNvPr>
          <p:cNvSpPr txBox="1"/>
          <p:nvPr/>
        </p:nvSpPr>
        <p:spPr>
          <a:xfrm>
            <a:off x="3635852" y="4864027"/>
            <a:ext cx="1277914" cy="369332"/>
          </a:xfrm>
          <a:prstGeom prst="rect">
            <a:avLst/>
          </a:prstGeom>
          <a:noFill/>
        </p:spPr>
        <p:txBody>
          <a:bodyPr wrap="none" rtlCol="0">
            <a:spAutoFit/>
          </a:bodyPr>
          <a:lstStyle/>
          <a:p>
            <a:r>
              <a:rPr lang="fr-CA" b="1" dirty="0">
                <a:solidFill>
                  <a:srgbClr val="31849C"/>
                </a:solidFill>
              </a:rPr>
              <a:t>18 300 Kg</a:t>
            </a:r>
          </a:p>
        </p:txBody>
      </p:sp>
      <p:sp>
        <p:nvSpPr>
          <p:cNvPr id="25" name="ZoneTexte 24">
            <a:extLst>
              <a:ext uri="{FF2B5EF4-FFF2-40B4-BE49-F238E27FC236}">
                <a16:creationId xmlns:a16="http://schemas.microsoft.com/office/drawing/2014/main" id="{E146329E-5CF5-AAE4-5D99-82F66EB94683}"/>
              </a:ext>
            </a:extLst>
          </p:cNvPr>
          <p:cNvSpPr txBox="1"/>
          <p:nvPr/>
        </p:nvSpPr>
        <p:spPr>
          <a:xfrm>
            <a:off x="1100343" y="5451123"/>
            <a:ext cx="1159292" cy="369332"/>
          </a:xfrm>
          <a:prstGeom prst="rect">
            <a:avLst/>
          </a:prstGeom>
          <a:noFill/>
        </p:spPr>
        <p:txBody>
          <a:bodyPr wrap="none" rtlCol="0">
            <a:spAutoFit/>
          </a:bodyPr>
          <a:lstStyle/>
          <a:p>
            <a:r>
              <a:rPr lang="fr-CA" b="1" dirty="0">
                <a:solidFill>
                  <a:srgbClr val="FF0000"/>
                </a:solidFill>
              </a:rPr>
              <a:t>5450 Kg</a:t>
            </a:r>
          </a:p>
        </p:txBody>
      </p:sp>
      <p:sp>
        <p:nvSpPr>
          <p:cNvPr id="11" name="ZoneTexte 10">
            <a:extLst>
              <a:ext uri="{FF2B5EF4-FFF2-40B4-BE49-F238E27FC236}">
                <a16:creationId xmlns:a16="http://schemas.microsoft.com/office/drawing/2014/main" id="{4C8FD598-9490-DF0E-BEA3-A4E489015325}"/>
              </a:ext>
            </a:extLst>
          </p:cNvPr>
          <p:cNvSpPr txBox="1"/>
          <p:nvPr/>
        </p:nvSpPr>
        <p:spPr>
          <a:xfrm>
            <a:off x="160618" y="5830126"/>
            <a:ext cx="11036996" cy="461665"/>
          </a:xfrm>
          <a:prstGeom prst="rect">
            <a:avLst/>
          </a:prstGeom>
          <a:noFill/>
        </p:spPr>
        <p:txBody>
          <a:bodyPr wrap="none" rtlCol="0">
            <a:spAutoFit/>
          </a:bodyPr>
          <a:lstStyle/>
          <a:p>
            <a:r>
              <a:rPr lang="fr-CA" sz="2400" dirty="0">
                <a:latin typeface="+mj-lt"/>
              </a:rPr>
              <a:t>Chaque trou de la sellette équivaut à 150 Kg et 100 Kg avec les essieux de la remorque?</a:t>
            </a:r>
          </a:p>
        </p:txBody>
      </p:sp>
      <p:cxnSp>
        <p:nvCxnSpPr>
          <p:cNvPr id="12" name="Connecteur droit avec flèche 11">
            <a:extLst>
              <a:ext uri="{FF2B5EF4-FFF2-40B4-BE49-F238E27FC236}">
                <a16:creationId xmlns:a16="http://schemas.microsoft.com/office/drawing/2014/main" id="{7BCB52C0-B06E-B915-9FB0-AF34926F4BE2}"/>
              </a:ext>
            </a:extLst>
          </p:cNvPr>
          <p:cNvCxnSpPr>
            <a:cxnSpLocks/>
          </p:cNvCxnSpPr>
          <p:nvPr/>
        </p:nvCxnSpPr>
        <p:spPr>
          <a:xfrm>
            <a:off x="2511963" y="3953713"/>
            <a:ext cx="889106" cy="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4" name="Connecteur droit 13">
            <a:extLst>
              <a:ext uri="{FF2B5EF4-FFF2-40B4-BE49-F238E27FC236}">
                <a16:creationId xmlns:a16="http://schemas.microsoft.com/office/drawing/2014/main" id="{7AB94F66-DE2C-6FA3-2AD2-882582D59A56}"/>
              </a:ext>
            </a:extLst>
          </p:cNvPr>
          <p:cNvCxnSpPr>
            <a:cxnSpLocks/>
          </p:cNvCxnSpPr>
          <p:nvPr/>
        </p:nvCxnSpPr>
        <p:spPr>
          <a:xfrm flipV="1">
            <a:off x="4235570" y="4139578"/>
            <a:ext cx="4624657" cy="29130"/>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Connecteur droit avec flèche 27">
            <a:extLst>
              <a:ext uri="{FF2B5EF4-FFF2-40B4-BE49-F238E27FC236}">
                <a16:creationId xmlns:a16="http://schemas.microsoft.com/office/drawing/2014/main" id="{1CC49B07-D25D-4596-452A-4107F06F2CC5}"/>
              </a:ext>
            </a:extLst>
          </p:cNvPr>
          <p:cNvCxnSpPr/>
          <p:nvPr/>
        </p:nvCxnSpPr>
        <p:spPr>
          <a:xfrm flipV="1">
            <a:off x="8860227" y="3746368"/>
            <a:ext cx="0" cy="38818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9" name="ZoneTexte 28">
            <a:extLst>
              <a:ext uri="{FF2B5EF4-FFF2-40B4-BE49-F238E27FC236}">
                <a16:creationId xmlns:a16="http://schemas.microsoft.com/office/drawing/2014/main" id="{F07A1346-550B-CE04-530C-8DF577369069}"/>
              </a:ext>
            </a:extLst>
          </p:cNvPr>
          <p:cNvSpPr txBox="1"/>
          <p:nvPr/>
        </p:nvSpPr>
        <p:spPr>
          <a:xfrm>
            <a:off x="6194588" y="4272267"/>
            <a:ext cx="966931" cy="369332"/>
          </a:xfrm>
          <a:prstGeom prst="rect">
            <a:avLst/>
          </a:prstGeom>
          <a:noFill/>
        </p:spPr>
        <p:txBody>
          <a:bodyPr wrap="none" rtlCol="0">
            <a:spAutoFit/>
          </a:bodyPr>
          <a:lstStyle/>
          <a:p>
            <a:r>
              <a:rPr lang="fr-CA" dirty="0">
                <a:solidFill>
                  <a:srgbClr val="FF0000"/>
                </a:solidFill>
              </a:rPr>
              <a:t>3 trous</a:t>
            </a:r>
          </a:p>
        </p:txBody>
      </p:sp>
      <p:sp>
        <p:nvSpPr>
          <p:cNvPr id="30" name="ZoneTexte 29">
            <a:extLst>
              <a:ext uri="{FF2B5EF4-FFF2-40B4-BE49-F238E27FC236}">
                <a16:creationId xmlns:a16="http://schemas.microsoft.com/office/drawing/2014/main" id="{AB69EA48-44E0-7491-EA0F-DCED8B0EDEF6}"/>
              </a:ext>
            </a:extLst>
          </p:cNvPr>
          <p:cNvSpPr txBox="1"/>
          <p:nvPr/>
        </p:nvSpPr>
        <p:spPr>
          <a:xfrm>
            <a:off x="3727223" y="4593253"/>
            <a:ext cx="1186543" cy="369332"/>
          </a:xfrm>
          <a:prstGeom prst="rect">
            <a:avLst/>
          </a:prstGeom>
          <a:noFill/>
        </p:spPr>
        <p:txBody>
          <a:bodyPr wrap="none" rtlCol="0">
            <a:spAutoFit/>
          </a:bodyPr>
          <a:lstStyle/>
          <a:p>
            <a:r>
              <a:rPr lang="fr-CA" b="1" dirty="0">
                <a:solidFill>
                  <a:srgbClr val="31849C"/>
                </a:solidFill>
              </a:rPr>
              <a:t>+ 300 Kg</a:t>
            </a:r>
          </a:p>
        </p:txBody>
      </p:sp>
      <p:sp>
        <p:nvSpPr>
          <p:cNvPr id="31" name="ZoneTexte 30">
            <a:extLst>
              <a:ext uri="{FF2B5EF4-FFF2-40B4-BE49-F238E27FC236}">
                <a16:creationId xmlns:a16="http://schemas.microsoft.com/office/drawing/2014/main" id="{43503F1F-0E22-E09E-39A6-C9C3CB821FF0}"/>
              </a:ext>
            </a:extLst>
          </p:cNvPr>
          <p:cNvSpPr txBox="1"/>
          <p:nvPr/>
        </p:nvSpPr>
        <p:spPr>
          <a:xfrm>
            <a:off x="3727223" y="5132178"/>
            <a:ext cx="1176925" cy="369332"/>
          </a:xfrm>
          <a:prstGeom prst="rect">
            <a:avLst/>
          </a:prstGeom>
          <a:noFill/>
        </p:spPr>
        <p:txBody>
          <a:bodyPr wrap="none" rtlCol="0">
            <a:spAutoFit/>
          </a:bodyPr>
          <a:lstStyle/>
          <a:p>
            <a:r>
              <a:rPr lang="fr-CA" b="1" dirty="0">
                <a:solidFill>
                  <a:srgbClr val="31849C"/>
                </a:solidFill>
              </a:rPr>
              <a:t>- 300 Kg</a:t>
            </a:r>
          </a:p>
        </p:txBody>
      </p:sp>
      <p:sp>
        <p:nvSpPr>
          <p:cNvPr id="32" name="Ellipse 31">
            <a:extLst>
              <a:ext uri="{FF2B5EF4-FFF2-40B4-BE49-F238E27FC236}">
                <a16:creationId xmlns:a16="http://schemas.microsoft.com/office/drawing/2014/main" id="{D9470800-1B41-F442-42B1-DAB2F14F7515}"/>
              </a:ext>
            </a:extLst>
          </p:cNvPr>
          <p:cNvSpPr/>
          <p:nvPr/>
        </p:nvSpPr>
        <p:spPr>
          <a:xfrm>
            <a:off x="5949640" y="3630384"/>
            <a:ext cx="487478" cy="467138"/>
          </a:xfrm>
          <a:prstGeom prst="ellipse">
            <a:avLst/>
          </a:prstGeom>
          <a:noFill/>
          <a:ln>
            <a:solidFill>
              <a:srgbClr val="31849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35" name="Image 34">
            <a:extLst>
              <a:ext uri="{FF2B5EF4-FFF2-40B4-BE49-F238E27FC236}">
                <a16:creationId xmlns:a16="http://schemas.microsoft.com/office/drawing/2014/main" id="{8F00F779-6D6B-312E-B82A-0EFB1AC5AC76}"/>
              </a:ext>
            </a:extLst>
          </p:cNvPr>
          <p:cNvPicPr>
            <a:picLocks noChangeAspect="1"/>
          </p:cNvPicPr>
          <p:nvPr/>
        </p:nvPicPr>
        <p:blipFill>
          <a:blip r:embed="rId4"/>
          <a:stretch>
            <a:fillRect/>
          </a:stretch>
        </p:blipFill>
        <p:spPr>
          <a:xfrm>
            <a:off x="3827130" y="2383815"/>
            <a:ext cx="816879" cy="902867"/>
          </a:xfrm>
          <a:prstGeom prst="rect">
            <a:avLst/>
          </a:prstGeom>
        </p:spPr>
      </p:pic>
      <p:pic>
        <p:nvPicPr>
          <p:cNvPr id="36" name="Image 35">
            <a:extLst>
              <a:ext uri="{FF2B5EF4-FFF2-40B4-BE49-F238E27FC236}">
                <a16:creationId xmlns:a16="http://schemas.microsoft.com/office/drawing/2014/main" id="{8FAE437A-8005-B995-231F-6B383CD6E8F0}"/>
              </a:ext>
            </a:extLst>
          </p:cNvPr>
          <p:cNvPicPr>
            <a:picLocks noChangeAspect="1"/>
          </p:cNvPicPr>
          <p:nvPr/>
        </p:nvPicPr>
        <p:blipFill>
          <a:blip r:embed="rId4"/>
          <a:stretch>
            <a:fillRect/>
          </a:stretch>
        </p:blipFill>
        <p:spPr>
          <a:xfrm>
            <a:off x="4644009" y="2383814"/>
            <a:ext cx="816879" cy="902867"/>
          </a:xfrm>
          <a:prstGeom prst="rect">
            <a:avLst/>
          </a:prstGeom>
        </p:spPr>
      </p:pic>
      <p:pic>
        <p:nvPicPr>
          <p:cNvPr id="42" name="Image 41">
            <a:extLst>
              <a:ext uri="{FF2B5EF4-FFF2-40B4-BE49-F238E27FC236}">
                <a16:creationId xmlns:a16="http://schemas.microsoft.com/office/drawing/2014/main" id="{5B1C973B-E5AB-1627-D94D-678E51DF0FF3}"/>
              </a:ext>
            </a:extLst>
          </p:cNvPr>
          <p:cNvPicPr>
            <a:picLocks noChangeAspect="1"/>
          </p:cNvPicPr>
          <p:nvPr/>
        </p:nvPicPr>
        <p:blipFill>
          <a:blip r:embed="rId4"/>
          <a:stretch>
            <a:fillRect/>
          </a:stretch>
        </p:blipFill>
        <p:spPr>
          <a:xfrm>
            <a:off x="5460888" y="2383813"/>
            <a:ext cx="816879" cy="902867"/>
          </a:xfrm>
          <a:prstGeom prst="rect">
            <a:avLst/>
          </a:prstGeom>
        </p:spPr>
      </p:pic>
      <p:pic>
        <p:nvPicPr>
          <p:cNvPr id="43" name="Image 42">
            <a:extLst>
              <a:ext uri="{FF2B5EF4-FFF2-40B4-BE49-F238E27FC236}">
                <a16:creationId xmlns:a16="http://schemas.microsoft.com/office/drawing/2014/main" id="{08137F78-E8FA-8037-899B-80A5562A825E}"/>
              </a:ext>
            </a:extLst>
          </p:cNvPr>
          <p:cNvPicPr>
            <a:picLocks noChangeAspect="1"/>
          </p:cNvPicPr>
          <p:nvPr/>
        </p:nvPicPr>
        <p:blipFill>
          <a:blip r:embed="rId4"/>
          <a:stretch>
            <a:fillRect/>
          </a:stretch>
        </p:blipFill>
        <p:spPr>
          <a:xfrm>
            <a:off x="6277767" y="2381546"/>
            <a:ext cx="816879" cy="902867"/>
          </a:xfrm>
          <a:prstGeom prst="rect">
            <a:avLst/>
          </a:prstGeom>
        </p:spPr>
      </p:pic>
      <p:pic>
        <p:nvPicPr>
          <p:cNvPr id="44" name="Image 43">
            <a:extLst>
              <a:ext uri="{FF2B5EF4-FFF2-40B4-BE49-F238E27FC236}">
                <a16:creationId xmlns:a16="http://schemas.microsoft.com/office/drawing/2014/main" id="{82E93DDF-809A-5099-D231-E7E977F9AA0B}"/>
              </a:ext>
            </a:extLst>
          </p:cNvPr>
          <p:cNvPicPr>
            <a:picLocks noChangeAspect="1"/>
          </p:cNvPicPr>
          <p:nvPr/>
        </p:nvPicPr>
        <p:blipFill>
          <a:blip r:embed="rId4"/>
          <a:stretch>
            <a:fillRect/>
          </a:stretch>
        </p:blipFill>
        <p:spPr>
          <a:xfrm>
            <a:off x="7094646" y="2381545"/>
            <a:ext cx="816879" cy="902867"/>
          </a:xfrm>
          <a:prstGeom prst="rect">
            <a:avLst/>
          </a:prstGeom>
        </p:spPr>
      </p:pic>
      <p:pic>
        <p:nvPicPr>
          <p:cNvPr id="45" name="Image 44">
            <a:extLst>
              <a:ext uri="{FF2B5EF4-FFF2-40B4-BE49-F238E27FC236}">
                <a16:creationId xmlns:a16="http://schemas.microsoft.com/office/drawing/2014/main" id="{13A3F055-5509-D727-F9B3-0CFE8EB88F69}"/>
              </a:ext>
            </a:extLst>
          </p:cNvPr>
          <p:cNvPicPr>
            <a:picLocks noChangeAspect="1"/>
          </p:cNvPicPr>
          <p:nvPr/>
        </p:nvPicPr>
        <p:blipFill>
          <a:blip r:embed="rId4"/>
          <a:stretch>
            <a:fillRect/>
          </a:stretch>
        </p:blipFill>
        <p:spPr>
          <a:xfrm>
            <a:off x="7911525" y="2370506"/>
            <a:ext cx="816879" cy="902867"/>
          </a:xfrm>
          <a:prstGeom prst="rect">
            <a:avLst/>
          </a:prstGeom>
        </p:spPr>
      </p:pic>
      <p:pic>
        <p:nvPicPr>
          <p:cNvPr id="46" name="Image 45">
            <a:extLst>
              <a:ext uri="{FF2B5EF4-FFF2-40B4-BE49-F238E27FC236}">
                <a16:creationId xmlns:a16="http://schemas.microsoft.com/office/drawing/2014/main" id="{489C0F99-83F1-D83F-620C-2F194AAF2713}"/>
              </a:ext>
            </a:extLst>
          </p:cNvPr>
          <p:cNvPicPr>
            <a:picLocks noChangeAspect="1"/>
          </p:cNvPicPr>
          <p:nvPr/>
        </p:nvPicPr>
        <p:blipFill>
          <a:blip r:embed="rId4"/>
          <a:stretch>
            <a:fillRect/>
          </a:stretch>
        </p:blipFill>
        <p:spPr>
          <a:xfrm>
            <a:off x="8728404" y="2370506"/>
            <a:ext cx="816879" cy="902867"/>
          </a:xfrm>
          <a:prstGeom prst="rect">
            <a:avLst/>
          </a:prstGeom>
        </p:spPr>
      </p:pic>
      <p:sp>
        <p:nvSpPr>
          <p:cNvPr id="49" name="Titre 1">
            <a:extLst>
              <a:ext uri="{FF2B5EF4-FFF2-40B4-BE49-F238E27FC236}">
                <a16:creationId xmlns:a16="http://schemas.microsoft.com/office/drawing/2014/main" id="{C59A1CA4-67F6-7556-2D58-FF466131F74F}"/>
              </a:ext>
            </a:extLst>
          </p:cNvPr>
          <p:cNvSpPr>
            <a:spLocks noGrp="1"/>
          </p:cNvSpPr>
          <p:nvPr>
            <p:ph type="title"/>
          </p:nvPr>
        </p:nvSpPr>
        <p:spPr>
          <a:xfrm>
            <a:off x="838200" y="295275"/>
            <a:ext cx="4538663" cy="1395413"/>
          </a:xfrm>
        </p:spPr>
        <p:txBody>
          <a:bodyPr>
            <a:normAutofit/>
          </a:bodyPr>
          <a:lstStyle/>
          <a:p>
            <a:r>
              <a:rPr lang="fr-CA" sz="3200" dirty="0"/>
              <a:t>Calcul précis des charges autoriées</a:t>
            </a:r>
          </a:p>
        </p:txBody>
      </p:sp>
    </p:spTree>
    <p:extLst>
      <p:ext uri="{BB962C8B-B14F-4D97-AF65-F5344CB8AC3E}">
        <p14:creationId xmlns:p14="http://schemas.microsoft.com/office/powerpoint/2010/main" val="1197655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100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childTnLst>
                                </p:cTn>
                              </p:par>
                            </p:childTnLst>
                          </p:cTn>
                        </p:par>
                        <p:par>
                          <p:cTn id="8" fill="hold">
                            <p:stCondLst>
                              <p:cond delay="2000"/>
                            </p:stCondLst>
                            <p:childTnLst>
                              <p:par>
                                <p:cTn id="9" presetID="10" presetClass="entr" presetSubtype="0" fill="hold" grpId="0" nodeType="afterEffect">
                                  <p:stCondLst>
                                    <p:cond delay="100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1000"/>
                                        <p:tgtEl>
                                          <p:spTgt spid="30"/>
                                        </p:tgtEl>
                                      </p:cBhvr>
                                    </p:animEffect>
                                  </p:childTnLst>
                                </p:cTn>
                              </p:par>
                            </p:childTnLst>
                          </p:cTn>
                        </p:par>
                        <p:par>
                          <p:cTn id="12" fill="hold">
                            <p:stCondLst>
                              <p:cond delay="4000"/>
                            </p:stCondLst>
                            <p:childTnLst>
                              <p:par>
                                <p:cTn id="13" presetID="10" presetClass="entr" presetSubtype="0" fill="hold" grpId="0" nodeType="afterEffect">
                                  <p:stCondLst>
                                    <p:cond delay="100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1000"/>
                                        <p:tgtEl>
                                          <p:spTgt spid="23"/>
                                        </p:tgtEl>
                                      </p:cBhvr>
                                    </p:animEffect>
                                  </p:childTnLst>
                                </p:cTn>
                              </p:par>
                            </p:childTnLst>
                          </p:cTn>
                        </p:par>
                        <p:par>
                          <p:cTn id="16" fill="hold">
                            <p:stCondLst>
                              <p:cond delay="6000"/>
                            </p:stCondLst>
                            <p:childTnLst>
                              <p:par>
                                <p:cTn id="17" presetID="10" presetClass="entr" presetSubtype="0" fill="hold" grpId="0" nodeType="afterEffect">
                                  <p:stCondLst>
                                    <p:cond delay="100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000"/>
                                        <p:tgtEl>
                                          <p:spTgt spid="25"/>
                                        </p:tgtEl>
                                      </p:cBhvr>
                                    </p:animEffect>
                                  </p:childTnLst>
                                </p:cTn>
                              </p:par>
                            </p:childTnLst>
                          </p:cTn>
                        </p:par>
                        <p:par>
                          <p:cTn id="20" fill="hold">
                            <p:stCondLst>
                              <p:cond delay="8000"/>
                            </p:stCondLst>
                            <p:childTnLst>
                              <p:par>
                                <p:cTn id="21" presetID="10" presetClass="entr" presetSubtype="0" fill="hold" grpId="0" nodeType="afterEffect">
                                  <p:stCondLst>
                                    <p:cond delay="100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1000"/>
                                        <p:tgtEl>
                                          <p:spTgt spid="15"/>
                                        </p:tgtEl>
                                      </p:cBhvr>
                                    </p:animEffect>
                                  </p:childTnLst>
                                </p:cTn>
                              </p:par>
                            </p:childTnLst>
                          </p:cTn>
                        </p:par>
                        <p:par>
                          <p:cTn id="24" fill="hold">
                            <p:stCondLst>
                              <p:cond delay="10000"/>
                            </p:stCondLst>
                            <p:childTnLst>
                              <p:par>
                                <p:cTn id="25" presetID="10" presetClass="entr" presetSubtype="0" fill="hold" grpId="0" nodeType="afterEffect">
                                  <p:stCondLst>
                                    <p:cond delay="1000"/>
                                  </p:stCondLst>
                                  <p:childTnLst>
                                    <p:set>
                                      <p:cBhvr>
                                        <p:cTn id="26" dur="1" fill="hold">
                                          <p:stCondLst>
                                            <p:cond delay="0"/>
                                          </p:stCondLst>
                                        </p:cTn>
                                        <p:tgtEl>
                                          <p:spTgt spid="40"/>
                                        </p:tgtEl>
                                        <p:attrNameLst>
                                          <p:attrName>style.visibility</p:attrName>
                                        </p:attrNameLst>
                                      </p:cBhvr>
                                      <p:to>
                                        <p:strVal val="visible"/>
                                      </p:to>
                                    </p:set>
                                    <p:animEffect transition="in" filter="fade">
                                      <p:cBhvr>
                                        <p:cTn id="27" dur="1000"/>
                                        <p:tgtEl>
                                          <p:spTgt spid="4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fade">
                                      <p:cBhvr>
                                        <p:cTn id="32" dur="500"/>
                                        <p:tgtEl>
                                          <p:spTgt spid="31"/>
                                        </p:tgtEl>
                                      </p:cBhvr>
                                    </p:animEffect>
                                  </p:childTnLst>
                                </p:cTn>
                              </p:par>
                            </p:childTnLst>
                          </p:cTn>
                        </p:par>
                        <p:par>
                          <p:cTn id="33" fill="hold">
                            <p:stCondLst>
                              <p:cond delay="500"/>
                            </p:stCondLst>
                            <p:childTnLst>
                              <p:par>
                                <p:cTn id="34" presetID="10" presetClass="entr" presetSubtype="0" fill="hold" grpId="0" nodeType="afterEffect">
                                  <p:stCondLst>
                                    <p:cond delay="1000"/>
                                  </p:stCondLst>
                                  <p:childTnLst>
                                    <p:set>
                                      <p:cBhvr>
                                        <p:cTn id="35" dur="1" fill="hold">
                                          <p:stCondLst>
                                            <p:cond delay="0"/>
                                          </p:stCondLst>
                                        </p:cTn>
                                        <p:tgtEl>
                                          <p:spTgt spid="38"/>
                                        </p:tgtEl>
                                        <p:attrNameLst>
                                          <p:attrName>style.visibility</p:attrName>
                                        </p:attrNameLst>
                                      </p:cBhvr>
                                      <p:to>
                                        <p:strVal val="visible"/>
                                      </p:to>
                                    </p:set>
                                    <p:animEffect transition="in" filter="fade">
                                      <p:cBhvr>
                                        <p:cTn id="36" dur="1000"/>
                                        <p:tgtEl>
                                          <p:spTgt spid="38"/>
                                        </p:tgtEl>
                                      </p:cBhvr>
                                    </p:animEffect>
                                  </p:childTnLst>
                                </p:cTn>
                              </p:par>
                            </p:childTnLst>
                          </p:cTn>
                        </p:par>
                        <p:par>
                          <p:cTn id="37" fill="hold">
                            <p:stCondLst>
                              <p:cond delay="2500"/>
                            </p:stCondLst>
                            <p:childTnLst>
                              <p:par>
                                <p:cTn id="38" presetID="10" presetClass="entr" presetSubtype="0" fill="hold" grpId="0" nodeType="afterEffect">
                                  <p:stCondLst>
                                    <p:cond delay="1000"/>
                                  </p:stCondLst>
                                  <p:childTnLst>
                                    <p:set>
                                      <p:cBhvr>
                                        <p:cTn id="39" dur="1" fill="hold">
                                          <p:stCondLst>
                                            <p:cond delay="0"/>
                                          </p:stCondLst>
                                        </p:cTn>
                                        <p:tgtEl>
                                          <p:spTgt spid="34"/>
                                        </p:tgtEl>
                                        <p:attrNameLst>
                                          <p:attrName>style.visibility</p:attrName>
                                        </p:attrNameLst>
                                      </p:cBhvr>
                                      <p:to>
                                        <p:strVal val="visible"/>
                                      </p:to>
                                    </p:set>
                                    <p:animEffect transition="in" filter="fade">
                                      <p:cBhvr>
                                        <p:cTn id="40" dur="1000"/>
                                        <p:tgtEl>
                                          <p:spTgt spid="34"/>
                                        </p:tgtEl>
                                      </p:cBhvr>
                                    </p:animEffect>
                                  </p:childTnLst>
                                </p:cTn>
                              </p:par>
                            </p:childTnLst>
                          </p:cTn>
                        </p:par>
                        <p:par>
                          <p:cTn id="41" fill="hold">
                            <p:stCondLst>
                              <p:cond delay="4500"/>
                            </p:stCondLst>
                            <p:childTnLst>
                              <p:par>
                                <p:cTn id="42" presetID="10" presetClass="entr" presetSubtype="0" fill="hold" grpId="0" nodeType="afterEffect">
                                  <p:stCondLst>
                                    <p:cond delay="500"/>
                                  </p:stCondLst>
                                  <p:childTnLst>
                                    <p:set>
                                      <p:cBhvr>
                                        <p:cTn id="43" dur="1" fill="hold">
                                          <p:stCondLst>
                                            <p:cond delay="0"/>
                                          </p:stCondLst>
                                        </p:cTn>
                                        <p:tgtEl>
                                          <p:spTgt spid="39"/>
                                        </p:tgtEl>
                                        <p:attrNameLst>
                                          <p:attrName>style.visibility</p:attrName>
                                        </p:attrNameLst>
                                      </p:cBhvr>
                                      <p:to>
                                        <p:strVal val="visible"/>
                                      </p:to>
                                    </p:set>
                                    <p:animEffect transition="in" filter="fade">
                                      <p:cBhvr>
                                        <p:cTn id="44" dur="1000"/>
                                        <p:tgtEl>
                                          <p:spTgt spid="39"/>
                                        </p:tgtEl>
                                      </p:cBhvr>
                                    </p:animEffect>
                                  </p:childTnLst>
                                </p:cTn>
                              </p:par>
                            </p:childTnLst>
                          </p:cTn>
                        </p:par>
                        <p:par>
                          <p:cTn id="45" fill="hold">
                            <p:stCondLst>
                              <p:cond delay="6000"/>
                            </p:stCondLst>
                            <p:childTnLst>
                              <p:par>
                                <p:cTn id="46" presetID="10" presetClass="entr" presetSubtype="0" fill="hold" grpId="0" nodeType="afterEffect">
                                  <p:stCondLst>
                                    <p:cond delay="1000"/>
                                  </p:stCondLst>
                                  <p:childTnLst>
                                    <p:set>
                                      <p:cBhvr>
                                        <p:cTn id="47" dur="1" fill="hold">
                                          <p:stCondLst>
                                            <p:cond delay="0"/>
                                          </p:stCondLst>
                                        </p:cTn>
                                        <p:tgtEl>
                                          <p:spTgt spid="29"/>
                                        </p:tgtEl>
                                        <p:attrNameLst>
                                          <p:attrName>style.visibility</p:attrName>
                                        </p:attrNameLst>
                                      </p:cBhvr>
                                      <p:to>
                                        <p:strVal val="visible"/>
                                      </p:to>
                                    </p:set>
                                    <p:animEffect transition="in" filter="fade">
                                      <p:cBhvr>
                                        <p:cTn id="48" dur="1000"/>
                                        <p:tgtEl>
                                          <p:spTgt spid="29"/>
                                        </p:tgtEl>
                                      </p:cBhvr>
                                    </p:animEffect>
                                  </p:childTnLst>
                                </p:cTn>
                              </p:par>
                            </p:childTnLst>
                          </p:cTn>
                        </p:par>
                        <p:par>
                          <p:cTn id="49" fill="hold">
                            <p:stCondLst>
                              <p:cond delay="8000"/>
                            </p:stCondLst>
                            <p:childTnLst>
                              <p:par>
                                <p:cTn id="50" presetID="10" presetClass="entr" presetSubtype="0" fill="hold" grpId="0" nodeType="afterEffect">
                                  <p:stCondLst>
                                    <p:cond delay="1000"/>
                                  </p:stCondLst>
                                  <p:childTnLst>
                                    <p:set>
                                      <p:cBhvr>
                                        <p:cTn id="51" dur="1" fill="hold">
                                          <p:stCondLst>
                                            <p:cond delay="0"/>
                                          </p:stCondLst>
                                        </p:cTn>
                                        <p:tgtEl>
                                          <p:spTgt spid="32"/>
                                        </p:tgtEl>
                                        <p:attrNameLst>
                                          <p:attrName>style.visibility</p:attrName>
                                        </p:attrNameLst>
                                      </p:cBhvr>
                                      <p:to>
                                        <p:strVal val="visible"/>
                                      </p:to>
                                    </p:set>
                                    <p:animEffect transition="in" filter="fade">
                                      <p:cBhvr>
                                        <p:cTn id="52"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8" grpId="0"/>
      <p:bldP spid="39" grpId="0"/>
      <p:bldP spid="40" grpId="0" animBg="1"/>
      <p:bldP spid="15" grpId="0"/>
      <p:bldP spid="23" grpId="0"/>
      <p:bldP spid="25" grpId="0"/>
      <p:bldP spid="29" grpId="0"/>
      <p:bldP spid="30" grpId="0"/>
      <p:bldP spid="31" grpId="0"/>
      <p:bldP spid="3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33BD67C2-DB26-A4DC-E235-3E01176D4254}"/>
              </a:ext>
            </a:extLst>
          </p:cNvPr>
          <p:cNvSpPr>
            <a:spLocks noGrp="1"/>
          </p:cNvSpPr>
          <p:nvPr>
            <p:ph type="title"/>
          </p:nvPr>
        </p:nvSpPr>
        <p:spPr>
          <a:xfrm>
            <a:off x="583503" y="505567"/>
            <a:ext cx="3629025" cy="1504194"/>
          </a:xfrm>
        </p:spPr>
        <p:txBody>
          <a:bodyPr/>
          <a:lstStyle/>
          <a:p>
            <a:r>
              <a:rPr lang="fr-CA" dirty="0"/>
              <a:t>Exercices de</a:t>
            </a:r>
            <a:br>
              <a:rPr lang="fr-CA" dirty="0"/>
            </a:br>
            <a:r>
              <a:rPr lang="fr-CA" dirty="0"/>
              <a:t>l’enseignant</a:t>
            </a:r>
          </a:p>
        </p:txBody>
      </p:sp>
      <p:sp>
        <p:nvSpPr>
          <p:cNvPr id="9" name="Espace réservé du contenu 4">
            <a:extLst>
              <a:ext uri="{FF2B5EF4-FFF2-40B4-BE49-F238E27FC236}">
                <a16:creationId xmlns:a16="http://schemas.microsoft.com/office/drawing/2014/main" id="{8599F3FC-743E-338F-3776-350064EB51B8}"/>
              </a:ext>
            </a:extLst>
          </p:cNvPr>
          <p:cNvSpPr txBox="1">
            <a:spLocks/>
          </p:cNvSpPr>
          <p:nvPr/>
        </p:nvSpPr>
        <p:spPr>
          <a:xfrm>
            <a:off x="235867" y="2468627"/>
            <a:ext cx="6300187" cy="41800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CA" sz="3200" dirty="0"/>
              <a:t>Calcul précis des </a:t>
            </a:r>
          </a:p>
          <a:p>
            <a:pPr marL="0" indent="0">
              <a:buNone/>
            </a:pPr>
            <a:r>
              <a:rPr lang="fr-CA" sz="3200" dirty="0"/>
              <a:t>charges autorisées</a:t>
            </a:r>
          </a:p>
        </p:txBody>
      </p:sp>
      <p:pic>
        <p:nvPicPr>
          <p:cNvPr id="21" name="Espace réservé pour une image  20" descr="Une image contenant plein air, ciel, transport, roue&#10;&#10;Le contenu généré par l’IA peut être incorrect.">
            <a:extLst>
              <a:ext uri="{FF2B5EF4-FFF2-40B4-BE49-F238E27FC236}">
                <a16:creationId xmlns:a16="http://schemas.microsoft.com/office/drawing/2014/main" id="{13ECAC32-E2B0-BE96-3455-1E884D4621C4}"/>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9434" r="19434"/>
          <a:stretch>
            <a:fillRect/>
          </a:stretch>
        </p:blipFill>
        <p:spPr/>
      </p:pic>
    </p:spTree>
    <p:extLst>
      <p:ext uri="{BB962C8B-B14F-4D97-AF65-F5344CB8AC3E}">
        <p14:creationId xmlns:p14="http://schemas.microsoft.com/office/powerpoint/2010/main" val="28632554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336793-8E87-1384-7F87-38F0F5C340B7}"/>
            </a:ext>
          </a:extLst>
        </p:cNvPr>
        <p:cNvGrpSpPr/>
        <p:nvPr/>
      </p:nvGrpSpPr>
      <p:grpSpPr>
        <a:xfrm>
          <a:off x="0" y="0"/>
          <a:ext cx="0" cy="0"/>
          <a:chOff x="0" y="0"/>
          <a:chExt cx="0" cy="0"/>
        </a:xfrm>
      </p:grpSpPr>
      <p:pic>
        <p:nvPicPr>
          <p:cNvPr id="7" name="Image 6">
            <a:extLst>
              <a:ext uri="{FF2B5EF4-FFF2-40B4-BE49-F238E27FC236}">
                <a16:creationId xmlns:a16="http://schemas.microsoft.com/office/drawing/2014/main" id="{94C033B2-217E-76CD-23A6-5E84AF5E22F6}"/>
              </a:ext>
            </a:extLst>
          </p:cNvPr>
          <p:cNvPicPr>
            <a:picLocks noChangeAspect="1"/>
          </p:cNvPicPr>
          <p:nvPr/>
        </p:nvPicPr>
        <p:blipFill>
          <a:blip r:embed="rId2"/>
          <a:stretch>
            <a:fillRect/>
          </a:stretch>
        </p:blipFill>
        <p:spPr>
          <a:xfrm>
            <a:off x="1082591" y="2252922"/>
            <a:ext cx="8839966" cy="1536325"/>
          </a:xfrm>
          <a:prstGeom prst="rect">
            <a:avLst/>
          </a:prstGeom>
        </p:spPr>
      </p:pic>
      <p:sp>
        <p:nvSpPr>
          <p:cNvPr id="17" name="ZoneTexte 16">
            <a:extLst>
              <a:ext uri="{FF2B5EF4-FFF2-40B4-BE49-F238E27FC236}">
                <a16:creationId xmlns:a16="http://schemas.microsoft.com/office/drawing/2014/main" id="{1A6393AE-8F4A-1ADA-A881-8837BCFC1F33}"/>
              </a:ext>
            </a:extLst>
          </p:cNvPr>
          <p:cNvSpPr txBox="1"/>
          <p:nvPr/>
        </p:nvSpPr>
        <p:spPr>
          <a:xfrm>
            <a:off x="1348716" y="4160589"/>
            <a:ext cx="1758815" cy="369332"/>
          </a:xfrm>
          <a:prstGeom prst="rect">
            <a:avLst/>
          </a:prstGeom>
          <a:noFill/>
        </p:spPr>
        <p:txBody>
          <a:bodyPr wrap="none" rtlCol="0">
            <a:spAutoFit/>
          </a:bodyPr>
          <a:lstStyle/>
          <a:p>
            <a:r>
              <a:rPr lang="fr-CA" b="1" dirty="0">
                <a:solidFill>
                  <a:srgbClr val="31849C"/>
                </a:solidFill>
              </a:rPr>
              <a:t>_______Kg</a:t>
            </a:r>
          </a:p>
        </p:txBody>
      </p:sp>
      <p:sp>
        <p:nvSpPr>
          <p:cNvPr id="19" name="ZoneTexte 18">
            <a:extLst>
              <a:ext uri="{FF2B5EF4-FFF2-40B4-BE49-F238E27FC236}">
                <a16:creationId xmlns:a16="http://schemas.microsoft.com/office/drawing/2014/main" id="{043DA481-3D35-5211-FE00-5C06F65F0233}"/>
              </a:ext>
            </a:extLst>
          </p:cNvPr>
          <p:cNvSpPr txBox="1"/>
          <p:nvPr/>
        </p:nvSpPr>
        <p:spPr>
          <a:xfrm>
            <a:off x="3652380" y="4101426"/>
            <a:ext cx="1808508" cy="369332"/>
          </a:xfrm>
          <a:prstGeom prst="rect">
            <a:avLst/>
          </a:prstGeom>
          <a:noFill/>
        </p:spPr>
        <p:txBody>
          <a:bodyPr wrap="none" rtlCol="0">
            <a:spAutoFit/>
          </a:bodyPr>
          <a:lstStyle/>
          <a:p>
            <a:r>
              <a:rPr lang="fr-CA" b="1" dirty="0">
                <a:solidFill>
                  <a:srgbClr val="31849C"/>
                </a:solidFill>
              </a:rPr>
              <a:t>_______ Kg</a:t>
            </a:r>
          </a:p>
        </p:txBody>
      </p:sp>
      <p:sp>
        <p:nvSpPr>
          <p:cNvPr id="26" name="Rectangle 25">
            <a:extLst>
              <a:ext uri="{FF2B5EF4-FFF2-40B4-BE49-F238E27FC236}">
                <a16:creationId xmlns:a16="http://schemas.microsoft.com/office/drawing/2014/main" id="{CEE2BE00-C338-9951-A01B-12F4702C989C}"/>
              </a:ext>
            </a:extLst>
          </p:cNvPr>
          <p:cNvSpPr/>
          <p:nvPr/>
        </p:nvSpPr>
        <p:spPr>
          <a:xfrm>
            <a:off x="10705381" y="6188939"/>
            <a:ext cx="1345721" cy="56554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 name="Rectangle 2">
            <a:extLst>
              <a:ext uri="{FF2B5EF4-FFF2-40B4-BE49-F238E27FC236}">
                <a16:creationId xmlns:a16="http://schemas.microsoft.com/office/drawing/2014/main" id="{AEDBB3BB-E91D-A388-E8F8-BEB4089EEB5E}"/>
              </a:ext>
            </a:extLst>
          </p:cNvPr>
          <p:cNvSpPr/>
          <p:nvPr/>
        </p:nvSpPr>
        <p:spPr>
          <a:xfrm>
            <a:off x="7841411" y="2470776"/>
            <a:ext cx="1828800" cy="74349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 name="ZoneTexte 5">
            <a:extLst>
              <a:ext uri="{FF2B5EF4-FFF2-40B4-BE49-F238E27FC236}">
                <a16:creationId xmlns:a16="http://schemas.microsoft.com/office/drawing/2014/main" id="{BAF1CB6C-539B-2958-A99D-F27370C8785A}"/>
              </a:ext>
            </a:extLst>
          </p:cNvPr>
          <p:cNvSpPr txBox="1"/>
          <p:nvPr/>
        </p:nvSpPr>
        <p:spPr>
          <a:xfrm>
            <a:off x="6096000" y="894580"/>
            <a:ext cx="2157642" cy="954107"/>
          </a:xfrm>
          <a:prstGeom prst="rect">
            <a:avLst/>
          </a:prstGeom>
          <a:noFill/>
        </p:spPr>
        <p:txBody>
          <a:bodyPr wrap="none" rtlCol="0">
            <a:spAutoFit/>
          </a:bodyPr>
          <a:lstStyle/>
          <a:p>
            <a:r>
              <a:rPr lang="fr-CA" sz="2800" dirty="0">
                <a:latin typeface="+mj-lt"/>
              </a:rPr>
              <a:t>Exercices par </a:t>
            </a:r>
          </a:p>
          <a:p>
            <a:r>
              <a:rPr lang="fr-CA" sz="2800" dirty="0">
                <a:latin typeface="+mj-lt"/>
              </a:rPr>
              <a:t>l’enseignant </a:t>
            </a:r>
          </a:p>
        </p:txBody>
      </p:sp>
      <p:sp>
        <p:nvSpPr>
          <p:cNvPr id="23" name="ZoneTexte 22">
            <a:extLst>
              <a:ext uri="{FF2B5EF4-FFF2-40B4-BE49-F238E27FC236}">
                <a16:creationId xmlns:a16="http://schemas.microsoft.com/office/drawing/2014/main" id="{3A102109-72C3-02BA-B3B7-83C653D2F289}"/>
              </a:ext>
            </a:extLst>
          </p:cNvPr>
          <p:cNvSpPr txBox="1"/>
          <p:nvPr/>
        </p:nvSpPr>
        <p:spPr>
          <a:xfrm>
            <a:off x="3750467" y="5324849"/>
            <a:ext cx="1808508" cy="369332"/>
          </a:xfrm>
          <a:prstGeom prst="rect">
            <a:avLst/>
          </a:prstGeom>
          <a:noFill/>
        </p:spPr>
        <p:txBody>
          <a:bodyPr wrap="none" rtlCol="0">
            <a:spAutoFit/>
          </a:bodyPr>
          <a:lstStyle/>
          <a:p>
            <a:r>
              <a:rPr lang="fr-CA" b="1" dirty="0">
                <a:solidFill>
                  <a:srgbClr val="FF0000"/>
                </a:solidFill>
              </a:rPr>
              <a:t>_______ Kg</a:t>
            </a:r>
          </a:p>
        </p:txBody>
      </p:sp>
      <p:sp>
        <p:nvSpPr>
          <p:cNvPr id="25" name="ZoneTexte 24">
            <a:extLst>
              <a:ext uri="{FF2B5EF4-FFF2-40B4-BE49-F238E27FC236}">
                <a16:creationId xmlns:a16="http://schemas.microsoft.com/office/drawing/2014/main" id="{3038AAE5-4BC6-FEB2-9014-EB661AD9428D}"/>
              </a:ext>
            </a:extLst>
          </p:cNvPr>
          <p:cNvSpPr txBox="1"/>
          <p:nvPr/>
        </p:nvSpPr>
        <p:spPr>
          <a:xfrm>
            <a:off x="1323869" y="5324849"/>
            <a:ext cx="1808508" cy="369332"/>
          </a:xfrm>
          <a:prstGeom prst="rect">
            <a:avLst/>
          </a:prstGeom>
          <a:noFill/>
        </p:spPr>
        <p:txBody>
          <a:bodyPr wrap="none" rtlCol="0">
            <a:spAutoFit/>
          </a:bodyPr>
          <a:lstStyle/>
          <a:p>
            <a:r>
              <a:rPr lang="fr-CA" b="1" dirty="0">
                <a:solidFill>
                  <a:srgbClr val="FF0000"/>
                </a:solidFill>
              </a:rPr>
              <a:t>_______ Kg</a:t>
            </a:r>
          </a:p>
        </p:txBody>
      </p:sp>
      <p:sp>
        <p:nvSpPr>
          <p:cNvPr id="11" name="ZoneTexte 10">
            <a:extLst>
              <a:ext uri="{FF2B5EF4-FFF2-40B4-BE49-F238E27FC236}">
                <a16:creationId xmlns:a16="http://schemas.microsoft.com/office/drawing/2014/main" id="{BED56632-198E-E058-2612-E348513B4598}"/>
              </a:ext>
            </a:extLst>
          </p:cNvPr>
          <p:cNvSpPr txBox="1"/>
          <p:nvPr/>
        </p:nvSpPr>
        <p:spPr>
          <a:xfrm>
            <a:off x="1339791" y="4758253"/>
            <a:ext cx="1808508" cy="369332"/>
          </a:xfrm>
          <a:prstGeom prst="rect">
            <a:avLst/>
          </a:prstGeom>
          <a:noFill/>
        </p:spPr>
        <p:txBody>
          <a:bodyPr wrap="none" rtlCol="0">
            <a:spAutoFit/>
          </a:bodyPr>
          <a:lstStyle/>
          <a:p>
            <a:r>
              <a:rPr lang="fr-CA" b="1" dirty="0">
                <a:solidFill>
                  <a:srgbClr val="31849C"/>
                </a:solidFill>
              </a:rPr>
              <a:t>_______ Kg</a:t>
            </a:r>
          </a:p>
        </p:txBody>
      </p:sp>
      <p:sp>
        <p:nvSpPr>
          <p:cNvPr id="12" name="ZoneTexte 11">
            <a:extLst>
              <a:ext uri="{FF2B5EF4-FFF2-40B4-BE49-F238E27FC236}">
                <a16:creationId xmlns:a16="http://schemas.microsoft.com/office/drawing/2014/main" id="{756FDEC1-7AB2-B6D5-339E-516E5ABFDB3F}"/>
              </a:ext>
            </a:extLst>
          </p:cNvPr>
          <p:cNvSpPr txBox="1"/>
          <p:nvPr/>
        </p:nvSpPr>
        <p:spPr>
          <a:xfrm>
            <a:off x="3750467" y="4750422"/>
            <a:ext cx="1758815" cy="369332"/>
          </a:xfrm>
          <a:prstGeom prst="rect">
            <a:avLst/>
          </a:prstGeom>
          <a:noFill/>
        </p:spPr>
        <p:txBody>
          <a:bodyPr wrap="none" rtlCol="0">
            <a:spAutoFit/>
          </a:bodyPr>
          <a:lstStyle/>
          <a:p>
            <a:r>
              <a:rPr lang="fr-CA" b="1" dirty="0">
                <a:solidFill>
                  <a:srgbClr val="31849C"/>
                </a:solidFill>
              </a:rPr>
              <a:t>_______Kg</a:t>
            </a:r>
          </a:p>
        </p:txBody>
      </p:sp>
      <p:pic>
        <p:nvPicPr>
          <p:cNvPr id="14" name="Image 13">
            <a:extLst>
              <a:ext uri="{FF2B5EF4-FFF2-40B4-BE49-F238E27FC236}">
                <a16:creationId xmlns:a16="http://schemas.microsoft.com/office/drawing/2014/main" id="{8424DBC9-1F4C-F432-0CE9-B346B0A546B2}"/>
              </a:ext>
            </a:extLst>
          </p:cNvPr>
          <p:cNvPicPr>
            <a:picLocks noChangeAspect="1"/>
          </p:cNvPicPr>
          <p:nvPr/>
        </p:nvPicPr>
        <p:blipFill>
          <a:blip r:embed="rId3"/>
          <a:stretch>
            <a:fillRect/>
          </a:stretch>
        </p:blipFill>
        <p:spPr>
          <a:xfrm>
            <a:off x="3827130" y="2383815"/>
            <a:ext cx="816879" cy="902867"/>
          </a:xfrm>
          <a:prstGeom prst="rect">
            <a:avLst/>
          </a:prstGeom>
        </p:spPr>
      </p:pic>
      <p:pic>
        <p:nvPicPr>
          <p:cNvPr id="18" name="Image 17">
            <a:extLst>
              <a:ext uri="{FF2B5EF4-FFF2-40B4-BE49-F238E27FC236}">
                <a16:creationId xmlns:a16="http://schemas.microsoft.com/office/drawing/2014/main" id="{B5B75340-58E4-31DB-196C-3934002C2D73}"/>
              </a:ext>
            </a:extLst>
          </p:cNvPr>
          <p:cNvPicPr>
            <a:picLocks noChangeAspect="1"/>
          </p:cNvPicPr>
          <p:nvPr/>
        </p:nvPicPr>
        <p:blipFill>
          <a:blip r:embed="rId3"/>
          <a:stretch>
            <a:fillRect/>
          </a:stretch>
        </p:blipFill>
        <p:spPr>
          <a:xfrm>
            <a:off x="4644009" y="2383814"/>
            <a:ext cx="816879" cy="902867"/>
          </a:xfrm>
          <a:prstGeom prst="rect">
            <a:avLst/>
          </a:prstGeom>
        </p:spPr>
      </p:pic>
      <p:pic>
        <p:nvPicPr>
          <p:cNvPr id="20" name="Image 19">
            <a:extLst>
              <a:ext uri="{FF2B5EF4-FFF2-40B4-BE49-F238E27FC236}">
                <a16:creationId xmlns:a16="http://schemas.microsoft.com/office/drawing/2014/main" id="{124E9F3E-3089-B95A-BC87-988E56EB127A}"/>
              </a:ext>
            </a:extLst>
          </p:cNvPr>
          <p:cNvPicPr>
            <a:picLocks noChangeAspect="1"/>
          </p:cNvPicPr>
          <p:nvPr/>
        </p:nvPicPr>
        <p:blipFill>
          <a:blip r:embed="rId3"/>
          <a:stretch>
            <a:fillRect/>
          </a:stretch>
        </p:blipFill>
        <p:spPr>
          <a:xfrm>
            <a:off x="5460888" y="2383813"/>
            <a:ext cx="816879" cy="902867"/>
          </a:xfrm>
          <a:prstGeom prst="rect">
            <a:avLst/>
          </a:prstGeom>
        </p:spPr>
      </p:pic>
      <p:pic>
        <p:nvPicPr>
          <p:cNvPr id="21" name="Image 20">
            <a:extLst>
              <a:ext uri="{FF2B5EF4-FFF2-40B4-BE49-F238E27FC236}">
                <a16:creationId xmlns:a16="http://schemas.microsoft.com/office/drawing/2014/main" id="{F8A83EF9-8185-9BB3-C2CE-99172918738F}"/>
              </a:ext>
            </a:extLst>
          </p:cNvPr>
          <p:cNvPicPr>
            <a:picLocks noChangeAspect="1"/>
          </p:cNvPicPr>
          <p:nvPr/>
        </p:nvPicPr>
        <p:blipFill>
          <a:blip r:embed="rId3"/>
          <a:stretch>
            <a:fillRect/>
          </a:stretch>
        </p:blipFill>
        <p:spPr>
          <a:xfrm>
            <a:off x="6277767" y="2383812"/>
            <a:ext cx="816879" cy="902867"/>
          </a:xfrm>
          <a:prstGeom prst="rect">
            <a:avLst/>
          </a:prstGeom>
        </p:spPr>
      </p:pic>
      <p:pic>
        <p:nvPicPr>
          <p:cNvPr id="22" name="Image 21">
            <a:extLst>
              <a:ext uri="{FF2B5EF4-FFF2-40B4-BE49-F238E27FC236}">
                <a16:creationId xmlns:a16="http://schemas.microsoft.com/office/drawing/2014/main" id="{774F9D39-A211-B578-AA38-72D8D77F4365}"/>
              </a:ext>
            </a:extLst>
          </p:cNvPr>
          <p:cNvPicPr>
            <a:picLocks noChangeAspect="1"/>
          </p:cNvPicPr>
          <p:nvPr/>
        </p:nvPicPr>
        <p:blipFill>
          <a:blip r:embed="rId3"/>
          <a:stretch>
            <a:fillRect/>
          </a:stretch>
        </p:blipFill>
        <p:spPr>
          <a:xfrm>
            <a:off x="7892772" y="2369223"/>
            <a:ext cx="816879" cy="902867"/>
          </a:xfrm>
          <a:prstGeom prst="rect">
            <a:avLst/>
          </a:prstGeom>
        </p:spPr>
      </p:pic>
      <p:pic>
        <p:nvPicPr>
          <p:cNvPr id="28" name="Image 27">
            <a:extLst>
              <a:ext uri="{FF2B5EF4-FFF2-40B4-BE49-F238E27FC236}">
                <a16:creationId xmlns:a16="http://schemas.microsoft.com/office/drawing/2014/main" id="{121C85C0-2F16-FC40-5A2D-35724E0A01A6}"/>
              </a:ext>
            </a:extLst>
          </p:cNvPr>
          <p:cNvPicPr>
            <a:picLocks noChangeAspect="1"/>
          </p:cNvPicPr>
          <p:nvPr/>
        </p:nvPicPr>
        <p:blipFill>
          <a:blip r:embed="rId3"/>
          <a:stretch>
            <a:fillRect/>
          </a:stretch>
        </p:blipFill>
        <p:spPr>
          <a:xfrm>
            <a:off x="7076964" y="2383811"/>
            <a:ext cx="816879" cy="902867"/>
          </a:xfrm>
          <a:prstGeom prst="rect">
            <a:avLst/>
          </a:prstGeom>
        </p:spPr>
      </p:pic>
      <p:pic>
        <p:nvPicPr>
          <p:cNvPr id="29" name="Image 28">
            <a:extLst>
              <a:ext uri="{FF2B5EF4-FFF2-40B4-BE49-F238E27FC236}">
                <a16:creationId xmlns:a16="http://schemas.microsoft.com/office/drawing/2014/main" id="{4613034A-5898-542A-5C29-D08A501383FE}"/>
              </a:ext>
            </a:extLst>
          </p:cNvPr>
          <p:cNvPicPr>
            <a:picLocks noChangeAspect="1"/>
          </p:cNvPicPr>
          <p:nvPr/>
        </p:nvPicPr>
        <p:blipFill>
          <a:blip r:embed="rId3"/>
          <a:stretch>
            <a:fillRect/>
          </a:stretch>
        </p:blipFill>
        <p:spPr>
          <a:xfrm>
            <a:off x="8690898" y="2383810"/>
            <a:ext cx="816879" cy="902867"/>
          </a:xfrm>
          <a:prstGeom prst="rect">
            <a:avLst/>
          </a:prstGeom>
        </p:spPr>
      </p:pic>
      <p:sp>
        <p:nvSpPr>
          <p:cNvPr id="32" name="Titre 1">
            <a:extLst>
              <a:ext uri="{FF2B5EF4-FFF2-40B4-BE49-F238E27FC236}">
                <a16:creationId xmlns:a16="http://schemas.microsoft.com/office/drawing/2014/main" id="{1798445D-1F92-B3C8-B377-0F4A01597343}"/>
              </a:ext>
            </a:extLst>
          </p:cNvPr>
          <p:cNvSpPr>
            <a:spLocks noGrp="1"/>
          </p:cNvSpPr>
          <p:nvPr>
            <p:ph type="title"/>
          </p:nvPr>
        </p:nvSpPr>
        <p:spPr>
          <a:xfrm>
            <a:off x="838200" y="295275"/>
            <a:ext cx="4538663" cy="1395413"/>
          </a:xfrm>
        </p:spPr>
        <p:txBody>
          <a:bodyPr>
            <a:normAutofit/>
          </a:bodyPr>
          <a:lstStyle/>
          <a:p>
            <a:r>
              <a:rPr lang="fr-CA" sz="3200" dirty="0"/>
              <a:t>Calcul précis des charges autoriées</a:t>
            </a:r>
          </a:p>
        </p:txBody>
      </p:sp>
      <p:sp>
        <p:nvSpPr>
          <p:cNvPr id="5" name="ZoneTexte 4">
            <a:extLst>
              <a:ext uri="{FF2B5EF4-FFF2-40B4-BE49-F238E27FC236}">
                <a16:creationId xmlns:a16="http://schemas.microsoft.com/office/drawing/2014/main" id="{936714B2-6823-77E8-6B59-D3A224547422}"/>
              </a:ext>
            </a:extLst>
          </p:cNvPr>
          <p:cNvSpPr txBox="1"/>
          <p:nvPr/>
        </p:nvSpPr>
        <p:spPr>
          <a:xfrm>
            <a:off x="7841411" y="4063186"/>
            <a:ext cx="1758815" cy="369332"/>
          </a:xfrm>
          <a:prstGeom prst="rect">
            <a:avLst/>
          </a:prstGeom>
          <a:noFill/>
        </p:spPr>
        <p:txBody>
          <a:bodyPr wrap="none" rtlCol="0">
            <a:spAutoFit/>
          </a:bodyPr>
          <a:lstStyle/>
          <a:p>
            <a:r>
              <a:rPr lang="fr-CA" b="1" dirty="0">
                <a:solidFill>
                  <a:srgbClr val="31849C"/>
                </a:solidFill>
              </a:rPr>
              <a:t>_______Kg</a:t>
            </a:r>
          </a:p>
        </p:txBody>
      </p:sp>
      <p:sp>
        <p:nvSpPr>
          <p:cNvPr id="13" name="ZoneTexte 12">
            <a:extLst>
              <a:ext uri="{FF2B5EF4-FFF2-40B4-BE49-F238E27FC236}">
                <a16:creationId xmlns:a16="http://schemas.microsoft.com/office/drawing/2014/main" id="{CCBB0DC8-6AC2-FA27-ABB5-FDF3DA4C4EA7}"/>
              </a:ext>
            </a:extLst>
          </p:cNvPr>
          <p:cNvSpPr txBox="1"/>
          <p:nvPr/>
        </p:nvSpPr>
        <p:spPr>
          <a:xfrm>
            <a:off x="7892772" y="4660105"/>
            <a:ext cx="1758815" cy="369332"/>
          </a:xfrm>
          <a:prstGeom prst="rect">
            <a:avLst/>
          </a:prstGeom>
          <a:noFill/>
        </p:spPr>
        <p:txBody>
          <a:bodyPr wrap="none" rtlCol="0">
            <a:spAutoFit/>
          </a:bodyPr>
          <a:lstStyle/>
          <a:p>
            <a:r>
              <a:rPr lang="fr-CA" b="1" dirty="0">
                <a:solidFill>
                  <a:srgbClr val="31849C"/>
                </a:solidFill>
              </a:rPr>
              <a:t>_______Kg</a:t>
            </a:r>
          </a:p>
        </p:txBody>
      </p:sp>
      <p:sp>
        <p:nvSpPr>
          <p:cNvPr id="27" name="ZoneTexte 26">
            <a:extLst>
              <a:ext uri="{FF2B5EF4-FFF2-40B4-BE49-F238E27FC236}">
                <a16:creationId xmlns:a16="http://schemas.microsoft.com/office/drawing/2014/main" id="{EAAA83D1-FCD5-C715-7066-315180901657}"/>
              </a:ext>
            </a:extLst>
          </p:cNvPr>
          <p:cNvSpPr txBox="1"/>
          <p:nvPr/>
        </p:nvSpPr>
        <p:spPr>
          <a:xfrm>
            <a:off x="7930013" y="5235078"/>
            <a:ext cx="1808508" cy="369332"/>
          </a:xfrm>
          <a:prstGeom prst="rect">
            <a:avLst/>
          </a:prstGeom>
          <a:noFill/>
        </p:spPr>
        <p:txBody>
          <a:bodyPr wrap="none" rtlCol="0">
            <a:spAutoFit/>
          </a:bodyPr>
          <a:lstStyle/>
          <a:p>
            <a:r>
              <a:rPr lang="fr-CA" b="1" dirty="0">
                <a:solidFill>
                  <a:srgbClr val="FF0000"/>
                </a:solidFill>
              </a:rPr>
              <a:t>_______ Kg</a:t>
            </a:r>
          </a:p>
        </p:txBody>
      </p:sp>
      <p:sp>
        <p:nvSpPr>
          <p:cNvPr id="30" name="ZoneTexte 29">
            <a:extLst>
              <a:ext uri="{FF2B5EF4-FFF2-40B4-BE49-F238E27FC236}">
                <a16:creationId xmlns:a16="http://schemas.microsoft.com/office/drawing/2014/main" id="{5D01EFB6-929E-8328-BCEF-110947E504AA}"/>
              </a:ext>
            </a:extLst>
          </p:cNvPr>
          <p:cNvSpPr txBox="1"/>
          <p:nvPr/>
        </p:nvSpPr>
        <p:spPr>
          <a:xfrm>
            <a:off x="71811" y="4010223"/>
            <a:ext cx="1896740" cy="707886"/>
          </a:xfrm>
          <a:prstGeom prst="rect">
            <a:avLst/>
          </a:prstGeom>
          <a:noFill/>
        </p:spPr>
        <p:txBody>
          <a:bodyPr wrap="square" rtlCol="0">
            <a:spAutoFit/>
          </a:bodyPr>
          <a:lstStyle/>
          <a:p>
            <a:r>
              <a:rPr lang="fr-CA" sz="2000" dirty="0">
                <a:latin typeface="+mj-lt"/>
              </a:rPr>
              <a:t>Catégorie</a:t>
            </a:r>
          </a:p>
          <a:p>
            <a:r>
              <a:rPr lang="fr-CA" sz="2000" dirty="0">
                <a:latin typeface="+mj-lt"/>
              </a:rPr>
              <a:t>d’essieux</a:t>
            </a:r>
          </a:p>
        </p:txBody>
      </p:sp>
      <p:sp>
        <p:nvSpPr>
          <p:cNvPr id="31" name="ZoneTexte 30">
            <a:extLst>
              <a:ext uri="{FF2B5EF4-FFF2-40B4-BE49-F238E27FC236}">
                <a16:creationId xmlns:a16="http://schemas.microsoft.com/office/drawing/2014/main" id="{C23B6D1D-1A65-A435-4826-FCB166022B57}"/>
              </a:ext>
            </a:extLst>
          </p:cNvPr>
          <p:cNvSpPr txBox="1"/>
          <p:nvPr/>
        </p:nvSpPr>
        <p:spPr>
          <a:xfrm>
            <a:off x="0" y="4750422"/>
            <a:ext cx="1896740" cy="400110"/>
          </a:xfrm>
          <a:prstGeom prst="rect">
            <a:avLst/>
          </a:prstGeom>
          <a:noFill/>
        </p:spPr>
        <p:txBody>
          <a:bodyPr wrap="square" rtlCol="0">
            <a:spAutoFit/>
          </a:bodyPr>
          <a:lstStyle/>
          <a:p>
            <a:r>
              <a:rPr lang="fr-CA" sz="2000" dirty="0">
                <a:latin typeface="+mj-lt"/>
              </a:rPr>
              <a:t>Masse nette</a:t>
            </a:r>
          </a:p>
        </p:txBody>
      </p:sp>
      <p:sp>
        <p:nvSpPr>
          <p:cNvPr id="33" name="ZoneTexte 32">
            <a:extLst>
              <a:ext uri="{FF2B5EF4-FFF2-40B4-BE49-F238E27FC236}">
                <a16:creationId xmlns:a16="http://schemas.microsoft.com/office/drawing/2014/main" id="{B320D3E6-B7FF-BFEE-ECF8-8969EDCBBF96}"/>
              </a:ext>
            </a:extLst>
          </p:cNvPr>
          <p:cNvSpPr txBox="1"/>
          <p:nvPr/>
        </p:nvSpPr>
        <p:spPr>
          <a:xfrm>
            <a:off x="0" y="5355917"/>
            <a:ext cx="1437381" cy="707886"/>
          </a:xfrm>
          <a:prstGeom prst="rect">
            <a:avLst/>
          </a:prstGeom>
          <a:noFill/>
        </p:spPr>
        <p:txBody>
          <a:bodyPr wrap="none" rtlCol="0">
            <a:spAutoFit/>
          </a:bodyPr>
          <a:lstStyle/>
          <a:p>
            <a:r>
              <a:rPr lang="fr-CA" sz="2000" dirty="0">
                <a:latin typeface="+mj-lt"/>
              </a:rPr>
              <a:t>Charge utile</a:t>
            </a:r>
          </a:p>
          <a:p>
            <a:endParaRPr lang="fr-CA" sz="2000" dirty="0">
              <a:latin typeface="+mj-lt"/>
            </a:endParaRPr>
          </a:p>
        </p:txBody>
      </p:sp>
      <p:sp>
        <p:nvSpPr>
          <p:cNvPr id="34" name="ZoneTexte 33">
            <a:extLst>
              <a:ext uri="{FF2B5EF4-FFF2-40B4-BE49-F238E27FC236}">
                <a16:creationId xmlns:a16="http://schemas.microsoft.com/office/drawing/2014/main" id="{F542040C-0123-0B77-F8D0-1DA9AD7C4548}"/>
              </a:ext>
            </a:extLst>
          </p:cNvPr>
          <p:cNvSpPr txBox="1"/>
          <p:nvPr/>
        </p:nvSpPr>
        <p:spPr>
          <a:xfrm>
            <a:off x="2597395" y="6174386"/>
            <a:ext cx="5192321" cy="400110"/>
          </a:xfrm>
          <a:prstGeom prst="rect">
            <a:avLst/>
          </a:prstGeom>
          <a:noFill/>
        </p:spPr>
        <p:txBody>
          <a:bodyPr wrap="square" rtlCol="0">
            <a:spAutoFit/>
          </a:bodyPr>
          <a:lstStyle/>
          <a:p>
            <a:r>
              <a:rPr lang="fr-CA" sz="2000" dirty="0">
                <a:latin typeface="+mj-lt"/>
              </a:rPr>
              <a:t>Total de la charge utile (masse payante) = </a:t>
            </a:r>
          </a:p>
        </p:txBody>
      </p:sp>
      <p:sp>
        <p:nvSpPr>
          <p:cNvPr id="35" name="ZoneTexte 34">
            <a:extLst>
              <a:ext uri="{FF2B5EF4-FFF2-40B4-BE49-F238E27FC236}">
                <a16:creationId xmlns:a16="http://schemas.microsoft.com/office/drawing/2014/main" id="{6A2F7F6A-A434-765C-731E-68459A62C20E}"/>
              </a:ext>
            </a:extLst>
          </p:cNvPr>
          <p:cNvSpPr txBox="1"/>
          <p:nvPr/>
        </p:nvSpPr>
        <p:spPr>
          <a:xfrm>
            <a:off x="8843736" y="925822"/>
            <a:ext cx="2721964" cy="523220"/>
          </a:xfrm>
          <a:prstGeom prst="rect">
            <a:avLst/>
          </a:prstGeom>
          <a:noFill/>
        </p:spPr>
        <p:txBody>
          <a:bodyPr wrap="none" rtlCol="0">
            <a:spAutoFit/>
          </a:bodyPr>
          <a:lstStyle/>
          <a:p>
            <a:r>
              <a:rPr lang="fr-CA" sz="2800" dirty="0">
                <a:latin typeface="+mj-lt"/>
              </a:rPr>
              <a:t>Type B.21 -31- 45</a:t>
            </a:r>
          </a:p>
        </p:txBody>
      </p:sp>
    </p:spTree>
    <p:extLst>
      <p:ext uri="{BB962C8B-B14F-4D97-AF65-F5344CB8AC3E}">
        <p14:creationId xmlns:p14="http://schemas.microsoft.com/office/powerpoint/2010/main" val="3503761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5" grpId="0"/>
      <p:bldP spid="1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EDF359-8EB8-D857-49F1-E91FE0CE6B55}"/>
            </a:ext>
          </a:extLst>
        </p:cNvPr>
        <p:cNvGrpSpPr/>
        <p:nvPr/>
      </p:nvGrpSpPr>
      <p:grpSpPr>
        <a:xfrm>
          <a:off x="0" y="0"/>
          <a:ext cx="0" cy="0"/>
          <a:chOff x="0" y="0"/>
          <a:chExt cx="0" cy="0"/>
        </a:xfrm>
      </p:grpSpPr>
      <p:pic>
        <p:nvPicPr>
          <p:cNvPr id="7" name="Image 6">
            <a:extLst>
              <a:ext uri="{FF2B5EF4-FFF2-40B4-BE49-F238E27FC236}">
                <a16:creationId xmlns:a16="http://schemas.microsoft.com/office/drawing/2014/main" id="{2AEACBFB-1925-FD11-67A8-4875713D0D92}"/>
              </a:ext>
            </a:extLst>
          </p:cNvPr>
          <p:cNvPicPr>
            <a:picLocks noChangeAspect="1"/>
          </p:cNvPicPr>
          <p:nvPr/>
        </p:nvPicPr>
        <p:blipFill>
          <a:blip r:embed="rId2"/>
          <a:stretch>
            <a:fillRect/>
          </a:stretch>
        </p:blipFill>
        <p:spPr>
          <a:xfrm>
            <a:off x="1082591" y="2252922"/>
            <a:ext cx="8839966" cy="1536325"/>
          </a:xfrm>
          <a:prstGeom prst="rect">
            <a:avLst/>
          </a:prstGeom>
        </p:spPr>
      </p:pic>
      <p:sp>
        <p:nvSpPr>
          <p:cNvPr id="26" name="Rectangle 25">
            <a:extLst>
              <a:ext uri="{FF2B5EF4-FFF2-40B4-BE49-F238E27FC236}">
                <a16:creationId xmlns:a16="http://schemas.microsoft.com/office/drawing/2014/main" id="{1BCA54D7-ED59-29DC-D6FE-70FF1345E8CF}"/>
              </a:ext>
            </a:extLst>
          </p:cNvPr>
          <p:cNvSpPr/>
          <p:nvPr/>
        </p:nvSpPr>
        <p:spPr>
          <a:xfrm>
            <a:off x="10705381" y="6188939"/>
            <a:ext cx="1345721" cy="56554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 name="Rectangle 2">
            <a:extLst>
              <a:ext uri="{FF2B5EF4-FFF2-40B4-BE49-F238E27FC236}">
                <a16:creationId xmlns:a16="http://schemas.microsoft.com/office/drawing/2014/main" id="{B97D0811-4882-0C3E-2261-409FF6959343}"/>
              </a:ext>
            </a:extLst>
          </p:cNvPr>
          <p:cNvSpPr/>
          <p:nvPr/>
        </p:nvSpPr>
        <p:spPr>
          <a:xfrm>
            <a:off x="7841411" y="2470776"/>
            <a:ext cx="1828800" cy="74349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 name="ZoneTexte 5">
            <a:extLst>
              <a:ext uri="{FF2B5EF4-FFF2-40B4-BE49-F238E27FC236}">
                <a16:creationId xmlns:a16="http://schemas.microsoft.com/office/drawing/2014/main" id="{D5323D88-DE5C-FD11-F1BF-D259E61FE23A}"/>
              </a:ext>
            </a:extLst>
          </p:cNvPr>
          <p:cNvSpPr txBox="1"/>
          <p:nvPr/>
        </p:nvSpPr>
        <p:spPr>
          <a:xfrm>
            <a:off x="563909" y="4020016"/>
            <a:ext cx="11831316" cy="954107"/>
          </a:xfrm>
          <a:prstGeom prst="rect">
            <a:avLst/>
          </a:prstGeom>
          <a:noFill/>
        </p:spPr>
        <p:txBody>
          <a:bodyPr wrap="none" rtlCol="0">
            <a:spAutoFit/>
          </a:bodyPr>
          <a:lstStyle/>
          <a:p>
            <a:r>
              <a:rPr lang="fr-CA" sz="2800" dirty="0">
                <a:latin typeface="+mj-lt"/>
              </a:rPr>
              <a:t>Vous apercevez ce cadran sous la remorque près de l’essieux arrière, selon vous </a:t>
            </a:r>
          </a:p>
          <a:p>
            <a:r>
              <a:rPr lang="fr-CA" sz="2800" dirty="0">
                <a:latin typeface="+mj-lt"/>
              </a:rPr>
              <a:t>Est-ce que la remorque est chargée et pourquoi?</a:t>
            </a:r>
          </a:p>
        </p:txBody>
      </p:sp>
      <p:pic>
        <p:nvPicPr>
          <p:cNvPr id="18" name="Image 17">
            <a:extLst>
              <a:ext uri="{FF2B5EF4-FFF2-40B4-BE49-F238E27FC236}">
                <a16:creationId xmlns:a16="http://schemas.microsoft.com/office/drawing/2014/main" id="{D20F824B-5A98-BF17-0E27-F6785A893EB8}"/>
              </a:ext>
            </a:extLst>
          </p:cNvPr>
          <p:cNvPicPr>
            <a:picLocks noChangeAspect="1"/>
          </p:cNvPicPr>
          <p:nvPr/>
        </p:nvPicPr>
        <p:blipFill>
          <a:blip r:embed="rId3"/>
          <a:stretch>
            <a:fillRect/>
          </a:stretch>
        </p:blipFill>
        <p:spPr>
          <a:xfrm>
            <a:off x="4644009" y="2383814"/>
            <a:ext cx="816879" cy="902867"/>
          </a:xfrm>
          <a:prstGeom prst="rect">
            <a:avLst/>
          </a:prstGeom>
        </p:spPr>
      </p:pic>
      <p:pic>
        <p:nvPicPr>
          <p:cNvPr id="20" name="Image 19">
            <a:extLst>
              <a:ext uri="{FF2B5EF4-FFF2-40B4-BE49-F238E27FC236}">
                <a16:creationId xmlns:a16="http://schemas.microsoft.com/office/drawing/2014/main" id="{3D017127-C6CC-2803-7558-6CFB7B961F7C}"/>
              </a:ext>
            </a:extLst>
          </p:cNvPr>
          <p:cNvPicPr>
            <a:picLocks noChangeAspect="1"/>
          </p:cNvPicPr>
          <p:nvPr/>
        </p:nvPicPr>
        <p:blipFill>
          <a:blip r:embed="rId3"/>
          <a:stretch>
            <a:fillRect/>
          </a:stretch>
        </p:blipFill>
        <p:spPr>
          <a:xfrm>
            <a:off x="5460888" y="2383813"/>
            <a:ext cx="816879" cy="902867"/>
          </a:xfrm>
          <a:prstGeom prst="rect">
            <a:avLst/>
          </a:prstGeom>
        </p:spPr>
      </p:pic>
      <p:pic>
        <p:nvPicPr>
          <p:cNvPr id="21" name="Image 20">
            <a:extLst>
              <a:ext uri="{FF2B5EF4-FFF2-40B4-BE49-F238E27FC236}">
                <a16:creationId xmlns:a16="http://schemas.microsoft.com/office/drawing/2014/main" id="{C29D1FA0-78C2-6704-5D1D-77E8377A5FDD}"/>
              </a:ext>
            </a:extLst>
          </p:cNvPr>
          <p:cNvPicPr>
            <a:picLocks noChangeAspect="1"/>
          </p:cNvPicPr>
          <p:nvPr/>
        </p:nvPicPr>
        <p:blipFill>
          <a:blip r:embed="rId3"/>
          <a:stretch>
            <a:fillRect/>
          </a:stretch>
        </p:blipFill>
        <p:spPr>
          <a:xfrm>
            <a:off x="6277767" y="2383812"/>
            <a:ext cx="816879" cy="902867"/>
          </a:xfrm>
          <a:prstGeom prst="rect">
            <a:avLst/>
          </a:prstGeom>
        </p:spPr>
      </p:pic>
      <p:pic>
        <p:nvPicPr>
          <p:cNvPr id="28" name="Image 27">
            <a:extLst>
              <a:ext uri="{FF2B5EF4-FFF2-40B4-BE49-F238E27FC236}">
                <a16:creationId xmlns:a16="http://schemas.microsoft.com/office/drawing/2014/main" id="{84883BC9-305B-8C1D-A9F9-7BEE89F6EF39}"/>
              </a:ext>
            </a:extLst>
          </p:cNvPr>
          <p:cNvPicPr>
            <a:picLocks noChangeAspect="1"/>
          </p:cNvPicPr>
          <p:nvPr/>
        </p:nvPicPr>
        <p:blipFill>
          <a:blip r:embed="rId3"/>
          <a:stretch>
            <a:fillRect/>
          </a:stretch>
        </p:blipFill>
        <p:spPr>
          <a:xfrm>
            <a:off x="7076964" y="2383811"/>
            <a:ext cx="816879" cy="902867"/>
          </a:xfrm>
          <a:prstGeom prst="rect">
            <a:avLst/>
          </a:prstGeom>
        </p:spPr>
      </p:pic>
      <p:sp>
        <p:nvSpPr>
          <p:cNvPr id="32" name="Titre 1">
            <a:extLst>
              <a:ext uri="{FF2B5EF4-FFF2-40B4-BE49-F238E27FC236}">
                <a16:creationId xmlns:a16="http://schemas.microsoft.com/office/drawing/2014/main" id="{EAB7CAF4-F239-91E4-CF71-D0DC3553C5E4}"/>
              </a:ext>
            </a:extLst>
          </p:cNvPr>
          <p:cNvSpPr>
            <a:spLocks noGrp="1"/>
          </p:cNvSpPr>
          <p:nvPr>
            <p:ph type="title"/>
          </p:nvPr>
        </p:nvSpPr>
        <p:spPr>
          <a:xfrm>
            <a:off x="838200" y="295275"/>
            <a:ext cx="4538663" cy="1395413"/>
          </a:xfrm>
        </p:spPr>
        <p:txBody>
          <a:bodyPr>
            <a:normAutofit/>
          </a:bodyPr>
          <a:lstStyle/>
          <a:p>
            <a:r>
              <a:rPr lang="fr-CA" sz="3200" dirty="0"/>
              <a:t>Calcul précis des charges autoriées</a:t>
            </a:r>
          </a:p>
        </p:txBody>
      </p:sp>
      <p:pic>
        <p:nvPicPr>
          <p:cNvPr id="2" name="Image 1">
            <a:extLst>
              <a:ext uri="{FF2B5EF4-FFF2-40B4-BE49-F238E27FC236}">
                <a16:creationId xmlns:a16="http://schemas.microsoft.com/office/drawing/2014/main" id="{DA0AAC46-88A5-2966-96EB-E0092019DF8C}"/>
              </a:ext>
            </a:extLst>
          </p:cNvPr>
          <p:cNvPicPr>
            <a:picLocks noChangeAspect="1"/>
          </p:cNvPicPr>
          <p:nvPr/>
        </p:nvPicPr>
        <p:blipFill>
          <a:blip r:embed="rId4"/>
          <a:stretch>
            <a:fillRect/>
          </a:stretch>
        </p:blipFill>
        <p:spPr>
          <a:xfrm>
            <a:off x="8301211" y="3429000"/>
            <a:ext cx="951058" cy="414564"/>
          </a:xfrm>
          <a:prstGeom prst="rect">
            <a:avLst/>
          </a:prstGeom>
        </p:spPr>
      </p:pic>
      <p:sp>
        <p:nvSpPr>
          <p:cNvPr id="4" name="ZoneTexte 3">
            <a:extLst>
              <a:ext uri="{FF2B5EF4-FFF2-40B4-BE49-F238E27FC236}">
                <a16:creationId xmlns:a16="http://schemas.microsoft.com/office/drawing/2014/main" id="{5EB856AC-81FD-2268-53BA-D1F14475A5FA}"/>
              </a:ext>
            </a:extLst>
          </p:cNvPr>
          <p:cNvSpPr txBox="1"/>
          <p:nvPr/>
        </p:nvSpPr>
        <p:spPr>
          <a:xfrm>
            <a:off x="563909" y="5150575"/>
            <a:ext cx="692818" cy="523220"/>
          </a:xfrm>
          <a:prstGeom prst="rect">
            <a:avLst/>
          </a:prstGeom>
          <a:noFill/>
        </p:spPr>
        <p:txBody>
          <a:bodyPr wrap="none" rtlCol="0">
            <a:spAutoFit/>
          </a:bodyPr>
          <a:lstStyle/>
          <a:p>
            <a:r>
              <a:rPr lang="fr-CA" sz="2800" dirty="0">
                <a:latin typeface="+mj-lt"/>
              </a:rPr>
              <a:t>Oui</a:t>
            </a:r>
          </a:p>
        </p:txBody>
      </p:sp>
      <p:sp>
        <p:nvSpPr>
          <p:cNvPr id="8" name="ZoneTexte 7">
            <a:extLst>
              <a:ext uri="{FF2B5EF4-FFF2-40B4-BE49-F238E27FC236}">
                <a16:creationId xmlns:a16="http://schemas.microsoft.com/office/drawing/2014/main" id="{60E2EA84-4437-CAB9-F4DB-3E9249BE503E}"/>
              </a:ext>
            </a:extLst>
          </p:cNvPr>
          <p:cNvSpPr txBox="1"/>
          <p:nvPr/>
        </p:nvSpPr>
        <p:spPr>
          <a:xfrm>
            <a:off x="496762" y="5673795"/>
            <a:ext cx="795411" cy="523220"/>
          </a:xfrm>
          <a:prstGeom prst="rect">
            <a:avLst/>
          </a:prstGeom>
          <a:noFill/>
        </p:spPr>
        <p:txBody>
          <a:bodyPr wrap="none" rtlCol="0">
            <a:spAutoFit/>
          </a:bodyPr>
          <a:lstStyle/>
          <a:p>
            <a:r>
              <a:rPr lang="fr-CA" sz="2800" dirty="0">
                <a:latin typeface="+mj-lt"/>
              </a:rPr>
              <a:t>Non</a:t>
            </a:r>
          </a:p>
        </p:txBody>
      </p:sp>
      <p:cxnSp>
        <p:nvCxnSpPr>
          <p:cNvPr id="10" name="Connecteur droit avec flèche 9">
            <a:extLst>
              <a:ext uri="{FF2B5EF4-FFF2-40B4-BE49-F238E27FC236}">
                <a16:creationId xmlns:a16="http://schemas.microsoft.com/office/drawing/2014/main" id="{07732BE0-E964-CFA2-EBE1-1FAFEDE5ADAB}"/>
              </a:ext>
            </a:extLst>
          </p:cNvPr>
          <p:cNvCxnSpPr>
            <a:cxnSpLocks/>
          </p:cNvCxnSpPr>
          <p:nvPr/>
        </p:nvCxnSpPr>
        <p:spPr>
          <a:xfrm flipH="1">
            <a:off x="1902372" y="5339255"/>
            <a:ext cx="1240221" cy="0"/>
          </a:xfrm>
          <a:prstGeom prst="straightConnector1">
            <a:avLst/>
          </a:prstGeom>
          <a:ln w="76200" cap="flat" cmpd="sng" algn="ctr">
            <a:solidFill>
              <a:schemeClr val="accent5"/>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24" name="Image 23" descr="Une image contenant appareil, Instrument de mesure, jauge, intérieur&#10;&#10;Le contenu généré par l’IA peut être incorrect.">
            <a:extLst>
              <a:ext uri="{FF2B5EF4-FFF2-40B4-BE49-F238E27FC236}">
                <a16:creationId xmlns:a16="http://schemas.microsoft.com/office/drawing/2014/main" id="{77856603-98A3-6259-CAE4-0109727109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22557" y="151304"/>
            <a:ext cx="2065138" cy="2013392"/>
          </a:xfrm>
          <a:prstGeom prst="rect">
            <a:avLst/>
          </a:prstGeom>
        </p:spPr>
      </p:pic>
    </p:spTree>
    <p:extLst>
      <p:ext uri="{BB962C8B-B14F-4D97-AF65-F5344CB8AC3E}">
        <p14:creationId xmlns:p14="http://schemas.microsoft.com/office/powerpoint/2010/main" val="671013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EA78D4-A016-0021-C250-014D1E0C7C71}"/>
            </a:ext>
          </a:extLst>
        </p:cNvPr>
        <p:cNvGrpSpPr/>
        <p:nvPr/>
      </p:nvGrpSpPr>
      <p:grpSpPr>
        <a:xfrm>
          <a:off x="0" y="0"/>
          <a:ext cx="0" cy="0"/>
          <a:chOff x="0" y="0"/>
          <a:chExt cx="0" cy="0"/>
        </a:xfrm>
      </p:grpSpPr>
      <p:pic>
        <p:nvPicPr>
          <p:cNvPr id="7" name="Image 6">
            <a:extLst>
              <a:ext uri="{FF2B5EF4-FFF2-40B4-BE49-F238E27FC236}">
                <a16:creationId xmlns:a16="http://schemas.microsoft.com/office/drawing/2014/main" id="{31C11CD6-67CF-5D94-7C7B-F50C76DC1D4F}"/>
              </a:ext>
            </a:extLst>
          </p:cNvPr>
          <p:cNvPicPr>
            <a:picLocks noChangeAspect="1"/>
          </p:cNvPicPr>
          <p:nvPr/>
        </p:nvPicPr>
        <p:blipFill>
          <a:blip r:embed="rId2"/>
          <a:stretch>
            <a:fillRect/>
          </a:stretch>
        </p:blipFill>
        <p:spPr>
          <a:xfrm>
            <a:off x="1082591" y="2252922"/>
            <a:ext cx="8839966" cy="1536325"/>
          </a:xfrm>
          <a:prstGeom prst="rect">
            <a:avLst/>
          </a:prstGeom>
        </p:spPr>
      </p:pic>
      <p:sp>
        <p:nvSpPr>
          <p:cNvPr id="26" name="Rectangle 25">
            <a:extLst>
              <a:ext uri="{FF2B5EF4-FFF2-40B4-BE49-F238E27FC236}">
                <a16:creationId xmlns:a16="http://schemas.microsoft.com/office/drawing/2014/main" id="{7212DFE5-0905-246C-9E0B-855F8BD1E364}"/>
              </a:ext>
            </a:extLst>
          </p:cNvPr>
          <p:cNvSpPr/>
          <p:nvPr/>
        </p:nvSpPr>
        <p:spPr>
          <a:xfrm>
            <a:off x="10705381" y="6188939"/>
            <a:ext cx="1345721" cy="56554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 name="Rectangle 2">
            <a:extLst>
              <a:ext uri="{FF2B5EF4-FFF2-40B4-BE49-F238E27FC236}">
                <a16:creationId xmlns:a16="http://schemas.microsoft.com/office/drawing/2014/main" id="{9B3EBADD-1281-7A39-E9B0-FF52B00C922C}"/>
              </a:ext>
            </a:extLst>
          </p:cNvPr>
          <p:cNvSpPr/>
          <p:nvPr/>
        </p:nvSpPr>
        <p:spPr>
          <a:xfrm>
            <a:off x="7841411" y="2470776"/>
            <a:ext cx="1828800" cy="74349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 name="ZoneTexte 5">
            <a:extLst>
              <a:ext uri="{FF2B5EF4-FFF2-40B4-BE49-F238E27FC236}">
                <a16:creationId xmlns:a16="http://schemas.microsoft.com/office/drawing/2014/main" id="{8C34654B-6FDE-B77B-7341-F5457145C31B}"/>
              </a:ext>
            </a:extLst>
          </p:cNvPr>
          <p:cNvSpPr txBox="1"/>
          <p:nvPr/>
        </p:nvSpPr>
        <p:spPr>
          <a:xfrm>
            <a:off x="563909" y="4020016"/>
            <a:ext cx="11831316" cy="954107"/>
          </a:xfrm>
          <a:prstGeom prst="rect">
            <a:avLst/>
          </a:prstGeom>
          <a:noFill/>
        </p:spPr>
        <p:txBody>
          <a:bodyPr wrap="none" rtlCol="0">
            <a:spAutoFit/>
          </a:bodyPr>
          <a:lstStyle/>
          <a:p>
            <a:r>
              <a:rPr lang="fr-CA" sz="2800" dirty="0">
                <a:latin typeface="+mj-lt"/>
              </a:rPr>
              <a:t>Vous apercevez ce cadran sous la remorque près de l’essieux arrière, selon vous </a:t>
            </a:r>
          </a:p>
          <a:p>
            <a:r>
              <a:rPr lang="fr-CA" sz="2800" dirty="0">
                <a:latin typeface="+mj-lt"/>
              </a:rPr>
              <a:t>Est-ce que la remorque est chargée et pourquoi?</a:t>
            </a:r>
          </a:p>
        </p:txBody>
      </p:sp>
      <p:pic>
        <p:nvPicPr>
          <p:cNvPr id="14" name="Image 13">
            <a:extLst>
              <a:ext uri="{FF2B5EF4-FFF2-40B4-BE49-F238E27FC236}">
                <a16:creationId xmlns:a16="http://schemas.microsoft.com/office/drawing/2014/main" id="{248B99DD-B169-ECD8-7EB5-69F27140E276}"/>
              </a:ext>
            </a:extLst>
          </p:cNvPr>
          <p:cNvPicPr>
            <a:picLocks noChangeAspect="1"/>
          </p:cNvPicPr>
          <p:nvPr/>
        </p:nvPicPr>
        <p:blipFill>
          <a:blip r:embed="rId3"/>
          <a:stretch>
            <a:fillRect/>
          </a:stretch>
        </p:blipFill>
        <p:spPr>
          <a:xfrm>
            <a:off x="3827130" y="2383815"/>
            <a:ext cx="816879" cy="902867"/>
          </a:xfrm>
          <a:prstGeom prst="rect">
            <a:avLst/>
          </a:prstGeom>
        </p:spPr>
      </p:pic>
      <p:pic>
        <p:nvPicPr>
          <p:cNvPr id="18" name="Image 17">
            <a:extLst>
              <a:ext uri="{FF2B5EF4-FFF2-40B4-BE49-F238E27FC236}">
                <a16:creationId xmlns:a16="http://schemas.microsoft.com/office/drawing/2014/main" id="{FFF0F093-8BE8-1C8B-EE5C-91645E7FB8F5}"/>
              </a:ext>
            </a:extLst>
          </p:cNvPr>
          <p:cNvPicPr>
            <a:picLocks noChangeAspect="1"/>
          </p:cNvPicPr>
          <p:nvPr/>
        </p:nvPicPr>
        <p:blipFill>
          <a:blip r:embed="rId3"/>
          <a:stretch>
            <a:fillRect/>
          </a:stretch>
        </p:blipFill>
        <p:spPr>
          <a:xfrm>
            <a:off x="4644009" y="2383814"/>
            <a:ext cx="816879" cy="902867"/>
          </a:xfrm>
          <a:prstGeom prst="rect">
            <a:avLst/>
          </a:prstGeom>
        </p:spPr>
      </p:pic>
      <p:pic>
        <p:nvPicPr>
          <p:cNvPr id="20" name="Image 19">
            <a:extLst>
              <a:ext uri="{FF2B5EF4-FFF2-40B4-BE49-F238E27FC236}">
                <a16:creationId xmlns:a16="http://schemas.microsoft.com/office/drawing/2014/main" id="{E9B75DCE-ED7F-9FF4-60EF-4E9D76BBC1F8}"/>
              </a:ext>
            </a:extLst>
          </p:cNvPr>
          <p:cNvPicPr>
            <a:picLocks noChangeAspect="1"/>
          </p:cNvPicPr>
          <p:nvPr/>
        </p:nvPicPr>
        <p:blipFill>
          <a:blip r:embed="rId3"/>
          <a:stretch>
            <a:fillRect/>
          </a:stretch>
        </p:blipFill>
        <p:spPr>
          <a:xfrm>
            <a:off x="5460888" y="2383813"/>
            <a:ext cx="816879" cy="902867"/>
          </a:xfrm>
          <a:prstGeom prst="rect">
            <a:avLst/>
          </a:prstGeom>
        </p:spPr>
      </p:pic>
      <p:pic>
        <p:nvPicPr>
          <p:cNvPr id="21" name="Image 20">
            <a:extLst>
              <a:ext uri="{FF2B5EF4-FFF2-40B4-BE49-F238E27FC236}">
                <a16:creationId xmlns:a16="http://schemas.microsoft.com/office/drawing/2014/main" id="{C2287439-1E51-30BC-02ED-DDEB78401290}"/>
              </a:ext>
            </a:extLst>
          </p:cNvPr>
          <p:cNvPicPr>
            <a:picLocks noChangeAspect="1"/>
          </p:cNvPicPr>
          <p:nvPr/>
        </p:nvPicPr>
        <p:blipFill>
          <a:blip r:embed="rId3"/>
          <a:stretch>
            <a:fillRect/>
          </a:stretch>
        </p:blipFill>
        <p:spPr>
          <a:xfrm>
            <a:off x="6277767" y="2383812"/>
            <a:ext cx="816879" cy="902867"/>
          </a:xfrm>
          <a:prstGeom prst="rect">
            <a:avLst/>
          </a:prstGeom>
        </p:spPr>
      </p:pic>
      <p:pic>
        <p:nvPicPr>
          <p:cNvPr id="22" name="Image 21">
            <a:extLst>
              <a:ext uri="{FF2B5EF4-FFF2-40B4-BE49-F238E27FC236}">
                <a16:creationId xmlns:a16="http://schemas.microsoft.com/office/drawing/2014/main" id="{2D265E9A-706B-91CA-6629-75E7669A963E}"/>
              </a:ext>
            </a:extLst>
          </p:cNvPr>
          <p:cNvPicPr>
            <a:picLocks noChangeAspect="1"/>
          </p:cNvPicPr>
          <p:nvPr/>
        </p:nvPicPr>
        <p:blipFill>
          <a:blip r:embed="rId3"/>
          <a:stretch>
            <a:fillRect/>
          </a:stretch>
        </p:blipFill>
        <p:spPr>
          <a:xfrm>
            <a:off x="7892772" y="2369223"/>
            <a:ext cx="816879" cy="902867"/>
          </a:xfrm>
          <a:prstGeom prst="rect">
            <a:avLst/>
          </a:prstGeom>
        </p:spPr>
      </p:pic>
      <p:pic>
        <p:nvPicPr>
          <p:cNvPr id="28" name="Image 27">
            <a:extLst>
              <a:ext uri="{FF2B5EF4-FFF2-40B4-BE49-F238E27FC236}">
                <a16:creationId xmlns:a16="http://schemas.microsoft.com/office/drawing/2014/main" id="{0B2095FB-724D-21B8-B741-8BA1DF4370EC}"/>
              </a:ext>
            </a:extLst>
          </p:cNvPr>
          <p:cNvPicPr>
            <a:picLocks noChangeAspect="1"/>
          </p:cNvPicPr>
          <p:nvPr/>
        </p:nvPicPr>
        <p:blipFill>
          <a:blip r:embed="rId3"/>
          <a:stretch>
            <a:fillRect/>
          </a:stretch>
        </p:blipFill>
        <p:spPr>
          <a:xfrm>
            <a:off x="7076964" y="2383811"/>
            <a:ext cx="816879" cy="902867"/>
          </a:xfrm>
          <a:prstGeom prst="rect">
            <a:avLst/>
          </a:prstGeom>
        </p:spPr>
      </p:pic>
      <p:pic>
        <p:nvPicPr>
          <p:cNvPr id="29" name="Image 28">
            <a:extLst>
              <a:ext uri="{FF2B5EF4-FFF2-40B4-BE49-F238E27FC236}">
                <a16:creationId xmlns:a16="http://schemas.microsoft.com/office/drawing/2014/main" id="{9AB2127E-00A0-3574-50FD-8CC2EA42978F}"/>
              </a:ext>
            </a:extLst>
          </p:cNvPr>
          <p:cNvPicPr>
            <a:picLocks noChangeAspect="1"/>
          </p:cNvPicPr>
          <p:nvPr/>
        </p:nvPicPr>
        <p:blipFill>
          <a:blip r:embed="rId3"/>
          <a:stretch>
            <a:fillRect/>
          </a:stretch>
        </p:blipFill>
        <p:spPr>
          <a:xfrm>
            <a:off x="8690898" y="2383810"/>
            <a:ext cx="816879" cy="902867"/>
          </a:xfrm>
          <a:prstGeom prst="rect">
            <a:avLst/>
          </a:prstGeom>
        </p:spPr>
      </p:pic>
      <p:sp>
        <p:nvSpPr>
          <p:cNvPr id="32" name="Titre 1">
            <a:extLst>
              <a:ext uri="{FF2B5EF4-FFF2-40B4-BE49-F238E27FC236}">
                <a16:creationId xmlns:a16="http://schemas.microsoft.com/office/drawing/2014/main" id="{6622BE88-AF9E-E583-DD87-0B6849FB0549}"/>
              </a:ext>
            </a:extLst>
          </p:cNvPr>
          <p:cNvSpPr>
            <a:spLocks noGrp="1"/>
          </p:cNvSpPr>
          <p:nvPr>
            <p:ph type="title"/>
          </p:nvPr>
        </p:nvSpPr>
        <p:spPr>
          <a:xfrm>
            <a:off x="838200" y="295275"/>
            <a:ext cx="4538663" cy="1395413"/>
          </a:xfrm>
        </p:spPr>
        <p:txBody>
          <a:bodyPr>
            <a:normAutofit/>
          </a:bodyPr>
          <a:lstStyle/>
          <a:p>
            <a:r>
              <a:rPr lang="fr-CA" sz="3200" dirty="0"/>
              <a:t>Calcul précis des charges autoriées</a:t>
            </a:r>
          </a:p>
        </p:txBody>
      </p:sp>
      <p:pic>
        <p:nvPicPr>
          <p:cNvPr id="2" name="Image 1">
            <a:extLst>
              <a:ext uri="{FF2B5EF4-FFF2-40B4-BE49-F238E27FC236}">
                <a16:creationId xmlns:a16="http://schemas.microsoft.com/office/drawing/2014/main" id="{5CDC96E2-13BD-4E7F-F205-3FAAD0131263}"/>
              </a:ext>
            </a:extLst>
          </p:cNvPr>
          <p:cNvPicPr>
            <a:picLocks noChangeAspect="1"/>
          </p:cNvPicPr>
          <p:nvPr/>
        </p:nvPicPr>
        <p:blipFill>
          <a:blip r:embed="rId4"/>
          <a:stretch>
            <a:fillRect/>
          </a:stretch>
        </p:blipFill>
        <p:spPr>
          <a:xfrm>
            <a:off x="8301211" y="3429000"/>
            <a:ext cx="951058" cy="414564"/>
          </a:xfrm>
          <a:prstGeom prst="rect">
            <a:avLst/>
          </a:prstGeom>
        </p:spPr>
      </p:pic>
      <p:sp>
        <p:nvSpPr>
          <p:cNvPr id="4" name="ZoneTexte 3">
            <a:extLst>
              <a:ext uri="{FF2B5EF4-FFF2-40B4-BE49-F238E27FC236}">
                <a16:creationId xmlns:a16="http://schemas.microsoft.com/office/drawing/2014/main" id="{374B8204-C038-6F02-18FA-BCC40598528F}"/>
              </a:ext>
            </a:extLst>
          </p:cNvPr>
          <p:cNvSpPr txBox="1"/>
          <p:nvPr/>
        </p:nvSpPr>
        <p:spPr>
          <a:xfrm>
            <a:off x="563909" y="5150575"/>
            <a:ext cx="692818" cy="523220"/>
          </a:xfrm>
          <a:prstGeom prst="rect">
            <a:avLst/>
          </a:prstGeom>
          <a:noFill/>
        </p:spPr>
        <p:txBody>
          <a:bodyPr wrap="none" rtlCol="0">
            <a:spAutoFit/>
          </a:bodyPr>
          <a:lstStyle/>
          <a:p>
            <a:r>
              <a:rPr lang="fr-CA" sz="2800" dirty="0">
                <a:latin typeface="+mj-lt"/>
              </a:rPr>
              <a:t>Oui</a:t>
            </a:r>
          </a:p>
        </p:txBody>
      </p:sp>
      <p:sp>
        <p:nvSpPr>
          <p:cNvPr id="8" name="ZoneTexte 7">
            <a:extLst>
              <a:ext uri="{FF2B5EF4-FFF2-40B4-BE49-F238E27FC236}">
                <a16:creationId xmlns:a16="http://schemas.microsoft.com/office/drawing/2014/main" id="{520FB1EB-6624-A87A-DE98-E7D0A793B94B}"/>
              </a:ext>
            </a:extLst>
          </p:cNvPr>
          <p:cNvSpPr txBox="1"/>
          <p:nvPr/>
        </p:nvSpPr>
        <p:spPr>
          <a:xfrm>
            <a:off x="496762" y="5673795"/>
            <a:ext cx="795411" cy="523220"/>
          </a:xfrm>
          <a:prstGeom prst="rect">
            <a:avLst/>
          </a:prstGeom>
          <a:noFill/>
        </p:spPr>
        <p:txBody>
          <a:bodyPr wrap="none" rtlCol="0">
            <a:spAutoFit/>
          </a:bodyPr>
          <a:lstStyle/>
          <a:p>
            <a:r>
              <a:rPr lang="fr-CA" sz="2800" dirty="0">
                <a:latin typeface="+mj-lt"/>
              </a:rPr>
              <a:t>Non</a:t>
            </a:r>
          </a:p>
        </p:txBody>
      </p:sp>
      <p:cxnSp>
        <p:nvCxnSpPr>
          <p:cNvPr id="10" name="Connecteur droit avec flèche 9">
            <a:extLst>
              <a:ext uri="{FF2B5EF4-FFF2-40B4-BE49-F238E27FC236}">
                <a16:creationId xmlns:a16="http://schemas.microsoft.com/office/drawing/2014/main" id="{0CC24AF9-BFBA-71C1-D77D-65E61E622350}"/>
              </a:ext>
            </a:extLst>
          </p:cNvPr>
          <p:cNvCxnSpPr>
            <a:cxnSpLocks/>
          </p:cNvCxnSpPr>
          <p:nvPr/>
        </p:nvCxnSpPr>
        <p:spPr>
          <a:xfrm flipH="1">
            <a:off x="1902372" y="5339255"/>
            <a:ext cx="1240221" cy="0"/>
          </a:xfrm>
          <a:prstGeom prst="straightConnector1">
            <a:avLst/>
          </a:prstGeom>
          <a:ln w="76200" cap="flat" cmpd="sng" algn="ctr">
            <a:solidFill>
              <a:schemeClr val="accent5"/>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12" name="Image 11" descr="Une image contenant appareil, Instrument de mesure, jauge, rouge&#10;&#10;Le contenu généré par l’IA peut être incorrect.">
            <a:extLst>
              <a:ext uri="{FF2B5EF4-FFF2-40B4-BE49-F238E27FC236}">
                <a16:creationId xmlns:a16="http://schemas.microsoft.com/office/drawing/2014/main" id="{741D01F2-3414-3DC4-286F-DDF57C71E5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9805498" y="309398"/>
            <a:ext cx="2727431" cy="2045573"/>
          </a:xfrm>
          <a:prstGeom prst="rect">
            <a:avLst/>
          </a:prstGeom>
        </p:spPr>
      </p:pic>
    </p:spTree>
    <p:extLst>
      <p:ext uri="{BB962C8B-B14F-4D97-AF65-F5344CB8AC3E}">
        <p14:creationId xmlns:p14="http://schemas.microsoft.com/office/powerpoint/2010/main" val="2570917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BBDFD9-FF9B-FCDF-D0BD-4489B0E7D5C9}"/>
            </a:ext>
          </a:extLst>
        </p:cNvPr>
        <p:cNvGrpSpPr/>
        <p:nvPr/>
      </p:nvGrpSpPr>
      <p:grpSpPr>
        <a:xfrm>
          <a:off x="0" y="0"/>
          <a:ext cx="0" cy="0"/>
          <a:chOff x="0" y="0"/>
          <a:chExt cx="0" cy="0"/>
        </a:xfrm>
      </p:grpSpPr>
      <p:pic>
        <p:nvPicPr>
          <p:cNvPr id="7" name="Image 6">
            <a:extLst>
              <a:ext uri="{FF2B5EF4-FFF2-40B4-BE49-F238E27FC236}">
                <a16:creationId xmlns:a16="http://schemas.microsoft.com/office/drawing/2014/main" id="{B95967A2-1E12-4FC9-59B3-D582DBCF090F}"/>
              </a:ext>
            </a:extLst>
          </p:cNvPr>
          <p:cNvPicPr>
            <a:picLocks noChangeAspect="1"/>
          </p:cNvPicPr>
          <p:nvPr/>
        </p:nvPicPr>
        <p:blipFill>
          <a:blip r:embed="rId2"/>
          <a:stretch>
            <a:fillRect/>
          </a:stretch>
        </p:blipFill>
        <p:spPr>
          <a:xfrm>
            <a:off x="1082591" y="2252922"/>
            <a:ext cx="8839966" cy="1536325"/>
          </a:xfrm>
          <a:prstGeom prst="rect">
            <a:avLst/>
          </a:prstGeom>
        </p:spPr>
      </p:pic>
      <p:sp>
        <p:nvSpPr>
          <p:cNvPr id="26" name="Rectangle 25">
            <a:extLst>
              <a:ext uri="{FF2B5EF4-FFF2-40B4-BE49-F238E27FC236}">
                <a16:creationId xmlns:a16="http://schemas.microsoft.com/office/drawing/2014/main" id="{E8F2B788-181A-E789-EEAC-D2F4F253B96F}"/>
              </a:ext>
            </a:extLst>
          </p:cNvPr>
          <p:cNvSpPr/>
          <p:nvPr/>
        </p:nvSpPr>
        <p:spPr>
          <a:xfrm>
            <a:off x="10705381" y="6188939"/>
            <a:ext cx="1345721" cy="56554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 name="Rectangle 2">
            <a:extLst>
              <a:ext uri="{FF2B5EF4-FFF2-40B4-BE49-F238E27FC236}">
                <a16:creationId xmlns:a16="http://schemas.microsoft.com/office/drawing/2014/main" id="{9E52E37A-8294-72C6-65B8-85B9C9F8E5F5}"/>
              </a:ext>
            </a:extLst>
          </p:cNvPr>
          <p:cNvSpPr/>
          <p:nvPr/>
        </p:nvSpPr>
        <p:spPr>
          <a:xfrm>
            <a:off x="7841411" y="2470776"/>
            <a:ext cx="1828800" cy="74349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 name="ZoneTexte 5">
            <a:extLst>
              <a:ext uri="{FF2B5EF4-FFF2-40B4-BE49-F238E27FC236}">
                <a16:creationId xmlns:a16="http://schemas.microsoft.com/office/drawing/2014/main" id="{A5847762-6440-3D4D-BB0F-E857A1593488}"/>
              </a:ext>
            </a:extLst>
          </p:cNvPr>
          <p:cNvSpPr txBox="1"/>
          <p:nvPr/>
        </p:nvSpPr>
        <p:spPr>
          <a:xfrm>
            <a:off x="563909" y="4020016"/>
            <a:ext cx="11831316" cy="954107"/>
          </a:xfrm>
          <a:prstGeom prst="rect">
            <a:avLst/>
          </a:prstGeom>
          <a:noFill/>
        </p:spPr>
        <p:txBody>
          <a:bodyPr wrap="none" rtlCol="0">
            <a:spAutoFit/>
          </a:bodyPr>
          <a:lstStyle/>
          <a:p>
            <a:r>
              <a:rPr lang="fr-CA" sz="2800" dirty="0">
                <a:latin typeface="+mj-lt"/>
              </a:rPr>
              <a:t>Vous apercevez ce cadran sous la remorque près de l’essieux arrière, selon vous </a:t>
            </a:r>
          </a:p>
          <a:p>
            <a:r>
              <a:rPr lang="fr-CA" sz="2800" dirty="0">
                <a:latin typeface="+mj-lt"/>
              </a:rPr>
              <a:t>Est-ce que la remorque est chargée et pourquoi?</a:t>
            </a:r>
          </a:p>
        </p:txBody>
      </p:sp>
      <p:sp>
        <p:nvSpPr>
          <p:cNvPr id="32" name="Titre 1">
            <a:extLst>
              <a:ext uri="{FF2B5EF4-FFF2-40B4-BE49-F238E27FC236}">
                <a16:creationId xmlns:a16="http://schemas.microsoft.com/office/drawing/2014/main" id="{45CCA38F-FABD-1C60-FB68-F1635B3106C1}"/>
              </a:ext>
            </a:extLst>
          </p:cNvPr>
          <p:cNvSpPr>
            <a:spLocks noGrp="1"/>
          </p:cNvSpPr>
          <p:nvPr>
            <p:ph type="title"/>
          </p:nvPr>
        </p:nvSpPr>
        <p:spPr>
          <a:xfrm>
            <a:off x="838200" y="295275"/>
            <a:ext cx="4538663" cy="1395413"/>
          </a:xfrm>
        </p:spPr>
        <p:txBody>
          <a:bodyPr>
            <a:normAutofit/>
          </a:bodyPr>
          <a:lstStyle/>
          <a:p>
            <a:r>
              <a:rPr lang="fr-CA" sz="3200" dirty="0"/>
              <a:t>Calcul précis des charges autoriées</a:t>
            </a:r>
          </a:p>
        </p:txBody>
      </p:sp>
      <p:pic>
        <p:nvPicPr>
          <p:cNvPr id="2" name="Image 1">
            <a:extLst>
              <a:ext uri="{FF2B5EF4-FFF2-40B4-BE49-F238E27FC236}">
                <a16:creationId xmlns:a16="http://schemas.microsoft.com/office/drawing/2014/main" id="{8FFCE053-1691-A297-C6C5-5921C8AC9C04}"/>
              </a:ext>
            </a:extLst>
          </p:cNvPr>
          <p:cNvPicPr>
            <a:picLocks noChangeAspect="1"/>
          </p:cNvPicPr>
          <p:nvPr/>
        </p:nvPicPr>
        <p:blipFill>
          <a:blip r:embed="rId3"/>
          <a:stretch>
            <a:fillRect/>
          </a:stretch>
        </p:blipFill>
        <p:spPr>
          <a:xfrm>
            <a:off x="8301211" y="3429000"/>
            <a:ext cx="951058" cy="414564"/>
          </a:xfrm>
          <a:prstGeom prst="rect">
            <a:avLst/>
          </a:prstGeom>
        </p:spPr>
      </p:pic>
      <p:sp>
        <p:nvSpPr>
          <p:cNvPr id="4" name="ZoneTexte 3">
            <a:extLst>
              <a:ext uri="{FF2B5EF4-FFF2-40B4-BE49-F238E27FC236}">
                <a16:creationId xmlns:a16="http://schemas.microsoft.com/office/drawing/2014/main" id="{B507675E-5D67-E131-75DA-FB4CF54AC9DB}"/>
              </a:ext>
            </a:extLst>
          </p:cNvPr>
          <p:cNvSpPr txBox="1"/>
          <p:nvPr/>
        </p:nvSpPr>
        <p:spPr>
          <a:xfrm>
            <a:off x="563909" y="5150575"/>
            <a:ext cx="692818" cy="523220"/>
          </a:xfrm>
          <a:prstGeom prst="rect">
            <a:avLst/>
          </a:prstGeom>
          <a:noFill/>
        </p:spPr>
        <p:txBody>
          <a:bodyPr wrap="none" rtlCol="0">
            <a:spAutoFit/>
          </a:bodyPr>
          <a:lstStyle/>
          <a:p>
            <a:r>
              <a:rPr lang="fr-CA" sz="2800" dirty="0">
                <a:latin typeface="+mj-lt"/>
              </a:rPr>
              <a:t>Oui</a:t>
            </a:r>
          </a:p>
        </p:txBody>
      </p:sp>
      <p:sp>
        <p:nvSpPr>
          <p:cNvPr id="8" name="ZoneTexte 7">
            <a:extLst>
              <a:ext uri="{FF2B5EF4-FFF2-40B4-BE49-F238E27FC236}">
                <a16:creationId xmlns:a16="http://schemas.microsoft.com/office/drawing/2014/main" id="{48288CA2-16BA-2A7E-E3F7-FC14C50B7BD4}"/>
              </a:ext>
            </a:extLst>
          </p:cNvPr>
          <p:cNvSpPr txBox="1"/>
          <p:nvPr/>
        </p:nvSpPr>
        <p:spPr>
          <a:xfrm>
            <a:off x="496762" y="5673795"/>
            <a:ext cx="795411" cy="523220"/>
          </a:xfrm>
          <a:prstGeom prst="rect">
            <a:avLst/>
          </a:prstGeom>
          <a:noFill/>
        </p:spPr>
        <p:txBody>
          <a:bodyPr wrap="none" rtlCol="0">
            <a:spAutoFit/>
          </a:bodyPr>
          <a:lstStyle/>
          <a:p>
            <a:r>
              <a:rPr lang="fr-CA" sz="2800" dirty="0">
                <a:latin typeface="+mj-lt"/>
              </a:rPr>
              <a:t>Non</a:t>
            </a:r>
          </a:p>
        </p:txBody>
      </p:sp>
      <p:cxnSp>
        <p:nvCxnSpPr>
          <p:cNvPr id="10" name="Connecteur droit avec flèche 9">
            <a:extLst>
              <a:ext uri="{FF2B5EF4-FFF2-40B4-BE49-F238E27FC236}">
                <a16:creationId xmlns:a16="http://schemas.microsoft.com/office/drawing/2014/main" id="{6F05D0D2-522F-FEB2-12A8-BB2450D2D553}"/>
              </a:ext>
            </a:extLst>
          </p:cNvPr>
          <p:cNvCxnSpPr>
            <a:cxnSpLocks/>
          </p:cNvCxnSpPr>
          <p:nvPr/>
        </p:nvCxnSpPr>
        <p:spPr>
          <a:xfrm flipH="1">
            <a:off x="1818289" y="5948855"/>
            <a:ext cx="1240221" cy="0"/>
          </a:xfrm>
          <a:prstGeom prst="straightConnector1">
            <a:avLst/>
          </a:prstGeom>
          <a:ln w="76200" cap="flat" cmpd="sng" algn="ctr">
            <a:solidFill>
              <a:schemeClr val="accent5"/>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9" name="Image 8" descr="Une image contenant appareil, machine, Instrument de mesure, fils électriques&#10;&#10;Le contenu généré par l’IA peut être incorrect.">
            <a:extLst>
              <a:ext uri="{FF2B5EF4-FFF2-40B4-BE49-F238E27FC236}">
                <a16:creationId xmlns:a16="http://schemas.microsoft.com/office/drawing/2014/main" id="{739133E1-C825-6ACD-053D-5E825DBB0D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053854" y="308847"/>
            <a:ext cx="2470776" cy="1853082"/>
          </a:xfrm>
          <a:prstGeom prst="rect">
            <a:avLst/>
          </a:prstGeom>
        </p:spPr>
      </p:pic>
    </p:spTree>
    <p:extLst>
      <p:ext uri="{BB962C8B-B14F-4D97-AF65-F5344CB8AC3E}">
        <p14:creationId xmlns:p14="http://schemas.microsoft.com/office/powerpoint/2010/main" val="2866918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889C55-63DE-F1C1-D56A-3F9B308524E7}"/>
            </a:ext>
          </a:extLst>
        </p:cNvPr>
        <p:cNvGrpSpPr/>
        <p:nvPr/>
      </p:nvGrpSpPr>
      <p:grpSpPr>
        <a:xfrm>
          <a:off x="0" y="0"/>
          <a:ext cx="0" cy="0"/>
          <a:chOff x="0" y="0"/>
          <a:chExt cx="0" cy="0"/>
        </a:xfrm>
      </p:grpSpPr>
      <p:sp>
        <p:nvSpPr>
          <p:cNvPr id="8" name="Organigramme : Connecteur 7">
            <a:extLst>
              <a:ext uri="{FF2B5EF4-FFF2-40B4-BE49-F238E27FC236}">
                <a16:creationId xmlns:a16="http://schemas.microsoft.com/office/drawing/2014/main" id="{F067AF4B-E996-5848-0324-69DB28DE34D9}"/>
              </a:ext>
            </a:extLst>
          </p:cNvPr>
          <p:cNvSpPr/>
          <p:nvPr/>
        </p:nvSpPr>
        <p:spPr>
          <a:xfrm>
            <a:off x="1554480" y="3429000"/>
            <a:ext cx="457200" cy="457200"/>
          </a:xfrm>
          <a:prstGeom prst="flowChartConnector">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dirty="0">
                <a:ln>
                  <a:noFill/>
                </a:ln>
                <a:solidFill>
                  <a:prstClr val="white"/>
                </a:solidFill>
                <a:effectLst/>
                <a:uLnTx/>
                <a:uFillTx/>
                <a:latin typeface="Poppins"/>
                <a:ea typeface="+mn-ea"/>
                <a:cs typeface="+mn-cs"/>
              </a:rPr>
              <a:t>1</a:t>
            </a:r>
          </a:p>
        </p:txBody>
      </p:sp>
      <p:sp>
        <p:nvSpPr>
          <p:cNvPr id="9" name="Organigramme : Connecteur 8">
            <a:extLst>
              <a:ext uri="{FF2B5EF4-FFF2-40B4-BE49-F238E27FC236}">
                <a16:creationId xmlns:a16="http://schemas.microsoft.com/office/drawing/2014/main" id="{12041DE0-F7F0-AC72-E42A-4978C9E93E7E}"/>
              </a:ext>
            </a:extLst>
          </p:cNvPr>
          <p:cNvSpPr/>
          <p:nvPr/>
        </p:nvSpPr>
        <p:spPr>
          <a:xfrm>
            <a:off x="3454997" y="3429000"/>
            <a:ext cx="457200" cy="457200"/>
          </a:xfrm>
          <a:prstGeom prst="flowChartConnector">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dirty="0">
                <a:ln>
                  <a:noFill/>
                </a:ln>
                <a:solidFill>
                  <a:prstClr val="white"/>
                </a:solidFill>
                <a:effectLst/>
                <a:uLnTx/>
                <a:uFillTx/>
                <a:latin typeface="Poppins"/>
                <a:ea typeface="+mn-ea"/>
                <a:cs typeface="+mn-cs"/>
              </a:rPr>
              <a:t>2</a:t>
            </a:r>
          </a:p>
        </p:txBody>
      </p:sp>
      <p:sp>
        <p:nvSpPr>
          <p:cNvPr id="10" name="Organigramme : Connecteur 9">
            <a:extLst>
              <a:ext uri="{FF2B5EF4-FFF2-40B4-BE49-F238E27FC236}">
                <a16:creationId xmlns:a16="http://schemas.microsoft.com/office/drawing/2014/main" id="{5B1B4C8A-A53E-60E5-C705-9C0322B0BA38}"/>
              </a:ext>
            </a:extLst>
          </p:cNvPr>
          <p:cNvSpPr/>
          <p:nvPr/>
        </p:nvSpPr>
        <p:spPr>
          <a:xfrm>
            <a:off x="5355514" y="3429000"/>
            <a:ext cx="457200" cy="457200"/>
          </a:xfrm>
          <a:prstGeom prst="flowChartConnector">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dirty="0">
                <a:ln>
                  <a:noFill/>
                </a:ln>
                <a:solidFill>
                  <a:prstClr val="white"/>
                </a:solidFill>
                <a:effectLst/>
                <a:uLnTx/>
                <a:uFillTx/>
                <a:latin typeface="Poppins"/>
                <a:ea typeface="+mn-ea"/>
                <a:cs typeface="+mn-cs"/>
              </a:rPr>
              <a:t>3</a:t>
            </a:r>
          </a:p>
        </p:txBody>
      </p:sp>
      <p:sp>
        <p:nvSpPr>
          <p:cNvPr id="13" name="Organigramme : Connecteur 12">
            <a:extLst>
              <a:ext uri="{FF2B5EF4-FFF2-40B4-BE49-F238E27FC236}">
                <a16:creationId xmlns:a16="http://schemas.microsoft.com/office/drawing/2014/main" id="{FCFA2290-1486-96BC-BE40-00E7D0CAC0BD}"/>
              </a:ext>
            </a:extLst>
          </p:cNvPr>
          <p:cNvSpPr/>
          <p:nvPr/>
        </p:nvSpPr>
        <p:spPr>
          <a:xfrm>
            <a:off x="7256031" y="3429000"/>
            <a:ext cx="457200" cy="457200"/>
          </a:xfrm>
          <a:prstGeom prst="flowChartConnector">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dirty="0">
                <a:ln>
                  <a:noFill/>
                </a:ln>
                <a:solidFill>
                  <a:prstClr val="white"/>
                </a:solidFill>
                <a:effectLst/>
                <a:uLnTx/>
                <a:uFillTx/>
                <a:latin typeface="Poppins"/>
                <a:ea typeface="+mn-ea"/>
                <a:cs typeface="+mn-cs"/>
              </a:rPr>
              <a:t>4</a:t>
            </a:r>
          </a:p>
        </p:txBody>
      </p:sp>
      <p:sp>
        <p:nvSpPr>
          <p:cNvPr id="15" name="Organigramme : Connecteur 14">
            <a:extLst>
              <a:ext uri="{FF2B5EF4-FFF2-40B4-BE49-F238E27FC236}">
                <a16:creationId xmlns:a16="http://schemas.microsoft.com/office/drawing/2014/main" id="{113B51F0-1623-EA40-0B66-8E1284F8B523}"/>
              </a:ext>
            </a:extLst>
          </p:cNvPr>
          <p:cNvSpPr/>
          <p:nvPr/>
        </p:nvSpPr>
        <p:spPr>
          <a:xfrm>
            <a:off x="9156548" y="3429000"/>
            <a:ext cx="457200" cy="457200"/>
          </a:xfrm>
          <a:prstGeom prst="flowChartConnector">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dirty="0">
                <a:ln>
                  <a:noFill/>
                </a:ln>
                <a:solidFill>
                  <a:prstClr val="white"/>
                </a:solidFill>
                <a:effectLst/>
                <a:uLnTx/>
                <a:uFillTx/>
                <a:latin typeface="Poppins"/>
                <a:ea typeface="+mn-ea"/>
                <a:cs typeface="+mn-cs"/>
              </a:rPr>
              <a:t>5</a:t>
            </a:r>
          </a:p>
        </p:txBody>
      </p:sp>
      <p:sp>
        <p:nvSpPr>
          <p:cNvPr id="17" name="Flèche : droite 16">
            <a:extLst>
              <a:ext uri="{FF2B5EF4-FFF2-40B4-BE49-F238E27FC236}">
                <a16:creationId xmlns:a16="http://schemas.microsoft.com/office/drawing/2014/main" id="{5837F0DD-B95D-51AE-0F77-EE1258E1D47D}"/>
              </a:ext>
            </a:extLst>
          </p:cNvPr>
          <p:cNvSpPr/>
          <p:nvPr/>
        </p:nvSpPr>
        <p:spPr>
          <a:xfrm>
            <a:off x="2186490" y="3643705"/>
            <a:ext cx="1192306" cy="45719"/>
          </a:xfrm>
          <a:prstGeom prst="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Poppins"/>
              <a:ea typeface="+mn-ea"/>
              <a:cs typeface="+mn-cs"/>
            </a:endParaRPr>
          </a:p>
        </p:txBody>
      </p:sp>
      <p:sp>
        <p:nvSpPr>
          <p:cNvPr id="19" name="Flèche : droite 18">
            <a:extLst>
              <a:ext uri="{FF2B5EF4-FFF2-40B4-BE49-F238E27FC236}">
                <a16:creationId xmlns:a16="http://schemas.microsoft.com/office/drawing/2014/main" id="{45618CF2-A4ED-47F9-1D02-755E77672A0D}"/>
              </a:ext>
            </a:extLst>
          </p:cNvPr>
          <p:cNvSpPr/>
          <p:nvPr/>
        </p:nvSpPr>
        <p:spPr>
          <a:xfrm>
            <a:off x="4037702" y="3657600"/>
            <a:ext cx="1192306" cy="45719"/>
          </a:xfrm>
          <a:prstGeom prst="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Poppins"/>
              <a:ea typeface="+mn-ea"/>
              <a:cs typeface="+mn-cs"/>
            </a:endParaRPr>
          </a:p>
        </p:txBody>
      </p:sp>
      <p:pic>
        <p:nvPicPr>
          <p:cNvPr id="20" name="Image 19">
            <a:extLst>
              <a:ext uri="{FF2B5EF4-FFF2-40B4-BE49-F238E27FC236}">
                <a16:creationId xmlns:a16="http://schemas.microsoft.com/office/drawing/2014/main" id="{6D81851E-0484-0306-5655-9A1E54E83F6B}"/>
              </a:ext>
            </a:extLst>
          </p:cNvPr>
          <p:cNvPicPr>
            <a:picLocks noChangeAspect="1"/>
          </p:cNvPicPr>
          <p:nvPr/>
        </p:nvPicPr>
        <p:blipFill>
          <a:blip r:embed="rId2"/>
          <a:stretch>
            <a:fillRect/>
          </a:stretch>
        </p:blipFill>
        <p:spPr>
          <a:xfrm>
            <a:off x="5927768" y="3619222"/>
            <a:ext cx="1213209" cy="97544"/>
          </a:xfrm>
          <a:prstGeom prst="rect">
            <a:avLst/>
          </a:prstGeom>
        </p:spPr>
      </p:pic>
      <p:pic>
        <p:nvPicPr>
          <p:cNvPr id="21" name="Image 20">
            <a:extLst>
              <a:ext uri="{FF2B5EF4-FFF2-40B4-BE49-F238E27FC236}">
                <a16:creationId xmlns:a16="http://schemas.microsoft.com/office/drawing/2014/main" id="{52428452-555D-9A98-0922-47201C663FE4}"/>
              </a:ext>
            </a:extLst>
          </p:cNvPr>
          <p:cNvPicPr>
            <a:picLocks noChangeAspect="1"/>
          </p:cNvPicPr>
          <p:nvPr/>
        </p:nvPicPr>
        <p:blipFill>
          <a:blip r:embed="rId2"/>
          <a:stretch>
            <a:fillRect/>
          </a:stretch>
        </p:blipFill>
        <p:spPr>
          <a:xfrm>
            <a:off x="7828285" y="3614292"/>
            <a:ext cx="1213209" cy="97544"/>
          </a:xfrm>
          <a:prstGeom prst="rect">
            <a:avLst/>
          </a:prstGeom>
        </p:spPr>
      </p:pic>
      <p:sp>
        <p:nvSpPr>
          <p:cNvPr id="22" name="Titre 1">
            <a:extLst>
              <a:ext uri="{FF2B5EF4-FFF2-40B4-BE49-F238E27FC236}">
                <a16:creationId xmlns:a16="http://schemas.microsoft.com/office/drawing/2014/main" id="{5F764F82-8B63-A26E-532C-6CFCF2565FDA}"/>
              </a:ext>
            </a:extLst>
          </p:cNvPr>
          <p:cNvSpPr>
            <a:spLocks noGrp="1"/>
          </p:cNvSpPr>
          <p:nvPr>
            <p:ph type="title"/>
          </p:nvPr>
        </p:nvSpPr>
        <p:spPr>
          <a:xfrm>
            <a:off x="838200" y="295275"/>
            <a:ext cx="4538663" cy="1395413"/>
          </a:xfrm>
        </p:spPr>
        <p:txBody>
          <a:bodyPr>
            <a:normAutofit/>
          </a:bodyPr>
          <a:lstStyle/>
          <a:p>
            <a:r>
              <a:rPr lang="fr-CA" sz="3200" dirty="0"/>
              <a:t>Compétence 7</a:t>
            </a:r>
          </a:p>
        </p:txBody>
      </p:sp>
      <p:sp>
        <p:nvSpPr>
          <p:cNvPr id="23" name="ZoneTexte 22">
            <a:extLst>
              <a:ext uri="{FF2B5EF4-FFF2-40B4-BE49-F238E27FC236}">
                <a16:creationId xmlns:a16="http://schemas.microsoft.com/office/drawing/2014/main" id="{7636014E-DB96-C3E1-A378-AB0C27A103B2}"/>
              </a:ext>
            </a:extLst>
          </p:cNvPr>
          <p:cNvSpPr txBox="1"/>
          <p:nvPr/>
        </p:nvSpPr>
        <p:spPr>
          <a:xfrm>
            <a:off x="4831079" y="4030641"/>
            <a:ext cx="196326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solidFill>
                  <a:prstClr val="black"/>
                </a:solidFill>
                <a:latin typeface="Poppins"/>
              </a:rPr>
              <a:t>Ajustement appropriée des essieux et la sellette</a:t>
            </a:r>
            <a:r>
              <a:rPr kumimoji="0" lang="fr-FR" sz="1800" b="0" i="0" u="none" strike="noStrike" kern="1200" cap="none" spc="0" normalizeH="0" baseline="0" noProof="0" dirty="0">
                <a:ln>
                  <a:noFill/>
                </a:ln>
                <a:solidFill>
                  <a:prstClr val="black"/>
                </a:solidFill>
                <a:effectLst/>
                <a:uLnTx/>
                <a:uFillTx/>
                <a:latin typeface="Poppins"/>
                <a:ea typeface="+mn-ea"/>
                <a:cs typeface="+mn-cs"/>
              </a:rPr>
              <a:t>;</a:t>
            </a:r>
            <a:endParaRPr kumimoji="0" lang="fr-CA" sz="1800" b="0" i="0" u="none" strike="noStrike" kern="1200" cap="none" spc="0" normalizeH="0" baseline="0" noProof="0" dirty="0">
              <a:ln>
                <a:noFill/>
              </a:ln>
              <a:solidFill>
                <a:prstClr val="black"/>
              </a:solidFill>
              <a:effectLst/>
              <a:uLnTx/>
              <a:uFillTx/>
              <a:latin typeface="Poppins"/>
              <a:ea typeface="+mn-ea"/>
              <a:cs typeface="+mn-cs"/>
            </a:endParaRPr>
          </a:p>
        </p:txBody>
      </p:sp>
    </p:spTree>
    <p:extLst>
      <p:ext uri="{BB962C8B-B14F-4D97-AF65-F5344CB8AC3E}">
        <p14:creationId xmlns:p14="http://schemas.microsoft.com/office/powerpoint/2010/main" val="3792391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147A83-68E5-5C71-DCA2-7617B3752F9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6BA20ECC-02B3-38FA-4628-FEBB3243BB55}"/>
              </a:ext>
            </a:extLst>
          </p:cNvPr>
          <p:cNvSpPr>
            <a:spLocks noGrp="1"/>
          </p:cNvSpPr>
          <p:nvPr>
            <p:ph type="title"/>
          </p:nvPr>
        </p:nvSpPr>
        <p:spPr>
          <a:xfrm>
            <a:off x="839788" y="293616"/>
            <a:ext cx="4495610" cy="1375794"/>
          </a:xfrm>
        </p:spPr>
        <p:txBody>
          <a:bodyPr anchor="ctr">
            <a:normAutofit/>
          </a:bodyPr>
          <a:lstStyle/>
          <a:p>
            <a:r>
              <a:rPr lang="fr-CA" sz="3200"/>
              <a:t>Énoncé de la compétence</a:t>
            </a:r>
            <a:endParaRPr lang="fr-CA" sz="3200" dirty="0"/>
          </a:p>
        </p:txBody>
      </p:sp>
      <p:pic>
        <p:nvPicPr>
          <p:cNvPr id="25" name="Espace réservé pour une image  24">
            <a:extLst>
              <a:ext uri="{FF2B5EF4-FFF2-40B4-BE49-F238E27FC236}">
                <a16:creationId xmlns:a16="http://schemas.microsoft.com/office/drawing/2014/main" id="{BCEEF06F-4E4A-37B3-456C-DA4364EB5E1B}"/>
              </a:ext>
            </a:extLst>
          </p:cNvPr>
          <p:cNvPicPr>
            <a:picLocks noGrp="1" noChangeAspect="1"/>
          </p:cNvPicPr>
          <p:nvPr>
            <p:ph type="pic" idx="1"/>
          </p:nvPr>
        </p:nvPicPr>
        <p:blipFill>
          <a:blip r:embed="rId2"/>
          <a:srcRect l="15222" r="15222"/>
          <a:stretch/>
        </p:blipFill>
        <p:spPr>
          <a:xfrm>
            <a:off x="7340538" y="0"/>
            <a:ext cx="4851457" cy="6857999"/>
          </a:xfrm>
          <a:custGeom>
            <a:avLst/>
            <a:gdLst>
              <a:gd name="connsiteX0" fmla="*/ 3775636 w 8007788"/>
              <a:gd name="connsiteY0" fmla="*/ 0 h 6857999"/>
              <a:gd name="connsiteX1" fmla="*/ 8007788 w 8007788"/>
              <a:gd name="connsiteY1" fmla="*/ 0 h 6857999"/>
              <a:gd name="connsiteX2" fmla="*/ 4228481 w 8007788"/>
              <a:gd name="connsiteY2" fmla="*/ 6857999 h 6857999"/>
              <a:gd name="connsiteX3" fmla="*/ 0 w 8007788"/>
              <a:gd name="connsiteY3" fmla="*/ 6857999 h 6857999"/>
              <a:gd name="connsiteX4" fmla="*/ 0 w 8007788"/>
              <a:gd name="connsiteY4" fmla="*/ 6851338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07788" h="6857999">
                <a:moveTo>
                  <a:pt x="3775636" y="0"/>
                </a:moveTo>
                <a:lnTo>
                  <a:pt x="8007788" y="0"/>
                </a:lnTo>
                <a:lnTo>
                  <a:pt x="4228481" y="6857999"/>
                </a:lnTo>
                <a:lnTo>
                  <a:pt x="0" y="6857999"/>
                </a:lnTo>
                <a:lnTo>
                  <a:pt x="0" y="6851338"/>
                </a:lnTo>
                <a:close/>
              </a:path>
            </a:pathLst>
          </a:custGeom>
          <a:noFill/>
          <a:effectLst>
            <a:outerShdw blurRad="177800" dist="63500" dir="10800000" algn="r" rotWithShape="0">
              <a:prstClr val="black">
                <a:alpha val="42000"/>
              </a:prstClr>
            </a:outerShdw>
          </a:effectLst>
        </p:spPr>
      </p:pic>
      <p:sp>
        <p:nvSpPr>
          <p:cNvPr id="5" name="Espace réservé du contenu 4">
            <a:extLst>
              <a:ext uri="{FF2B5EF4-FFF2-40B4-BE49-F238E27FC236}">
                <a16:creationId xmlns:a16="http://schemas.microsoft.com/office/drawing/2014/main" id="{BF2D6871-2E73-9546-E499-85B76D8F8C82}"/>
              </a:ext>
            </a:extLst>
          </p:cNvPr>
          <p:cNvSpPr>
            <a:spLocks noGrp="1"/>
          </p:cNvSpPr>
          <p:nvPr>
            <p:ph type="body" sz="half" idx="2"/>
          </p:nvPr>
        </p:nvSpPr>
        <p:spPr>
          <a:xfrm>
            <a:off x="839787" y="2463800"/>
            <a:ext cx="5900671" cy="3825776"/>
          </a:xfrm>
        </p:spPr>
        <p:txBody>
          <a:bodyPr>
            <a:normAutofit/>
          </a:bodyPr>
          <a:lstStyle/>
          <a:p>
            <a:r>
              <a:rPr lang="fr-FR" sz="2800">
                <a:latin typeface="+mj-lt"/>
                <a:ea typeface="Open Sans" panose="020B0606030504020204" pitchFamily="34" charset="0"/>
                <a:cs typeface="Open Sans" panose="020B0606030504020204" pitchFamily="34" charset="0"/>
              </a:rPr>
              <a:t>Exécuter les manœuvres de</a:t>
            </a:r>
          </a:p>
          <a:p>
            <a:r>
              <a:rPr lang="fr-FR" sz="2800">
                <a:latin typeface="+mj-lt"/>
                <a:ea typeface="Open Sans" panose="020B0606030504020204" pitchFamily="34" charset="0"/>
                <a:cs typeface="Open Sans" panose="020B0606030504020204" pitchFamily="34" charset="0"/>
              </a:rPr>
              <a:t>chargement et déchargement </a:t>
            </a:r>
          </a:p>
          <a:p>
            <a:endParaRPr lang="fr-CA" dirty="0"/>
          </a:p>
        </p:txBody>
      </p:sp>
      <p:sp>
        <p:nvSpPr>
          <p:cNvPr id="3" name="ZoneTexte 2">
            <a:extLst>
              <a:ext uri="{FF2B5EF4-FFF2-40B4-BE49-F238E27FC236}">
                <a16:creationId xmlns:a16="http://schemas.microsoft.com/office/drawing/2014/main" id="{01D9FBE6-2097-19C9-0D83-163CBE418B54}"/>
              </a:ext>
            </a:extLst>
          </p:cNvPr>
          <p:cNvSpPr txBox="1"/>
          <p:nvPr/>
        </p:nvSpPr>
        <p:spPr>
          <a:xfrm>
            <a:off x="7617125" y="6642555"/>
            <a:ext cx="686406" cy="215444"/>
          </a:xfrm>
          <a:prstGeom prst="rect">
            <a:avLst/>
          </a:prstGeom>
          <a:noFill/>
        </p:spPr>
        <p:txBody>
          <a:bodyPr wrap="none" rtlCol="0">
            <a:spAutoFit/>
          </a:bodyPr>
          <a:lstStyle/>
          <a:p>
            <a:r>
              <a:rPr lang="fr-CA" sz="800"/>
              <a:t>Source: IA</a:t>
            </a:r>
            <a:endParaRPr lang="fr-CA" sz="800" dirty="0"/>
          </a:p>
        </p:txBody>
      </p:sp>
    </p:spTree>
    <p:extLst>
      <p:ext uri="{BB962C8B-B14F-4D97-AF65-F5344CB8AC3E}">
        <p14:creationId xmlns:p14="http://schemas.microsoft.com/office/powerpoint/2010/main" val="28347367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13C790-9386-8A5B-6731-E167C7262932}"/>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084C12F2-D9CC-1A55-3A44-87012D4C02CB}"/>
              </a:ext>
            </a:extLst>
          </p:cNvPr>
          <p:cNvSpPr>
            <a:spLocks noGrp="1"/>
          </p:cNvSpPr>
          <p:nvPr>
            <p:ph type="title"/>
          </p:nvPr>
        </p:nvSpPr>
        <p:spPr/>
        <p:txBody>
          <a:bodyPr>
            <a:normAutofit/>
          </a:bodyPr>
          <a:lstStyle/>
          <a:p>
            <a:r>
              <a:rPr lang="fr-CA" sz="3200" dirty="0"/>
              <a:t>Ajustement appropriée des essieux et la sellette</a:t>
            </a:r>
          </a:p>
        </p:txBody>
      </p:sp>
      <p:pic>
        <p:nvPicPr>
          <p:cNvPr id="7" name="Image 6">
            <a:extLst>
              <a:ext uri="{FF2B5EF4-FFF2-40B4-BE49-F238E27FC236}">
                <a16:creationId xmlns:a16="http://schemas.microsoft.com/office/drawing/2014/main" id="{837A488E-24AB-99A4-F3FD-6531231A5F8F}"/>
              </a:ext>
            </a:extLst>
          </p:cNvPr>
          <p:cNvPicPr>
            <a:picLocks noChangeAspect="1"/>
          </p:cNvPicPr>
          <p:nvPr/>
        </p:nvPicPr>
        <p:blipFill>
          <a:blip r:embed="rId2"/>
          <a:stretch>
            <a:fillRect/>
          </a:stretch>
        </p:blipFill>
        <p:spPr>
          <a:xfrm>
            <a:off x="2212748" y="2257770"/>
            <a:ext cx="8839966" cy="1536325"/>
          </a:xfrm>
          <a:prstGeom prst="rect">
            <a:avLst/>
          </a:prstGeom>
        </p:spPr>
      </p:pic>
      <p:pic>
        <p:nvPicPr>
          <p:cNvPr id="8" name="Image 7">
            <a:extLst>
              <a:ext uri="{FF2B5EF4-FFF2-40B4-BE49-F238E27FC236}">
                <a16:creationId xmlns:a16="http://schemas.microsoft.com/office/drawing/2014/main" id="{506713BA-AE14-279B-DC51-BEDB77BAB2A2}"/>
              </a:ext>
            </a:extLst>
          </p:cNvPr>
          <p:cNvPicPr>
            <a:picLocks noChangeAspect="1"/>
          </p:cNvPicPr>
          <p:nvPr/>
        </p:nvPicPr>
        <p:blipFill>
          <a:blip r:embed="rId3"/>
          <a:stretch>
            <a:fillRect/>
          </a:stretch>
        </p:blipFill>
        <p:spPr>
          <a:xfrm>
            <a:off x="9679242" y="3429000"/>
            <a:ext cx="951058" cy="414564"/>
          </a:xfrm>
          <a:prstGeom prst="rect">
            <a:avLst/>
          </a:prstGeom>
        </p:spPr>
      </p:pic>
      <p:sp>
        <p:nvSpPr>
          <p:cNvPr id="6" name="ZoneTexte 5">
            <a:extLst>
              <a:ext uri="{FF2B5EF4-FFF2-40B4-BE49-F238E27FC236}">
                <a16:creationId xmlns:a16="http://schemas.microsoft.com/office/drawing/2014/main" id="{8647DFFA-5079-AEA2-9302-3CFC571E1709}"/>
              </a:ext>
            </a:extLst>
          </p:cNvPr>
          <p:cNvSpPr txBox="1"/>
          <p:nvPr/>
        </p:nvSpPr>
        <p:spPr>
          <a:xfrm>
            <a:off x="7935865" y="547806"/>
            <a:ext cx="3679212" cy="461665"/>
          </a:xfrm>
          <a:prstGeom prst="rect">
            <a:avLst/>
          </a:prstGeom>
          <a:noFill/>
        </p:spPr>
        <p:txBody>
          <a:bodyPr wrap="none" rtlCol="0">
            <a:spAutoFit/>
          </a:bodyPr>
          <a:lstStyle/>
          <a:p>
            <a:r>
              <a:rPr lang="fr-CA" sz="2400" dirty="0">
                <a:solidFill>
                  <a:srgbClr val="31849C"/>
                </a:solidFill>
              </a:rPr>
              <a:t> Retour pédagogique : </a:t>
            </a:r>
          </a:p>
        </p:txBody>
      </p:sp>
      <p:sp>
        <p:nvSpPr>
          <p:cNvPr id="10" name="ZoneTexte 9">
            <a:extLst>
              <a:ext uri="{FF2B5EF4-FFF2-40B4-BE49-F238E27FC236}">
                <a16:creationId xmlns:a16="http://schemas.microsoft.com/office/drawing/2014/main" id="{C8287857-6279-D5FF-B228-55EE4AC1702F}"/>
              </a:ext>
            </a:extLst>
          </p:cNvPr>
          <p:cNvSpPr txBox="1"/>
          <p:nvPr/>
        </p:nvSpPr>
        <p:spPr>
          <a:xfrm>
            <a:off x="8915047" y="1038866"/>
            <a:ext cx="2479448" cy="369332"/>
          </a:xfrm>
          <a:prstGeom prst="rect">
            <a:avLst/>
          </a:prstGeom>
          <a:noFill/>
        </p:spPr>
        <p:txBody>
          <a:bodyPr wrap="square" rtlCol="0">
            <a:spAutoFit/>
          </a:bodyPr>
          <a:lstStyle/>
          <a:p>
            <a:r>
              <a:rPr lang="fr-CA" dirty="0"/>
              <a:t>Période normal</a:t>
            </a:r>
          </a:p>
        </p:txBody>
      </p:sp>
      <p:sp>
        <p:nvSpPr>
          <p:cNvPr id="12" name="ZoneTexte 11">
            <a:extLst>
              <a:ext uri="{FF2B5EF4-FFF2-40B4-BE49-F238E27FC236}">
                <a16:creationId xmlns:a16="http://schemas.microsoft.com/office/drawing/2014/main" id="{4480823E-16D7-9937-388F-D1D7A59BE336}"/>
              </a:ext>
            </a:extLst>
          </p:cNvPr>
          <p:cNvSpPr txBox="1"/>
          <p:nvPr/>
        </p:nvSpPr>
        <p:spPr>
          <a:xfrm>
            <a:off x="111250" y="4673436"/>
            <a:ext cx="1896740" cy="400110"/>
          </a:xfrm>
          <a:prstGeom prst="rect">
            <a:avLst/>
          </a:prstGeom>
          <a:noFill/>
        </p:spPr>
        <p:txBody>
          <a:bodyPr wrap="square" rtlCol="0">
            <a:spAutoFit/>
          </a:bodyPr>
          <a:lstStyle/>
          <a:p>
            <a:r>
              <a:rPr lang="fr-CA" sz="2000" dirty="0">
                <a:latin typeface="+mj-lt"/>
              </a:rPr>
              <a:t>Masse nette</a:t>
            </a:r>
          </a:p>
        </p:txBody>
      </p:sp>
      <p:sp>
        <p:nvSpPr>
          <p:cNvPr id="13" name="ZoneTexte 12">
            <a:extLst>
              <a:ext uri="{FF2B5EF4-FFF2-40B4-BE49-F238E27FC236}">
                <a16:creationId xmlns:a16="http://schemas.microsoft.com/office/drawing/2014/main" id="{77C21EA1-D974-E0AD-68AF-6FA2B111885D}"/>
              </a:ext>
            </a:extLst>
          </p:cNvPr>
          <p:cNvSpPr txBox="1"/>
          <p:nvPr/>
        </p:nvSpPr>
        <p:spPr>
          <a:xfrm>
            <a:off x="1563417" y="3938528"/>
            <a:ext cx="8440131" cy="369332"/>
          </a:xfrm>
          <a:prstGeom prst="rect">
            <a:avLst/>
          </a:prstGeom>
          <a:noFill/>
        </p:spPr>
        <p:txBody>
          <a:bodyPr wrap="none" rtlCol="0">
            <a:spAutoFit/>
          </a:bodyPr>
          <a:lstStyle/>
          <a:p>
            <a:r>
              <a:rPr lang="fr-CA" dirty="0"/>
              <a:t>     B.1 =                                   B.21=                                                                B.21=</a:t>
            </a:r>
          </a:p>
        </p:txBody>
      </p:sp>
      <p:cxnSp>
        <p:nvCxnSpPr>
          <p:cNvPr id="15" name="Connecteur droit 14">
            <a:extLst>
              <a:ext uri="{FF2B5EF4-FFF2-40B4-BE49-F238E27FC236}">
                <a16:creationId xmlns:a16="http://schemas.microsoft.com/office/drawing/2014/main" id="{C662BE43-9B17-E239-3BC8-0A1127668111}"/>
              </a:ext>
            </a:extLst>
          </p:cNvPr>
          <p:cNvCxnSpPr>
            <a:cxnSpLocks/>
          </p:cNvCxnSpPr>
          <p:nvPr/>
        </p:nvCxnSpPr>
        <p:spPr>
          <a:xfrm>
            <a:off x="2258156" y="4222677"/>
            <a:ext cx="1555356" cy="0"/>
          </a:xfrm>
          <a:prstGeom prst="line">
            <a:avLst/>
          </a:prstGeom>
        </p:spPr>
        <p:style>
          <a:lnRef idx="2">
            <a:schemeClr val="accent1"/>
          </a:lnRef>
          <a:fillRef idx="0">
            <a:schemeClr val="accent1"/>
          </a:fillRef>
          <a:effectRef idx="1">
            <a:schemeClr val="accent1"/>
          </a:effectRef>
          <a:fontRef idx="minor">
            <a:schemeClr val="tx1"/>
          </a:fontRef>
        </p:style>
      </p:cxnSp>
      <p:pic>
        <p:nvPicPr>
          <p:cNvPr id="17" name="Image 16">
            <a:extLst>
              <a:ext uri="{FF2B5EF4-FFF2-40B4-BE49-F238E27FC236}">
                <a16:creationId xmlns:a16="http://schemas.microsoft.com/office/drawing/2014/main" id="{2EAD1498-2676-DD18-5D4C-BACA13639A94}"/>
              </a:ext>
            </a:extLst>
          </p:cNvPr>
          <p:cNvPicPr>
            <a:picLocks noChangeAspect="1"/>
          </p:cNvPicPr>
          <p:nvPr/>
        </p:nvPicPr>
        <p:blipFill>
          <a:blip r:embed="rId4"/>
          <a:stretch>
            <a:fillRect/>
          </a:stretch>
        </p:blipFill>
        <p:spPr>
          <a:xfrm>
            <a:off x="4984684" y="4222677"/>
            <a:ext cx="1572904" cy="18290"/>
          </a:xfrm>
          <a:prstGeom prst="rect">
            <a:avLst/>
          </a:prstGeom>
        </p:spPr>
      </p:pic>
      <p:pic>
        <p:nvPicPr>
          <p:cNvPr id="18" name="Image 17">
            <a:extLst>
              <a:ext uri="{FF2B5EF4-FFF2-40B4-BE49-F238E27FC236}">
                <a16:creationId xmlns:a16="http://schemas.microsoft.com/office/drawing/2014/main" id="{DC706936-1815-8AEE-FFE9-6191AF73E7F2}"/>
              </a:ext>
            </a:extLst>
          </p:cNvPr>
          <p:cNvPicPr>
            <a:picLocks noChangeAspect="1"/>
          </p:cNvPicPr>
          <p:nvPr/>
        </p:nvPicPr>
        <p:blipFill>
          <a:blip r:embed="rId4"/>
          <a:stretch>
            <a:fillRect/>
          </a:stretch>
        </p:blipFill>
        <p:spPr>
          <a:xfrm>
            <a:off x="9638063" y="4204387"/>
            <a:ext cx="1572904" cy="18290"/>
          </a:xfrm>
          <a:prstGeom prst="rect">
            <a:avLst/>
          </a:prstGeom>
        </p:spPr>
      </p:pic>
      <p:pic>
        <p:nvPicPr>
          <p:cNvPr id="21" name="Image 20">
            <a:extLst>
              <a:ext uri="{FF2B5EF4-FFF2-40B4-BE49-F238E27FC236}">
                <a16:creationId xmlns:a16="http://schemas.microsoft.com/office/drawing/2014/main" id="{3EA4FC91-217D-54AC-1031-AE993C8675B5}"/>
              </a:ext>
            </a:extLst>
          </p:cNvPr>
          <p:cNvPicPr>
            <a:picLocks noChangeAspect="1"/>
          </p:cNvPicPr>
          <p:nvPr/>
        </p:nvPicPr>
        <p:blipFill>
          <a:blip r:embed="rId4"/>
          <a:stretch>
            <a:fillRect/>
          </a:stretch>
        </p:blipFill>
        <p:spPr>
          <a:xfrm>
            <a:off x="9638063" y="5005649"/>
            <a:ext cx="1572904" cy="18290"/>
          </a:xfrm>
          <a:prstGeom prst="rect">
            <a:avLst/>
          </a:prstGeom>
        </p:spPr>
      </p:pic>
      <p:pic>
        <p:nvPicPr>
          <p:cNvPr id="22" name="Image 21">
            <a:extLst>
              <a:ext uri="{FF2B5EF4-FFF2-40B4-BE49-F238E27FC236}">
                <a16:creationId xmlns:a16="http://schemas.microsoft.com/office/drawing/2014/main" id="{76AB705C-8A3A-C51E-31C3-11B71136BC3D}"/>
              </a:ext>
            </a:extLst>
          </p:cNvPr>
          <p:cNvPicPr>
            <a:picLocks noChangeAspect="1"/>
          </p:cNvPicPr>
          <p:nvPr/>
        </p:nvPicPr>
        <p:blipFill>
          <a:blip r:embed="rId4"/>
          <a:stretch>
            <a:fillRect/>
          </a:stretch>
        </p:blipFill>
        <p:spPr>
          <a:xfrm>
            <a:off x="2212748" y="5082359"/>
            <a:ext cx="1572904" cy="18290"/>
          </a:xfrm>
          <a:prstGeom prst="rect">
            <a:avLst/>
          </a:prstGeom>
        </p:spPr>
      </p:pic>
      <p:pic>
        <p:nvPicPr>
          <p:cNvPr id="24" name="Image 23">
            <a:extLst>
              <a:ext uri="{FF2B5EF4-FFF2-40B4-BE49-F238E27FC236}">
                <a16:creationId xmlns:a16="http://schemas.microsoft.com/office/drawing/2014/main" id="{948495D3-F9C5-6406-D1F4-353BC6ED110B}"/>
              </a:ext>
            </a:extLst>
          </p:cNvPr>
          <p:cNvPicPr>
            <a:picLocks noChangeAspect="1"/>
          </p:cNvPicPr>
          <p:nvPr/>
        </p:nvPicPr>
        <p:blipFill>
          <a:blip r:embed="rId5"/>
          <a:stretch>
            <a:fillRect/>
          </a:stretch>
        </p:blipFill>
        <p:spPr>
          <a:xfrm>
            <a:off x="4978587" y="5066820"/>
            <a:ext cx="1579001" cy="18290"/>
          </a:xfrm>
          <a:prstGeom prst="rect">
            <a:avLst/>
          </a:prstGeom>
        </p:spPr>
      </p:pic>
      <p:sp>
        <p:nvSpPr>
          <p:cNvPr id="25" name="ZoneTexte 24">
            <a:extLst>
              <a:ext uri="{FF2B5EF4-FFF2-40B4-BE49-F238E27FC236}">
                <a16:creationId xmlns:a16="http://schemas.microsoft.com/office/drawing/2014/main" id="{BBC43F15-F7A9-1982-AACD-7500597794BF}"/>
              </a:ext>
            </a:extLst>
          </p:cNvPr>
          <p:cNvSpPr txBox="1"/>
          <p:nvPr/>
        </p:nvSpPr>
        <p:spPr>
          <a:xfrm>
            <a:off x="111250" y="5520906"/>
            <a:ext cx="1437381" cy="707886"/>
          </a:xfrm>
          <a:prstGeom prst="rect">
            <a:avLst/>
          </a:prstGeom>
          <a:noFill/>
        </p:spPr>
        <p:txBody>
          <a:bodyPr wrap="none" rtlCol="0">
            <a:spAutoFit/>
          </a:bodyPr>
          <a:lstStyle/>
          <a:p>
            <a:r>
              <a:rPr lang="fr-CA" sz="2000" dirty="0">
                <a:latin typeface="+mj-lt"/>
              </a:rPr>
              <a:t>Charge utile</a:t>
            </a:r>
          </a:p>
          <a:p>
            <a:endParaRPr lang="fr-CA" sz="2000" dirty="0">
              <a:latin typeface="+mj-lt"/>
            </a:endParaRPr>
          </a:p>
        </p:txBody>
      </p:sp>
      <p:pic>
        <p:nvPicPr>
          <p:cNvPr id="26" name="Image 25">
            <a:extLst>
              <a:ext uri="{FF2B5EF4-FFF2-40B4-BE49-F238E27FC236}">
                <a16:creationId xmlns:a16="http://schemas.microsoft.com/office/drawing/2014/main" id="{8BB4722F-F1F8-554D-64A9-0B2DA5DBF869}"/>
              </a:ext>
            </a:extLst>
          </p:cNvPr>
          <p:cNvPicPr>
            <a:picLocks noChangeAspect="1"/>
          </p:cNvPicPr>
          <p:nvPr/>
        </p:nvPicPr>
        <p:blipFill>
          <a:blip r:embed="rId4"/>
          <a:stretch>
            <a:fillRect/>
          </a:stretch>
        </p:blipFill>
        <p:spPr>
          <a:xfrm>
            <a:off x="2212748" y="5938768"/>
            <a:ext cx="1572904" cy="18290"/>
          </a:xfrm>
          <a:prstGeom prst="rect">
            <a:avLst/>
          </a:prstGeom>
        </p:spPr>
      </p:pic>
      <p:pic>
        <p:nvPicPr>
          <p:cNvPr id="27" name="Image 26">
            <a:extLst>
              <a:ext uri="{FF2B5EF4-FFF2-40B4-BE49-F238E27FC236}">
                <a16:creationId xmlns:a16="http://schemas.microsoft.com/office/drawing/2014/main" id="{740CE99E-F9F8-79B2-B3FB-EC6A57734A37}"/>
              </a:ext>
            </a:extLst>
          </p:cNvPr>
          <p:cNvPicPr>
            <a:picLocks noChangeAspect="1"/>
          </p:cNvPicPr>
          <p:nvPr/>
        </p:nvPicPr>
        <p:blipFill>
          <a:blip r:embed="rId4"/>
          <a:stretch>
            <a:fillRect/>
          </a:stretch>
        </p:blipFill>
        <p:spPr>
          <a:xfrm>
            <a:off x="4978587" y="5906794"/>
            <a:ext cx="1572904" cy="18290"/>
          </a:xfrm>
          <a:prstGeom prst="rect">
            <a:avLst/>
          </a:prstGeom>
        </p:spPr>
      </p:pic>
      <p:pic>
        <p:nvPicPr>
          <p:cNvPr id="29" name="Image 28">
            <a:extLst>
              <a:ext uri="{FF2B5EF4-FFF2-40B4-BE49-F238E27FC236}">
                <a16:creationId xmlns:a16="http://schemas.microsoft.com/office/drawing/2014/main" id="{25A47558-764B-2311-F69D-0C0243BBED53}"/>
              </a:ext>
            </a:extLst>
          </p:cNvPr>
          <p:cNvPicPr>
            <a:picLocks noChangeAspect="1"/>
          </p:cNvPicPr>
          <p:nvPr/>
        </p:nvPicPr>
        <p:blipFill>
          <a:blip r:embed="rId4"/>
          <a:stretch>
            <a:fillRect/>
          </a:stretch>
        </p:blipFill>
        <p:spPr>
          <a:xfrm>
            <a:off x="9638063" y="5800844"/>
            <a:ext cx="1572904" cy="18290"/>
          </a:xfrm>
          <a:prstGeom prst="rect">
            <a:avLst/>
          </a:prstGeom>
        </p:spPr>
      </p:pic>
      <p:sp>
        <p:nvSpPr>
          <p:cNvPr id="31" name="ZoneTexte 30">
            <a:extLst>
              <a:ext uri="{FF2B5EF4-FFF2-40B4-BE49-F238E27FC236}">
                <a16:creationId xmlns:a16="http://schemas.microsoft.com/office/drawing/2014/main" id="{049C713C-2C4D-20DC-F70D-E5B722DCFE08}"/>
              </a:ext>
            </a:extLst>
          </p:cNvPr>
          <p:cNvSpPr txBox="1"/>
          <p:nvPr/>
        </p:nvSpPr>
        <p:spPr>
          <a:xfrm>
            <a:off x="81727" y="3636282"/>
            <a:ext cx="1896740" cy="707886"/>
          </a:xfrm>
          <a:prstGeom prst="rect">
            <a:avLst/>
          </a:prstGeom>
          <a:noFill/>
        </p:spPr>
        <p:txBody>
          <a:bodyPr wrap="square" rtlCol="0">
            <a:spAutoFit/>
          </a:bodyPr>
          <a:lstStyle/>
          <a:p>
            <a:r>
              <a:rPr lang="fr-CA" sz="2000" dirty="0">
                <a:latin typeface="+mj-lt"/>
              </a:rPr>
              <a:t>Catégorie</a:t>
            </a:r>
          </a:p>
          <a:p>
            <a:r>
              <a:rPr lang="fr-CA" sz="2000" dirty="0">
                <a:latin typeface="+mj-lt"/>
              </a:rPr>
              <a:t>d’essieux</a:t>
            </a:r>
          </a:p>
        </p:txBody>
      </p:sp>
      <p:sp>
        <p:nvSpPr>
          <p:cNvPr id="32" name="ZoneTexte 31">
            <a:extLst>
              <a:ext uri="{FF2B5EF4-FFF2-40B4-BE49-F238E27FC236}">
                <a16:creationId xmlns:a16="http://schemas.microsoft.com/office/drawing/2014/main" id="{814C0E53-3B15-E423-CFBB-A3EF31F33948}"/>
              </a:ext>
            </a:extLst>
          </p:cNvPr>
          <p:cNvSpPr txBox="1"/>
          <p:nvPr/>
        </p:nvSpPr>
        <p:spPr>
          <a:xfrm>
            <a:off x="2409936" y="4793646"/>
            <a:ext cx="1178528" cy="369332"/>
          </a:xfrm>
          <a:prstGeom prst="rect">
            <a:avLst/>
          </a:prstGeom>
          <a:noFill/>
        </p:spPr>
        <p:txBody>
          <a:bodyPr wrap="none" rtlCol="0">
            <a:spAutoFit/>
          </a:bodyPr>
          <a:lstStyle/>
          <a:p>
            <a:r>
              <a:rPr lang="fr-CA" b="1" dirty="0">
                <a:solidFill>
                  <a:srgbClr val="31849C"/>
                </a:solidFill>
              </a:rPr>
              <a:t>4 567 Kg</a:t>
            </a:r>
          </a:p>
        </p:txBody>
      </p:sp>
      <p:sp>
        <p:nvSpPr>
          <p:cNvPr id="34" name="ZoneTexte 33">
            <a:extLst>
              <a:ext uri="{FF2B5EF4-FFF2-40B4-BE49-F238E27FC236}">
                <a16:creationId xmlns:a16="http://schemas.microsoft.com/office/drawing/2014/main" id="{1869A531-F656-4125-830B-EA6BD0D68F69}"/>
              </a:ext>
            </a:extLst>
          </p:cNvPr>
          <p:cNvSpPr txBox="1"/>
          <p:nvPr/>
        </p:nvSpPr>
        <p:spPr>
          <a:xfrm>
            <a:off x="5144397" y="3889059"/>
            <a:ext cx="1289135" cy="369332"/>
          </a:xfrm>
          <a:prstGeom prst="rect">
            <a:avLst/>
          </a:prstGeom>
          <a:noFill/>
        </p:spPr>
        <p:txBody>
          <a:bodyPr wrap="none" rtlCol="0">
            <a:spAutoFit/>
          </a:bodyPr>
          <a:lstStyle/>
          <a:p>
            <a:r>
              <a:rPr lang="fr-CA" b="1" dirty="0">
                <a:solidFill>
                  <a:srgbClr val="31849C"/>
                </a:solidFill>
              </a:rPr>
              <a:t>18 000 Kg</a:t>
            </a:r>
          </a:p>
        </p:txBody>
      </p:sp>
      <p:sp>
        <p:nvSpPr>
          <p:cNvPr id="36" name="ZoneTexte 35">
            <a:extLst>
              <a:ext uri="{FF2B5EF4-FFF2-40B4-BE49-F238E27FC236}">
                <a16:creationId xmlns:a16="http://schemas.microsoft.com/office/drawing/2014/main" id="{79F88C75-0A7D-80A1-F35C-19F8BBF0F07C}"/>
              </a:ext>
            </a:extLst>
          </p:cNvPr>
          <p:cNvSpPr txBox="1"/>
          <p:nvPr/>
        </p:nvSpPr>
        <p:spPr>
          <a:xfrm>
            <a:off x="9599649" y="4707038"/>
            <a:ext cx="2510624" cy="369332"/>
          </a:xfrm>
          <a:prstGeom prst="rect">
            <a:avLst/>
          </a:prstGeom>
          <a:noFill/>
        </p:spPr>
        <p:txBody>
          <a:bodyPr wrap="none" rtlCol="0">
            <a:spAutoFit/>
          </a:bodyPr>
          <a:lstStyle/>
          <a:p>
            <a:r>
              <a:rPr lang="fr-CA" b="1" dirty="0">
                <a:solidFill>
                  <a:srgbClr val="31849C"/>
                </a:solidFill>
              </a:rPr>
              <a:t>4 568 Kg = 15 145 Kg</a:t>
            </a:r>
          </a:p>
        </p:txBody>
      </p:sp>
      <p:sp>
        <p:nvSpPr>
          <p:cNvPr id="37" name="ZoneTexte 36">
            <a:extLst>
              <a:ext uri="{FF2B5EF4-FFF2-40B4-BE49-F238E27FC236}">
                <a16:creationId xmlns:a16="http://schemas.microsoft.com/office/drawing/2014/main" id="{A5209D77-E23E-B429-B107-5AD2BA0E1647}"/>
              </a:ext>
            </a:extLst>
          </p:cNvPr>
          <p:cNvSpPr txBox="1"/>
          <p:nvPr/>
        </p:nvSpPr>
        <p:spPr>
          <a:xfrm>
            <a:off x="2430149" y="3879738"/>
            <a:ext cx="1204176" cy="369332"/>
          </a:xfrm>
          <a:prstGeom prst="rect">
            <a:avLst/>
          </a:prstGeom>
          <a:noFill/>
        </p:spPr>
        <p:txBody>
          <a:bodyPr wrap="none" rtlCol="0">
            <a:spAutoFit/>
          </a:bodyPr>
          <a:lstStyle/>
          <a:p>
            <a:r>
              <a:rPr lang="fr-CA" b="1" dirty="0">
                <a:solidFill>
                  <a:srgbClr val="31849C"/>
                </a:solidFill>
              </a:rPr>
              <a:t>5 500 Kg</a:t>
            </a:r>
          </a:p>
        </p:txBody>
      </p:sp>
      <p:sp>
        <p:nvSpPr>
          <p:cNvPr id="38" name="ZoneTexte 37">
            <a:extLst>
              <a:ext uri="{FF2B5EF4-FFF2-40B4-BE49-F238E27FC236}">
                <a16:creationId xmlns:a16="http://schemas.microsoft.com/office/drawing/2014/main" id="{E63D908E-094F-3D63-F752-49019D6EA936}"/>
              </a:ext>
            </a:extLst>
          </p:cNvPr>
          <p:cNvSpPr txBox="1"/>
          <p:nvPr/>
        </p:nvSpPr>
        <p:spPr>
          <a:xfrm>
            <a:off x="9500263" y="3889059"/>
            <a:ext cx="2659702" cy="369332"/>
          </a:xfrm>
          <a:prstGeom prst="rect">
            <a:avLst/>
          </a:prstGeom>
          <a:noFill/>
        </p:spPr>
        <p:txBody>
          <a:bodyPr wrap="none" rtlCol="0">
            <a:spAutoFit/>
          </a:bodyPr>
          <a:lstStyle/>
          <a:p>
            <a:r>
              <a:rPr lang="fr-CA" b="1" dirty="0">
                <a:solidFill>
                  <a:srgbClr val="31849C"/>
                </a:solidFill>
              </a:rPr>
              <a:t>18 000 Kg = 41 500 Kg</a:t>
            </a:r>
          </a:p>
        </p:txBody>
      </p:sp>
      <p:sp>
        <p:nvSpPr>
          <p:cNvPr id="39" name="ZoneTexte 38">
            <a:extLst>
              <a:ext uri="{FF2B5EF4-FFF2-40B4-BE49-F238E27FC236}">
                <a16:creationId xmlns:a16="http://schemas.microsoft.com/office/drawing/2014/main" id="{4F7E03FA-F10E-55F6-F6DD-E54065105FBE}"/>
              </a:ext>
            </a:extLst>
          </p:cNvPr>
          <p:cNvSpPr txBox="1"/>
          <p:nvPr/>
        </p:nvSpPr>
        <p:spPr>
          <a:xfrm>
            <a:off x="5105176" y="4762526"/>
            <a:ext cx="1136850" cy="369332"/>
          </a:xfrm>
          <a:prstGeom prst="rect">
            <a:avLst/>
          </a:prstGeom>
          <a:noFill/>
        </p:spPr>
        <p:txBody>
          <a:bodyPr wrap="none" rtlCol="0">
            <a:spAutoFit/>
          </a:bodyPr>
          <a:lstStyle/>
          <a:p>
            <a:r>
              <a:rPr lang="fr-CA" b="1" dirty="0">
                <a:solidFill>
                  <a:srgbClr val="31849C"/>
                </a:solidFill>
              </a:rPr>
              <a:t>6 010 Kg</a:t>
            </a:r>
          </a:p>
        </p:txBody>
      </p:sp>
      <p:sp>
        <p:nvSpPr>
          <p:cNvPr id="40" name="ZoneTexte 39">
            <a:extLst>
              <a:ext uri="{FF2B5EF4-FFF2-40B4-BE49-F238E27FC236}">
                <a16:creationId xmlns:a16="http://schemas.microsoft.com/office/drawing/2014/main" id="{2B8B6419-C96F-2D7D-B244-775EB64B301E}"/>
              </a:ext>
            </a:extLst>
          </p:cNvPr>
          <p:cNvSpPr txBox="1"/>
          <p:nvPr/>
        </p:nvSpPr>
        <p:spPr>
          <a:xfrm>
            <a:off x="2512528" y="5610599"/>
            <a:ext cx="973343" cy="369332"/>
          </a:xfrm>
          <a:prstGeom prst="rect">
            <a:avLst/>
          </a:prstGeom>
          <a:noFill/>
        </p:spPr>
        <p:txBody>
          <a:bodyPr wrap="none" rtlCol="0">
            <a:spAutoFit/>
          </a:bodyPr>
          <a:lstStyle/>
          <a:p>
            <a:r>
              <a:rPr lang="fr-CA" b="1" dirty="0">
                <a:solidFill>
                  <a:srgbClr val="31849C"/>
                </a:solidFill>
              </a:rPr>
              <a:t>933 Kg</a:t>
            </a:r>
          </a:p>
        </p:txBody>
      </p:sp>
      <p:sp>
        <p:nvSpPr>
          <p:cNvPr id="41" name="ZoneTexte 40">
            <a:extLst>
              <a:ext uri="{FF2B5EF4-FFF2-40B4-BE49-F238E27FC236}">
                <a16:creationId xmlns:a16="http://schemas.microsoft.com/office/drawing/2014/main" id="{CC217967-444C-9D34-B786-250EF68C3FEF}"/>
              </a:ext>
            </a:extLst>
          </p:cNvPr>
          <p:cNvSpPr txBox="1"/>
          <p:nvPr/>
        </p:nvSpPr>
        <p:spPr>
          <a:xfrm>
            <a:off x="5123005" y="5586524"/>
            <a:ext cx="1210588" cy="369332"/>
          </a:xfrm>
          <a:prstGeom prst="rect">
            <a:avLst/>
          </a:prstGeom>
          <a:noFill/>
        </p:spPr>
        <p:txBody>
          <a:bodyPr wrap="none" rtlCol="0">
            <a:spAutoFit/>
          </a:bodyPr>
          <a:lstStyle/>
          <a:p>
            <a:r>
              <a:rPr lang="fr-CA" b="1" dirty="0">
                <a:solidFill>
                  <a:srgbClr val="31849C"/>
                </a:solidFill>
              </a:rPr>
              <a:t>11 990 Kg</a:t>
            </a:r>
          </a:p>
        </p:txBody>
      </p:sp>
      <p:sp>
        <p:nvSpPr>
          <p:cNvPr id="42" name="ZoneTexte 41">
            <a:extLst>
              <a:ext uri="{FF2B5EF4-FFF2-40B4-BE49-F238E27FC236}">
                <a16:creationId xmlns:a16="http://schemas.microsoft.com/office/drawing/2014/main" id="{01953687-8F64-2FF6-24F3-99DAB27B047E}"/>
              </a:ext>
            </a:extLst>
          </p:cNvPr>
          <p:cNvSpPr txBox="1"/>
          <p:nvPr/>
        </p:nvSpPr>
        <p:spPr>
          <a:xfrm>
            <a:off x="9588444" y="5505517"/>
            <a:ext cx="2589170" cy="369332"/>
          </a:xfrm>
          <a:prstGeom prst="rect">
            <a:avLst/>
          </a:prstGeom>
          <a:noFill/>
        </p:spPr>
        <p:txBody>
          <a:bodyPr wrap="none" rtlCol="0">
            <a:spAutoFit/>
          </a:bodyPr>
          <a:lstStyle/>
          <a:p>
            <a:r>
              <a:rPr lang="fr-CA" b="1" dirty="0">
                <a:solidFill>
                  <a:srgbClr val="31849C"/>
                </a:solidFill>
              </a:rPr>
              <a:t>13432 Kg = 26 335 Kg</a:t>
            </a:r>
          </a:p>
        </p:txBody>
      </p:sp>
      <p:sp>
        <p:nvSpPr>
          <p:cNvPr id="43" name="ZoneTexte 42">
            <a:extLst>
              <a:ext uri="{FF2B5EF4-FFF2-40B4-BE49-F238E27FC236}">
                <a16:creationId xmlns:a16="http://schemas.microsoft.com/office/drawing/2014/main" id="{DA897A0A-E512-F25E-A528-C896D787708B}"/>
              </a:ext>
            </a:extLst>
          </p:cNvPr>
          <p:cNvSpPr txBox="1"/>
          <p:nvPr/>
        </p:nvSpPr>
        <p:spPr>
          <a:xfrm>
            <a:off x="2597395" y="6174386"/>
            <a:ext cx="5192321" cy="400110"/>
          </a:xfrm>
          <a:prstGeom prst="rect">
            <a:avLst/>
          </a:prstGeom>
          <a:noFill/>
        </p:spPr>
        <p:txBody>
          <a:bodyPr wrap="square" rtlCol="0">
            <a:spAutoFit/>
          </a:bodyPr>
          <a:lstStyle/>
          <a:p>
            <a:r>
              <a:rPr lang="fr-CA" sz="2000" dirty="0">
                <a:latin typeface="+mj-lt"/>
              </a:rPr>
              <a:t>Total de la charge utile (masse payante) = </a:t>
            </a:r>
          </a:p>
        </p:txBody>
      </p:sp>
      <p:pic>
        <p:nvPicPr>
          <p:cNvPr id="44" name="Image 43">
            <a:extLst>
              <a:ext uri="{FF2B5EF4-FFF2-40B4-BE49-F238E27FC236}">
                <a16:creationId xmlns:a16="http://schemas.microsoft.com/office/drawing/2014/main" id="{13CCAF6D-4F68-80FA-27DE-8CE52065BE0C}"/>
              </a:ext>
            </a:extLst>
          </p:cNvPr>
          <p:cNvPicPr>
            <a:picLocks noChangeAspect="1"/>
          </p:cNvPicPr>
          <p:nvPr/>
        </p:nvPicPr>
        <p:blipFill>
          <a:blip r:embed="rId4"/>
          <a:stretch>
            <a:fillRect/>
          </a:stretch>
        </p:blipFill>
        <p:spPr>
          <a:xfrm>
            <a:off x="7190107" y="6537409"/>
            <a:ext cx="1572904" cy="18290"/>
          </a:xfrm>
          <a:prstGeom prst="rect">
            <a:avLst/>
          </a:prstGeom>
        </p:spPr>
      </p:pic>
      <p:sp>
        <p:nvSpPr>
          <p:cNvPr id="45" name="ZoneTexte 44">
            <a:extLst>
              <a:ext uri="{FF2B5EF4-FFF2-40B4-BE49-F238E27FC236}">
                <a16:creationId xmlns:a16="http://schemas.microsoft.com/office/drawing/2014/main" id="{68602E07-C12F-90AF-F070-D9C3ED713C59}"/>
              </a:ext>
            </a:extLst>
          </p:cNvPr>
          <p:cNvSpPr txBox="1"/>
          <p:nvPr/>
        </p:nvSpPr>
        <p:spPr>
          <a:xfrm>
            <a:off x="7121838" y="6205164"/>
            <a:ext cx="3302507" cy="369332"/>
          </a:xfrm>
          <a:prstGeom prst="rect">
            <a:avLst/>
          </a:prstGeom>
          <a:noFill/>
        </p:spPr>
        <p:txBody>
          <a:bodyPr wrap="none" rtlCol="0">
            <a:spAutoFit/>
          </a:bodyPr>
          <a:lstStyle/>
          <a:p>
            <a:r>
              <a:rPr lang="fr-CA" b="1" dirty="0">
                <a:solidFill>
                  <a:srgbClr val="31849C"/>
                </a:solidFill>
              </a:rPr>
              <a:t>41 500 – 15 145 = 26 335  Kg</a:t>
            </a:r>
          </a:p>
        </p:txBody>
      </p:sp>
      <p:pic>
        <p:nvPicPr>
          <p:cNvPr id="46" name="Image 45">
            <a:extLst>
              <a:ext uri="{FF2B5EF4-FFF2-40B4-BE49-F238E27FC236}">
                <a16:creationId xmlns:a16="http://schemas.microsoft.com/office/drawing/2014/main" id="{934589D5-417C-15B1-51BA-FF1542E302BD}"/>
              </a:ext>
            </a:extLst>
          </p:cNvPr>
          <p:cNvPicPr>
            <a:picLocks noChangeAspect="1"/>
          </p:cNvPicPr>
          <p:nvPr/>
        </p:nvPicPr>
        <p:blipFill>
          <a:blip r:embed="rId6"/>
          <a:stretch>
            <a:fillRect/>
          </a:stretch>
        </p:blipFill>
        <p:spPr>
          <a:xfrm>
            <a:off x="6551491" y="317298"/>
            <a:ext cx="1112920" cy="1485806"/>
          </a:xfrm>
          <a:prstGeom prst="rect">
            <a:avLst/>
          </a:prstGeom>
        </p:spPr>
      </p:pic>
    </p:spTree>
    <p:extLst>
      <p:ext uri="{BB962C8B-B14F-4D97-AF65-F5344CB8AC3E}">
        <p14:creationId xmlns:p14="http://schemas.microsoft.com/office/powerpoint/2010/main" val="383927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fade">
                                      <p:cBhvr>
                                        <p:cTn id="20" dur="500"/>
                                        <p:tgtEl>
                                          <p:spTgt spid="32"/>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fade">
                                      <p:cBhvr>
                                        <p:cTn id="24" dur="500"/>
                                        <p:tgtEl>
                                          <p:spTgt spid="39"/>
                                        </p:tgtEl>
                                      </p:cBhvr>
                                    </p:animEffect>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fade">
                                      <p:cBhvr>
                                        <p:cTn id="28" dur="500"/>
                                        <p:tgtEl>
                                          <p:spTgt spid="36"/>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childTnLst>
                          </p:cTn>
                        </p:par>
                        <p:par>
                          <p:cTn id="33" fill="hold">
                            <p:stCondLst>
                              <p:cond delay="0"/>
                            </p:stCondLst>
                            <p:childTnLst>
                              <p:par>
                                <p:cTn id="34" presetID="1" presetClass="entr" presetSubtype="0" fill="hold" grpId="0" nodeType="afterEffect">
                                  <p:stCondLst>
                                    <p:cond delay="0"/>
                                  </p:stCondLst>
                                  <p:childTnLst>
                                    <p:set>
                                      <p:cBhvr>
                                        <p:cTn id="35" dur="1" fill="hold">
                                          <p:stCondLst>
                                            <p:cond delay="499"/>
                                          </p:stCondLst>
                                        </p:cTn>
                                        <p:tgtEl>
                                          <p:spTgt spid="41"/>
                                        </p:tgtEl>
                                        <p:attrNameLst>
                                          <p:attrName>style.visibility</p:attrName>
                                        </p:attrNameLst>
                                      </p:cBhvr>
                                      <p:to>
                                        <p:strVal val="visible"/>
                                      </p:to>
                                    </p:set>
                                  </p:childTnLst>
                                </p:cTn>
                              </p:par>
                            </p:childTnLst>
                          </p:cTn>
                        </p:par>
                        <p:par>
                          <p:cTn id="36" fill="hold">
                            <p:stCondLst>
                              <p:cond delay="500"/>
                            </p:stCondLst>
                            <p:childTnLst>
                              <p:par>
                                <p:cTn id="37" presetID="1" presetClass="entr" presetSubtype="0" fill="hold" grpId="0" nodeType="afterEffect">
                                  <p:stCondLst>
                                    <p:cond delay="0"/>
                                  </p:stCondLst>
                                  <p:childTnLst>
                                    <p:set>
                                      <p:cBhvr>
                                        <p:cTn id="38" dur="1" fill="hold">
                                          <p:stCondLst>
                                            <p:cond delay="499"/>
                                          </p:stCondLst>
                                        </p:cTn>
                                        <p:tgtEl>
                                          <p:spTgt spid="4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5"/>
                                        </p:tgtEl>
                                        <p:attrNameLst>
                                          <p:attrName>style.visibility</p:attrName>
                                        </p:attrNameLst>
                                      </p:cBhvr>
                                      <p:to>
                                        <p:strVal val="visible"/>
                                      </p:to>
                                    </p:set>
                                    <p:animEffect transition="in" filter="fade">
                                      <p:cBhvr>
                                        <p:cTn id="43"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4" grpId="0"/>
      <p:bldP spid="36" grpId="0"/>
      <p:bldP spid="37" grpId="0"/>
      <p:bldP spid="38" grpId="0"/>
      <p:bldP spid="39" grpId="0"/>
      <p:bldP spid="40" grpId="0"/>
      <p:bldP spid="41" grpId="0"/>
      <p:bldP spid="42" grpId="0"/>
      <p:bldP spid="4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56C92B-BDA3-A75E-C56E-43FFC9BB3BD6}"/>
            </a:ext>
          </a:extLst>
        </p:cNvPr>
        <p:cNvGrpSpPr/>
        <p:nvPr/>
      </p:nvGrpSpPr>
      <p:grpSpPr>
        <a:xfrm>
          <a:off x="0" y="0"/>
          <a:ext cx="0" cy="0"/>
          <a:chOff x="0" y="0"/>
          <a:chExt cx="0" cy="0"/>
        </a:xfrm>
      </p:grpSpPr>
      <p:pic>
        <p:nvPicPr>
          <p:cNvPr id="7" name="Image 6">
            <a:extLst>
              <a:ext uri="{FF2B5EF4-FFF2-40B4-BE49-F238E27FC236}">
                <a16:creationId xmlns:a16="http://schemas.microsoft.com/office/drawing/2014/main" id="{D5BF4B63-47D2-884B-770B-D7DA4FCA7387}"/>
              </a:ext>
            </a:extLst>
          </p:cNvPr>
          <p:cNvPicPr>
            <a:picLocks noChangeAspect="1"/>
          </p:cNvPicPr>
          <p:nvPr/>
        </p:nvPicPr>
        <p:blipFill>
          <a:blip r:embed="rId2"/>
          <a:stretch>
            <a:fillRect/>
          </a:stretch>
        </p:blipFill>
        <p:spPr>
          <a:xfrm>
            <a:off x="2212748" y="2257770"/>
            <a:ext cx="8839966" cy="1536325"/>
          </a:xfrm>
          <a:prstGeom prst="rect">
            <a:avLst/>
          </a:prstGeom>
        </p:spPr>
      </p:pic>
      <p:pic>
        <p:nvPicPr>
          <p:cNvPr id="8" name="Image 7">
            <a:extLst>
              <a:ext uri="{FF2B5EF4-FFF2-40B4-BE49-F238E27FC236}">
                <a16:creationId xmlns:a16="http://schemas.microsoft.com/office/drawing/2014/main" id="{C8D678BE-9A32-0B6C-03F3-6E1982D4BED3}"/>
              </a:ext>
            </a:extLst>
          </p:cNvPr>
          <p:cNvPicPr>
            <a:picLocks noChangeAspect="1"/>
          </p:cNvPicPr>
          <p:nvPr/>
        </p:nvPicPr>
        <p:blipFill>
          <a:blip r:embed="rId3"/>
          <a:stretch>
            <a:fillRect/>
          </a:stretch>
        </p:blipFill>
        <p:spPr>
          <a:xfrm>
            <a:off x="9679242" y="3429000"/>
            <a:ext cx="951058" cy="414564"/>
          </a:xfrm>
          <a:prstGeom prst="rect">
            <a:avLst/>
          </a:prstGeom>
        </p:spPr>
      </p:pic>
      <p:sp>
        <p:nvSpPr>
          <p:cNvPr id="6" name="ZoneTexte 5">
            <a:extLst>
              <a:ext uri="{FF2B5EF4-FFF2-40B4-BE49-F238E27FC236}">
                <a16:creationId xmlns:a16="http://schemas.microsoft.com/office/drawing/2014/main" id="{376C6D1D-805F-6333-33A9-B995CBB5802A}"/>
              </a:ext>
            </a:extLst>
          </p:cNvPr>
          <p:cNvSpPr txBox="1"/>
          <p:nvPr/>
        </p:nvSpPr>
        <p:spPr>
          <a:xfrm>
            <a:off x="7935865" y="547806"/>
            <a:ext cx="3679212" cy="461665"/>
          </a:xfrm>
          <a:prstGeom prst="rect">
            <a:avLst/>
          </a:prstGeom>
          <a:noFill/>
        </p:spPr>
        <p:txBody>
          <a:bodyPr wrap="none" rtlCol="0">
            <a:spAutoFit/>
          </a:bodyPr>
          <a:lstStyle/>
          <a:p>
            <a:r>
              <a:rPr lang="fr-CA" sz="2400" dirty="0">
                <a:solidFill>
                  <a:srgbClr val="31849C"/>
                </a:solidFill>
              </a:rPr>
              <a:t> Retour pédagogique : </a:t>
            </a:r>
          </a:p>
        </p:txBody>
      </p:sp>
      <p:sp>
        <p:nvSpPr>
          <p:cNvPr id="10" name="ZoneTexte 9">
            <a:extLst>
              <a:ext uri="{FF2B5EF4-FFF2-40B4-BE49-F238E27FC236}">
                <a16:creationId xmlns:a16="http://schemas.microsoft.com/office/drawing/2014/main" id="{91AE299D-EC76-2C36-FF06-1DC943A34EA2}"/>
              </a:ext>
            </a:extLst>
          </p:cNvPr>
          <p:cNvSpPr txBox="1"/>
          <p:nvPr/>
        </p:nvSpPr>
        <p:spPr>
          <a:xfrm>
            <a:off x="8915047" y="1038866"/>
            <a:ext cx="2479448" cy="369332"/>
          </a:xfrm>
          <a:prstGeom prst="rect">
            <a:avLst/>
          </a:prstGeom>
          <a:noFill/>
        </p:spPr>
        <p:txBody>
          <a:bodyPr wrap="square" rtlCol="0">
            <a:spAutoFit/>
          </a:bodyPr>
          <a:lstStyle/>
          <a:p>
            <a:r>
              <a:rPr lang="fr-CA" dirty="0"/>
              <a:t>Période de dégel</a:t>
            </a:r>
          </a:p>
        </p:txBody>
      </p:sp>
      <p:sp>
        <p:nvSpPr>
          <p:cNvPr id="12" name="ZoneTexte 11">
            <a:extLst>
              <a:ext uri="{FF2B5EF4-FFF2-40B4-BE49-F238E27FC236}">
                <a16:creationId xmlns:a16="http://schemas.microsoft.com/office/drawing/2014/main" id="{AA8D1341-55D9-5347-0751-655858C275F0}"/>
              </a:ext>
            </a:extLst>
          </p:cNvPr>
          <p:cNvSpPr txBox="1"/>
          <p:nvPr/>
        </p:nvSpPr>
        <p:spPr>
          <a:xfrm>
            <a:off x="111250" y="4673436"/>
            <a:ext cx="1896740" cy="400110"/>
          </a:xfrm>
          <a:prstGeom prst="rect">
            <a:avLst/>
          </a:prstGeom>
          <a:noFill/>
        </p:spPr>
        <p:txBody>
          <a:bodyPr wrap="square" rtlCol="0">
            <a:spAutoFit/>
          </a:bodyPr>
          <a:lstStyle/>
          <a:p>
            <a:r>
              <a:rPr lang="fr-CA" sz="2000" dirty="0">
                <a:latin typeface="+mj-lt"/>
              </a:rPr>
              <a:t>Masse nette</a:t>
            </a:r>
          </a:p>
        </p:txBody>
      </p:sp>
      <p:sp>
        <p:nvSpPr>
          <p:cNvPr id="13" name="ZoneTexte 12">
            <a:extLst>
              <a:ext uri="{FF2B5EF4-FFF2-40B4-BE49-F238E27FC236}">
                <a16:creationId xmlns:a16="http://schemas.microsoft.com/office/drawing/2014/main" id="{0FF5A5AC-43AA-1D01-98B5-A40E9D98E514}"/>
              </a:ext>
            </a:extLst>
          </p:cNvPr>
          <p:cNvSpPr txBox="1"/>
          <p:nvPr/>
        </p:nvSpPr>
        <p:spPr>
          <a:xfrm>
            <a:off x="1563417" y="3938528"/>
            <a:ext cx="8440131" cy="369332"/>
          </a:xfrm>
          <a:prstGeom prst="rect">
            <a:avLst/>
          </a:prstGeom>
          <a:noFill/>
        </p:spPr>
        <p:txBody>
          <a:bodyPr wrap="none" rtlCol="0">
            <a:spAutoFit/>
          </a:bodyPr>
          <a:lstStyle/>
          <a:p>
            <a:r>
              <a:rPr lang="fr-CA" dirty="0"/>
              <a:t>     B.1 =                                   B.21=                                                                B.21=</a:t>
            </a:r>
          </a:p>
        </p:txBody>
      </p:sp>
      <p:cxnSp>
        <p:nvCxnSpPr>
          <p:cNvPr id="15" name="Connecteur droit 14">
            <a:extLst>
              <a:ext uri="{FF2B5EF4-FFF2-40B4-BE49-F238E27FC236}">
                <a16:creationId xmlns:a16="http://schemas.microsoft.com/office/drawing/2014/main" id="{C6C73370-831D-AE76-623F-9B6B9855D13E}"/>
              </a:ext>
            </a:extLst>
          </p:cNvPr>
          <p:cNvCxnSpPr>
            <a:cxnSpLocks/>
          </p:cNvCxnSpPr>
          <p:nvPr/>
        </p:nvCxnSpPr>
        <p:spPr>
          <a:xfrm>
            <a:off x="2258156" y="4222677"/>
            <a:ext cx="1555356" cy="0"/>
          </a:xfrm>
          <a:prstGeom prst="line">
            <a:avLst/>
          </a:prstGeom>
        </p:spPr>
        <p:style>
          <a:lnRef idx="2">
            <a:schemeClr val="accent1"/>
          </a:lnRef>
          <a:fillRef idx="0">
            <a:schemeClr val="accent1"/>
          </a:fillRef>
          <a:effectRef idx="1">
            <a:schemeClr val="accent1"/>
          </a:effectRef>
          <a:fontRef idx="minor">
            <a:schemeClr val="tx1"/>
          </a:fontRef>
        </p:style>
      </p:cxnSp>
      <p:pic>
        <p:nvPicPr>
          <p:cNvPr id="17" name="Image 16">
            <a:extLst>
              <a:ext uri="{FF2B5EF4-FFF2-40B4-BE49-F238E27FC236}">
                <a16:creationId xmlns:a16="http://schemas.microsoft.com/office/drawing/2014/main" id="{1734DA46-69C5-6328-EAB6-E499C5070F64}"/>
              </a:ext>
            </a:extLst>
          </p:cNvPr>
          <p:cNvPicPr>
            <a:picLocks noChangeAspect="1"/>
          </p:cNvPicPr>
          <p:nvPr/>
        </p:nvPicPr>
        <p:blipFill>
          <a:blip r:embed="rId4"/>
          <a:stretch>
            <a:fillRect/>
          </a:stretch>
        </p:blipFill>
        <p:spPr>
          <a:xfrm>
            <a:off x="4984684" y="4222677"/>
            <a:ext cx="1572904" cy="18290"/>
          </a:xfrm>
          <a:prstGeom prst="rect">
            <a:avLst/>
          </a:prstGeom>
        </p:spPr>
      </p:pic>
      <p:pic>
        <p:nvPicPr>
          <p:cNvPr id="18" name="Image 17">
            <a:extLst>
              <a:ext uri="{FF2B5EF4-FFF2-40B4-BE49-F238E27FC236}">
                <a16:creationId xmlns:a16="http://schemas.microsoft.com/office/drawing/2014/main" id="{353AC124-3F1B-39DD-3FF0-7F22E1D7FDA7}"/>
              </a:ext>
            </a:extLst>
          </p:cNvPr>
          <p:cNvPicPr>
            <a:picLocks noChangeAspect="1"/>
          </p:cNvPicPr>
          <p:nvPr/>
        </p:nvPicPr>
        <p:blipFill>
          <a:blip r:embed="rId4"/>
          <a:stretch>
            <a:fillRect/>
          </a:stretch>
        </p:blipFill>
        <p:spPr>
          <a:xfrm>
            <a:off x="9638063" y="4204387"/>
            <a:ext cx="1572904" cy="18290"/>
          </a:xfrm>
          <a:prstGeom prst="rect">
            <a:avLst/>
          </a:prstGeom>
        </p:spPr>
      </p:pic>
      <p:pic>
        <p:nvPicPr>
          <p:cNvPr id="21" name="Image 20">
            <a:extLst>
              <a:ext uri="{FF2B5EF4-FFF2-40B4-BE49-F238E27FC236}">
                <a16:creationId xmlns:a16="http://schemas.microsoft.com/office/drawing/2014/main" id="{D25478A1-21B7-4659-3BE7-CF597B29F6C8}"/>
              </a:ext>
            </a:extLst>
          </p:cNvPr>
          <p:cNvPicPr>
            <a:picLocks noChangeAspect="1"/>
          </p:cNvPicPr>
          <p:nvPr/>
        </p:nvPicPr>
        <p:blipFill>
          <a:blip r:embed="rId4"/>
          <a:stretch>
            <a:fillRect/>
          </a:stretch>
        </p:blipFill>
        <p:spPr>
          <a:xfrm>
            <a:off x="9638063" y="5005649"/>
            <a:ext cx="1572904" cy="18290"/>
          </a:xfrm>
          <a:prstGeom prst="rect">
            <a:avLst/>
          </a:prstGeom>
        </p:spPr>
      </p:pic>
      <p:pic>
        <p:nvPicPr>
          <p:cNvPr id="22" name="Image 21">
            <a:extLst>
              <a:ext uri="{FF2B5EF4-FFF2-40B4-BE49-F238E27FC236}">
                <a16:creationId xmlns:a16="http://schemas.microsoft.com/office/drawing/2014/main" id="{5D49FC11-0EFB-2BA9-7185-3485CF81D3E7}"/>
              </a:ext>
            </a:extLst>
          </p:cNvPr>
          <p:cNvPicPr>
            <a:picLocks noChangeAspect="1"/>
          </p:cNvPicPr>
          <p:nvPr/>
        </p:nvPicPr>
        <p:blipFill>
          <a:blip r:embed="rId4"/>
          <a:stretch>
            <a:fillRect/>
          </a:stretch>
        </p:blipFill>
        <p:spPr>
          <a:xfrm>
            <a:off x="2212748" y="5082359"/>
            <a:ext cx="1572904" cy="18290"/>
          </a:xfrm>
          <a:prstGeom prst="rect">
            <a:avLst/>
          </a:prstGeom>
        </p:spPr>
      </p:pic>
      <p:pic>
        <p:nvPicPr>
          <p:cNvPr id="24" name="Image 23">
            <a:extLst>
              <a:ext uri="{FF2B5EF4-FFF2-40B4-BE49-F238E27FC236}">
                <a16:creationId xmlns:a16="http://schemas.microsoft.com/office/drawing/2014/main" id="{BA77752F-237D-0E0F-7F6B-9BB20D9FF8B8}"/>
              </a:ext>
            </a:extLst>
          </p:cNvPr>
          <p:cNvPicPr>
            <a:picLocks noChangeAspect="1"/>
          </p:cNvPicPr>
          <p:nvPr/>
        </p:nvPicPr>
        <p:blipFill>
          <a:blip r:embed="rId5"/>
          <a:stretch>
            <a:fillRect/>
          </a:stretch>
        </p:blipFill>
        <p:spPr>
          <a:xfrm>
            <a:off x="4978587" y="5066820"/>
            <a:ext cx="1579001" cy="18290"/>
          </a:xfrm>
          <a:prstGeom prst="rect">
            <a:avLst/>
          </a:prstGeom>
        </p:spPr>
      </p:pic>
      <p:sp>
        <p:nvSpPr>
          <p:cNvPr id="25" name="ZoneTexte 24">
            <a:extLst>
              <a:ext uri="{FF2B5EF4-FFF2-40B4-BE49-F238E27FC236}">
                <a16:creationId xmlns:a16="http://schemas.microsoft.com/office/drawing/2014/main" id="{D1533704-0F5A-FF31-DF91-A3F5584BC16D}"/>
              </a:ext>
            </a:extLst>
          </p:cNvPr>
          <p:cNvSpPr txBox="1"/>
          <p:nvPr/>
        </p:nvSpPr>
        <p:spPr>
          <a:xfrm>
            <a:off x="111250" y="5520906"/>
            <a:ext cx="1437381" cy="707886"/>
          </a:xfrm>
          <a:prstGeom prst="rect">
            <a:avLst/>
          </a:prstGeom>
          <a:noFill/>
        </p:spPr>
        <p:txBody>
          <a:bodyPr wrap="none" rtlCol="0">
            <a:spAutoFit/>
          </a:bodyPr>
          <a:lstStyle/>
          <a:p>
            <a:r>
              <a:rPr lang="fr-CA" sz="2000" dirty="0">
                <a:latin typeface="+mj-lt"/>
              </a:rPr>
              <a:t>Charge utile</a:t>
            </a:r>
          </a:p>
          <a:p>
            <a:endParaRPr lang="fr-CA" sz="2000" dirty="0">
              <a:latin typeface="+mj-lt"/>
            </a:endParaRPr>
          </a:p>
        </p:txBody>
      </p:sp>
      <p:pic>
        <p:nvPicPr>
          <p:cNvPr id="26" name="Image 25">
            <a:extLst>
              <a:ext uri="{FF2B5EF4-FFF2-40B4-BE49-F238E27FC236}">
                <a16:creationId xmlns:a16="http://schemas.microsoft.com/office/drawing/2014/main" id="{3E73569D-A0F5-5EE8-FC92-5EFFC42F3E59}"/>
              </a:ext>
            </a:extLst>
          </p:cNvPr>
          <p:cNvPicPr>
            <a:picLocks noChangeAspect="1"/>
          </p:cNvPicPr>
          <p:nvPr/>
        </p:nvPicPr>
        <p:blipFill>
          <a:blip r:embed="rId4"/>
          <a:stretch>
            <a:fillRect/>
          </a:stretch>
        </p:blipFill>
        <p:spPr>
          <a:xfrm>
            <a:off x="2212748" y="5938768"/>
            <a:ext cx="1572904" cy="18290"/>
          </a:xfrm>
          <a:prstGeom prst="rect">
            <a:avLst/>
          </a:prstGeom>
        </p:spPr>
      </p:pic>
      <p:pic>
        <p:nvPicPr>
          <p:cNvPr id="27" name="Image 26">
            <a:extLst>
              <a:ext uri="{FF2B5EF4-FFF2-40B4-BE49-F238E27FC236}">
                <a16:creationId xmlns:a16="http://schemas.microsoft.com/office/drawing/2014/main" id="{B27FF20D-358D-6CEF-E25F-557EB21CA5CB}"/>
              </a:ext>
            </a:extLst>
          </p:cNvPr>
          <p:cNvPicPr>
            <a:picLocks noChangeAspect="1"/>
          </p:cNvPicPr>
          <p:nvPr/>
        </p:nvPicPr>
        <p:blipFill>
          <a:blip r:embed="rId4"/>
          <a:stretch>
            <a:fillRect/>
          </a:stretch>
        </p:blipFill>
        <p:spPr>
          <a:xfrm>
            <a:off x="4978587" y="5906794"/>
            <a:ext cx="1572904" cy="18290"/>
          </a:xfrm>
          <a:prstGeom prst="rect">
            <a:avLst/>
          </a:prstGeom>
        </p:spPr>
      </p:pic>
      <p:pic>
        <p:nvPicPr>
          <p:cNvPr id="29" name="Image 28">
            <a:extLst>
              <a:ext uri="{FF2B5EF4-FFF2-40B4-BE49-F238E27FC236}">
                <a16:creationId xmlns:a16="http://schemas.microsoft.com/office/drawing/2014/main" id="{60C2913D-C2B3-B7A0-44BB-037D569C2C2C}"/>
              </a:ext>
            </a:extLst>
          </p:cNvPr>
          <p:cNvPicPr>
            <a:picLocks noChangeAspect="1"/>
          </p:cNvPicPr>
          <p:nvPr/>
        </p:nvPicPr>
        <p:blipFill>
          <a:blip r:embed="rId4"/>
          <a:stretch>
            <a:fillRect/>
          </a:stretch>
        </p:blipFill>
        <p:spPr>
          <a:xfrm>
            <a:off x="9638063" y="5800844"/>
            <a:ext cx="1572904" cy="18290"/>
          </a:xfrm>
          <a:prstGeom prst="rect">
            <a:avLst/>
          </a:prstGeom>
        </p:spPr>
      </p:pic>
      <p:sp>
        <p:nvSpPr>
          <p:cNvPr id="31" name="ZoneTexte 30">
            <a:extLst>
              <a:ext uri="{FF2B5EF4-FFF2-40B4-BE49-F238E27FC236}">
                <a16:creationId xmlns:a16="http://schemas.microsoft.com/office/drawing/2014/main" id="{1B1ED8B7-F133-4538-D656-BF0C2FFE022C}"/>
              </a:ext>
            </a:extLst>
          </p:cNvPr>
          <p:cNvSpPr txBox="1"/>
          <p:nvPr/>
        </p:nvSpPr>
        <p:spPr>
          <a:xfrm>
            <a:off x="81727" y="3636282"/>
            <a:ext cx="1896740" cy="707886"/>
          </a:xfrm>
          <a:prstGeom prst="rect">
            <a:avLst/>
          </a:prstGeom>
          <a:noFill/>
        </p:spPr>
        <p:txBody>
          <a:bodyPr wrap="square" rtlCol="0">
            <a:spAutoFit/>
          </a:bodyPr>
          <a:lstStyle/>
          <a:p>
            <a:r>
              <a:rPr lang="fr-CA" sz="2000" dirty="0">
                <a:latin typeface="+mj-lt"/>
              </a:rPr>
              <a:t>Catégorie</a:t>
            </a:r>
          </a:p>
          <a:p>
            <a:r>
              <a:rPr lang="fr-CA" sz="2000" dirty="0">
                <a:latin typeface="+mj-lt"/>
              </a:rPr>
              <a:t>d’essieux</a:t>
            </a:r>
          </a:p>
        </p:txBody>
      </p:sp>
      <p:sp>
        <p:nvSpPr>
          <p:cNvPr id="32" name="ZoneTexte 31">
            <a:extLst>
              <a:ext uri="{FF2B5EF4-FFF2-40B4-BE49-F238E27FC236}">
                <a16:creationId xmlns:a16="http://schemas.microsoft.com/office/drawing/2014/main" id="{8C345977-DC35-94E5-BBD1-6CC85D5F10D9}"/>
              </a:ext>
            </a:extLst>
          </p:cNvPr>
          <p:cNvSpPr txBox="1"/>
          <p:nvPr/>
        </p:nvSpPr>
        <p:spPr>
          <a:xfrm>
            <a:off x="2409936" y="4793646"/>
            <a:ext cx="1178528" cy="369332"/>
          </a:xfrm>
          <a:prstGeom prst="rect">
            <a:avLst/>
          </a:prstGeom>
          <a:noFill/>
        </p:spPr>
        <p:txBody>
          <a:bodyPr wrap="none" rtlCol="0">
            <a:spAutoFit/>
          </a:bodyPr>
          <a:lstStyle/>
          <a:p>
            <a:r>
              <a:rPr lang="fr-CA" b="1" dirty="0">
                <a:solidFill>
                  <a:srgbClr val="31849C"/>
                </a:solidFill>
              </a:rPr>
              <a:t>4 567 Kg</a:t>
            </a:r>
          </a:p>
        </p:txBody>
      </p:sp>
      <p:sp>
        <p:nvSpPr>
          <p:cNvPr id="34" name="ZoneTexte 33">
            <a:extLst>
              <a:ext uri="{FF2B5EF4-FFF2-40B4-BE49-F238E27FC236}">
                <a16:creationId xmlns:a16="http://schemas.microsoft.com/office/drawing/2014/main" id="{E545BB3C-485A-2605-9DE2-4E61F2A791B0}"/>
              </a:ext>
            </a:extLst>
          </p:cNvPr>
          <p:cNvSpPr txBox="1"/>
          <p:nvPr/>
        </p:nvSpPr>
        <p:spPr>
          <a:xfrm>
            <a:off x="5144397" y="3889059"/>
            <a:ext cx="1290738" cy="369332"/>
          </a:xfrm>
          <a:prstGeom prst="rect">
            <a:avLst/>
          </a:prstGeom>
          <a:noFill/>
        </p:spPr>
        <p:txBody>
          <a:bodyPr wrap="none" rtlCol="0">
            <a:spAutoFit/>
          </a:bodyPr>
          <a:lstStyle/>
          <a:p>
            <a:r>
              <a:rPr lang="fr-CA" b="1" dirty="0">
                <a:solidFill>
                  <a:srgbClr val="31849C"/>
                </a:solidFill>
              </a:rPr>
              <a:t>15 500 Kg</a:t>
            </a:r>
          </a:p>
        </p:txBody>
      </p:sp>
      <p:sp>
        <p:nvSpPr>
          <p:cNvPr id="36" name="ZoneTexte 35">
            <a:extLst>
              <a:ext uri="{FF2B5EF4-FFF2-40B4-BE49-F238E27FC236}">
                <a16:creationId xmlns:a16="http://schemas.microsoft.com/office/drawing/2014/main" id="{9BC5F219-3640-5383-8CBB-F169970A0183}"/>
              </a:ext>
            </a:extLst>
          </p:cNvPr>
          <p:cNvSpPr txBox="1"/>
          <p:nvPr/>
        </p:nvSpPr>
        <p:spPr>
          <a:xfrm>
            <a:off x="9599649" y="4707038"/>
            <a:ext cx="2510624" cy="369332"/>
          </a:xfrm>
          <a:prstGeom prst="rect">
            <a:avLst/>
          </a:prstGeom>
          <a:noFill/>
        </p:spPr>
        <p:txBody>
          <a:bodyPr wrap="none" rtlCol="0">
            <a:spAutoFit/>
          </a:bodyPr>
          <a:lstStyle/>
          <a:p>
            <a:r>
              <a:rPr lang="fr-CA" b="1" dirty="0">
                <a:solidFill>
                  <a:srgbClr val="31849C"/>
                </a:solidFill>
              </a:rPr>
              <a:t>4 568 Kg = 15 145 Kg</a:t>
            </a:r>
          </a:p>
        </p:txBody>
      </p:sp>
      <p:sp>
        <p:nvSpPr>
          <p:cNvPr id="37" name="ZoneTexte 36">
            <a:extLst>
              <a:ext uri="{FF2B5EF4-FFF2-40B4-BE49-F238E27FC236}">
                <a16:creationId xmlns:a16="http://schemas.microsoft.com/office/drawing/2014/main" id="{C7742228-4A93-8EA4-FE3A-20DD195726BB}"/>
              </a:ext>
            </a:extLst>
          </p:cNvPr>
          <p:cNvSpPr txBox="1"/>
          <p:nvPr/>
        </p:nvSpPr>
        <p:spPr>
          <a:xfrm>
            <a:off x="2430149" y="3879738"/>
            <a:ext cx="1204176" cy="369332"/>
          </a:xfrm>
          <a:prstGeom prst="rect">
            <a:avLst/>
          </a:prstGeom>
          <a:noFill/>
        </p:spPr>
        <p:txBody>
          <a:bodyPr wrap="none" rtlCol="0">
            <a:spAutoFit/>
          </a:bodyPr>
          <a:lstStyle/>
          <a:p>
            <a:r>
              <a:rPr lang="fr-CA" b="1" dirty="0">
                <a:solidFill>
                  <a:srgbClr val="31849C"/>
                </a:solidFill>
              </a:rPr>
              <a:t>5 500 Kg</a:t>
            </a:r>
          </a:p>
        </p:txBody>
      </p:sp>
      <p:sp>
        <p:nvSpPr>
          <p:cNvPr id="38" name="ZoneTexte 37">
            <a:extLst>
              <a:ext uri="{FF2B5EF4-FFF2-40B4-BE49-F238E27FC236}">
                <a16:creationId xmlns:a16="http://schemas.microsoft.com/office/drawing/2014/main" id="{7D2A5868-C0ED-7EE3-10FE-C9BBA48B18D9}"/>
              </a:ext>
            </a:extLst>
          </p:cNvPr>
          <p:cNvSpPr txBox="1"/>
          <p:nvPr/>
        </p:nvSpPr>
        <p:spPr>
          <a:xfrm>
            <a:off x="9500263" y="3889059"/>
            <a:ext cx="2706190" cy="369332"/>
          </a:xfrm>
          <a:prstGeom prst="rect">
            <a:avLst/>
          </a:prstGeom>
          <a:noFill/>
        </p:spPr>
        <p:txBody>
          <a:bodyPr wrap="none" rtlCol="0">
            <a:spAutoFit/>
          </a:bodyPr>
          <a:lstStyle/>
          <a:p>
            <a:r>
              <a:rPr lang="fr-CA" b="1" dirty="0">
                <a:solidFill>
                  <a:srgbClr val="31849C"/>
                </a:solidFill>
              </a:rPr>
              <a:t>15 500 Kg = 36 500 Kg</a:t>
            </a:r>
          </a:p>
        </p:txBody>
      </p:sp>
      <p:sp>
        <p:nvSpPr>
          <p:cNvPr id="39" name="ZoneTexte 38">
            <a:extLst>
              <a:ext uri="{FF2B5EF4-FFF2-40B4-BE49-F238E27FC236}">
                <a16:creationId xmlns:a16="http://schemas.microsoft.com/office/drawing/2014/main" id="{D628AE8A-2505-702F-5C83-FF744869ADFD}"/>
              </a:ext>
            </a:extLst>
          </p:cNvPr>
          <p:cNvSpPr txBox="1"/>
          <p:nvPr/>
        </p:nvSpPr>
        <p:spPr>
          <a:xfrm>
            <a:off x="5105176" y="4762526"/>
            <a:ext cx="1136850" cy="369332"/>
          </a:xfrm>
          <a:prstGeom prst="rect">
            <a:avLst/>
          </a:prstGeom>
          <a:noFill/>
        </p:spPr>
        <p:txBody>
          <a:bodyPr wrap="none" rtlCol="0">
            <a:spAutoFit/>
          </a:bodyPr>
          <a:lstStyle/>
          <a:p>
            <a:r>
              <a:rPr lang="fr-CA" b="1" dirty="0">
                <a:solidFill>
                  <a:srgbClr val="31849C"/>
                </a:solidFill>
              </a:rPr>
              <a:t>6 010 Kg</a:t>
            </a:r>
          </a:p>
        </p:txBody>
      </p:sp>
      <p:sp>
        <p:nvSpPr>
          <p:cNvPr id="40" name="ZoneTexte 39">
            <a:extLst>
              <a:ext uri="{FF2B5EF4-FFF2-40B4-BE49-F238E27FC236}">
                <a16:creationId xmlns:a16="http://schemas.microsoft.com/office/drawing/2014/main" id="{2931CFFA-F44E-0A53-1E92-A930898AA220}"/>
              </a:ext>
            </a:extLst>
          </p:cNvPr>
          <p:cNvSpPr txBox="1"/>
          <p:nvPr/>
        </p:nvSpPr>
        <p:spPr>
          <a:xfrm>
            <a:off x="2512528" y="5610599"/>
            <a:ext cx="973343" cy="369332"/>
          </a:xfrm>
          <a:prstGeom prst="rect">
            <a:avLst/>
          </a:prstGeom>
          <a:noFill/>
        </p:spPr>
        <p:txBody>
          <a:bodyPr wrap="none" rtlCol="0">
            <a:spAutoFit/>
          </a:bodyPr>
          <a:lstStyle/>
          <a:p>
            <a:r>
              <a:rPr lang="fr-CA" b="1" dirty="0">
                <a:solidFill>
                  <a:srgbClr val="31849C"/>
                </a:solidFill>
              </a:rPr>
              <a:t>933 Kg</a:t>
            </a:r>
          </a:p>
        </p:txBody>
      </p:sp>
      <p:sp>
        <p:nvSpPr>
          <p:cNvPr id="41" name="ZoneTexte 40">
            <a:extLst>
              <a:ext uri="{FF2B5EF4-FFF2-40B4-BE49-F238E27FC236}">
                <a16:creationId xmlns:a16="http://schemas.microsoft.com/office/drawing/2014/main" id="{311C3280-E793-0F32-BFBA-B042585AA03A}"/>
              </a:ext>
            </a:extLst>
          </p:cNvPr>
          <p:cNvSpPr txBox="1"/>
          <p:nvPr/>
        </p:nvSpPr>
        <p:spPr>
          <a:xfrm>
            <a:off x="5123005" y="5586524"/>
            <a:ext cx="1192955" cy="369332"/>
          </a:xfrm>
          <a:prstGeom prst="rect">
            <a:avLst/>
          </a:prstGeom>
          <a:noFill/>
        </p:spPr>
        <p:txBody>
          <a:bodyPr wrap="none" rtlCol="0">
            <a:spAutoFit/>
          </a:bodyPr>
          <a:lstStyle/>
          <a:p>
            <a:r>
              <a:rPr lang="fr-CA" b="1" dirty="0">
                <a:solidFill>
                  <a:srgbClr val="31849C"/>
                </a:solidFill>
              </a:rPr>
              <a:t>9 490 Kg</a:t>
            </a:r>
          </a:p>
        </p:txBody>
      </p:sp>
      <p:sp>
        <p:nvSpPr>
          <p:cNvPr id="42" name="ZoneTexte 41">
            <a:extLst>
              <a:ext uri="{FF2B5EF4-FFF2-40B4-BE49-F238E27FC236}">
                <a16:creationId xmlns:a16="http://schemas.microsoft.com/office/drawing/2014/main" id="{D3B3EF03-B5AF-4235-E2E6-67107971FCC9}"/>
              </a:ext>
            </a:extLst>
          </p:cNvPr>
          <p:cNvSpPr txBox="1"/>
          <p:nvPr/>
        </p:nvSpPr>
        <p:spPr>
          <a:xfrm>
            <a:off x="9588444" y="5505517"/>
            <a:ext cx="2576346" cy="369332"/>
          </a:xfrm>
          <a:prstGeom prst="rect">
            <a:avLst/>
          </a:prstGeom>
          <a:noFill/>
        </p:spPr>
        <p:txBody>
          <a:bodyPr wrap="none" rtlCol="0">
            <a:spAutoFit/>
          </a:bodyPr>
          <a:lstStyle/>
          <a:p>
            <a:r>
              <a:rPr lang="fr-CA" b="1" dirty="0">
                <a:solidFill>
                  <a:srgbClr val="31849C"/>
                </a:solidFill>
              </a:rPr>
              <a:t>10 932 Kg = 21 335 Kg</a:t>
            </a:r>
          </a:p>
        </p:txBody>
      </p:sp>
      <p:sp>
        <p:nvSpPr>
          <p:cNvPr id="43" name="ZoneTexte 42">
            <a:extLst>
              <a:ext uri="{FF2B5EF4-FFF2-40B4-BE49-F238E27FC236}">
                <a16:creationId xmlns:a16="http://schemas.microsoft.com/office/drawing/2014/main" id="{672D9836-546E-3059-F133-A23CF7EAD04E}"/>
              </a:ext>
            </a:extLst>
          </p:cNvPr>
          <p:cNvSpPr txBox="1"/>
          <p:nvPr/>
        </p:nvSpPr>
        <p:spPr>
          <a:xfrm>
            <a:off x="2597395" y="6174386"/>
            <a:ext cx="5192321" cy="400110"/>
          </a:xfrm>
          <a:prstGeom prst="rect">
            <a:avLst/>
          </a:prstGeom>
          <a:noFill/>
        </p:spPr>
        <p:txBody>
          <a:bodyPr wrap="square" rtlCol="0">
            <a:spAutoFit/>
          </a:bodyPr>
          <a:lstStyle/>
          <a:p>
            <a:r>
              <a:rPr lang="fr-CA" sz="2000" dirty="0">
                <a:latin typeface="+mj-lt"/>
              </a:rPr>
              <a:t>Total de la charge utile (masse payante) = </a:t>
            </a:r>
          </a:p>
        </p:txBody>
      </p:sp>
      <p:pic>
        <p:nvPicPr>
          <p:cNvPr id="44" name="Image 43">
            <a:extLst>
              <a:ext uri="{FF2B5EF4-FFF2-40B4-BE49-F238E27FC236}">
                <a16:creationId xmlns:a16="http://schemas.microsoft.com/office/drawing/2014/main" id="{100CCB89-35F1-CF10-F7BE-F0DCEA64DB57}"/>
              </a:ext>
            </a:extLst>
          </p:cNvPr>
          <p:cNvPicPr>
            <a:picLocks noChangeAspect="1"/>
          </p:cNvPicPr>
          <p:nvPr/>
        </p:nvPicPr>
        <p:blipFill>
          <a:blip r:embed="rId4"/>
          <a:stretch>
            <a:fillRect/>
          </a:stretch>
        </p:blipFill>
        <p:spPr>
          <a:xfrm>
            <a:off x="7190107" y="6537409"/>
            <a:ext cx="1572904" cy="18290"/>
          </a:xfrm>
          <a:prstGeom prst="rect">
            <a:avLst/>
          </a:prstGeom>
        </p:spPr>
      </p:pic>
      <p:sp>
        <p:nvSpPr>
          <p:cNvPr id="45" name="ZoneTexte 44">
            <a:extLst>
              <a:ext uri="{FF2B5EF4-FFF2-40B4-BE49-F238E27FC236}">
                <a16:creationId xmlns:a16="http://schemas.microsoft.com/office/drawing/2014/main" id="{E0369FE8-DB4F-4E8D-F336-C6E894A2B3CB}"/>
              </a:ext>
            </a:extLst>
          </p:cNvPr>
          <p:cNvSpPr txBox="1"/>
          <p:nvPr/>
        </p:nvSpPr>
        <p:spPr>
          <a:xfrm>
            <a:off x="7121838" y="6205164"/>
            <a:ext cx="3286477" cy="369332"/>
          </a:xfrm>
          <a:prstGeom prst="rect">
            <a:avLst/>
          </a:prstGeom>
          <a:noFill/>
        </p:spPr>
        <p:txBody>
          <a:bodyPr wrap="none" rtlCol="0">
            <a:spAutoFit/>
          </a:bodyPr>
          <a:lstStyle/>
          <a:p>
            <a:r>
              <a:rPr lang="fr-CA" b="1" dirty="0">
                <a:solidFill>
                  <a:srgbClr val="31849C"/>
                </a:solidFill>
              </a:rPr>
              <a:t>36 500 – 15 145 = 21 335  Kg</a:t>
            </a:r>
          </a:p>
        </p:txBody>
      </p:sp>
      <p:pic>
        <p:nvPicPr>
          <p:cNvPr id="3" name="Image 2">
            <a:extLst>
              <a:ext uri="{FF2B5EF4-FFF2-40B4-BE49-F238E27FC236}">
                <a16:creationId xmlns:a16="http://schemas.microsoft.com/office/drawing/2014/main" id="{72E4740F-DADD-E89A-0288-13C46DF5DC29}"/>
              </a:ext>
            </a:extLst>
          </p:cNvPr>
          <p:cNvPicPr>
            <a:picLocks noChangeAspect="1"/>
          </p:cNvPicPr>
          <p:nvPr/>
        </p:nvPicPr>
        <p:blipFill>
          <a:blip r:embed="rId6"/>
          <a:stretch>
            <a:fillRect/>
          </a:stretch>
        </p:blipFill>
        <p:spPr>
          <a:xfrm>
            <a:off x="6551491" y="317298"/>
            <a:ext cx="1112920" cy="1485806"/>
          </a:xfrm>
          <a:prstGeom prst="rect">
            <a:avLst/>
          </a:prstGeom>
        </p:spPr>
      </p:pic>
      <p:sp>
        <p:nvSpPr>
          <p:cNvPr id="9" name="Titre 1">
            <a:extLst>
              <a:ext uri="{FF2B5EF4-FFF2-40B4-BE49-F238E27FC236}">
                <a16:creationId xmlns:a16="http://schemas.microsoft.com/office/drawing/2014/main" id="{532B9385-E946-72D4-04A3-CE20507BB46A}"/>
              </a:ext>
            </a:extLst>
          </p:cNvPr>
          <p:cNvSpPr>
            <a:spLocks noGrp="1"/>
          </p:cNvSpPr>
          <p:nvPr>
            <p:ph type="title"/>
          </p:nvPr>
        </p:nvSpPr>
        <p:spPr>
          <a:xfrm>
            <a:off x="838200" y="295275"/>
            <a:ext cx="4538663" cy="1395413"/>
          </a:xfrm>
        </p:spPr>
        <p:txBody>
          <a:bodyPr>
            <a:normAutofit/>
          </a:bodyPr>
          <a:lstStyle/>
          <a:p>
            <a:r>
              <a:rPr lang="fr-CA" sz="3200" dirty="0"/>
              <a:t>Ajustement appropriée des essieux et la sellette</a:t>
            </a:r>
          </a:p>
        </p:txBody>
      </p:sp>
    </p:spTree>
    <p:extLst>
      <p:ext uri="{BB962C8B-B14F-4D97-AF65-F5344CB8AC3E}">
        <p14:creationId xmlns:p14="http://schemas.microsoft.com/office/powerpoint/2010/main" val="3045186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fade">
                                      <p:cBhvr>
                                        <p:cTn id="20" dur="500"/>
                                        <p:tgtEl>
                                          <p:spTgt spid="32"/>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fade">
                                      <p:cBhvr>
                                        <p:cTn id="24" dur="500"/>
                                        <p:tgtEl>
                                          <p:spTgt spid="39"/>
                                        </p:tgtEl>
                                      </p:cBhvr>
                                    </p:animEffect>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fade">
                                      <p:cBhvr>
                                        <p:cTn id="28" dur="500"/>
                                        <p:tgtEl>
                                          <p:spTgt spid="36"/>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childTnLst>
                          </p:cTn>
                        </p:par>
                        <p:par>
                          <p:cTn id="33" fill="hold">
                            <p:stCondLst>
                              <p:cond delay="0"/>
                            </p:stCondLst>
                            <p:childTnLst>
                              <p:par>
                                <p:cTn id="34" presetID="1" presetClass="entr" presetSubtype="0" fill="hold" grpId="0" nodeType="afterEffect">
                                  <p:stCondLst>
                                    <p:cond delay="0"/>
                                  </p:stCondLst>
                                  <p:childTnLst>
                                    <p:set>
                                      <p:cBhvr>
                                        <p:cTn id="35" dur="1" fill="hold">
                                          <p:stCondLst>
                                            <p:cond delay="499"/>
                                          </p:stCondLst>
                                        </p:cTn>
                                        <p:tgtEl>
                                          <p:spTgt spid="41"/>
                                        </p:tgtEl>
                                        <p:attrNameLst>
                                          <p:attrName>style.visibility</p:attrName>
                                        </p:attrNameLst>
                                      </p:cBhvr>
                                      <p:to>
                                        <p:strVal val="visible"/>
                                      </p:to>
                                    </p:set>
                                  </p:childTnLst>
                                </p:cTn>
                              </p:par>
                            </p:childTnLst>
                          </p:cTn>
                        </p:par>
                        <p:par>
                          <p:cTn id="36" fill="hold">
                            <p:stCondLst>
                              <p:cond delay="500"/>
                            </p:stCondLst>
                            <p:childTnLst>
                              <p:par>
                                <p:cTn id="37" presetID="1" presetClass="entr" presetSubtype="0" fill="hold" grpId="0" nodeType="afterEffect">
                                  <p:stCondLst>
                                    <p:cond delay="0"/>
                                  </p:stCondLst>
                                  <p:childTnLst>
                                    <p:set>
                                      <p:cBhvr>
                                        <p:cTn id="38" dur="1" fill="hold">
                                          <p:stCondLst>
                                            <p:cond delay="499"/>
                                          </p:stCondLst>
                                        </p:cTn>
                                        <p:tgtEl>
                                          <p:spTgt spid="4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5"/>
                                        </p:tgtEl>
                                        <p:attrNameLst>
                                          <p:attrName>style.visibility</p:attrName>
                                        </p:attrNameLst>
                                      </p:cBhvr>
                                      <p:to>
                                        <p:strVal val="visible"/>
                                      </p:to>
                                    </p:set>
                                    <p:animEffect transition="in" filter="fade">
                                      <p:cBhvr>
                                        <p:cTn id="43"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4" grpId="0"/>
      <p:bldP spid="36" grpId="0"/>
      <p:bldP spid="37" grpId="0"/>
      <p:bldP spid="38" grpId="0"/>
      <p:bldP spid="39" grpId="0"/>
      <p:bldP spid="40" grpId="0"/>
      <p:bldP spid="41" grpId="0"/>
      <p:bldP spid="42" grpId="0"/>
      <p:bldP spid="4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0FA9F8-2628-0948-F3B1-D3C4A5704BD3}"/>
            </a:ext>
          </a:extLst>
        </p:cNvPr>
        <p:cNvGrpSpPr/>
        <p:nvPr/>
      </p:nvGrpSpPr>
      <p:grpSpPr>
        <a:xfrm>
          <a:off x="0" y="0"/>
          <a:ext cx="0" cy="0"/>
          <a:chOff x="0" y="0"/>
          <a:chExt cx="0" cy="0"/>
        </a:xfrm>
      </p:grpSpPr>
      <p:pic>
        <p:nvPicPr>
          <p:cNvPr id="7" name="Image 6">
            <a:extLst>
              <a:ext uri="{FF2B5EF4-FFF2-40B4-BE49-F238E27FC236}">
                <a16:creationId xmlns:a16="http://schemas.microsoft.com/office/drawing/2014/main" id="{7B7D1E47-ADD7-7252-B939-CA7EB32893B4}"/>
              </a:ext>
            </a:extLst>
          </p:cNvPr>
          <p:cNvPicPr>
            <a:picLocks noChangeAspect="1"/>
          </p:cNvPicPr>
          <p:nvPr/>
        </p:nvPicPr>
        <p:blipFill>
          <a:blip r:embed="rId2"/>
          <a:stretch>
            <a:fillRect/>
          </a:stretch>
        </p:blipFill>
        <p:spPr>
          <a:xfrm>
            <a:off x="1082591" y="2252922"/>
            <a:ext cx="8839966" cy="1536325"/>
          </a:xfrm>
          <a:prstGeom prst="rect">
            <a:avLst/>
          </a:prstGeom>
        </p:spPr>
      </p:pic>
      <p:pic>
        <p:nvPicPr>
          <p:cNvPr id="8" name="Image 7">
            <a:extLst>
              <a:ext uri="{FF2B5EF4-FFF2-40B4-BE49-F238E27FC236}">
                <a16:creationId xmlns:a16="http://schemas.microsoft.com/office/drawing/2014/main" id="{0C16BDB6-5627-9729-2F62-C85668E0F880}"/>
              </a:ext>
            </a:extLst>
          </p:cNvPr>
          <p:cNvPicPr>
            <a:picLocks noChangeAspect="1"/>
          </p:cNvPicPr>
          <p:nvPr/>
        </p:nvPicPr>
        <p:blipFill>
          <a:blip r:embed="rId3"/>
          <a:stretch>
            <a:fillRect/>
          </a:stretch>
        </p:blipFill>
        <p:spPr>
          <a:xfrm>
            <a:off x="8805311" y="3412174"/>
            <a:ext cx="951058" cy="414564"/>
          </a:xfrm>
          <a:prstGeom prst="rect">
            <a:avLst/>
          </a:prstGeom>
        </p:spPr>
      </p:pic>
      <p:sp>
        <p:nvSpPr>
          <p:cNvPr id="17" name="ZoneTexte 16">
            <a:extLst>
              <a:ext uri="{FF2B5EF4-FFF2-40B4-BE49-F238E27FC236}">
                <a16:creationId xmlns:a16="http://schemas.microsoft.com/office/drawing/2014/main" id="{AB11A306-C753-8256-4CC7-80B17069C80B}"/>
              </a:ext>
            </a:extLst>
          </p:cNvPr>
          <p:cNvSpPr txBox="1"/>
          <p:nvPr/>
        </p:nvSpPr>
        <p:spPr>
          <a:xfrm>
            <a:off x="1153439" y="3909694"/>
            <a:ext cx="787395" cy="369332"/>
          </a:xfrm>
          <a:prstGeom prst="rect">
            <a:avLst/>
          </a:prstGeom>
          <a:noFill/>
        </p:spPr>
        <p:txBody>
          <a:bodyPr wrap="none" rtlCol="0">
            <a:spAutoFit/>
          </a:bodyPr>
          <a:lstStyle/>
          <a:p>
            <a:r>
              <a:rPr lang="fr-CA" b="1" dirty="0">
                <a:solidFill>
                  <a:srgbClr val="31849C"/>
                </a:solidFill>
              </a:rPr>
              <a:t>5500</a:t>
            </a:r>
          </a:p>
        </p:txBody>
      </p:sp>
      <p:sp>
        <p:nvSpPr>
          <p:cNvPr id="18" name="ZoneTexte 17">
            <a:extLst>
              <a:ext uri="{FF2B5EF4-FFF2-40B4-BE49-F238E27FC236}">
                <a16:creationId xmlns:a16="http://schemas.microsoft.com/office/drawing/2014/main" id="{731A915C-4328-BA24-957F-2396F9AA1140}"/>
              </a:ext>
            </a:extLst>
          </p:cNvPr>
          <p:cNvSpPr txBox="1"/>
          <p:nvPr/>
        </p:nvSpPr>
        <p:spPr>
          <a:xfrm>
            <a:off x="3829775" y="3935628"/>
            <a:ext cx="851515" cy="369332"/>
          </a:xfrm>
          <a:prstGeom prst="rect">
            <a:avLst/>
          </a:prstGeom>
          <a:noFill/>
        </p:spPr>
        <p:txBody>
          <a:bodyPr wrap="none" rtlCol="0">
            <a:spAutoFit/>
          </a:bodyPr>
          <a:lstStyle/>
          <a:p>
            <a:r>
              <a:rPr lang="fr-CA" b="1" dirty="0">
                <a:solidFill>
                  <a:srgbClr val="31849C"/>
                </a:solidFill>
              </a:rPr>
              <a:t>17400</a:t>
            </a:r>
          </a:p>
        </p:txBody>
      </p:sp>
      <p:sp>
        <p:nvSpPr>
          <p:cNvPr id="19" name="ZoneTexte 18">
            <a:extLst>
              <a:ext uri="{FF2B5EF4-FFF2-40B4-BE49-F238E27FC236}">
                <a16:creationId xmlns:a16="http://schemas.microsoft.com/office/drawing/2014/main" id="{178FB0DB-48EB-D07A-90C2-8DDB97CE8C74}"/>
              </a:ext>
            </a:extLst>
          </p:cNvPr>
          <p:cNvSpPr txBox="1"/>
          <p:nvPr/>
        </p:nvSpPr>
        <p:spPr>
          <a:xfrm>
            <a:off x="8427721" y="3879738"/>
            <a:ext cx="877163" cy="369332"/>
          </a:xfrm>
          <a:prstGeom prst="rect">
            <a:avLst/>
          </a:prstGeom>
          <a:noFill/>
        </p:spPr>
        <p:txBody>
          <a:bodyPr wrap="none" rtlCol="0">
            <a:spAutoFit/>
          </a:bodyPr>
          <a:lstStyle/>
          <a:p>
            <a:r>
              <a:rPr lang="fr-CA" b="1" dirty="0">
                <a:solidFill>
                  <a:srgbClr val="31849C"/>
                </a:solidFill>
              </a:rPr>
              <a:t>18450</a:t>
            </a:r>
          </a:p>
        </p:txBody>
      </p:sp>
      <p:sp>
        <p:nvSpPr>
          <p:cNvPr id="22" name="ZoneTexte 21">
            <a:extLst>
              <a:ext uri="{FF2B5EF4-FFF2-40B4-BE49-F238E27FC236}">
                <a16:creationId xmlns:a16="http://schemas.microsoft.com/office/drawing/2014/main" id="{5F716391-8E7B-F927-BF7E-3A9A4BB8738B}"/>
              </a:ext>
            </a:extLst>
          </p:cNvPr>
          <p:cNvSpPr txBox="1"/>
          <p:nvPr/>
        </p:nvSpPr>
        <p:spPr>
          <a:xfrm>
            <a:off x="2659249" y="4662273"/>
            <a:ext cx="2472044" cy="1323439"/>
          </a:xfrm>
          <a:prstGeom prst="rect">
            <a:avLst/>
          </a:prstGeom>
          <a:noFill/>
        </p:spPr>
        <p:txBody>
          <a:bodyPr wrap="square" rtlCol="0">
            <a:spAutoFit/>
          </a:bodyPr>
          <a:lstStyle/>
          <a:p>
            <a:pPr marL="457200" indent="-457200">
              <a:buAutoNum type="alphaUcParenR"/>
            </a:pPr>
            <a:r>
              <a:rPr lang="fr-CA" sz="2000" dirty="0"/>
              <a:t>4 trous </a:t>
            </a:r>
          </a:p>
          <a:p>
            <a:pPr marL="457200" indent="-457200">
              <a:buAutoNum type="alphaUcParenR"/>
            </a:pPr>
            <a:r>
              <a:rPr lang="fr-CA" sz="2000" dirty="0"/>
              <a:t>4 trous</a:t>
            </a:r>
          </a:p>
          <a:p>
            <a:pPr marL="457200" indent="-457200">
              <a:buAutoNum type="alphaUcParenR"/>
            </a:pPr>
            <a:r>
              <a:rPr lang="fr-CA" sz="2000" dirty="0"/>
              <a:t>5 trous</a:t>
            </a:r>
          </a:p>
          <a:p>
            <a:pPr marL="457200" indent="-457200">
              <a:buAutoNum type="alphaUcParenR"/>
            </a:pPr>
            <a:r>
              <a:rPr lang="fr-CA" sz="2000" dirty="0"/>
              <a:t>5 trous         </a:t>
            </a:r>
          </a:p>
        </p:txBody>
      </p:sp>
      <p:sp>
        <p:nvSpPr>
          <p:cNvPr id="5" name="ZoneTexte 4">
            <a:extLst>
              <a:ext uri="{FF2B5EF4-FFF2-40B4-BE49-F238E27FC236}">
                <a16:creationId xmlns:a16="http://schemas.microsoft.com/office/drawing/2014/main" id="{97D1FE30-5B04-27C7-71EC-BD9B1752B9DE}"/>
              </a:ext>
            </a:extLst>
          </p:cNvPr>
          <p:cNvSpPr txBox="1"/>
          <p:nvPr/>
        </p:nvSpPr>
        <p:spPr>
          <a:xfrm>
            <a:off x="6096000" y="207870"/>
            <a:ext cx="6089540" cy="1569660"/>
          </a:xfrm>
          <a:prstGeom prst="rect">
            <a:avLst/>
          </a:prstGeom>
          <a:noFill/>
        </p:spPr>
        <p:txBody>
          <a:bodyPr wrap="square" rtlCol="0">
            <a:spAutoFit/>
          </a:bodyPr>
          <a:lstStyle/>
          <a:p>
            <a:r>
              <a:rPr lang="fr-CA" sz="2400" dirty="0">
                <a:latin typeface="+mj-lt"/>
              </a:rPr>
              <a:t> En sachant que chaque trou de la remorque équivaut à 100 Kg combien de trou devez-vous déplacer et dans quelle direction en période normale?</a:t>
            </a:r>
          </a:p>
        </p:txBody>
      </p:sp>
      <p:cxnSp>
        <p:nvCxnSpPr>
          <p:cNvPr id="21" name="Connecteur droit avec flèche 20">
            <a:extLst>
              <a:ext uri="{FF2B5EF4-FFF2-40B4-BE49-F238E27FC236}">
                <a16:creationId xmlns:a16="http://schemas.microsoft.com/office/drawing/2014/main" id="{36C83FFD-8E29-5E20-479B-24BBE8C3B826}"/>
              </a:ext>
            </a:extLst>
          </p:cNvPr>
          <p:cNvCxnSpPr>
            <a:cxnSpLocks/>
          </p:cNvCxnSpPr>
          <p:nvPr/>
        </p:nvCxnSpPr>
        <p:spPr>
          <a:xfrm>
            <a:off x="4589755" y="4862328"/>
            <a:ext cx="1032771" cy="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26" name="Connecteur droit avec flèche 25">
            <a:extLst>
              <a:ext uri="{FF2B5EF4-FFF2-40B4-BE49-F238E27FC236}">
                <a16:creationId xmlns:a16="http://schemas.microsoft.com/office/drawing/2014/main" id="{3DCB71B8-0353-085E-EE22-8923B9EFFB52}"/>
              </a:ext>
            </a:extLst>
          </p:cNvPr>
          <p:cNvCxnSpPr>
            <a:cxnSpLocks/>
          </p:cNvCxnSpPr>
          <p:nvPr/>
        </p:nvCxnSpPr>
        <p:spPr>
          <a:xfrm>
            <a:off x="4589754" y="5494123"/>
            <a:ext cx="1032771" cy="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28" name="Connecteur droit avec flèche 27">
            <a:extLst>
              <a:ext uri="{FF2B5EF4-FFF2-40B4-BE49-F238E27FC236}">
                <a16:creationId xmlns:a16="http://schemas.microsoft.com/office/drawing/2014/main" id="{7B697706-E6EE-8692-A29D-66722CB82452}"/>
              </a:ext>
            </a:extLst>
          </p:cNvPr>
          <p:cNvCxnSpPr>
            <a:cxnSpLocks/>
          </p:cNvCxnSpPr>
          <p:nvPr/>
        </p:nvCxnSpPr>
        <p:spPr>
          <a:xfrm flipH="1">
            <a:off x="4589754" y="5750120"/>
            <a:ext cx="1032771" cy="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32" name="Connecteur droit avec flèche 31">
            <a:extLst>
              <a:ext uri="{FF2B5EF4-FFF2-40B4-BE49-F238E27FC236}">
                <a16:creationId xmlns:a16="http://schemas.microsoft.com/office/drawing/2014/main" id="{7CBF1328-E8D0-DE75-945B-E40AB79EAC05}"/>
              </a:ext>
            </a:extLst>
          </p:cNvPr>
          <p:cNvCxnSpPr>
            <a:cxnSpLocks/>
          </p:cNvCxnSpPr>
          <p:nvPr/>
        </p:nvCxnSpPr>
        <p:spPr>
          <a:xfrm flipH="1">
            <a:off x="4589753" y="5183429"/>
            <a:ext cx="1032771" cy="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34" name="ZoneTexte 33">
            <a:extLst>
              <a:ext uri="{FF2B5EF4-FFF2-40B4-BE49-F238E27FC236}">
                <a16:creationId xmlns:a16="http://schemas.microsoft.com/office/drawing/2014/main" id="{6D8472E4-60F4-C7F7-A33B-0B89D14063C9}"/>
              </a:ext>
            </a:extLst>
          </p:cNvPr>
          <p:cNvSpPr txBox="1"/>
          <p:nvPr/>
        </p:nvSpPr>
        <p:spPr>
          <a:xfrm>
            <a:off x="8117379" y="3483900"/>
            <a:ext cx="620683" cy="369332"/>
          </a:xfrm>
          <a:prstGeom prst="rect">
            <a:avLst/>
          </a:prstGeom>
          <a:noFill/>
        </p:spPr>
        <p:txBody>
          <a:bodyPr wrap="none" rtlCol="0">
            <a:spAutoFit/>
          </a:bodyPr>
          <a:lstStyle/>
          <a:p>
            <a:r>
              <a:rPr lang="fr-CA" b="1" dirty="0">
                <a:solidFill>
                  <a:srgbClr val="31849C"/>
                </a:solidFill>
              </a:rPr>
              <a:t>B.21</a:t>
            </a:r>
          </a:p>
        </p:txBody>
      </p:sp>
      <p:sp>
        <p:nvSpPr>
          <p:cNvPr id="35" name="ZoneTexte 34">
            <a:extLst>
              <a:ext uri="{FF2B5EF4-FFF2-40B4-BE49-F238E27FC236}">
                <a16:creationId xmlns:a16="http://schemas.microsoft.com/office/drawing/2014/main" id="{E4619354-2582-CCE2-5BE3-13851BDE8236}"/>
              </a:ext>
            </a:extLst>
          </p:cNvPr>
          <p:cNvSpPr txBox="1"/>
          <p:nvPr/>
        </p:nvSpPr>
        <p:spPr>
          <a:xfrm>
            <a:off x="123778" y="4859716"/>
            <a:ext cx="2472044" cy="830997"/>
          </a:xfrm>
          <a:prstGeom prst="rect">
            <a:avLst/>
          </a:prstGeom>
          <a:noFill/>
        </p:spPr>
        <p:txBody>
          <a:bodyPr wrap="square" rtlCol="0">
            <a:spAutoFit/>
          </a:bodyPr>
          <a:lstStyle/>
          <a:p>
            <a:r>
              <a:rPr lang="fr-CA" sz="2400" dirty="0">
                <a:latin typeface="+mj-lt"/>
              </a:rPr>
              <a:t>Encerclez la bonne réponse</a:t>
            </a:r>
          </a:p>
        </p:txBody>
      </p:sp>
      <p:pic>
        <p:nvPicPr>
          <p:cNvPr id="37" name="Image 36">
            <a:extLst>
              <a:ext uri="{FF2B5EF4-FFF2-40B4-BE49-F238E27FC236}">
                <a16:creationId xmlns:a16="http://schemas.microsoft.com/office/drawing/2014/main" id="{F167A7FC-496A-3E96-46A9-C0C9A5DE91E1}"/>
              </a:ext>
            </a:extLst>
          </p:cNvPr>
          <p:cNvPicPr>
            <a:picLocks noChangeAspect="1"/>
          </p:cNvPicPr>
          <p:nvPr/>
        </p:nvPicPr>
        <p:blipFill>
          <a:blip r:embed="rId4"/>
          <a:stretch>
            <a:fillRect/>
          </a:stretch>
        </p:blipFill>
        <p:spPr>
          <a:xfrm>
            <a:off x="7744198" y="2316907"/>
            <a:ext cx="1867175" cy="964953"/>
          </a:xfrm>
          <a:prstGeom prst="rect">
            <a:avLst/>
          </a:prstGeom>
        </p:spPr>
      </p:pic>
      <p:pic>
        <p:nvPicPr>
          <p:cNvPr id="39" name="Image 38">
            <a:extLst>
              <a:ext uri="{FF2B5EF4-FFF2-40B4-BE49-F238E27FC236}">
                <a16:creationId xmlns:a16="http://schemas.microsoft.com/office/drawing/2014/main" id="{5A19E103-CCFF-AA15-E081-F69C8D68BE6F}"/>
              </a:ext>
            </a:extLst>
          </p:cNvPr>
          <p:cNvPicPr>
            <a:picLocks noChangeAspect="1"/>
          </p:cNvPicPr>
          <p:nvPr/>
        </p:nvPicPr>
        <p:blipFill>
          <a:blip r:embed="rId4"/>
          <a:stretch>
            <a:fillRect/>
          </a:stretch>
        </p:blipFill>
        <p:spPr>
          <a:xfrm>
            <a:off x="3895271" y="2331338"/>
            <a:ext cx="1867174" cy="964953"/>
          </a:xfrm>
          <a:prstGeom prst="rect">
            <a:avLst/>
          </a:prstGeom>
        </p:spPr>
      </p:pic>
      <p:sp>
        <p:nvSpPr>
          <p:cNvPr id="40" name="ZoneTexte 39">
            <a:extLst>
              <a:ext uri="{FF2B5EF4-FFF2-40B4-BE49-F238E27FC236}">
                <a16:creationId xmlns:a16="http://schemas.microsoft.com/office/drawing/2014/main" id="{68D09EC3-78D2-253E-AD4B-C5CF52FC2D4E}"/>
              </a:ext>
            </a:extLst>
          </p:cNvPr>
          <p:cNvSpPr txBox="1"/>
          <p:nvPr/>
        </p:nvSpPr>
        <p:spPr>
          <a:xfrm>
            <a:off x="207034" y="6271403"/>
            <a:ext cx="2183739" cy="400110"/>
          </a:xfrm>
          <a:prstGeom prst="rect">
            <a:avLst/>
          </a:prstGeom>
          <a:noFill/>
        </p:spPr>
        <p:txBody>
          <a:bodyPr wrap="none" rtlCol="0">
            <a:spAutoFit/>
          </a:bodyPr>
          <a:lstStyle/>
          <a:p>
            <a:r>
              <a:rPr lang="fr-CA" sz="2000" u="sng" dirty="0">
                <a:latin typeface="+mj-lt"/>
              </a:rPr>
              <a:t>Inscrire vos calculs:</a:t>
            </a:r>
          </a:p>
        </p:txBody>
      </p:sp>
      <p:sp>
        <p:nvSpPr>
          <p:cNvPr id="4" name="Titre 1">
            <a:extLst>
              <a:ext uri="{FF2B5EF4-FFF2-40B4-BE49-F238E27FC236}">
                <a16:creationId xmlns:a16="http://schemas.microsoft.com/office/drawing/2014/main" id="{B74A67CE-3F68-5202-F91E-72986033CA18}"/>
              </a:ext>
            </a:extLst>
          </p:cNvPr>
          <p:cNvSpPr>
            <a:spLocks noGrp="1"/>
          </p:cNvSpPr>
          <p:nvPr>
            <p:ph type="title"/>
          </p:nvPr>
        </p:nvSpPr>
        <p:spPr>
          <a:xfrm>
            <a:off x="838200" y="295275"/>
            <a:ext cx="4538663" cy="1395413"/>
          </a:xfrm>
        </p:spPr>
        <p:txBody>
          <a:bodyPr>
            <a:normAutofit/>
          </a:bodyPr>
          <a:lstStyle/>
          <a:p>
            <a:r>
              <a:rPr lang="fr-CA" sz="3200" dirty="0"/>
              <a:t>Ajustement appropriée des essieux et la sellette</a:t>
            </a:r>
          </a:p>
        </p:txBody>
      </p:sp>
    </p:spTree>
    <p:extLst>
      <p:ext uri="{BB962C8B-B14F-4D97-AF65-F5344CB8AC3E}">
        <p14:creationId xmlns:p14="http://schemas.microsoft.com/office/powerpoint/2010/main" val="42486090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001A8F-4EAB-0CE4-648B-A337DEC0BF44}"/>
            </a:ext>
          </a:extLst>
        </p:cNvPr>
        <p:cNvGrpSpPr/>
        <p:nvPr/>
      </p:nvGrpSpPr>
      <p:grpSpPr>
        <a:xfrm>
          <a:off x="0" y="0"/>
          <a:ext cx="0" cy="0"/>
          <a:chOff x="0" y="0"/>
          <a:chExt cx="0" cy="0"/>
        </a:xfrm>
      </p:grpSpPr>
      <p:sp>
        <p:nvSpPr>
          <p:cNvPr id="17" name="ZoneTexte 16">
            <a:extLst>
              <a:ext uri="{FF2B5EF4-FFF2-40B4-BE49-F238E27FC236}">
                <a16:creationId xmlns:a16="http://schemas.microsoft.com/office/drawing/2014/main" id="{FDDCCC29-4489-54DA-D271-C640CB8160C6}"/>
              </a:ext>
            </a:extLst>
          </p:cNvPr>
          <p:cNvSpPr txBox="1"/>
          <p:nvPr/>
        </p:nvSpPr>
        <p:spPr>
          <a:xfrm>
            <a:off x="7637208" y="3598637"/>
            <a:ext cx="1154483" cy="369332"/>
          </a:xfrm>
          <a:prstGeom prst="rect">
            <a:avLst/>
          </a:prstGeom>
          <a:noFill/>
        </p:spPr>
        <p:txBody>
          <a:bodyPr wrap="none" rtlCol="0">
            <a:spAutoFit/>
          </a:bodyPr>
          <a:lstStyle/>
          <a:p>
            <a:r>
              <a:rPr lang="fr-CA" b="1" dirty="0">
                <a:solidFill>
                  <a:srgbClr val="31849C"/>
                </a:solidFill>
              </a:rPr>
              <a:t>5500 Kg</a:t>
            </a:r>
          </a:p>
        </p:txBody>
      </p:sp>
      <p:sp>
        <p:nvSpPr>
          <p:cNvPr id="18" name="ZoneTexte 17">
            <a:extLst>
              <a:ext uri="{FF2B5EF4-FFF2-40B4-BE49-F238E27FC236}">
                <a16:creationId xmlns:a16="http://schemas.microsoft.com/office/drawing/2014/main" id="{73A2FE89-FF77-6E3F-406D-EA1D9AB42CF9}"/>
              </a:ext>
            </a:extLst>
          </p:cNvPr>
          <p:cNvSpPr txBox="1"/>
          <p:nvPr/>
        </p:nvSpPr>
        <p:spPr>
          <a:xfrm>
            <a:off x="2969801" y="3627677"/>
            <a:ext cx="1218603" cy="369332"/>
          </a:xfrm>
          <a:prstGeom prst="rect">
            <a:avLst/>
          </a:prstGeom>
          <a:noFill/>
        </p:spPr>
        <p:txBody>
          <a:bodyPr wrap="none" rtlCol="0">
            <a:spAutoFit/>
          </a:bodyPr>
          <a:lstStyle/>
          <a:p>
            <a:r>
              <a:rPr lang="fr-CA" b="1" dirty="0">
                <a:solidFill>
                  <a:srgbClr val="31849C"/>
                </a:solidFill>
              </a:rPr>
              <a:t>17450 Kg</a:t>
            </a:r>
          </a:p>
        </p:txBody>
      </p:sp>
      <p:sp>
        <p:nvSpPr>
          <p:cNvPr id="19" name="ZoneTexte 18">
            <a:extLst>
              <a:ext uri="{FF2B5EF4-FFF2-40B4-BE49-F238E27FC236}">
                <a16:creationId xmlns:a16="http://schemas.microsoft.com/office/drawing/2014/main" id="{7FE34C03-98F7-DC36-80B6-EC77A9AD3785}"/>
              </a:ext>
            </a:extLst>
          </p:cNvPr>
          <p:cNvSpPr txBox="1"/>
          <p:nvPr/>
        </p:nvSpPr>
        <p:spPr>
          <a:xfrm>
            <a:off x="5969192" y="3627677"/>
            <a:ext cx="1200970" cy="369332"/>
          </a:xfrm>
          <a:prstGeom prst="rect">
            <a:avLst/>
          </a:prstGeom>
          <a:noFill/>
        </p:spPr>
        <p:txBody>
          <a:bodyPr wrap="none" rtlCol="0">
            <a:spAutoFit/>
          </a:bodyPr>
          <a:lstStyle/>
          <a:p>
            <a:r>
              <a:rPr lang="fr-CA" b="1" dirty="0">
                <a:solidFill>
                  <a:srgbClr val="31849C"/>
                </a:solidFill>
              </a:rPr>
              <a:t>18225 Kg</a:t>
            </a:r>
          </a:p>
        </p:txBody>
      </p:sp>
      <p:sp>
        <p:nvSpPr>
          <p:cNvPr id="22" name="ZoneTexte 21">
            <a:extLst>
              <a:ext uri="{FF2B5EF4-FFF2-40B4-BE49-F238E27FC236}">
                <a16:creationId xmlns:a16="http://schemas.microsoft.com/office/drawing/2014/main" id="{852D84F6-0D5E-A1EB-21C4-29E7B5CB93CE}"/>
              </a:ext>
            </a:extLst>
          </p:cNvPr>
          <p:cNvSpPr txBox="1"/>
          <p:nvPr/>
        </p:nvSpPr>
        <p:spPr>
          <a:xfrm>
            <a:off x="2659249" y="4662273"/>
            <a:ext cx="6596894" cy="1323439"/>
          </a:xfrm>
          <a:prstGeom prst="rect">
            <a:avLst/>
          </a:prstGeom>
          <a:noFill/>
        </p:spPr>
        <p:txBody>
          <a:bodyPr wrap="square" rtlCol="0">
            <a:spAutoFit/>
          </a:bodyPr>
          <a:lstStyle/>
          <a:p>
            <a:pPr marL="457200" indent="-457200">
              <a:buAutoNum type="alphaUcParenR"/>
            </a:pPr>
            <a:r>
              <a:rPr lang="fr-CA" sz="2000" dirty="0">
                <a:latin typeface="+mj-lt"/>
              </a:rPr>
              <a:t>17650 Kg                                    18025 Kg           5500 Kg              </a:t>
            </a:r>
          </a:p>
          <a:p>
            <a:pPr marL="457200" indent="-457200">
              <a:buAutoNum type="alphaUcParenR"/>
            </a:pPr>
            <a:r>
              <a:rPr lang="fr-CA" sz="2000" dirty="0">
                <a:latin typeface="+mj-lt"/>
              </a:rPr>
              <a:t>17675 Kg                                    18000 Kg           5500 Kg</a:t>
            </a:r>
          </a:p>
          <a:p>
            <a:pPr marL="457200" indent="-457200">
              <a:buAutoNum type="alphaUcParenR"/>
            </a:pPr>
            <a:r>
              <a:rPr lang="fr-CA" sz="2000" dirty="0">
                <a:latin typeface="+mj-lt"/>
              </a:rPr>
              <a:t>17750 Kg                                    17925 Kg           5500 Kg</a:t>
            </a:r>
          </a:p>
          <a:p>
            <a:pPr marL="457200" indent="-457200">
              <a:buAutoNum type="alphaUcParenR"/>
            </a:pPr>
            <a:r>
              <a:rPr lang="fr-CA" sz="2000" dirty="0">
                <a:latin typeface="+mj-lt"/>
              </a:rPr>
              <a:t>18000 Kg                                    18000 Kg           5500 Kg         </a:t>
            </a:r>
          </a:p>
        </p:txBody>
      </p:sp>
      <p:sp>
        <p:nvSpPr>
          <p:cNvPr id="5" name="ZoneTexte 4">
            <a:extLst>
              <a:ext uri="{FF2B5EF4-FFF2-40B4-BE49-F238E27FC236}">
                <a16:creationId xmlns:a16="http://schemas.microsoft.com/office/drawing/2014/main" id="{F36BE19F-2173-61E1-D9B3-E49C14CBB94F}"/>
              </a:ext>
            </a:extLst>
          </p:cNvPr>
          <p:cNvSpPr txBox="1"/>
          <p:nvPr/>
        </p:nvSpPr>
        <p:spPr>
          <a:xfrm>
            <a:off x="6096000" y="207870"/>
            <a:ext cx="6213894" cy="1569660"/>
          </a:xfrm>
          <a:prstGeom prst="rect">
            <a:avLst/>
          </a:prstGeom>
          <a:noFill/>
        </p:spPr>
        <p:txBody>
          <a:bodyPr wrap="square" rtlCol="0">
            <a:spAutoFit/>
          </a:bodyPr>
          <a:lstStyle/>
          <a:p>
            <a:r>
              <a:rPr lang="fr-CA" sz="2400" dirty="0">
                <a:latin typeface="+mj-lt"/>
              </a:rPr>
              <a:t>En sachant que chaque trou de la remorque équivaut à 100 Kg, vous déplacez vos essieux de la remorque, quelle sera la charge minimale autorisée en période normale ?</a:t>
            </a:r>
          </a:p>
        </p:txBody>
      </p:sp>
      <p:pic>
        <p:nvPicPr>
          <p:cNvPr id="4" name="Image 3">
            <a:extLst>
              <a:ext uri="{FF2B5EF4-FFF2-40B4-BE49-F238E27FC236}">
                <a16:creationId xmlns:a16="http://schemas.microsoft.com/office/drawing/2014/main" id="{01F5EF13-FF3E-C35D-022C-8BB5A85DAE64}"/>
              </a:ext>
            </a:extLst>
          </p:cNvPr>
          <p:cNvPicPr>
            <a:picLocks noChangeAspect="1"/>
          </p:cNvPicPr>
          <p:nvPr/>
        </p:nvPicPr>
        <p:blipFill>
          <a:blip r:embed="rId2"/>
          <a:stretch>
            <a:fillRect/>
          </a:stretch>
        </p:blipFill>
        <p:spPr>
          <a:xfrm>
            <a:off x="2433831" y="1972970"/>
            <a:ext cx="5887024" cy="1528052"/>
          </a:xfrm>
          <a:prstGeom prst="rect">
            <a:avLst/>
          </a:prstGeom>
        </p:spPr>
      </p:pic>
      <p:sp>
        <p:nvSpPr>
          <p:cNvPr id="6" name="ZoneTexte 5">
            <a:extLst>
              <a:ext uri="{FF2B5EF4-FFF2-40B4-BE49-F238E27FC236}">
                <a16:creationId xmlns:a16="http://schemas.microsoft.com/office/drawing/2014/main" id="{D34B7E2A-F5C9-D952-0971-0219038D724B}"/>
              </a:ext>
            </a:extLst>
          </p:cNvPr>
          <p:cNvSpPr txBox="1"/>
          <p:nvPr/>
        </p:nvSpPr>
        <p:spPr>
          <a:xfrm>
            <a:off x="6096000" y="3258345"/>
            <a:ext cx="620683" cy="369332"/>
          </a:xfrm>
          <a:prstGeom prst="rect">
            <a:avLst/>
          </a:prstGeom>
          <a:noFill/>
        </p:spPr>
        <p:txBody>
          <a:bodyPr wrap="none" rtlCol="0">
            <a:spAutoFit/>
          </a:bodyPr>
          <a:lstStyle/>
          <a:p>
            <a:r>
              <a:rPr lang="fr-CA" b="1" dirty="0"/>
              <a:t>B.21</a:t>
            </a:r>
          </a:p>
        </p:txBody>
      </p:sp>
      <p:sp>
        <p:nvSpPr>
          <p:cNvPr id="10" name="ZoneTexte 9">
            <a:extLst>
              <a:ext uri="{FF2B5EF4-FFF2-40B4-BE49-F238E27FC236}">
                <a16:creationId xmlns:a16="http://schemas.microsoft.com/office/drawing/2014/main" id="{A3A1AD55-104C-1324-E78C-440454AF49CA}"/>
              </a:ext>
            </a:extLst>
          </p:cNvPr>
          <p:cNvSpPr txBox="1"/>
          <p:nvPr/>
        </p:nvSpPr>
        <p:spPr>
          <a:xfrm>
            <a:off x="123778" y="4859716"/>
            <a:ext cx="2472044" cy="830997"/>
          </a:xfrm>
          <a:prstGeom prst="rect">
            <a:avLst/>
          </a:prstGeom>
          <a:noFill/>
        </p:spPr>
        <p:txBody>
          <a:bodyPr wrap="square" rtlCol="0">
            <a:spAutoFit/>
          </a:bodyPr>
          <a:lstStyle/>
          <a:p>
            <a:r>
              <a:rPr lang="fr-CA" sz="2400" dirty="0">
                <a:latin typeface="+mj-lt"/>
              </a:rPr>
              <a:t>Encerclez la bonne réponse</a:t>
            </a:r>
          </a:p>
        </p:txBody>
      </p:sp>
      <p:sp>
        <p:nvSpPr>
          <p:cNvPr id="11" name="ZoneTexte 10">
            <a:extLst>
              <a:ext uri="{FF2B5EF4-FFF2-40B4-BE49-F238E27FC236}">
                <a16:creationId xmlns:a16="http://schemas.microsoft.com/office/drawing/2014/main" id="{57FE7475-363A-AE26-2275-642066F9E295}"/>
              </a:ext>
            </a:extLst>
          </p:cNvPr>
          <p:cNvSpPr txBox="1"/>
          <p:nvPr/>
        </p:nvSpPr>
        <p:spPr>
          <a:xfrm>
            <a:off x="207034" y="6271403"/>
            <a:ext cx="2183739" cy="400110"/>
          </a:xfrm>
          <a:prstGeom prst="rect">
            <a:avLst/>
          </a:prstGeom>
          <a:noFill/>
        </p:spPr>
        <p:txBody>
          <a:bodyPr wrap="none" rtlCol="0">
            <a:spAutoFit/>
          </a:bodyPr>
          <a:lstStyle/>
          <a:p>
            <a:r>
              <a:rPr lang="fr-CA" sz="2000" u="sng" dirty="0">
                <a:latin typeface="+mj-lt"/>
              </a:rPr>
              <a:t>Inscrire vos calculs:</a:t>
            </a:r>
          </a:p>
        </p:txBody>
      </p:sp>
      <p:sp>
        <p:nvSpPr>
          <p:cNvPr id="12" name="ZoneTexte 11">
            <a:extLst>
              <a:ext uri="{FF2B5EF4-FFF2-40B4-BE49-F238E27FC236}">
                <a16:creationId xmlns:a16="http://schemas.microsoft.com/office/drawing/2014/main" id="{160EF55F-0378-CFB0-6BDB-3B2069461866}"/>
              </a:ext>
            </a:extLst>
          </p:cNvPr>
          <p:cNvSpPr txBox="1"/>
          <p:nvPr/>
        </p:nvSpPr>
        <p:spPr>
          <a:xfrm>
            <a:off x="3117353" y="3258345"/>
            <a:ext cx="620683" cy="369332"/>
          </a:xfrm>
          <a:prstGeom prst="rect">
            <a:avLst/>
          </a:prstGeom>
          <a:noFill/>
        </p:spPr>
        <p:txBody>
          <a:bodyPr wrap="none" rtlCol="0">
            <a:spAutoFit/>
          </a:bodyPr>
          <a:lstStyle/>
          <a:p>
            <a:r>
              <a:rPr lang="fr-CA" b="1" dirty="0"/>
              <a:t>B.21</a:t>
            </a:r>
          </a:p>
        </p:txBody>
      </p:sp>
      <p:sp>
        <p:nvSpPr>
          <p:cNvPr id="14" name="ZoneTexte 13">
            <a:extLst>
              <a:ext uri="{FF2B5EF4-FFF2-40B4-BE49-F238E27FC236}">
                <a16:creationId xmlns:a16="http://schemas.microsoft.com/office/drawing/2014/main" id="{40F70561-0ADE-88A8-40ED-E8C8E056489E}"/>
              </a:ext>
            </a:extLst>
          </p:cNvPr>
          <p:cNvSpPr txBox="1"/>
          <p:nvPr/>
        </p:nvSpPr>
        <p:spPr>
          <a:xfrm>
            <a:off x="7700708" y="3258345"/>
            <a:ext cx="489236" cy="369332"/>
          </a:xfrm>
          <a:prstGeom prst="rect">
            <a:avLst/>
          </a:prstGeom>
          <a:noFill/>
        </p:spPr>
        <p:txBody>
          <a:bodyPr wrap="none" rtlCol="0">
            <a:spAutoFit/>
          </a:bodyPr>
          <a:lstStyle/>
          <a:p>
            <a:r>
              <a:rPr lang="fr-CA" b="1" dirty="0"/>
              <a:t>B.1</a:t>
            </a:r>
          </a:p>
        </p:txBody>
      </p:sp>
      <p:sp>
        <p:nvSpPr>
          <p:cNvPr id="7" name="Titre 1">
            <a:extLst>
              <a:ext uri="{FF2B5EF4-FFF2-40B4-BE49-F238E27FC236}">
                <a16:creationId xmlns:a16="http://schemas.microsoft.com/office/drawing/2014/main" id="{EF2B0B29-A92C-95BB-AEEE-41643661AE85}"/>
              </a:ext>
            </a:extLst>
          </p:cNvPr>
          <p:cNvSpPr>
            <a:spLocks noGrp="1"/>
          </p:cNvSpPr>
          <p:nvPr>
            <p:ph type="title"/>
          </p:nvPr>
        </p:nvSpPr>
        <p:spPr>
          <a:xfrm>
            <a:off x="838200" y="295275"/>
            <a:ext cx="4538663" cy="1395413"/>
          </a:xfrm>
        </p:spPr>
        <p:txBody>
          <a:bodyPr>
            <a:normAutofit/>
          </a:bodyPr>
          <a:lstStyle/>
          <a:p>
            <a:r>
              <a:rPr lang="fr-CA" sz="3200" dirty="0"/>
              <a:t>Ajustement appropriée des essieux et la sellette</a:t>
            </a:r>
          </a:p>
        </p:txBody>
      </p:sp>
    </p:spTree>
    <p:extLst>
      <p:ext uri="{BB962C8B-B14F-4D97-AF65-F5344CB8AC3E}">
        <p14:creationId xmlns:p14="http://schemas.microsoft.com/office/powerpoint/2010/main" val="9446662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E4B208-DA7D-B1CA-D5AE-7880DF65F2BD}"/>
            </a:ext>
          </a:extLst>
        </p:cNvPr>
        <p:cNvGrpSpPr/>
        <p:nvPr/>
      </p:nvGrpSpPr>
      <p:grpSpPr>
        <a:xfrm>
          <a:off x="0" y="0"/>
          <a:ext cx="0" cy="0"/>
          <a:chOff x="0" y="0"/>
          <a:chExt cx="0" cy="0"/>
        </a:xfrm>
      </p:grpSpPr>
      <p:sp>
        <p:nvSpPr>
          <p:cNvPr id="17" name="ZoneTexte 16">
            <a:extLst>
              <a:ext uri="{FF2B5EF4-FFF2-40B4-BE49-F238E27FC236}">
                <a16:creationId xmlns:a16="http://schemas.microsoft.com/office/drawing/2014/main" id="{33DC75F0-7DA6-4B9A-E189-979D6377BAA3}"/>
              </a:ext>
            </a:extLst>
          </p:cNvPr>
          <p:cNvSpPr txBox="1"/>
          <p:nvPr/>
        </p:nvSpPr>
        <p:spPr>
          <a:xfrm>
            <a:off x="1562862" y="3922787"/>
            <a:ext cx="1154483" cy="369332"/>
          </a:xfrm>
          <a:prstGeom prst="rect">
            <a:avLst/>
          </a:prstGeom>
          <a:noFill/>
        </p:spPr>
        <p:txBody>
          <a:bodyPr wrap="none" rtlCol="0">
            <a:spAutoFit/>
          </a:bodyPr>
          <a:lstStyle/>
          <a:p>
            <a:r>
              <a:rPr lang="fr-CA" b="1" dirty="0">
                <a:solidFill>
                  <a:srgbClr val="31849C"/>
                </a:solidFill>
              </a:rPr>
              <a:t>5500 Kg</a:t>
            </a:r>
          </a:p>
        </p:txBody>
      </p:sp>
      <p:sp>
        <p:nvSpPr>
          <p:cNvPr id="18" name="ZoneTexte 17">
            <a:extLst>
              <a:ext uri="{FF2B5EF4-FFF2-40B4-BE49-F238E27FC236}">
                <a16:creationId xmlns:a16="http://schemas.microsoft.com/office/drawing/2014/main" id="{F43C725C-649B-74B6-7C1B-CF478C8BA3C6}"/>
              </a:ext>
            </a:extLst>
          </p:cNvPr>
          <p:cNvSpPr txBox="1"/>
          <p:nvPr/>
        </p:nvSpPr>
        <p:spPr>
          <a:xfrm>
            <a:off x="3829775" y="3935628"/>
            <a:ext cx="1221809" cy="369332"/>
          </a:xfrm>
          <a:prstGeom prst="rect">
            <a:avLst/>
          </a:prstGeom>
          <a:noFill/>
        </p:spPr>
        <p:txBody>
          <a:bodyPr wrap="none" rtlCol="0">
            <a:spAutoFit/>
          </a:bodyPr>
          <a:lstStyle/>
          <a:p>
            <a:r>
              <a:rPr lang="fr-CA" b="1" dirty="0">
                <a:solidFill>
                  <a:srgbClr val="31849C"/>
                </a:solidFill>
              </a:rPr>
              <a:t>15205 Kg</a:t>
            </a:r>
          </a:p>
        </p:txBody>
      </p:sp>
      <p:sp>
        <p:nvSpPr>
          <p:cNvPr id="19" name="ZoneTexte 18">
            <a:extLst>
              <a:ext uri="{FF2B5EF4-FFF2-40B4-BE49-F238E27FC236}">
                <a16:creationId xmlns:a16="http://schemas.microsoft.com/office/drawing/2014/main" id="{96D165DF-9B41-61D5-FC1D-558C9710D4E0}"/>
              </a:ext>
            </a:extLst>
          </p:cNvPr>
          <p:cNvSpPr txBox="1"/>
          <p:nvPr/>
        </p:nvSpPr>
        <p:spPr>
          <a:xfrm>
            <a:off x="7245903" y="3880886"/>
            <a:ext cx="1223412" cy="369332"/>
          </a:xfrm>
          <a:prstGeom prst="rect">
            <a:avLst/>
          </a:prstGeom>
          <a:noFill/>
        </p:spPr>
        <p:txBody>
          <a:bodyPr wrap="none" rtlCol="0">
            <a:spAutoFit/>
          </a:bodyPr>
          <a:lstStyle/>
          <a:p>
            <a:r>
              <a:rPr lang="fr-CA" b="1" dirty="0">
                <a:solidFill>
                  <a:srgbClr val="31849C"/>
                </a:solidFill>
              </a:rPr>
              <a:t>14620 Kg</a:t>
            </a:r>
          </a:p>
        </p:txBody>
      </p:sp>
      <p:sp>
        <p:nvSpPr>
          <p:cNvPr id="22" name="ZoneTexte 21">
            <a:extLst>
              <a:ext uri="{FF2B5EF4-FFF2-40B4-BE49-F238E27FC236}">
                <a16:creationId xmlns:a16="http://schemas.microsoft.com/office/drawing/2014/main" id="{55DB4EE9-A087-EA5A-E151-B8DAE5A1066F}"/>
              </a:ext>
            </a:extLst>
          </p:cNvPr>
          <p:cNvSpPr txBox="1"/>
          <p:nvPr/>
        </p:nvSpPr>
        <p:spPr>
          <a:xfrm>
            <a:off x="2659249" y="4662273"/>
            <a:ext cx="2472044" cy="1323439"/>
          </a:xfrm>
          <a:prstGeom prst="rect">
            <a:avLst/>
          </a:prstGeom>
          <a:noFill/>
        </p:spPr>
        <p:txBody>
          <a:bodyPr wrap="square" rtlCol="0">
            <a:spAutoFit/>
          </a:bodyPr>
          <a:lstStyle/>
          <a:p>
            <a:pPr marL="457200" indent="-457200">
              <a:buAutoNum type="alphaUcParenR"/>
            </a:pPr>
            <a:r>
              <a:rPr lang="fr-CA" sz="2000" dirty="0"/>
              <a:t>2 trous </a:t>
            </a:r>
          </a:p>
          <a:p>
            <a:pPr marL="457200" indent="-457200">
              <a:buAutoNum type="alphaUcParenR"/>
            </a:pPr>
            <a:r>
              <a:rPr lang="fr-CA" sz="2000" dirty="0"/>
              <a:t>3 trous</a:t>
            </a:r>
          </a:p>
          <a:p>
            <a:pPr marL="457200" indent="-457200">
              <a:buAutoNum type="alphaUcParenR"/>
            </a:pPr>
            <a:r>
              <a:rPr lang="fr-CA" sz="2000" dirty="0"/>
              <a:t>3 trous</a:t>
            </a:r>
          </a:p>
          <a:p>
            <a:pPr marL="457200" indent="-457200">
              <a:buAutoNum type="alphaUcParenR"/>
            </a:pPr>
            <a:r>
              <a:rPr lang="fr-CA" sz="2000" dirty="0"/>
              <a:t>4 trous         </a:t>
            </a:r>
          </a:p>
        </p:txBody>
      </p:sp>
      <p:sp>
        <p:nvSpPr>
          <p:cNvPr id="5" name="ZoneTexte 4">
            <a:extLst>
              <a:ext uri="{FF2B5EF4-FFF2-40B4-BE49-F238E27FC236}">
                <a16:creationId xmlns:a16="http://schemas.microsoft.com/office/drawing/2014/main" id="{0857EB60-F90D-0F65-1C79-652093670739}"/>
              </a:ext>
            </a:extLst>
          </p:cNvPr>
          <p:cNvSpPr txBox="1"/>
          <p:nvPr/>
        </p:nvSpPr>
        <p:spPr>
          <a:xfrm>
            <a:off x="6096000" y="207870"/>
            <a:ext cx="6089540" cy="1569660"/>
          </a:xfrm>
          <a:prstGeom prst="rect">
            <a:avLst/>
          </a:prstGeom>
          <a:noFill/>
        </p:spPr>
        <p:txBody>
          <a:bodyPr wrap="square" rtlCol="0">
            <a:spAutoFit/>
          </a:bodyPr>
          <a:lstStyle/>
          <a:p>
            <a:r>
              <a:rPr lang="fr-CA" sz="2400" dirty="0">
                <a:latin typeface="+mj-lt"/>
              </a:rPr>
              <a:t> En sachant que chaque trou de la remorque équivaut à 100 Kg combien de trou devez-vous déplacer et dans quelle direction et vous êtes en période de dégel?</a:t>
            </a:r>
          </a:p>
        </p:txBody>
      </p:sp>
      <p:cxnSp>
        <p:nvCxnSpPr>
          <p:cNvPr id="21" name="Connecteur droit avec flèche 20">
            <a:extLst>
              <a:ext uri="{FF2B5EF4-FFF2-40B4-BE49-F238E27FC236}">
                <a16:creationId xmlns:a16="http://schemas.microsoft.com/office/drawing/2014/main" id="{165C217A-68F2-32B9-A2FD-F0371D1B640F}"/>
              </a:ext>
            </a:extLst>
          </p:cNvPr>
          <p:cNvCxnSpPr>
            <a:cxnSpLocks/>
          </p:cNvCxnSpPr>
          <p:nvPr/>
        </p:nvCxnSpPr>
        <p:spPr>
          <a:xfrm>
            <a:off x="4589755" y="4862328"/>
            <a:ext cx="1032771" cy="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26" name="Connecteur droit avec flèche 25">
            <a:extLst>
              <a:ext uri="{FF2B5EF4-FFF2-40B4-BE49-F238E27FC236}">
                <a16:creationId xmlns:a16="http://schemas.microsoft.com/office/drawing/2014/main" id="{F896E50C-4453-781B-39F1-72BEC8615550}"/>
              </a:ext>
            </a:extLst>
          </p:cNvPr>
          <p:cNvCxnSpPr>
            <a:cxnSpLocks/>
          </p:cNvCxnSpPr>
          <p:nvPr/>
        </p:nvCxnSpPr>
        <p:spPr>
          <a:xfrm>
            <a:off x="4589754" y="5494123"/>
            <a:ext cx="1032771" cy="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32" name="Connecteur droit avec flèche 31">
            <a:extLst>
              <a:ext uri="{FF2B5EF4-FFF2-40B4-BE49-F238E27FC236}">
                <a16:creationId xmlns:a16="http://schemas.microsoft.com/office/drawing/2014/main" id="{13AFE0BB-7D41-9488-F487-1352C6F53B0D}"/>
              </a:ext>
            </a:extLst>
          </p:cNvPr>
          <p:cNvCxnSpPr>
            <a:cxnSpLocks/>
          </p:cNvCxnSpPr>
          <p:nvPr/>
        </p:nvCxnSpPr>
        <p:spPr>
          <a:xfrm flipH="1">
            <a:off x="4589753" y="5183429"/>
            <a:ext cx="1032771" cy="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pic>
        <p:nvPicPr>
          <p:cNvPr id="3" name="Image 2">
            <a:extLst>
              <a:ext uri="{FF2B5EF4-FFF2-40B4-BE49-F238E27FC236}">
                <a16:creationId xmlns:a16="http://schemas.microsoft.com/office/drawing/2014/main" id="{95E51B21-26F0-6B7F-0851-73B8E3C4E410}"/>
              </a:ext>
            </a:extLst>
          </p:cNvPr>
          <p:cNvPicPr>
            <a:picLocks noChangeAspect="1"/>
          </p:cNvPicPr>
          <p:nvPr/>
        </p:nvPicPr>
        <p:blipFill>
          <a:blip r:embed="rId2"/>
          <a:stretch>
            <a:fillRect/>
          </a:stretch>
        </p:blipFill>
        <p:spPr>
          <a:xfrm>
            <a:off x="1332349" y="1878569"/>
            <a:ext cx="7703858" cy="1999103"/>
          </a:xfrm>
          <a:prstGeom prst="rect">
            <a:avLst/>
          </a:prstGeom>
        </p:spPr>
      </p:pic>
      <p:pic>
        <p:nvPicPr>
          <p:cNvPr id="4" name="Image 3">
            <a:extLst>
              <a:ext uri="{FF2B5EF4-FFF2-40B4-BE49-F238E27FC236}">
                <a16:creationId xmlns:a16="http://schemas.microsoft.com/office/drawing/2014/main" id="{7653DAB1-B904-8C70-8C04-DA2F926173E8}"/>
              </a:ext>
            </a:extLst>
          </p:cNvPr>
          <p:cNvPicPr>
            <a:picLocks noChangeAspect="1"/>
          </p:cNvPicPr>
          <p:nvPr/>
        </p:nvPicPr>
        <p:blipFill>
          <a:blip r:embed="rId3"/>
          <a:stretch>
            <a:fillRect/>
          </a:stretch>
        </p:blipFill>
        <p:spPr>
          <a:xfrm>
            <a:off x="4589753" y="5682379"/>
            <a:ext cx="1115665" cy="164606"/>
          </a:xfrm>
          <a:prstGeom prst="rect">
            <a:avLst/>
          </a:prstGeom>
        </p:spPr>
      </p:pic>
      <p:sp>
        <p:nvSpPr>
          <p:cNvPr id="6" name="ZoneTexte 5">
            <a:extLst>
              <a:ext uri="{FF2B5EF4-FFF2-40B4-BE49-F238E27FC236}">
                <a16:creationId xmlns:a16="http://schemas.microsoft.com/office/drawing/2014/main" id="{D61DED5B-02DC-69CF-2D9A-015260E4E651}"/>
              </a:ext>
            </a:extLst>
          </p:cNvPr>
          <p:cNvSpPr txBox="1"/>
          <p:nvPr/>
        </p:nvSpPr>
        <p:spPr>
          <a:xfrm>
            <a:off x="7477708" y="2961572"/>
            <a:ext cx="673582" cy="369332"/>
          </a:xfrm>
          <a:prstGeom prst="rect">
            <a:avLst/>
          </a:prstGeom>
          <a:noFill/>
        </p:spPr>
        <p:txBody>
          <a:bodyPr wrap="none" rtlCol="0">
            <a:spAutoFit/>
          </a:bodyPr>
          <a:lstStyle/>
          <a:p>
            <a:r>
              <a:rPr lang="fr-CA" b="1" dirty="0"/>
              <a:t>B.32</a:t>
            </a:r>
          </a:p>
        </p:txBody>
      </p:sp>
      <p:sp>
        <p:nvSpPr>
          <p:cNvPr id="9" name="ZoneTexte 8">
            <a:extLst>
              <a:ext uri="{FF2B5EF4-FFF2-40B4-BE49-F238E27FC236}">
                <a16:creationId xmlns:a16="http://schemas.microsoft.com/office/drawing/2014/main" id="{A3B7BB0A-40E6-A707-A8DA-072D18CA4B50}"/>
              </a:ext>
            </a:extLst>
          </p:cNvPr>
          <p:cNvSpPr txBox="1"/>
          <p:nvPr/>
        </p:nvSpPr>
        <p:spPr>
          <a:xfrm>
            <a:off x="900155" y="5914063"/>
            <a:ext cx="8703024" cy="400110"/>
          </a:xfrm>
          <a:prstGeom prst="rect">
            <a:avLst/>
          </a:prstGeom>
          <a:noFill/>
        </p:spPr>
        <p:txBody>
          <a:bodyPr wrap="none" rtlCol="0">
            <a:spAutoFit/>
          </a:bodyPr>
          <a:lstStyle/>
          <a:p>
            <a:r>
              <a:rPr lang="fr-CA" sz="2000" dirty="0"/>
              <a:t>Quel sera les résultats à la suite de votre déplacement des essieux</a:t>
            </a:r>
          </a:p>
        </p:txBody>
      </p:sp>
      <p:sp>
        <p:nvSpPr>
          <p:cNvPr id="10" name="ZoneTexte 9">
            <a:extLst>
              <a:ext uri="{FF2B5EF4-FFF2-40B4-BE49-F238E27FC236}">
                <a16:creationId xmlns:a16="http://schemas.microsoft.com/office/drawing/2014/main" id="{FC8DF2F5-FF1B-5D85-420A-657AA9760BA8}"/>
              </a:ext>
            </a:extLst>
          </p:cNvPr>
          <p:cNvSpPr txBox="1"/>
          <p:nvPr/>
        </p:nvSpPr>
        <p:spPr>
          <a:xfrm>
            <a:off x="1540753" y="6314173"/>
            <a:ext cx="1154483" cy="369332"/>
          </a:xfrm>
          <a:prstGeom prst="rect">
            <a:avLst/>
          </a:prstGeom>
          <a:noFill/>
        </p:spPr>
        <p:txBody>
          <a:bodyPr wrap="none" rtlCol="0">
            <a:spAutoFit/>
          </a:bodyPr>
          <a:lstStyle/>
          <a:p>
            <a:r>
              <a:rPr lang="fr-CA" b="1" dirty="0">
                <a:solidFill>
                  <a:srgbClr val="FF0000"/>
                </a:solidFill>
              </a:rPr>
              <a:t>5500 Kg</a:t>
            </a:r>
          </a:p>
        </p:txBody>
      </p:sp>
      <p:sp>
        <p:nvSpPr>
          <p:cNvPr id="11" name="ZoneTexte 10">
            <a:extLst>
              <a:ext uri="{FF2B5EF4-FFF2-40B4-BE49-F238E27FC236}">
                <a16:creationId xmlns:a16="http://schemas.microsoft.com/office/drawing/2014/main" id="{774C790D-91EE-F038-39B2-D972D82EBA88}"/>
              </a:ext>
            </a:extLst>
          </p:cNvPr>
          <p:cNvSpPr txBox="1"/>
          <p:nvPr/>
        </p:nvSpPr>
        <p:spPr>
          <a:xfrm>
            <a:off x="3897101" y="6314173"/>
            <a:ext cx="1438214" cy="369332"/>
          </a:xfrm>
          <a:prstGeom prst="rect">
            <a:avLst/>
          </a:prstGeom>
          <a:noFill/>
        </p:spPr>
        <p:txBody>
          <a:bodyPr wrap="none" rtlCol="0">
            <a:spAutoFit/>
          </a:bodyPr>
          <a:lstStyle/>
          <a:p>
            <a:r>
              <a:rPr lang="fr-CA" b="1" dirty="0">
                <a:solidFill>
                  <a:srgbClr val="FF0000"/>
                </a:solidFill>
              </a:rPr>
              <a:t>14 9050 Kg</a:t>
            </a:r>
          </a:p>
        </p:txBody>
      </p:sp>
      <p:sp>
        <p:nvSpPr>
          <p:cNvPr id="12" name="ZoneTexte 11">
            <a:extLst>
              <a:ext uri="{FF2B5EF4-FFF2-40B4-BE49-F238E27FC236}">
                <a16:creationId xmlns:a16="http://schemas.microsoft.com/office/drawing/2014/main" id="{838F3591-1519-0472-6ACE-E960DCD9F8B8}"/>
              </a:ext>
            </a:extLst>
          </p:cNvPr>
          <p:cNvSpPr txBox="1"/>
          <p:nvPr/>
        </p:nvSpPr>
        <p:spPr>
          <a:xfrm>
            <a:off x="7477708" y="6314173"/>
            <a:ext cx="1369286" cy="369332"/>
          </a:xfrm>
          <a:prstGeom prst="rect">
            <a:avLst/>
          </a:prstGeom>
          <a:noFill/>
        </p:spPr>
        <p:txBody>
          <a:bodyPr wrap="none" rtlCol="0">
            <a:spAutoFit/>
          </a:bodyPr>
          <a:lstStyle/>
          <a:p>
            <a:r>
              <a:rPr lang="fr-CA" b="1" dirty="0">
                <a:solidFill>
                  <a:srgbClr val="FF0000"/>
                </a:solidFill>
              </a:rPr>
              <a:t>149200 Kg</a:t>
            </a:r>
          </a:p>
        </p:txBody>
      </p:sp>
      <p:sp>
        <p:nvSpPr>
          <p:cNvPr id="13" name="ZoneTexte 12">
            <a:extLst>
              <a:ext uri="{FF2B5EF4-FFF2-40B4-BE49-F238E27FC236}">
                <a16:creationId xmlns:a16="http://schemas.microsoft.com/office/drawing/2014/main" id="{CC263564-C021-5AA9-62B0-E8D1FA3C9396}"/>
              </a:ext>
            </a:extLst>
          </p:cNvPr>
          <p:cNvSpPr txBox="1"/>
          <p:nvPr/>
        </p:nvSpPr>
        <p:spPr>
          <a:xfrm>
            <a:off x="123778" y="4859716"/>
            <a:ext cx="2472044" cy="830997"/>
          </a:xfrm>
          <a:prstGeom prst="rect">
            <a:avLst/>
          </a:prstGeom>
          <a:noFill/>
        </p:spPr>
        <p:txBody>
          <a:bodyPr wrap="square" rtlCol="0">
            <a:spAutoFit/>
          </a:bodyPr>
          <a:lstStyle/>
          <a:p>
            <a:r>
              <a:rPr lang="fr-CA" sz="2400" dirty="0">
                <a:latin typeface="+mj-lt"/>
              </a:rPr>
              <a:t>Encerclez la bonne réponse</a:t>
            </a:r>
          </a:p>
        </p:txBody>
      </p:sp>
      <p:sp>
        <p:nvSpPr>
          <p:cNvPr id="14" name="ZoneTexte 13">
            <a:extLst>
              <a:ext uri="{FF2B5EF4-FFF2-40B4-BE49-F238E27FC236}">
                <a16:creationId xmlns:a16="http://schemas.microsoft.com/office/drawing/2014/main" id="{9AC2C489-5B3D-FB69-BCB3-6548B8B077AE}"/>
              </a:ext>
            </a:extLst>
          </p:cNvPr>
          <p:cNvSpPr txBox="1"/>
          <p:nvPr/>
        </p:nvSpPr>
        <p:spPr>
          <a:xfrm>
            <a:off x="9542550" y="3020226"/>
            <a:ext cx="2183739" cy="400110"/>
          </a:xfrm>
          <a:prstGeom prst="rect">
            <a:avLst/>
          </a:prstGeom>
          <a:noFill/>
        </p:spPr>
        <p:txBody>
          <a:bodyPr wrap="none" rtlCol="0">
            <a:spAutoFit/>
          </a:bodyPr>
          <a:lstStyle/>
          <a:p>
            <a:r>
              <a:rPr lang="fr-CA" sz="2000" u="sng" dirty="0">
                <a:latin typeface="+mj-lt"/>
              </a:rPr>
              <a:t>Inscrire vos calculs:</a:t>
            </a:r>
          </a:p>
        </p:txBody>
      </p:sp>
      <p:sp>
        <p:nvSpPr>
          <p:cNvPr id="15" name="ZoneTexte 14">
            <a:extLst>
              <a:ext uri="{FF2B5EF4-FFF2-40B4-BE49-F238E27FC236}">
                <a16:creationId xmlns:a16="http://schemas.microsoft.com/office/drawing/2014/main" id="{0E637A72-A573-3156-FF55-526939B70AFA}"/>
              </a:ext>
            </a:extLst>
          </p:cNvPr>
          <p:cNvSpPr txBox="1"/>
          <p:nvPr/>
        </p:nvSpPr>
        <p:spPr>
          <a:xfrm>
            <a:off x="4094687" y="3016314"/>
            <a:ext cx="620683" cy="369332"/>
          </a:xfrm>
          <a:prstGeom prst="rect">
            <a:avLst/>
          </a:prstGeom>
          <a:noFill/>
        </p:spPr>
        <p:txBody>
          <a:bodyPr wrap="none" rtlCol="0">
            <a:spAutoFit/>
          </a:bodyPr>
          <a:lstStyle/>
          <a:p>
            <a:r>
              <a:rPr lang="fr-CA" b="1" dirty="0"/>
              <a:t>B.21</a:t>
            </a:r>
          </a:p>
        </p:txBody>
      </p:sp>
      <p:sp>
        <p:nvSpPr>
          <p:cNvPr id="20" name="ZoneTexte 19">
            <a:extLst>
              <a:ext uri="{FF2B5EF4-FFF2-40B4-BE49-F238E27FC236}">
                <a16:creationId xmlns:a16="http://schemas.microsoft.com/office/drawing/2014/main" id="{4FBEC173-B5A3-9F37-8540-AB574FE8B5FA}"/>
              </a:ext>
            </a:extLst>
          </p:cNvPr>
          <p:cNvSpPr txBox="1"/>
          <p:nvPr/>
        </p:nvSpPr>
        <p:spPr>
          <a:xfrm>
            <a:off x="1782988" y="3003473"/>
            <a:ext cx="489236" cy="369332"/>
          </a:xfrm>
          <a:prstGeom prst="rect">
            <a:avLst/>
          </a:prstGeom>
          <a:noFill/>
        </p:spPr>
        <p:txBody>
          <a:bodyPr wrap="none" rtlCol="0">
            <a:spAutoFit/>
          </a:bodyPr>
          <a:lstStyle/>
          <a:p>
            <a:r>
              <a:rPr lang="fr-CA" b="1" dirty="0"/>
              <a:t>B.1</a:t>
            </a:r>
          </a:p>
        </p:txBody>
      </p:sp>
      <p:sp>
        <p:nvSpPr>
          <p:cNvPr id="8" name="Titre 1">
            <a:extLst>
              <a:ext uri="{FF2B5EF4-FFF2-40B4-BE49-F238E27FC236}">
                <a16:creationId xmlns:a16="http://schemas.microsoft.com/office/drawing/2014/main" id="{6875888E-6A68-DDFD-0ED4-D7F10F88D466}"/>
              </a:ext>
            </a:extLst>
          </p:cNvPr>
          <p:cNvSpPr>
            <a:spLocks noGrp="1"/>
          </p:cNvSpPr>
          <p:nvPr>
            <p:ph type="title"/>
          </p:nvPr>
        </p:nvSpPr>
        <p:spPr>
          <a:xfrm>
            <a:off x="838200" y="295275"/>
            <a:ext cx="4538663" cy="1395413"/>
          </a:xfrm>
        </p:spPr>
        <p:txBody>
          <a:bodyPr>
            <a:normAutofit/>
          </a:bodyPr>
          <a:lstStyle/>
          <a:p>
            <a:r>
              <a:rPr lang="fr-CA" sz="3200" dirty="0"/>
              <a:t>Ajustement appropriée des essieux et la sellette</a:t>
            </a:r>
          </a:p>
        </p:txBody>
      </p:sp>
    </p:spTree>
    <p:extLst>
      <p:ext uri="{BB962C8B-B14F-4D97-AF65-F5344CB8AC3E}">
        <p14:creationId xmlns:p14="http://schemas.microsoft.com/office/powerpoint/2010/main" val="999600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93AEB9-47E3-16AE-5389-730DB4272AC2}"/>
            </a:ext>
          </a:extLst>
        </p:cNvPr>
        <p:cNvGrpSpPr/>
        <p:nvPr/>
      </p:nvGrpSpPr>
      <p:grpSpPr>
        <a:xfrm>
          <a:off x="0" y="0"/>
          <a:ext cx="0" cy="0"/>
          <a:chOff x="0" y="0"/>
          <a:chExt cx="0" cy="0"/>
        </a:xfrm>
      </p:grpSpPr>
      <p:sp>
        <p:nvSpPr>
          <p:cNvPr id="17" name="ZoneTexte 16">
            <a:extLst>
              <a:ext uri="{FF2B5EF4-FFF2-40B4-BE49-F238E27FC236}">
                <a16:creationId xmlns:a16="http://schemas.microsoft.com/office/drawing/2014/main" id="{F3E20DCA-B182-51A9-9AF8-BF2527C0529B}"/>
              </a:ext>
            </a:extLst>
          </p:cNvPr>
          <p:cNvSpPr txBox="1"/>
          <p:nvPr/>
        </p:nvSpPr>
        <p:spPr>
          <a:xfrm>
            <a:off x="1547136" y="3851821"/>
            <a:ext cx="1154483" cy="369332"/>
          </a:xfrm>
          <a:prstGeom prst="rect">
            <a:avLst/>
          </a:prstGeom>
          <a:noFill/>
        </p:spPr>
        <p:txBody>
          <a:bodyPr wrap="none" rtlCol="0">
            <a:spAutoFit/>
          </a:bodyPr>
          <a:lstStyle/>
          <a:p>
            <a:r>
              <a:rPr lang="fr-CA" b="1" dirty="0">
                <a:solidFill>
                  <a:srgbClr val="31849C"/>
                </a:solidFill>
              </a:rPr>
              <a:t>5500 Kg</a:t>
            </a:r>
          </a:p>
        </p:txBody>
      </p:sp>
      <p:sp>
        <p:nvSpPr>
          <p:cNvPr id="18" name="ZoneTexte 17">
            <a:extLst>
              <a:ext uri="{FF2B5EF4-FFF2-40B4-BE49-F238E27FC236}">
                <a16:creationId xmlns:a16="http://schemas.microsoft.com/office/drawing/2014/main" id="{0AA32BDE-6336-DA96-696B-82361C343D7B}"/>
              </a:ext>
            </a:extLst>
          </p:cNvPr>
          <p:cNvSpPr txBox="1"/>
          <p:nvPr/>
        </p:nvSpPr>
        <p:spPr>
          <a:xfrm>
            <a:off x="3510598" y="3865196"/>
            <a:ext cx="1287532" cy="369332"/>
          </a:xfrm>
          <a:prstGeom prst="rect">
            <a:avLst/>
          </a:prstGeom>
          <a:noFill/>
        </p:spPr>
        <p:txBody>
          <a:bodyPr wrap="none" rtlCol="0">
            <a:spAutoFit/>
          </a:bodyPr>
          <a:lstStyle/>
          <a:p>
            <a:r>
              <a:rPr lang="fr-CA" b="1" dirty="0">
                <a:solidFill>
                  <a:srgbClr val="31849C"/>
                </a:solidFill>
              </a:rPr>
              <a:t>34305 Kg</a:t>
            </a:r>
          </a:p>
        </p:txBody>
      </p:sp>
      <p:sp>
        <p:nvSpPr>
          <p:cNvPr id="19" name="ZoneTexte 18">
            <a:extLst>
              <a:ext uri="{FF2B5EF4-FFF2-40B4-BE49-F238E27FC236}">
                <a16:creationId xmlns:a16="http://schemas.microsoft.com/office/drawing/2014/main" id="{C5AA2B12-C707-F18B-7FA9-E5418A63737B}"/>
              </a:ext>
            </a:extLst>
          </p:cNvPr>
          <p:cNvSpPr txBox="1"/>
          <p:nvPr/>
        </p:nvSpPr>
        <p:spPr>
          <a:xfrm>
            <a:off x="7993059" y="3896157"/>
            <a:ext cx="1332416" cy="369332"/>
          </a:xfrm>
          <a:prstGeom prst="rect">
            <a:avLst/>
          </a:prstGeom>
          <a:noFill/>
        </p:spPr>
        <p:txBody>
          <a:bodyPr wrap="none" rtlCol="0">
            <a:spAutoFit/>
          </a:bodyPr>
          <a:lstStyle/>
          <a:p>
            <a:r>
              <a:rPr lang="fr-CA" b="1" dirty="0">
                <a:solidFill>
                  <a:srgbClr val="31849C"/>
                </a:solidFill>
              </a:rPr>
              <a:t>33 550 Kg</a:t>
            </a:r>
          </a:p>
        </p:txBody>
      </p:sp>
      <p:sp>
        <p:nvSpPr>
          <p:cNvPr id="22" name="ZoneTexte 21">
            <a:extLst>
              <a:ext uri="{FF2B5EF4-FFF2-40B4-BE49-F238E27FC236}">
                <a16:creationId xmlns:a16="http://schemas.microsoft.com/office/drawing/2014/main" id="{3CD17542-5347-D63B-1C07-7BD1800169A6}"/>
              </a:ext>
            </a:extLst>
          </p:cNvPr>
          <p:cNvSpPr txBox="1"/>
          <p:nvPr/>
        </p:nvSpPr>
        <p:spPr>
          <a:xfrm>
            <a:off x="2675541" y="4344403"/>
            <a:ext cx="2472044" cy="1569660"/>
          </a:xfrm>
          <a:prstGeom prst="rect">
            <a:avLst/>
          </a:prstGeom>
          <a:noFill/>
        </p:spPr>
        <p:txBody>
          <a:bodyPr wrap="square" rtlCol="0">
            <a:spAutoFit/>
          </a:bodyPr>
          <a:lstStyle/>
          <a:p>
            <a:pPr marL="457200" indent="-457200">
              <a:buAutoNum type="alphaUcParenR"/>
            </a:pPr>
            <a:r>
              <a:rPr lang="fr-CA" sz="2400" dirty="0">
                <a:latin typeface="+mj-lt"/>
              </a:rPr>
              <a:t>2 trous </a:t>
            </a:r>
          </a:p>
          <a:p>
            <a:pPr marL="457200" indent="-457200">
              <a:buAutoNum type="alphaUcParenR"/>
            </a:pPr>
            <a:r>
              <a:rPr lang="fr-CA" sz="2400" dirty="0">
                <a:latin typeface="+mj-lt"/>
              </a:rPr>
              <a:t>3 trous</a:t>
            </a:r>
          </a:p>
          <a:p>
            <a:pPr marL="457200" indent="-457200">
              <a:buAutoNum type="alphaUcParenR"/>
            </a:pPr>
            <a:r>
              <a:rPr lang="fr-CA" sz="2400" dirty="0">
                <a:latin typeface="+mj-lt"/>
              </a:rPr>
              <a:t>3 trous</a:t>
            </a:r>
          </a:p>
          <a:p>
            <a:pPr marL="457200" indent="-457200">
              <a:buAutoNum type="alphaUcParenR"/>
            </a:pPr>
            <a:r>
              <a:rPr lang="fr-CA" sz="2400" dirty="0">
                <a:latin typeface="+mj-lt"/>
              </a:rPr>
              <a:t>4 trous         </a:t>
            </a:r>
          </a:p>
        </p:txBody>
      </p:sp>
      <p:sp>
        <p:nvSpPr>
          <p:cNvPr id="5" name="ZoneTexte 4">
            <a:extLst>
              <a:ext uri="{FF2B5EF4-FFF2-40B4-BE49-F238E27FC236}">
                <a16:creationId xmlns:a16="http://schemas.microsoft.com/office/drawing/2014/main" id="{A71D8AA0-8F8A-0828-DF9F-22A3A5D46E4D}"/>
              </a:ext>
            </a:extLst>
          </p:cNvPr>
          <p:cNvSpPr txBox="1"/>
          <p:nvPr/>
        </p:nvSpPr>
        <p:spPr>
          <a:xfrm>
            <a:off x="6096000" y="207870"/>
            <a:ext cx="6089540" cy="1569660"/>
          </a:xfrm>
          <a:prstGeom prst="rect">
            <a:avLst/>
          </a:prstGeom>
          <a:noFill/>
        </p:spPr>
        <p:txBody>
          <a:bodyPr wrap="square" rtlCol="0">
            <a:spAutoFit/>
          </a:bodyPr>
          <a:lstStyle/>
          <a:p>
            <a:r>
              <a:rPr lang="fr-CA" sz="2400" dirty="0">
                <a:latin typeface="+mj-lt"/>
              </a:rPr>
              <a:t> En sachant que chaque trou de la remorque équivaut à 150 Kg combien de trou devez-vous déplacer et dans quelle direction et vous êtes en période de normal?</a:t>
            </a:r>
          </a:p>
        </p:txBody>
      </p:sp>
      <p:cxnSp>
        <p:nvCxnSpPr>
          <p:cNvPr id="21" name="Connecteur droit avec flèche 20">
            <a:extLst>
              <a:ext uri="{FF2B5EF4-FFF2-40B4-BE49-F238E27FC236}">
                <a16:creationId xmlns:a16="http://schemas.microsoft.com/office/drawing/2014/main" id="{5C30C78D-38BF-4F2B-6996-0E5FB4A4D183}"/>
              </a:ext>
            </a:extLst>
          </p:cNvPr>
          <p:cNvCxnSpPr>
            <a:cxnSpLocks/>
          </p:cNvCxnSpPr>
          <p:nvPr/>
        </p:nvCxnSpPr>
        <p:spPr>
          <a:xfrm>
            <a:off x="4522640" y="4586283"/>
            <a:ext cx="1032771" cy="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26" name="Connecteur droit avec flèche 25">
            <a:extLst>
              <a:ext uri="{FF2B5EF4-FFF2-40B4-BE49-F238E27FC236}">
                <a16:creationId xmlns:a16="http://schemas.microsoft.com/office/drawing/2014/main" id="{6CA2593E-026E-6D27-7B05-9B5579A0C03A}"/>
              </a:ext>
            </a:extLst>
          </p:cNvPr>
          <p:cNvCxnSpPr>
            <a:cxnSpLocks/>
          </p:cNvCxnSpPr>
          <p:nvPr/>
        </p:nvCxnSpPr>
        <p:spPr>
          <a:xfrm>
            <a:off x="4511417" y="5328436"/>
            <a:ext cx="1032771" cy="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32" name="Connecteur droit avec flèche 31">
            <a:extLst>
              <a:ext uri="{FF2B5EF4-FFF2-40B4-BE49-F238E27FC236}">
                <a16:creationId xmlns:a16="http://schemas.microsoft.com/office/drawing/2014/main" id="{97DB57D4-716D-C263-3470-09F1D6531C10}"/>
              </a:ext>
            </a:extLst>
          </p:cNvPr>
          <p:cNvCxnSpPr>
            <a:cxnSpLocks/>
          </p:cNvCxnSpPr>
          <p:nvPr/>
        </p:nvCxnSpPr>
        <p:spPr>
          <a:xfrm flipH="1">
            <a:off x="4511417" y="4974493"/>
            <a:ext cx="1032771" cy="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33" name="ZoneTexte 32">
            <a:extLst>
              <a:ext uri="{FF2B5EF4-FFF2-40B4-BE49-F238E27FC236}">
                <a16:creationId xmlns:a16="http://schemas.microsoft.com/office/drawing/2014/main" id="{DD1328E0-713B-70ED-2AEB-53BBF964DE10}"/>
              </a:ext>
            </a:extLst>
          </p:cNvPr>
          <p:cNvSpPr txBox="1"/>
          <p:nvPr/>
        </p:nvSpPr>
        <p:spPr>
          <a:xfrm>
            <a:off x="117465" y="4649160"/>
            <a:ext cx="2265739" cy="830997"/>
          </a:xfrm>
          <a:prstGeom prst="rect">
            <a:avLst/>
          </a:prstGeom>
          <a:noFill/>
        </p:spPr>
        <p:txBody>
          <a:bodyPr wrap="square" rtlCol="0">
            <a:spAutoFit/>
          </a:bodyPr>
          <a:lstStyle/>
          <a:p>
            <a:r>
              <a:rPr lang="fr-CA" sz="2400" dirty="0">
                <a:latin typeface="+mj-lt"/>
              </a:rPr>
              <a:t>Encerclez la bonne réponse</a:t>
            </a:r>
          </a:p>
        </p:txBody>
      </p:sp>
      <p:pic>
        <p:nvPicPr>
          <p:cNvPr id="4" name="Image 3">
            <a:extLst>
              <a:ext uri="{FF2B5EF4-FFF2-40B4-BE49-F238E27FC236}">
                <a16:creationId xmlns:a16="http://schemas.microsoft.com/office/drawing/2014/main" id="{7523813B-D4A9-FFF3-F0D8-B62B5AF83BB2}"/>
              </a:ext>
            </a:extLst>
          </p:cNvPr>
          <p:cNvPicPr>
            <a:picLocks noChangeAspect="1"/>
          </p:cNvPicPr>
          <p:nvPr/>
        </p:nvPicPr>
        <p:blipFill>
          <a:blip r:embed="rId2"/>
          <a:stretch>
            <a:fillRect/>
          </a:stretch>
        </p:blipFill>
        <p:spPr>
          <a:xfrm>
            <a:off x="4500406" y="5604584"/>
            <a:ext cx="1115665" cy="164606"/>
          </a:xfrm>
          <a:prstGeom prst="rect">
            <a:avLst/>
          </a:prstGeom>
        </p:spPr>
      </p:pic>
      <p:pic>
        <p:nvPicPr>
          <p:cNvPr id="7" name="Image 6">
            <a:extLst>
              <a:ext uri="{FF2B5EF4-FFF2-40B4-BE49-F238E27FC236}">
                <a16:creationId xmlns:a16="http://schemas.microsoft.com/office/drawing/2014/main" id="{8641E05E-3431-E0C9-EE8B-7DF82C864041}"/>
              </a:ext>
            </a:extLst>
          </p:cNvPr>
          <p:cNvPicPr>
            <a:picLocks noChangeAspect="1"/>
          </p:cNvPicPr>
          <p:nvPr/>
        </p:nvPicPr>
        <p:blipFill>
          <a:blip r:embed="rId3"/>
          <a:stretch>
            <a:fillRect/>
          </a:stretch>
        </p:blipFill>
        <p:spPr>
          <a:xfrm>
            <a:off x="1602454" y="1904252"/>
            <a:ext cx="8205927" cy="2036240"/>
          </a:xfrm>
          <a:prstGeom prst="rect">
            <a:avLst/>
          </a:prstGeom>
        </p:spPr>
      </p:pic>
      <p:sp>
        <p:nvSpPr>
          <p:cNvPr id="8" name="Rectangle 7">
            <a:extLst>
              <a:ext uri="{FF2B5EF4-FFF2-40B4-BE49-F238E27FC236}">
                <a16:creationId xmlns:a16="http://schemas.microsoft.com/office/drawing/2014/main" id="{75BE19ED-C8D7-D48A-05C1-4F01FF61BBF5}"/>
              </a:ext>
            </a:extLst>
          </p:cNvPr>
          <p:cNvSpPr/>
          <p:nvPr/>
        </p:nvSpPr>
        <p:spPr>
          <a:xfrm>
            <a:off x="4203478" y="2115785"/>
            <a:ext cx="2838091" cy="993480"/>
          </a:xfrm>
          <a:prstGeom prst="rect">
            <a:avLst/>
          </a:prstGeom>
          <a:solidFill>
            <a:schemeClr val="bg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0" name="ZoneTexte 9">
            <a:extLst>
              <a:ext uri="{FF2B5EF4-FFF2-40B4-BE49-F238E27FC236}">
                <a16:creationId xmlns:a16="http://schemas.microsoft.com/office/drawing/2014/main" id="{3EA6190A-D886-3AF6-C8DC-C2B3A5B1C278}"/>
              </a:ext>
            </a:extLst>
          </p:cNvPr>
          <p:cNvSpPr txBox="1"/>
          <p:nvPr/>
        </p:nvSpPr>
        <p:spPr>
          <a:xfrm>
            <a:off x="900155" y="5914063"/>
            <a:ext cx="8703024" cy="400110"/>
          </a:xfrm>
          <a:prstGeom prst="rect">
            <a:avLst/>
          </a:prstGeom>
          <a:noFill/>
        </p:spPr>
        <p:txBody>
          <a:bodyPr wrap="none" rtlCol="0">
            <a:spAutoFit/>
          </a:bodyPr>
          <a:lstStyle/>
          <a:p>
            <a:r>
              <a:rPr lang="fr-CA" sz="2000" dirty="0"/>
              <a:t>Quel sera les résultats à la suite de votre déplacement des essieux</a:t>
            </a:r>
          </a:p>
        </p:txBody>
      </p:sp>
      <p:sp>
        <p:nvSpPr>
          <p:cNvPr id="11" name="ZoneTexte 10">
            <a:extLst>
              <a:ext uri="{FF2B5EF4-FFF2-40B4-BE49-F238E27FC236}">
                <a16:creationId xmlns:a16="http://schemas.microsoft.com/office/drawing/2014/main" id="{8DB280EF-6DF2-B2F7-FA0B-E11E17DEC3BB}"/>
              </a:ext>
            </a:extLst>
          </p:cNvPr>
          <p:cNvSpPr txBox="1"/>
          <p:nvPr/>
        </p:nvSpPr>
        <p:spPr>
          <a:xfrm>
            <a:off x="1540753" y="6314173"/>
            <a:ext cx="1154483" cy="369332"/>
          </a:xfrm>
          <a:prstGeom prst="rect">
            <a:avLst/>
          </a:prstGeom>
          <a:noFill/>
        </p:spPr>
        <p:txBody>
          <a:bodyPr wrap="none" rtlCol="0">
            <a:spAutoFit/>
          </a:bodyPr>
          <a:lstStyle/>
          <a:p>
            <a:r>
              <a:rPr lang="fr-CA" b="1" dirty="0">
                <a:solidFill>
                  <a:srgbClr val="FF0000"/>
                </a:solidFill>
              </a:rPr>
              <a:t>5500 Kg</a:t>
            </a:r>
          </a:p>
        </p:txBody>
      </p:sp>
      <p:sp>
        <p:nvSpPr>
          <p:cNvPr id="12" name="ZoneTexte 11">
            <a:extLst>
              <a:ext uri="{FF2B5EF4-FFF2-40B4-BE49-F238E27FC236}">
                <a16:creationId xmlns:a16="http://schemas.microsoft.com/office/drawing/2014/main" id="{1F833363-D26B-567F-1523-66CF444C6D44}"/>
              </a:ext>
            </a:extLst>
          </p:cNvPr>
          <p:cNvSpPr txBox="1"/>
          <p:nvPr/>
        </p:nvSpPr>
        <p:spPr>
          <a:xfrm>
            <a:off x="3510598" y="6338161"/>
            <a:ext cx="1330814" cy="369332"/>
          </a:xfrm>
          <a:prstGeom prst="rect">
            <a:avLst/>
          </a:prstGeom>
          <a:noFill/>
        </p:spPr>
        <p:txBody>
          <a:bodyPr wrap="none" rtlCol="0">
            <a:spAutoFit/>
          </a:bodyPr>
          <a:lstStyle/>
          <a:p>
            <a:r>
              <a:rPr lang="fr-CA" b="1" dirty="0">
                <a:solidFill>
                  <a:srgbClr val="FF0000"/>
                </a:solidFill>
              </a:rPr>
              <a:t>33 855 Kg</a:t>
            </a:r>
          </a:p>
        </p:txBody>
      </p:sp>
      <p:sp>
        <p:nvSpPr>
          <p:cNvPr id="13" name="ZoneTexte 12">
            <a:extLst>
              <a:ext uri="{FF2B5EF4-FFF2-40B4-BE49-F238E27FC236}">
                <a16:creationId xmlns:a16="http://schemas.microsoft.com/office/drawing/2014/main" id="{4F702A21-CE06-2562-A4DB-A5A211C57122}"/>
              </a:ext>
            </a:extLst>
          </p:cNvPr>
          <p:cNvSpPr txBox="1"/>
          <p:nvPr/>
        </p:nvSpPr>
        <p:spPr>
          <a:xfrm>
            <a:off x="8055678" y="6314173"/>
            <a:ext cx="1348446" cy="369332"/>
          </a:xfrm>
          <a:prstGeom prst="rect">
            <a:avLst/>
          </a:prstGeom>
          <a:noFill/>
        </p:spPr>
        <p:txBody>
          <a:bodyPr wrap="none" rtlCol="0">
            <a:spAutoFit/>
          </a:bodyPr>
          <a:lstStyle/>
          <a:p>
            <a:r>
              <a:rPr lang="fr-CA" b="1" dirty="0">
                <a:solidFill>
                  <a:srgbClr val="FF0000"/>
                </a:solidFill>
              </a:rPr>
              <a:t>34 000 Kg</a:t>
            </a:r>
          </a:p>
        </p:txBody>
      </p:sp>
      <p:cxnSp>
        <p:nvCxnSpPr>
          <p:cNvPr id="16" name="Connecteur : en angle 15">
            <a:extLst>
              <a:ext uri="{FF2B5EF4-FFF2-40B4-BE49-F238E27FC236}">
                <a16:creationId xmlns:a16="http://schemas.microsoft.com/office/drawing/2014/main" id="{0B7170AF-6367-B65F-5CBE-B8B22CEC08A7}"/>
              </a:ext>
            </a:extLst>
          </p:cNvPr>
          <p:cNvCxnSpPr>
            <a:cxnSpLocks/>
          </p:cNvCxnSpPr>
          <p:nvPr/>
        </p:nvCxnSpPr>
        <p:spPr>
          <a:xfrm>
            <a:off x="1083209" y="2751812"/>
            <a:ext cx="938866" cy="822078"/>
          </a:xfrm>
          <a:prstGeom prst="bentConnector3">
            <a:avLst>
              <a:gd name="adj1" fmla="val 50000"/>
            </a:avLst>
          </a:prstGeom>
          <a:ln w="57150">
            <a:solidFill>
              <a:srgbClr val="31849C"/>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DA1D4FE9-3E0A-5EEC-F37E-8C0A96F86EE5}"/>
              </a:ext>
            </a:extLst>
          </p:cNvPr>
          <p:cNvSpPr/>
          <p:nvPr/>
        </p:nvSpPr>
        <p:spPr>
          <a:xfrm>
            <a:off x="465158" y="2497735"/>
            <a:ext cx="618051" cy="508153"/>
          </a:xfrm>
          <a:prstGeom prst="rect">
            <a:avLst/>
          </a:prstGeom>
          <a:solidFill>
            <a:srgbClr val="31849C"/>
          </a:solidFill>
          <a:ln>
            <a:solidFill>
              <a:srgbClr val="31849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A" sz="2000" b="1" dirty="0">
                <a:latin typeface="Exo" pitchFamily="2" charset="0"/>
              </a:rPr>
              <a:t>B.1</a:t>
            </a:r>
          </a:p>
        </p:txBody>
      </p:sp>
      <p:cxnSp>
        <p:nvCxnSpPr>
          <p:cNvPr id="24" name="Connecteur : en angle 23">
            <a:extLst>
              <a:ext uri="{FF2B5EF4-FFF2-40B4-BE49-F238E27FC236}">
                <a16:creationId xmlns:a16="http://schemas.microsoft.com/office/drawing/2014/main" id="{D9B70570-6975-FC4F-26F1-CC6D319DC1C3}"/>
              </a:ext>
            </a:extLst>
          </p:cNvPr>
          <p:cNvCxnSpPr>
            <a:cxnSpLocks/>
          </p:cNvCxnSpPr>
          <p:nvPr/>
        </p:nvCxnSpPr>
        <p:spPr>
          <a:xfrm rot="10800000" flipV="1">
            <a:off x="4006577" y="2762618"/>
            <a:ext cx="834835" cy="737261"/>
          </a:xfrm>
          <a:prstGeom prst="bentConnector3">
            <a:avLst>
              <a:gd name="adj1" fmla="val 50000"/>
            </a:avLst>
          </a:prstGeom>
          <a:ln w="57150">
            <a:solidFill>
              <a:srgbClr val="31849C"/>
            </a:solidFill>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B225E59D-CCF9-E42D-8A60-29F82017D630}"/>
              </a:ext>
            </a:extLst>
          </p:cNvPr>
          <p:cNvSpPr/>
          <p:nvPr/>
        </p:nvSpPr>
        <p:spPr>
          <a:xfrm>
            <a:off x="4841412" y="2468582"/>
            <a:ext cx="713999" cy="508153"/>
          </a:xfrm>
          <a:prstGeom prst="rect">
            <a:avLst/>
          </a:prstGeom>
          <a:solidFill>
            <a:srgbClr val="31849C"/>
          </a:solidFill>
          <a:ln>
            <a:solidFill>
              <a:srgbClr val="31849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A" sz="2000" b="1" dirty="0">
                <a:latin typeface="Exo" pitchFamily="2" charset="0"/>
              </a:rPr>
              <a:t>B.21</a:t>
            </a:r>
          </a:p>
        </p:txBody>
      </p:sp>
      <p:cxnSp>
        <p:nvCxnSpPr>
          <p:cNvPr id="29" name="Connecteur : en angle 28">
            <a:extLst>
              <a:ext uri="{FF2B5EF4-FFF2-40B4-BE49-F238E27FC236}">
                <a16:creationId xmlns:a16="http://schemas.microsoft.com/office/drawing/2014/main" id="{8E122380-EDB3-1C89-32A5-2CA725061270}"/>
              </a:ext>
            </a:extLst>
          </p:cNvPr>
          <p:cNvCxnSpPr>
            <a:cxnSpLocks/>
          </p:cNvCxnSpPr>
          <p:nvPr/>
        </p:nvCxnSpPr>
        <p:spPr>
          <a:xfrm rot="5400000">
            <a:off x="8470391" y="2805167"/>
            <a:ext cx="691548" cy="526530"/>
          </a:xfrm>
          <a:prstGeom prst="bentConnector3">
            <a:avLst>
              <a:gd name="adj1" fmla="val 50000"/>
            </a:avLst>
          </a:prstGeom>
          <a:ln w="57150">
            <a:solidFill>
              <a:srgbClr val="31849C"/>
            </a:solidFill>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3CC3311E-6831-2532-3425-93AD88305B62}"/>
              </a:ext>
            </a:extLst>
          </p:cNvPr>
          <p:cNvSpPr/>
          <p:nvPr/>
        </p:nvSpPr>
        <p:spPr>
          <a:xfrm>
            <a:off x="8691873" y="2363965"/>
            <a:ext cx="713999" cy="508153"/>
          </a:xfrm>
          <a:prstGeom prst="rect">
            <a:avLst/>
          </a:prstGeom>
          <a:solidFill>
            <a:srgbClr val="31849C"/>
          </a:solidFill>
          <a:ln>
            <a:solidFill>
              <a:srgbClr val="31849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A" sz="2000" b="1" dirty="0">
                <a:latin typeface="Exo" pitchFamily="2" charset="0"/>
              </a:rPr>
              <a:t>B.45</a:t>
            </a:r>
          </a:p>
        </p:txBody>
      </p:sp>
      <p:sp>
        <p:nvSpPr>
          <p:cNvPr id="6" name="Titre 1">
            <a:extLst>
              <a:ext uri="{FF2B5EF4-FFF2-40B4-BE49-F238E27FC236}">
                <a16:creationId xmlns:a16="http://schemas.microsoft.com/office/drawing/2014/main" id="{63B3F5B4-C2E8-44D6-4C78-06530CE117F8}"/>
              </a:ext>
            </a:extLst>
          </p:cNvPr>
          <p:cNvSpPr>
            <a:spLocks noGrp="1"/>
          </p:cNvSpPr>
          <p:nvPr>
            <p:ph type="title"/>
          </p:nvPr>
        </p:nvSpPr>
        <p:spPr>
          <a:xfrm>
            <a:off x="838200" y="295275"/>
            <a:ext cx="4538663" cy="1395413"/>
          </a:xfrm>
        </p:spPr>
        <p:txBody>
          <a:bodyPr>
            <a:normAutofit/>
          </a:bodyPr>
          <a:lstStyle/>
          <a:p>
            <a:r>
              <a:rPr lang="fr-CA" sz="3200" dirty="0"/>
              <a:t>Ajustement appropriée des essieux et la sellette</a:t>
            </a:r>
          </a:p>
        </p:txBody>
      </p:sp>
    </p:spTree>
    <p:extLst>
      <p:ext uri="{BB962C8B-B14F-4D97-AF65-F5344CB8AC3E}">
        <p14:creationId xmlns:p14="http://schemas.microsoft.com/office/powerpoint/2010/main" val="523628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CB4A08-C325-D79E-22AE-7E0A5AF5BE6E}"/>
            </a:ext>
          </a:extLst>
        </p:cNvPr>
        <p:cNvGrpSpPr/>
        <p:nvPr/>
      </p:nvGrpSpPr>
      <p:grpSpPr>
        <a:xfrm>
          <a:off x="0" y="0"/>
          <a:ext cx="0" cy="0"/>
          <a:chOff x="0" y="0"/>
          <a:chExt cx="0" cy="0"/>
        </a:xfrm>
      </p:grpSpPr>
      <p:sp>
        <p:nvSpPr>
          <p:cNvPr id="8" name="Organigramme : Connecteur 7">
            <a:extLst>
              <a:ext uri="{FF2B5EF4-FFF2-40B4-BE49-F238E27FC236}">
                <a16:creationId xmlns:a16="http://schemas.microsoft.com/office/drawing/2014/main" id="{B2B33706-D4DE-2752-BAEA-DBC38A5F3D98}"/>
              </a:ext>
            </a:extLst>
          </p:cNvPr>
          <p:cNvSpPr/>
          <p:nvPr/>
        </p:nvSpPr>
        <p:spPr>
          <a:xfrm>
            <a:off x="1554480" y="3429000"/>
            <a:ext cx="457200" cy="457200"/>
          </a:xfrm>
          <a:prstGeom prst="flowChartConnector">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fr-CA" dirty="0"/>
              <a:t>1</a:t>
            </a:r>
          </a:p>
        </p:txBody>
      </p:sp>
      <p:sp>
        <p:nvSpPr>
          <p:cNvPr id="9" name="Organigramme : Connecteur 8">
            <a:extLst>
              <a:ext uri="{FF2B5EF4-FFF2-40B4-BE49-F238E27FC236}">
                <a16:creationId xmlns:a16="http://schemas.microsoft.com/office/drawing/2014/main" id="{9E479C83-FB67-EE6E-D41F-CA6DD72072D3}"/>
              </a:ext>
            </a:extLst>
          </p:cNvPr>
          <p:cNvSpPr/>
          <p:nvPr/>
        </p:nvSpPr>
        <p:spPr>
          <a:xfrm>
            <a:off x="3454997" y="3429000"/>
            <a:ext cx="457200" cy="457200"/>
          </a:xfrm>
          <a:prstGeom prst="flowChartConnector">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fr-CA" dirty="0"/>
              <a:t>2</a:t>
            </a:r>
          </a:p>
        </p:txBody>
      </p:sp>
      <p:sp>
        <p:nvSpPr>
          <p:cNvPr id="10" name="Organigramme : Connecteur 9">
            <a:extLst>
              <a:ext uri="{FF2B5EF4-FFF2-40B4-BE49-F238E27FC236}">
                <a16:creationId xmlns:a16="http://schemas.microsoft.com/office/drawing/2014/main" id="{0DF17E9C-866A-0852-CE67-5CB9432233D6}"/>
              </a:ext>
            </a:extLst>
          </p:cNvPr>
          <p:cNvSpPr/>
          <p:nvPr/>
        </p:nvSpPr>
        <p:spPr>
          <a:xfrm>
            <a:off x="5355514" y="3429000"/>
            <a:ext cx="457200" cy="457200"/>
          </a:xfrm>
          <a:prstGeom prst="flowChartConnector">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fr-CA" dirty="0"/>
              <a:t>3</a:t>
            </a:r>
          </a:p>
        </p:txBody>
      </p:sp>
      <p:sp>
        <p:nvSpPr>
          <p:cNvPr id="13" name="Organigramme : Connecteur 12">
            <a:extLst>
              <a:ext uri="{FF2B5EF4-FFF2-40B4-BE49-F238E27FC236}">
                <a16:creationId xmlns:a16="http://schemas.microsoft.com/office/drawing/2014/main" id="{839908B9-5543-0A55-EDE0-55E9EFCBAA7E}"/>
              </a:ext>
            </a:extLst>
          </p:cNvPr>
          <p:cNvSpPr/>
          <p:nvPr/>
        </p:nvSpPr>
        <p:spPr>
          <a:xfrm>
            <a:off x="7256031" y="3429000"/>
            <a:ext cx="457200" cy="457200"/>
          </a:xfrm>
          <a:prstGeom prst="flowChartConnector">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fr-CA" dirty="0"/>
              <a:t>4</a:t>
            </a:r>
          </a:p>
        </p:txBody>
      </p:sp>
      <p:sp>
        <p:nvSpPr>
          <p:cNvPr id="15" name="Organigramme : Connecteur 14">
            <a:extLst>
              <a:ext uri="{FF2B5EF4-FFF2-40B4-BE49-F238E27FC236}">
                <a16:creationId xmlns:a16="http://schemas.microsoft.com/office/drawing/2014/main" id="{464B9732-BD14-CD01-DAAE-AC763FADE21D}"/>
              </a:ext>
            </a:extLst>
          </p:cNvPr>
          <p:cNvSpPr/>
          <p:nvPr/>
        </p:nvSpPr>
        <p:spPr>
          <a:xfrm>
            <a:off x="9156548" y="3429000"/>
            <a:ext cx="457200" cy="457200"/>
          </a:xfrm>
          <a:prstGeom prst="flowChartConnector">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fr-CA" dirty="0"/>
              <a:t>5</a:t>
            </a:r>
          </a:p>
        </p:txBody>
      </p:sp>
      <p:sp>
        <p:nvSpPr>
          <p:cNvPr id="17" name="Flèche : droite 16">
            <a:extLst>
              <a:ext uri="{FF2B5EF4-FFF2-40B4-BE49-F238E27FC236}">
                <a16:creationId xmlns:a16="http://schemas.microsoft.com/office/drawing/2014/main" id="{5C2DAA61-AD01-1FA3-AFDC-214F513181F1}"/>
              </a:ext>
            </a:extLst>
          </p:cNvPr>
          <p:cNvSpPr/>
          <p:nvPr/>
        </p:nvSpPr>
        <p:spPr>
          <a:xfrm>
            <a:off x="2186490" y="3643705"/>
            <a:ext cx="1192306" cy="45719"/>
          </a:xfrm>
          <a:prstGeom prst="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fr-CA"/>
          </a:p>
        </p:txBody>
      </p:sp>
      <p:sp>
        <p:nvSpPr>
          <p:cNvPr id="19" name="Flèche : droite 18">
            <a:extLst>
              <a:ext uri="{FF2B5EF4-FFF2-40B4-BE49-F238E27FC236}">
                <a16:creationId xmlns:a16="http://schemas.microsoft.com/office/drawing/2014/main" id="{97DF2729-79C9-8FDC-223A-E880537A2AEE}"/>
              </a:ext>
            </a:extLst>
          </p:cNvPr>
          <p:cNvSpPr/>
          <p:nvPr/>
        </p:nvSpPr>
        <p:spPr>
          <a:xfrm>
            <a:off x="4037702" y="3657600"/>
            <a:ext cx="1192306" cy="45719"/>
          </a:xfrm>
          <a:prstGeom prst="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fr-CA"/>
          </a:p>
        </p:txBody>
      </p:sp>
      <p:pic>
        <p:nvPicPr>
          <p:cNvPr id="20" name="Image 19">
            <a:extLst>
              <a:ext uri="{FF2B5EF4-FFF2-40B4-BE49-F238E27FC236}">
                <a16:creationId xmlns:a16="http://schemas.microsoft.com/office/drawing/2014/main" id="{C74E99E2-ADBF-2862-19F5-BA74C5CB7DAA}"/>
              </a:ext>
            </a:extLst>
          </p:cNvPr>
          <p:cNvPicPr>
            <a:picLocks noChangeAspect="1"/>
          </p:cNvPicPr>
          <p:nvPr/>
        </p:nvPicPr>
        <p:blipFill>
          <a:blip r:embed="rId2"/>
          <a:stretch>
            <a:fillRect/>
          </a:stretch>
        </p:blipFill>
        <p:spPr>
          <a:xfrm>
            <a:off x="5927768" y="3619222"/>
            <a:ext cx="1213209" cy="97544"/>
          </a:xfrm>
          <a:prstGeom prst="rect">
            <a:avLst/>
          </a:prstGeom>
        </p:spPr>
      </p:pic>
      <p:pic>
        <p:nvPicPr>
          <p:cNvPr id="21" name="Image 20">
            <a:extLst>
              <a:ext uri="{FF2B5EF4-FFF2-40B4-BE49-F238E27FC236}">
                <a16:creationId xmlns:a16="http://schemas.microsoft.com/office/drawing/2014/main" id="{29F1D566-F729-8C92-6D6C-78786C648EC0}"/>
              </a:ext>
            </a:extLst>
          </p:cNvPr>
          <p:cNvPicPr>
            <a:picLocks noChangeAspect="1"/>
          </p:cNvPicPr>
          <p:nvPr/>
        </p:nvPicPr>
        <p:blipFill>
          <a:blip r:embed="rId2"/>
          <a:stretch>
            <a:fillRect/>
          </a:stretch>
        </p:blipFill>
        <p:spPr>
          <a:xfrm>
            <a:off x="7828285" y="3614292"/>
            <a:ext cx="1213209" cy="97544"/>
          </a:xfrm>
          <a:prstGeom prst="rect">
            <a:avLst/>
          </a:prstGeom>
        </p:spPr>
      </p:pic>
      <p:sp>
        <p:nvSpPr>
          <p:cNvPr id="22" name="Titre 1">
            <a:extLst>
              <a:ext uri="{FF2B5EF4-FFF2-40B4-BE49-F238E27FC236}">
                <a16:creationId xmlns:a16="http://schemas.microsoft.com/office/drawing/2014/main" id="{A28B7367-0EBC-F871-F1D3-F2761849AAD5}"/>
              </a:ext>
            </a:extLst>
          </p:cNvPr>
          <p:cNvSpPr>
            <a:spLocks noGrp="1"/>
          </p:cNvSpPr>
          <p:nvPr>
            <p:ph type="title"/>
          </p:nvPr>
        </p:nvSpPr>
        <p:spPr>
          <a:xfrm>
            <a:off x="838200" y="295275"/>
            <a:ext cx="4538663" cy="1395413"/>
          </a:xfrm>
        </p:spPr>
        <p:txBody>
          <a:bodyPr>
            <a:normAutofit/>
          </a:bodyPr>
          <a:lstStyle/>
          <a:p>
            <a:r>
              <a:rPr lang="fr-CA" sz="3200" dirty="0"/>
              <a:t>Compétence 7</a:t>
            </a:r>
          </a:p>
        </p:txBody>
      </p:sp>
      <p:sp>
        <p:nvSpPr>
          <p:cNvPr id="3" name="ZoneTexte 2">
            <a:extLst>
              <a:ext uri="{FF2B5EF4-FFF2-40B4-BE49-F238E27FC236}">
                <a16:creationId xmlns:a16="http://schemas.microsoft.com/office/drawing/2014/main" id="{5F6ACC72-716A-2AB8-125A-2B21A59EE20A}"/>
              </a:ext>
            </a:extLst>
          </p:cNvPr>
          <p:cNvSpPr txBox="1"/>
          <p:nvPr/>
        </p:nvSpPr>
        <p:spPr>
          <a:xfrm>
            <a:off x="6646431" y="4138219"/>
            <a:ext cx="1963269" cy="1200329"/>
          </a:xfrm>
          <a:prstGeom prst="rect">
            <a:avLst/>
          </a:prstGeom>
          <a:noFill/>
        </p:spPr>
        <p:txBody>
          <a:bodyPr wrap="square" rtlCol="0">
            <a:spAutoFit/>
          </a:bodyPr>
          <a:lstStyle/>
          <a:p>
            <a:r>
              <a:rPr lang="fr-FR" dirty="0"/>
              <a:t>Manipulation minutieuse de l’outillage et l’équipement;</a:t>
            </a:r>
            <a:endParaRPr lang="fr-CA" dirty="0"/>
          </a:p>
        </p:txBody>
      </p:sp>
    </p:spTree>
    <p:extLst>
      <p:ext uri="{BB962C8B-B14F-4D97-AF65-F5344CB8AC3E}">
        <p14:creationId xmlns:p14="http://schemas.microsoft.com/office/powerpoint/2010/main" val="41054468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8D519FB-68E8-AEC3-AF52-4A8F483E19A4}"/>
              </a:ext>
            </a:extLst>
          </p:cNvPr>
          <p:cNvSpPr>
            <a:spLocks noGrp="1"/>
          </p:cNvSpPr>
          <p:nvPr>
            <p:ph type="title"/>
          </p:nvPr>
        </p:nvSpPr>
        <p:spPr>
          <a:xfrm>
            <a:off x="411162" y="236466"/>
            <a:ext cx="5532438" cy="1375794"/>
          </a:xfrm>
        </p:spPr>
        <p:txBody>
          <a:bodyPr>
            <a:normAutofit fontScale="90000"/>
          </a:bodyPr>
          <a:lstStyle/>
          <a:p>
            <a:r>
              <a:rPr lang="fr-CA" dirty="0"/>
              <a:t>Manutention appropriée et sécuritaire de la marchandise</a:t>
            </a:r>
          </a:p>
        </p:txBody>
      </p:sp>
      <p:sp>
        <p:nvSpPr>
          <p:cNvPr id="4" name="Espace réservé du texte 3">
            <a:extLst>
              <a:ext uri="{FF2B5EF4-FFF2-40B4-BE49-F238E27FC236}">
                <a16:creationId xmlns:a16="http://schemas.microsoft.com/office/drawing/2014/main" id="{1A01DC4D-C64A-8E7D-CD08-D30483E2D111}"/>
              </a:ext>
            </a:extLst>
          </p:cNvPr>
          <p:cNvSpPr>
            <a:spLocks noGrp="1"/>
          </p:cNvSpPr>
          <p:nvPr>
            <p:ph type="body" sz="half" idx="2"/>
          </p:nvPr>
        </p:nvSpPr>
        <p:spPr>
          <a:xfrm>
            <a:off x="411162" y="2110117"/>
            <a:ext cx="6679751" cy="3825776"/>
          </a:xfrm>
        </p:spPr>
        <p:txBody>
          <a:bodyPr>
            <a:normAutofit/>
          </a:bodyPr>
          <a:lstStyle/>
          <a:p>
            <a:r>
              <a:rPr lang="fr-FR" sz="2800" b="0" i="0" dirty="0">
                <a:solidFill>
                  <a:srgbClr val="31849C"/>
                </a:solidFill>
                <a:effectLst/>
                <a:latin typeface="+mj-lt"/>
              </a:rPr>
              <a:t>L’expression « Manutention appropriée et sécuritaire de la marchandise » signifie :</a:t>
            </a:r>
          </a:p>
          <a:p>
            <a:endParaRPr lang="fr-FR" sz="2800" b="0" i="0" dirty="0">
              <a:solidFill>
                <a:srgbClr val="31849C"/>
              </a:solidFill>
              <a:effectLst/>
              <a:latin typeface="+mj-lt"/>
            </a:endParaRPr>
          </a:p>
          <a:p>
            <a:r>
              <a:rPr lang="fr-FR" sz="2800" b="0" i="0" dirty="0">
                <a:solidFill>
                  <a:srgbClr val="000000"/>
                </a:solidFill>
                <a:effectLst/>
                <a:latin typeface="+mj-lt"/>
              </a:rPr>
              <a:t>Manutention adéquate et en toute sécurité, afin d’éviter les dommages et les risques lors de la manutention.</a:t>
            </a:r>
          </a:p>
        </p:txBody>
      </p:sp>
      <p:pic>
        <p:nvPicPr>
          <p:cNvPr id="8" name="Espace réservé pour une image  7">
            <a:extLst>
              <a:ext uri="{FF2B5EF4-FFF2-40B4-BE49-F238E27FC236}">
                <a16:creationId xmlns:a16="http://schemas.microsoft.com/office/drawing/2014/main" id="{61A72CCC-F6A5-7947-B410-D26A5A3254B7}"/>
              </a:ext>
            </a:extLst>
          </p:cNvPr>
          <p:cNvPicPr>
            <a:picLocks noGrp="1" noChangeAspect="1"/>
          </p:cNvPicPr>
          <p:nvPr>
            <p:ph type="pic" idx="1"/>
          </p:nvPr>
        </p:nvPicPr>
        <p:blipFill>
          <a:blip r:embed="rId2"/>
          <a:srcRect l="19298" r="19298"/>
          <a:stretch/>
        </p:blipFill>
        <p:spPr>
          <a:prstGeom prst="rect">
            <a:avLst/>
          </a:prstGeom>
          <a:solidFill>
            <a:srgbClr val="E8E8E8">
              <a:lumMod val="90000"/>
            </a:srgbClr>
          </a:solidFill>
        </p:spPr>
      </p:pic>
    </p:spTree>
    <p:extLst>
      <p:ext uri="{BB962C8B-B14F-4D97-AF65-F5344CB8AC3E}">
        <p14:creationId xmlns:p14="http://schemas.microsoft.com/office/powerpoint/2010/main" val="4433446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B5AE96-CE6E-1580-639A-E7860C759D68}"/>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4887D786-E78F-6CAC-D7A5-82AAA60EEB98}"/>
              </a:ext>
            </a:extLst>
          </p:cNvPr>
          <p:cNvSpPr>
            <a:spLocks noGrp="1"/>
          </p:cNvSpPr>
          <p:nvPr>
            <p:ph type="title"/>
          </p:nvPr>
        </p:nvSpPr>
        <p:spPr>
          <a:xfrm>
            <a:off x="411162" y="236466"/>
            <a:ext cx="5397967" cy="1375794"/>
          </a:xfrm>
        </p:spPr>
        <p:txBody>
          <a:bodyPr>
            <a:normAutofit fontScale="90000"/>
          </a:bodyPr>
          <a:lstStyle/>
          <a:p>
            <a:r>
              <a:rPr lang="fr-CA" dirty="0"/>
              <a:t>Manutention appropriée et sécuritaire de la marchandise</a:t>
            </a:r>
          </a:p>
        </p:txBody>
      </p:sp>
      <p:sp>
        <p:nvSpPr>
          <p:cNvPr id="4" name="Espace réservé du texte 3">
            <a:extLst>
              <a:ext uri="{FF2B5EF4-FFF2-40B4-BE49-F238E27FC236}">
                <a16:creationId xmlns:a16="http://schemas.microsoft.com/office/drawing/2014/main" id="{B37A508B-3978-744B-31FA-C2BAB1FE6BCE}"/>
              </a:ext>
            </a:extLst>
          </p:cNvPr>
          <p:cNvSpPr>
            <a:spLocks noGrp="1"/>
          </p:cNvSpPr>
          <p:nvPr>
            <p:ph type="body" sz="half" idx="2"/>
          </p:nvPr>
        </p:nvSpPr>
        <p:spPr>
          <a:xfrm>
            <a:off x="411162" y="2110117"/>
            <a:ext cx="6679751" cy="3825776"/>
          </a:xfrm>
        </p:spPr>
        <p:txBody>
          <a:bodyPr>
            <a:noAutofit/>
          </a:bodyPr>
          <a:lstStyle/>
          <a:p>
            <a:r>
              <a:rPr lang="fr-FR" sz="2800" b="0" i="0" dirty="0">
                <a:solidFill>
                  <a:srgbClr val="31849C"/>
                </a:solidFill>
                <a:effectLst/>
                <a:latin typeface="+mj-lt"/>
              </a:rPr>
              <a:t>Cela veut dire :</a:t>
            </a:r>
          </a:p>
          <a:p>
            <a:endParaRPr lang="fr-FR" sz="2800" b="0" i="0" dirty="0">
              <a:solidFill>
                <a:srgbClr val="31849C"/>
              </a:solidFill>
              <a:effectLst/>
              <a:latin typeface="+mj-lt"/>
            </a:endParaRPr>
          </a:p>
          <a:p>
            <a:pPr marL="342900" indent="-342900">
              <a:spcBef>
                <a:spcPts val="600"/>
              </a:spcBef>
              <a:buFont typeface="Arial" panose="020B0604020202020204" pitchFamily="34" charset="0"/>
              <a:buChar char="•"/>
            </a:pPr>
            <a:r>
              <a:rPr lang="fr-FR" sz="2800" dirty="0">
                <a:latin typeface="+mj-lt"/>
              </a:rPr>
              <a:t>Arrimage adéquat</a:t>
            </a:r>
            <a:r>
              <a:rPr lang="fr-FR" sz="2800" b="0" i="0" dirty="0">
                <a:effectLst/>
                <a:latin typeface="+mj-lt"/>
              </a:rPr>
              <a:t>, bien empiler;</a:t>
            </a:r>
          </a:p>
          <a:p>
            <a:pPr marL="342900" indent="-342900">
              <a:spcBef>
                <a:spcPts val="600"/>
              </a:spcBef>
              <a:buFont typeface="Arial" panose="020B0604020202020204" pitchFamily="34" charset="0"/>
              <a:buChar char="•"/>
            </a:pPr>
            <a:r>
              <a:rPr lang="fr-FR" sz="2800" dirty="0">
                <a:latin typeface="+mj-lt"/>
              </a:rPr>
              <a:t>U</a:t>
            </a:r>
            <a:r>
              <a:rPr lang="fr-FR" sz="2800" b="0" i="0" dirty="0">
                <a:effectLst/>
                <a:latin typeface="+mj-lt"/>
              </a:rPr>
              <a:t>tiliser les bons équipements (diable, transpalette, chariot, ETL);</a:t>
            </a:r>
          </a:p>
        </p:txBody>
      </p:sp>
      <p:pic>
        <p:nvPicPr>
          <p:cNvPr id="8" name="Espace réservé pour une image  7">
            <a:extLst>
              <a:ext uri="{FF2B5EF4-FFF2-40B4-BE49-F238E27FC236}">
                <a16:creationId xmlns:a16="http://schemas.microsoft.com/office/drawing/2014/main" id="{64D8696C-1D28-FE03-5370-77AE7D5EB639}"/>
              </a:ext>
            </a:extLst>
          </p:cNvPr>
          <p:cNvPicPr>
            <a:picLocks noGrp="1" noChangeAspect="1"/>
          </p:cNvPicPr>
          <p:nvPr>
            <p:ph type="pic" idx="1"/>
          </p:nvPr>
        </p:nvPicPr>
        <p:blipFill>
          <a:blip r:embed="rId2"/>
          <a:srcRect l="19298" r="19298"/>
          <a:stretch/>
        </p:blipFill>
        <p:spPr>
          <a:prstGeom prst="rect">
            <a:avLst/>
          </a:prstGeom>
          <a:solidFill>
            <a:srgbClr val="E8E8E8">
              <a:lumMod val="90000"/>
            </a:srgbClr>
          </a:solidFill>
        </p:spPr>
      </p:pic>
      <p:pic>
        <p:nvPicPr>
          <p:cNvPr id="5" name="Image 4">
            <a:extLst>
              <a:ext uri="{FF2B5EF4-FFF2-40B4-BE49-F238E27FC236}">
                <a16:creationId xmlns:a16="http://schemas.microsoft.com/office/drawing/2014/main" id="{E0F83BA1-44C6-9540-FDD8-6DC76E3F198F}"/>
              </a:ext>
            </a:extLst>
          </p:cNvPr>
          <p:cNvPicPr>
            <a:picLocks noChangeAspect="1"/>
          </p:cNvPicPr>
          <p:nvPr/>
        </p:nvPicPr>
        <p:blipFill>
          <a:blip r:embed="rId3"/>
          <a:stretch>
            <a:fillRect/>
          </a:stretch>
        </p:blipFill>
        <p:spPr>
          <a:xfrm>
            <a:off x="7340534" y="4600575"/>
            <a:ext cx="2019300" cy="2257425"/>
          </a:xfrm>
          <a:prstGeom prst="rect">
            <a:avLst/>
          </a:prstGeom>
        </p:spPr>
      </p:pic>
    </p:spTree>
    <p:extLst>
      <p:ext uri="{BB962C8B-B14F-4D97-AF65-F5344CB8AC3E}">
        <p14:creationId xmlns:p14="http://schemas.microsoft.com/office/powerpoint/2010/main" val="23471349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A65EF7-0BE3-5C53-3D60-2A042AC856B4}"/>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602F0200-5394-1067-3B38-102162B0E151}"/>
              </a:ext>
            </a:extLst>
          </p:cNvPr>
          <p:cNvSpPr>
            <a:spLocks noGrp="1"/>
          </p:cNvSpPr>
          <p:nvPr>
            <p:ph type="title"/>
          </p:nvPr>
        </p:nvSpPr>
        <p:spPr>
          <a:xfrm>
            <a:off x="411162" y="236466"/>
            <a:ext cx="5487614" cy="1375794"/>
          </a:xfrm>
        </p:spPr>
        <p:txBody>
          <a:bodyPr>
            <a:normAutofit fontScale="90000"/>
          </a:bodyPr>
          <a:lstStyle/>
          <a:p>
            <a:r>
              <a:rPr lang="fr-CA" dirty="0"/>
              <a:t>Manutention appropriée et sécuritaire de la marchandise</a:t>
            </a:r>
          </a:p>
        </p:txBody>
      </p:sp>
      <p:sp>
        <p:nvSpPr>
          <p:cNvPr id="4" name="Espace réservé du texte 3">
            <a:extLst>
              <a:ext uri="{FF2B5EF4-FFF2-40B4-BE49-F238E27FC236}">
                <a16:creationId xmlns:a16="http://schemas.microsoft.com/office/drawing/2014/main" id="{970D1511-D852-C30B-E7CD-8B348DEFAA44}"/>
              </a:ext>
            </a:extLst>
          </p:cNvPr>
          <p:cNvSpPr>
            <a:spLocks noGrp="1"/>
          </p:cNvSpPr>
          <p:nvPr>
            <p:ph type="body" sz="half" idx="2"/>
          </p:nvPr>
        </p:nvSpPr>
        <p:spPr>
          <a:xfrm>
            <a:off x="411162" y="2110117"/>
            <a:ext cx="6679751" cy="3825776"/>
          </a:xfrm>
        </p:spPr>
        <p:txBody>
          <a:bodyPr>
            <a:noAutofit/>
          </a:bodyPr>
          <a:lstStyle/>
          <a:p>
            <a:r>
              <a:rPr lang="fr-FR" sz="2800" b="0" i="0" dirty="0">
                <a:solidFill>
                  <a:srgbClr val="31849C"/>
                </a:solidFill>
                <a:effectLst/>
                <a:latin typeface="+mj-lt"/>
              </a:rPr>
              <a:t>Cela veut dire :</a:t>
            </a:r>
          </a:p>
          <a:p>
            <a:endParaRPr lang="fr-FR" sz="2800" dirty="0">
              <a:solidFill>
                <a:srgbClr val="31849C"/>
              </a:solidFill>
              <a:latin typeface="+mj-lt"/>
            </a:endParaRPr>
          </a:p>
          <a:p>
            <a:r>
              <a:rPr lang="fr-FR" sz="2800" b="0" i="0" dirty="0">
                <a:effectLst/>
                <a:latin typeface="+mj-lt"/>
              </a:rPr>
              <a:t>Respecter des règles de sécurité; des personnes, des biens et de l’équipements.</a:t>
            </a:r>
          </a:p>
          <a:p>
            <a:endParaRPr lang="fr-FR" sz="2800" b="0" i="0" dirty="0">
              <a:solidFill>
                <a:srgbClr val="31849C"/>
              </a:solidFill>
              <a:effectLst/>
              <a:latin typeface="+mj-lt"/>
            </a:endParaRPr>
          </a:p>
        </p:txBody>
      </p:sp>
      <p:pic>
        <p:nvPicPr>
          <p:cNvPr id="6" name="Espace réservé pour une image  5">
            <a:extLst>
              <a:ext uri="{FF2B5EF4-FFF2-40B4-BE49-F238E27FC236}">
                <a16:creationId xmlns:a16="http://schemas.microsoft.com/office/drawing/2014/main" id="{9D7410D7-489A-5CC9-0C6F-434BF7340C90}"/>
              </a:ext>
            </a:extLst>
          </p:cNvPr>
          <p:cNvPicPr>
            <a:picLocks noGrp="1" noChangeAspect="1"/>
          </p:cNvPicPr>
          <p:nvPr>
            <p:ph type="pic" idx="1"/>
          </p:nvPr>
        </p:nvPicPr>
        <p:blipFill>
          <a:blip r:embed="rId2"/>
          <a:srcRect l="23472" r="23472"/>
          <a:stretch>
            <a:fillRect/>
          </a:stretch>
        </p:blipFill>
        <p:spPr>
          <a:prstGeom prst="rect">
            <a:avLst/>
          </a:prstGeom>
        </p:spPr>
      </p:pic>
      <p:pic>
        <p:nvPicPr>
          <p:cNvPr id="7" name="Image 6">
            <a:extLst>
              <a:ext uri="{FF2B5EF4-FFF2-40B4-BE49-F238E27FC236}">
                <a16:creationId xmlns:a16="http://schemas.microsoft.com/office/drawing/2014/main" id="{8B5FCE06-1CAE-7136-2365-747DE4573367}"/>
              </a:ext>
            </a:extLst>
          </p:cNvPr>
          <p:cNvPicPr>
            <a:picLocks noChangeAspect="1"/>
          </p:cNvPicPr>
          <p:nvPr/>
        </p:nvPicPr>
        <p:blipFill>
          <a:blip r:embed="rId3"/>
          <a:stretch>
            <a:fillRect/>
          </a:stretch>
        </p:blipFill>
        <p:spPr>
          <a:xfrm>
            <a:off x="7340533" y="4914900"/>
            <a:ext cx="2590799" cy="1943099"/>
          </a:xfrm>
          <a:prstGeom prst="rect">
            <a:avLst/>
          </a:prstGeom>
        </p:spPr>
      </p:pic>
    </p:spTree>
    <p:extLst>
      <p:ext uri="{BB962C8B-B14F-4D97-AF65-F5344CB8AC3E}">
        <p14:creationId xmlns:p14="http://schemas.microsoft.com/office/powerpoint/2010/main" val="2380560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846C37D-2673-59C2-838C-D2A6D5FBCC91}"/>
              </a:ext>
            </a:extLst>
          </p:cNvPr>
          <p:cNvSpPr>
            <a:spLocks noGrp="1"/>
          </p:cNvSpPr>
          <p:nvPr>
            <p:ph type="title"/>
          </p:nvPr>
        </p:nvSpPr>
        <p:spPr/>
        <p:txBody>
          <a:bodyPr>
            <a:normAutofit/>
          </a:bodyPr>
          <a:lstStyle/>
          <a:p>
            <a:r>
              <a:rPr lang="fr-CA" sz="3200" dirty="0"/>
              <a:t>Critères</a:t>
            </a:r>
          </a:p>
        </p:txBody>
      </p:sp>
      <p:sp>
        <p:nvSpPr>
          <p:cNvPr id="4" name="Espace réservé du contenu 3">
            <a:extLst>
              <a:ext uri="{FF2B5EF4-FFF2-40B4-BE49-F238E27FC236}">
                <a16:creationId xmlns:a16="http://schemas.microsoft.com/office/drawing/2014/main" id="{65514BC1-5ADC-D0E0-ABF3-28FE9B1135DF}"/>
              </a:ext>
            </a:extLst>
          </p:cNvPr>
          <p:cNvSpPr>
            <a:spLocks noGrp="1"/>
          </p:cNvSpPr>
          <p:nvPr>
            <p:ph sz="half" idx="2"/>
          </p:nvPr>
        </p:nvSpPr>
        <p:spPr/>
        <p:txBody>
          <a:bodyPr>
            <a:normAutofit fontScale="92500" lnSpcReduction="20000"/>
          </a:bodyPr>
          <a:lstStyle/>
          <a:p>
            <a:r>
              <a:rPr lang="fr-CA" sz="3000" b="0" i="0" dirty="0">
                <a:solidFill>
                  <a:srgbClr val="000000"/>
                </a:solidFill>
                <a:effectLst/>
                <a:latin typeface="+mj-lt"/>
              </a:rPr>
              <a:t>Interprétation juste des symboles inscrits sur la marchandise;</a:t>
            </a:r>
          </a:p>
          <a:p>
            <a:r>
              <a:rPr lang="fr-CA" sz="3000" dirty="0">
                <a:solidFill>
                  <a:srgbClr val="000000"/>
                </a:solidFill>
                <a:latin typeface="+mj-lt"/>
              </a:rPr>
              <a:t>Marchandise appropriée et sécuritaire de la marchandise;</a:t>
            </a:r>
            <a:endParaRPr lang="fr-CA" sz="3000" b="0" i="0" dirty="0">
              <a:solidFill>
                <a:srgbClr val="000000"/>
              </a:solidFill>
              <a:effectLst/>
              <a:latin typeface="+mj-lt"/>
            </a:endParaRPr>
          </a:p>
          <a:p>
            <a:r>
              <a:rPr lang="fr-CA" sz="3000" dirty="0">
                <a:solidFill>
                  <a:srgbClr val="000000"/>
                </a:solidFill>
                <a:latin typeface="+mj-lt"/>
              </a:rPr>
              <a:t>Calcul précis de la charge autorisées;</a:t>
            </a:r>
            <a:endParaRPr lang="fr-CA" sz="3000" b="0" i="0" dirty="0">
              <a:solidFill>
                <a:srgbClr val="000000"/>
              </a:solidFill>
              <a:effectLst/>
              <a:latin typeface="+mj-lt"/>
            </a:endParaRPr>
          </a:p>
          <a:p>
            <a:endParaRPr lang="fr-CA" dirty="0"/>
          </a:p>
        </p:txBody>
      </p:sp>
      <p:sp>
        <p:nvSpPr>
          <p:cNvPr id="6" name="Espace réservé du contenu 5">
            <a:extLst>
              <a:ext uri="{FF2B5EF4-FFF2-40B4-BE49-F238E27FC236}">
                <a16:creationId xmlns:a16="http://schemas.microsoft.com/office/drawing/2014/main" id="{CE6786E1-18BB-C3D0-2D6B-8938765C9B63}"/>
              </a:ext>
            </a:extLst>
          </p:cNvPr>
          <p:cNvSpPr>
            <a:spLocks noGrp="1"/>
          </p:cNvSpPr>
          <p:nvPr>
            <p:ph sz="quarter" idx="4"/>
          </p:nvPr>
        </p:nvSpPr>
        <p:spPr/>
        <p:txBody>
          <a:bodyPr>
            <a:normAutofit fontScale="92500" lnSpcReduction="20000"/>
          </a:bodyPr>
          <a:lstStyle/>
          <a:p>
            <a:r>
              <a:rPr lang="fr-CA" sz="3000" dirty="0">
                <a:solidFill>
                  <a:srgbClr val="000000"/>
                </a:solidFill>
                <a:latin typeface="+mj-lt"/>
              </a:rPr>
              <a:t>Disposition appropriée du chargement;</a:t>
            </a:r>
            <a:endParaRPr lang="fr-CA" sz="3000" b="0" i="0" dirty="0">
              <a:solidFill>
                <a:srgbClr val="000000"/>
              </a:solidFill>
              <a:effectLst/>
              <a:latin typeface="+mj-lt"/>
            </a:endParaRPr>
          </a:p>
          <a:p>
            <a:r>
              <a:rPr lang="fr-CA" sz="3000" b="0" i="0" dirty="0">
                <a:solidFill>
                  <a:srgbClr val="000000"/>
                </a:solidFill>
                <a:effectLst/>
                <a:latin typeface="+mj-lt"/>
              </a:rPr>
              <a:t>Vérification rigoureuse de l’intégrité et de la quantité de la marchandise.</a:t>
            </a:r>
          </a:p>
          <a:p>
            <a:endParaRPr lang="fr-CA" dirty="0"/>
          </a:p>
        </p:txBody>
      </p:sp>
    </p:spTree>
    <p:extLst>
      <p:ext uri="{BB962C8B-B14F-4D97-AF65-F5344CB8AC3E}">
        <p14:creationId xmlns:p14="http://schemas.microsoft.com/office/powerpoint/2010/main" val="428468626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5E7429-822F-156C-B821-D0AB7626D5B1}"/>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A1632CC6-B0C6-E5A0-D43B-596651F5B494}"/>
              </a:ext>
            </a:extLst>
          </p:cNvPr>
          <p:cNvSpPr>
            <a:spLocks noGrp="1"/>
          </p:cNvSpPr>
          <p:nvPr>
            <p:ph type="title"/>
          </p:nvPr>
        </p:nvSpPr>
        <p:spPr>
          <a:xfrm>
            <a:off x="411162" y="236466"/>
            <a:ext cx="5487614" cy="1375794"/>
          </a:xfrm>
        </p:spPr>
        <p:txBody>
          <a:bodyPr>
            <a:normAutofit fontScale="90000"/>
          </a:bodyPr>
          <a:lstStyle/>
          <a:p>
            <a:r>
              <a:rPr lang="fr-CA" dirty="0"/>
              <a:t>Manutention appropriée et sécuritaire de la marchandise</a:t>
            </a:r>
          </a:p>
        </p:txBody>
      </p:sp>
      <p:sp>
        <p:nvSpPr>
          <p:cNvPr id="4" name="Espace réservé du texte 3">
            <a:extLst>
              <a:ext uri="{FF2B5EF4-FFF2-40B4-BE49-F238E27FC236}">
                <a16:creationId xmlns:a16="http://schemas.microsoft.com/office/drawing/2014/main" id="{1BE41477-74A7-0F4E-0885-4D1C3A7CDF6C}"/>
              </a:ext>
            </a:extLst>
          </p:cNvPr>
          <p:cNvSpPr>
            <a:spLocks noGrp="1"/>
          </p:cNvSpPr>
          <p:nvPr>
            <p:ph type="body" sz="half" idx="2"/>
          </p:nvPr>
        </p:nvSpPr>
        <p:spPr>
          <a:xfrm>
            <a:off x="411162" y="2110117"/>
            <a:ext cx="6679751" cy="3825776"/>
          </a:xfrm>
        </p:spPr>
        <p:txBody>
          <a:bodyPr>
            <a:noAutofit/>
          </a:bodyPr>
          <a:lstStyle/>
          <a:p>
            <a:r>
              <a:rPr lang="fr-FR" sz="2800" b="0" i="0" dirty="0">
                <a:solidFill>
                  <a:srgbClr val="31849C"/>
                </a:solidFill>
                <a:effectLst/>
                <a:latin typeface="+mj-lt"/>
              </a:rPr>
              <a:t>Cela veut dire :</a:t>
            </a:r>
          </a:p>
          <a:p>
            <a:endParaRPr lang="fr-FR" sz="2800" dirty="0">
              <a:solidFill>
                <a:srgbClr val="31849C"/>
              </a:solidFill>
              <a:latin typeface="+mj-lt"/>
            </a:endParaRPr>
          </a:p>
          <a:p>
            <a:r>
              <a:rPr lang="fr-FR" sz="2800" b="0" i="0" dirty="0">
                <a:effectLst/>
                <a:latin typeface="+mj-lt"/>
              </a:rPr>
              <a:t>Respecter des règles de sécurité; des personnes, des biens et de l’équipements.</a:t>
            </a:r>
          </a:p>
          <a:p>
            <a:endParaRPr lang="fr-FR" sz="2800" b="0" i="0" dirty="0">
              <a:solidFill>
                <a:srgbClr val="31849C"/>
              </a:solidFill>
              <a:effectLst/>
              <a:latin typeface="+mj-lt"/>
            </a:endParaRPr>
          </a:p>
        </p:txBody>
      </p:sp>
      <p:pic>
        <p:nvPicPr>
          <p:cNvPr id="7" name="Image 6">
            <a:extLst>
              <a:ext uri="{FF2B5EF4-FFF2-40B4-BE49-F238E27FC236}">
                <a16:creationId xmlns:a16="http://schemas.microsoft.com/office/drawing/2014/main" id="{88A334D3-6BC7-5390-A147-A9DD1D1D68BA}"/>
              </a:ext>
            </a:extLst>
          </p:cNvPr>
          <p:cNvPicPr>
            <a:picLocks noChangeAspect="1"/>
          </p:cNvPicPr>
          <p:nvPr/>
        </p:nvPicPr>
        <p:blipFill>
          <a:blip r:embed="rId2"/>
          <a:stretch>
            <a:fillRect/>
          </a:stretch>
        </p:blipFill>
        <p:spPr>
          <a:xfrm>
            <a:off x="7340533" y="4914900"/>
            <a:ext cx="2590799" cy="1943099"/>
          </a:xfrm>
          <a:prstGeom prst="rect">
            <a:avLst/>
          </a:prstGeom>
        </p:spPr>
      </p:pic>
      <p:pic>
        <p:nvPicPr>
          <p:cNvPr id="9" name="Espace réservé pour une image  8" descr="Une image contenant bâtiment, Matériau composite, intérieur, ciment&#10;&#10;Le contenu généré par l’IA peut être incorrect.">
            <a:extLst>
              <a:ext uri="{FF2B5EF4-FFF2-40B4-BE49-F238E27FC236}">
                <a16:creationId xmlns:a16="http://schemas.microsoft.com/office/drawing/2014/main" id="{D5B4E850-6AFA-92FA-50A4-8C1CFD0B8E38}"/>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2840" r="2840"/>
          <a:stretch>
            <a:fillRect/>
          </a:stretch>
        </p:blipFill>
        <p:spPr/>
      </p:pic>
    </p:spTree>
    <p:extLst>
      <p:ext uri="{BB962C8B-B14F-4D97-AF65-F5344CB8AC3E}">
        <p14:creationId xmlns:p14="http://schemas.microsoft.com/office/powerpoint/2010/main" val="19145169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546E398-3267-30EB-4563-78D172835360}"/>
              </a:ext>
            </a:extLst>
          </p:cNvPr>
          <p:cNvSpPr>
            <a:spLocks noGrp="1"/>
          </p:cNvSpPr>
          <p:nvPr>
            <p:ph type="title"/>
          </p:nvPr>
        </p:nvSpPr>
        <p:spPr>
          <a:xfrm>
            <a:off x="820947" y="311964"/>
            <a:ext cx="4539143" cy="1395978"/>
          </a:xfrm>
        </p:spPr>
        <p:txBody>
          <a:bodyPr>
            <a:normAutofit/>
          </a:bodyPr>
          <a:lstStyle/>
          <a:p>
            <a:r>
              <a:rPr lang="fr-CA" sz="3200" dirty="0"/>
              <a:t>Voici les principes clés </a:t>
            </a:r>
          </a:p>
        </p:txBody>
      </p:sp>
      <p:sp>
        <p:nvSpPr>
          <p:cNvPr id="5" name="ZoneTexte 4">
            <a:extLst>
              <a:ext uri="{FF2B5EF4-FFF2-40B4-BE49-F238E27FC236}">
                <a16:creationId xmlns:a16="http://schemas.microsoft.com/office/drawing/2014/main" id="{11244742-EE5D-3575-A79B-6AAA1541F691}"/>
              </a:ext>
            </a:extLst>
          </p:cNvPr>
          <p:cNvSpPr txBox="1"/>
          <p:nvPr/>
        </p:nvSpPr>
        <p:spPr>
          <a:xfrm>
            <a:off x="6249838" y="208671"/>
            <a:ext cx="5801264" cy="2308324"/>
          </a:xfrm>
          <a:prstGeom prst="rect">
            <a:avLst/>
          </a:prstGeom>
          <a:noFill/>
        </p:spPr>
        <p:txBody>
          <a:bodyPr wrap="square">
            <a:spAutoFit/>
          </a:bodyPr>
          <a:lstStyle/>
          <a:p>
            <a:r>
              <a:rPr lang="fr-FR" sz="2400" dirty="0">
                <a:solidFill>
                  <a:srgbClr val="31849C"/>
                </a:solidFill>
                <a:latin typeface="+mj-lt"/>
              </a:rPr>
              <a:t>La manutention sécuritaire et le transport des marchandises reposent sur une planification rigoureuse et l’utilisation d’équipements adaptés et permet de protéger les travailleurs et l’intégrité des produits.</a:t>
            </a:r>
            <a:endParaRPr lang="fr-CA" sz="2400" dirty="0">
              <a:solidFill>
                <a:srgbClr val="31849C"/>
              </a:solidFill>
              <a:latin typeface="+mj-lt"/>
            </a:endParaRPr>
          </a:p>
        </p:txBody>
      </p:sp>
      <p:sp>
        <p:nvSpPr>
          <p:cNvPr id="6" name="Rectangle 5">
            <a:extLst>
              <a:ext uri="{FF2B5EF4-FFF2-40B4-BE49-F238E27FC236}">
                <a16:creationId xmlns:a16="http://schemas.microsoft.com/office/drawing/2014/main" id="{2BFCA7AC-9EA1-0CDF-32C3-F97B935C1724}"/>
              </a:ext>
            </a:extLst>
          </p:cNvPr>
          <p:cNvSpPr/>
          <p:nvPr/>
        </p:nvSpPr>
        <p:spPr>
          <a:xfrm>
            <a:off x="261668" y="4977442"/>
            <a:ext cx="10837532" cy="99203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9" name="ZoneTexte 8">
            <a:extLst>
              <a:ext uri="{FF2B5EF4-FFF2-40B4-BE49-F238E27FC236}">
                <a16:creationId xmlns:a16="http://schemas.microsoft.com/office/drawing/2014/main" id="{1DE8EBE5-2F9B-4A25-2587-EB055C584039}"/>
              </a:ext>
            </a:extLst>
          </p:cNvPr>
          <p:cNvSpPr txBox="1"/>
          <p:nvPr/>
        </p:nvSpPr>
        <p:spPr>
          <a:xfrm>
            <a:off x="1006621" y="4899804"/>
            <a:ext cx="1885658" cy="1200329"/>
          </a:xfrm>
          <a:prstGeom prst="rect">
            <a:avLst/>
          </a:prstGeom>
          <a:noFill/>
        </p:spPr>
        <p:txBody>
          <a:bodyPr wrap="square" rtlCol="0">
            <a:spAutoFit/>
          </a:bodyPr>
          <a:lstStyle/>
          <a:p>
            <a:r>
              <a:rPr lang="fr-CA" sz="2400" dirty="0">
                <a:latin typeface="+mj-lt"/>
              </a:rPr>
              <a:t>Manutention manuelle </a:t>
            </a:r>
            <a:r>
              <a:rPr lang="fr-CA" sz="2400" dirty="0">
                <a:latin typeface="+mj-lt"/>
                <a:ea typeface="Open Sans" panose="020B0606030504020204" pitchFamily="34" charset="0"/>
                <a:cs typeface="Open Sans" panose="020B0606030504020204" pitchFamily="34" charset="0"/>
              </a:rPr>
              <a:t>sécuritaire</a:t>
            </a:r>
          </a:p>
        </p:txBody>
      </p:sp>
      <p:pic>
        <p:nvPicPr>
          <p:cNvPr id="13" name="Image 12">
            <a:extLst>
              <a:ext uri="{FF2B5EF4-FFF2-40B4-BE49-F238E27FC236}">
                <a16:creationId xmlns:a16="http://schemas.microsoft.com/office/drawing/2014/main" id="{0EB2A622-EC16-D615-008F-85B891DA9A8A}"/>
              </a:ext>
            </a:extLst>
          </p:cNvPr>
          <p:cNvPicPr>
            <a:picLocks noChangeAspect="1"/>
          </p:cNvPicPr>
          <p:nvPr/>
        </p:nvPicPr>
        <p:blipFill>
          <a:blip r:embed="rId2"/>
          <a:stretch>
            <a:fillRect/>
          </a:stretch>
        </p:blipFill>
        <p:spPr>
          <a:xfrm>
            <a:off x="920442" y="3124322"/>
            <a:ext cx="2067915" cy="1074243"/>
          </a:xfrm>
          <a:prstGeom prst="rect">
            <a:avLst/>
          </a:prstGeom>
        </p:spPr>
      </p:pic>
      <p:pic>
        <p:nvPicPr>
          <p:cNvPr id="55" name="Espace réservé pour une image  54">
            <a:extLst>
              <a:ext uri="{FF2B5EF4-FFF2-40B4-BE49-F238E27FC236}">
                <a16:creationId xmlns:a16="http://schemas.microsoft.com/office/drawing/2014/main" id="{EBF55AFF-B929-7578-F492-CF3C9A880B28}"/>
              </a:ext>
            </a:extLst>
          </p:cNvPr>
          <p:cNvPicPr>
            <a:picLocks noGrp="1" noChangeAspect="1"/>
          </p:cNvPicPr>
          <p:nvPr>
            <p:ph type="pic" sz="quarter" idx="10"/>
          </p:nvPr>
        </p:nvPicPr>
        <p:blipFill>
          <a:blip r:embed="rId3"/>
          <a:srcRect l="13641" r="13641"/>
          <a:stretch>
            <a:fillRect/>
          </a:stretch>
        </p:blipFill>
        <p:spPr>
          <a:prstGeom prst="rect">
            <a:avLst/>
          </a:prstGeom>
        </p:spPr>
      </p:pic>
      <p:sp>
        <p:nvSpPr>
          <p:cNvPr id="56" name="ZoneTexte 55">
            <a:extLst>
              <a:ext uri="{FF2B5EF4-FFF2-40B4-BE49-F238E27FC236}">
                <a16:creationId xmlns:a16="http://schemas.microsoft.com/office/drawing/2014/main" id="{E51D94CB-A340-C866-335F-9C7BB91247F5}"/>
              </a:ext>
            </a:extLst>
          </p:cNvPr>
          <p:cNvSpPr txBox="1"/>
          <p:nvPr/>
        </p:nvSpPr>
        <p:spPr>
          <a:xfrm>
            <a:off x="3545174" y="4899804"/>
            <a:ext cx="2300377" cy="1200329"/>
          </a:xfrm>
          <a:prstGeom prst="rect">
            <a:avLst/>
          </a:prstGeom>
          <a:noFill/>
        </p:spPr>
        <p:txBody>
          <a:bodyPr wrap="square" rtlCol="0">
            <a:spAutoFit/>
          </a:bodyPr>
          <a:lstStyle/>
          <a:p>
            <a:r>
              <a:rPr lang="fr-CA" sz="2400" dirty="0">
                <a:latin typeface="+mj-lt"/>
              </a:rPr>
              <a:t>Manutention mécanique et équipements</a:t>
            </a:r>
          </a:p>
        </p:txBody>
      </p:sp>
      <p:pic>
        <p:nvPicPr>
          <p:cNvPr id="59" name="Espace réservé pour une image  58">
            <a:extLst>
              <a:ext uri="{FF2B5EF4-FFF2-40B4-BE49-F238E27FC236}">
                <a16:creationId xmlns:a16="http://schemas.microsoft.com/office/drawing/2014/main" id="{CD53738C-F91A-CDB1-F584-9521B2539B9C}"/>
              </a:ext>
            </a:extLst>
          </p:cNvPr>
          <p:cNvPicPr>
            <a:picLocks noGrp="1" noChangeAspect="1"/>
          </p:cNvPicPr>
          <p:nvPr>
            <p:ph type="pic" sz="quarter" idx="11"/>
          </p:nvPr>
        </p:nvPicPr>
        <p:blipFill>
          <a:blip r:embed="rId4"/>
          <a:srcRect t="4244" b="4244"/>
          <a:stretch>
            <a:fillRect/>
          </a:stretch>
        </p:blipFill>
        <p:spPr>
          <a:prstGeom prst="rect">
            <a:avLst/>
          </a:prstGeom>
        </p:spPr>
      </p:pic>
      <p:sp>
        <p:nvSpPr>
          <p:cNvPr id="60" name="ZoneTexte 59">
            <a:extLst>
              <a:ext uri="{FF2B5EF4-FFF2-40B4-BE49-F238E27FC236}">
                <a16:creationId xmlns:a16="http://schemas.microsoft.com/office/drawing/2014/main" id="{45062A6C-E020-C0C6-5A5C-E221BCE024A0}"/>
              </a:ext>
            </a:extLst>
          </p:cNvPr>
          <p:cNvSpPr txBox="1"/>
          <p:nvPr/>
        </p:nvSpPr>
        <p:spPr>
          <a:xfrm>
            <a:off x="6346451" y="4864194"/>
            <a:ext cx="2058016" cy="1200329"/>
          </a:xfrm>
          <a:prstGeom prst="rect">
            <a:avLst/>
          </a:prstGeom>
          <a:noFill/>
        </p:spPr>
        <p:txBody>
          <a:bodyPr wrap="square" rtlCol="0">
            <a:spAutoFit/>
          </a:bodyPr>
          <a:lstStyle/>
          <a:p>
            <a:r>
              <a:rPr lang="fr-FR" sz="2400" dirty="0">
                <a:latin typeface="+mj-lt"/>
              </a:rPr>
              <a:t>Préparation et arrimage de la marchandise</a:t>
            </a:r>
            <a:endParaRPr lang="fr-CA" sz="2400" dirty="0">
              <a:latin typeface="+mj-lt"/>
            </a:endParaRPr>
          </a:p>
        </p:txBody>
      </p:sp>
      <p:pic>
        <p:nvPicPr>
          <p:cNvPr id="65" name="Espace réservé pour une image  64">
            <a:extLst>
              <a:ext uri="{FF2B5EF4-FFF2-40B4-BE49-F238E27FC236}">
                <a16:creationId xmlns:a16="http://schemas.microsoft.com/office/drawing/2014/main" id="{888C4A40-129D-6EED-3E56-80EC9D1F1C30}"/>
              </a:ext>
            </a:extLst>
          </p:cNvPr>
          <p:cNvPicPr>
            <a:picLocks noGrp="1" noChangeAspect="1"/>
          </p:cNvPicPr>
          <p:nvPr>
            <p:ph type="pic" sz="quarter" idx="12"/>
          </p:nvPr>
        </p:nvPicPr>
        <p:blipFill>
          <a:blip r:embed="rId5"/>
          <a:srcRect l="14448" r="14448"/>
          <a:stretch>
            <a:fillRect/>
          </a:stretch>
        </p:blipFill>
        <p:spPr>
          <a:prstGeom prst="rect">
            <a:avLst/>
          </a:prstGeom>
        </p:spPr>
      </p:pic>
      <p:pic>
        <p:nvPicPr>
          <p:cNvPr id="69" name="Espace réservé pour une image  68">
            <a:extLst>
              <a:ext uri="{FF2B5EF4-FFF2-40B4-BE49-F238E27FC236}">
                <a16:creationId xmlns:a16="http://schemas.microsoft.com/office/drawing/2014/main" id="{2ABC4F28-16D4-53A1-95F6-8A2077DB587E}"/>
              </a:ext>
            </a:extLst>
          </p:cNvPr>
          <p:cNvPicPr>
            <a:picLocks noGrp="1" noChangeAspect="1"/>
          </p:cNvPicPr>
          <p:nvPr>
            <p:ph type="pic" sz="quarter" idx="13"/>
          </p:nvPr>
        </p:nvPicPr>
        <p:blipFill>
          <a:blip r:embed="rId6"/>
          <a:srcRect l="22487" r="22487"/>
          <a:stretch>
            <a:fillRect/>
          </a:stretch>
        </p:blipFill>
        <p:spPr>
          <a:prstGeom prst="rect">
            <a:avLst/>
          </a:prstGeom>
        </p:spPr>
      </p:pic>
      <p:sp>
        <p:nvSpPr>
          <p:cNvPr id="68" name="ZoneTexte 67">
            <a:extLst>
              <a:ext uri="{FF2B5EF4-FFF2-40B4-BE49-F238E27FC236}">
                <a16:creationId xmlns:a16="http://schemas.microsoft.com/office/drawing/2014/main" id="{4A65D728-CE41-9FC6-060E-19CBA6AB5EEE}"/>
              </a:ext>
            </a:extLst>
          </p:cNvPr>
          <p:cNvSpPr txBox="1"/>
          <p:nvPr/>
        </p:nvSpPr>
        <p:spPr>
          <a:xfrm>
            <a:off x="9016002" y="4899804"/>
            <a:ext cx="3140015" cy="1200329"/>
          </a:xfrm>
          <a:prstGeom prst="rect">
            <a:avLst/>
          </a:prstGeom>
          <a:noFill/>
        </p:spPr>
        <p:txBody>
          <a:bodyPr wrap="square" rtlCol="0">
            <a:spAutoFit/>
          </a:bodyPr>
          <a:lstStyle/>
          <a:p>
            <a:r>
              <a:rPr lang="fr-FR" sz="2400" dirty="0">
                <a:latin typeface="+mj-lt"/>
              </a:rPr>
              <a:t>Transport de Marchandises Dangereuses (TMD)</a:t>
            </a:r>
            <a:endParaRPr lang="fr-CA" sz="2400" dirty="0">
              <a:latin typeface="+mj-lt"/>
            </a:endParaRPr>
          </a:p>
        </p:txBody>
      </p:sp>
    </p:spTree>
    <p:extLst>
      <p:ext uri="{BB962C8B-B14F-4D97-AF65-F5344CB8AC3E}">
        <p14:creationId xmlns:p14="http://schemas.microsoft.com/office/powerpoint/2010/main" val="117996134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7143CDE-3F80-3DAC-B2A3-7B631DB8505C}"/>
              </a:ext>
            </a:extLst>
          </p:cNvPr>
          <p:cNvSpPr>
            <a:spLocks noGrp="1"/>
          </p:cNvSpPr>
          <p:nvPr>
            <p:ph type="title"/>
          </p:nvPr>
        </p:nvSpPr>
        <p:spPr>
          <a:xfrm>
            <a:off x="414069" y="294711"/>
            <a:ext cx="5115464" cy="1395978"/>
          </a:xfrm>
        </p:spPr>
        <p:txBody>
          <a:bodyPr>
            <a:normAutofit/>
          </a:bodyPr>
          <a:lstStyle/>
          <a:p>
            <a:r>
              <a:rPr lang="fr-CA" sz="3200" dirty="0"/>
              <a:t>Manutention manuelle</a:t>
            </a:r>
          </a:p>
        </p:txBody>
      </p:sp>
      <p:sp>
        <p:nvSpPr>
          <p:cNvPr id="3" name="Espace réservé du contenu 2">
            <a:extLst>
              <a:ext uri="{FF2B5EF4-FFF2-40B4-BE49-F238E27FC236}">
                <a16:creationId xmlns:a16="http://schemas.microsoft.com/office/drawing/2014/main" id="{179737D0-E47D-8464-4646-0F752FAE4E04}"/>
              </a:ext>
            </a:extLst>
          </p:cNvPr>
          <p:cNvSpPr>
            <a:spLocks noGrp="1"/>
          </p:cNvSpPr>
          <p:nvPr>
            <p:ph sz="half" idx="1"/>
          </p:nvPr>
        </p:nvSpPr>
        <p:spPr>
          <a:xfrm>
            <a:off x="231718" y="2131621"/>
            <a:ext cx="5755180" cy="3703129"/>
          </a:xfrm>
        </p:spPr>
        <p:txBody>
          <a:bodyPr>
            <a:normAutofit fontScale="25000" lnSpcReduction="20000"/>
          </a:bodyPr>
          <a:lstStyle/>
          <a:p>
            <a:r>
              <a:rPr lang="fr-FR" sz="11200" b="1" i="0" dirty="0">
                <a:solidFill>
                  <a:srgbClr val="31849C"/>
                </a:solidFill>
                <a:effectLst/>
                <a:latin typeface="+mj-lt"/>
                <a:cs typeface="Poppins Black" panose="020B0502040204020203" pitchFamily="2" charset="0"/>
              </a:rPr>
              <a:t>Planifier le levage :</a:t>
            </a:r>
            <a:endParaRPr lang="fr-FR" sz="11200" b="1" dirty="0">
              <a:solidFill>
                <a:srgbClr val="31849C"/>
              </a:solidFill>
              <a:latin typeface="+mj-lt"/>
              <a:cs typeface="Poppins Black" panose="020B0502040204020203" pitchFamily="2" charset="0"/>
            </a:endParaRPr>
          </a:p>
          <a:p>
            <a:pPr marL="0" indent="0">
              <a:buNone/>
            </a:pPr>
            <a:r>
              <a:rPr lang="fr-FR" sz="11200" b="0" i="0" dirty="0">
                <a:solidFill>
                  <a:srgbClr val="000000"/>
                </a:solidFill>
                <a:effectLst/>
                <a:latin typeface="+mj-lt"/>
                <a:cs typeface="Poppins Black" panose="020B0502040204020203" pitchFamily="2" charset="0"/>
              </a:rPr>
              <a:t>Évaluer le poids et la stabilité de la charge avant de la manipuler.</a:t>
            </a:r>
          </a:p>
          <a:p>
            <a:pPr marL="0" indent="0">
              <a:buNone/>
            </a:pPr>
            <a:endParaRPr lang="fr-FR" sz="11200" b="0" i="0" dirty="0">
              <a:solidFill>
                <a:srgbClr val="000000"/>
              </a:solidFill>
              <a:effectLst/>
              <a:latin typeface="+mj-lt"/>
              <a:cs typeface="Poppins Black" panose="020B0502040204020203" pitchFamily="2" charset="0"/>
            </a:endParaRPr>
          </a:p>
          <a:p>
            <a:r>
              <a:rPr lang="fr-FR" sz="11200" b="1" i="0" dirty="0">
                <a:solidFill>
                  <a:srgbClr val="31849C"/>
                </a:solidFill>
                <a:effectLst/>
                <a:latin typeface="+mj-lt"/>
                <a:cs typeface="Poppins Black" panose="020B0502040204020203" pitchFamily="2" charset="0"/>
              </a:rPr>
              <a:t>Posture correcte : </a:t>
            </a:r>
            <a:endParaRPr lang="fr-FR" sz="11200" b="1" dirty="0">
              <a:solidFill>
                <a:srgbClr val="31849C"/>
              </a:solidFill>
              <a:latin typeface="+mj-lt"/>
              <a:cs typeface="Poppins Black" panose="020B0502040204020203" pitchFamily="2" charset="0"/>
            </a:endParaRPr>
          </a:p>
          <a:p>
            <a:pPr marL="0" indent="0">
              <a:buNone/>
            </a:pPr>
            <a:r>
              <a:rPr lang="fr-FR" sz="11200" b="0" i="0" dirty="0">
                <a:solidFill>
                  <a:srgbClr val="000000"/>
                </a:solidFill>
                <a:effectLst/>
                <a:latin typeface="+mj-lt"/>
                <a:cs typeface="Poppins Black" panose="020B0502040204020203" pitchFamily="2" charset="0"/>
              </a:rPr>
              <a:t>Garder le dos droit, plier les genoux et  rapprocher la charge du corps.</a:t>
            </a:r>
          </a:p>
          <a:p>
            <a:endParaRPr lang="fr-FR" sz="11200" b="1" i="0" dirty="0">
              <a:solidFill>
                <a:srgbClr val="31849C"/>
              </a:solidFill>
              <a:effectLst/>
              <a:latin typeface="+mj-lt"/>
              <a:cs typeface="Poppins Black" panose="020B0502040204020203" pitchFamily="2" charset="0"/>
            </a:endParaRPr>
          </a:p>
          <a:p>
            <a:r>
              <a:rPr lang="fr-FR" sz="11200" b="1" i="0" dirty="0">
                <a:solidFill>
                  <a:srgbClr val="31849C"/>
                </a:solidFill>
                <a:effectLst/>
                <a:latin typeface="+mj-lt"/>
                <a:cs typeface="Poppins Black" panose="020B0502040204020203" pitchFamily="2" charset="0"/>
              </a:rPr>
              <a:t>Limiter les efforts : </a:t>
            </a:r>
            <a:endParaRPr lang="fr-FR" sz="11200" b="1" dirty="0">
              <a:solidFill>
                <a:srgbClr val="31849C"/>
              </a:solidFill>
              <a:latin typeface="+mj-lt"/>
              <a:cs typeface="Poppins Black" panose="020B0502040204020203" pitchFamily="2" charset="0"/>
            </a:endParaRPr>
          </a:p>
          <a:p>
            <a:pPr marL="0" indent="0">
              <a:buNone/>
            </a:pPr>
            <a:r>
              <a:rPr lang="fr-FR" sz="11200" b="0" i="0" dirty="0">
                <a:solidFill>
                  <a:srgbClr val="000000"/>
                </a:solidFill>
                <a:effectLst/>
                <a:latin typeface="+mj-lt"/>
                <a:cs typeface="Poppins Black" panose="020B0502040204020203" pitchFamily="2" charset="0"/>
              </a:rPr>
              <a:t>Éviter les torsions du tronc et limiter la hauteur de levage (idéalement entre les genoux et les épaules).</a:t>
            </a:r>
          </a:p>
          <a:p>
            <a:pPr marL="0" indent="0">
              <a:buNone/>
            </a:pPr>
            <a:endParaRPr lang="fr-CA" dirty="0"/>
          </a:p>
        </p:txBody>
      </p:sp>
      <p:pic>
        <p:nvPicPr>
          <p:cNvPr id="6" name="Image 5">
            <a:extLst>
              <a:ext uri="{FF2B5EF4-FFF2-40B4-BE49-F238E27FC236}">
                <a16:creationId xmlns:a16="http://schemas.microsoft.com/office/drawing/2014/main" id="{DDD2A571-1B93-9894-41E8-90D9BA88486B}"/>
              </a:ext>
            </a:extLst>
          </p:cNvPr>
          <p:cNvPicPr>
            <a:picLocks noChangeAspect="1"/>
          </p:cNvPicPr>
          <p:nvPr/>
        </p:nvPicPr>
        <p:blipFill>
          <a:blip r:embed="rId2"/>
          <a:stretch>
            <a:fillRect/>
          </a:stretch>
        </p:blipFill>
        <p:spPr>
          <a:xfrm>
            <a:off x="9130950" y="3228536"/>
            <a:ext cx="2196905" cy="2007698"/>
          </a:xfrm>
          <a:prstGeom prst="rect">
            <a:avLst/>
          </a:prstGeom>
        </p:spPr>
      </p:pic>
      <p:pic>
        <p:nvPicPr>
          <p:cNvPr id="10" name="Image 9">
            <a:extLst>
              <a:ext uri="{FF2B5EF4-FFF2-40B4-BE49-F238E27FC236}">
                <a16:creationId xmlns:a16="http://schemas.microsoft.com/office/drawing/2014/main" id="{A5EF85D3-5C71-1382-2CB5-1A482A67946C}"/>
              </a:ext>
            </a:extLst>
          </p:cNvPr>
          <p:cNvPicPr>
            <a:picLocks noChangeAspect="1"/>
          </p:cNvPicPr>
          <p:nvPr/>
        </p:nvPicPr>
        <p:blipFill>
          <a:blip r:embed="rId3"/>
          <a:stretch>
            <a:fillRect/>
          </a:stretch>
        </p:blipFill>
        <p:spPr>
          <a:xfrm>
            <a:off x="9082693" y="417758"/>
            <a:ext cx="2196905" cy="1837177"/>
          </a:xfrm>
          <a:prstGeom prst="rect">
            <a:avLst/>
          </a:prstGeom>
        </p:spPr>
      </p:pic>
    </p:spTree>
    <p:extLst>
      <p:ext uri="{BB962C8B-B14F-4D97-AF65-F5344CB8AC3E}">
        <p14:creationId xmlns:p14="http://schemas.microsoft.com/office/powerpoint/2010/main" val="183212757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D3A01D-04D1-9410-3F51-4EBEB2600B2B}"/>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F76C99D1-6A39-BCF0-44A5-45BAD85DC51C}"/>
              </a:ext>
            </a:extLst>
          </p:cNvPr>
          <p:cNvSpPr>
            <a:spLocks noGrp="1"/>
          </p:cNvSpPr>
          <p:nvPr>
            <p:ph type="title"/>
          </p:nvPr>
        </p:nvSpPr>
        <p:spPr>
          <a:xfrm>
            <a:off x="414069" y="294711"/>
            <a:ext cx="5115464" cy="1395978"/>
          </a:xfrm>
        </p:spPr>
        <p:txBody>
          <a:bodyPr>
            <a:normAutofit/>
          </a:bodyPr>
          <a:lstStyle/>
          <a:p>
            <a:r>
              <a:rPr lang="fr-CA" sz="3200" dirty="0"/>
              <a:t>Manutention manuelle</a:t>
            </a:r>
          </a:p>
        </p:txBody>
      </p:sp>
      <p:sp>
        <p:nvSpPr>
          <p:cNvPr id="3" name="Espace réservé du contenu 2">
            <a:extLst>
              <a:ext uri="{FF2B5EF4-FFF2-40B4-BE49-F238E27FC236}">
                <a16:creationId xmlns:a16="http://schemas.microsoft.com/office/drawing/2014/main" id="{F4638788-5FD7-8331-9B99-D92A23F9F1E2}"/>
              </a:ext>
            </a:extLst>
          </p:cNvPr>
          <p:cNvSpPr>
            <a:spLocks noGrp="1"/>
          </p:cNvSpPr>
          <p:nvPr>
            <p:ph sz="half" idx="1"/>
          </p:nvPr>
        </p:nvSpPr>
        <p:spPr>
          <a:xfrm>
            <a:off x="231718" y="2131621"/>
            <a:ext cx="5755180" cy="3703129"/>
          </a:xfrm>
        </p:spPr>
        <p:txBody>
          <a:bodyPr>
            <a:normAutofit lnSpcReduction="10000"/>
          </a:bodyPr>
          <a:lstStyle/>
          <a:p>
            <a:r>
              <a:rPr lang="fr-FR" b="1" i="0" dirty="0">
                <a:solidFill>
                  <a:srgbClr val="31849C"/>
                </a:solidFill>
                <a:effectLst/>
                <a:latin typeface="+mj-lt"/>
                <a:cs typeface="Poppins Black" panose="020B0502040204020203" pitchFamily="2" charset="0"/>
              </a:rPr>
              <a:t>Utiliser des aides : </a:t>
            </a:r>
            <a:endParaRPr lang="fr-FR" dirty="0">
              <a:solidFill>
                <a:srgbClr val="000000"/>
              </a:solidFill>
              <a:latin typeface="+mj-lt"/>
              <a:cs typeface="Poppins Black" panose="020B0502040204020203" pitchFamily="2" charset="0"/>
            </a:endParaRPr>
          </a:p>
          <a:p>
            <a:pPr marL="0" indent="0">
              <a:buNone/>
            </a:pPr>
            <a:r>
              <a:rPr lang="fr-FR" b="0" i="0" dirty="0">
                <a:solidFill>
                  <a:srgbClr val="000000"/>
                </a:solidFill>
                <a:effectLst/>
                <a:latin typeface="+mj-lt"/>
                <a:cs typeface="Poppins Black" panose="020B0502040204020203" pitchFamily="2" charset="0"/>
              </a:rPr>
              <a:t> l'utilisation de diables, transpalettes ou chariots pour limiter le port manuel;</a:t>
            </a:r>
          </a:p>
          <a:p>
            <a:pPr marL="0" indent="0">
              <a:buNone/>
            </a:pPr>
            <a:endParaRPr lang="fr-FR" b="0" i="0" dirty="0">
              <a:solidFill>
                <a:srgbClr val="000000"/>
              </a:solidFill>
              <a:effectLst/>
              <a:latin typeface="+mj-lt"/>
              <a:cs typeface="Poppins Black" panose="020B0502040204020203" pitchFamily="2" charset="0"/>
            </a:endParaRPr>
          </a:p>
          <a:p>
            <a:r>
              <a:rPr lang="fr-FR" b="1" i="0" dirty="0">
                <a:solidFill>
                  <a:srgbClr val="31849C"/>
                </a:solidFill>
                <a:effectLst/>
                <a:latin typeface="+mj-lt"/>
                <a:cs typeface="Poppins Black" panose="020B0502040204020203" pitchFamily="2" charset="0"/>
              </a:rPr>
              <a:t>Aménagement : </a:t>
            </a:r>
          </a:p>
          <a:p>
            <a:pPr marL="0" indent="0">
              <a:buNone/>
            </a:pPr>
            <a:r>
              <a:rPr lang="fr-FR" b="0" i="0" dirty="0">
                <a:solidFill>
                  <a:srgbClr val="000000"/>
                </a:solidFill>
                <a:effectLst/>
                <a:latin typeface="+mj-lt"/>
                <a:cs typeface="Poppins Black" panose="020B0502040204020203" pitchFamily="2" charset="0"/>
              </a:rPr>
              <a:t>Privilégier une légère descente lors du déplacement de charges (utilisation du transpalette)</a:t>
            </a:r>
            <a:endParaRPr lang="fr-CA" dirty="0"/>
          </a:p>
        </p:txBody>
      </p:sp>
      <p:pic>
        <p:nvPicPr>
          <p:cNvPr id="7" name="Image 6">
            <a:extLst>
              <a:ext uri="{FF2B5EF4-FFF2-40B4-BE49-F238E27FC236}">
                <a16:creationId xmlns:a16="http://schemas.microsoft.com/office/drawing/2014/main" id="{F8589D29-1C8A-87AC-E657-D4388655AA2D}"/>
              </a:ext>
            </a:extLst>
          </p:cNvPr>
          <p:cNvPicPr>
            <a:picLocks noChangeAspect="1"/>
          </p:cNvPicPr>
          <p:nvPr/>
        </p:nvPicPr>
        <p:blipFill>
          <a:blip r:embed="rId2"/>
          <a:stretch>
            <a:fillRect/>
          </a:stretch>
        </p:blipFill>
        <p:spPr>
          <a:xfrm>
            <a:off x="7743285" y="913328"/>
            <a:ext cx="3628729" cy="2419152"/>
          </a:xfrm>
          <a:prstGeom prst="rect">
            <a:avLst/>
          </a:prstGeom>
        </p:spPr>
      </p:pic>
      <p:pic>
        <p:nvPicPr>
          <p:cNvPr id="8" name="Image 7">
            <a:extLst>
              <a:ext uri="{FF2B5EF4-FFF2-40B4-BE49-F238E27FC236}">
                <a16:creationId xmlns:a16="http://schemas.microsoft.com/office/drawing/2014/main" id="{BD6BBECE-FE9F-2BDE-D95D-16D7D364A4B8}"/>
              </a:ext>
            </a:extLst>
          </p:cNvPr>
          <p:cNvPicPr>
            <a:picLocks noChangeAspect="1"/>
          </p:cNvPicPr>
          <p:nvPr/>
        </p:nvPicPr>
        <p:blipFill>
          <a:blip r:embed="rId3"/>
          <a:stretch>
            <a:fillRect/>
          </a:stretch>
        </p:blipFill>
        <p:spPr>
          <a:xfrm>
            <a:off x="7743285" y="3599061"/>
            <a:ext cx="3637187" cy="2419152"/>
          </a:xfrm>
          <a:prstGeom prst="rect">
            <a:avLst/>
          </a:prstGeom>
        </p:spPr>
      </p:pic>
      <p:pic>
        <p:nvPicPr>
          <p:cNvPr id="11" name="Image 10">
            <a:extLst>
              <a:ext uri="{FF2B5EF4-FFF2-40B4-BE49-F238E27FC236}">
                <a16:creationId xmlns:a16="http://schemas.microsoft.com/office/drawing/2014/main" id="{36DABEFC-D471-33BD-0040-7A808E4C1D3A}"/>
              </a:ext>
            </a:extLst>
          </p:cNvPr>
          <p:cNvPicPr>
            <a:picLocks noChangeAspect="1"/>
          </p:cNvPicPr>
          <p:nvPr/>
        </p:nvPicPr>
        <p:blipFill>
          <a:blip r:embed="rId4"/>
          <a:stretch>
            <a:fillRect/>
          </a:stretch>
        </p:blipFill>
        <p:spPr>
          <a:xfrm>
            <a:off x="6495196" y="5394168"/>
            <a:ext cx="1248089" cy="1248089"/>
          </a:xfrm>
          <a:prstGeom prst="rect">
            <a:avLst/>
          </a:prstGeom>
        </p:spPr>
      </p:pic>
    </p:spTree>
    <p:extLst>
      <p:ext uri="{BB962C8B-B14F-4D97-AF65-F5344CB8AC3E}">
        <p14:creationId xmlns:p14="http://schemas.microsoft.com/office/powerpoint/2010/main" val="41921171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810346-A07E-761B-92C4-B54856E5B3D5}"/>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3C816881-A19F-5F18-18C2-A468BC08A2B8}"/>
              </a:ext>
            </a:extLst>
          </p:cNvPr>
          <p:cNvSpPr>
            <a:spLocks noGrp="1"/>
          </p:cNvSpPr>
          <p:nvPr>
            <p:ph type="title"/>
          </p:nvPr>
        </p:nvSpPr>
        <p:spPr>
          <a:xfrm>
            <a:off x="345041" y="243341"/>
            <a:ext cx="5257800" cy="1395978"/>
          </a:xfrm>
        </p:spPr>
        <p:txBody>
          <a:bodyPr>
            <a:normAutofit/>
          </a:bodyPr>
          <a:lstStyle/>
          <a:p>
            <a:r>
              <a:rPr lang="fr-CA" sz="3200" dirty="0"/>
              <a:t>Manutention manuelle</a:t>
            </a:r>
          </a:p>
        </p:txBody>
      </p:sp>
      <p:pic>
        <p:nvPicPr>
          <p:cNvPr id="7" name="Image 6">
            <a:extLst>
              <a:ext uri="{FF2B5EF4-FFF2-40B4-BE49-F238E27FC236}">
                <a16:creationId xmlns:a16="http://schemas.microsoft.com/office/drawing/2014/main" id="{9C47B883-D2F3-8D5D-3D0A-110A9353813A}"/>
              </a:ext>
            </a:extLst>
          </p:cNvPr>
          <p:cNvPicPr>
            <a:picLocks noChangeAspect="1"/>
          </p:cNvPicPr>
          <p:nvPr/>
        </p:nvPicPr>
        <p:blipFill>
          <a:blip r:embed="rId2"/>
          <a:stretch>
            <a:fillRect/>
          </a:stretch>
        </p:blipFill>
        <p:spPr>
          <a:xfrm>
            <a:off x="676856" y="2307239"/>
            <a:ext cx="8839966" cy="1536325"/>
          </a:xfrm>
          <a:prstGeom prst="rect">
            <a:avLst/>
          </a:prstGeom>
        </p:spPr>
      </p:pic>
      <p:pic>
        <p:nvPicPr>
          <p:cNvPr id="8" name="Image 7">
            <a:extLst>
              <a:ext uri="{FF2B5EF4-FFF2-40B4-BE49-F238E27FC236}">
                <a16:creationId xmlns:a16="http://schemas.microsoft.com/office/drawing/2014/main" id="{6DA2F32F-B6C5-9F85-7A15-DC861B5D5A42}"/>
              </a:ext>
            </a:extLst>
          </p:cNvPr>
          <p:cNvPicPr>
            <a:picLocks noChangeAspect="1"/>
          </p:cNvPicPr>
          <p:nvPr/>
        </p:nvPicPr>
        <p:blipFill>
          <a:blip r:embed="rId3"/>
          <a:stretch>
            <a:fillRect/>
          </a:stretch>
        </p:blipFill>
        <p:spPr>
          <a:xfrm>
            <a:off x="8177664" y="3468067"/>
            <a:ext cx="951058" cy="414564"/>
          </a:xfrm>
          <a:prstGeom prst="rect">
            <a:avLst/>
          </a:prstGeom>
        </p:spPr>
      </p:pic>
      <p:sp>
        <p:nvSpPr>
          <p:cNvPr id="10" name="ZoneTexte 9">
            <a:extLst>
              <a:ext uri="{FF2B5EF4-FFF2-40B4-BE49-F238E27FC236}">
                <a16:creationId xmlns:a16="http://schemas.microsoft.com/office/drawing/2014/main" id="{8AFEC450-3CBE-2F8E-CF4A-E80AC9BE6405}"/>
              </a:ext>
            </a:extLst>
          </p:cNvPr>
          <p:cNvSpPr txBox="1"/>
          <p:nvPr/>
        </p:nvSpPr>
        <p:spPr>
          <a:xfrm>
            <a:off x="3637052" y="5016452"/>
            <a:ext cx="3445174" cy="369332"/>
          </a:xfrm>
          <a:prstGeom prst="rect">
            <a:avLst/>
          </a:prstGeom>
          <a:noFill/>
        </p:spPr>
        <p:txBody>
          <a:bodyPr wrap="none" rtlCol="0">
            <a:spAutoFit/>
          </a:bodyPr>
          <a:lstStyle/>
          <a:p>
            <a:r>
              <a:rPr lang="fr-CA" dirty="0">
                <a:hlinkClick r:id="rId4"/>
              </a:rPr>
              <a:t>https://youtu.be/zRKVsAibFrI</a:t>
            </a:r>
            <a:endParaRPr lang="fr-CA" dirty="0"/>
          </a:p>
        </p:txBody>
      </p:sp>
      <p:sp>
        <p:nvSpPr>
          <p:cNvPr id="11" name="ZoneTexte 10">
            <a:extLst>
              <a:ext uri="{FF2B5EF4-FFF2-40B4-BE49-F238E27FC236}">
                <a16:creationId xmlns:a16="http://schemas.microsoft.com/office/drawing/2014/main" id="{748BA091-96E6-2506-C2F7-7A986E398A66}"/>
              </a:ext>
            </a:extLst>
          </p:cNvPr>
          <p:cNvSpPr txBox="1"/>
          <p:nvPr/>
        </p:nvSpPr>
        <p:spPr>
          <a:xfrm>
            <a:off x="1252852" y="4172017"/>
            <a:ext cx="7986353" cy="523220"/>
          </a:xfrm>
          <a:prstGeom prst="rect">
            <a:avLst/>
          </a:prstGeom>
          <a:noFill/>
        </p:spPr>
        <p:txBody>
          <a:bodyPr wrap="none" rtlCol="0">
            <a:spAutoFit/>
          </a:bodyPr>
          <a:lstStyle/>
          <a:p>
            <a:r>
              <a:rPr lang="fr-CA" sz="2800" dirty="0">
                <a:latin typeface="+mj-lt"/>
              </a:rPr>
              <a:t>Charger et décharger une remorque en toute sécurité</a:t>
            </a:r>
          </a:p>
        </p:txBody>
      </p:sp>
      <p:pic>
        <p:nvPicPr>
          <p:cNvPr id="2050" name="Picture 2">
            <a:extLst>
              <a:ext uri="{FF2B5EF4-FFF2-40B4-BE49-F238E27FC236}">
                <a16:creationId xmlns:a16="http://schemas.microsoft.com/office/drawing/2014/main" id="{F10C6C06-C7A6-362C-9C09-214743F624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16822" y="2345049"/>
            <a:ext cx="2494113" cy="1662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070160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DAF36E-14A2-9DBF-9ABC-609CE827B95A}"/>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476FD11D-5BB5-22AD-AD70-693A53FCD67D}"/>
              </a:ext>
            </a:extLst>
          </p:cNvPr>
          <p:cNvSpPr>
            <a:spLocks noGrp="1"/>
          </p:cNvSpPr>
          <p:nvPr>
            <p:ph type="title"/>
          </p:nvPr>
        </p:nvSpPr>
        <p:spPr>
          <a:xfrm>
            <a:off x="311989" y="286084"/>
            <a:ext cx="5257800" cy="1395978"/>
          </a:xfrm>
        </p:spPr>
        <p:txBody>
          <a:bodyPr anchor="ctr">
            <a:normAutofit/>
          </a:bodyPr>
          <a:lstStyle/>
          <a:p>
            <a:r>
              <a:rPr lang="fr-CA" dirty="0"/>
              <a:t>Manutention manuelle</a:t>
            </a:r>
          </a:p>
        </p:txBody>
      </p:sp>
      <p:sp>
        <p:nvSpPr>
          <p:cNvPr id="4" name="Espace réservé du texte 3">
            <a:extLst>
              <a:ext uri="{FF2B5EF4-FFF2-40B4-BE49-F238E27FC236}">
                <a16:creationId xmlns:a16="http://schemas.microsoft.com/office/drawing/2014/main" id="{5DC5378A-628B-955F-0839-4BF115D297F3}"/>
              </a:ext>
            </a:extLst>
          </p:cNvPr>
          <p:cNvSpPr>
            <a:spLocks noGrp="1"/>
          </p:cNvSpPr>
          <p:nvPr>
            <p:ph sz="half" idx="1"/>
          </p:nvPr>
        </p:nvSpPr>
        <p:spPr>
          <a:xfrm>
            <a:off x="447674" y="1958196"/>
            <a:ext cx="5648326" cy="4157933"/>
          </a:xfrm>
        </p:spPr>
        <p:txBody>
          <a:bodyPr>
            <a:normAutofit lnSpcReduction="10000"/>
          </a:bodyPr>
          <a:lstStyle/>
          <a:p>
            <a:pPr marL="0" indent="0">
              <a:spcBef>
                <a:spcPts val="0"/>
              </a:spcBef>
              <a:spcAft>
                <a:spcPts val="600"/>
              </a:spcAft>
              <a:buNone/>
            </a:pPr>
            <a:r>
              <a:rPr lang="fr-FR" dirty="0">
                <a:solidFill>
                  <a:srgbClr val="31849C"/>
                </a:solidFill>
                <a:latin typeface="+mj-lt"/>
              </a:rPr>
              <a:t>Principales recommandations pour réaliser une activité de manutention</a:t>
            </a:r>
            <a:r>
              <a:rPr lang="fr-FR" b="0" i="0" dirty="0">
                <a:solidFill>
                  <a:srgbClr val="31849C"/>
                </a:solidFill>
                <a:effectLst/>
                <a:latin typeface="+mj-lt"/>
              </a:rPr>
              <a:t> :</a:t>
            </a:r>
          </a:p>
          <a:p>
            <a:pPr marL="0" indent="0">
              <a:spcBef>
                <a:spcPts val="0"/>
              </a:spcBef>
              <a:spcAft>
                <a:spcPts val="600"/>
              </a:spcAft>
              <a:buNone/>
            </a:pPr>
            <a:endParaRPr lang="fr-FR" b="0" i="0" dirty="0">
              <a:solidFill>
                <a:srgbClr val="31849C"/>
              </a:solidFill>
              <a:effectLst/>
              <a:latin typeface="+mj-lt"/>
            </a:endParaRPr>
          </a:p>
          <a:p>
            <a:pPr>
              <a:spcBef>
                <a:spcPts val="0"/>
              </a:spcBef>
              <a:spcAft>
                <a:spcPts val="600"/>
              </a:spcAft>
            </a:pPr>
            <a:r>
              <a:rPr lang="fr-FR" dirty="0">
                <a:latin typeface="+mj-lt"/>
              </a:rPr>
              <a:t>Dos droit</a:t>
            </a:r>
          </a:p>
          <a:p>
            <a:pPr>
              <a:spcBef>
                <a:spcPts val="0"/>
              </a:spcBef>
              <a:spcAft>
                <a:spcPts val="600"/>
              </a:spcAft>
            </a:pPr>
            <a:r>
              <a:rPr lang="fr-FR" dirty="0">
                <a:latin typeface="+mj-lt"/>
              </a:rPr>
              <a:t>Charge près du corps</a:t>
            </a:r>
          </a:p>
          <a:p>
            <a:pPr>
              <a:spcBef>
                <a:spcPts val="0"/>
              </a:spcBef>
              <a:spcAft>
                <a:spcPts val="600"/>
              </a:spcAft>
            </a:pPr>
            <a:r>
              <a:rPr lang="fr-FR" dirty="0">
                <a:latin typeface="+mj-lt"/>
              </a:rPr>
              <a:t>Prise stable</a:t>
            </a:r>
          </a:p>
          <a:p>
            <a:pPr>
              <a:spcBef>
                <a:spcPts val="0"/>
              </a:spcBef>
              <a:spcAft>
                <a:spcPts val="600"/>
              </a:spcAft>
            </a:pPr>
            <a:r>
              <a:rPr lang="fr-FR" dirty="0">
                <a:latin typeface="+mj-lt"/>
              </a:rPr>
              <a:t>Charge manipulée dans la zone de préhension</a:t>
            </a:r>
          </a:p>
          <a:p>
            <a:pPr>
              <a:spcBef>
                <a:spcPts val="0"/>
              </a:spcBef>
              <a:spcAft>
                <a:spcPts val="600"/>
              </a:spcAft>
            </a:pPr>
            <a:r>
              <a:rPr lang="fr-FR" dirty="0">
                <a:latin typeface="+mj-lt"/>
              </a:rPr>
              <a:t>Centre de gravité de la charge près du corps</a:t>
            </a:r>
          </a:p>
          <a:p>
            <a:pPr>
              <a:spcBef>
                <a:spcPts val="0"/>
              </a:spcBef>
            </a:pPr>
            <a:endParaRPr lang="fr-CA" sz="1500" dirty="0">
              <a:latin typeface="+mj-lt"/>
            </a:endParaRPr>
          </a:p>
        </p:txBody>
      </p:sp>
      <p:pic>
        <p:nvPicPr>
          <p:cNvPr id="7" name="Espace réservé pour une image  6">
            <a:extLst>
              <a:ext uri="{FF2B5EF4-FFF2-40B4-BE49-F238E27FC236}">
                <a16:creationId xmlns:a16="http://schemas.microsoft.com/office/drawing/2014/main" id="{5A5049B2-192C-9D15-0560-9298B7211FF5}"/>
              </a:ext>
            </a:extLst>
          </p:cNvPr>
          <p:cNvPicPr>
            <a:picLocks noGrp="1" noChangeAspect="1"/>
          </p:cNvPicPr>
          <p:nvPr>
            <p:ph sz="half" idx="2"/>
          </p:nvPr>
        </p:nvPicPr>
        <p:blipFill>
          <a:blip r:embed="rId2"/>
          <a:srcRect r="8276" b="-3"/>
          <a:stretch>
            <a:fillRect/>
          </a:stretch>
        </p:blipFill>
        <p:spPr>
          <a:xfrm>
            <a:off x="6358854" y="2413000"/>
            <a:ext cx="4994945" cy="3703128"/>
          </a:xfrm>
          <a:prstGeom prst="rect">
            <a:avLst/>
          </a:prstGeom>
          <a:noFill/>
        </p:spPr>
      </p:pic>
      <p:sp>
        <p:nvSpPr>
          <p:cNvPr id="11" name="ZoneTexte 10">
            <a:extLst>
              <a:ext uri="{FF2B5EF4-FFF2-40B4-BE49-F238E27FC236}">
                <a16:creationId xmlns:a16="http://schemas.microsoft.com/office/drawing/2014/main" id="{C3DBBAB5-E79C-E91C-9483-3ECC0DF4156A}"/>
              </a:ext>
            </a:extLst>
          </p:cNvPr>
          <p:cNvSpPr txBox="1"/>
          <p:nvPr/>
        </p:nvSpPr>
        <p:spPr>
          <a:xfrm>
            <a:off x="6441777" y="5816585"/>
            <a:ext cx="5068888" cy="828031"/>
          </a:xfrm>
          <a:prstGeom prst="rect">
            <a:avLst/>
          </a:prstGeom>
        </p:spPr>
        <p:txBody>
          <a:bodyPr vert="horz" lIns="91440" tIns="45720" rIns="91440" bIns="45720" rtlCol="0" anchor="ctr">
            <a:normAutofit/>
          </a:bodyPr>
          <a:lstStyle/>
          <a:p>
            <a:pPr algn="ctr">
              <a:spcBef>
                <a:spcPts val="1000"/>
              </a:spcBef>
            </a:pPr>
            <a:r>
              <a:rPr lang="en-US" sz="800" b="1" kern="1200" dirty="0">
                <a:latin typeface="+mj-lt"/>
              </a:rPr>
              <a:t>Source: </a:t>
            </a:r>
            <a:r>
              <a:rPr lang="en-US" sz="800" b="1" dirty="0" err="1">
                <a:latin typeface="+mj-lt"/>
              </a:rPr>
              <a:t>Freepik</a:t>
            </a:r>
            <a:r>
              <a:rPr lang="en-US" sz="800" b="1" kern="1200" dirty="0">
                <a:latin typeface="+mj-lt"/>
              </a:rPr>
              <a:t> libre de droits</a:t>
            </a:r>
          </a:p>
        </p:txBody>
      </p:sp>
    </p:spTree>
    <p:extLst>
      <p:ext uri="{BB962C8B-B14F-4D97-AF65-F5344CB8AC3E}">
        <p14:creationId xmlns:p14="http://schemas.microsoft.com/office/powerpoint/2010/main" val="209590556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865233-77E6-C3AB-FC4F-36EB6BD9B7B4}"/>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F99BCEAD-7EA5-0E39-8904-44F585702979}"/>
              </a:ext>
            </a:extLst>
          </p:cNvPr>
          <p:cNvSpPr>
            <a:spLocks noGrp="1"/>
          </p:cNvSpPr>
          <p:nvPr>
            <p:ph type="title"/>
          </p:nvPr>
        </p:nvSpPr>
        <p:spPr>
          <a:xfrm>
            <a:off x="235938" y="284304"/>
            <a:ext cx="5446713" cy="1389131"/>
          </a:xfrm>
        </p:spPr>
        <p:txBody>
          <a:bodyPr anchor="ctr">
            <a:normAutofit/>
          </a:bodyPr>
          <a:lstStyle/>
          <a:p>
            <a:r>
              <a:rPr lang="fr-CA" dirty="0"/>
              <a:t>Manutention manuelle</a:t>
            </a:r>
          </a:p>
        </p:txBody>
      </p:sp>
      <p:sp>
        <p:nvSpPr>
          <p:cNvPr id="4" name="Espace réservé du texte 3">
            <a:extLst>
              <a:ext uri="{FF2B5EF4-FFF2-40B4-BE49-F238E27FC236}">
                <a16:creationId xmlns:a16="http://schemas.microsoft.com/office/drawing/2014/main" id="{C54E656B-1C30-8562-5C66-D0512C00D7E6}"/>
              </a:ext>
            </a:extLst>
          </p:cNvPr>
          <p:cNvSpPr>
            <a:spLocks noGrp="1"/>
          </p:cNvSpPr>
          <p:nvPr>
            <p:ph sz="half" idx="2"/>
          </p:nvPr>
        </p:nvSpPr>
        <p:spPr>
          <a:xfrm>
            <a:off x="521898" y="3301761"/>
            <a:ext cx="5065712" cy="2687127"/>
          </a:xfrm>
        </p:spPr>
        <p:txBody>
          <a:bodyPr>
            <a:normAutofit lnSpcReduction="10000"/>
          </a:bodyPr>
          <a:lstStyle/>
          <a:p>
            <a:pPr>
              <a:spcBef>
                <a:spcPts val="0"/>
              </a:spcBef>
              <a:spcAft>
                <a:spcPts val="600"/>
              </a:spcAft>
            </a:pPr>
            <a:r>
              <a:rPr lang="fr-FR" dirty="0">
                <a:latin typeface="+mj-lt"/>
              </a:rPr>
              <a:t>Poignées non fléchies</a:t>
            </a:r>
          </a:p>
          <a:p>
            <a:pPr>
              <a:spcBef>
                <a:spcPts val="0"/>
              </a:spcBef>
              <a:spcAft>
                <a:spcPts val="600"/>
              </a:spcAft>
            </a:pPr>
            <a:r>
              <a:rPr lang="fr-FR" dirty="0">
                <a:latin typeface="+mj-lt"/>
              </a:rPr>
              <a:t>Posture stable</a:t>
            </a:r>
          </a:p>
          <a:p>
            <a:pPr>
              <a:spcBef>
                <a:spcPts val="0"/>
              </a:spcBef>
              <a:spcAft>
                <a:spcPts val="600"/>
              </a:spcAft>
            </a:pPr>
            <a:r>
              <a:rPr lang="fr-FR" dirty="0">
                <a:latin typeface="+mj-lt"/>
              </a:rPr>
              <a:t>Pieds et épaules alignés</a:t>
            </a:r>
          </a:p>
          <a:p>
            <a:pPr>
              <a:spcBef>
                <a:spcPts val="0"/>
              </a:spcBef>
              <a:spcAft>
                <a:spcPts val="600"/>
              </a:spcAft>
            </a:pPr>
            <a:r>
              <a:rPr lang="fr-FR" dirty="0">
                <a:latin typeface="+mj-lt"/>
              </a:rPr>
              <a:t>Prise stable</a:t>
            </a:r>
          </a:p>
          <a:p>
            <a:pPr>
              <a:spcBef>
                <a:spcPts val="0"/>
              </a:spcBef>
              <a:spcAft>
                <a:spcPts val="600"/>
              </a:spcAft>
            </a:pPr>
            <a:r>
              <a:rPr lang="fr-FR" dirty="0">
                <a:latin typeface="+mj-lt"/>
              </a:rPr>
              <a:t>Genoux fléchis</a:t>
            </a:r>
          </a:p>
          <a:p>
            <a:pPr>
              <a:spcBef>
                <a:spcPts val="0"/>
              </a:spcBef>
              <a:spcAft>
                <a:spcPts val="600"/>
              </a:spcAft>
            </a:pPr>
            <a:r>
              <a:rPr lang="fr-FR" dirty="0">
                <a:latin typeface="+mj-lt"/>
              </a:rPr>
              <a:t>Charge répartie de chaque côté</a:t>
            </a:r>
            <a:endParaRPr lang="fr-CA" dirty="0">
              <a:latin typeface="+mj-lt"/>
            </a:endParaRPr>
          </a:p>
        </p:txBody>
      </p:sp>
      <p:sp>
        <p:nvSpPr>
          <p:cNvPr id="10" name="ZoneTexte 9">
            <a:extLst>
              <a:ext uri="{FF2B5EF4-FFF2-40B4-BE49-F238E27FC236}">
                <a16:creationId xmlns:a16="http://schemas.microsoft.com/office/drawing/2014/main" id="{B3730F1B-7561-CD52-E0F9-E611146A696A}"/>
              </a:ext>
            </a:extLst>
          </p:cNvPr>
          <p:cNvSpPr txBox="1"/>
          <p:nvPr/>
        </p:nvSpPr>
        <p:spPr>
          <a:xfrm>
            <a:off x="6286501" y="5488781"/>
            <a:ext cx="5068888" cy="828031"/>
          </a:xfrm>
          <a:prstGeom prst="rect">
            <a:avLst/>
          </a:prstGeom>
        </p:spPr>
        <p:txBody>
          <a:bodyPr vert="horz" lIns="91440" tIns="45720" rIns="91440" bIns="45720" rtlCol="0" anchor="ctr">
            <a:normAutofit/>
          </a:bodyPr>
          <a:lstStyle/>
          <a:p>
            <a:pPr algn="ctr">
              <a:spcBef>
                <a:spcPts val="1000"/>
              </a:spcBef>
            </a:pPr>
            <a:r>
              <a:rPr lang="en-US" sz="800" b="1" kern="1200" dirty="0">
                <a:latin typeface="+mj-lt"/>
              </a:rPr>
              <a:t>Source: iStock libre de droits</a:t>
            </a:r>
          </a:p>
        </p:txBody>
      </p:sp>
      <p:pic>
        <p:nvPicPr>
          <p:cNvPr id="8" name="Espace réservé du contenu 7">
            <a:extLst>
              <a:ext uri="{FF2B5EF4-FFF2-40B4-BE49-F238E27FC236}">
                <a16:creationId xmlns:a16="http://schemas.microsoft.com/office/drawing/2014/main" id="{ED32C244-6C95-656D-B34F-5870040E790A}"/>
              </a:ext>
            </a:extLst>
          </p:cNvPr>
          <p:cNvPicPr>
            <a:picLocks noGrp="1" noChangeAspect="1"/>
          </p:cNvPicPr>
          <p:nvPr>
            <p:ph sz="quarter" idx="4"/>
          </p:nvPr>
        </p:nvPicPr>
        <p:blipFill>
          <a:blip r:embed="rId2"/>
          <a:stretch>
            <a:fillRect/>
          </a:stretch>
        </p:blipFill>
        <p:spPr>
          <a:xfrm>
            <a:off x="7267691" y="3086100"/>
            <a:ext cx="3106506" cy="2687128"/>
          </a:xfrm>
          <a:prstGeom prst="rect">
            <a:avLst/>
          </a:prstGeom>
          <a:noFill/>
        </p:spPr>
      </p:pic>
      <p:sp>
        <p:nvSpPr>
          <p:cNvPr id="14" name="ZoneTexte 13">
            <a:extLst>
              <a:ext uri="{FF2B5EF4-FFF2-40B4-BE49-F238E27FC236}">
                <a16:creationId xmlns:a16="http://schemas.microsoft.com/office/drawing/2014/main" id="{4326CE2A-EFB1-7408-BB30-86D23A1D5F31}"/>
              </a:ext>
            </a:extLst>
          </p:cNvPr>
          <p:cNvSpPr txBox="1"/>
          <p:nvPr/>
        </p:nvSpPr>
        <p:spPr>
          <a:xfrm>
            <a:off x="521898" y="1880884"/>
            <a:ext cx="6495690" cy="954107"/>
          </a:xfrm>
          <a:prstGeom prst="rect">
            <a:avLst/>
          </a:prstGeom>
          <a:noFill/>
        </p:spPr>
        <p:txBody>
          <a:bodyPr wrap="square">
            <a:spAutoFit/>
          </a:bodyPr>
          <a:lstStyle/>
          <a:p>
            <a:pPr marL="0" indent="0">
              <a:spcBef>
                <a:spcPts val="0"/>
              </a:spcBef>
              <a:spcAft>
                <a:spcPts val="600"/>
              </a:spcAft>
              <a:buNone/>
            </a:pPr>
            <a:r>
              <a:rPr lang="fr-FR" sz="2800" dirty="0">
                <a:solidFill>
                  <a:srgbClr val="31849C"/>
                </a:solidFill>
                <a:latin typeface="+mj-lt"/>
              </a:rPr>
              <a:t>Principales recommandations pour réaliser une activité de manutention</a:t>
            </a:r>
            <a:r>
              <a:rPr lang="fr-FR" sz="2800" b="0" i="0" dirty="0">
                <a:solidFill>
                  <a:srgbClr val="31849C"/>
                </a:solidFill>
                <a:effectLst/>
                <a:latin typeface="+mj-lt"/>
              </a:rPr>
              <a:t> :</a:t>
            </a:r>
          </a:p>
        </p:txBody>
      </p:sp>
    </p:spTree>
    <p:extLst>
      <p:ext uri="{BB962C8B-B14F-4D97-AF65-F5344CB8AC3E}">
        <p14:creationId xmlns:p14="http://schemas.microsoft.com/office/powerpoint/2010/main" val="420444739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E04D68-94C6-7DD7-AD3A-83798B45785D}"/>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24DB038F-6EBD-6560-4D34-52316285C56E}"/>
              </a:ext>
            </a:extLst>
          </p:cNvPr>
          <p:cNvSpPr>
            <a:spLocks noGrp="1"/>
          </p:cNvSpPr>
          <p:nvPr>
            <p:ph type="title"/>
          </p:nvPr>
        </p:nvSpPr>
        <p:spPr>
          <a:xfrm>
            <a:off x="345041" y="243341"/>
            <a:ext cx="5257800" cy="1395978"/>
          </a:xfrm>
        </p:spPr>
        <p:txBody>
          <a:bodyPr>
            <a:normAutofit/>
          </a:bodyPr>
          <a:lstStyle/>
          <a:p>
            <a:r>
              <a:rPr lang="fr-CA" sz="3200" dirty="0"/>
              <a:t>Vidéos</a:t>
            </a:r>
          </a:p>
        </p:txBody>
      </p:sp>
      <p:sp>
        <p:nvSpPr>
          <p:cNvPr id="11" name="ZoneTexte 10">
            <a:extLst>
              <a:ext uri="{FF2B5EF4-FFF2-40B4-BE49-F238E27FC236}">
                <a16:creationId xmlns:a16="http://schemas.microsoft.com/office/drawing/2014/main" id="{C7E82F89-5D2D-008A-2054-662D2C37E5E8}"/>
              </a:ext>
            </a:extLst>
          </p:cNvPr>
          <p:cNvSpPr txBox="1"/>
          <p:nvPr/>
        </p:nvSpPr>
        <p:spPr>
          <a:xfrm>
            <a:off x="3081652" y="6334780"/>
            <a:ext cx="6844631" cy="523220"/>
          </a:xfrm>
          <a:prstGeom prst="rect">
            <a:avLst/>
          </a:prstGeom>
          <a:noFill/>
        </p:spPr>
        <p:txBody>
          <a:bodyPr wrap="none" rtlCol="0">
            <a:spAutoFit/>
          </a:bodyPr>
          <a:lstStyle/>
          <a:p>
            <a:r>
              <a:rPr lang="fr-CA" sz="2800" dirty="0">
                <a:latin typeface="+mj-lt"/>
              </a:rPr>
              <a:t>Collaboration de Pascal </a:t>
            </a:r>
            <a:r>
              <a:rPr lang="fr-CA" sz="2800" dirty="0" err="1">
                <a:latin typeface="+mj-lt"/>
              </a:rPr>
              <a:t>Riopel</a:t>
            </a:r>
            <a:r>
              <a:rPr lang="fr-CA" sz="2800" dirty="0">
                <a:latin typeface="+mj-lt"/>
              </a:rPr>
              <a:t> pour les vidéos</a:t>
            </a:r>
          </a:p>
        </p:txBody>
      </p:sp>
      <p:sp>
        <p:nvSpPr>
          <p:cNvPr id="5" name="ZoneTexte 4">
            <a:extLst>
              <a:ext uri="{FF2B5EF4-FFF2-40B4-BE49-F238E27FC236}">
                <a16:creationId xmlns:a16="http://schemas.microsoft.com/office/drawing/2014/main" id="{898DEA70-7B0D-617B-55EF-5006A8B3022B}"/>
              </a:ext>
            </a:extLst>
          </p:cNvPr>
          <p:cNvSpPr txBox="1"/>
          <p:nvPr/>
        </p:nvSpPr>
        <p:spPr>
          <a:xfrm>
            <a:off x="1097280" y="2286000"/>
            <a:ext cx="8207696" cy="369332"/>
          </a:xfrm>
          <a:prstGeom prst="rect">
            <a:avLst/>
          </a:prstGeom>
          <a:noFill/>
        </p:spPr>
        <p:txBody>
          <a:bodyPr wrap="none" rtlCol="0">
            <a:spAutoFit/>
          </a:bodyPr>
          <a:lstStyle/>
          <a:p>
            <a:r>
              <a:rPr lang="fr-CA" dirty="0">
                <a:hlinkClick r:id="rId2"/>
              </a:rPr>
              <a:t>https://www.facebook.com/share/v/14aQxYmCXGz/?mibextid=wwXIfr</a:t>
            </a:r>
            <a:endParaRPr lang="fr-CA" dirty="0"/>
          </a:p>
        </p:txBody>
      </p:sp>
      <p:sp>
        <p:nvSpPr>
          <p:cNvPr id="6" name="ZoneTexte 5">
            <a:extLst>
              <a:ext uri="{FF2B5EF4-FFF2-40B4-BE49-F238E27FC236}">
                <a16:creationId xmlns:a16="http://schemas.microsoft.com/office/drawing/2014/main" id="{877BAE90-AC06-1A46-5803-3FB1BFDEC82D}"/>
              </a:ext>
            </a:extLst>
          </p:cNvPr>
          <p:cNvSpPr txBox="1"/>
          <p:nvPr/>
        </p:nvSpPr>
        <p:spPr>
          <a:xfrm>
            <a:off x="568561" y="2367280"/>
            <a:ext cx="513080" cy="2954655"/>
          </a:xfrm>
          <a:prstGeom prst="rect">
            <a:avLst/>
          </a:prstGeom>
          <a:noFill/>
        </p:spPr>
        <p:txBody>
          <a:bodyPr wrap="square" rtlCol="0">
            <a:spAutoFit/>
          </a:bodyPr>
          <a:lstStyle/>
          <a:p>
            <a:r>
              <a:rPr lang="fr-CA" dirty="0"/>
              <a:t>1.</a:t>
            </a:r>
          </a:p>
          <a:p>
            <a:endParaRPr lang="fr-CA" sz="1000" dirty="0"/>
          </a:p>
          <a:p>
            <a:r>
              <a:rPr lang="fr-CA" dirty="0"/>
              <a:t>2.</a:t>
            </a:r>
          </a:p>
          <a:p>
            <a:endParaRPr lang="fr-CA" sz="1000" dirty="0"/>
          </a:p>
          <a:p>
            <a:r>
              <a:rPr lang="fr-CA" dirty="0"/>
              <a:t>3.</a:t>
            </a:r>
          </a:p>
          <a:p>
            <a:endParaRPr lang="fr-CA" sz="1000" dirty="0"/>
          </a:p>
          <a:p>
            <a:r>
              <a:rPr lang="fr-CA" dirty="0"/>
              <a:t>4.</a:t>
            </a:r>
          </a:p>
          <a:p>
            <a:endParaRPr lang="fr-CA" sz="1000" dirty="0"/>
          </a:p>
          <a:p>
            <a:r>
              <a:rPr lang="fr-CA" dirty="0"/>
              <a:t>5.</a:t>
            </a:r>
          </a:p>
          <a:p>
            <a:endParaRPr lang="fr-CA" sz="1000" dirty="0"/>
          </a:p>
          <a:p>
            <a:r>
              <a:rPr lang="fr-CA" dirty="0"/>
              <a:t>6.</a:t>
            </a:r>
          </a:p>
          <a:p>
            <a:endParaRPr lang="fr-CA" sz="1000" dirty="0"/>
          </a:p>
          <a:p>
            <a:r>
              <a:rPr lang="fr-CA" dirty="0"/>
              <a:t>7.</a:t>
            </a:r>
          </a:p>
        </p:txBody>
      </p:sp>
      <p:sp>
        <p:nvSpPr>
          <p:cNvPr id="9" name="ZoneTexte 8">
            <a:extLst>
              <a:ext uri="{FF2B5EF4-FFF2-40B4-BE49-F238E27FC236}">
                <a16:creationId xmlns:a16="http://schemas.microsoft.com/office/drawing/2014/main" id="{8EBE2B38-1079-9C9C-B58C-F74ABF554734}"/>
              </a:ext>
            </a:extLst>
          </p:cNvPr>
          <p:cNvSpPr txBox="1"/>
          <p:nvPr/>
        </p:nvSpPr>
        <p:spPr>
          <a:xfrm>
            <a:off x="1081641" y="2782669"/>
            <a:ext cx="7866256" cy="646331"/>
          </a:xfrm>
          <a:prstGeom prst="rect">
            <a:avLst/>
          </a:prstGeom>
          <a:noFill/>
        </p:spPr>
        <p:txBody>
          <a:bodyPr wrap="none" rtlCol="0">
            <a:spAutoFit/>
          </a:bodyPr>
          <a:lstStyle/>
          <a:p>
            <a:r>
              <a:rPr lang="fr-CA" dirty="0">
                <a:hlinkClick r:id="rId3"/>
              </a:rPr>
              <a:t>https://www.facebook.com/share/v/1B3RUkezpP/?mibextid=wwXIfr</a:t>
            </a:r>
            <a:endParaRPr lang="fr-CA" dirty="0"/>
          </a:p>
          <a:p>
            <a:endParaRPr lang="fr-CA" dirty="0"/>
          </a:p>
        </p:txBody>
      </p:sp>
      <p:sp>
        <p:nvSpPr>
          <p:cNvPr id="13" name="ZoneTexte 12">
            <a:extLst>
              <a:ext uri="{FF2B5EF4-FFF2-40B4-BE49-F238E27FC236}">
                <a16:creationId xmlns:a16="http://schemas.microsoft.com/office/drawing/2014/main" id="{BB4E96C2-678A-B29C-E597-4D56C72517A9}"/>
              </a:ext>
            </a:extLst>
          </p:cNvPr>
          <p:cNvSpPr txBox="1"/>
          <p:nvPr/>
        </p:nvSpPr>
        <p:spPr>
          <a:xfrm>
            <a:off x="1361440" y="3545840"/>
            <a:ext cx="184731" cy="369332"/>
          </a:xfrm>
          <a:prstGeom prst="rect">
            <a:avLst/>
          </a:prstGeom>
          <a:noFill/>
        </p:spPr>
        <p:txBody>
          <a:bodyPr wrap="none" rtlCol="0">
            <a:spAutoFit/>
          </a:bodyPr>
          <a:lstStyle/>
          <a:p>
            <a:endParaRPr lang="fr-CA" dirty="0"/>
          </a:p>
        </p:txBody>
      </p:sp>
      <p:sp>
        <p:nvSpPr>
          <p:cNvPr id="14" name="ZoneTexte 13">
            <a:extLst>
              <a:ext uri="{FF2B5EF4-FFF2-40B4-BE49-F238E27FC236}">
                <a16:creationId xmlns:a16="http://schemas.microsoft.com/office/drawing/2014/main" id="{453B449D-3905-63D5-02EB-7E46FAA70399}"/>
              </a:ext>
            </a:extLst>
          </p:cNvPr>
          <p:cNvSpPr txBox="1"/>
          <p:nvPr/>
        </p:nvSpPr>
        <p:spPr>
          <a:xfrm>
            <a:off x="1080038" y="3252608"/>
            <a:ext cx="7867859" cy="646331"/>
          </a:xfrm>
          <a:prstGeom prst="rect">
            <a:avLst/>
          </a:prstGeom>
          <a:noFill/>
        </p:spPr>
        <p:txBody>
          <a:bodyPr wrap="none" rtlCol="0">
            <a:spAutoFit/>
          </a:bodyPr>
          <a:lstStyle/>
          <a:p>
            <a:r>
              <a:rPr lang="fr-CA" dirty="0">
                <a:hlinkClick r:id="rId4"/>
              </a:rPr>
              <a:t>https://www.facebook.com/share/r/1aVScPE53p/?mibextid=wwXIfr</a:t>
            </a:r>
            <a:endParaRPr lang="fr-CA" dirty="0"/>
          </a:p>
          <a:p>
            <a:endParaRPr lang="fr-CA" dirty="0"/>
          </a:p>
        </p:txBody>
      </p:sp>
      <p:sp>
        <p:nvSpPr>
          <p:cNvPr id="15" name="ZoneTexte 14">
            <a:extLst>
              <a:ext uri="{FF2B5EF4-FFF2-40B4-BE49-F238E27FC236}">
                <a16:creationId xmlns:a16="http://schemas.microsoft.com/office/drawing/2014/main" id="{B82E3D77-3B85-98ED-4B1B-15F51E8EBD74}"/>
              </a:ext>
            </a:extLst>
          </p:cNvPr>
          <p:cNvSpPr txBox="1"/>
          <p:nvPr/>
        </p:nvSpPr>
        <p:spPr>
          <a:xfrm>
            <a:off x="1080038" y="3692613"/>
            <a:ext cx="7847020" cy="646331"/>
          </a:xfrm>
          <a:prstGeom prst="rect">
            <a:avLst/>
          </a:prstGeom>
          <a:noFill/>
        </p:spPr>
        <p:txBody>
          <a:bodyPr wrap="none" rtlCol="0">
            <a:spAutoFit/>
          </a:bodyPr>
          <a:lstStyle/>
          <a:p>
            <a:r>
              <a:rPr lang="fr-CA" dirty="0">
                <a:hlinkClick r:id="rId5"/>
              </a:rPr>
              <a:t>https://www.facebook.com/share/r/1CQUuxteLa/?mibextid=wwXIfr</a:t>
            </a:r>
            <a:endParaRPr lang="fr-CA" dirty="0"/>
          </a:p>
          <a:p>
            <a:endParaRPr lang="fr-CA" dirty="0"/>
          </a:p>
        </p:txBody>
      </p:sp>
      <p:sp>
        <p:nvSpPr>
          <p:cNvPr id="16" name="ZoneTexte 15">
            <a:extLst>
              <a:ext uri="{FF2B5EF4-FFF2-40B4-BE49-F238E27FC236}">
                <a16:creationId xmlns:a16="http://schemas.microsoft.com/office/drawing/2014/main" id="{A1C6E238-E800-B88E-DFC2-859D4AD959D3}"/>
              </a:ext>
            </a:extLst>
          </p:cNvPr>
          <p:cNvSpPr txBox="1"/>
          <p:nvPr/>
        </p:nvSpPr>
        <p:spPr>
          <a:xfrm>
            <a:off x="1043168" y="4110685"/>
            <a:ext cx="7883890" cy="923330"/>
          </a:xfrm>
          <a:prstGeom prst="rect">
            <a:avLst/>
          </a:prstGeom>
          <a:noFill/>
        </p:spPr>
        <p:txBody>
          <a:bodyPr wrap="none" rtlCol="0">
            <a:spAutoFit/>
          </a:bodyPr>
          <a:lstStyle/>
          <a:p>
            <a:r>
              <a:rPr lang="fr-CA" dirty="0">
                <a:hlinkClick r:id="rId6"/>
              </a:rPr>
              <a:t>https://www.facebook.com/share/r/18KaEZLDAw/?mibextid=wwXIfr</a:t>
            </a:r>
            <a:endParaRPr lang="fr-CA" dirty="0"/>
          </a:p>
          <a:p>
            <a:endParaRPr lang="fr-CA" dirty="0"/>
          </a:p>
          <a:p>
            <a:endParaRPr lang="fr-CA" dirty="0"/>
          </a:p>
        </p:txBody>
      </p:sp>
      <p:sp>
        <p:nvSpPr>
          <p:cNvPr id="17" name="ZoneTexte 16">
            <a:extLst>
              <a:ext uri="{FF2B5EF4-FFF2-40B4-BE49-F238E27FC236}">
                <a16:creationId xmlns:a16="http://schemas.microsoft.com/office/drawing/2014/main" id="{C0FCE205-DDE3-6C05-55D2-E5AED87AF018}"/>
              </a:ext>
            </a:extLst>
          </p:cNvPr>
          <p:cNvSpPr txBox="1"/>
          <p:nvPr/>
        </p:nvSpPr>
        <p:spPr>
          <a:xfrm>
            <a:off x="2058424" y="5536049"/>
            <a:ext cx="7867859" cy="646331"/>
          </a:xfrm>
          <a:prstGeom prst="rect">
            <a:avLst/>
          </a:prstGeom>
          <a:noFill/>
        </p:spPr>
        <p:txBody>
          <a:bodyPr wrap="none" rtlCol="0">
            <a:spAutoFit/>
          </a:bodyPr>
          <a:lstStyle/>
          <a:p>
            <a:r>
              <a:rPr lang="fr-CA" dirty="0">
                <a:hlinkClick r:id="rId4"/>
              </a:rPr>
              <a:t>https://www.facebook.com/share/r/1aVScPE53p/?mibextid=wwXIfr</a:t>
            </a:r>
            <a:endParaRPr lang="fr-CA" dirty="0"/>
          </a:p>
          <a:p>
            <a:endParaRPr lang="fr-CA" dirty="0"/>
          </a:p>
        </p:txBody>
      </p:sp>
    </p:spTree>
    <p:extLst>
      <p:ext uri="{BB962C8B-B14F-4D97-AF65-F5344CB8AC3E}">
        <p14:creationId xmlns:p14="http://schemas.microsoft.com/office/powerpoint/2010/main" val="192242643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129714-F61E-03FE-D36B-42460BCE415A}"/>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9C0A8B07-4FE8-9544-6C27-F4038A3C4450}"/>
              </a:ext>
            </a:extLst>
          </p:cNvPr>
          <p:cNvSpPr>
            <a:spLocks noGrp="1"/>
          </p:cNvSpPr>
          <p:nvPr>
            <p:ph type="title"/>
          </p:nvPr>
        </p:nvSpPr>
        <p:spPr>
          <a:xfrm>
            <a:off x="397800" y="494980"/>
            <a:ext cx="6217671" cy="1395978"/>
          </a:xfrm>
        </p:spPr>
        <p:txBody>
          <a:bodyPr>
            <a:normAutofit fontScale="90000"/>
          </a:bodyPr>
          <a:lstStyle/>
          <a:p>
            <a:r>
              <a:rPr lang="fr-CA" dirty="0">
                <a:ea typeface="Open Sans" panose="020B0606030504020204" pitchFamily="34" charset="0"/>
                <a:cs typeface="Open Sans" panose="020B0606030504020204" pitchFamily="34" charset="0"/>
              </a:rPr>
              <a:t>Manutention mécanique et équipements</a:t>
            </a:r>
            <a:br>
              <a:rPr lang="fr-CA" dirty="0"/>
            </a:br>
            <a:endParaRPr lang="fr-CA" dirty="0"/>
          </a:p>
        </p:txBody>
      </p:sp>
      <p:sp>
        <p:nvSpPr>
          <p:cNvPr id="3" name="Espace réservé du contenu 2">
            <a:extLst>
              <a:ext uri="{FF2B5EF4-FFF2-40B4-BE49-F238E27FC236}">
                <a16:creationId xmlns:a16="http://schemas.microsoft.com/office/drawing/2014/main" id="{2C1FBDF2-B9D4-A137-4735-F7E460A71B41}"/>
              </a:ext>
            </a:extLst>
          </p:cNvPr>
          <p:cNvSpPr>
            <a:spLocks noGrp="1"/>
          </p:cNvSpPr>
          <p:nvPr>
            <p:ph sz="half" idx="1"/>
          </p:nvPr>
        </p:nvSpPr>
        <p:spPr>
          <a:xfrm>
            <a:off x="200987" y="2050690"/>
            <a:ext cx="5667555" cy="4807310"/>
          </a:xfrm>
        </p:spPr>
        <p:txBody>
          <a:bodyPr>
            <a:normAutofit fontScale="77500" lnSpcReduction="20000"/>
          </a:bodyPr>
          <a:lstStyle/>
          <a:p>
            <a:pPr marL="0" indent="0">
              <a:buNone/>
            </a:pPr>
            <a:r>
              <a:rPr lang="fr-FR" sz="3600" b="1" dirty="0">
                <a:solidFill>
                  <a:srgbClr val="31849C"/>
                </a:solidFill>
                <a:latin typeface="+mj-lt"/>
                <a:ea typeface="Open Sans" panose="020B0606030504020204" pitchFamily="34" charset="0"/>
                <a:cs typeface="Open Sans" panose="020B0606030504020204" pitchFamily="34" charset="0"/>
              </a:rPr>
              <a:t>Équipements adaptés : </a:t>
            </a:r>
          </a:p>
          <a:p>
            <a:r>
              <a:rPr lang="fr-FR" sz="3600" dirty="0">
                <a:latin typeface="+mj-lt"/>
                <a:ea typeface="Open Sans" panose="020B0606030504020204" pitchFamily="34" charset="0"/>
                <a:cs typeface="Open Sans" panose="020B0606030504020204" pitchFamily="34" charset="0"/>
              </a:rPr>
              <a:t>Chariots élévateurs, transpalettes électriques pour les charges lourdes;</a:t>
            </a:r>
          </a:p>
          <a:p>
            <a:pPr marL="0" indent="0">
              <a:buNone/>
            </a:pPr>
            <a:r>
              <a:rPr lang="fr-FR" sz="3600" b="1" dirty="0">
                <a:solidFill>
                  <a:srgbClr val="31849C"/>
                </a:solidFill>
                <a:latin typeface="+mj-lt"/>
                <a:ea typeface="Open Sans" panose="020B0606030504020204" pitchFamily="34" charset="0"/>
                <a:cs typeface="Open Sans" panose="020B0606030504020204" pitchFamily="34" charset="0"/>
              </a:rPr>
              <a:t>Vérification : </a:t>
            </a:r>
          </a:p>
          <a:p>
            <a:r>
              <a:rPr lang="fr-FR" sz="3600" dirty="0">
                <a:latin typeface="+mj-lt"/>
                <a:ea typeface="Open Sans" panose="020B0606030504020204" pitchFamily="34" charset="0"/>
                <a:cs typeface="Open Sans" panose="020B0606030504020204" pitchFamily="34" charset="0"/>
              </a:rPr>
              <a:t>Vérifier les accessoires s’ils sont conformes, en bon état;</a:t>
            </a:r>
          </a:p>
          <a:p>
            <a:pPr marL="0" indent="0">
              <a:buNone/>
            </a:pPr>
            <a:r>
              <a:rPr lang="fr-FR" sz="3600" b="1" dirty="0">
                <a:solidFill>
                  <a:srgbClr val="31849C"/>
                </a:solidFill>
                <a:latin typeface="+mj-lt"/>
                <a:ea typeface="Open Sans" panose="020B0606030504020204" pitchFamily="34" charset="0"/>
                <a:cs typeface="Open Sans" panose="020B0606030504020204" pitchFamily="34" charset="0"/>
              </a:rPr>
              <a:t>Formation : </a:t>
            </a:r>
          </a:p>
          <a:p>
            <a:pPr marL="0" indent="0">
              <a:buNone/>
            </a:pPr>
            <a:r>
              <a:rPr lang="fr-FR" sz="3600" dirty="0">
                <a:latin typeface="+mj-lt"/>
                <a:ea typeface="Open Sans" panose="020B0606030504020204" pitchFamily="34" charset="0"/>
                <a:cs typeface="Open Sans" panose="020B0606030504020204" pitchFamily="34" charset="0"/>
              </a:rPr>
              <a:t>Seul le personnel formé et autorisé peut conduire les engins de levage. </a:t>
            </a:r>
          </a:p>
          <a:p>
            <a:pPr marL="0" indent="0">
              <a:buNone/>
            </a:pPr>
            <a:r>
              <a:rPr lang="fr-FR" sz="1600" u="sng" dirty="0">
                <a:solidFill>
                  <a:srgbClr val="31849C"/>
                </a:solidFill>
                <a:latin typeface="Open Sans" panose="020B0606030504020204" pitchFamily="34" charset="0"/>
                <a:ea typeface="Open Sans" panose="020B0606030504020204" pitchFamily="34" charset="0"/>
                <a:cs typeface="Open Sans" panose="020B0606030504020204" pitchFamily="34" charset="0"/>
                <a:hlinkClick r:id="rId2">
                  <a:extLst>
                    <a:ext uri="{A12FA001-AC4F-418D-AE19-62706E023703}">
                      <ahyp:hlinkClr xmlns:ahyp="http://schemas.microsoft.com/office/drawing/2018/hyperlinkcolor" val="tx"/>
                    </a:ext>
                  </a:extLst>
                </a:hlinkClick>
              </a:rPr>
              <a:t>Lien:</a:t>
            </a:r>
          </a:p>
          <a:p>
            <a:pPr marL="0" indent="0">
              <a:buNone/>
            </a:pPr>
            <a:r>
              <a:rPr lang="fr-FR" sz="1600" dirty="0">
                <a:solidFill>
                  <a:srgbClr val="96607D"/>
                </a:solidFill>
                <a:hlinkClick r:id="rId2">
                  <a:extLst>
                    <a:ext uri="{A12FA001-AC4F-418D-AE19-62706E023703}">
                      <ahyp:hlinkClr xmlns:ahyp="http://schemas.microsoft.com/office/drawing/2018/hyperlinkcolor" val="tx"/>
                    </a:ext>
                  </a:extLst>
                </a:hlinkClick>
              </a:rPr>
              <a:t>Chargement et déchargement en toute sécurité</a:t>
            </a:r>
            <a:endParaRPr lang="fr-CA" sz="1600" dirty="0"/>
          </a:p>
        </p:txBody>
      </p:sp>
      <p:pic>
        <p:nvPicPr>
          <p:cNvPr id="15" name="Image 14">
            <a:extLst>
              <a:ext uri="{FF2B5EF4-FFF2-40B4-BE49-F238E27FC236}">
                <a16:creationId xmlns:a16="http://schemas.microsoft.com/office/drawing/2014/main" id="{1117B400-4689-615C-CBF6-04A6EE450159}"/>
              </a:ext>
            </a:extLst>
          </p:cNvPr>
          <p:cNvPicPr>
            <a:picLocks noChangeAspect="1"/>
          </p:cNvPicPr>
          <p:nvPr/>
        </p:nvPicPr>
        <p:blipFill>
          <a:blip r:embed="rId3"/>
          <a:stretch>
            <a:fillRect/>
          </a:stretch>
        </p:blipFill>
        <p:spPr>
          <a:xfrm>
            <a:off x="7035643" y="1604899"/>
            <a:ext cx="2121592" cy="1615580"/>
          </a:xfrm>
          <a:prstGeom prst="rect">
            <a:avLst/>
          </a:prstGeom>
        </p:spPr>
      </p:pic>
      <p:pic>
        <p:nvPicPr>
          <p:cNvPr id="16" name="Image 15">
            <a:extLst>
              <a:ext uri="{FF2B5EF4-FFF2-40B4-BE49-F238E27FC236}">
                <a16:creationId xmlns:a16="http://schemas.microsoft.com/office/drawing/2014/main" id="{EA4617BC-3035-41F5-CBD2-FC222C60CF40}"/>
              </a:ext>
            </a:extLst>
          </p:cNvPr>
          <p:cNvPicPr>
            <a:picLocks noChangeAspect="1"/>
          </p:cNvPicPr>
          <p:nvPr/>
        </p:nvPicPr>
        <p:blipFill>
          <a:blip r:embed="rId4"/>
          <a:stretch>
            <a:fillRect/>
          </a:stretch>
        </p:blipFill>
        <p:spPr>
          <a:xfrm>
            <a:off x="8615072" y="3168658"/>
            <a:ext cx="2523963" cy="1810669"/>
          </a:xfrm>
          <a:prstGeom prst="rect">
            <a:avLst/>
          </a:prstGeom>
        </p:spPr>
      </p:pic>
      <p:pic>
        <p:nvPicPr>
          <p:cNvPr id="17" name="Image 16">
            <a:extLst>
              <a:ext uri="{FF2B5EF4-FFF2-40B4-BE49-F238E27FC236}">
                <a16:creationId xmlns:a16="http://schemas.microsoft.com/office/drawing/2014/main" id="{7CE4A7F7-91E8-0E95-675A-7C3923B1849E}"/>
              </a:ext>
            </a:extLst>
          </p:cNvPr>
          <p:cNvPicPr>
            <a:picLocks noChangeAspect="1"/>
          </p:cNvPicPr>
          <p:nvPr/>
        </p:nvPicPr>
        <p:blipFill>
          <a:blip r:embed="rId5"/>
          <a:stretch>
            <a:fillRect/>
          </a:stretch>
        </p:blipFill>
        <p:spPr>
          <a:xfrm>
            <a:off x="6554445" y="4264564"/>
            <a:ext cx="2060627" cy="1883827"/>
          </a:xfrm>
          <a:prstGeom prst="rect">
            <a:avLst/>
          </a:prstGeom>
        </p:spPr>
      </p:pic>
    </p:spTree>
    <p:extLst>
      <p:ext uri="{BB962C8B-B14F-4D97-AF65-F5344CB8AC3E}">
        <p14:creationId xmlns:p14="http://schemas.microsoft.com/office/powerpoint/2010/main" val="94269855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FFFA45-4BF6-93C8-BA76-1BDD5D247D5A}"/>
            </a:ext>
          </a:extLst>
        </p:cNvPr>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C91CEA4D-3B07-0A97-858B-2B311A96EA9B}"/>
              </a:ext>
            </a:extLst>
          </p:cNvPr>
          <p:cNvSpPr>
            <a:spLocks noGrp="1"/>
          </p:cNvSpPr>
          <p:nvPr>
            <p:ph sz="half" idx="1"/>
          </p:nvPr>
        </p:nvSpPr>
        <p:spPr>
          <a:xfrm>
            <a:off x="306378" y="2119701"/>
            <a:ext cx="5888681" cy="3703129"/>
          </a:xfrm>
        </p:spPr>
        <p:txBody>
          <a:bodyPr>
            <a:noAutofit/>
          </a:bodyPr>
          <a:lstStyle/>
          <a:p>
            <a:pPr marL="0" indent="0">
              <a:lnSpc>
                <a:spcPct val="100000"/>
              </a:lnSpc>
              <a:spcBef>
                <a:spcPts val="0"/>
              </a:spcBef>
              <a:spcAft>
                <a:spcPts val="1200"/>
              </a:spcAft>
              <a:buNone/>
            </a:pPr>
            <a:r>
              <a:rPr lang="fr-FR" b="1" dirty="0">
                <a:solidFill>
                  <a:srgbClr val="31849C"/>
                </a:solidFill>
                <a:latin typeface="+mj-lt"/>
              </a:rPr>
              <a:t>Se préparer :</a:t>
            </a:r>
          </a:p>
          <a:p>
            <a:pPr>
              <a:lnSpc>
                <a:spcPct val="100000"/>
              </a:lnSpc>
              <a:spcBef>
                <a:spcPts val="0"/>
              </a:spcBef>
              <a:spcAft>
                <a:spcPts val="1200"/>
              </a:spcAft>
            </a:pPr>
            <a:r>
              <a:rPr lang="fr-FR" b="1" dirty="0">
                <a:latin typeface="+mj-lt"/>
              </a:rPr>
              <a:t> </a:t>
            </a:r>
            <a:r>
              <a:rPr lang="fr-FR" dirty="0">
                <a:latin typeface="+mj-lt"/>
                <a:ea typeface="Open Sans" panose="020B0606030504020204" pitchFamily="34" charset="0"/>
                <a:cs typeface="Open Sans" panose="020B0606030504020204" pitchFamily="34" charset="0"/>
              </a:rPr>
              <a:t>Divisez les charges lourdes en plusieurs charges plus légères;</a:t>
            </a:r>
            <a:endParaRPr lang="fr-FR" b="1" dirty="0">
              <a:solidFill>
                <a:srgbClr val="31849C"/>
              </a:solidFill>
              <a:latin typeface="+mj-lt"/>
            </a:endParaRPr>
          </a:p>
          <a:p>
            <a:pPr marL="0" indent="0">
              <a:lnSpc>
                <a:spcPct val="100000"/>
              </a:lnSpc>
              <a:spcBef>
                <a:spcPts val="0"/>
              </a:spcBef>
              <a:spcAft>
                <a:spcPts val="1200"/>
              </a:spcAft>
              <a:buNone/>
            </a:pPr>
            <a:r>
              <a:rPr lang="fr-FR" b="1" dirty="0">
                <a:solidFill>
                  <a:srgbClr val="31849C"/>
                </a:solidFill>
                <a:latin typeface="+mj-lt"/>
              </a:rPr>
              <a:t>Travailler en toute sécurité : </a:t>
            </a:r>
          </a:p>
          <a:p>
            <a:pPr>
              <a:lnSpc>
                <a:spcPct val="100000"/>
              </a:lnSpc>
              <a:spcBef>
                <a:spcPts val="0"/>
              </a:spcBef>
              <a:spcAft>
                <a:spcPts val="1200"/>
              </a:spcAft>
            </a:pPr>
            <a:r>
              <a:rPr lang="fr-FR" dirty="0">
                <a:latin typeface="+mj-lt"/>
                <a:ea typeface="Open Sans" panose="020B0606030504020204" pitchFamily="34" charset="0"/>
                <a:cs typeface="Open Sans" panose="020B0606030504020204" pitchFamily="34" charset="0"/>
              </a:rPr>
              <a:t>Testez le poids de la charge en toute sécurité;</a:t>
            </a:r>
          </a:p>
          <a:p>
            <a:pPr marL="0" indent="0">
              <a:spcBef>
                <a:spcPts val="0"/>
              </a:spcBef>
              <a:spcAft>
                <a:spcPts val="1200"/>
              </a:spcAft>
              <a:buNone/>
            </a:pPr>
            <a:r>
              <a:rPr lang="fr-FR" b="1" dirty="0">
                <a:solidFill>
                  <a:srgbClr val="31849C"/>
                </a:solidFill>
                <a:latin typeface="+mj-lt"/>
              </a:rPr>
              <a:t>Finir le travail :</a:t>
            </a:r>
          </a:p>
          <a:p>
            <a:pPr>
              <a:spcBef>
                <a:spcPts val="0"/>
              </a:spcBef>
              <a:spcAft>
                <a:spcPts val="1200"/>
              </a:spcAft>
            </a:pPr>
            <a:r>
              <a:rPr lang="fr-FR" b="1" dirty="0">
                <a:latin typeface="+mj-lt"/>
              </a:rPr>
              <a:t> </a:t>
            </a:r>
            <a:r>
              <a:rPr lang="fr-FR" dirty="0">
                <a:latin typeface="+mj-lt"/>
                <a:ea typeface="Open Sans" panose="020B0606030504020204" pitchFamily="34" charset="0"/>
                <a:cs typeface="Open Sans" panose="020B0606030504020204" pitchFamily="34" charset="0"/>
              </a:rPr>
              <a:t>Nettoyez les sols afin d'éviter de glisser ou de trébucher.</a:t>
            </a:r>
          </a:p>
        </p:txBody>
      </p:sp>
      <p:pic>
        <p:nvPicPr>
          <p:cNvPr id="4" name="Image 3">
            <a:extLst>
              <a:ext uri="{FF2B5EF4-FFF2-40B4-BE49-F238E27FC236}">
                <a16:creationId xmlns:a16="http://schemas.microsoft.com/office/drawing/2014/main" id="{10C33E28-E8F8-67E9-4700-E9EE5108B87F}"/>
              </a:ext>
            </a:extLst>
          </p:cNvPr>
          <p:cNvPicPr>
            <a:picLocks noChangeAspect="1"/>
          </p:cNvPicPr>
          <p:nvPr/>
        </p:nvPicPr>
        <p:blipFill>
          <a:blip r:embed="rId2"/>
          <a:stretch>
            <a:fillRect/>
          </a:stretch>
        </p:blipFill>
        <p:spPr>
          <a:xfrm>
            <a:off x="9194127" y="367083"/>
            <a:ext cx="1743607" cy="2621507"/>
          </a:xfrm>
          <a:prstGeom prst="rect">
            <a:avLst/>
          </a:prstGeom>
        </p:spPr>
      </p:pic>
      <p:pic>
        <p:nvPicPr>
          <p:cNvPr id="5" name="Image 4">
            <a:extLst>
              <a:ext uri="{FF2B5EF4-FFF2-40B4-BE49-F238E27FC236}">
                <a16:creationId xmlns:a16="http://schemas.microsoft.com/office/drawing/2014/main" id="{164FEF4B-FCF3-483C-CEAE-A61AE5C84C54}"/>
              </a:ext>
            </a:extLst>
          </p:cNvPr>
          <p:cNvPicPr>
            <a:picLocks noChangeAspect="1"/>
          </p:cNvPicPr>
          <p:nvPr/>
        </p:nvPicPr>
        <p:blipFill>
          <a:blip r:embed="rId3"/>
          <a:stretch>
            <a:fillRect/>
          </a:stretch>
        </p:blipFill>
        <p:spPr>
          <a:xfrm>
            <a:off x="6800652" y="1878181"/>
            <a:ext cx="2393475" cy="1584645"/>
          </a:xfrm>
          <a:prstGeom prst="rect">
            <a:avLst/>
          </a:prstGeom>
        </p:spPr>
      </p:pic>
      <p:pic>
        <p:nvPicPr>
          <p:cNvPr id="6" name="Image 5">
            <a:extLst>
              <a:ext uri="{FF2B5EF4-FFF2-40B4-BE49-F238E27FC236}">
                <a16:creationId xmlns:a16="http://schemas.microsoft.com/office/drawing/2014/main" id="{A04D6689-A1DF-9428-809B-32A59A8609DE}"/>
              </a:ext>
            </a:extLst>
          </p:cNvPr>
          <p:cNvPicPr>
            <a:picLocks noChangeAspect="1"/>
          </p:cNvPicPr>
          <p:nvPr/>
        </p:nvPicPr>
        <p:blipFill>
          <a:blip r:embed="rId4"/>
          <a:stretch>
            <a:fillRect/>
          </a:stretch>
        </p:blipFill>
        <p:spPr>
          <a:xfrm>
            <a:off x="9151462" y="3300291"/>
            <a:ext cx="2091109" cy="1396105"/>
          </a:xfrm>
          <a:prstGeom prst="rect">
            <a:avLst/>
          </a:prstGeom>
        </p:spPr>
      </p:pic>
      <p:pic>
        <p:nvPicPr>
          <p:cNvPr id="7" name="Image 6">
            <a:extLst>
              <a:ext uri="{FF2B5EF4-FFF2-40B4-BE49-F238E27FC236}">
                <a16:creationId xmlns:a16="http://schemas.microsoft.com/office/drawing/2014/main" id="{71658FB3-C332-F360-75CD-C4B79FC65DC9}"/>
              </a:ext>
            </a:extLst>
          </p:cNvPr>
          <p:cNvPicPr>
            <a:picLocks noChangeAspect="1"/>
          </p:cNvPicPr>
          <p:nvPr/>
        </p:nvPicPr>
        <p:blipFill>
          <a:blip r:embed="rId5"/>
          <a:stretch>
            <a:fillRect/>
          </a:stretch>
        </p:blipFill>
        <p:spPr>
          <a:xfrm>
            <a:off x="6782879" y="4131683"/>
            <a:ext cx="2411248" cy="1691147"/>
          </a:xfrm>
          <a:prstGeom prst="rect">
            <a:avLst/>
          </a:prstGeom>
        </p:spPr>
      </p:pic>
      <p:sp>
        <p:nvSpPr>
          <p:cNvPr id="2" name="Titre 1">
            <a:extLst>
              <a:ext uri="{FF2B5EF4-FFF2-40B4-BE49-F238E27FC236}">
                <a16:creationId xmlns:a16="http://schemas.microsoft.com/office/drawing/2014/main" id="{0CB866EF-9B04-4DD7-1D3E-38CD3D96E7D2}"/>
              </a:ext>
            </a:extLst>
          </p:cNvPr>
          <p:cNvSpPr>
            <a:spLocks noGrp="1"/>
          </p:cNvSpPr>
          <p:nvPr>
            <p:ph type="title"/>
          </p:nvPr>
        </p:nvSpPr>
        <p:spPr>
          <a:xfrm>
            <a:off x="397800" y="494980"/>
            <a:ext cx="6217671" cy="1395978"/>
          </a:xfrm>
        </p:spPr>
        <p:txBody>
          <a:bodyPr>
            <a:noAutofit/>
          </a:bodyPr>
          <a:lstStyle/>
          <a:p>
            <a:r>
              <a:rPr lang="fr-CA" sz="3200" dirty="0">
                <a:ea typeface="Open Sans" panose="020B0606030504020204" pitchFamily="34" charset="0"/>
                <a:cs typeface="Open Sans" panose="020B0606030504020204" pitchFamily="34" charset="0"/>
              </a:rPr>
              <a:t>Manutention mécanique et équipements</a:t>
            </a:r>
            <a:br>
              <a:rPr lang="fr-CA" sz="3200" dirty="0"/>
            </a:br>
            <a:endParaRPr lang="fr-CA" sz="3200" dirty="0"/>
          </a:p>
        </p:txBody>
      </p:sp>
    </p:spTree>
    <p:extLst>
      <p:ext uri="{BB962C8B-B14F-4D97-AF65-F5344CB8AC3E}">
        <p14:creationId xmlns:p14="http://schemas.microsoft.com/office/powerpoint/2010/main" val="14752594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rganigramme : Connecteur 7">
            <a:extLst>
              <a:ext uri="{FF2B5EF4-FFF2-40B4-BE49-F238E27FC236}">
                <a16:creationId xmlns:a16="http://schemas.microsoft.com/office/drawing/2014/main" id="{29627250-D2C9-8F0F-F42A-E245947C1FD0}"/>
              </a:ext>
            </a:extLst>
          </p:cNvPr>
          <p:cNvSpPr/>
          <p:nvPr/>
        </p:nvSpPr>
        <p:spPr>
          <a:xfrm>
            <a:off x="1554480" y="3429000"/>
            <a:ext cx="457200" cy="457200"/>
          </a:xfrm>
          <a:prstGeom prst="flowChartConnector">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fr-CA" dirty="0"/>
              <a:t>1</a:t>
            </a:r>
          </a:p>
        </p:txBody>
      </p:sp>
      <p:sp>
        <p:nvSpPr>
          <p:cNvPr id="9" name="Organigramme : Connecteur 8">
            <a:extLst>
              <a:ext uri="{FF2B5EF4-FFF2-40B4-BE49-F238E27FC236}">
                <a16:creationId xmlns:a16="http://schemas.microsoft.com/office/drawing/2014/main" id="{1F3893AA-C561-133C-025C-BCFE7F4F5A80}"/>
              </a:ext>
            </a:extLst>
          </p:cNvPr>
          <p:cNvSpPr/>
          <p:nvPr/>
        </p:nvSpPr>
        <p:spPr>
          <a:xfrm>
            <a:off x="3454997" y="3429000"/>
            <a:ext cx="457200" cy="457200"/>
          </a:xfrm>
          <a:prstGeom prst="flowChartConnector">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fr-CA" dirty="0"/>
              <a:t>2</a:t>
            </a:r>
          </a:p>
        </p:txBody>
      </p:sp>
      <p:sp>
        <p:nvSpPr>
          <p:cNvPr id="10" name="Organigramme : Connecteur 9">
            <a:extLst>
              <a:ext uri="{FF2B5EF4-FFF2-40B4-BE49-F238E27FC236}">
                <a16:creationId xmlns:a16="http://schemas.microsoft.com/office/drawing/2014/main" id="{8B6C6547-BEF2-7822-A167-AE65D0179EA0}"/>
              </a:ext>
            </a:extLst>
          </p:cNvPr>
          <p:cNvSpPr/>
          <p:nvPr/>
        </p:nvSpPr>
        <p:spPr>
          <a:xfrm>
            <a:off x="5355514" y="3429000"/>
            <a:ext cx="457200" cy="457200"/>
          </a:xfrm>
          <a:prstGeom prst="flowChartConnector">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fr-CA" dirty="0"/>
              <a:t>3</a:t>
            </a:r>
          </a:p>
        </p:txBody>
      </p:sp>
      <p:sp>
        <p:nvSpPr>
          <p:cNvPr id="13" name="Organigramme : Connecteur 12">
            <a:extLst>
              <a:ext uri="{FF2B5EF4-FFF2-40B4-BE49-F238E27FC236}">
                <a16:creationId xmlns:a16="http://schemas.microsoft.com/office/drawing/2014/main" id="{2CD8189A-30D7-CCE6-4960-774A3FCC7434}"/>
              </a:ext>
            </a:extLst>
          </p:cNvPr>
          <p:cNvSpPr/>
          <p:nvPr/>
        </p:nvSpPr>
        <p:spPr>
          <a:xfrm>
            <a:off x="7256031" y="3429000"/>
            <a:ext cx="457200" cy="457200"/>
          </a:xfrm>
          <a:prstGeom prst="flowChartConnector">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fr-CA" dirty="0"/>
              <a:t>4</a:t>
            </a:r>
          </a:p>
        </p:txBody>
      </p:sp>
      <p:sp>
        <p:nvSpPr>
          <p:cNvPr id="15" name="Organigramme : Connecteur 14">
            <a:extLst>
              <a:ext uri="{FF2B5EF4-FFF2-40B4-BE49-F238E27FC236}">
                <a16:creationId xmlns:a16="http://schemas.microsoft.com/office/drawing/2014/main" id="{7A3D75C1-46A8-46FC-8790-56E6081A29D8}"/>
              </a:ext>
            </a:extLst>
          </p:cNvPr>
          <p:cNvSpPr/>
          <p:nvPr/>
        </p:nvSpPr>
        <p:spPr>
          <a:xfrm>
            <a:off x="9156548" y="3429000"/>
            <a:ext cx="457200" cy="457200"/>
          </a:xfrm>
          <a:prstGeom prst="flowChartConnector">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fr-CA" dirty="0"/>
              <a:t>5</a:t>
            </a:r>
          </a:p>
        </p:txBody>
      </p:sp>
      <p:sp>
        <p:nvSpPr>
          <p:cNvPr id="17" name="Flèche : droite 16">
            <a:extLst>
              <a:ext uri="{FF2B5EF4-FFF2-40B4-BE49-F238E27FC236}">
                <a16:creationId xmlns:a16="http://schemas.microsoft.com/office/drawing/2014/main" id="{4359DC01-3AF7-ED55-3FB6-928FCE62A1CA}"/>
              </a:ext>
            </a:extLst>
          </p:cNvPr>
          <p:cNvSpPr/>
          <p:nvPr/>
        </p:nvSpPr>
        <p:spPr>
          <a:xfrm>
            <a:off x="2186490" y="3643705"/>
            <a:ext cx="1192306" cy="45719"/>
          </a:xfrm>
          <a:prstGeom prst="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fr-CA"/>
          </a:p>
        </p:txBody>
      </p:sp>
      <p:sp>
        <p:nvSpPr>
          <p:cNvPr id="19" name="Flèche : droite 18">
            <a:extLst>
              <a:ext uri="{FF2B5EF4-FFF2-40B4-BE49-F238E27FC236}">
                <a16:creationId xmlns:a16="http://schemas.microsoft.com/office/drawing/2014/main" id="{E0D756C0-2547-F2D7-2357-473E952FFEB0}"/>
              </a:ext>
            </a:extLst>
          </p:cNvPr>
          <p:cNvSpPr/>
          <p:nvPr/>
        </p:nvSpPr>
        <p:spPr>
          <a:xfrm>
            <a:off x="4037702" y="3657600"/>
            <a:ext cx="1192306" cy="45719"/>
          </a:xfrm>
          <a:prstGeom prst="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fr-CA"/>
          </a:p>
        </p:txBody>
      </p:sp>
      <p:pic>
        <p:nvPicPr>
          <p:cNvPr id="20" name="Image 19">
            <a:extLst>
              <a:ext uri="{FF2B5EF4-FFF2-40B4-BE49-F238E27FC236}">
                <a16:creationId xmlns:a16="http://schemas.microsoft.com/office/drawing/2014/main" id="{DF41F476-7198-6206-9300-251771265F90}"/>
              </a:ext>
            </a:extLst>
          </p:cNvPr>
          <p:cNvPicPr>
            <a:picLocks noChangeAspect="1"/>
          </p:cNvPicPr>
          <p:nvPr/>
        </p:nvPicPr>
        <p:blipFill>
          <a:blip r:embed="rId2"/>
          <a:stretch>
            <a:fillRect/>
          </a:stretch>
        </p:blipFill>
        <p:spPr>
          <a:xfrm>
            <a:off x="5927768" y="3619222"/>
            <a:ext cx="1213209" cy="97544"/>
          </a:xfrm>
          <a:prstGeom prst="rect">
            <a:avLst/>
          </a:prstGeom>
        </p:spPr>
      </p:pic>
      <p:pic>
        <p:nvPicPr>
          <p:cNvPr id="21" name="Image 20">
            <a:extLst>
              <a:ext uri="{FF2B5EF4-FFF2-40B4-BE49-F238E27FC236}">
                <a16:creationId xmlns:a16="http://schemas.microsoft.com/office/drawing/2014/main" id="{783D9EA1-424D-A187-995F-F5A0C0DECC11}"/>
              </a:ext>
            </a:extLst>
          </p:cNvPr>
          <p:cNvPicPr>
            <a:picLocks noChangeAspect="1"/>
          </p:cNvPicPr>
          <p:nvPr/>
        </p:nvPicPr>
        <p:blipFill>
          <a:blip r:embed="rId2"/>
          <a:stretch>
            <a:fillRect/>
          </a:stretch>
        </p:blipFill>
        <p:spPr>
          <a:xfrm>
            <a:off x="7828285" y="3614292"/>
            <a:ext cx="1213209" cy="97544"/>
          </a:xfrm>
          <a:prstGeom prst="rect">
            <a:avLst/>
          </a:prstGeom>
        </p:spPr>
      </p:pic>
      <p:sp>
        <p:nvSpPr>
          <p:cNvPr id="22" name="Titre 1">
            <a:extLst>
              <a:ext uri="{FF2B5EF4-FFF2-40B4-BE49-F238E27FC236}">
                <a16:creationId xmlns:a16="http://schemas.microsoft.com/office/drawing/2014/main" id="{691C6111-8703-018B-E57B-CD6B5056D627}"/>
              </a:ext>
            </a:extLst>
          </p:cNvPr>
          <p:cNvSpPr>
            <a:spLocks noGrp="1"/>
          </p:cNvSpPr>
          <p:nvPr>
            <p:ph type="title"/>
          </p:nvPr>
        </p:nvSpPr>
        <p:spPr>
          <a:xfrm>
            <a:off x="838200" y="295275"/>
            <a:ext cx="4538663" cy="1395413"/>
          </a:xfrm>
        </p:spPr>
        <p:txBody>
          <a:bodyPr>
            <a:normAutofit/>
          </a:bodyPr>
          <a:lstStyle/>
          <a:p>
            <a:r>
              <a:rPr lang="fr-CA" sz="3200" dirty="0"/>
              <a:t>Compétence 7</a:t>
            </a:r>
          </a:p>
        </p:txBody>
      </p:sp>
      <p:sp>
        <p:nvSpPr>
          <p:cNvPr id="23" name="ZoneTexte 22">
            <a:extLst>
              <a:ext uri="{FF2B5EF4-FFF2-40B4-BE49-F238E27FC236}">
                <a16:creationId xmlns:a16="http://schemas.microsoft.com/office/drawing/2014/main" id="{4658456E-C6A3-BF2E-4312-E7C50A392074}"/>
              </a:ext>
            </a:extLst>
          </p:cNvPr>
          <p:cNvSpPr txBox="1"/>
          <p:nvPr/>
        </p:nvSpPr>
        <p:spPr>
          <a:xfrm>
            <a:off x="663389" y="4165113"/>
            <a:ext cx="1963269" cy="1477328"/>
          </a:xfrm>
          <a:prstGeom prst="rect">
            <a:avLst/>
          </a:prstGeom>
          <a:noFill/>
        </p:spPr>
        <p:txBody>
          <a:bodyPr wrap="square" rtlCol="0">
            <a:spAutoFit/>
          </a:bodyPr>
          <a:lstStyle/>
          <a:p>
            <a:r>
              <a:rPr lang="fr-FR"/>
              <a:t>Interprétation juste des symboles inscrits sur la marchandise;</a:t>
            </a:r>
            <a:endParaRPr lang="fr-CA" dirty="0"/>
          </a:p>
        </p:txBody>
      </p:sp>
    </p:spTree>
    <p:extLst>
      <p:ext uri="{BB962C8B-B14F-4D97-AF65-F5344CB8AC3E}">
        <p14:creationId xmlns:p14="http://schemas.microsoft.com/office/powerpoint/2010/main" val="70548486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425A0A-221C-6AF3-09E7-72784D2F95EB}"/>
            </a:ext>
          </a:extLst>
        </p:cNvPr>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D37BD613-9314-B0CC-0135-82D133CC12AE}"/>
              </a:ext>
            </a:extLst>
          </p:cNvPr>
          <p:cNvSpPr>
            <a:spLocks noGrp="1"/>
          </p:cNvSpPr>
          <p:nvPr>
            <p:ph sz="half" idx="1"/>
          </p:nvPr>
        </p:nvSpPr>
        <p:spPr>
          <a:xfrm>
            <a:off x="838201" y="2413000"/>
            <a:ext cx="4994946" cy="3703129"/>
          </a:xfrm>
        </p:spPr>
        <p:txBody>
          <a:bodyPr>
            <a:normAutofit/>
          </a:bodyPr>
          <a:lstStyle/>
          <a:p>
            <a:pPr marL="457200" indent="-457200">
              <a:buFont typeface="Arial" panose="020B0604020202020204" pitchFamily="34" charset="0"/>
              <a:buChar char="•"/>
            </a:pPr>
            <a:r>
              <a:rPr lang="fr-FR" dirty="0">
                <a:latin typeface="+mj-lt"/>
              </a:rPr>
              <a:t>Le chauffeur doit tirer-pousser le transpalette dans </a:t>
            </a:r>
            <a:r>
              <a:rPr lang="fr-FR" i="1" dirty="0">
                <a:latin typeface="+mj-lt"/>
              </a:rPr>
              <a:t>une posture adéquate</a:t>
            </a:r>
            <a:r>
              <a:rPr lang="fr-FR" dirty="0">
                <a:latin typeface="+mj-lt"/>
              </a:rPr>
              <a:t>;</a:t>
            </a:r>
          </a:p>
          <a:p>
            <a:pPr marL="0" indent="0">
              <a:buNone/>
            </a:pPr>
            <a:endParaRPr lang="fr-FR" dirty="0">
              <a:latin typeface="+mj-lt"/>
            </a:endParaRPr>
          </a:p>
          <a:p>
            <a:pPr marL="457200" indent="-457200">
              <a:buFont typeface="Arial" panose="020B0604020202020204" pitchFamily="34" charset="0"/>
              <a:buChar char="•"/>
            </a:pPr>
            <a:r>
              <a:rPr lang="fr-FR" dirty="0">
                <a:latin typeface="+mj-lt"/>
              </a:rPr>
              <a:t>Appliquer le poids de son corps à la charge, cela permet de réduire les forces s’exerçant sur le dos;</a:t>
            </a:r>
          </a:p>
        </p:txBody>
      </p:sp>
      <p:pic>
        <p:nvPicPr>
          <p:cNvPr id="4" name="Image 3">
            <a:extLst>
              <a:ext uri="{FF2B5EF4-FFF2-40B4-BE49-F238E27FC236}">
                <a16:creationId xmlns:a16="http://schemas.microsoft.com/office/drawing/2014/main" id="{EE359010-26F5-40F7-DC3A-A4F17BD461C1}"/>
              </a:ext>
            </a:extLst>
          </p:cNvPr>
          <p:cNvPicPr>
            <a:picLocks noChangeAspect="1"/>
          </p:cNvPicPr>
          <p:nvPr/>
        </p:nvPicPr>
        <p:blipFill>
          <a:blip r:embed="rId2"/>
          <a:stretch>
            <a:fillRect/>
          </a:stretch>
        </p:blipFill>
        <p:spPr>
          <a:xfrm>
            <a:off x="6358854" y="2859736"/>
            <a:ext cx="4994945" cy="2809656"/>
          </a:xfrm>
          <a:prstGeom prst="rect">
            <a:avLst/>
          </a:prstGeom>
          <a:noFill/>
        </p:spPr>
      </p:pic>
      <p:sp>
        <p:nvSpPr>
          <p:cNvPr id="5" name="ZoneTexte 4">
            <a:extLst>
              <a:ext uri="{FF2B5EF4-FFF2-40B4-BE49-F238E27FC236}">
                <a16:creationId xmlns:a16="http://schemas.microsoft.com/office/drawing/2014/main" id="{0A7C4B35-95D0-4894-4F7E-86074BBB503E}"/>
              </a:ext>
            </a:extLst>
          </p:cNvPr>
          <p:cNvSpPr txBox="1"/>
          <p:nvPr/>
        </p:nvSpPr>
        <p:spPr>
          <a:xfrm>
            <a:off x="6500435" y="5659041"/>
            <a:ext cx="1058303" cy="215444"/>
          </a:xfrm>
          <a:prstGeom prst="rect">
            <a:avLst/>
          </a:prstGeom>
          <a:noFill/>
        </p:spPr>
        <p:txBody>
          <a:bodyPr wrap="none" rtlCol="0">
            <a:spAutoFit/>
          </a:bodyPr>
          <a:lstStyle/>
          <a:p>
            <a:r>
              <a:rPr lang="fr-CA" sz="800" dirty="0"/>
              <a:t>Source: Novo SST</a:t>
            </a:r>
          </a:p>
        </p:txBody>
      </p:sp>
      <p:sp>
        <p:nvSpPr>
          <p:cNvPr id="12" name="Titre 1">
            <a:extLst>
              <a:ext uri="{FF2B5EF4-FFF2-40B4-BE49-F238E27FC236}">
                <a16:creationId xmlns:a16="http://schemas.microsoft.com/office/drawing/2014/main" id="{C06F513F-A367-5B8C-603C-A980074320CE}"/>
              </a:ext>
            </a:extLst>
          </p:cNvPr>
          <p:cNvSpPr>
            <a:spLocks noGrp="1"/>
          </p:cNvSpPr>
          <p:nvPr>
            <p:ph type="title"/>
          </p:nvPr>
        </p:nvSpPr>
        <p:spPr>
          <a:xfrm>
            <a:off x="397800" y="494980"/>
            <a:ext cx="6217671" cy="1395978"/>
          </a:xfrm>
        </p:spPr>
        <p:txBody>
          <a:bodyPr>
            <a:noAutofit/>
          </a:bodyPr>
          <a:lstStyle/>
          <a:p>
            <a:r>
              <a:rPr lang="fr-CA" sz="3200" dirty="0">
                <a:ea typeface="Open Sans" panose="020B0606030504020204" pitchFamily="34" charset="0"/>
                <a:cs typeface="Open Sans" panose="020B0606030504020204" pitchFamily="34" charset="0"/>
              </a:rPr>
              <a:t>Manutention mécanique et équipements</a:t>
            </a:r>
            <a:br>
              <a:rPr lang="fr-CA" sz="3200" dirty="0"/>
            </a:br>
            <a:endParaRPr lang="fr-CA" sz="3200" dirty="0"/>
          </a:p>
        </p:txBody>
      </p:sp>
    </p:spTree>
    <p:extLst>
      <p:ext uri="{BB962C8B-B14F-4D97-AF65-F5344CB8AC3E}">
        <p14:creationId xmlns:p14="http://schemas.microsoft.com/office/powerpoint/2010/main" val="139752046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044536-BB14-FE0D-7154-0DD9FB7B161D}"/>
            </a:ext>
          </a:extLst>
        </p:cNvPr>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A60390BC-F408-8488-1F2B-63BD54A2588C}"/>
              </a:ext>
            </a:extLst>
          </p:cNvPr>
          <p:cNvSpPr>
            <a:spLocks noGrp="1"/>
          </p:cNvSpPr>
          <p:nvPr>
            <p:ph sz="half" idx="1"/>
          </p:nvPr>
        </p:nvSpPr>
        <p:spPr>
          <a:xfrm>
            <a:off x="838201" y="2413000"/>
            <a:ext cx="4994946" cy="3703129"/>
          </a:xfrm>
        </p:spPr>
        <p:txBody>
          <a:bodyPr>
            <a:normAutofit/>
          </a:bodyPr>
          <a:lstStyle/>
          <a:p>
            <a:r>
              <a:rPr lang="fr-FR" dirty="0">
                <a:latin typeface="+mj-lt"/>
              </a:rPr>
              <a:t>Éviter les postures </a:t>
            </a:r>
            <a:r>
              <a:rPr lang="fr-FR" i="1" dirty="0">
                <a:latin typeface="+mj-lt"/>
              </a:rPr>
              <a:t>en torsion </a:t>
            </a:r>
            <a:r>
              <a:rPr lang="fr-FR" dirty="0">
                <a:latin typeface="+mj-lt"/>
              </a:rPr>
              <a:t>et flexion latérale;</a:t>
            </a:r>
          </a:p>
          <a:p>
            <a:r>
              <a:rPr lang="fr-FR" i="1" dirty="0">
                <a:latin typeface="+mj-lt"/>
              </a:rPr>
              <a:t>Prévenir les postures contraignantes </a:t>
            </a:r>
            <a:r>
              <a:rPr lang="fr-FR" dirty="0">
                <a:latin typeface="+mj-lt"/>
              </a:rPr>
              <a:t>par des sessions de formation adéquates qui augmentent le niveau de compétence et la capacité d’exécuter une tâche;</a:t>
            </a:r>
          </a:p>
        </p:txBody>
      </p:sp>
      <p:pic>
        <p:nvPicPr>
          <p:cNvPr id="8" name="Image 7">
            <a:extLst>
              <a:ext uri="{FF2B5EF4-FFF2-40B4-BE49-F238E27FC236}">
                <a16:creationId xmlns:a16="http://schemas.microsoft.com/office/drawing/2014/main" id="{EC67BC38-C462-6A22-4E30-7290FFA1F9D1}"/>
              </a:ext>
            </a:extLst>
          </p:cNvPr>
          <p:cNvPicPr>
            <a:picLocks noChangeAspect="1"/>
          </p:cNvPicPr>
          <p:nvPr/>
        </p:nvPicPr>
        <p:blipFill>
          <a:blip r:embed="rId2"/>
          <a:srcRect l="2151" r="22314" b="1"/>
          <a:stretch>
            <a:fillRect/>
          </a:stretch>
        </p:blipFill>
        <p:spPr>
          <a:xfrm>
            <a:off x="6358854" y="2413000"/>
            <a:ext cx="4994945" cy="3703128"/>
          </a:xfrm>
          <a:prstGeom prst="rect">
            <a:avLst/>
          </a:prstGeom>
          <a:noFill/>
        </p:spPr>
      </p:pic>
      <p:sp>
        <p:nvSpPr>
          <p:cNvPr id="6" name="Titre 1">
            <a:extLst>
              <a:ext uri="{FF2B5EF4-FFF2-40B4-BE49-F238E27FC236}">
                <a16:creationId xmlns:a16="http://schemas.microsoft.com/office/drawing/2014/main" id="{C8DDFD5E-5D2A-4C02-DE86-6CE6446572B5}"/>
              </a:ext>
            </a:extLst>
          </p:cNvPr>
          <p:cNvSpPr>
            <a:spLocks noGrp="1"/>
          </p:cNvSpPr>
          <p:nvPr>
            <p:ph type="title"/>
          </p:nvPr>
        </p:nvSpPr>
        <p:spPr>
          <a:xfrm>
            <a:off x="651529" y="523875"/>
            <a:ext cx="5368290" cy="1395413"/>
          </a:xfrm>
        </p:spPr>
        <p:txBody>
          <a:bodyPr>
            <a:noAutofit/>
          </a:bodyPr>
          <a:lstStyle/>
          <a:p>
            <a:r>
              <a:rPr lang="fr-CA" sz="3200" dirty="0">
                <a:ea typeface="Open Sans" panose="020B0606030504020204" pitchFamily="34" charset="0"/>
                <a:cs typeface="Open Sans" panose="020B0606030504020204" pitchFamily="34" charset="0"/>
              </a:rPr>
              <a:t>Manutention mécanique et équipements</a:t>
            </a:r>
            <a:br>
              <a:rPr lang="fr-CA" sz="3200" dirty="0"/>
            </a:br>
            <a:endParaRPr lang="fr-CA" sz="3200" dirty="0"/>
          </a:p>
        </p:txBody>
      </p:sp>
    </p:spTree>
    <p:extLst>
      <p:ext uri="{BB962C8B-B14F-4D97-AF65-F5344CB8AC3E}">
        <p14:creationId xmlns:p14="http://schemas.microsoft.com/office/powerpoint/2010/main" val="277628369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3">
            <a:extLst>
              <a:ext uri="{FF2B5EF4-FFF2-40B4-BE49-F238E27FC236}">
                <a16:creationId xmlns:a16="http://schemas.microsoft.com/office/drawing/2014/main" id="{581B81E1-2B71-55C0-A13A-9EBCB4B0CDF3}"/>
              </a:ext>
            </a:extLst>
          </p:cNvPr>
          <p:cNvSpPr>
            <a:spLocks noGrp="1"/>
          </p:cNvSpPr>
          <p:nvPr>
            <p:ph sz="half" idx="2"/>
          </p:nvPr>
        </p:nvSpPr>
        <p:spPr>
          <a:xfrm>
            <a:off x="6358854" y="2413000"/>
            <a:ext cx="5433096" cy="3703128"/>
          </a:xfrm>
        </p:spPr>
        <p:txBody>
          <a:bodyPr>
            <a:normAutofit lnSpcReduction="10000"/>
          </a:bodyPr>
          <a:lstStyle/>
          <a:p>
            <a:r>
              <a:rPr lang="en-US" dirty="0">
                <a:latin typeface="+mj-lt"/>
                <a:ea typeface="Open Sans" panose="020B0606030504020204" pitchFamily="34" charset="0"/>
                <a:cs typeface="Open Sans" panose="020B0606030504020204" pitchFamily="34" charset="0"/>
              </a:rPr>
              <a:t>Les courroies</a:t>
            </a:r>
          </a:p>
          <a:p>
            <a:r>
              <a:rPr lang="en-US" dirty="0">
                <a:latin typeface="+mj-lt"/>
                <a:ea typeface="Open Sans" panose="020B0606030504020204" pitchFamily="34" charset="0"/>
                <a:cs typeface="Open Sans" panose="020B0606030504020204" pitchFamily="34" charset="0"/>
              </a:rPr>
              <a:t>Les chaînes</a:t>
            </a:r>
          </a:p>
          <a:p>
            <a:r>
              <a:rPr lang="en-US" dirty="0">
                <a:latin typeface="+mj-lt"/>
                <a:ea typeface="Open Sans" panose="020B0606030504020204" pitchFamily="34" charset="0"/>
                <a:cs typeface="Open Sans" panose="020B0606030504020204" pitchFamily="34" charset="0"/>
              </a:rPr>
              <a:t>Les tendeurs</a:t>
            </a:r>
          </a:p>
          <a:p>
            <a:r>
              <a:rPr lang="en-US" dirty="0">
                <a:latin typeface="+mj-lt"/>
                <a:ea typeface="Open Sans" panose="020B0606030504020204" pitchFamily="34" charset="0"/>
                <a:cs typeface="Open Sans" panose="020B0606030504020204" pitchFamily="34" charset="0"/>
              </a:rPr>
              <a:t>Les tapis d’arrimages antidérappants</a:t>
            </a:r>
          </a:p>
          <a:p>
            <a:r>
              <a:rPr lang="en-US" dirty="0">
                <a:latin typeface="+mj-lt"/>
                <a:ea typeface="Open Sans" panose="020B0606030504020204" pitchFamily="34" charset="0"/>
                <a:cs typeface="Open Sans" panose="020B0606030504020204" pitchFamily="34" charset="0"/>
              </a:rPr>
              <a:t>Les barres de chargement et de retenue à cliquet</a:t>
            </a:r>
          </a:p>
          <a:p>
            <a:r>
              <a:rPr lang="en-US" dirty="0">
                <a:latin typeface="+mj-lt"/>
                <a:ea typeface="Open Sans" panose="020B0606030504020204" pitchFamily="34" charset="0"/>
                <a:cs typeface="Open Sans" panose="020B0606030504020204" pitchFamily="34" charset="0"/>
              </a:rPr>
              <a:t>Filet d’arrimage</a:t>
            </a:r>
          </a:p>
        </p:txBody>
      </p:sp>
      <p:sp>
        <p:nvSpPr>
          <p:cNvPr id="7" name="Rectangle 6">
            <a:extLst>
              <a:ext uri="{FF2B5EF4-FFF2-40B4-BE49-F238E27FC236}">
                <a16:creationId xmlns:a16="http://schemas.microsoft.com/office/drawing/2014/main" id="{B974137E-E1A1-20FE-1CFE-8BF1DB3B0DC6}"/>
              </a:ext>
            </a:extLst>
          </p:cNvPr>
          <p:cNvSpPr/>
          <p:nvPr/>
        </p:nvSpPr>
        <p:spPr>
          <a:xfrm>
            <a:off x="838200" y="2413000"/>
            <a:ext cx="3751366" cy="885902"/>
          </a:xfrm>
          <a:prstGeom prst="rect">
            <a:avLst/>
          </a:prstGeom>
          <a:solidFill>
            <a:srgbClr val="31849C"/>
          </a:solidFill>
          <a:ln>
            <a:solidFill>
              <a:srgbClr val="31849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A" sz="2800" b="1" dirty="0">
                <a:latin typeface="Open Sans" panose="020B0606030504020204" pitchFamily="34" charset="0"/>
                <a:ea typeface="Open Sans" panose="020B0606030504020204" pitchFamily="34" charset="0"/>
                <a:cs typeface="Open Sans" panose="020B0606030504020204" pitchFamily="34" charset="0"/>
              </a:rPr>
              <a:t>Les équipements</a:t>
            </a:r>
          </a:p>
        </p:txBody>
      </p:sp>
      <p:pic>
        <p:nvPicPr>
          <p:cNvPr id="8" name="Image 7">
            <a:extLst>
              <a:ext uri="{FF2B5EF4-FFF2-40B4-BE49-F238E27FC236}">
                <a16:creationId xmlns:a16="http://schemas.microsoft.com/office/drawing/2014/main" id="{B11A4E72-5F60-80C5-35E8-6CD6A6D9C6C2}"/>
              </a:ext>
            </a:extLst>
          </p:cNvPr>
          <p:cNvPicPr>
            <a:picLocks noChangeAspect="1"/>
          </p:cNvPicPr>
          <p:nvPr/>
        </p:nvPicPr>
        <p:blipFill>
          <a:blip r:embed="rId2"/>
          <a:stretch>
            <a:fillRect/>
          </a:stretch>
        </p:blipFill>
        <p:spPr>
          <a:xfrm>
            <a:off x="90434" y="3473682"/>
            <a:ext cx="1591770" cy="1857375"/>
          </a:xfrm>
          <a:prstGeom prst="rect">
            <a:avLst/>
          </a:prstGeom>
        </p:spPr>
      </p:pic>
      <p:pic>
        <p:nvPicPr>
          <p:cNvPr id="13" name="Image 12">
            <a:extLst>
              <a:ext uri="{FF2B5EF4-FFF2-40B4-BE49-F238E27FC236}">
                <a16:creationId xmlns:a16="http://schemas.microsoft.com/office/drawing/2014/main" id="{995A0986-3FA3-FD48-61AB-BE098756F04E}"/>
              </a:ext>
            </a:extLst>
          </p:cNvPr>
          <p:cNvPicPr>
            <a:picLocks noChangeAspect="1"/>
          </p:cNvPicPr>
          <p:nvPr/>
        </p:nvPicPr>
        <p:blipFill>
          <a:blip r:embed="rId3"/>
          <a:stretch>
            <a:fillRect/>
          </a:stretch>
        </p:blipFill>
        <p:spPr>
          <a:xfrm>
            <a:off x="1945057" y="3429000"/>
            <a:ext cx="1645932" cy="1372682"/>
          </a:xfrm>
          <a:prstGeom prst="rect">
            <a:avLst/>
          </a:prstGeom>
        </p:spPr>
      </p:pic>
      <p:pic>
        <p:nvPicPr>
          <p:cNvPr id="14" name="Image 13">
            <a:extLst>
              <a:ext uri="{FF2B5EF4-FFF2-40B4-BE49-F238E27FC236}">
                <a16:creationId xmlns:a16="http://schemas.microsoft.com/office/drawing/2014/main" id="{FD5182D7-C5FF-064D-F8F8-30138CF594F2}"/>
              </a:ext>
            </a:extLst>
          </p:cNvPr>
          <p:cNvPicPr>
            <a:picLocks noChangeAspect="1"/>
          </p:cNvPicPr>
          <p:nvPr/>
        </p:nvPicPr>
        <p:blipFill>
          <a:blip r:embed="rId4"/>
          <a:stretch>
            <a:fillRect/>
          </a:stretch>
        </p:blipFill>
        <p:spPr>
          <a:xfrm>
            <a:off x="3964034" y="3559099"/>
            <a:ext cx="1323958" cy="1323958"/>
          </a:xfrm>
          <a:prstGeom prst="rect">
            <a:avLst/>
          </a:prstGeom>
        </p:spPr>
      </p:pic>
      <p:pic>
        <p:nvPicPr>
          <p:cNvPr id="15" name="Image 14">
            <a:extLst>
              <a:ext uri="{FF2B5EF4-FFF2-40B4-BE49-F238E27FC236}">
                <a16:creationId xmlns:a16="http://schemas.microsoft.com/office/drawing/2014/main" id="{C7E7759B-E936-6058-DCA2-E3F5166FB18E}"/>
              </a:ext>
            </a:extLst>
          </p:cNvPr>
          <p:cNvPicPr>
            <a:picLocks noChangeAspect="1"/>
          </p:cNvPicPr>
          <p:nvPr/>
        </p:nvPicPr>
        <p:blipFill>
          <a:blip r:embed="rId5"/>
          <a:stretch>
            <a:fillRect/>
          </a:stretch>
        </p:blipFill>
        <p:spPr>
          <a:xfrm>
            <a:off x="392522" y="5428267"/>
            <a:ext cx="1395978" cy="1395978"/>
          </a:xfrm>
          <a:prstGeom prst="rect">
            <a:avLst/>
          </a:prstGeom>
        </p:spPr>
      </p:pic>
      <p:pic>
        <p:nvPicPr>
          <p:cNvPr id="20" name="Image 19">
            <a:extLst>
              <a:ext uri="{FF2B5EF4-FFF2-40B4-BE49-F238E27FC236}">
                <a16:creationId xmlns:a16="http://schemas.microsoft.com/office/drawing/2014/main" id="{CBFF0415-B4AA-7998-44A8-BF2F204632A4}"/>
              </a:ext>
            </a:extLst>
          </p:cNvPr>
          <p:cNvPicPr>
            <a:picLocks noChangeAspect="1"/>
          </p:cNvPicPr>
          <p:nvPr/>
        </p:nvPicPr>
        <p:blipFill>
          <a:blip r:embed="rId6"/>
          <a:stretch>
            <a:fillRect/>
          </a:stretch>
        </p:blipFill>
        <p:spPr>
          <a:xfrm>
            <a:off x="1975155" y="5191466"/>
            <a:ext cx="1988879" cy="1062820"/>
          </a:xfrm>
          <a:prstGeom prst="rect">
            <a:avLst/>
          </a:prstGeom>
        </p:spPr>
      </p:pic>
      <p:pic>
        <p:nvPicPr>
          <p:cNvPr id="3" name="Image 2">
            <a:extLst>
              <a:ext uri="{FF2B5EF4-FFF2-40B4-BE49-F238E27FC236}">
                <a16:creationId xmlns:a16="http://schemas.microsoft.com/office/drawing/2014/main" id="{9BFDB1CD-FCAF-4BDE-F84B-B35BAFDB21DA}"/>
              </a:ext>
            </a:extLst>
          </p:cNvPr>
          <p:cNvPicPr>
            <a:picLocks noChangeAspect="1"/>
          </p:cNvPicPr>
          <p:nvPr/>
        </p:nvPicPr>
        <p:blipFill>
          <a:blip r:embed="rId7"/>
          <a:stretch>
            <a:fillRect/>
          </a:stretch>
        </p:blipFill>
        <p:spPr>
          <a:xfrm>
            <a:off x="4125136" y="5002982"/>
            <a:ext cx="1699571" cy="1551065"/>
          </a:xfrm>
          <a:prstGeom prst="rect">
            <a:avLst/>
          </a:prstGeom>
        </p:spPr>
      </p:pic>
      <p:sp>
        <p:nvSpPr>
          <p:cNvPr id="2" name="Titre 1">
            <a:extLst>
              <a:ext uri="{FF2B5EF4-FFF2-40B4-BE49-F238E27FC236}">
                <a16:creationId xmlns:a16="http://schemas.microsoft.com/office/drawing/2014/main" id="{A329AED3-4B0B-7D61-81BF-A631E6A4FCD5}"/>
              </a:ext>
            </a:extLst>
          </p:cNvPr>
          <p:cNvSpPr>
            <a:spLocks noGrp="1"/>
          </p:cNvSpPr>
          <p:nvPr>
            <p:ph type="title"/>
          </p:nvPr>
        </p:nvSpPr>
        <p:spPr>
          <a:xfrm>
            <a:off x="397800" y="494980"/>
            <a:ext cx="6217671" cy="1395978"/>
          </a:xfrm>
        </p:spPr>
        <p:txBody>
          <a:bodyPr>
            <a:noAutofit/>
          </a:bodyPr>
          <a:lstStyle/>
          <a:p>
            <a:r>
              <a:rPr lang="fr-CA" sz="3200" dirty="0">
                <a:ea typeface="Open Sans" panose="020B0606030504020204" pitchFamily="34" charset="0"/>
                <a:cs typeface="Open Sans" panose="020B0606030504020204" pitchFamily="34" charset="0"/>
              </a:rPr>
              <a:t>Manutention mécanique et équipements</a:t>
            </a:r>
            <a:br>
              <a:rPr lang="fr-CA" sz="3200" dirty="0"/>
            </a:br>
            <a:endParaRPr lang="fr-CA" sz="3200" dirty="0"/>
          </a:p>
        </p:txBody>
      </p:sp>
    </p:spTree>
    <p:extLst>
      <p:ext uri="{BB962C8B-B14F-4D97-AF65-F5344CB8AC3E}">
        <p14:creationId xmlns:p14="http://schemas.microsoft.com/office/powerpoint/2010/main" val="234031249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2FDEEC-BF0D-54C2-D4B3-BFE33B9747F2}"/>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734AE043-8AAD-C056-FB3A-69064A793F66}"/>
              </a:ext>
            </a:extLst>
          </p:cNvPr>
          <p:cNvSpPr>
            <a:spLocks noGrp="1"/>
          </p:cNvSpPr>
          <p:nvPr>
            <p:ph type="title"/>
          </p:nvPr>
        </p:nvSpPr>
        <p:spPr/>
        <p:txBody>
          <a:bodyPr>
            <a:normAutofit fontScale="90000"/>
          </a:bodyPr>
          <a:lstStyle/>
          <a:p>
            <a:r>
              <a:rPr lang="fr-CA" dirty="0"/>
              <a:t>Validation de vos apprentissages par l’enseignant</a:t>
            </a:r>
          </a:p>
        </p:txBody>
      </p:sp>
      <p:sp>
        <p:nvSpPr>
          <p:cNvPr id="7" name="ZoneTexte 6">
            <a:extLst>
              <a:ext uri="{FF2B5EF4-FFF2-40B4-BE49-F238E27FC236}">
                <a16:creationId xmlns:a16="http://schemas.microsoft.com/office/drawing/2014/main" id="{3C706A74-A12E-0B0C-2AB4-3F0B92F52232}"/>
              </a:ext>
            </a:extLst>
          </p:cNvPr>
          <p:cNvSpPr txBox="1"/>
          <p:nvPr/>
        </p:nvSpPr>
        <p:spPr>
          <a:xfrm>
            <a:off x="6096000" y="207870"/>
            <a:ext cx="6089540" cy="1200329"/>
          </a:xfrm>
          <a:prstGeom prst="rect">
            <a:avLst/>
          </a:prstGeom>
          <a:noFill/>
        </p:spPr>
        <p:txBody>
          <a:bodyPr wrap="square" rtlCol="0">
            <a:spAutoFit/>
          </a:bodyPr>
          <a:lstStyle/>
          <a:p>
            <a:r>
              <a:rPr lang="fr-CA" sz="2400" dirty="0">
                <a:latin typeface="+mj-lt"/>
              </a:rPr>
              <a:t> En sachant que chaque trou de la remorque équivaut à 100 Kg combien de trou devez-vous déplacer et dans quelle direction?</a:t>
            </a:r>
          </a:p>
        </p:txBody>
      </p:sp>
      <p:sp>
        <p:nvSpPr>
          <p:cNvPr id="8" name="ZoneTexte 7">
            <a:extLst>
              <a:ext uri="{FF2B5EF4-FFF2-40B4-BE49-F238E27FC236}">
                <a16:creationId xmlns:a16="http://schemas.microsoft.com/office/drawing/2014/main" id="{441ED88F-5693-2AF4-CB55-774EA8642B0E}"/>
              </a:ext>
            </a:extLst>
          </p:cNvPr>
          <p:cNvSpPr txBox="1"/>
          <p:nvPr/>
        </p:nvSpPr>
        <p:spPr>
          <a:xfrm>
            <a:off x="169245" y="1842705"/>
            <a:ext cx="11630107" cy="4293483"/>
          </a:xfrm>
          <a:prstGeom prst="rect">
            <a:avLst/>
          </a:prstGeom>
          <a:noFill/>
        </p:spPr>
        <p:txBody>
          <a:bodyPr wrap="none" rtlCol="0">
            <a:spAutoFit/>
          </a:bodyPr>
          <a:lstStyle/>
          <a:p>
            <a:r>
              <a:rPr lang="fr-CA" sz="2400" dirty="0">
                <a:solidFill>
                  <a:srgbClr val="31849C"/>
                </a:solidFill>
                <a:latin typeface="+mj-lt"/>
              </a:rPr>
              <a:t>Validation de la charge par essieux</a:t>
            </a:r>
          </a:p>
          <a:p>
            <a:endParaRPr lang="fr-CA" dirty="0">
              <a:solidFill>
                <a:srgbClr val="31849C"/>
              </a:solidFill>
              <a:latin typeface="+mj-lt"/>
            </a:endParaRPr>
          </a:p>
          <a:p>
            <a:r>
              <a:rPr lang="fr-CA" sz="2400" dirty="0">
                <a:latin typeface="+mj-lt"/>
              </a:rPr>
              <a:t>B(          ) 5500 Kg                 B(             ) _________Kg                               B(            )__________Kg</a:t>
            </a:r>
          </a:p>
          <a:p>
            <a:pPr>
              <a:spcBef>
                <a:spcPts val="600"/>
              </a:spcBef>
            </a:pPr>
            <a:r>
              <a:rPr lang="fr-CA" sz="2400" dirty="0">
                <a:latin typeface="+mj-lt"/>
              </a:rPr>
              <a:t>                                </a:t>
            </a:r>
            <a:r>
              <a:rPr lang="fr-CA" sz="2400" i="1" dirty="0">
                <a:latin typeface="+mj-lt"/>
              </a:rPr>
              <a:t>Résultat de la masse totale en charge (MTC)</a:t>
            </a:r>
            <a:r>
              <a:rPr lang="fr-CA" sz="2400" dirty="0">
                <a:latin typeface="+mj-lt"/>
              </a:rPr>
              <a:t> _______________Kg</a:t>
            </a:r>
          </a:p>
          <a:p>
            <a:endParaRPr lang="fr-CA" dirty="0">
              <a:latin typeface="+mj-lt"/>
            </a:endParaRPr>
          </a:p>
          <a:p>
            <a:pPr marL="457200" indent="-457200">
              <a:buAutoNum type="arabicPeriod"/>
            </a:pPr>
            <a:r>
              <a:rPr lang="fr-CA" sz="2400" dirty="0">
                <a:latin typeface="+mj-lt"/>
              </a:rPr>
              <a:t>Identifier le déplacement des essieux. </a:t>
            </a:r>
            <a:r>
              <a:rPr lang="fr-CA" sz="2400" dirty="0">
                <a:solidFill>
                  <a:srgbClr val="31849C"/>
                </a:solidFill>
                <a:latin typeface="+mj-lt"/>
              </a:rPr>
              <a:t>Encerclez votre choix:</a:t>
            </a:r>
          </a:p>
          <a:p>
            <a:pPr marL="457200" indent="-457200">
              <a:buAutoNum type="arabicPeriod"/>
            </a:pPr>
            <a:endParaRPr lang="fr-CA" sz="2400" dirty="0">
              <a:solidFill>
                <a:srgbClr val="31849C"/>
              </a:solidFill>
              <a:latin typeface="+mj-lt"/>
            </a:endParaRPr>
          </a:p>
          <a:p>
            <a:pPr marL="457200" indent="-457200">
              <a:buAutoNum type="arabicPeriod"/>
            </a:pPr>
            <a:r>
              <a:rPr lang="fr-CA" sz="2400" dirty="0">
                <a:latin typeface="+mj-lt"/>
              </a:rPr>
              <a:t>Définir la distance de déplacement : _____ trou(s)</a:t>
            </a:r>
          </a:p>
          <a:p>
            <a:pPr marL="457200" indent="-457200">
              <a:buAutoNum type="arabicPeriod"/>
            </a:pPr>
            <a:endParaRPr lang="fr-CA" sz="2400" dirty="0">
              <a:latin typeface="+mj-lt"/>
            </a:endParaRPr>
          </a:p>
          <a:p>
            <a:pPr marL="342900" indent="-342900">
              <a:buAutoNum type="arabicPeriod"/>
            </a:pPr>
            <a:r>
              <a:rPr lang="fr-CA" sz="2400" dirty="0">
                <a:latin typeface="+mj-lt"/>
              </a:rPr>
              <a:t>Inscrire vos résultats à la suite de votre déplacement du groupe d’essieux</a:t>
            </a:r>
          </a:p>
          <a:p>
            <a:endParaRPr lang="fr-CA" sz="1600" dirty="0">
              <a:latin typeface="+mj-lt"/>
            </a:endParaRPr>
          </a:p>
          <a:p>
            <a:r>
              <a:rPr lang="fr-CA" sz="2400" dirty="0">
                <a:solidFill>
                  <a:srgbClr val="FF0000"/>
                </a:solidFill>
                <a:latin typeface="+mj-lt"/>
              </a:rPr>
              <a:t>     __________ Kg                             ____________Kg                      ____________ Kg </a:t>
            </a:r>
          </a:p>
        </p:txBody>
      </p:sp>
      <p:cxnSp>
        <p:nvCxnSpPr>
          <p:cNvPr id="9" name="Connecteur droit avec flèche 8">
            <a:extLst>
              <a:ext uri="{FF2B5EF4-FFF2-40B4-BE49-F238E27FC236}">
                <a16:creationId xmlns:a16="http://schemas.microsoft.com/office/drawing/2014/main" id="{82524290-3F30-D54E-2D73-2AC51C31CDE1}"/>
              </a:ext>
            </a:extLst>
          </p:cNvPr>
          <p:cNvCxnSpPr>
            <a:cxnSpLocks/>
          </p:cNvCxnSpPr>
          <p:nvPr/>
        </p:nvCxnSpPr>
        <p:spPr>
          <a:xfrm flipH="1">
            <a:off x="8730433" y="3854962"/>
            <a:ext cx="655107" cy="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0" name="Connecteur droit avec flèche 9">
            <a:extLst>
              <a:ext uri="{FF2B5EF4-FFF2-40B4-BE49-F238E27FC236}">
                <a16:creationId xmlns:a16="http://schemas.microsoft.com/office/drawing/2014/main" id="{225AA728-E10C-D694-1527-A2E157932568}"/>
              </a:ext>
            </a:extLst>
          </p:cNvPr>
          <p:cNvCxnSpPr>
            <a:cxnSpLocks/>
          </p:cNvCxnSpPr>
          <p:nvPr/>
        </p:nvCxnSpPr>
        <p:spPr>
          <a:xfrm>
            <a:off x="9799607" y="3854962"/>
            <a:ext cx="647669" cy="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92000558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7F0CDF-DCD1-A571-C61E-01F72BB1C48B}"/>
            </a:ext>
          </a:extLst>
        </p:cNvPr>
        <p:cNvGrpSpPr/>
        <p:nvPr/>
      </p:nvGrpSpPr>
      <p:grpSpPr>
        <a:xfrm>
          <a:off x="0" y="0"/>
          <a:ext cx="0" cy="0"/>
          <a:chOff x="0" y="0"/>
          <a:chExt cx="0" cy="0"/>
        </a:xfrm>
      </p:grpSpPr>
      <p:pic>
        <p:nvPicPr>
          <p:cNvPr id="7" name="Image 6">
            <a:extLst>
              <a:ext uri="{FF2B5EF4-FFF2-40B4-BE49-F238E27FC236}">
                <a16:creationId xmlns:a16="http://schemas.microsoft.com/office/drawing/2014/main" id="{26197137-E80D-9E92-D950-BBDF4D00D703}"/>
              </a:ext>
            </a:extLst>
          </p:cNvPr>
          <p:cNvPicPr>
            <a:picLocks noChangeAspect="1"/>
          </p:cNvPicPr>
          <p:nvPr/>
        </p:nvPicPr>
        <p:blipFill>
          <a:blip r:embed="rId2"/>
          <a:stretch>
            <a:fillRect/>
          </a:stretch>
        </p:blipFill>
        <p:spPr>
          <a:xfrm>
            <a:off x="1065338" y="2004596"/>
            <a:ext cx="8839966" cy="1536325"/>
          </a:xfrm>
          <a:prstGeom prst="rect">
            <a:avLst/>
          </a:prstGeom>
        </p:spPr>
      </p:pic>
      <p:pic>
        <p:nvPicPr>
          <p:cNvPr id="8" name="Image 7">
            <a:extLst>
              <a:ext uri="{FF2B5EF4-FFF2-40B4-BE49-F238E27FC236}">
                <a16:creationId xmlns:a16="http://schemas.microsoft.com/office/drawing/2014/main" id="{E6C81570-16FF-8A90-F72D-207517557AB1}"/>
              </a:ext>
            </a:extLst>
          </p:cNvPr>
          <p:cNvPicPr>
            <a:picLocks noChangeAspect="1"/>
          </p:cNvPicPr>
          <p:nvPr/>
        </p:nvPicPr>
        <p:blipFill>
          <a:blip r:embed="rId3"/>
          <a:stretch>
            <a:fillRect/>
          </a:stretch>
        </p:blipFill>
        <p:spPr>
          <a:xfrm>
            <a:off x="8539974" y="3133144"/>
            <a:ext cx="951058" cy="414564"/>
          </a:xfrm>
          <a:prstGeom prst="rect">
            <a:avLst/>
          </a:prstGeom>
        </p:spPr>
      </p:pic>
      <p:sp>
        <p:nvSpPr>
          <p:cNvPr id="6" name="ZoneTexte 5">
            <a:extLst>
              <a:ext uri="{FF2B5EF4-FFF2-40B4-BE49-F238E27FC236}">
                <a16:creationId xmlns:a16="http://schemas.microsoft.com/office/drawing/2014/main" id="{DD6C6006-0518-9F43-1303-04BD3D7AF7EC}"/>
              </a:ext>
            </a:extLst>
          </p:cNvPr>
          <p:cNvSpPr txBox="1"/>
          <p:nvPr/>
        </p:nvSpPr>
        <p:spPr>
          <a:xfrm>
            <a:off x="6290720" y="65604"/>
            <a:ext cx="5449565" cy="1938992"/>
          </a:xfrm>
          <a:prstGeom prst="rect">
            <a:avLst/>
          </a:prstGeom>
          <a:noFill/>
        </p:spPr>
        <p:txBody>
          <a:bodyPr wrap="square" rtlCol="0">
            <a:spAutoFit/>
          </a:bodyPr>
          <a:lstStyle/>
          <a:p>
            <a:r>
              <a:rPr lang="fr-CA" sz="2400" dirty="0">
                <a:latin typeface="+mj-lt"/>
              </a:rPr>
              <a:t>Votre équipement a une masse nette de:</a:t>
            </a:r>
          </a:p>
          <a:p>
            <a:r>
              <a:rPr lang="fr-CA" sz="2400" dirty="0">
                <a:latin typeface="+mj-lt"/>
              </a:rPr>
              <a:t>B.1 : 5200 Kg</a:t>
            </a:r>
          </a:p>
          <a:p>
            <a:r>
              <a:rPr lang="fr-CA" sz="2400" dirty="0">
                <a:latin typeface="+mj-lt"/>
              </a:rPr>
              <a:t>B21: 4100 Kg</a:t>
            </a:r>
          </a:p>
          <a:p>
            <a:r>
              <a:rPr lang="fr-CA" sz="2400" dirty="0">
                <a:latin typeface="+mj-lt"/>
              </a:rPr>
              <a:t>B.21: 4200Kg</a:t>
            </a:r>
          </a:p>
          <a:p>
            <a:r>
              <a:rPr lang="fr-CA" sz="2400" dirty="0">
                <a:latin typeface="+mj-lt"/>
              </a:rPr>
              <a:t>Chaque palette pèse 1 400Kg</a:t>
            </a:r>
          </a:p>
        </p:txBody>
      </p:sp>
      <p:sp>
        <p:nvSpPr>
          <p:cNvPr id="10" name="ZoneTexte 9">
            <a:extLst>
              <a:ext uri="{FF2B5EF4-FFF2-40B4-BE49-F238E27FC236}">
                <a16:creationId xmlns:a16="http://schemas.microsoft.com/office/drawing/2014/main" id="{145009BB-A955-0AA4-C7E6-58F249B22FCE}"/>
              </a:ext>
            </a:extLst>
          </p:cNvPr>
          <p:cNvSpPr txBox="1"/>
          <p:nvPr/>
        </p:nvSpPr>
        <p:spPr>
          <a:xfrm>
            <a:off x="393940" y="3632557"/>
            <a:ext cx="6089540" cy="461665"/>
          </a:xfrm>
          <a:prstGeom prst="rect">
            <a:avLst/>
          </a:prstGeom>
          <a:noFill/>
        </p:spPr>
        <p:txBody>
          <a:bodyPr wrap="square" rtlCol="0">
            <a:spAutoFit/>
          </a:bodyPr>
          <a:lstStyle/>
          <a:p>
            <a:r>
              <a:rPr lang="fr-CA" sz="2400" dirty="0">
                <a:latin typeface="+mj-lt"/>
              </a:rPr>
              <a:t> </a:t>
            </a:r>
          </a:p>
        </p:txBody>
      </p:sp>
      <p:sp>
        <p:nvSpPr>
          <p:cNvPr id="11" name="ZoneTexte 10">
            <a:extLst>
              <a:ext uri="{FF2B5EF4-FFF2-40B4-BE49-F238E27FC236}">
                <a16:creationId xmlns:a16="http://schemas.microsoft.com/office/drawing/2014/main" id="{33AA203B-E77B-46C8-C39F-3997CC3705DE}"/>
              </a:ext>
            </a:extLst>
          </p:cNvPr>
          <p:cNvSpPr txBox="1"/>
          <p:nvPr/>
        </p:nvSpPr>
        <p:spPr>
          <a:xfrm>
            <a:off x="393940" y="3621891"/>
            <a:ext cx="10046348" cy="461665"/>
          </a:xfrm>
          <a:prstGeom prst="rect">
            <a:avLst/>
          </a:prstGeom>
          <a:noFill/>
        </p:spPr>
        <p:txBody>
          <a:bodyPr wrap="square" rtlCol="0">
            <a:spAutoFit/>
          </a:bodyPr>
          <a:lstStyle/>
          <a:p>
            <a:r>
              <a:rPr lang="fr-CA" sz="2400" dirty="0">
                <a:solidFill>
                  <a:srgbClr val="31849C"/>
                </a:solidFill>
                <a:latin typeface="+mj-lt"/>
              </a:rPr>
              <a:t>Combien de palettes pouvez-vous mettre dans votre remorque. Faite-le calcul?</a:t>
            </a:r>
          </a:p>
        </p:txBody>
      </p:sp>
      <p:sp>
        <p:nvSpPr>
          <p:cNvPr id="12" name="ZoneTexte 11">
            <a:extLst>
              <a:ext uri="{FF2B5EF4-FFF2-40B4-BE49-F238E27FC236}">
                <a16:creationId xmlns:a16="http://schemas.microsoft.com/office/drawing/2014/main" id="{06258F6C-B925-C913-E203-4EF3A88A5191}"/>
              </a:ext>
            </a:extLst>
          </p:cNvPr>
          <p:cNvSpPr txBox="1"/>
          <p:nvPr/>
        </p:nvSpPr>
        <p:spPr>
          <a:xfrm>
            <a:off x="2675541" y="4344403"/>
            <a:ext cx="2472044" cy="1569660"/>
          </a:xfrm>
          <a:prstGeom prst="rect">
            <a:avLst/>
          </a:prstGeom>
          <a:noFill/>
        </p:spPr>
        <p:txBody>
          <a:bodyPr wrap="square" rtlCol="0">
            <a:spAutoFit/>
          </a:bodyPr>
          <a:lstStyle/>
          <a:p>
            <a:pPr marL="457200" indent="-457200">
              <a:buAutoNum type="alphaUcParenR"/>
            </a:pPr>
            <a:r>
              <a:rPr lang="fr-CA" sz="2400" dirty="0">
                <a:latin typeface="+mj-lt"/>
              </a:rPr>
              <a:t>18 palettes</a:t>
            </a:r>
          </a:p>
          <a:p>
            <a:pPr marL="457200" indent="-457200">
              <a:buAutoNum type="alphaUcParenR"/>
            </a:pPr>
            <a:r>
              <a:rPr lang="fr-CA" sz="2400" dirty="0">
                <a:latin typeface="+mj-lt"/>
              </a:rPr>
              <a:t>20 palettes</a:t>
            </a:r>
          </a:p>
          <a:p>
            <a:pPr marL="457200" indent="-457200">
              <a:buAutoNum type="alphaUcParenR"/>
            </a:pPr>
            <a:r>
              <a:rPr lang="fr-CA" sz="2400" dirty="0">
                <a:latin typeface="+mj-lt"/>
              </a:rPr>
              <a:t>22 palettes</a:t>
            </a:r>
          </a:p>
          <a:p>
            <a:pPr marL="457200" indent="-457200">
              <a:buAutoNum type="alphaUcParenR"/>
            </a:pPr>
            <a:r>
              <a:rPr lang="fr-CA" sz="2400" dirty="0">
                <a:latin typeface="+mj-lt"/>
              </a:rPr>
              <a:t>24 palettes        </a:t>
            </a:r>
          </a:p>
        </p:txBody>
      </p:sp>
      <p:sp>
        <p:nvSpPr>
          <p:cNvPr id="18" name="Titre 1">
            <a:extLst>
              <a:ext uri="{FF2B5EF4-FFF2-40B4-BE49-F238E27FC236}">
                <a16:creationId xmlns:a16="http://schemas.microsoft.com/office/drawing/2014/main" id="{63FA1CA8-3FDF-5585-50FB-1EE2EAB4F5A1}"/>
              </a:ext>
            </a:extLst>
          </p:cNvPr>
          <p:cNvSpPr>
            <a:spLocks noGrp="1"/>
          </p:cNvSpPr>
          <p:nvPr>
            <p:ph type="title"/>
          </p:nvPr>
        </p:nvSpPr>
        <p:spPr>
          <a:xfrm>
            <a:off x="838200" y="295275"/>
            <a:ext cx="4538663" cy="1395413"/>
          </a:xfrm>
        </p:spPr>
        <p:txBody>
          <a:bodyPr>
            <a:normAutofit fontScale="90000"/>
          </a:bodyPr>
          <a:lstStyle/>
          <a:p>
            <a:r>
              <a:rPr lang="fr-CA" dirty="0"/>
              <a:t>Validation de vos apprentissages par l’enseignant</a:t>
            </a:r>
          </a:p>
        </p:txBody>
      </p:sp>
    </p:spTree>
    <p:extLst>
      <p:ext uri="{BB962C8B-B14F-4D97-AF65-F5344CB8AC3E}">
        <p14:creationId xmlns:p14="http://schemas.microsoft.com/office/powerpoint/2010/main" val="286035557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pour une image  6" descr="Une image contenant intérieur, Aluminium, Matériau composite, métal&#10;&#10;Le contenu généré par l’IA peut être incorrect.">
            <a:extLst>
              <a:ext uri="{FF2B5EF4-FFF2-40B4-BE49-F238E27FC236}">
                <a16:creationId xmlns:a16="http://schemas.microsoft.com/office/drawing/2014/main" id="{BFBB3240-110D-68CB-3911-F34802DEC1E2}"/>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2587" r="12587"/>
          <a:stretch>
            <a:fillRect/>
          </a:stretch>
        </p:blipFill>
        <p:spPr>
          <a:xfrm rot="5400000">
            <a:off x="-80963" y="-7938"/>
            <a:ext cx="6858001" cy="6873876"/>
          </a:xfrm>
        </p:spPr>
      </p:pic>
      <p:sp>
        <p:nvSpPr>
          <p:cNvPr id="8" name="Titre 1">
            <a:extLst>
              <a:ext uri="{FF2B5EF4-FFF2-40B4-BE49-F238E27FC236}">
                <a16:creationId xmlns:a16="http://schemas.microsoft.com/office/drawing/2014/main" id="{807E6E93-0C6D-66FE-D107-42A0C7F94C6A}"/>
              </a:ext>
            </a:extLst>
          </p:cNvPr>
          <p:cNvSpPr txBox="1">
            <a:spLocks/>
          </p:cNvSpPr>
          <p:nvPr/>
        </p:nvSpPr>
        <p:spPr>
          <a:xfrm>
            <a:off x="7324383" y="4147620"/>
            <a:ext cx="5450584" cy="1395978"/>
          </a:xfrm>
          <a:prstGeom prst="rect">
            <a:avLst/>
          </a:prstGeom>
        </p:spPr>
        <p:txBody>
          <a:bodyP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sz="2800" dirty="0"/>
              <a:t>Conception: Alain Lévesque </a:t>
            </a:r>
          </a:p>
          <a:p>
            <a:r>
              <a:rPr lang="fr-CA" sz="2800" dirty="0"/>
              <a:t>Enseignant</a:t>
            </a:r>
          </a:p>
          <a:p>
            <a:endParaRPr lang="fr-CA" sz="2800" dirty="0"/>
          </a:p>
          <a:p>
            <a:r>
              <a:rPr lang="fr-CA" sz="2800" dirty="0"/>
              <a:t>mai 2026</a:t>
            </a:r>
          </a:p>
          <a:p>
            <a:endParaRPr lang="fr-CA" sz="2800" dirty="0"/>
          </a:p>
        </p:txBody>
      </p:sp>
    </p:spTree>
    <p:extLst>
      <p:ext uri="{BB962C8B-B14F-4D97-AF65-F5344CB8AC3E}">
        <p14:creationId xmlns:p14="http://schemas.microsoft.com/office/powerpoint/2010/main" val="4616754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69CAA7-EF2E-2694-C0DE-E7E4DC617D5F}"/>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895E6ADD-19FC-26C7-79AC-04E3455EA0E2}"/>
              </a:ext>
            </a:extLst>
          </p:cNvPr>
          <p:cNvSpPr>
            <a:spLocks noGrp="1"/>
          </p:cNvSpPr>
          <p:nvPr>
            <p:ph type="title"/>
          </p:nvPr>
        </p:nvSpPr>
        <p:spPr>
          <a:xfrm>
            <a:off x="99923" y="460442"/>
            <a:ext cx="5996077" cy="1395978"/>
          </a:xfrm>
        </p:spPr>
        <p:txBody>
          <a:bodyPr>
            <a:normAutofit/>
          </a:bodyPr>
          <a:lstStyle/>
          <a:p>
            <a:br>
              <a:rPr lang="fr-FR" dirty="0"/>
            </a:br>
            <a:endParaRPr lang="fr-CA" dirty="0"/>
          </a:p>
        </p:txBody>
      </p:sp>
      <p:sp>
        <p:nvSpPr>
          <p:cNvPr id="4" name="Espace réservé du contenu 2">
            <a:extLst>
              <a:ext uri="{FF2B5EF4-FFF2-40B4-BE49-F238E27FC236}">
                <a16:creationId xmlns:a16="http://schemas.microsoft.com/office/drawing/2014/main" id="{B3ECB6DC-2824-F3D8-4AA6-4B340BE81D46}"/>
              </a:ext>
            </a:extLst>
          </p:cNvPr>
          <p:cNvSpPr txBox="1">
            <a:spLocks/>
          </p:cNvSpPr>
          <p:nvPr/>
        </p:nvSpPr>
        <p:spPr>
          <a:xfrm>
            <a:off x="502920" y="1996440"/>
            <a:ext cx="10977879" cy="37031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fr-FR" sz="112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6" name="Image 5">
            <a:extLst>
              <a:ext uri="{FF2B5EF4-FFF2-40B4-BE49-F238E27FC236}">
                <a16:creationId xmlns:a16="http://schemas.microsoft.com/office/drawing/2014/main" id="{72922F14-E694-DC28-6144-CB344506F112}"/>
              </a:ext>
            </a:extLst>
          </p:cNvPr>
          <p:cNvPicPr>
            <a:picLocks noChangeAspect="1"/>
          </p:cNvPicPr>
          <p:nvPr/>
        </p:nvPicPr>
        <p:blipFill>
          <a:blip r:embed="rId2"/>
          <a:stretch>
            <a:fillRect/>
          </a:stretch>
        </p:blipFill>
        <p:spPr>
          <a:xfrm>
            <a:off x="945355" y="2095313"/>
            <a:ext cx="9789320" cy="3801677"/>
          </a:xfrm>
          <a:prstGeom prst="rect">
            <a:avLst/>
          </a:prstGeom>
        </p:spPr>
      </p:pic>
      <p:sp>
        <p:nvSpPr>
          <p:cNvPr id="3" name="ZoneTexte 2">
            <a:extLst>
              <a:ext uri="{FF2B5EF4-FFF2-40B4-BE49-F238E27FC236}">
                <a16:creationId xmlns:a16="http://schemas.microsoft.com/office/drawing/2014/main" id="{F7B8CCAE-24B4-8264-D468-7B4500E78A03}"/>
              </a:ext>
            </a:extLst>
          </p:cNvPr>
          <p:cNvSpPr txBox="1"/>
          <p:nvPr/>
        </p:nvSpPr>
        <p:spPr>
          <a:xfrm>
            <a:off x="1138687" y="6182114"/>
            <a:ext cx="1688283" cy="215444"/>
          </a:xfrm>
          <a:prstGeom prst="rect">
            <a:avLst/>
          </a:prstGeom>
          <a:noFill/>
        </p:spPr>
        <p:txBody>
          <a:bodyPr wrap="none" rtlCol="0">
            <a:spAutoFit/>
          </a:bodyPr>
          <a:lstStyle/>
          <a:p>
            <a:r>
              <a:rPr lang="fr-CA" sz="800" dirty="0"/>
              <a:t>Source: Google libre de droits</a:t>
            </a:r>
          </a:p>
        </p:txBody>
      </p:sp>
      <p:sp>
        <p:nvSpPr>
          <p:cNvPr id="7" name="Titre 1">
            <a:extLst>
              <a:ext uri="{FF2B5EF4-FFF2-40B4-BE49-F238E27FC236}">
                <a16:creationId xmlns:a16="http://schemas.microsoft.com/office/drawing/2014/main" id="{5D352A84-0742-B581-34A0-C434AF45F8C0}"/>
              </a:ext>
            </a:extLst>
          </p:cNvPr>
          <p:cNvSpPr txBox="1">
            <a:spLocks/>
          </p:cNvSpPr>
          <p:nvPr/>
        </p:nvSpPr>
        <p:spPr>
          <a:xfrm>
            <a:off x="502587" y="506309"/>
            <a:ext cx="5960853" cy="1395978"/>
          </a:xfrm>
          <a:prstGeom prst="rect">
            <a:avLst/>
          </a:prstGeom>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3600" b="1" kern="1200">
                <a:solidFill>
                  <a:schemeClr val="bg1"/>
                </a:solidFill>
                <a:latin typeface="+mj-lt"/>
                <a:ea typeface="+mj-ea"/>
                <a:cs typeface="+mj-cs"/>
              </a:defRPr>
            </a:lvl1pPr>
          </a:lstStyle>
          <a:p>
            <a:r>
              <a:rPr lang="fr-FR" sz="3200"/>
              <a:t>Interprétation juste des </a:t>
            </a:r>
            <a:br>
              <a:rPr lang="fr-FR" sz="3200"/>
            </a:br>
            <a:r>
              <a:rPr lang="fr-FR" sz="3200"/>
              <a:t>symboles inscrits sur la marchandise;</a:t>
            </a:r>
            <a:br>
              <a:rPr lang="fr-FR" sz="3200"/>
            </a:br>
            <a:endParaRPr lang="fr-CA" sz="3200"/>
          </a:p>
        </p:txBody>
      </p:sp>
    </p:spTree>
    <p:extLst>
      <p:ext uri="{BB962C8B-B14F-4D97-AF65-F5344CB8AC3E}">
        <p14:creationId xmlns:p14="http://schemas.microsoft.com/office/powerpoint/2010/main" val="42858195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26CB1-972B-708B-24D5-A82B25C88409}"/>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733F8ADD-BEAF-9D43-5758-42529AB18772}"/>
              </a:ext>
            </a:extLst>
          </p:cNvPr>
          <p:cNvSpPr>
            <a:spLocks noGrp="1"/>
          </p:cNvSpPr>
          <p:nvPr>
            <p:ph type="title"/>
          </p:nvPr>
        </p:nvSpPr>
        <p:spPr>
          <a:xfrm>
            <a:off x="62753" y="429997"/>
            <a:ext cx="6338047" cy="1395978"/>
          </a:xfrm>
        </p:spPr>
        <p:txBody>
          <a:bodyPr>
            <a:normAutofit fontScale="90000"/>
          </a:bodyPr>
          <a:lstStyle/>
          <a:p>
            <a:r>
              <a:rPr lang="fr-FR" dirty="0"/>
              <a:t>Interprétation juste des symboles inscrits sur la marchandise;</a:t>
            </a:r>
            <a:br>
              <a:rPr lang="fr-FR" dirty="0"/>
            </a:br>
            <a:endParaRPr lang="fr-CA" dirty="0"/>
          </a:p>
        </p:txBody>
      </p:sp>
      <p:sp>
        <p:nvSpPr>
          <p:cNvPr id="4" name="Espace réservé du contenu 2">
            <a:extLst>
              <a:ext uri="{FF2B5EF4-FFF2-40B4-BE49-F238E27FC236}">
                <a16:creationId xmlns:a16="http://schemas.microsoft.com/office/drawing/2014/main" id="{2406D722-E8D6-99A2-208F-750A67199954}"/>
              </a:ext>
            </a:extLst>
          </p:cNvPr>
          <p:cNvSpPr txBox="1">
            <a:spLocks/>
          </p:cNvSpPr>
          <p:nvPr/>
        </p:nvSpPr>
        <p:spPr>
          <a:xfrm>
            <a:off x="502920" y="1996440"/>
            <a:ext cx="10977879" cy="37031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fr-FR" sz="112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5" name="Image 4">
            <a:extLst>
              <a:ext uri="{FF2B5EF4-FFF2-40B4-BE49-F238E27FC236}">
                <a16:creationId xmlns:a16="http://schemas.microsoft.com/office/drawing/2014/main" id="{4A97FE76-93B3-DBA7-968D-A32969A15EB5}"/>
              </a:ext>
            </a:extLst>
          </p:cNvPr>
          <p:cNvPicPr>
            <a:picLocks noChangeAspect="1"/>
          </p:cNvPicPr>
          <p:nvPr/>
        </p:nvPicPr>
        <p:blipFill>
          <a:blip r:embed="rId2"/>
          <a:stretch>
            <a:fillRect/>
          </a:stretch>
        </p:blipFill>
        <p:spPr>
          <a:xfrm>
            <a:off x="1147684" y="2771656"/>
            <a:ext cx="1114581" cy="1695687"/>
          </a:xfrm>
          <a:prstGeom prst="rect">
            <a:avLst/>
          </a:prstGeom>
        </p:spPr>
      </p:pic>
      <p:sp>
        <p:nvSpPr>
          <p:cNvPr id="7" name="ZoneTexte 6">
            <a:extLst>
              <a:ext uri="{FF2B5EF4-FFF2-40B4-BE49-F238E27FC236}">
                <a16:creationId xmlns:a16="http://schemas.microsoft.com/office/drawing/2014/main" id="{30C03CAE-8109-6C18-42F1-D65C117D6765}"/>
              </a:ext>
            </a:extLst>
          </p:cNvPr>
          <p:cNvSpPr txBox="1"/>
          <p:nvPr/>
        </p:nvSpPr>
        <p:spPr>
          <a:xfrm>
            <a:off x="2700068" y="2337370"/>
            <a:ext cx="9273396" cy="2769989"/>
          </a:xfrm>
          <a:prstGeom prst="rect">
            <a:avLst/>
          </a:prstGeom>
          <a:noFill/>
        </p:spPr>
        <p:txBody>
          <a:bodyPr wrap="square" rtlCol="0">
            <a:spAutoFit/>
          </a:bodyPr>
          <a:lstStyle/>
          <a:p>
            <a:pPr algn="l">
              <a:buNone/>
            </a:pPr>
            <a:r>
              <a:rPr lang="fr-FR" sz="2800" b="1" i="0" dirty="0">
                <a:solidFill>
                  <a:srgbClr val="347471"/>
                </a:solidFill>
                <a:effectLst/>
                <a:latin typeface="+mj-lt"/>
                <a:ea typeface="Open Sans" panose="020B0606030504020204" pitchFamily="34" charset="0"/>
                <a:cs typeface="Open Sans" panose="020B0606030504020204" pitchFamily="34" charset="0"/>
              </a:rPr>
              <a:t>Ce côté vers le haut</a:t>
            </a:r>
            <a:endParaRPr lang="fr-FR" sz="2800" b="1" i="0" dirty="0">
              <a:solidFill>
                <a:srgbClr val="666666"/>
              </a:solidFill>
              <a:effectLst/>
              <a:latin typeface="+mj-lt"/>
              <a:ea typeface="Open Sans" panose="020B0606030504020204" pitchFamily="34" charset="0"/>
              <a:cs typeface="Open Sans" panose="020B0606030504020204" pitchFamily="34" charset="0"/>
            </a:endParaRPr>
          </a:p>
          <a:p>
            <a:pPr algn="l">
              <a:buNone/>
            </a:pPr>
            <a:endParaRPr lang="fr-FR" sz="2400" b="0" i="0" dirty="0">
              <a:effectLst/>
              <a:latin typeface="+mj-lt"/>
              <a:ea typeface="Open Sans" panose="020B0606030504020204" pitchFamily="34" charset="0"/>
              <a:cs typeface="Open Sans" panose="020B0606030504020204" pitchFamily="34" charset="0"/>
            </a:endParaRPr>
          </a:p>
          <a:p>
            <a:pPr marL="457200" indent="-457200" algn="l">
              <a:spcAft>
                <a:spcPts val="600"/>
              </a:spcAft>
              <a:buFont typeface="Arial" panose="020B0604020202020204" pitchFamily="34" charset="0"/>
              <a:buChar char="•"/>
            </a:pPr>
            <a:r>
              <a:rPr lang="fr-FR" sz="2800" b="0" i="0" dirty="0">
                <a:effectLst/>
                <a:latin typeface="+mj-lt"/>
                <a:ea typeface="Open Sans" panose="020B0606030504020204" pitchFamily="34" charset="0"/>
                <a:cs typeface="Open Sans" panose="020B0606030504020204" pitchFamily="34" charset="0"/>
              </a:rPr>
              <a:t>Ce symbole, composé de deux flèches vers le haut, indique le bon sens de positionnement de l’emballage;</a:t>
            </a:r>
          </a:p>
          <a:p>
            <a:pPr marL="457200" indent="-457200" algn="l">
              <a:spcAft>
                <a:spcPts val="600"/>
              </a:spcAft>
              <a:buFont typeface="Arial" panose="020B0604020202020204" pitchFamily="34" charset="0"/>
              <a:buChar char="•"/>
            </a:pPr>
            <a:r>
              <a:rPr lang="fr-FR" sz="2800" b="0" i="0" dirty="0">
                <a:effectLst/>
                <a:latin typeface="+mj-lt"/>
                <a:ea typeface="Open Sans" panose="020B0606030504020204" pitchFamily="34" charset="0"/>
                <a:cs typeface="Open Sans" panose="020B0606030504020204" pitchFamily="34" charset="0"/>
              </a:rPr>
              <a:t>Il ne doit pas être placé sur le côté ni à l’envers;</a:t>
            </a:r>
          </a:p>
          <a:p>
            <a:pPr marL="457200" indent="-457200" algn="l">
              <a:spcAft>
                <a:spcPts val="600"/>
              </a:spcAft>
              <a:buFont typeface="Arial" panose="020B0604020202020204" pitchFamily="34" charset="0"/>
              <a:buChar char="•"/>
            </a:pPr>
            <a:r>
              <a:rPr lang="fr-FR" sz="2800" dirty="0">
                <a:latin typeface="+mj-lt"/>
                <a:ea typeface="Open Sans" panose="020B0606030504020204" pitchFamily="34" charset="0"/>
                <a:cs typeface="Open Sans" panose="020B0606030504020204" pitchFamily="34" charset="0"/>
              </a:rPr>
              <a:t>L</a:t>
            </a:r>
            <a:r>
              <a:rPr lang="fr-FR" sz="2800" b="0" i="0" dirty="0">
                <a:effectLst/>
                <a:latin typeface="+mj-lt"/>
                <a:ea typeface="Open Sans" panose="020B0606030504020204" pitchFamily="34" charset="0"/>
                <a:cs typeface="Open Sans" panose="020B0606030504020204" pitchFamily="34" charset="0"/>
              </a:rPr>
              <a:t>e côté par lequel la boîte doit être ouverte.</a:t>
            </a:r>
          </a:p>
        </p:txBody>
      </p:sp>
    </p:spTree>
    <p:extLst>
      <p:ext uri="{BB962C8B-B14F-4D97-AF65-F5344CB8AC3E}">
        <p14:creationId xmlns:p14="http://schemas.microsoft.com/office/powerpoint/2010/main" val="36762727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34B23D-B878-D99B-D6B5-5691AAA6F52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07C29C4-E76F-F116-3CCE-40C5A04BF4FF}"/>
              </a:ext>
            </a:extLst>
          </p:cNvPr>
          <p:cNvSpPr>
            <a:spLocks noGrp="1"/>
          </p:cNvSpPr>
          <p:nvPr>
            <p:ph type="title"/>
          </p:nvPr>
        </p:nvSpPr>
        <p:spPr>
          <a:xfrm>
            <a:off x="99923" y="460442"/>
            <a:ext cx="5996077" cy="1395978"/>
          </a:xfrm>
        </p:spPr>
        <p:txBody>
          <a:bodyPr>
            <a:normAutofit/>
          </a:bodyPr>
          <a:lstStyle/>
          <a:p>
            <a:br>
              <a:rPr lang="fr-FR" dirty="0"/>
            </a:br>
            <a:endParaRPr lang="fr-CA" dirty="0"/>
          </a:p>
        </p:txBody>
      </p:sp>
      <p:sp>
        <p:nvSpPr>
          <p:cNvPr id="4" name="Espace réservé du contenu 2">
            <a:extLst>
              <a:ext uri="{FF2B5EF4-FFF2-40B4-BE49-F238E27FC236}">
                <a16:creationId xmlns:a16="http://schemas.microsoft.com/office/drawing/2014/main" id="{A779F2B6-F4AB-753E-0CFD-7B5E1D7891D0}"/>
              </a:ext>
            </a:extLst>
          </p:cNvPr>
          <p:cNvSpPr txBox="1">
            <a:spLocks/>
          </p:cNvSpPr>
          <p:nvPr/>
        </p:nvSpPr>
        <p:spPr>
          <a:xfrm>
            <a:off x="502920" y="1996440"/>
            <a:ext cx="10977879" cy="37031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fr-FR" sz="112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7" name="ZoneTexte 6">
            <a:extLst>
              <a:ext uri="{FF2B5EF4-FFF2-40B4-BE49-F238E27FC236}">
                <a16:creationId xmlns:a16="http://schemas.microsoft.com/office/drawing/2014/main" id="{3D91F22F-35B8-7A8A-9E4D-A7C5C8A4204F}"/>
              </a:ext>
            </a:extLst>
          </p:cNvPr>
          <p:cNvSpPr txBox="1"/>
          <p:nvPr/>
        </p:nvSpPr>
        <p:spPr>
          <a:xfrm>
            <a:off x="2743200" y="2639295"/>
            <a:ext cx="9195758" cy="2693045"/>
          </a:xfrm>
          <a:prstGeom prst="rect">
            <a:avLst/>
          </a:prstGeom>
          <a:noFill/>
        </p:spPr>
        <p:txBody>
          <a:bodyPr wrap="square" rtlCol="0">
            <a:spAutoFit/>
          </a:bodyPr>
          <a:lstStyle/>
          <a:p>
            <a:pPr algn="l">
              <a:buNone/>
            </a:pPr>
            <a:r>
              <a:rPr lang="fr-FR" sz="2800" b="1" i="0" dirty="0">
                <a:solidFill>
                  <a:srgbClr val="347471"/>
                </a:solidFill>
                <a:effectLst/>
                <a:latin typeface="+mj-lt"/>
                <a:ea typeface="Open Sans" panose="020B0606030504020204" pitchFamily="34" charset="0"/>
                <a:cs typeface="Open Sans" panose="020B0606030504020204" pitchFamily="34" charset="0"/>
              </a:rPr>
              <a:t>Fragile</a:t>
            </a:r>
            <a:endParaRPr lang="fr-FR" sz="2800" b="1" i="0" dirty="0">
              <a:solidFill>
                <a:srgbClr val="666666"/>
              </a:solidFill>
              <a:effectLst/>
              <a:latin typeface="+mj-lt"/>
              <a:ea typeface="Open Sans" panose="020B0606030504020204" pitchFamily="34" charset="0"/>
              <a:cs typeface="Open Sans" panose="020B0606030504020204" pitchFamily="34" charset="0"/>
            </a:endParaRPr>
          </a:p>
          <a:p>
            <a:pPr algn="l">
              <a:buNone/>
            </a:pPr>
            <a:endParaRPr lang="fr-FR" sz="2400" b="0" i="0" dirty="0">
              <a:effectLst/>
              <a:latin typeface="Open Sans" panose="020B0606030504020204" pitchFamily="34" charset="0"/>
              <a:ea typeface="Open Sans" panose="020B0606030504020204" pitchFamily="34" charset="0"/>
              <a:cs typeface="Open Sans" panose="020B0606030504020204" pitchFamily="34" charset="0"/>
            </a:endParaRPr>
          </a:p>
          <a:p>
            <a:pPr marL="457200" indent="-457200" algn="l">
              <a:spcAft>
                <a:spcPts val="600"/>
              </a:spcAft>
              <a:buFont typeface="Arial" panose="020B0604020202020204" pitchFamily="34" charset="0"/>
              <a:buChar char="•"/>
            </a:pPr>
            <a:r>
              <a:rPr lang="fr-FR" sz="2800" dirty="0">
                <a:latin typeface="+mj-lt"/>
                <a:ea typeface="Open Sans" panose="020B0606030504020204" pitchFamily="34" charset="0"/>
                <a:cs typeface="Open Sans" panose="020B0606030504020204" pitchFamily="34" charset="0"/>
              </a:rPr>
              <a:t>L</a:t>
            </a:r>
            <a:r>
              <a:rPr lang="fr-FR" sz="2800" b="0" i="0" dirty="0">
                <a:effectLst/>
                <a:latin typeface="+mj-lt"/>
                <a:ea typeface="Open Sans" panose="020B0606030504020204" pitchFamily="34" charset="0"/>
                <a:cs typeface="Open Sans" panose="020B0606030504020204" pitchFamily="34" charset="0"/>
              </a:rPr>
              <a:t>e contenu est fragile et doit être manipulé avec précaution</a:t>
            </a:r>
            <a:r>
              <a:rPr lang="fr-FR" sz="2800" dirty="0">
                <a:latin typeface="+mj-lt"/>
                <a:ea typeface="Open Sans" panose="020B0606030504020204" pitchFamily="34" charset="0"/>
                <a:cs typeface="Open Sans" panose="020B0606030504020204" pitchFamily="34" charset="0"/>
              </a:rPr>
              <a:t>;</a:t>
            </a:r>
            <a:endParaRPr lang="fr-FR" sz="2800" b="0" i="0" dirty="0">
              <a:effectLst/>
              <a:latin typeface="+mj-lt"/>
              <a:ea typeface="Open Sans" panose="020B0606030504020204" pitchFamily="34" charset="0"/>
              <a:cs typeface="Open Sans" panose="020B0606030504020204" pitchFamily="34" charset="0"/>
            </a:endParaRPr>
          </a:p>
          <a:p>
            <a:pPr marL="457200" indent="-457200" algn="l">
              <a:spcAft>
                <a:spcPts val="600"/>
              </a:spcAft>
              <a:buFont typeface="Arial" panose="020B0604020202020204" pitchFamily="34" charset="0"/>
              <a:buChar char="•"/>
            </a:pPr>
            <a:r>
              <a:rPr lang="fr-FR" sz="2800" dirty="0">
                <a:latin typeface="+mj-lt"/>
                <a:ea typeface="Open Sans" panose="020B0606030504020204" pitchFamily="34" charset="0"/>
                <a:cs typeface="Open Sans" panose="020B0606030504020204" pitchFamily="34" charset="0"/>
              </a:rPr>
              <a:t>U</a:t>
            </a:r>
            <a:r>
              <a:rPr lang="fr-FR" sz="2800" b="0" i="0" dirty="0">
                <a:effectLst/>
                <a:latin typeface="+mj-lt"/>
                <a:ea typeface="Open Sans" panose="020B0606030504020204" pitchFamily="34" charset="0"/>
                <a:cs typeface="Open Sans" panose="020B0606030504020204" pitchFamily="34" charset="0"/>
              </a:rPr>
              <a:t>tilisé pour des produits en verre ou autres objets cassables.</a:t>
            </a:r>
          </a:p>
        </p:txBody>
      </p:sp>
      <p:pic>
        <p:nvPicPr>
          <p:cNvPr id="6" name="Image 5">
            <a:extLst>
              <a:ext uri="{FF2B5EF4-FFF2-40B4-BE49-F238E27FC236}">
                <a16:creationId xmlns:a16="http://schemas.microsoft.com/office/drawing/2014/main" id="{C1A810EB-B075-2053-D706-6BA184C585BF}"/>
              </a:ext>
            </a:extLst>
          </p:cNvPr>
          <p:cNvPicPr>
            <a:picLocks noChangeAspect="1"/>
          </p:cNvPicPr>
          <p:nvPr/>
        </p:nvPicPr>
        <p:blipFill>
          <a:blip r:embed="rId2"/>
          <a:stretch>
            <a:fillRect/>
          </a:stretch>
        </p:blipFill>
        <p:spPr>
          <a:xfrm>
            <a:off x="1051480" y="2814706"/>
            <a:ext cx="1143160" cy="1590897"/>
          </a:xfrm>
          <a:prstGeom prst="rect">
            <a:avLst/>
          </a:prstGeom>
        </p:spPr>
      </p:pic>
      <p:sp>
        <p:nvSpPr>
          <p:cNvPr id="5" name="Titre 1">
            <a:extLst>
              <a:ext uri="{FF2B5EF4-FFF2-40B4-BE49-F238E27FC236}">
                <a16:creationId xmlns:a16="http://schemas.microsoft.com/office/drawing/2014/main" id="{9E1BC277-9FC5-7E7B-BDA1-F63CE28EA9AF}"/>
              </a:ext>
            </a:extLst>
          </p:cNvPr>
          <p:cNvSpPr txBox="1">
            <a:spLocks/>
          </p:cNvSpPr>
          <p:nvPr/>
        </p:nvSpPr>
        <p:spPr>
          <a:xfrm>
            <a:off x="502587" y="506309"/>
            <a:ext cx="5960853" cy="1395978"/>
          </a:xfrm>
          <a:prstGeom prst="rect">
            <a:avLst/>
          </a:prstGeom>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3600" b="1" kern="1200">
                <a:solidFill>
                  <a:schemeClr val="bg1"/>
                </a:solidFill>
                <a:latin typeface="+mj-lt"/>
                <a:ea typeface="+mj-ea"/>
                <a:cs typeface="+mj-cs"/>
              </a:defRPr>
            </a:lvl1pPr>
          </a:lstStyle>
          <a:p>
            <a:r>
              <a:rPr lang="fr-FR" sz="3200"/>
              <a:t>Interprétation juste des </a:t>
            </a:r>
            <a:br>
              <a:rPr lang="fr-FR" sz="3200"/>
            </a:br>
            <a:r>
              <a:rPr lang="fr-FR" sz="3200"/>
              <a:t>symboles inscrits sur la marchandise;</a:t>
            </a:r>
            <a:br>
              <a:rPr lang="fr-FR" sz="3200"/>
            </a:br>
            <a:endParaRPr lang="fr-CA" sz="3200"/>
          </a:p>
        </p:txBody>
      </p:sp>
    </p:spTree>
    <p:extLst>
      <p:ext uri="{BB962C8B-B14F-4D97-AF65-F5344CB8AC3E}">
        <p14:creationId xmlns:p14="http://schemas.microsoft.com/office/powerpoint/2010/main" val="1090248832"/>
      </p:ext>
    </p:extLst>
  </p:cSld>
  <p:clrMapOvr>
    <a:masterClrMapping/>
  </p:clrMapOvr>
</p:sld>
</file>

<file path=ppt/theme/theme1.xml><?xml version="1.0" encoding="utf-8"?>
<a:theme xmlns:a="http://schemas.openxmlformats.org/drawingml/2006/main" name="Conception personnalisée">
  <a:themeElements>
    <a:clrScheme name="Personnalisé 1">
      <a:dk1>
        <a:sysClr val="windowText" lastClr="000000"/>
      </a:dk1>
      <a:lt1>
        <a:sysClr val="window" lastClr="FFFFFF"/>
      </a:lt1>
      <a:dk2>
        <a:srgbClr val="0E2841"/>
      </a:dk2>
      <a:lt2>
        <a:srgbClr val="E8E8E8"/>
      </a:lt2>
      <a:accent1>
        <a:srgbClr val="BB141A"/>
      </a:accent1>
      <a:accent2>
        <a:srgbClr val="31849C"/>
      </a:accent2>
      <a:accent3>
        <a:srgbClr val="D82620"/>
      </a:accent3>
      <a:accent4>
        <a:srgbClr val="074759"/>
      </a:accent4>
      <a:accent5>
        <a:srgbClr val="EF4022"/>
      </a:accent5>
      <a:accent6>
        <a:srgbClr val="4D4D4D"/>
      </a:accent6>
      <a:hlink>
        <a:srgbClr val="467886"/>
      </a:hlink>
      <a:folHlink>
        <a:srgbClr val="96607D"/>
      </a:folHlink>
    </a:clrScheme>
    <a:fontScheme name="Personnalisé 1">
      <a:majorFont>
        <a:latin typeface="Exo"/>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Conception personnalisé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E260C14706B9542A787E0CFD81E6F74" ma:contentTypeVersion="12" ma:contentTypeDescription="Crée un document." ma:contentTypeScope="" ma:versionID="4198aed1119d34550c84359b90c05ef4">
  <xsd:schema xmlns:xsd="http://www.w3.org/2001/XMLSchema" xmlns:xs="http://www.w3.org/2001/XMLSchema" xmlns:p="http://schemas.microsoft.com/office/2006/metadata/properties" xmlns:ns2="d5c7b310-f165-4aa2-8a83-9ff905245c18" xmlns:ns3="d9c044fc-4e11-4f71-86d6-582438b5a26c" targetNamespace="http://schemas.microsoft.com/office/2006/metadata/properties" ma:root="true" ma:fieldsID="1aadd27cb6ce8fa9dade665583ee569a" ns2:_="" ns3:_="">
    <xsd:import namespace="d5c7b310-f165-4aa2-8a83-9ff905245c18"/>
    <xsd:import namespace="d9c044fc-4e11-4f71-86d6-582438b5a26c"/>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3:TaxCatchAll" minOccurs="0"/>
                <xsd:element ref="ns2:MediaServiceLocation" minOccurs="0"/>
                <xsd:element ref="ns2:MediaServiceGenerationTime" minOccurs="0"/>
                <xsd:element ref="ns2:MediaServiceEventHashCode" minOccurs="0"/>
                <xsd:element ref="ns2:MediaServiceOCR"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5c7b310-f165-4aa2-8a83-9ff905245c1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Balises d’images" ma:readOnly="false" ma:fieldId="{5cf76f15-5ced-4ddc-b409-7134ff3c332f}" ma:taxonomyMulti="true" ma:sspId="cdfe4dc5-eb46-4b6f-86f8-cb08bb47828a" ma:termSetId="09814cd3-568e-fe90-9814-8d621ff8fb84" ma:anchorId="fba54fb3-c3e1-fe81-a776-ca4b69148c4d" ma:open="true" ma:isKeyword="false">
      <xsd:complexType>
        <xsd:sequence>
          <xsd:element ref="pc:Terms" minOccurs="0" maxOccurs="1"/>
        </xsd:sequence>
      </xsd:complexType>
    </xsd:element>
    <xsd:element name="MediaServiceLocation" ma:index="15" nillable="true" ma:displayName="Location" ma:indexed="true"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9c044fc-4e11-4f71-86d6-582438b5a26c"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5ce3053a-826b-4a9c-8647-1189461bdd4b}" ma:internalName="TaxCatchAll" ma:showField="CatchAllData" ma:web="d9c044fc-4e11-4f71-86d6-582438b5a26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5c7b310-f165-4aa2-8a83-9ff905245c18">
      <Terms xmlns="http://schemas.microsoft.com/office/infopath/2007/PartnerControls"/>
    </lcf76f155ced4ddcb4097134ff3c332f>
    <TaxCatchAll xmlns="d9c044fc-4e11-4f71-86d6-582438b5a26c" xsi:nil="true"/>
  </documentManagement>
</p:properties>
</file>

<file path=customXml/itemProps1.xml><?xml version="1.0" encoding="utf-8"?>
<ds:datastoreItem xmlns:ds="http://schemas.openxmlformats.org/officeDocument/2006/customXml" ds:itemID="{D4099D51-CB9F-41EC-9FF3-7B5C01E231E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5c7b310-f165-4aa2-8a83-9ff905245c18"/>
    <ds:schemaRef ds:uri="d9c044fc-4e11-4f71-86d6-582438b5a26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F9096DD-92EE-4C54-B8BE-3AF112AAE927}">
  <ds:schemaRefs>
    <ds:schemaRef ds:uri="http://schemas.microsoft.com/sharepoint/v3/contenttype/forms"/>
  </ds:schemaRefs>
</ds:datastoreItem>
</file>

<file path=customXml/itemProps3.xml><?xml version="1.0" encoding="utf-8"?>
<ds:datastoreItem xmlns:ds="http://schemas.openxmlformats.org/officeDocument/2006/customXml" ds:itemID="{55251E7F-91AE-4F8C-8178-F6C7EE4F7358}">
  <ds:schemaRefs>
    <ds:schemaRef ds:uri="http://schemas.microsoft.com/office/2006/documentManagement/types"/>
    <ds:schemaRef ds:uri="http://purl.org/dc/elements/1.1/"/>
    <ds:schemaRef ds:uri="http://purl.org/dc/terms/"/>
    <ds:schemaRef ds:uri="http://schemas.microsoft.com/office/infopath/2007/PartnerControls"/>
    <ds:schemaRef ds:uri="http://purl.org/dc/dcmitype/"/>
    <ds:schemaRef ds:uri="http://schemas.microsoft.com/office/2006/metadata/properties"/>
    <ds:schemaRef ds:uri="http://schemas.openxmlformats.org/package/2006/metadata/core-properties"/>
    <ds:schemaRef ds:uri="d9c044fc-4e11-4f71-86d6-582438b5a26c"/>
    <ds:schemaRef ds:uri="d5c7b310-f165-4aa2-8a83-9ff905245c18"/>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13977</TotalTime>
  <Words>2782</Words>
  <Application>Microsoft Office PowerPoint</Application>
  <PresentationFormat>Grand écran</PresentationFormat>
  <Paragraphs>509</Paragraphs>
  <Slides>65</Slides>
  <Notes>1</Notes>
  <HiddenSlides>0</HiddenSlides>
  <MMClips>0</MMClips>
  <ScaleCrop>false</ScaleCrop>
  <HeadingPairs>
    <vt:vector size="6" baseType="variant">
      <vt:variant>
        <vt:lpstr>Polices utilisées</vt:lpstr>
      </vt:variant>
      <vt:variant>
        <vt:i4>7</vt:i4>
      </vt:variant>
      <vt:variant>
        <vt:lpstr>Thème</vt:lpstr>
      </vt:variant>
      <vt:variant>
        <vt:i4>3</vt:i4>
      </vt:variant>
      <vt:variant>
        <vt:lpstr>Titres des diapositives</vt:lpstr>
      </vt:variant>
      <vt:variant>
        <vt:i4>65</vt:i4>
      </vt:variant>
    </vt:vector>
  </HeadingPairs>
  <TitlesOfParts>
    <vt:vector size="75" baseType="lpstr">
      <vt:lpstr>Aptos</vt:lpstr>
      <vt:lpstr>Aptos Display</vt:lpstr>
      <vt:lpstr>Arial</vt:lpstr>
      <vt:lpstr>Exo</vt:lpstr>
      <vt:lpstr>Open Sans</vt:lpstr>
      <vt:lpstr>Open Sans SemiBold</vt:lpstr>
      <vt:lpstr>Poppins</vt:lpstr>
      <vt:lpstr>Conception personnalisée</vt:lpstr>
      <vt:lpstr>1_Conception personnalisée</vt:lpstr>
      <vt:lpstr>Thème Office</vt:lpstr>
      <vt:lpstr>Présentation PowerPoint</vt:lpstr>
      <vt:lpstr>     Objectif de la leçon           Les normes          de charges   </vt:lpstr>
      <vt:lpstr>Compétence 7</vt:lpstr>
      <vt:lpstr>Énoncé de la compétence</vt:lpstr>
      <vt:lpstr>Critères</vt:lpstr>
      <vt:lpstr>Compétence 7</vt:lpstr>
      <vt:lpstr> </vt:lpstr>
      <vt:lpstr>Interprétation juste des symboles inscrits sur la marchandise; </vt:lpstr>
      <vt:lpstr> </vt:lpstr>
      <vt:lpstr> </vt:lpstr>
      <vt:lpstr> </vt:lpstr>
      <vt:lpstr> </vt:lpstr>
      <vt:lpstr>Interprétation juste des symboles inscrits sur la marchandise; </vt:lpstr>
      <vt:lpstr>Interprétation juste des symboles inscrits sur la marchandise; </vt:lpstr>
      <vt:lpstr> </vt:lpstr>
      <vt:lpstr> </vt:lpstr>
      <vt:lpstr> </vt:lpstr>
      <vt:lpstr> </vt:lpstr>
      <vt:lpstr>Interprétation juste des symboles inscrits sur la marchandise; </vt:lpstr>
      <vt:lpstr> </vt:lpstr>
      <vt:lpstr> </vt:lpstr>
      <vt:lpstr> </vt:lpstr>
      <vt:lpstr>Présentation PowerPoint</vt:lpstr>
      <vt:lpstr>Interprétation juste des  symboles inscrits sur la marchandise; </vt:lpstr>
      <vt:lpstr> </vt:lpstr>
      <vt:lpstr>Compétence 7</vt:lpstr>
      <vt:lpstr>Calcul précis des charges autoriées</vt:lpstr>
      <vt:lpstr>Calcul précis des charges autoriées</vt:lpstr>
      <vt:lpstr>Calcul précis des charges autoriées</vt:lpstr>
      <vt:lpstr>Calcul précis des charges autoriées</vt:lpstr>
      <vt:lpstr>Calcul précis des charges autoriées</vt:lpstr>
      <vt:lpstr>Calcul précis des charges autorisées</vt:lpstr>
      <vt:lpstr>Calcul précis des charges autoriées</vt:lpstr>
      <vt:lpstr>Exercices de l’enseignant</vt:lpstr>
      <vt:lpstr>Calcul précis des charges autoriées</vt:lpstr>
      <vt:lpstr>Calcul précis des charges autoriées</vt:lpstr>
      <vt:lpstr>Calcul précis des charges autoriées</vt:lpstr>
      <vt:lpstr>Calcul précis des charges autoriées</vt:lpstr>
      <vt:lpstr>Compétence 7</vt:lpstr>
      <vt:lpstr>Ajustement appropriée des essieux et la sellette</vt:lpstr>
      <vt:lpstr>Ajustement appropriée des essieux et la sellette</vt:lpstr>
      <vt:lpstr>Ajustement appropriée des essieux et la sellette</vt:lpstr>
      <vt:lpstr>Ajustement appropriée des essieux et la sellette</vt:lpstr>
      <vt:lpstr>Ajustement appropriée des essieux et la sellette</vt:lpstr>
      <vt:lpstr>Ajustement appropriée des essieux et la sellette</vt:lpstr>
      <vt:lpstr>Compétence 7</vt:lpstr>
      <vt:lpstr>Manutention appropriée et sécuritaire de la marchandise</vt:lpstr>
      <vt:lpstr>Manutention appropriée et sécuritaire de la marchandise</vt:lpstr>
      <vt:lpstr>Manutention appropriée et sécuritaire de la marchandise</vt:lpstr>
      <vt:lpstr>Manutention appropriée et sécuritaire de la marchandise</vt:lpstr>
      <vt:lpstr>Voici les principes clés </vt:lpstr>
      <vt:lpstr>Manutention manuelle</vt:lpstr>
      <vt:lpstr>Manutention manuelle</vt:lpstr>
      <vt:lpstr>Manutention manuelle</vt:lpstr>
      <vt:lpstr>Manutention manuelle</vt:lpstr>
      <vt:lpstr>Manutention manuelle</vt:lpstr>
      <vt:lpstr>Vidéos</vt:lpstr>
      <vt:lpstr>Manutention mécanique et équipements </vt:lpstr>
      <vt:lpstr>Manutention mécanique et équipements </vt:lpstr>
      <vt:lpstr>Manutention mécanique et équipements </vt:lpstr>
      <vt:lpstr>Manutention mécanique et équipements </vt:lpstr>
      <vt:lpstr>Manutention mécanique et équipements </vt:lpstr>
      <vt:lpstr>Validation de vos apprentissages par l’enseignant</vt:lpstr>
      <vt:lpstr>Validation de vos apprentissages par l’enseignant</vt:lpstr>
      <vt:lpstr>Présentation PowerPoint</vt:lpstr>
    </vt:vector>
  </TitlesOfParts>
  <Company>CSSRDN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Lauzon, Frédéric</dc:creator>
  <cp:lastModifiedBy>Pagé, Francis</cp:lastModifiedBy>
  <cp:revision>6</cp:revision>
  <dcterms:created xsi:type="dcterms:W3CDTF">2025-01-24T16:01:03Z</dcterms:created>
  <dcterms:modified xsi:type="dcterms:W3CDTF">2026-05-13T12:44:02Z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0x0101007E260C14706B9542A787E0CFD81E6F74</vt:lpwstr>
  </property>
</Properties>
</file>