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Exo 2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-bold.fntdata"/><Relationship Id="rId11" Type="http://schemas.openxmlformats.org/officeDocument/2006/relationships/slide" Target="slides/slide6.xml"/><Relationship Id="rId22" Type="http://schemas.openxmlformats.org/officeDocument/2006/relationships/font" Target="fonts/Exo2-boldItalic.fntdata"/><Relationship Id="rId10" Type="http://schemas.openxmlformats.org/officeDocument/2006/relationships/slide" Target="slides/slide5.xml"/><Relationship Id="rId21" Type="http://schemas.openxmlformats.org/officeDocument/2006/relationships/font" Target="fonts/Exo2-italic.fntdata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9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xo2-regular.fntdata"/><Relationship Id="rId6" Type="http://schemas.openxmlformats.org/officeDocument/2006/relationships/slide" Target="slides/slide1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e3409065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e3409065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fee133cef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fee133ce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1ffc550c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1ffc550c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fee24a22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fee24a22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1ffc550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1ffc550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2f864fe6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2f864fe6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5d5d184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5d5d184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8025" y="76190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425" y="4365628"/>
            <a:ext cx="1728724" cy="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5237250" y="1450375"/>
            <a:ext cx="3235200" cy="17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COMPETENCY 1 TRADE AND </a:t>
            </a:r>
            <a:r>
              <a:rPr lang="fr"/>
              <a:t>TRAINING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REALITIES OF THE TRADE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146600" y="202725"/>
            <a:ext cx="5833200" cy="13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fr"/>
              <a:t>Rules of the class</a:t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fr"/>
              <a:t>Educational planning</a:t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fr" sz="1400"/>
              <a:t>(Enter the dates in the notebook).</a:t>
            </a:r>
            <a:endParaRPr b="1" i="1" sz="2400">
              <a:latin typeface="Impact"/>
              <a:ea typeface="Impact"/>
              <a:cs typeface="Impact"/>
              <a:sym typeface="Impac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83" name="Google Shape;8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975" y="1580800"/>
            <a:ext cx="3325750" cy="21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PROFESSIONAL REQUIREMENTS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400">
                <a:latin typeface="Impact"/>
                <a:ea typeface="Impact"/>
                <a:cs typeface="Impact"/>
                <a:sym typeface="Impact"/>
              </a:rPr>
              <a:t>REQUIRED QUALITIES</a:t>
            </a:r>
            <a:endParaRPr b="1" i="1" sz="2400"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Autonomy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Good worker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good </a:t>
            </a:r>
            <a:r>
              <a:rPr b="1" lang="fr" sz="2400"/>
              <a:t>physical</a:t>
            </a:r>
            <a:r>
              <a:rPr b="1" lang="fr" sz="2400"/>
              <a:t> condition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Good organizational skills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Organized and structured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Patient, calm and </a:t>
            </a:r>
            <a:r>
              <a:rPr b="1" lang="fr" sz="2400"/>
              <a:t>courteous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Good sense of direction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fr" sz="2400"/>
              <a:t>Resistance to stress or pressure</a:t>
            </a:r>
            <a:endParaRPr b="1"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5070150" y="1374625"/>
            <a:ext cx="3762300" cy="29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000000"/>
                </a:solidFill>
                <a:highlight>
                  <a:srgbClr val="FF0000"/>
                </a:highlight>
                <a:latin typeface="Exo 2"/>
                <a:ea typeface="Exo 2"/>
                <a:cs typeface="Exo 2"/>
                <a:sym typeface="Exo 2"/>
              </a:rPr>
              <a:t>   </a:t>
            </a:r>
            <a:endParaRPr sz="1400">
              <a:solidFill>
                <a:srgbClr val="000000"/>
              </a:solidFill>
              <a:highlight>
                <a:srgbClr val="FF0000"/>
              </a:highlight>
              <a:latin typeface="Exo 2"/>
              <a:ea typeface="Exo 2"/>
              <a:cs typeface="Exo 2"/>
              <a:sym typeface="Exo 2"/>
            </a:endParaRPr>
          </a:p>
          <a:p>
            <a:pPr indent="-20066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C66"/>
              </a:buClr>
              <a:buSzPts val="2240"/>
              <a:buFont typeface="Noto Sans Symbols"/>
              <a:buNone/>
            </a:pPr>
            <a:r>
              <a:rPr b="1" lang="fr" sz="1400">
                <a:solidFill>
                  <a:srgbClr val="000000"/>
                </a:solidFill>
                <a:highlight>
                  <a:srgbClr val="FF0000"/>
                </a:highlight>
                <a:latin typeface="Exo 2"/>
                <a:ea typeface="Exo 2"/>
                <a:cs typeface="Exo 2"/>
                <a:sym typeface="Exo 2"/>
              </a:rPr>
              <a:t>                                   </a:t>
            </a:r>
            <a:endParaRPr b="1" sz="1400">
              <a:solidFill>
                <a:srgbClr val="000000"/>
              </a:solidFill>
              <a:highlight>
                <a:srgbClr val="FF0000"/>
              </a:highlight>
              <a:latin typeface="Exo 2"/>
              <a:ea typeface="Exo 2"/>
              <a:cs typeface="Exo 2"/>
              <a:sym typeface="Exo 2"/>
            </a:endParaRPr>
          </a:p>
          <a:p>
            <a:pPr indent="-20066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C66"/>
              </a:buClr>
              <a:buSzPts val="2240"/>
              <a:buFont typeface="Noto Sans Symbols"/>
              <a:buNone/>
            </a:pPr>
            <a:r>
              <a:t/>
            </a:r>
            <a:endParaRPr b="1" sz="1400">
              <a:solidFill>
                <a:srgbClr val="000000"/>
              </a:solidFill>
              <a:highlight>
                <a:srgbClr val="FF0000"/>
              </a:highlight>
              <a:latin typeface="Exo 2"/>
              <a:ea typeface="Exo 2"/>
              <a:cs typeface="Exo 2"/>
              <a:sym typeface="Exo 2"/>
            </a:endParaRPr>
          </a:p>
          <a:p>
            <a:pPr indent="-20066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C66"/>
              </a:buClr>
              <a:buSzPts val="2240"/>
              <a:buFont typeface="Noto Sans Symbols"/>
              <a:buNone/>
            </a:pPr>
            <a:r>
              <a:t/>
            </a:r>
            <a:endParaRPr b="1" sz="1400">
              <a:solidFill>
                <a:srgbClr val="000000"/>
              </a:solidFill>
              <a:highlight>
                <a:srgbClr val="FF0000"/>
              </a:highlight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575" y="1374625"/>
            <a:ext cx="3649150" cy="23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Tasks and working conditions</a:t>
            </a:r>
            <a:endParaRPr/>
          </a:p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Ensure truck is in good condition ( Circle Check)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Understand and respect the regulations</a:t>
            </a:r>
            <a:r>
              <a:rPr lang="fr"/>
              <a:t> ( Law 430)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Establish itineraries (routes) based on clients and appointments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Observe and respect road signs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Manage traffic, detours, unexpected delays and weather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Be prepared to work long hours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Manage the pressure of the dispatcher and customers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Be away from your family for long periods of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fr"/>
              <a:t>And more</a:t>
            </a:r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025" y="37000"/>
            <a:ext cx="2771976" cy="161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0925" y="182620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There is no better job...if you do it right.</a:t>
            </a:r>
            <a:endParaRPr b="1"/>
          </a:p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311700" y="1152475"/>
            <a:ext cx="8520600" cy="23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TRUCK DRIVING...JOB STRESSFUL?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NO SIR!! I’M 36 YEARS OLD AND I FEEL GREAT!</a:t>
            </a:r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50" y="1576425"/>
            <a:ext cx="5115700" cy="22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225" y="1983300"/>
            <a:ext cx="2862550" cy="214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311700" y="111000"/>
            <a:ext cx="8520600" cy="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TASKS AND WORKING CONDITIONS</a:t>
            </a:r>
            <a:r>
              <a:rPr lang="fr"/>
              <a:t> </a:t>
            </a:r>
            <a:r>
              <a:rPr lang="fr" sz="2400"/>
              <a:t>( CONT’D)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The driver must ensure that all documents are submitted to the employer related to pick-ups, deliveries and custom clearances of each load.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Be familiar with American regulations</a:t>
            </a:r>
            <a:r>
              <a:rPr lang="fr" sz="1800"/>
              <a:t> (if necessary).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And of course, basic tasks like driving, coupling,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uncoupling, loading, unloading,etc.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You will need to be available to work on irregular 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schedules like weekends, civil holidays, night shift, etc.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      </a:t>
            </a:r>
            <a:endParaRPr sz="1800"/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650" y="1191525"/>
            <a:ext cx="2335350" cy="20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025" y="3134825"/>
            <a:ext cx="2281850" cy="17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b="1" lang="fr" sz="360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ATTENTION</a:t>
            </a:r>
            <a:r>
              <a:rPr lang="fr" sz="36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!</a:t>
            </a:r>
            <a:endParaRPr sz="36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C.F.T.R</a:t>
            </a:r>
            <a:r>
              <a:rPr lang="fr"/>
              <a:t>  teaches you skills, but the industry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hires attitudes.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fr" sz="2400"/>
              <a:t>Never forget that you are representing your employer.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fr" sz="2400"/>
              <a:t>Your attitude on the road or at the customers 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warehouse says a lot about your professional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fr" sz="2400"/>
              <a:t>Transportation is based on customer service.</a:t>
            </a:r>
            <a:endParaRPr sz="2400"/>
          </a:p>
        </p:txBody>
      </p:sp>
      <p:pic>
        <p:nvPicPr>
          <p:cNvPr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0925" y="3197100"/>
            <a:ext cx="1449751" cy="108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/>
          <p:nvPr/>
        </p:nvSpPr>
        <p:spPr>
          <a:xfrm>
            <a:off x="1226325" y="629975"/>
            <a:ext cx="710400" cy="35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5181475" y="662525"/>
            <a:ext cx="710400" cy="355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6325" y="0"/>
            <a:ext cx="2682324" cy="207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/>
              <a:t>Health and safety risks</a:t>
            </a:r>
            <a:endParaRPr b="1" i="1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Excessive speed and dangerous driving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Improper working methods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Lack of alertness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Inadequate </a:t>
            </a: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vehicle</a:t>
            </a: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 maintenance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Lack of training and unconventional schedules</a:t>
            </a: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  <a:r>
              <a:rPr lang="fr" sz="1800">
                <a:latin typeface="Playfair Display"/>
                <a:ea typeface="Playfair Display"/>
                <a:cs typeface="Playfair Display"/>
                <a:sym typeface="Playfair Display"/>
              </a:rPr>
              <a:t>long hours, nights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Distraction (text, tablet, map, tec.)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Weather conditions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➔"/>
            </a:pPr>
            <a:r>
              <a:rPr lang="fr" sz="2400">
                <a:latin typeface="Playfair Display"/>
                <a:ea typeface="Playfair Display"/>
                <a:cs typeface="Playfair Display"/>
                <a:sym typeface="Playfair Display"/>
              </a:rPr>
              <a:t>Heavy traffic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latin typeface="Playfair Display"/>
                <a:ea typeface="Playfair Display"/>
                <a:cs typeface="Playfair Display"/>
                <a:sym typeface="Playfair Display"/>
              </a:rPr>
              <a:t>The employer and the worker must comply with the legal obligations of the CNESST.</a:t>
            </a:r>
            <a:endParaRPr sz="1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950" y="2744800"/>
            <a:ext cx="1503301" cy="1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075" y="1327300"/>
            <a:ext cx="3104851" cy="9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540250" y="103600"/>
            <a:ext cx="8307000" cy="5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RIGHTS AND </a:t>
            </a:r>
            <a:r>
              <a:rPr b="1" lang="fr"/>
              <a:t>RESPONSABILITIES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Every employment comes with its own responsibilities. Respecting these are essential in order to guarantee good working conditions, safety, productivity and professionalism for all those involved.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1800"/>
              <a:t>A heavy vehicle driver should make sure to keep a good driving record.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1800"/>
              <a:t>To inspect your equipment and to keep it in order.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1800"/>
              <a:t>To comply with all regulations and to be up to date.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1800"/>
              <a:t>To be aware of restrictions (load, size, routes, etc.)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1800"/>
              <a:t>To properly fill out documents (quantities, signature or other).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1800"/>
              <a:t>To secure merchandise properly and securely.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fr" sz="1800"/>
              <a:t>Respect deadlines.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 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