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64" r:id="rId3"/>
  </p:sldMasterIdLst>
  <p:notesMasterIdLst>
    <p:notesMasterId r:id="rId8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2" r:id="rId79"/>
  </p:sldIdLst>
  <p:sldSz cx="9144000" cy="5143500" type="screen16x9"/>
  <p:notesSz cx="6858000" cy="9144000"/>
  <p:embeddedFontLst>
    <p:embeddedFont>
      <p:font typeface="Calibri" panose="020F0502020204030204" pitchFamily="34" charset="0"/>
      <p:regular r:id="rId81"/>
      <p:bold r:id="rId82"/>
      <p:italic r:id="rId83"/>
      <p:boldItalic r:id="rId84"/>
    </p:embeddedFont>
    <p:embeddedFont>
      <p:font typeface="Exo 2" panose="020B0604020202020204" charset="0"/>
      <p:regular r:id="rId85"/>
      <p:bold r:id="rId86"/>
      <p:italic r:id="rId87"/>
      <p:boldItalic r:id="rId88"/>
    </p:embeddedFont>
    <p:embeddedFont>
      <p:font typeface="Oswald" panose="020B060402020202020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is022tZPHE1OIk/mars638Mt8/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72D435-D13E-4637-A18D-A180478B1E5A}">
  <a:tblStyle styleId="{4D72D435-D13E-4637-A18D-A180478B1E5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7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font" Target="fonts/font4.fntdata"/><Relationship Id="rId89" Type="http://schemas.openxmlformats.org/officeDocument/2006/relationships/font" Target="fonts/font9.fntdata"/><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font" Target="fonts/font7.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2.fntdata"/><Relationship Id="rId90"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font" Target="fonts/font5.fntdata"/><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3.fntdata"/><Relationship Id="rId88" Type="http://schemas.openxmlformats.org/officeDocument/2006/relationships/font" Target="fonts/font8.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font" Target="fonts/font6.fntdata"/><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bJ1i5Bvujbg&amp;list=PL_t8JD78rP4HItbWn8Rft2IFGLLkAbQTp&amp;t=19s&amp;index=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bJ1i5Bvujbg&amp;list=PL_t8JD78rP4HItbWn8Rft2IFGLLkAbQTp&amp;t=19s&amp;index=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bJ1i5Bvujbg&amp;list=PL_t8JD78rP4HItbWn8Rft2IFGLLkAbQTp&amp;t=19s&amp;index=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r.wikipedia.org/wiki/BM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fr"/>
              <a:t>Fait par Charles Morier et révisé par André Lamothe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Températures normales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Expliquer ce qui apporte des variations de températures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Température maximale</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c947c093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ec947c093e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Passive: La température élevée de l’échappement permet de transformer toute la suie en cendre de façon autonome, tandis que la “Regen” Active requiert un ajout de diesel dans l’échappement afin d’élever la température interne.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003958076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1003958076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c947c093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ec947c093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013441a6eb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1013441a6eb_1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Réf: CVL p.154</a:t>
            </a:r>
            <a:endParaRPr/>
          </a:p>
          <a:p>
            <a:pPr marL="0" lvl="0" indent="0" algn="l" rtl="0">
              <a:lnSpc>
                <a:spcPct val="100000"/>
              </a:lnSpc>
              <a:spcBef>
                <a:spcPts val="0"/>
              </a:spcBef>
              <a:spcAft>
                <a:spcPts val="0"/>
              </a:spcAft>
              <a:buSzPts val="1100"/>
              <a:buNone/>
            </a:pPr>
            <a:r>
              <a:rPr lang="fr"/>
              <a:t>La portion de “Les freins complémentaires” est pertinente.</a:t>
            </a:r>
            <a:endParaRPr/>
          </a:p>
          <a:p>
            <a:pPr marL="0" lvl="0" indent="0" algn="l" rtl="0">
              <a:lnSpc>
                <a:spcPct val="100000"/>
              </a:lnSpc>
              <a:spcBef>
                <a:spcPts val="0"/>
              </a:spcBef>
              <a:spcAft>
                <a:spcPts val="0"/>
              </a:spcAft>
              <a:buSzPts val="1100"/>
              <a:buNone/>
            </a:pPr>
            <a:r>
              <a:rPr lang="fr"/>
              <a:t>La portion “ Ralentir dans une côte en utilisant la transmission et la compression du moteur” est nettement exagérée, il serait approprié de mentionner aux élèves que le premier rapport n’est pas utile.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Notez que le couple est dans une plage d’opération de plusieurs RPM.</a:t>
            </a:r>
            <a:endParaRPr/>
          </a:p>
          <a:p>
            <a:pPr marL="0" lvl="0" indent="0" algn="l" rtl="0">
              <a:lnSpc>
                <a:spcPct val="100000"/>
              </a:lnSpc>
              <a:spcBef>
                <a:spcPts val="0"/>
              </a:spcBef>
              <a:spcAft>
                <a:spcPts val="0"/>
              </a:spcAft>
              <a:buSzPts val="1100"/>
              <a:buNone/>
            </a:pPr>
            <a:r>
              <a:rPr lang="fr"/>
              <a:t>Le HP est plus souvent avec une pointe “peak”, donc il augmente graduellement et abaisse graduellement.</a:t>
            </a:r>
            <a:endParaRPr/>
          </a:p>
          <a:p>
            <a:pPr marL="0" lvl="0" indent="0" algn="l" rtl="0">
              <a:lnSpc>
                <a:spcPct val="100000"/>
              </a:lnSpc>
              <a:spcBef>
                <a:spcPts val="0"/>
              </a:spcBef>
              <a:spcAft>
                <a:spcPts val="0"/>
              </a:spcAft>
              <a:buSzPts val="1100"/>
              <a:buNone/>
            </a:pPr>
            <a:r>
              <a:rPr lang="fr"/>
              <a:t>Les couleurs contenues dans la tachymètre reflète l’efficacité des tours/minute.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Due à l’augmentation importante du couple par la transmission en bas palier, il n’est pas nécessaire d’avoir une reprise au couple maximum. Une reprise à 800 RPM pourrait donc être acceptable en situation normale de conduite.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013441a6eb_3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1013441a6eb_3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013441a6e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1013441a6eb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Il faut se rappeler de toujours vérifier le FED durant la RDS.</a:t>
            </a:r>
            <a:endParaRPr/>
          </a:p>
          <a:p>
            <a:pPr marL="0" lvl="0" indent="0" algn="l" rtl="0">
              <a:lnSpc>
                <a:spcPct val="100000"/>
              </a:lnSpc>
              <a:spcBef>
                <a:spcPts val="0"/>
              </a:spcBef>
              <a:spcAft>
                <a:spcPts val="0"/>
              </a:spcAft>
              <a:buSzPts val="1100"/>
              <a:buNone/>
            </a:pPr>
            <a:r>
              <a:rPr lang="fr"/>
              <a:t>Témoin jaune jaune allumé simplement faire un rapport mécanique, le plus tôt possible.</a:t>
            </a:r>
            <a:endParaRPr/>
          </a:p>
          <a:p>
            <a:pPr marL="0" lvl="0" indent="0" algn="l" rtl="0">
              <a:lnSpc>
                <a:spcPct val="100000"/>
              </a:lnSpc>
              <a:spcBef>
                <a:spcPts val="0"/>
              </a:spcBef>
              <a:spcAft>
                <a:spcPts val="0"/>
              </a:spcAft>
              <a:buSzPts val="1100"/>
              <a:buNone/>
            </a:pPr>
            <a:r>
              <a:rPr lang="fr"/>
              <a:t>Suite à une défaillance grave du moteur, le conducteur peut utiliser l’override afin de se libérer de la voie, il aurait avantage à l’utiliser avant que le camion s’immobilise complètement.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Plus d’un “override” peut est possible en cas de besoin. Le ECM enregistre toutes les séquences...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003958076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10039580765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Les boutons noir sont les sélecteurs de paliers (Range) dans l’auxiliaire de la transmission.</a:t>
            </a:r>
            <a:endParaRPr/>
          </a:p>
          <a:p>
            <a:pPr marL="0" lvl="0" indent="0" algn="l" rtl="0">
              <a:lnSpc>
                <a:spcPct val="100000"/>
              </a:lnSpc>
              <a:spcBef>
                <a:spcPts val="0"/>
              </a:spcBef>
              <a:spcAft>
                <a:spcPts val="0"/>
              </a:spcAft>
              <a:buSzPts val="1100"/>
              <a:buNone/>
            </a:pPr>
            <a:r>
              <a:rPr lang="fr"/>
              <a:t>Les boutons rouge et gris sont des sélecteurs de vitesses hautes (HIGH) et basses (LO) aussi dans l’auxiliaire de la transmission.</a:t>
            </a:r>
            <a:endParaRPr/>
          </a:p>
          <a:p>
            <a:pPr marL="0" lvl="0" indent="0" algn="l" rtl="0">
              <a:lnSpc>
                <a:spcPct val="100000"/>
              </a:lnSpc>
              <a:spcBef>
                <a:spcPts val="0"/>
              </a:spcBef>
              <a:spcAft>
                <a:spcPts val="0"/>
              </a:spcAft>
              <a:buSzPts val="1100"/>
              <a:buNone/>
            </a:pPr>
            <a:r>
              <a:rPr lang="fr"/>
              <a:t>Le bouton bleu est un sélecteur de très basse vitesse (DEEP) toujours dans l’auxiliaire de la transmission.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f037d6df2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gf037d6df20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Les boutons noir sont les sélecteurs de paliers (Range) dans l’auxiliaire de la transmission.</a:t>
            </a:r>
            <a:endParaRPr/>
          </a:p>
          <a:p>
            <a:pPr marL="0" lvl="0" indent="0" algn="l" rtl="0">
              <a:lnSpc>
                <a:spcPct val="100000"/>
              </a:lnSpc>
              <a:spcBef>
                <a:spcPts val="0"/>
              </a:spcBef>
              <a:spcAft>
                <a:spcPts val="0"/>
              </a:spcAft>
              <a:buSzPts val="1100"/>
              <a:buNone/>
            </a:pPr>
            <a:r>
              <a:rPr lang="fr"/>
              <a:t>Les boutons rouge et gris sont des sélecteurs de vitesses hautes (HIGH) et basses (LO) aussi dans l’auxiliaire de la transmission.</a:t>
            </a:r>
            <a:endParaRPr/>
          </a:p>
          <a:p>
            <a:pPr marL="0" lvl="0" indent="0" algn="l" rtl="0">
              <a:lnSpc>
                <a:spcPct val="100000"/>
              </a:lnSpc>
              <a:spcBef>
                <a:spcPts val="0"/>
              </a:spcBef>
              <a:spcAft>
                <a:spcPts val="0"/>
              </a:spcAft>
              <a:buSzPts val="1100"/>
              <a:buNone/>
            </a:pPr>
            <a:r>
              <a:rPr lang="fr"/>
              <a:t>Le bouton bleu est un sélecteur de très basse vitesse (DEEP) toujours dans l’auxiliaire de la transmission.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f037d6df2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f037d6df20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Les boutons noir sont les sélecteurs de paliers (Range) dans l’auxiliaire de la transmission.</a:t>
            </a:r>
            <a:endParaRPr/>
          </a:p>
          <a:p>
            <a:pPr marL="0" lvl="0" indent="0" algn="l" rtl="0">
              <a:lnSpc>
                <a:spcPct val="100000"/>
              </a:lnSpc>
              <a:spcBef>
                <a:spcPts val="0"/>
              </a:spcBef>
              <a:spcAft>
                <a:spcPts val="0"/>
              </a:spcAft>
              <a:buSzPts val="1100"/>
              <a:buNone/>
            </a:pPr>
            <a:r>
              <a:rPr lang="fr"/>
              <a:t>Les boutons rouge et gris sont des sélecteurs de vitesses hautes (HIGH) et basses (LO) aussi dans l’auxiliaire de la transmission.</a:t>
            </a:r>
            <a:endParaRPr/>
          </a:p>
          <a:p>
            <a:pPr marL="0" lvl="0" indent="0" algn="l" rtl="0">
              <a:lnSpc>
                <a:spcPct val="100000"/>
              </a:lnSpc>
              <a:spcBef>
                <a:spcPts val="0"/>
              </a:spcBef>
              <a:spcAft>
                <a:spcPts val="0"/>
              </a:spcAft>
              <a:buSzPts val="1100"/>
              <a:buNone/>
            </a:pPr>
            <a:r>
              <a:rPr lang="fr"/>
              <a:t>Le bouton bleu est un sélecteur de très basse vitesse (DEEP) toujours dans l’auxiliaire de la transmission.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f037d6df2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gf037d6df20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Les boutons noir sont les sélecteurs de paliers (Range) dans l’auxiliaire de la transmission.</a:t>
            </a:r>
            <a:endParaRPr/>
          </a:p>
          <a:p>
            <a:pPr marL="0" lvl="0" indent="0" algn="l" rtl="0">
              <a:lnSpc>
                <a:spcPct val="100000"/>
              </a:lnSpc>
              <a:spcBef>
                <a:spcPts val="0"/>
              </a:spcBef>
              <a:spcAft>
                <a:spcPts val="0"/>
              </a:spcAft>
              <a:buSzPts val="1100"/>
              <a:buNone/>
            </a:pPr>
            <a:r>
              <a:rPr lang="fr"/>
              <a:t>Les boutons rouge et gris sont des sélecteurs de vitesses hautes (HIGH) et basses (LO) aussi dans l’auxiliaire de la transmission.</a:t>
            </a:r>
            <a:endParaRPr/>
          </a:p>
          <a:p>
            <a:pPr marL="0" lvl="0" indent="0" algn="l" rtl="0">
              <a:lnSpc>
                <a:spcPct val="100000"/>
              </a:lnSpc>
              <a:spcBef>
                <a:spcPts val="0"/>
              </a:spcBef>
              <a:spcAft>
                <a:spcPts val="0"/>
              </a:spcAft>
              <a:buSzPts val="1100"/>
              <a:buNone/>
            </a:pPr>
            <a:r>
              <a:rPr lang="fr"/>
              <a:t>Le bouton bleu est un sélecteur de très basse vitesse (DEEP) toujours dans l’auxiliaire de la transmission.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f037d6df2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f037d6df20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Les boutons noir sont les sélecteurs de paliers (Range) dans l’auxiliaire de la transmission.</a:t>
            </a:r>
            <a:endParaRPr/>
          </a:p>
          <a:p>
            <a:pPr marL="0" lvl="0" indent="0" algn="l" rtl="0">
              <a:lnSpc>
                <a:spcPct val="100000"/>
              </a:lnSpc>
              <a:spcBef>
                <a:spcPts val="0"/>
              </a:spcBef>
              <a:spcAft>
                <a:spcPts val="0"/>
              </a:spcAft>
              <a:buSzPts val="1100"/>
              <a:buNone/>
            </a:pPr>
            <a:r>
              <a:rPr lang="fr"/>
              <a:t>Les boutons rouge et gris sont des sélecteurs de vitesses hautes (HIGH) et basses (LO) aussi dans l’auxiliaire de la transmission.</a:t>
            </a:r>
            <a:endParaRPr/>
          </a:p>
          <a:p>
            <a:pPr marL="0" lvl="0" indent="0" algn="l" rtl="0">
              <a:lnSpc>
                <a:spcPct val="100000"/>
              </a:lnSpc>
              <a:spcBef>
                <a:spcPts val="0"/>
              </a:spcBef>
              <a:spcAft>
                <a:spcPts val="0"/>
              </a:spcAft>
              <a:buSzPts val="1100"/>
              <a:buNone/>
            </a:pPr>
            <a:r>
              <a:rPr lang="fr"/>
              <a:t>Le bouton bleu est un sélecteur de très basse vitesse (DEEP) toujours dans l’auxiliaire de la transmission.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Voir vidéo pour plus d’explications.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 u="sng">
                <a:solidFill>
                  <a:schemeClr val="hlink"/>
                </a:solidFill>
                <a:hlinkClick r:id="rId3"/>
              </a:rPr>
              <a:t>https://www.youtube.com/watch?v=bJ1i5Bvujbg&amp;list=PL_t8JD78rP4HItbWn8Rft2IFGLLkAbQTp&amp;t=19s&amp;index=5</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f037d6df2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f037d6df20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Voir vidéo pour plus d’explications.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 u="sng">
                <a:solidFill>
                  <a:schemeClr val="hlink"/>
                </a:solidFill>
                <a:hlinkClick r:id="rId3"/>
              </a:rPr>
              <a:t>https://www.youtube.com/watch?v=bJ1i5Bvujbg&amp;list=PL_t8JD78rP4HItbWn8Rft2IFGLLkAbQTp&amp;t=19s&amp;index=5</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f037d6df2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f037d6df20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dirty="0"/>
              <a:t>Voir vidéo pour plus d’explications.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 u="sng" dirty="0">
                <a:solidFill>
                  <a:schemeClr val="hlink"/>
                </a:solidFill>
                <a:hlinkClick r:id="rId3"/>
              </a:rPr>
              <a:t>https://www.youtube.com/watch?v=bJ1i5Bvujbg&amp;list=PL_t8JD78rP4HItbWn8Rft2IFGLLkAbQTp&amp;t=19s&amp;index=5</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0039580765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10039580765_3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Expliquez les températures moyennes de fonctionnement selon les fabricants dans une généralité.</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Pour informations plus précises se référer au guide du fabricant du moteur.</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Comment traiter l’opération du moteur selon sa température.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f037d6df2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 name="Google Shape;697;gf037d6df20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fr">
                <a:solidFill>
                  <a:schemeClr val="dk1"/>
                </a:solidFill>
              </a:rPr>
              <a:t>C’est le conducteur qui active la commande de blocage à l’aide des interrupteurs du tableau de bord.</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SzPts val="1100"/>
              <a:buNone/>
            </a:pPr>
            <a:r>
              <a:rPr lang="fr">
                <a:solidFill>
                  <a:schemeClr val="dk1"/>
                </a:solidFill>
              </a:rPr>
              <a:t>Indicateurs du tableau de bord lorsque le blocage est activé.</a:t>
            </a:r>
            <a:endParaRPr>
              <a:solidFill>
                <a:schemeClr val="dk1"/>
              </a:solidFill>
            </a:endParaRPr>
          </a:p>
          <a:p>
            <a:pPr marL="0" lvl="0" indent="0" algn="just" rtl="0">
              <a:lnSpc>
                <a:spcPct val="100000"/>
              </a:lnSpc>
              <a:spcBef>
                <a:spcPts val="0"/>
              </a:spcBef>
              <a:spcAft>
                <a:spcPts val="0"/>
              </a:spcAft>
              <a:buSzPts val="1100"/>
              <a:buNone/>
            </a:pPr>
            <a:endParaRPr>
              <a:solidFill>
                <a:schemeClr val="dk1"/>
              </a:solidFill>
            </a:endParaRPr>
          </a:p>
          <a:p>
            <a:pPr marL="0" lvl="0" indent="0" algn="just" rtl="0">
              <a:lnSpc>
                <a:spcPct val="100000"/>
              </a:lnSpc>
              <a:spcBef>
                <a:spcPts val="0"/>
              </a:spcBef>
              <a:spcAft>
                <a:spcPts val="0"/>
              </a:spcAft>
              <a:buSzPts val="1100"/>
              <a:buNone/>
            </a:pPr>
            <a:r>
              <a:rPr lang="fr"/>
              <a:t>Exemples de situations:</a:t>
            </a:r>
            <a:endParaRPr/>
          </a:p>
          <a:p>
            <a:pPr marL="0" lvl="0" indent="0" algn="just" rtl="0">
              <a:lnSpc>
                <a:spcPct val="100000"/>
              </a:lnSpc>
              <a:spcBef>
                <a:spcPts val="0"/>
              </a:spcBef>
              <a:spcAft>
                <a:spcPts val="0"/>
              </a:spcAft>
              <a:buSzPts val="1100"/>
              <a:buNone/>
            </a:pPr>
            <a:endParaRPr/>
          </a:p>
          <a:p>
            <a:pPr marL="457200" lvl="0" indent="-298450" algn="just" rtl="0">
              <a:lnSpc>
                <a:spcPct val="100000"/>
              </a:lnSpc>
              <a:spcBef>
                <a:spcPts val="0"/>
              </a:spcBef>
              <a:spcAft>
                <a:spcPts val="0"/>
              </a:spcAft>
              <a:buSzPts val="1100"/>
              <a:buChar char="●"/>
            </a:pPr>
            <a:r>
              <a:rPr lang="fr"/>
              <a:t>À l’approche d’une pente ascendante enneigée, glacée;</a:t>
            </a:r>
            <a:endParaRPr/>
          </a:p>
          <a:p>
            <a:pPr marL="457200" lvl="0" indent="-298450" algn="just" rtl="0">
              <a:lnSpc>
                <a:spcPct val="100000"/>
              </a:lnSpc>
              <a:spcBef>
                <a:spcPts val="0"/>
              </a:spcBef>
              <a:spcAft>
                <a:spcPts val="0"/>
              </a:spcAft>
              <a:buSzPts val="1100"/>
              <a:buChar char="●"/>
            </a:pPr>
            <a:r>
              <a:rPr lang="fr"/>
              <a:t>Lors de l’attelage ou du dételage d’une semi-remorque;</a:t>
            </a:r>
            <a:endParaRPr/>
          </a:p>
          <a:p>
            <a:pPr marL="457200" lvl="0" indent="-298450" algn="just" rtl="0">
              <a:lnSpc>
                <a:spcPct val="100000"/>
              </a:lnSpc>
              <a:spcBef>
                <a:spcPts val="0"/>
              </a:spcBef>
              <a:spcAft>
                <a:spcPts val="0"/>
              </a:spcAft>
              <a:buSzPts val="1100"/>
              <a:buChar char="●"/>
            </a:pPr>
            <a:r>
              <a:rPr lang="fr"/>
              <a:t>Terrain, chaussée accidentés.</a:t>
            </a:r>
            <a:endParaRPr sz="1400"/>
          </a:p>
          <a:p>
            <a:pPr marL="0" lvl="0" indent="0" algn="just" rtl="0">
              <a:lnSpc>
                <a:spcPct val="100000"/>
              </a:lnSpc>
              <a:spcBef>
                <a:spcPts val="0"/>
              </a:spcBef>
              <a:spcAft>
                <a:spcPts val="0"/>
              </a:spcAft>
              <a:buSzPts val="1100"/>
              <a:buNone/>
            </a:pPr>
            <a:endParaRPr>
              <a:solidFill>
                <a:schemeClr val="dk1"/>
              </a:solidFill>
            </a:endParaRPr>
          </a:p>
          <a:p>
            <a:pPr marL="0" lvl="0" indent="0" algn="just" rtl="0">
              <a:lnSpc>
                <a:spcPct val="100000"/>
              </a:lnSpc>
              <a:spcBef>
                <a:spcPts val="0"/>
              </a:spcBef>
              <a:spcAft>
                <a:spcPts val="0"/>
              </a:spcAft>
              <a:buSzPts val="1100"/>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0039580765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g10039580765_3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f037d6df20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gf037d6df20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76200" lvl="0" indent="0" algn="just" rtl="0">
              <a:lnSpc>
                <a:spcPct val="100000"/>
              </a:lnSpc>
              <a:spcBef>
                <a:spcPts val="0"/>
              </a:spcBef>
              <a:spcAft>
                <a:spcPts val="0"/>
              </a:spcAft>
              <a:buClr>
                <a:schemeClr val="dk1"/>
              </a:buClr>
              <a:buSzPts val="1100"/>
              <a:buFont typeface="Arial"/>
              <a:buNone/>
            </a:pPr>
            <a:r>
              <a:rPr lang="fr" sz="1400">
                <a:solidFill>
                  <a:schemeClr val="dk1"/>
                </a:solidFill>
              </a:rPr>
              <a:t>Si toutes les roues veulent patiner, le système réduit la puissance du moteur et limite le régime du moteur pour améliorer la traction. Cette action peut se faire à n’importe quelle vitesse.</a:t>
            </a:r>
            <a:endParaRPr sz="1400">
              <a:solidFill>
                <a:schemeClr val="dk1"/>
              </a:solidFill>
            </a:endParaRPr>
          </a:p>
          <a:p>
            <a:pPr marL="0" marR="76200" lvl="0" indent="0" algn="just" rtl="0">
              <a:lnSpc>
                <a:spcPct val="100000"/>
              </a:lnSpc>
              <a:spcBef>
                <a:spcPts val="0"/>
              </a:spcBef>
              <a:spcAft>
                <a:spcPts val="0"/>
              </a:spcAft>
              <a:buClr>
                <a:schemeClr val="dk1"/>
              </a:buClr>
              <a:buSzPts val="1100"/>
              <a:buFont typeface="Arial"/>
              <a:buNone/>
            </a:pPr>
            <a:r>
              <a:rPr lang="fr" sz="1200">
                <a:solidFill>
                  <a:srgbClr val="202122"/>
                </a:solidFill>
                <a:highlight>
                  <a:srgbClr val="FFFFFF"/>
                </a:highlight>
              </a:rPr>
              <a:t>ASR : de l'allemand « Antriebsschlupfregelung  », signifiant « Contrôle de traction » ;</a:t>
            </a:r>
            <a:endParaRPr sz="1200">
              <a:solidFill>
                <a:srgbClr val="202122"/>
              </a:solidFill>
              <a:highlight>
                <a:srgbClr val="FFFFFF"/>
              </a:highlight>
            </a:endParaRPr>
          </a:p>
          <a:p>
            <a:pPr marL="0" lvl="0" indent="0" algn="l" rtl="0">
              <a:lnSpc>
                <a:spcPct val="115000"/>
              </a:lnSpc>
              <a:spcBef>
                <a:spcPts val="600"/>
              </a:spcBef>
              <a:spcAft>
                <a:spcPts val="0"/>
              </a:spcAft>
              <a:buSzPts val="1100"/>
              <a:buNone/>
            </a:pPr>
            <a:r>
              <a:rPr lang="fr" sz="1200">
                <a:solidFill>
                  <a:srgbClr val="202122"/>
                </a:solidFill>
                <a:highlight>
                  <a:srgbClr val="FFFFFF"/>
                </a:highlight>
              </a:rPr>
              <a:t>TCS : de l'anglais « Traction Control System » signifiant « Système de contrôle de la traction » ;</a:t>
            </a:r>
            <a:endParaRPr sz="1200">
              <a:solidFill>
                <a:srgbClr val="202122"/>
              </a:solidFill>
              <a:highlight>
                <a:srgbClr val="FFFFFF"/>
              </a:highlight>
            </a:endParaRPr>
          </a:p>
          <a:p>
            <a:pPr marL="0" lvl="0" indent="0" algn="l" rtl="0">
              <a:lnSpc>
                <a:spcPct val="115000"/>
              </a:lnSpc>
              <a:spcBef>
                <a:spcPts val="600"/>
              </a:spcBef>
              <a:spcAft>
                <a:spcPts val="0"/>
              </a:spcAft>
              <a:buSzPts val="1100"/>
              <a:buNone/>
            </a:pPr>
            <a:r>
              <a:rPr lang="fr" sz="1200">
                <a:solidFill>
                  <a:srgbClr val="202122"/>
                </a:solidFill>
                <a:highlight>
                  <a:srgbClr val="FFFFFF"/>
                </a:highlight>
              </a:rPr>
              <a:t>ATC: automatic traction control</a:t>
            </a:r>
            <a:endParaRPr sz="1200">
              <a:solidFill>
                <a:srgbClr val="202122"/>
              </a:solidFill>
              <a:highlight>
                <a:srgbClr val="FFFFFF"/>
              </a:highlight>
            </a:endParaRPr>
          </a:p>
          <a:p>
            <a:pPr marL="0" lvl="0" indent="0" algn="l" rtl="0">
              <a:lnSpc>
                <a:spcPct val="115000"/>
              </a:lnSpc>
              <a:spcBef>
                <a:spcPts val="600"/>
              </a:spcBef>
              <a:spcAft>
                <a:spcPts val="0"/>
              </a:spcAft>
              <a:buSzPts val="1100"/>
              <a:buNone/>
            </a:pPr>
            <a:r>
              <a:rPr lang="fr" sz="1200">
                <a:solidFill>
                  <a:srgbClr val="202122"/>
                </a:solidFill>
                <a:highlight>
                  <a:srgbClr val="FFFFFF"/>
                </a:highlight>
              </a:rPr>
              <a:t>ASC et ASC+T : terminologie </a:t>
            </a:r>
            <a:r>
              <a:rPr lang="fr" sz="1200" u="sng">
                <a:solidFill>
                  <a:srgbClr val="0645AD"/>
                </a:solidFill>
                <a:highlight>
                  <a:srgbClr val="FFFFFF"/>
                </a:highlight>
                <a:hlinkClick r:id="rId3">
                  <a:extLst>
                    <a:ext uri="{A12FA001-AC4F-418D-AE19-62706E023703}">
                      <ahyp:hlinkClr xmlns:ahyp="http://schemas.microsoft.com/office/drawing/2018/hyperlinkcolor" val="tx"/>
                    </a:ext>
                  </a:extLst>
                </a:hlinkClick>
              </a:rPr>
              <a:t>BMW</a:t>
            </a:r>
            <a:r>
              <a:rPr lang="fr" sz="1200">
                <a:solidFill>
                  <a:srgbClr val="202122"/>
                </a:solidFill>
                <a:highlight>
                  <a:srgbClr val="FFFFFF"/>
                </a:highlight>
              </a:rPr>
              <a:t>, de l'anglais « Automatic Stability Control [+ Traction] », signifiant « Contrôle automatique de stabilité [et de traction] »</a:t>
            </a:r>
            <a:endParaRPr sz="1400">
              <a:solidFill>
                <a:schemeClr val="dk1"/>
              </a:solidFill>
            </a:endParaRPr>
          </a:p>
          <a:p>
            <a:pPr marL="0" lvl="0" indent="0" algn="just" rtl="0">
              <a:lnSpc>
                <a:spcPct val="100000"/>
              </a:lnSpc>
              <a:spcBef>
                <a:spcPts val="100"/>
              </a:spcBef>
              <a:spcAft>
                <a:spcPts val="0"/>
              </a:spcAft>
              <a:buClr>
                <a:schemeClr val="dk1"/>
              </a:buClr>
              <a:buSzPts val="1100"/>
              <a:buFont typeface="Arial"/>
              <a:buNone/>
            </a:pPr>
            <a:r>
              <a:rPr lang="fr" sz="1400">
                <a:solidFill>
                  <a:schemeClr val="dk1"/>
                </a:solidFill>
              </a:rPr>
              <a:t>Notez que le fonctionnement reste le même pour chacun des systèmes.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0039580765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g10039580765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f0e7a9ab2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gf0e7a9ab28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76200" lvl="0" indent="0" algn="just" rtl="0">
              <a:lnSpc>
                <a:spcPct val="100000"/>
              </a:lnSpc>
              <a:spcBef>
                <a:spcPts val="0"/>
              </a:spcBef>
              <a:spcAft>
                <a:spcPts val="0"/>
              </a:spcAft>
              <a:buClr>
                <a:schemeClr val="dk1"/>
              </a:buClr>
              <a:buSzPts val="1100"/>
              <a:buFont typeface="Arial"/>
              <a:buNone/>
            </a:pPr>
            <a:r>
              <a:rPr lang="fr" sz="1400">
                <a:solidFill>
                  <a:schemeClr val="dk1"/>
                </a:solidFill>
              </a:rPr>
              <a:t>Si toutes les roues veulent patiner, le système réduit la puissance du moteur et limite le régime du moteur pour améliorer la traction. Cette action peut se faire à n’importe quelle vitesse.</a:t>
            </a:r>
            <a:endParaRPr sz="1400">
              <a:solidFill>
                <a:schemeClr val="dk1"/>
              </a:solidFill>
            </a:endParaRPr>
          </a:p>
          <a:p>
            <a:pPr marL="0" marR="76200" lvl="0" indent="0" algn="just" rtl="0">
              <a:lnSpc>
                <a:spcPct val="100000"/>
              </a:lnSpc>
              <a:spcBef>
                <a:spcPts val="0"/>
              </a:spcBef>
              <a:spcAft>
                <a:spcPts val="0"/>
              </a:spcAft>
              <a:buClr>
                <a:schemeClr val="dk1"/>
              </a:buClr>
              <a:buSzPts val="1100"/>
              <a:buFont typeface="Arial"/>
              <a:buNone/>
            </a:pPr>
            <a:endParaRPr sz="1400">
              <a:solidFill>
                <a:schemeClr val="dk1"/>
              </a:solidFill>
            </a:endParaRPr>
          </a:p>
          <a:p>
            <a:pPr marL="0" marR="15960" lvl="0" indent="0" algn="just" rtl="0">
              <a:lnSpc>
                <a:spcPct val="100000"/>
              </a:lnSpc>
              <a:spcBef>
                <a:spcPts val="0"/>
              </a:spcBef>
              <a:spcAft>
                <a:spcPts val="0"/>
              </a:spcAft>
              <a:buClr>
                <a:schemeClr val="dk1"/>
              </a:buClr>
              <a:buSzPts val="1100"/>
              <a:buFont typeface="Arial"/>
              <a:buNone/>
            </a:pPr>
            <a:r>
              <a:rPr lang="fr" sz="1400">
                <a:solidFill>
                  <a:schemeClr val="dk1"/>
                </a:solidFill>
              </a:rPr>
              <a:t>Au poste de conduite, vous pouvez retrouver différentes appellations de ce système, par exemple :  TC,  TCS, ATC, ASR, TRAC CTRL.</a:t>
            </a:r>
            <a:endParaRPr sz="140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 sz="1400">
                <a:solidFill>
                  <a:schemeClr val="dk1"/>
                </a:solidFill>
              </a:rPr>
              <a:t>Notez que le fonctionnement reste le même pour chacun des systèmes.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b="1">
                <a:solidFill>
                  <a:schemeClr val="dk1"/>
                </a:solidFill>
                <a:latin typeface="Calibri"/>
                <a:ea typeface="Calibri"/>
                <a:cs typeface="Calibri"/>
                <a:sym typeface="Calibri"/>
              </a:rPr>
              <a:t>UN TROP BAS NIVEAU PEUT ÊTRE ASSOCIÉ À DES CODES OU À DES ANOMALIES MOTEUR</a:t>
            </a:r>
            <a:r>
              <a:rPr lang="fr" sz="1200">
                <a:solidFill>
                  <a:schemeClr val="dk1"/>
                </a:solidFill>
                <a:latin typeface="Calibri"/>
                <a:ea typeface="Calibri"/>
                <a:cs typeface="Calibri"/>
                <a:sym typeface="Calibri"/>
              </a:rPr>
              <a:t>. Les décisions à prendre.  Faire l'appoint à froid. Fuites visibles? Faire un rapport. Le système de refroidissement contient environ 45 litres de liquide de refroidissement. </a:t>
            </a:r>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f0e7a9ab2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f0e7a9ab2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50 km/hr avec 15 tonnes est la distance de freinage repère de 27 m							réf:p107 et 108 du CVL</a:t>
            </a:r>
            <a:endParaRPr/>
          </a:p>
          <a:p>
            <a:pPr marL="0" lvl="0" indent="0" algn="l" rtl="0">
              <a:lnSpc>
                <a:spcPct val="100000"/>
              </a:lnSpc>
              <a:spcBef>
                <a:spcPts val="0"/>
              </a:spcBef>
              <a:spcAft>
                <a:spcPts val="0"/>
              </a:spcAft>
              <a:buSzPts val="1100"/>
              <a:buNone/>
            </a:pPr>
            <a:r>
              <a:rPr lang="fr">
                <a:solidFill>
                  <a:schemeClr val="dk1"/>
                </a:solidFill>
              </a:rPr>
              <a:t>50 km/hr avec 30 tonnes est la distance de freinage de 54 m...X2</a:t>
            </a:r>
            <a:endParaRPr>
              <a:solidFill>
                <a:schemeClr val="dk1"/>
              </a:solidFill>
            </a:endParaRPr>
          </a:p>
          <a:p>
            <a:pPr marL="0" lvl="0" indent="0" algn="l" rtl="0">
              <a:lnSpc>
                <a:spcPct val="100000"/>
              </a:lnSpc>
              <a:spcBef>
                <a:spcPts val="0"/>
              </a:spcBef>
              <a:spcAft>
                <a:spcPts val="0"/>
              </a:spcAft>
              <a:buSzPts val="1100"/>
              <a:buNone/>
            </a:pPr>
            <a:r>
              <a:rPr lang="fr">
                <a:solidFill>
                  <a:schemeClr val="dk1"/>
                </a:solidFill>
              </a:rPr>
              <a:t>100 km/hr avec 15 tonnes est la distance de freinage de 108 m...X4</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rPr>
              <a:t>100 km/hr avec 30 tonnes est la distance de freinage de 216 m et il n’y a pas de dessin...X8</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f0e7a9ab2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gf0e7a9ab28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rPr>
              <a:t>Le compresseur est entraîné par la rotation du moteur,il est alimenté en air par le filtre à air du moteur et il est lubrifié par l’huile moteur</a:t>
            </a:r>
            <a:r>
              <a:rPr lang="fr" sz="1400">
                <a:solidFill>
                  <a:schemeClr val="dk1"/>
                </a:solidFill>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f0e7a9ab28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gf0e7a9ab28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Un élément chauffant est installé sous l’assécheur d’air afin d’empêcher l’humidité de geler.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0e7a9ab28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gf0e7a9ab28_1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rPr>
              <a:t>Il alimente le circuit primaire et secondaire.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f0e7a9ab28_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gf0e7a9ab28_1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rPr>
              <a:t> Le régulateur de pression est habituellement préréglé entre </a:t>
            </a:r>
            <a:r>
              <a:rPr lang="fr" b="1">
                <a:solidFill>
                  <a:srgbClr val="FF0000"/>
                </a:solidFill>
              </a:rPr>
              <a:t>105 à 125 </a:t>
            </a:r>
            <a:r>
              <a:rPr lang="fr">
                <a:solidFill>
                  <a:schemeClr val="dk1"/>
                </a:solidFill>
              </a:rPr>
              <a:t>psi pour le démarrage et 20 psi de plus pour l’arrêt.				réf:p 97 et 98 du CVL pour le circuit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0e7a9ab28_1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gf0e7a9ab28_1_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L’avertisseur de basse pression est relié à un témoin lumineux et sonore, il doit s’activer à un minimum de 55psi.</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f0e7a9ab28_1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gf0e7a9ab28_1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f0e7a9ab28_1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f0e7a9ab28_1_7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f0e7a9ab28_1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gf0e7a9ab28_1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Il en existe plusieurs marques et modèles.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t>Donnez des moyens à prendre en cas de surchauffe</a:t>
            </a:r>
            <a:r>
              <a:rPr lang="fr"/>
              <a:t>; Immobilisation; point mort; ventilateur manuel si possible; </a:t>
            </a:r>
            <a:r>
              <a:rPr lang="fr" b="1"/>
              <a:t>RPM 1100 env. 2 à 3 minutes</a:t>
            </a:r>
            <a:r>
              <a:rPr lang="fr"/>
              <a:t>. Vérifier la pression d’huile, etc.</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f0e7a9ab28_1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gf0e7a9ab28_1_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f0e7a9ab28_1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gf0e7a9ab28_1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f0e7a9ab28_1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8" name="Google Shape;928;gf0e7a9ab28_1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800" b="1"/>
              <a:t>Commutateur ABS hors route (option)</a:t>
            </a:r>
            <a:endParaRPr sz="1800"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
              <a:t>Votre véhicule est peut-être équipé d'un commutateur destiné spécifiquement à la fonction hors route ABS. Cette fonction ne doit PAS être utilisée pour la conduite sur route pavée; elle est destinée à améliorer le freinage en dehors des routes pavées (par exemple sur le gravier et dans la boue). La fonction ABS hors route permet la formation d’une légère accumulation de matière devant une roue momentanément bloquée.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fr"/>
              <a:t>Caractéristiques et avantages</a:t>
            </a:r>
            <a:endParaRPr/>
          </a:p>
          <a:p>
            <a:pPr marL="0" lvl="0" indent="0" algn="l" rtl="0">
              <a:lnSpc>
                <a:spcPct val="100000"/>
              </a:lnSpc>
              <a:spcBef>
                <a:spcPts val="0"/>
              </a:spcBef>
              <a:spcAft>
                <a:spcPts val="0"/>
              </a:spcAft>
              <a:buClr>
                <a:schemeClr val="dk1"/>
              </a:buClr>
              <a:buSzPts val="1100"/>
              <a:buFont typeface="Arial"/>
              <a:buNone/>
            </a:pPr>
            <a:r>
              <a:rPr lang="fr"/>
              <a:t>• Modifie le seuil d’entrée en fonction du système ABS pour optimiser ce dispositif en usage hors route.</a:t>
            </a:r>
            <a:endParaRPr/>
          </a:p>
          <a:p>
            <a:pPr marL="0" lvl="0" indent="0" algn="l" rtl="0">
              <a:lnSpc>
                <a:spcPct val="100000"/>
              </a:lnSpc>
              <a:spcBef>
                <a:spcPts val="0"/>
              </a:spcBef>
              <a:spcAft>
                <a:spcPts val="0"/>
              </a:spcAft>
              <a:buClr>
                <a:schemeClr val="dk1"/>
              </a:buClr>
              <a:buSzPts val="1100"/>
              <a:buFont typeface="Arial"/>
              <a:buNone/>
            </a:pPr>
            <a:r>
              <a:rPr lang="fr"/>
              <a:t>• Améliore la maîtrise du véhicule et aide à raccourcir les distances de freinage hors route ou sur les surfaces à mauvaise adhérence, par exemple sur le gravier, le sable et la terre.</a:t>
            </a:r>
            <a:endParaRPr/>
          </a:p>
          <a:p>
            <a:pPr marL="0" lvl="0" indent="0" algn="l" rtl="0">
              <a:lnSpc>
                <a:spcPct val="100000"/>
              </a:lnSpc>
              <a:spcBef>
                <a:spcPts val="0"/>
              </a:spcBef>
              <a:spcAft>
                <a:spcPts val="0"/>
              </a:spcAft>
              <a:buClr>
                <a:schemeClr val="dk1"/>
              </a:buClr>
              <a:buSzPts val="1100"/>
              <a:buFont typeface="Arial"/>
              <a:buNone/>
            </a:pPr>
            <a:r>
              <a:rPr lang="fr"/>
              <a:t>• Permet aux ralentisseurs de fonctionner indépendamment de la fonction ABS.</a:t>
            </a:r>
            <a:endParaRPr/>
          </a:p>
          <a:p>
            <a:pPr marL="0" lvl="0" indent="0" algn="l" rtl="0">
              <a:lnSpc>
                <a:spcPct val="100000"/>
              </a:lnSpc>
              <a:spcBef>
                <a:spcPts val="0"/>
              </a:spcBef>
              <a:spcAft>
                <a:spcPts val="0"/>
              </a:spcAft>
              <a:buSzPts val="1100"/>
              <a:buNone/>
            </a:pPr>
            <a:r>
              <a:rPr lang="fr"/>
              <a:t>• Si votre véhicule n'est pas équipé d'un ralentisseur, le commutateur ABS hors route fonctionnera de la même façon.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0039580765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5" name="Google Shape;935;g10039580765_3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800" b="1"/>
              <a:t>Commutateur ABS hors route (option)</a:t>
            </a:r>
            <a:endParaRPr sz="1800" b="1"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
              <a:t>Votre véhicule est peut-être équipé d'un commutateur destiné spécifiquement à la fonction hors route ABS. Cette fonction ne doit PAS être utilisée pour la conduite sur route pavée; elle est destinée à améliorer le freinage en dehors des routes pavées (par exemple sur le gravier et dans la boue). La fonction ABS hors route permet la formation d’une légère accumulation de matière devant une roue momentanément bloquée.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fr"/>
              <a:t>Caractéristiques et avantages</a:t>
            </a:r>
            <a:endParaRPr dirty="0"/>
          </a:p>
          <a:p>
            <a:pPr marL="0" lvl="0" indent="0" algn="l" rtl="0">
              <a:lnSpc>
                <a:spcPct val="100000"/>
              </a:lnSpc>
              <a:spcBef>
                <a:spcPts val="0"/>
              </a:spcBef>
              <a:spcAft>
                <a:spcPts val="0"/>
              </a:spcAft>
              <a:buClr>
                <a:schemeClr val="dk1"/>
              </a:buClr>
              <a:buSzPts val="1100"/>
              <a:buFont typeface="Arial"/>
              <a:buNone/>
            </a:pPr>
            <a:r>
              <a:rPr lang="fr"/>
              <a:t>• Modifie le seuil d’entrée en fonction du système ABS pour optimiser ce dispositif en usage hors route.</a:t>
            </a:r>
            <a:endParaRPr dirty="0"/>
          </a:p>
          <a:p>
            <a:pPr marL="0" lvl="0" indent="0" algn="l" rtl="0">
              <a:lnSpc>
                <a:spcPct val="100000"/>
              </a:lnSpc>
              <a:spcBef>
                <a:spcPts val="0"/>
              </a:spcBef>
              <a:spcAft>
                <a:spcPts val="0"/>
              </a:spcAft>
              <a:buClr>
                <a:schemeClr val="dk1"/>
              </a:buClr>
              <a:buSzPts val="1100"/>
              <a:buFont typeface="Arial"/>
              <a:buNone/>
            </a:pPr>
            <a:r>
              <a:rPr lang="fr"/>
              <a:t>• Améliore la maîtrise du véhicule et aide à raccourcir les distances de freinage hors route ou sur les surfaces à mauvaise adhérence, par exemple sur le gravier, le sable et la terre.</a:t>
            </a:r>
            <a:endParaRPr dirty="0"/>
          </a:p>
          <a:p>
            <a:pPr marL="0" lvl="0" indent="0" algn="l" rtl="0">
              <a:lnSpc>
                <a:spcPct val="100000"/>
              </a:lnSpc>
              <a:spcBef>
                <a:spcPts val="0"/>
              </a:spcBef>
              <a:spcAft>
                <a:spcPts val="0"/>
              </a:spcAft>
              <a:buClr>
                <a:schemeClr val="dk1"/>
              </a:buClr>
              <a:buSzPts val="1100"/>
              <a:buFont typeface="Arial"/>
              <a:buNone/>
            </a:pPr>
            <a:r>
              <a:rPr lang="fr"/>
              <a:t>• Permet aux ralentisseurs de fonctionner indépendamment de la fonction ABS.</a:t>
            </a:r>
            <a:endParaRPr dirty="0"/>
          </a:p>
          <a:p>
            <a:pPr marL="0" lvl="0" indent="0" algn="l" rtl="0">
              <a:lnSpc>
                <a:spcPct val="100000"/>
              </a:lnSpc>
              <a:spcBef>
                <a:spcPts val="0"/>
              </a:spcBef>
              <a:spcAft>
                <a:spcPts val="0"/>
              </a:spcAft>
              <a:buSzPts val="1100"/>
              <a:buNone/>
            </a:pPr>
            <a:r>
              <a:rPr lang="fr"/>
              <a:t>• Si votre véhicule n'est pas équipé d'un ralentisseur, le commutateur ABS hors route fonctionnera de la même façon.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f0e7a9ab28_1_1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f0e7a9ab28_1_1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f0e7a9ab28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9" name="Google Shape;959;gf0e7a9ab28_2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f0e7a9ab2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9" name="Google Shape;969;gf0e7a9ab28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0e7a9ab28_3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gf0e7a9ab28_3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Ces pressions sont adéquates dûe au fait que nous ne sommes pas chargé à pleine capacité.</a:t>
            </a:r>
            <a:endParaRPr dirty="0"/>
          </a:p>
          <a:p>
            <a:pPr marL="0" lvl="0" indent="0" algn="l" rtl="0">
              <a:lnSpc>
                <a:spcPct val="100000"/>
              </a:lnSpc>
              <a:spcBef>
                <a:spcPts val="0"/>
              </a:spcBef>
              <a:spcAft>
                <a:spcPts val="0"/>
              </a:spcAft>
              <a:buSzPts val="1100"/>
              <a:buNone/>
            </a:pPr>
            <a:r>
              <a:rPr lang="fr"/>
              <a:t>La pression en double est diminuée afin de compenser les irrégularités de la route, les bosses, les trous, les trottoirs etc.</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0e7a9ab28_3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f0e7a9ab28_3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1" name="Google Shape;101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23" name="Google Shape;102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ec947c093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gec947c093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ec947c093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5" name="Google Shape;1045;gec947c093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0039580765_3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5" name="Google Shape;1055;g10039580765_3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f0e7a9ab28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4" name="Google Shape;1064;gf0e7a9ab28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039580765_3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3" name="Google Shape;1073;g10039580765_3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f0e7a9ab28_3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f0e7a9ab28_3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Pressions normales moyennes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Vérifier la pression au démarrage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0e7a9ab28_1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f0e7a9ab28_1_1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Comment et quand prendre la lecture du niveau d’huile. Quantité d’huile représenté sur la jauge.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fr" sz="1200">
                <a:solidFill>
                  <a:schemeClr val="dk1"/>
                </a:solidFill>
                <a:latin typeface="Calibri"/>
                <a:ea typeface="Calibri"/>
                <a:cs typeface="Calibri"/>
                <a:sym typeface="Calibri"/>
              </a:rPr>
              <a:t>Capacité d’environ 40 litres</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9"/>
        <p:cNvGrpSpPr/>
        <p:nvPr/>
      </p:nvGrpSpPr>
      <p:grpSpPr>
        <a:xfrm>
          <a:off x="0" y="0"/>
          <a:ext cx="0" cy="0"/>
          <a:chOff x="0" y="0"/>
          <a:chExt cx="0" cy="0"/>
        </a:xfrm>
      </p:grpSpPr>
      <p:sp>
        <p:nvSpPr>
          <p:cNvPr id="10" name="Google Shape;1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1" name="Google Shape;11;p38"/>
          <p:cNvPicPr preferRelativeResize="0"/>
          <p:nvPr/>
        </p:nvPicPr>
        <p:blipFill rotWithShape="1">
          <a:blip r:embed="rId2">
            <a:alphaModFix/>
          </a:blip>
          <a:srcRect r="27933"/>
          <a:stretch/>
        </p:blipFill>
        <p:spPr>
          <a:xfrm>
            <a:off x="-53150" y="425300"/>
            <a:ext cx="9214800" cy="4768800"/>
          </a:xfrm>
          <a:prstGeom prst="rect">
            <a:avLst/>
          </a:prstGeom>
          <a:noFill/>
          <a:ln>
            <a:noFill/>
          </a:ln>
        </p:spPr>
      </p:pic>
      <p:sp>
        <p:nvSpPr>
          <p:cNvPr id="12" name="Google Shape;12;p38"/>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3" name="Google Shape;13;p38"/>
          <p:cNvGrpSpPr/>
          <p:nvPr/>
        </p:nvGrpSpPr>
        <p:grpSpPr>
          <a:xfrm>
            <a:off x="76200" y="76204"/>
            <a:ext cx="2449718" cy="819858"/>
            <a:chOff x="-58250" y="-38001"/>
            <a:chExt cx="3035209" cy="1148421"/>
          </a:xfrm>
        </p:grpSpPr>
        <p:pic>
          <p:nvPicPr>
            <p:cNvPr id="14" name="Google Shape;14;p38"/>
            <p:cNvPicPr preferRelativeResize="0"/>
            <p:nvPr/>
          </p:nvPicPr>
          <p:blipFill rotWithShape="1">
            <a:blip r:embed="rId3">
              <a:alphaModFix/>
            </a:blip>
            <a:srcRect/>
            <a:stretch/>
          </p:blipFill>
          <p:spPr>
            <a:xfrm>
              <a:off x="-58250" y="-38001"/>
              <a:ext cx="2324650" cy="1020176"/>
            </a:xfrm>
            <a:prstGeom prst="rect">
              <a:avLst/>
            </a:prstGeom>
            <a:noFill/>
            <a:ln>
              <a:noFill/>
            </a:ln>
          </p:spPr>
        </p:pic>
        <p:sp>
          <p:nvSpPr>
            <p:cNvPr id="15" name="Google Shape;15;p38"/>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CENTRE DE FORMATION </a:t>
              </a:r>
              <a:endParaRPr sz="700" b="0" i="1" u="none" strike="noStrike" cap="none" dirty="0">
                <a:solidFill>
                  <a:srgbClr val="FFFFFF"/>
                </a:solidFill>
                <a:latin typeface="Exo 2"/>
                <a:ea typeface="Exo 2"/>
                <a:cs typeface="Exo 2"/>
                <a:sym typeface="Exo 2"/>
              </a:endParaRPr>
            </a:p>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DU TRANSPORT ROUTIER</a:t>
              </a:r>
              <a:endParaRPr sz="700" b="0" i="1" u="none" strike="noStrike" cap="none" dirty="0">
                <a:solidFill>
                  <a:srgbClr val="FFFFFF"/>
                </a:solidFill>
                <a:latin typeface="Exo 2"/>
                <a:ea typeface="Exo 2"/>
                <a:cs typeface="Exo 2"/>
                <a:sym typeface="Exo 2"/>
              </a:endParaRPr>
            </a:p>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DE SAINT-JÉRÔME</a:t>
              </a:r>
              <a:endParaRPr sz="700" b="0" i="1" u="none" strike="noStrike" cap="none" dirty="0">
                <a:solidFill>
                  <a:srgbClr val="FFFFFF"/>
                </a:solidFill>
                <a:latin typeface="Exo 2"/>
                <a:ea typeface="Exo 2"/>
                <a:cs typeface="Exo 2"/>
                <a:sym typeface="Exo 2"/>
              </a:endParaRPr>
            </a:p>
          </p:txBody>
        </p:sp>
      </p:grpSp>
      <p:sp>
        <p:nvSpPr>
          <p:cNvPr id="16" name="Google Shape;16;p38"/>
          <p:cNvSpPr txBox="1">
            <a:spLocks noGrp="1"/>
          </p:cNvSpPr>
          <p:nvPr>
            <p:ph type="title"/>
          </p:nvPr>
        </p:nvSpPr>
        <p:spPr>
          <a:xfrm>
            <a:off x="5237250" y="1239725"/>
            <a:ext cx="3235200" cy="192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1165375" y="1055800"/>
            <a:ext cx="7011300" cy="192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1" name="Google Shape;8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82" name="Google Shape;82;p4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83" name="Google Shape;83;p43"/>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84" name="Google Shape;84;p43"/>
          <p:cNvSpPr/>
          <p:nvPr/>
        </p:nvSpPr>
        <p:spPr>
          <a:xfrm>
            <a:off x="-19375" y="4281450"/>
            <a:ext cx="9210900" cy="909225"/>
          </a:xfrm>
          <a:prstGeom prst="flowChartManualInput">
            <a:avLst/>
          </a:prstGeom>
          <a:solidFill>
            <a:srgbClr val="000000">
              <a:alpha val="6235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85" name="Google Shape;85;p43"/>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86" name="Google Shape;86;p4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 name="Google Shape;8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90" name="Google Shape;90;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91" name="Google Shape;91;p44"/>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92" name="Google Shape;92;p44"/>
          <p:cNvSpPr/>
          <p:nvPr/>
        </p:nvSpPr>
        <p:spPr>
          <a:xfrm>
            <a:off x="-19375" y="4281450"/>
            <a:ext cx="9201400" cy="909225"/>
          </a:xfrm>
          <a:prstGeom prst="flowChartManualInput">
            <a:avLst/>
          </a:prstGeom>
          <a:solidFill>
            <a:srgbClr val="000000">
              <a:alpha val="6156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3" name="Google Shape;93;p44"/>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94" name="Google Shape;94;p4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4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7" name="Google Shape;9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98" name="Google Shape;98;p4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99" name="Google Shape;99;p45"/>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100" name="Google Shape;100;p45"/>
          <p:cNvSpPr/>
          <p:nvPr/>
        </p:nvSpPr>
        <p:spPr>
          <a:xfrm>
            <a:off x="-19375" y="4281450"/>
            <a:ext cx="9210900" cy="909225"/>
          </a:xfrm>
          <a:prstGeom prst="flowChartManualInput">
            <a:avLst/>
          </a:prstGeom>
          <a:solidFill>
            <a:srgbClr val="000000">
              <a:alpha val="6156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1" name="Google Shape;101;p45"/>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02" name="Google Shape;102;p45"/>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3"/>
        <p:cNvGrpSpPr/>
        <p:nvPr/>
      </p:nvGrpSpPr>
      <p:grpSpPr>
        <a:xfrm>
          <a:off x="0" y="0"/>
          <a:ext cx="0" cy="0"/>
          <a:chOff x="0" y="0"/>
          <a:chExt cx="0" cy="0"/>
        </a:xfrm>
      </p:grpSpPr>
      <p:sp>
        <p:nvSpPr>
          <p:cNvPr id="104" name="Google Shape;104;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 name="Google Shape;105;p4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6" name="Google Shape;106;p4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7" name="Google Shape;107;p4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8" name="Google Shape;10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09" name="Google Shape;109;p46"/>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10" name="Google Shape;110;p46"/>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111" name="Google Shape;111;p46"/>
          <p:cNvSpPr/>
          <p:nvPr/>
        </p:nvSpPr>
        <p:spPr>
          <a:xfrm>
            <a:off x="-19375" y="4281450"/>
            <a:ext cx="9201400" cy="909225"/>
          </a:xfrm>
          <a:prstGeom prst="flowChartManualInput">
            <a:avLst/>
          </a:prstGeom>
          <a:solidFill>
            <a:srgbClr val="000000">
              <a:alpha val="6156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12" name="Google Shape;112;p46"/>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13" name="Google Shape;113;p4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16" name="Google Shape;116;p4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17" name="Google Shape;117;p47"/>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118" name="Google Shape;118;p47"/>
          <p:cNvSpPr/>
          <p:nvPr/>
        </p:nvSpPr>
        <p:spPr>
          <a:xfrm>
            <a:off x="-19375" y="4281450"/>
            <a:ext cx="9201400" cy="909225"/>
          </a:xfrm>
          <a:prstGeom prst="flowChartManualInput">
            <a:avLst/>
          </a:prstGeom>
          <a:solidFill>
            <a:srgbClr val="000000">
              <a:alpha val="6156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19" name="Google Shape;119;p47"/>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20" name="Google Shape;120;p4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 name="Google Shape;127;p36"/>
          <p:cNvSpPr txBox="1">
            <a:spLocks noGrp="1"/>
          </p:cNvSpPr>
          <p:nvPr>
            <p:ph type="body" idx="1"/>
          </p:nvPr>
        </p:nvSpPr>
        <p:spPr>
          <a:xfrm>
            <a:off x="311700" y="1152475"/>
            <a:ext cx="8520600" cy="301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8" name="Google Shape;1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29" name="Google Shape;129;p3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30" name="Google Shape;130;p36"/>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31" name="Google Shape;131;p36"/>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32" name="Google Shape;132;p36"/>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33" name="Google Shape;133;p3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134"/>
        <p:cNvGrpSpPr/>
        <p:nvPr/>
      </p:nvGrpSpPr>
      <p:grpSpPr>
        <a:xfrm>
          <a:off x="0" y="0"/>
          <a:ext cx="0" cy="0"/>
          <a:chOff x="0" y="0"/>
          <a:chExt cx="0" cy="0"/>
        </a:xfrm>
      </p:grpSpPr>
      <p:sp>
        <p:nvSpPr>
          <p:cNvPr id="135" name="Google Shape;135;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36" name="Google Shape;136;p48"/>
          <p:cNvPicPr preferRelativeResize="0"/>
          <p:nvPr/>
        </p:nvPicPr>
        <p:blipFill rotWithShape="1">
          <a:blip r:embed="rId2">
            <a:alphaModFix/>
          </a:blip>
          <a:srcRect r="27933"/>
          <a:stretch/>
        </p:blipFill>
        <p:spPr>
          <a:xfrm>
            <a:off x="-53150" y="425300"/>
            <a:ext cx="9214801" cy="4768800"/>
          </a:xfrm>
          <a:prstGeom prst="rect">
            <a:avLst/>
          </a:prstGeom>
          <a:noFill/>
          <a:ln>
            <a:noFill/>
          </a:ln>
        </p:spPr>
      </p:pic>
      <p:sp>
        <p:nvSpPr>
          <p:cNvPr id="137" name="Google Shape;137;p48"/>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38" name="Google Shape;138;p48"/>
          <p:cNvGrpSpPr/>
          <p:nvPr/>
        </p:nvGrpSpPr>
        <p:grpSpPr>
          <a:xfrm>
            <a:off x="76200" y="76204"/>
            <a:ext cx="2449717" cy="819858"/>
            <a:chOff x="-58250" y="-38001"/>
            <a:chExt cx="3035209" cy="1148421"/>
          </a:xfrm>
        </p:grpSpPr>
        <p:pic>
          <p:nvPicPr>
            <p:cNvPr id="139" name="Google Shape;139;p48"/>
            <p:cNvPicPr preferRelativeResize="0"/>
            <p:nvPr/>
          </p:nvPicPr>
          <p:blipFill rotWithShape="1">
            <a:blip r:embed="rId3">
              <a:alphaModFix/>
            </a:blip>
            <a:srcRect/>
            <a:stretch/>
          </p:blipFill>
          <p:spPr>
            <a:xfrm>
              <a:off x="-58250" y="-38001"/>
              <a:ext cx="2324650" cy="1020176"/>
            </a:xfrm>
            <a:prstGeom prst="rect">
              <a:avLst/>
            </a:prstGeom>
            <a:noFill/>
            <a:ln>
              <a:noFill/>
            </a:ln>
          </p:spPr>
        </p:pic>
        <p:sp>
          <p:nvSpPr>
            <p:cNvPr id="140" name="Google Shape;140;p48"/>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CENTRE DE FORMATION </a:t>
              </a:r>
              <a:endParaRPr sz="700" b="0" i="1" u="none" strike="noStrike" cap="none" dirty="0">
                <a:solidFill>
                  <a:srgbClr val="FFFFFF"/>
                </a:solidFill>
                <a:latin typeface="Exo 2"/>
                <a:ea typeface="Exo 2"/>
                <a:cs typeface="Exo 2"/>
                <a:sym typeface="Exo 2"/>
              </a:endParaRPr>
            </a:p>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DU TRANSPORT ROUTIER</a:t>
              </a:r>
              <a:endParaRPr sz="700" b="0" i="1" u="none" strike="noStrike" cap="none" dirty="0">
                <a:solidFill>
                  <a:srgbClr val="FFFFFF"/>
                </a:solidFill>
                <a:latin typeface="Exo 2"/>
                <a:ea typeface="Exo 2"/>
                <a:cs typeface="Exo 2"/>
                <a:sym typeface="Exo 2"/>
              </a:endParaRPr>
            </a:p>
            <a:p>
              <a:pPr marL="0" marR="0" lvl="0" indent="0" algn="l" rtl="0">
                <a:lnSpc>
                  <a:spcPct val="100000"/>
                </a:lnSpc>
                <a:spcBef>
                  <a:spcPts val="0"/>
                </a:spcBef>
                <a:spcAft>
                  <a:spcPts val="0"/>
                </a:spcAft>
                <a:buClr>
                  <a:srgbClr val="000000"/>
                </a:buClr>
                <a:buSzPts val="700"/>
                <a:buFont typeface="Arial"/>
                <a:buNone/>
              </a:pPr>
              <a:r>
                <a:rPr lang="fr" sz="700" b="0" i="1" u="none" strike="noStrike" cap="none">
                  <a:solidFill>
                    <a:srgbClr val="FFFFFF"/>
                  </a:solidFill>
                  <a:latin typeface="Exo 2"/>
                  <a:ea typeface="Exo 2"/>
                  <a:cs typeface="Exo 2"/>
                  <a:sym typeface="Exo 2"/>
                </a:rPr>
                <a:t>DE SAINT-JÉRÔME</a:t>
              </a:r>
              <a:endParaRPr sz="700" b="0" i="1" u="none" strike="noStrike" cap="none" dirty="0">
                <a:solidFill>
                  <a:srgbClr val="FFFFFF"/>
                </a:solidFill>
                <a:latin typeface="Exo 2"/>
                <a:ea typeface="Exo 2"/>
                <a:cs typeface="Exo 2"/>
                <a:sym typeface="Exo 2"/>
              </a:endParaRPr>
            </a:p>
          </p:txBody>
        </p:sp>
      </p:grpSp>
      <p:sp>
        <p:nvSpPr>
          <p:cNvPr id="141" name="Google Shape;141;p48"/>
          <p:cNvSpPr txBox="1">
            <a:spLocks noGrp="1"/>
          </p:cNvSpPr>
          <p:nvPr>
            <p:ph type="title"/>
          </p:nvPr>
        </p:nvSpPr>
        <p:spPr>
          <a:xfrm>
            <a:off x="5237250" y="1239725"/>
            <a:ext cx="3235200" cy="192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42" name="Google Shape;142;p48"/>
          <p:cNvPicPr preferRelativeResize="0"/>
          <p:nvPr/>
        </p:nvPicPr>
        <p:blipFill>
          <a:blip r:embed="rId4">
            <a:alphaModFix/>
          </a:blip>
          <a:stretch>
            <a:fillRect/>
          </a:stretch>
        </p:blipFill>
        <p:spPr>
          <a:xfrm>
            <a:off x="7893075" y="0"/>
            <a:ext cx="1128074" cy="4834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49"/>
          <p:cNvSpPr txBox="1">
            <a:spLocks noGrp="1"/>
          </p:cNvSpPr>
          <p:nvPr>
            <p:ph type="title"/>
          </p:nvPr>
        </p:nvSpPr>
        <p:spPr>
          <a:xfrm>
            <a:off x="1165375" y="1055800"/>
            <a:ext cx="7011300" cy="192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5" name="Google Shape;14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46" name="Google Shape;146;p4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47" name="Google Shape;147;p49"/>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48" name="Google Shape;148;p49"/>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49" name="Google Shape;149;p49"/>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50" name="Google Shape;150;p49"/>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54" name="Google Shape;154;p5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55" name="Google Shape;155;p50"/>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56" name="Google Shape;156;p50"/>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57" name="Google Shape;157;p50"/>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58" name="Google Shape;158;p50"/>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9"/>
        <p:cNvGrpSpPr/>
        <p:nvPr/>
      </p:nvGrpSpPr>
      <p:grpSpPr>
        <a:xfrm>
          <a:off x="0" y="0"/>
          <a:ext cx="0" cy="0"/>
          <a:chOff x="0" y="0"/>
          <a:chExt cx="0" cy="0"/>
        </a:xfrm>
      </p:grpSpPr>
      <p:sp>
        <p:nvSpPr>
          <p:cNvPr id="160" name="Google Shape;160;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1" name="Google Shape;16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62" name="Google Shape;162;p5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63" name="Google Shape;163;p51"/>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64" name="Google Shape;164;p51"/>
          <p:cNvSpPr txBox="1">
            <a:spLocks noGrp="1"/>
          </p:cNvSpPr>
          <p:nvPr>
            <p:ph type="sldNum" idx="4"/>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65" name="Google Shape;165;p51"/>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66" name="Google Shape;166;p51"/>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67" name="Google Shape;167;p51"/>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68" name="Google Shape;168;p51"/>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1165375" y="1055800"/>
            <a:ext cx="7011300" cy="192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20" name="Google Shape;20;p3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21" name="Google Shape;21;p30"/>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22" name="Google Shape;22;p30"/>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3" name="Google Shape;23;p30"/>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2" name="Google Shape;172;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3" name="Google Shape;173;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4" name="Google Shape;174;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75" name="Google Shape;175;p52"/>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76" name="Google Shape;176;p52"/>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77" name="Google Shape;177;p52"/>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78" name="Google Shape;178;p52"/>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79" name="Google Shape;179;p52"/>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182" name="Google Shape;182;p5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183" name="Google Shape;183;p53"/>
          <p:cNvPicPr preferRelativeResize="0"/>
          <p:nvPr/>
        </p:nvPicPr>
        <p:blipFill rotWithShape="1">
          <a:blip r:embed="rId2">
            <a:alphaModFix/>
          </a:blip>
          <a:srcRect t="16409" b="43713"/>
          <a:stretch/>
        </p:blipFill>
        <p:spPr>
          <a:xfrm>
            <a:off x="-25" y="4281450"/>
            <a:ext cx="9144000" cy="909225"/>
          </a:xfrm>
          <a:prstGeom prst="flowChartManualInput">
            <a:avLst/>
          </a:prstGeom>
          <a:noFill/>
          <a:ln>
            <a:noFill/>
          </a:ln>
        </p:spPr>
      </p:pic>
      <p:sp>
        <p:nvSpPr>
          <p:cNvPr id="184" name="Google Shape;184;p53"/>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85" name="Google Shape;185;p53"/>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186" name="Google Shape;186;p5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187"/>
        <p:cNvGrpSpPr/>
        <p:nvPr/>
      </p:nvGrpSpPr>
      <p:grpSpPr>
        <a:xfrm>
          <a:off x="0" y="0"/>
          <a:ext cx="0" cy="0"/>
          <a:chOff x="0" y="0"/>
          <a:chExt cx="0" cy="0"/>
        </a:xfrm>
      </p:grpSpPr>
      <p:sp>
        <p:nvSpPr>
          <p:cNvPr id="188" name="Google Shape;188;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31"/>
          <p:cNvSpPr txBox="1">
            <a:spLocks noGrp="1"/>
          </p:cNvSpPr>
          <p:nvPr>
            <p:ph type="body" idx="1"/>
          </p:nvPr>
        </p:nvSpPr>
        <p:spPr>
          <a:xfrm>
            <a:off x="311700" y="1152475"/>
            <a:ext cx="8520600" cy="301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7" name="Google Shape;2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28" name="Google Shape;28;p3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29" name="Google Shape;29;p31"/>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30" name="Google Shape;30;p31"/>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1" name="Google Shape;31;p31"/>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35" name="Google Shape;35;p3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36" name="Google Shape;36;p32"/>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37" name="Google Shape;37;p32"/>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8" name="Google Shape;38;p32"/>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41" name="Google Shape;41;p3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42" name="Google Shape;42;p37"/>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43" name="Google Shape;43;p37"/>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4" name="Google Shape;44;p37"/>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48" name="Google Shape;48;p3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49" name="Google Shape;49;p39"/>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50" name="Google Shape;50;p39"/>
          <p:cNvSpPr txBox="1">
            <a:spLocks noGrp="1"/>
          </p:cNvSpPr>
          <p:nvPr>
            <p:ph type="sldNum" idx="4"/>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51" name="Google Shape;51;p39"/>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52" name="Google Shape;52;p39"/>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3" name="Google Shape;53;p39"/>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4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 name="Google Shape;56;p4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7" name="Google Shape;57;p4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4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 name="Google Shape;5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60" name="Google Shape;60;p40"/>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61" name="Google Shape;61;p40"/>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62" name="Google Shape;62;p40"/>
          <p:cNvSpPr/>
          <p:nvPr/>
        </p:nvSpPr>
        <p:spPr>
          <a:xfrm>
            <a:off x="-19375" y="4281450"/>
            <a:ext cx="9163375" cy="909225"/>
          </a:xfrm>
          <a:prstGeom prst="flowChartManualInput">
            <a:avLst/>
          </a:prstGeom>
          <a:solidFill>
            <a:srgbClr val="000000">
              <a:alpha val="5568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3" name="Google Shape;63;p40"/>
          <p:cNvPicPr preferRelativeResize="0"/>
          <p:nvPr/>
        </p:nvPicPr>
        <p:blipFill rotWithShape="1">
          <a:blip r:embed="rId3">
            <a:alphaModFix/>
          </a:blip>
          <a:srcRect/>
          <a:stretch/>
        </p:blipFill>
        <p:spPr>
          <a:xfrm>
            <a:off x="215571" y="4583675"/>
            <a:ext cx="896855"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34"/>
          <p:cNvSpPr txBox="1">
            <a:spLocks noGrp="1"/>
          </p:cNvSpPr>
          <p:nvPr>
            <p:ph type="body" idx="1"/>
          </p:nvPr>
        </p:nvSpPr>
        <p:spPr>
          <a:xfrm>
            <a:off x="311700" y="1152475"/>
            <a:ext cx="8520600" cy="301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3" name="Google Shape;7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
        <p:nvSpPr>
          <p:cNvPr id="74" name="Google Shape;74;p3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pic>
        <p:nvPicPr>
          <p:cNvPr id="75" name="Google Shape;75;p34"/>
          <p:cNvPicPr preferRelativeResize="0"/>
          <p:nvPr/>
        </p:nvPicPr>
        <p:blipFill rotWithShape="1">
          <a:blip r:embed="rId2">
            <a:alphaModFix/>
          </a:blip>
          <a:srcRect t="16408" b="43714"/>
          <a:stretch/>
        </p:blipFill>
        <p:spPr>
          <a:xfrm>
            <a:off x="-25" y="4281450"/>
            <a:ext cx="9144000" cy="909225"/>
          </a:xfrm>
          <a:prstGeom prst="flowChartManualInput">
            <a:avLst/>
          </a:prstGeom>
          <a:noFill/>
          <a:ln>
            <a:noFill/>
          </a:ln>
        </p:spPr>
      </p:pic>
      <p:sp>
        <p:nvSpPr>
          <p:cNvPr id="76" name="Google Shape;76;p34"/>
          <p:cNvSpPr/>
          <p:nvPr/>
        </p:nvSpPr>
        <p:spPr>
          <a:xfrm>
            <a:off x="-19375" y="4281450"/>
            <a:ext cx="9201400" cy="909225"/>
          </a:xfrm>
          <a:prstGeom prst="flowChartManualInput">
            <a:avLst/>
          </a:prstGeom>
          <a:solidFill>
            <a:srgbClr val="000000">
              <a:alpha val="623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7" name="Google Shape;77;p34"/>
          <p:cNvPicPr preferRelativeResize="0"/>
          <p:nvPr/>
        </p:nvPicPr>
        <p:blipFill rotWithShape="1">
          <a:blip r:embed="rId3">
            <a:alphaModFix/>
          </a:blip>
          <a:srcRect/>
          <a:stretch/>
        </p:blipFill>
        <p:spPr>
          <a:xfrm>
            <a:off x="215571" y="4583675"/>
            <a:ext cx="896855" cy="393600"/>
          </a:xfrm>
          <a:prstGeom prst="rect">
            <a:avLst/>
          </a:prstGeom>
          <a:noFill/>
          <a:ln>
            <a:noFill/>
          </a:ln>
        </p:spPr>
      </p:pic>
      <p:pic>
        <p:nvPicPr>
          <p:cNvPr id="78" name="Google Shape;78;p3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
        <p:cNvGrpSpPr/>
        <p:nvPr/>
      </p:nvGrpSpPr>
      <p:grpSpPr>
        <a:xfrm>
          <a:off x="0" y="0"/>
          <a:ext cx="0" cy="0"/>
          <a:chOff x="0" y="0"/>
          <a:chExt cx="0" cy="0"/>
        </a:xfrm>
      </p:grpSpPr>
      <p:sp>
        <p:nvSpPr>
          <p:cNvPr id="67" name="Google Shape;6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8" name="Google Shape;68;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9" name="Google Shape;6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
        <p:cNvGrpSpPr/>
        <p:nvPr/>
      </p:nvGrpSpPr>
      <p:grpSpPr>
        <a:xfrm>
          <a:off x="0" y="0"/>
          <a:ext cx="0" cy="0"/>
          <a:chOff x="0" y="0"/>
          <a:chExt cx="0" cy="0"/>
        </a:xfrm>
      </p:grpSpPr>
      <p:sp>
        <p:nvSpPr>
          <p:cNvPr id="122" name="Google Shape;1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3" name="Google Shape;123;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4" name="Google Shape;12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dirty="0"/>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97.png"/><Relationship Id="rId4" Type="http://schemas.openxmlformats.org/officeDocument/2006/relationships/image" Target="../media/image101.jp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4.jp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11.png"/><Relationship Id="rId9" Type="http://schemas.openxmlformats.org/officeDocument/2006/relationships/image" Target="../media/image113.png"/></Relationships>
</file>

<file path=ppt/slides/_rels/slide6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4.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6.png"/><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135.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40.png"/><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43.png"/><Relationship Id="rId4" Type="http://schemas.openxmlformats.org/officeDocument/2006/relationships/image" Target="../media/image142.png"/></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46.png"/><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5237250" y="1239725"/>
            <a:ext cx="3235200" cy="1927200"/>
          </a:xfrm>
          <a:prstGeom prst="rect">
            <a:avLst/>
          </a:prstGeom>
          <a:noFill/>
          <a:ln>
            <a:noFill/>
          </a:ln>
        </p:spPr>
        <p:txBody>
          <a:bodyPr spcFirstLastPara="1" wrap="square" lIns="91425" tIns="91425" rIns="91425" bIns="91425" anchor="ctr" anchorCtr="0">
            <a:noAutofit/>
          </a:bodyPr>
          <a:lstStyle/>
          <a:p>
            <a:pPr lvl="0"/>
            <a:r>
              <a:rPr lang="en-US" sz="3200" dirty="0"/>
              <a:t>Synthesis</a:t>
            </a:r>
            <a:br>
              <a:rPr lang="en-US" sz="3200" dirty="0"/>
            </a:br>
            <a:r>
              <a:rPr lang="en-US" sz="3200" dirty="0"/>
              <a:t>C-2: Possibilities of truck systems</a:t>
            </a:r>
            <a:endParaRPr dirty="0"/>
          </a:p>
        </p:txBody>
      </p:sp>
      <p:pic>
        <p:nvPicPr>
          <p:cNvPr id="194" name="Google Shape;194;p16"/>
          <p:cNvPicPr preferRelativeResize="0"/>
          <p:nvPr/>
        </p:nvPicPr>
        <p:blipFill>
          <a:blip r:embed="rId3">
            <a:alphaModFix/>
          </a:blip>
          <a:stretch>
            <a:fillRect/>
          </a:stretch>
        </p:blipFill>
        <p:spPr>
          <a:xfrm>
            <a:off x="7915325" y="32800"/>
            <a:ext cx="1128074" cy="48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lvl="0"/>
            <a:r>
              <a:rPr lang="en-US" sz="3200" b="1" dirty="0">
                <a:solidFill>
                  <a:srgbClr val="666666"/>
                </a:solidFill>
                <a:latin typeface="Calibri"/>
                <a:ea typeface="Calibri"/>
                <a:cs typeface="Calibri"/>
                <a:sym typeface="Calibri"/>
              </a:rPr>
              <a:t>Oil temperature should remain between 200°F and 250°F</a:t>
            </a:r>
            <a:endParaRPr sz="1900" b="1" dirty="0">
              <a:solidFill>
                <a:srgbClr val="666666"/>
              </a:solidFill>
              <a:latin typeface="Calibri"/>
              <a:ea typeface="Calibri"/>
              <a:cs typeface="Calibri"/>
              <a:sym typeface="Calibri"/>
            </a:endParaRPr>
          </a:p>
        </p:txBody>
      </p:sp>
      <p:pic>
        <p:nvPicPr>
          <p:cNvPr id="317" name="Google Shape;317;p7"/>
          <p:cNvPicPr preferRelativeResize="0"/>
          <p:nvPr/>
        </p:nvPicPr>
        <p:blipFill rotWithShape="1">
          <a:blip r:embed="rId3">
            <a:alphaModFix/>
          </a:blip>
          <a:srcRect/>
          <a:stretch/>
        </p:blipFill>
        <p:spPr>
          <a:xfrm>
            <a:off x="4227025" y="1119950"/>
            <a:ext cx="2397475" cy="2397475"/>
          </a:xfrm>
          <a:prstGeom prst="rect">
            <a:avLst/>
          </a:prstGeom>
          <a:noFill/>
          <a:ln>
            <a:noFill/>
          </a:ln>
        </p:spPr>
      </p:pic>
      <p:sp>
        <p:nvSpPr>
          <p:cNvPr id="318" name="Google Shape;318;p7"/>
          <p:cNvSpPr txBox="1"/>
          <p:nvPr/>
        </p:nvSpPr>
        <p:spPr>
          <a:xfrm>
            <a:off x="636300" y="3882600"/>
            <a:ext cx="1574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ref:(2.2.3)</a:t>
            </a:r>
            <a:endParaRPr sz="1400" b="0" i="0" u="none" strike="noStrike" cap="none">
              <a:solidFill>
                <a:srgbClr val="000000"/>
              </a:solidFill>
              <a:latin typeface="Arial"/>
              <a:ea typeface="Arial"/>
              <a:cs typeface="Arial"/>
              <a:sym typeface="Arial"/>
            </a:endParaRPr>
          </a:p>
        </p:txBody>
      </p:sp>
      <p:sp>
        <p:nvSpPr>
          <p:cNvPr id="319" name="Google Shape;319;p7"/>
          <p:cNvSpPr/>
          <p:nvPr/>
        </p:nvSpPr>
        <p:spPr>
          <a:xfrm>
            <a:off x="5814975" y="1974125"/>
            <a:ext cx="241800" cy="107400"/>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
          <p:cNvSpPr/>
          <p:nvPr/>
        </p:nvSpPr>
        <p:spPr>
          <a:xfrm>
            <a:off x="4391773" y="1584675"/>
            <a:ext cx="1665000" cy="725100"/>
          </a:xfrm>
          <a:prstGeom prst="arc">
            <a:avLst>
              <a:gd name="adj1" fmla="val 18189522"/>
              <a:gd name="adj2" fmla="val 21424032"/>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p7"/>
          <p:cNvPicPr preferRelativeResize="0"/>
          <p:nvPr/>
        </p:nvPicPr>
        <p:blipFill rotWithShape="1">
          <a:blip r:embed="rId4">
            <a:alphaModFix/>
          </a:blip>
          <a:srcRect/>
          <a:stretch/>
        </p:blipFill>
        <p:spPr>
          <a:xfrm>
            <a:off x="1689459" y="1698090"/>
            <a:ext cx="1938610" cy="1438235"/>
          </a:xfrm>
          <a:prstGeom prst="rect">
            <a:avLst/>
          </a:prstGeom>
          <a:noFill/>
          <a:ln>
            <a:noFill/>
          </a:ln>
        </p:spPr>
      </p:pic>
      <p:pic>
        <p:nvPicPr>
          <p:cNvPr id="322" name="Google Shape;322;p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8" descr="https://lh4.googleusercontent.com/2QEaoIo6FFcgL54HcC5NghZ3g_0FJq6Eec-_Sjh-77IFiWORhzowPsDlv29KfXqTxjzjrVsrIZXOvRT1IOlGqLv0mFI2ImEUBK7KSOkTwQJDm0Ga384FQNEyfCnDm41TulVX-C3k3FK0_RdlX-Hg"/>
          <p:cNvPicPr preferRelativeResize="0"/>
          <p:nvPr/>
        </p:nvPicPr>
        <p:blipFill rotWithShape="1">
          <a:blip r:embed="rId3">
            <a:alphaModFix/>
          </a:blip>
          <a:srcRect/>
          <a:stretch/>
        </p:blipFill>
        <p:spPr>
          <a:xfrm>
            <a:off x="2105754" y="653385"/>
            <a:ext cx="2762250" cy="3171826"/>
          </a:xfrm>
          <a:prstGeom prst="rect">
            <a:avLst/>
          </a:prstGeom>
          <a:noFill/>
          <a:ln>
            <a:noFill/>
          </a:ln>
        </p:spPr>
      </p:pic>
      <p:sp>
        <p:nvSpPr>
          <p:cNvPr id="328" name="Google Shape;328;p28"/>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 </a:t>
            </a:r>
            <a:endParaRPr/>
          </a:p>
        </p:txBody>
      </p:sp>
      <p:sp>
        <p:nvSpPr>
          <p:cNvPr id="329" name="Google Shape;329;p28"/>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 </a:t>
            </a:r>
            <a:endParaRPr/>
          </a:p>
        </p:txBody>
      </p:sp>
      <p:sp>
        <p:nvSpPr>
          <p:cNvPr id="330" name="Google Shape;330;p28"/>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 </a:t>
            </a:r>
            <a:endParaRPr/>
          </a:p>
        </p:txBody>
      </p:sp>
      <p:sp>
        <p:nvSpPr>
          <p:cNvPr id="331" name="Google Shape;331;p28"/>
          <p:cNvSpPr/>
          <p:nvPr/>
        </p:nvSpPr>
        <p:spPr>
          <a:xfrm>
            <a:off x="877078" y="2015412"/>
            <a:ext cx="2192693" cy="298580"/>
          </a:xfrm>
          <a:prstGeom prst="rightArrow">
            <a:avLst>
              <a:gd name="adj1" fmla="val 50000"/>
              <a:gd name="adj2" fmla="val 50000"/>
            </a:avLst>
          </a:prstGeom>
          <a:solidFill>
            <a:srgbClr val="1109A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332" name="Google Shape;332;p28"/>
          <p:cNvSpPr/>
          <p:nvPr/>
        </p:nvSpPr>
        <p:spPr>
          <a:xfrm rot="10800000">
            <a:off x="4198774" y="1847454"/>
            <a:ext cx="1996752" cy="298580"/>
          </a:xfrm>
          <a:prstGeom prst="rightArrow">
            <a:avLst>
              <a:gd name="adj1" fmla="val 50000"/>
              <a:gd name="adj2"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28"/>
          <p:cNvSpPr/>
          <p:nvPr/>
        </p:nvSpPr>
        <p:spPr>
          <a:xfrm>
            <a:off x="5165728" y="320457"/>
            <a:ext cx="3637078" cy="1631175"/>
          </a:xfrm>
          <a:prstGeom prst="rect">
            <a:avLst/>
          </a:prstGeom>
          <a:noFill/>
          <a:ln>
            <a:noFill/>
          </a:ln>
        </p:spPr>
        <p:txBody>
          <a:bodyPr spcFirstLastPara="1" wrap="square" lIns="91425" tIns="45700" rIns="91425" bIns="45700" anchor="t" anchorCtr="0">
            <a:spAutoFit/>
          </a:bodyPr>
          <a:lstStyle/>
          <a:p>
            <a:pPr lvl="0"/>
            <a:r>
              <a:rPr lang="en-US" sz="2400" b="1" dirty="0"/>
              <a:t>Oil level must be respected
COLD AND HOT</a:t>
            </a:r>
            <a:r>
              <a:rPr lang="fr" sz="14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br>
              <a:rPr lang="f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34" name="Google Shape;334;p28"/>
          <p:cNvSpPr txBox="1"/>
          <p:nvPr/>
        </p:nvSpPr>
        <p:spPr>
          <a:xfrm>
            <a:off x="272955" y="156681"/>
            <a:ext cx="2796816"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3200" b="1" dirty="0"/>
              <a:t>Power Steering</a:t>
            </a:r>
            <a:endParaRPr dirty="0"/>
          </a:p>
        </p:txBody>
      </p:sp>
      <p:sp>
        <p:nvSpPr>
          <p:cNvPr id="335" name="Google Shape;335;p28"/>
          <p:cNvSpPr txBox="1"/>
          <p:nvPr/>
        </p:nvSpPr>
        <p:spPr>
          <a:xfrm>
            <a:off x="57204" y="40860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ref:(2.5.1)</a:t>
            </a:r>
            <a:endParaRPr sz="1400" b="0" i="0" u="none" strike="noStrike" cap="none">
              <a:solidFill>
                <a:srgbClr val="000000"/>
              </a:solidFill>
              <a:latin typeface="Arial"/>
              <a:ea typeface="Arial"/>
              <a:cs typeface="Arial"/>
              <a:sym typeface="Arial"/>
            </a:endParaRPr>
          </a:p>
        </p:txBody>
      </p:sp>
      <p:pic>
        <p:nvPicPr>
          <p:cNvPr id="336" name="Google Shape;336;p28"/>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8"/>
          <p:cNvSpPr txBox="1"/>
          <p:nvPr/>
        </p:nvSpPr>
        <p:spPr>
          <a:xfrm>
            <a:off x="74000" y="256600"/>
            <a:ext cx="1791600" cy="518700"/>
          </a:xfrm>
          <a:prstGeom prst="rect">
            <a:avLst/>
          </a:prstGeom>
          <a:noFill/>
          <a:ln>
            <a:noFill/>
          </a:ln>
        </p:spPr>
        <p:txBody>
          <a:bodyPr spcFirstLastPara="1" wrap="square" lIns="91425" tIns="91425" rIns="91425" bIns="91425" anchor="t" anchorCtr="0">
            <a:noAutofit/>
          </a:bodyPr>
          <a:lstStyle/>
          <a:p>
            <a:pPr lvl="0">
              <a:buSzPts val="1100"/>
            </a:pPr>
            <a:r>
              <a:rPr lang="en-US" sz="1100" b="1" dirty="0">
                <a:solidFill>
                  <a:schemeClr val="dk1"/>
                </a:solidFill>
              </a:rPr>
              <a:t>Pictogram</a:t>
            </a:r>
            <a:r>
              <a:rPr lang="en-US" sz="1100" dirty="0">
                <a:solidFill>
                  <a:schemeClr val="dk1"/>
                </a:solidFill>
              </a:rPr>
              <a:t> associated with the charging system</a:t>
            </a:r>
            <a:endParaRPr sz="1400" i="0" u="none" strike="noStrike" cap="none" dirty="0">
              <a:solidFill>
                <a:srgbClr val="000000"/>
              </a:solidFill>
              <a:latin typeface="Arial"/>
              <a:ea typeface="Arial"/>
              <a:cs typeface="Arial"/>
              <a:sym typeface="Arial"/>
            </a:endParaRPr>
          </a:p>
        </p:txBody>
      </p:sp>
      <p:pic>
        <p:nvPicPr>
          <p:cNvPr id="342" name="Google Shape;342;p8"/>
          <p:cNvPicPr preferRelativeResize="0"/>
          <p:nvPr/>
        </p:nvPicPr>
        <p:blipFill rotWithShape="1">
          <a:blip r:embed="rId3">
            <a:alphaModFix/>
          </a:blip>
          <a:srcRect/>
          <a:stretch/>
        </p:blipFill>
        <p:spPr>
          <a:xfrm>
            <a:off x="105846" y="795900"/>
            <a:ext cx="1419225" cy="981075"/>
          </a:xfrm>
          <a:prstGeom prst="rect">
            <a:avLst/>
          </a:prstGeom>
          <a:noFill/>
          <a:ln>
            <a:noFill/>
          </a:ln>
        </p:spPr>
      </p:pic>
      <p:pic>
        <p:nvPicPr>
          <p:cNvPr id="343" name="Google Shape;343;p8"/>
          <p:cNvPicPr preferRelativeResize="0"/>
          <p:nvPr/>
        </p:nvPicPr>
        <p:blipFill rotWithShape="1">
          <a:blip r:embed="rId4">
            <a:alphaModFix/>
          </a:blip>
          <a:srcRect/>
          <a:stretch/>
        </p:blipFill>
        <p:spPr>
          <a:xfrm>
            <a:off x="123825" y="2853300"/>
            <a:ext cx="1419225" cy="1162050"/>
          </a:xfrm>
          <a:prstGeom prst="rect">
            <a:avLst/>
          </a:prstGeom>
          <a:noFill/>
          <a:ln>
            <a:noFill/>
          </a:ln>
        </p:spPr>
      </p:pic>
      <p:sp>
        <p:nvSpPr>
          <p:cNvPr id="344" name="Google Shape;344;p8"/>
          <p:cNvSpPr txBox="1"/>
          <p:nvPr/>
        </p:nvSpPr>
        <p:spPr>
          <a:xfrm>
            <a:off x="74000" y="2065225"/>
            <a:ext cx="1745100" cy="70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dirty="0">
                <a:solidFill>
                  <a:schemeClr val="dk1"/>
                </a:solidFill>
              </a:rPr>
              <a:t>Warning light indicating</a:t>
            </a:r>
            <a:r>
              <a:rPr lang="fr" sz="1100" b="0" i="0" u="none" strike="noStrike" cap="none" dirty="0">
                <a:solidFill>
                  <a:schemeClr val="dk1"/>
                </a:solidFill>
                <a:latin typeface="Arial"/>
                <a:ea typeface="Arial"/>
                <a:cs typeface="Arial"/>
                <a:sym typeface="Arial"/>
              </a:rPr>
              <a:t>  </a:t>
            </a:r>
            <a:r>
              <a:rPr lang="fr" sz="1100" b="1" i="0" u="none" strike="noStrike" cap="none" dirty="0">
                <a:solidFill>
                  <a:srgbClr val="FF0000"/>
                </a:solidFill>
                <a:latin typeface="Arial"/>
                <a:ea typeface="Arial"/>
                <a:cs typeface="Arial"/>
                <a:sym typeface="Arial"/>
              </a:rPr>
              <a:t>an anomaly</a:t>
            </a:r>
            <a:r>
              <a:rPr lang="fr" sz="1100" dirty="0">
                <a:solidFill>
                  <a:schemeClr val="dk1"/>
                </a:solidFill>
              </a:rPr>
              <a:t> at the charging system</a:t>
            </a:r>
            <a:endParaRPr sz="1400" b="0" i="0" u="none" strike="noStrike" cap="none" dirty="0">
              <a:solidFill>
                <a:srgbClr val="000000"/>
              </a:solidFill>
              <a:latin typeface="Arial"/>
              <a:ea typeface="Arial"/>
              <a:cs typeface="Arial"/>
              <a:sym typeface="Arial"/>
            </a:endParaRPr>
          </a:p>
        </p:txBody>
      </p:sp>
      <p:sp>
        <p:nvSpPr>
          <p:cNvPr id="345" name="Google Shape;345;p8"/>
          <p:cNvSpPr txBox="1"/>
          <p:nvPr/>
        </p:nvSpPr>
        <p:spPr>
          <a:xfrm>
            <a:off x="6019800" y="152400"/>
            <a:ext cx="2907000" cy="1055400"/>
          </a:xfrm>
          <a:prstGeom prst="rect">
            <a:avLst/>
          </a:prstGeom>
          <a:noFill/>
          <a:ln>
            <a:noFill/>
          </a:ln>
        </p:spPr>
        <p:txBody>
          <a:bodyPr spcFirstLastPara="1" wrap="square" lIns="91425" tIns="91425" rIns="91425" bIns="91425" anchor="t" anchorCtr="0">
            <a:noAutofit/>
          </a:bodyPr>
          <a:lstStyle/>
          <a:p>
            <a:pPr lvl="0" algn="just">
              <a:buSzPts val="1100"/>
            </a:pPr>
            <a:r>
              <a:rPr lang="en-US" sz="1100" b="1" dirty="0">
                <a:solidFill>
                  <a:schemeClr val="dk1"/>
                </a:solidFill>
              </a:rPr>
              <a:t>The alternator supplies the current into the charging system. The voltage on the voltmeter should be between </a:t>
            </a:r>
            <a:r>
              <a:rPr lang="en-US" sz="1100" b="1" dirty="0">
                <a:solidFill>
                  <a:schemeClr val="dk1"/>
                </a:solidFill>
                <a:highlight>
                  <a:srgbClr val="00FF00"/>
                </a:highlight>
              </a:rPr>
              <a:t>12 and 14 volts. </a:t>
            </a:r>
            <a:r>
              <a:rPr lang="en-US" sz="1100" b="1" dirty="0">
                <a:solidFill>
                  <a:schemeClr val="dk1"/>
                </a:solidFill>
              </a:rPr>
              <a:t>12 being the minimum in cold, and 14 the maximum in operation.</a:t>
            </a:r>
            <a:endParaRPr sz="1100" b="0" i="0" u="none" strike="noStrike" cap="none" dirty="0">
              <a:solidFill>
                <a:schemeClr val="dk1"/>
              </a:solidFill>
              <a:latin typeface="Arial"/>
              <a:ea typeface="Arial"/>
              <a:cs typeface="Arial"/>
              <a:sym typeface="Arial"/>
            </a:endParaRPr>
          </a:p>
        </p:txBody>
      </p:sp>
      <p:pic>
        <p:nvPicPr>
          <p:cNvPr id="346" name="Google Shape;346;p8"/>
          <p:cNvPicPr preferRelativeResize="0"/>
          <p:nvPr/>
        </p:nvPicPr>
        <p:blipFill rotWithShape="1">
          <a:blip r:embed="rId5">
            <a:alphaModFix/>
          </a:blip>
          <a:srcRect/>
          <a:stretch/>
        </p:blipFill>
        <p:spPr>
          <a:xfrm>
            <a:off x="2362390" y="1272882"/>
            <a:ext cx="3249951" cy="3049324"/>
          </a:xfrm>
          <a:prstGeom prst="rect">
            <a:avLst/>
          </a:prstGeom>
          <a:noFill/>
          <a:ln>
            <a:noFill/>
          </a:ln>
        </p:spPr>
      </p:pic>
      <p:pic>
        <p:nvPicPr>
          <p:cNvPr id="347" name="Google Shape;347;p8"/>
          <p:cNvPicPr preferRelativeResize="0"/>
          <p:nvPr/>
        </p:nvPicPr>
        <p:blipFill rotWithShape="1">
          <a:blip r:embed="rId6">
            <a:alphaModFix/>
          </a:blip>
          <a:srcRect/>
          <a:stretch/>
        </p:blipFill>
        <p:spPr>
          <a:xfrm>
            <a:off x="5994323" y="1270793"/>
            <a:ext cx="3074400" cy="3019675"/>
          </a:xfrm>
          <a:prstGeom prst="rect">
            <a:avLst/>
          </a:prstGeom>
          <a:noFill/>
          <a:ln>
            <a:noFill/>
          </a:ln>
        </p:spPr>
      </p:pic>
      <p:sp>
        <p:nvSpPr>
          <p:cNvPr id="348" name="Google Shape;348;p8"/>
          <p:cNvSpPr txBox="1"/>
          <p:nvPr/>
        </p:nvSpPr>
        <p:spPr>
          <a:xfrm>
            <a:off x="2221600" y="31725"/>
            <a:ext cx="3442200" cy="1241100"/>
          </a:xfrm>
          <a:prstGeom prst="rect">
            <a:avLst/>
          </a:prstGeom>
          <a:noFill/>
          <a:ln>
            <a:noFill/>
          </a:ln>
        </p:spPr>
        <p:txBody>
          <a:bodyPr spcFirstLastPara="1" wrap="square" lIns="91425" tIns="91425" rIns="91425" bIns="91425" anchor="t" anchorCtr="0">
            <a:noAutofit/>
          </a:bodyPr>
          <a:lstStyle/>
          <a:p>
            <a:pPr lvl="0" algn="just">
              <a:buSzPts val="1100"/>
            </a:pPr>
            <a:r>
              <a:rPr lang="en-US" sz="1100" b="1" dirty="0">
                <a:solidFill>
                  <a:schemeClr val="dk1"/>
                </a:solidFill>
              </a:rPr>
              <a:t>An ammeter (optional dial) is used to measure the intensity of an electric current. Its normal reading is </a:t>
            </a:r>
            <a:r>
              <a:rPr lang="en-US" sz="1100" b="1" dirty="0">
                <a:solidFill>
                  <a:schemeClr val="dk1"/>
                </a:solidFill>
                <a:highlight>
                  <a:srgbClr val="00FF00"/>
                </a:highlight>
              </a:rPr>
              <a:t>slightly above zero</a:t>
            </a:r>
            <a:r>
              <a:rPr lang="en-US" sz="1100" b="1" dirty="0">
                <a:solidFill>
                  <a:schemeClr val="dk1"/>
                </a:solidFill>
              </a:rPr>
              <a:t>. If there is a high demand for current, the reading will increase on the positive side. On the other hand, </a:t>
            </a:r>
            <a:r>
              <a:rPr lang="en-US" sz="1100" b="1" dirty="0">
                <a:solidFill>
                  <a:schemeClr val="dk1"/>
                </a:solidFill>
                <a:highlight>
                  <a:srgbClr val="FF0000"/>
                </a:highlight>
              </a:rPr>
              <a:t>if the alternator is no longer working, the reading will go on the negative side</a:t>
            </a:r>
            <a:r>
              <a:rPr lang="en-US" sz="1100" b="1" dirty="0">
                <a:solidFill>
                  <a:schemeClr val="dk1"/>
                </a:solidFill>
              </a:rPr>
              <a:t>.</a:t>
            </a:r>
            <a:endParaRPr sz="1400" b="1" i="0" u="none" strike="noStrike" cap="none" dirty="0">
              <a:solidFill>
                <a:srgbClr val="000000"/>
              </a:solidFill>
              <a:highlight>
                <a:srgbClr val="FF0000"/>
              </a:highlight>
              <a:latin typeface="Arial"/>
              <a:ea typeface="Arial"/>
              <a:cs typeface="Arial"/>
              <a:sym typeface="Arial"/>
            </a:endParaRPr>
          </a:p>
        </p:txBody>
      </p:sp>
      <p:sp>
        <p:nvSpPr>
          <p:cNvPr id="349" name="Google Shape;349;p8"/>
          <p:cNvSpPr txBox="1"/>
          <p:nvPr/>
        </p:nvSpPr>
        <p:spPr>
          <a:xfrm>
            <a:off x="254575" y="40565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ref:(2.2.4)</a:t>
            </a:r>
            <a:endParaRPr sz="1400" b="0" i="0" u="none" strike="noStrike" cap="none">
              <a:solidFill>
                <a:srgbClr val="000000"/>
              </a:solidFill>
              <a:latin typeface="Arial"/>
              <a:ea typeface="Arial"/>
              <a:cs typeface="Arial"/>
              <a:sym typeface="Arial"/>
            </a:endParaRPr>
          </a:p>
        </p:txBody>
      </p:sp>
      <p:pic>
        <p:nvPicPr>
          <p:cNvPr id="350" name="Google Shape;350;p8"/>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gec947c093e_0_127"/>
          <p:cNvPicPr preferRelativeResize="0"/>
          <p:nvPr/>
        </p:nvPicPr>
        <p:blipFill rotWithShape="1">
          <a:blip r:embed="rId3">
            <a:alphaModFix/>
          </a:blip>
          <a:srcRect/>
          <a:stretch/>
        </p:blipFill>
        <p:spPr>
          <a:xfrm>
            <a:off x="5943600" y="1548475"/>
            <a:ext cx="2679342" cy="2423450"/>
          </a:xfrm>
          <a:prstGeom prst="rect">
            <a:avLst/>
          </a:prstGeom>
          <a:noFill/>
          <a:ln>
            <a:noFill/>
          </a:ln>
        </p:spPr>
      </p:pic>
      <p:sp>
        <p:nvSpPr>
          <p:cNvPr id="356" name="Google Shape;356;gec947c093e_0_127"/>
          <p:cNvSpPr txBox="1"/>
          <p:nvPr/>
        </p:nvSpPr>
        <p:spPr>
          <a:xfrm>
            <a:off x="76200" y="176975"/>
            <a:ext cx="8280600" cy="880500"/>
          </a:xfrm>
          <a:prstGeom prst="rect">
            <a:avLst/>
          </a:prstGeom>
          <a:noFill/>
          <a:ln>
            <a:noFill/>
          </a:ln>
        </p:spPr>
        <p:txBody>
          <a:bodyPr spcFirstLastPara="1" wrap="square" lIns="91425" tIns="91425" rIns="91425" bIns="91425" anchor="ctr" anchorCtr="0">
            <a:noAutofit/>
          </a:bodyPr>
          <a:lstStyle/>
          <a:p>
            <a:pPr lvl="0" algn="ctr">
              <a:buSzPts val="2000"/>
            </a:pPr>
            <a:r>
              <a:rPr lang="fr-CA" sz="2000" b="1" dirty="0"/>
              <a:t>Battery protection switch</a:t>
            </a:r>
            <a:r>
              <a:rPr lang="fr" sz="2000" b="1" i="0" u="none" strike="noStrike" cap="none" dirty="0">
                <a:solidFill>
                  <a:srgbClr val="000000"/>
                </a:solidFill>
                <a:latin typeface="Arial"/>
                <a:ea typeface="Arial"/>
                <a:cs typeface="Arial"/>
                <a:sym typeface="Arial"/>
              </a:rPr>
              <a:t>“Kill switch”:</a:t>
            </a:r>
            <a:endParaRPr sz="2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p:txBody>
      </p:sp>
      <p:sp>
        <p:nvSpPr>
          <p:cNvPr id="357" name="Google Shape;357;gec947c093e_0_127"/>
          <p:cNvSpPr txBox="1"/>
          <p:nvPr/>
        </p:nvSpPr>
        <p:spPr>
          <a:xfrm>
            <a:off x="0" y="1435600"/>
            <a:ext cx="5870700" cy="1723800"/>
          </a:xfrm>
          <a:prstGeom prst="rect">
            <a:avLst/>
          </a:prstGeom>
          <a:noFill/>
          <a:ln>
            <a:noFill/>
          </a:ln>
        </p:spPr>
        <p:txBody>
          <a:bodyPr spcFirstLastPara="1" wrap="square" lIns="91425" tIns="91425" rIns="91425" bIns="91425" anchor="t" anchorCtr="0">
            <a:spAutoFit/>
          </a:bodyPr>
          <a:lstStyle/>
          <a:p>
            <a:pPr lvl="0">
              <a:buSzPts val="2000"/>
            </a:pPr>
            <a:r>
              <a:rPr lang="en-US" sz="2000" dirty="0">
                <a:solidFill>
                  <a:schemeClr val="dk1"/>
                </a:solidFill>
              </a:rPr>
              <a:t>This switch isolates the batteries from any drainage source when the vehicle is not in use. Installed as an option on some trucks, it must therefore be set to </a:t>
            </a:r>
            <a:r>
              <a:rPr lang="en-US" sz="2000" b="1" dirty="0">
                <a:solidFill>
                  <a:schemeClr val="dk1"/>
                </a:solidFill>
              </a:rPr>
              <a:t>"ON" </a:t>
            </a:r>
            <a:r>
              <a:rPr lang="en-US" sz="2000" dirty="0">
                <a:solidFill>
                  <a:schemeClr val="dk1"/>
                </a:solidFill>
              </a:rPr>
              <a:t>in order to make it possible to operate it.</a:t>
            </a:r>
            <a:endParaRPr sz="2300" b="0" i="0" u="none" strike="noStrike" cap="none" dirty="0">
              <a:solidFill>
                <a:srgbClr val="000000"/>
              </a:solidFill>
              <a:latin typeface="Arial"/>
              <a:ea typeface="Arial"/>
              <a:cs typeface="Arial"/>
              <a:sym typeface="Arial"/>
            </a:endParaRPr>
          </a:p>
        </p:txBody>
      </p:sp>
      <p:sp>
        <p:nvSpPr>
          <p:cNvPr id="358" name="Google Shape;358;gec947c093e_0_127"/>
          <p:cNvSpPr txBox="1"/>
          <p:nvPr/>
        </p:nvSpPr>
        <p:spPr>
          <a:xfrm>
            <a:off x="560800" y="3968850"/>
            <a:ext cx="174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ref:(2.2.4)</a:t>
            </a:r>
            <a:endParaRPr sz="1400" b="0" i="0" u="none" strike="noStrike" cap="none">
              <a:solidFill>
                <a:srgbClr val="000000"/>
              </a:solidFill>
              <a:latin typeface="Arial"/>
              <a:ea typeface="Arial"/>
              <a:cs typeface="Arial"/>
              <a:sym typeface="Arial"/>
            </a:endParaRPr>
          </a:p>
        </p:txBody>
      </p:sp>
      <p:pic>
        <p:nvPicPr>
          <p:cNvPr id="359" name="Google Shape;359;gec947c093e_0_12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9"/>
          <p:cNvSpPr txBox="1">
            <a:spLocks noGrp="1"/>
          </p:cNvSpPr>
          <p:nvPr>
            <p:ph type="title"/>
          </p:nvPr>
        </p:nvSpPr>
        <p:spPr>
          <a:xfrm>
            <a:off x="475000" y="75900"/>
            <a:ext cx="7735200" cy="942600"/>
          </a:xfrm>
          <a:prstGeom prst="rect">
            <a:avLst/>
          </a:prstGeom>
          <a:noFill/>
          <a:ln>
            <a:noFill/>
          </a:ln>
        </p:spPr>
        <p:txBody>
          <a:bodyPr spcFirstLastPara="1" wrap="square" lIns="91425" tIns="91425" rIns="91425" bIns="91425" anchor="ctr" anchorCtr="0">
            <a:noAutofit/>
          </a:bodyPr>
          <a:lstStyle/>
          <a:p>
            <a:pPr lvl="0"/>
            <a:r>
              <a:rPr lang="fr-CA" sz="3000" b="1" dirty="0"/>
              <a:t>DPF </a:t>
            </a:r>
            <a:r>
              <a:rPr lang="fr-CA" sz="3000" b="1" dirty="0" err="1"/>
              <a:t>Regeneration</a:t>
            </a:r>
            <a:endParaRPr sz="3000" b="1" dirty="0"/>
          </a:p>
        </p:txBody>
      </p:sp>
      <p:sp>
        <p:nvSpPr>
          <p:cNvPr id="365" name="Google Shape;365;p9"/>
          <p:cNvSpPr txBox="1"/>
          <p:nvPr/>
        </p:nvSpPr>
        <p:spPr>
          <a:xfrm>
            <a:off x="22475" y="1063380"/>
            <a:ext cx="8035200" cy="2154300"/>
          </a:xfrm>
          <a:prstGeom prst="rect">
            <a:avLst/>
          </a:prstGeom>
          <a:noFill/>
          <a:ln>
            <a:noFill/>
          </a:ln>
        </p:spPr>
        <p:txBody>
          <a:bodyPr spcFirstLastPara="1" wrap="square" lIns="91425" tIns="91425" rIns="91425" bIns="91425" anchor="t" anchorCtr="0">
            <a:noAutofit/>
          </a:bodyPr>
          <a:lstStyle/>
          <a:p>
            <a:pPr lvl="0">
              <a:buSzPts val="1800"/>
            </a:pPr>
            <a:r>
              <a:rPr lang="fr-CA" sz="1800" b="1" dirty="0" err="1">
                <a:solidFill>
                  <a:schemeClr val="dk1"/>
                </a:solidFill>
              </a:rPr>
              <a:t>Three</a:t>
            </a:r>
            <a:r>
              <a:rPr lang="fr-CA" sz="1800" b="1" dirty="0">
                <a:solidFill>
                  <a:schemeClr val="dk1"/>
                </a:solidFill>
              </a:rPr>
              <a:t> types of </a:t>
            </a:r>
            <a:r>
              <a:rPr lang="fr-CA" sz="1800" b="1" dirty="0" err="1">
                <a:solidFill>
                  <a:schemeClr val="dk1"/>
                </a:solidFill>
              </a:rPr>
              <a:t>regeneration</a:t>
            </a:r>
            <a:r>
              <a:rPr lang="fr-CA" sz="1800" b="1" dirty="0">
                <a:solidFill>
                  <a:schemeClr val="dk1"/>
                </a:solidFill>
              </a:rPr>
              <a:t>:</a:t>
            </a:r>
            <a:endParaRPr sz="1800" b="1" i="0" u="none" strike="noStrike" cap="none" dirty="0">
              <a:solidFill>
                <a:schemeClr val="dk1"/>
              </a:solidFill>
              <a:latin typeface="Arial"/>
              <a:ea typeface="Arial"/>
              <a:cs typeface="Arial"/>
              <a:sym typeface="Arial"/>
            </a:endParaRPr>
          </a:p>
          <a:p>
            <a:pPr marL="0" marR="0" lvl="0" indent="0" algn="l" rtl="0">
              <a:lnSpc>
                <a:spcPct val="181818"/>
              </a:lnSpc>
              <a:spcBef>
                <a:spcPts val="0"/>
              </a:spcBef>
              <a:spcAft>
                <a:spcPts val="0"/>
              </a:spcAft>
              <a:buClr>
                <a:srgbClr val="000000"/>
              </a:buClr>
              <a:buSzPts val="16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181818"/>
              </a:lnSpc>
              <a:spcBef>
                <a:spcPts val="600"/>
              </a:spcBef>
              <a:spcAft>
                <a:spcPts val="0"/>
              </a:spcAft>
              <a:buClr>
                <a:srgbClr val="000000"/>
              </a:buClr>
              <a:buSzPts val="16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181818"/>
              </a:lnSpc>
              <a:spcBef>
                <a:spcPts val="600"/>
              </a:spcBef>
              <a:spcAft>
                <a:spcPts val="600"/>
              </a:spcAft>
              <a:buClr>
                <a:srgbClr val="000000"/>
              </a:buClr>
              <a:buSzPts val="1600"/>
              <a:buFont typeface="Arial"/>
              <a:buNone/>
            </a:pPr>
            <a:endParaRPr sz="1800" b="0" i="0" u="none" strike="noStrike" cap="none" dirty="0">
              <a:solidFill>
                <a:srgbClr val="000000"/>
              </a:solidFill>
              <a:highlight>
                <a:srgbClr val="FFFF00"/>
              </a:highlight>
              <a:latin typeface="Arial"/>
              <a:ea typeface="Arial"/>
              <a:cs typeface="Arial"/>
              <a:sym typeface="Arial"/>
            </a:endParaRPr>
          </a:p>
        </p:txBody>
      </p:sp>
      <p:pic>
        <p:nvPicPr>
          <p:cNvPr id="366" name="Google Shape;366;p9"/>
          <p:cNvPicPr preferRelativeResize="0"/>
          <p:nvPr/>
        </p:nvPicPr>
        <p:blipFill rotWithShape="1">
          <a:blip r:embed="rId3">
            <a:alphaModFix/>
          </a:blip>
          <a:srcRect/>
          <a:stretch/>
        </p:blipFill>
        <p:spPr>
          <a:xfrm>
            <a:off x="6705600" y="2625223"/>
            <a:ext cx="1657975" cy="1537511"/>
          </a:xfrm>
          <a:prstGeom prst="rect">
            <a:avLst/>
          </a:prstGeom>
          <a:noFill/>
          <a:ln>
            <a:noFill/>
          </a:ln>
        </p:spPr>
      </p:pic>
      <p:sp>
        <p:nvSpPr>
          <p:cNvPr id="367" name="Google Shape;367;p9"/>
          <p:cNvSpPr txBox="1"/>
          <p:nvPr/>
        </p:nvSpPr>
        <p:spPr>
          <a:xfrm>
            <a:off x="711775" y="39041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ref:(2.2.5)</a:t>
            </a:r>
            <a:endParaRPr sz="1400" b="0" i="0" u="none" strike="noStrike" cap="none">
              <a:solidFill>
                <a:srgbClr val="000000"/>
              </a:solidFill>
              <a:latin typeface="Arial"/>
              <a:ea typeface="Arial"/>
              <a:cs typeface="Arial"/>
              <a:sym typeface="Arial"/>
            </a:endParaRPr>
          </a:p>
        </p:txBody>
      </p:sp>
      <p:sp>
        <p:nvSpPr>
          <p:cNvPr id="368" name="Google Shape;368;p9"/>
          <p:cNvSpPr txBox="1"/>
          <p:nvPr/>
        </p:nvSpPr>
        <p:spPr>
          <a:xfrm>
            <a:off x="11750" y="1452350"/>
            <a:ext cx="8718900" cy="632772"/>
          </a:xfrm>
          <a:prstGeom prst="rect">
            <a:avLst/>
          </a:prstGeom>
          <a:noFill/>
          <a:ln>
            <a:noFill/>
          </a:ln>
        </p:spPr>
        <p:txBody>
          <a:bodyPr spcFirstLastPara="1" wrap="square" lIns="91425" tIns="91425" rIns="91425" bIns="91425" anchor="t" anchorCtr="0">
            <a:spAutoFit/>
          </a:bodyPr>
          <a:lstStyle/>
          <a:p>
            <a:pPr lvl="0">
              <a:lnSpc>
                <a:spcPct val="181818"/>
              </a:lnSpc>
              <a:buClr>
                <a:schemeClr val="dk1"/>
              </a:buClr>
              <a:buSzPts val="1600"/>
            </a:pPr>
            <a:r>
              <a:rPr lang="en-US" sz="1600" b="1" u="sng" dirty="0">
                <a:solidFill>
                  <a:schemeClr val="dk1"/>
                </a:solidFill>
              </a:rPr>
              <a:t>Passive (in motion): Initiated by the computer. Without driver intervention</a:t>
            </a:r>
            <a:endParaRPr sz="1400" b="0" i="0" u="none" strike="noStrike" cap="none" dirty="0">
              <a:solidFill>
                <a:srgbClr val="000000"/>
              </a:solidFill>
              <a:latin typeface="Arial"/>
              <a:ea typeface="Arial"/>
              <a:cs typeface="Arial"/>
              <a:sym typeface="Arial"/>
            </a:endParaRPr>
          </a:p>
        </p:txBody>
      </p:sp>
      <p:sp>
        <p:nvSpPr>
          <p:cNvPr id="369" name="Google Shape;369;p9"/>
          <p:cNvSpPr txBox="1"/>
          <p:nvPr/>
        </p:nvSpPr>
        <p:spPr>
          <a:xfrm>
            <a:off x="-1725" y="2030350"/>
            <a:ext cx="8993400" cy="709716"/>
          </a:xfrm>
          <a:prstGeom prst="rect">
            <a:avLst/>
          </a:prstGeom>
          <a:noFill/>
          <a:ln>
            <a:noFill/>
          </a:ln>
        </p:spPr>
        <p:txBody>
          <a:bodyPr spcFirstLastPara="1" wrap="square" lIns="91425" tIns="91425" rIns="91425" bIns="91425" anchor="t" anchorCtr="0">
            <a:spAutoFit/>
          </a:bodyPr>
          <a:lstStyle/>
          <a:p>
            <a:pPr lvl="0">
              <a:lnSpc>
                <a:spcPct val="181818"/>
              </a:lnSpc>
              <a:spcBef>
                <a:spcPts val="600"/>
              </a:spcBef>
              <a:buClr>
                <a:schemeClr val="dk1"/>
              </a:buClr>
              <a:buSzPts val="1600"/>
            </a:pPr>
            <a:r>
              <a:rPr lang="en-US" sz="1600" b="1" u="sng" dirty="0">
                <a:solidFill>
                  <a:schemeClr val="dk1"/>
                </a:solidFill>
              </a:rPr>
              <a:t>Active (in motion): Initiated by the computer. Without driver intervention</a:t>
            </a:r>
            <a:endParaRPr sz="1400" b="0" i="0" u="none" strike="noStrike" cap="none" dirty="0">
              <a:solidFill>
                <a:srgbClr val="000000"/>
              </a:solidFill>
              <a:latin typeface="Arial"/>
              <a:ea typeface="Arial"/>
              <a:cs typeface="Arial"/>
              <a:sym typeface="Arial"/>
            </a:endParaRPr>
          </a:p>
        </p:txBody>
      </p:sp>
      <p:sp>
        <p:nvSpPr>
          <p:cNvPr id="370" name="Google Shape;370;p9"/>
          <p:cNvSpPr txBox="1"/>
          <p:nvPr/>
        </p:nvSpPr>
        <p:spPr>
          <a:xfrm>
            <a:off x="0" y="2763673"/>
            <a:ext cx="6862200" cy="786660"/>
          </a:xfrm>
          <a:prstGeom prst="rect">
            <a:avLst/>
          </a:prstGeom>
          <a:noFill/>
          <a:ln>
            <a:noFill/>
          </a:ln>
        </p:spPr>
        <p:txBody>
          <a:bodyPr spcFirstLastPara="1" wrap="square" lIns="91425" tIns="91425" rIns="91425" bIns="91425" anchor="t" anchorCtr="0">
            <a:spAutoFit/>
          </a:bodyPr>
          <a:lstStyle/>
          <a:p>
            <a:pPr lvl="0">
              <a:lnSpc>
                <a:spcPct val="181818"/>
              </a:lnSpc>
              <a:spcBef>
                <a:spcPts val="600"/>
              </a:spcBef>
              <a:spcAft>
                <a:spcPts val="600"/>
              </a:spcAft>
              <a:buClr>
                <a:schemeClr val="dk1"/>
              </a:buClr>
              <a:buSzPts val="1600"/>
            </a:pPr>
            <a:r>
              <a:rPr lang="en-US" sz="1600" b="1" u="sng" dirty="0">
                <a:solidFill>
                  <a:schemeClr val="dk1"/>
                </a:solidFill>
                <a:highlight>
                  <a:srgbClr val="FFFF00"/>
                </a:highlight>
              </a:rPr>
              <a:t>Stationary: Initiated by the driver using the switch</a:t>
            </a:r>
            <a:endParaRPr sz="1400" b="0" i="0" u="none" strike="noStrike" cap="none" dirty="0">
              <a:solidFill>
                <a:srgbClr val="000000"/>
              </a:solidFill>
              <a:highlight>
                <a:srgbClr val="FFFF00"/>
              </a:highlight>
              <a:latin typeface="Arial"/>
              <a:ea typeface="Arial"/>
              <a:cs typeface="Arial"/>
              <a:sym typeface="Arial"/>
            </a:endParaRPr>
          </a:p>
        </p:txBody>
      </p:sp>
      <p:sp>
        <p:nvSpPr>
          <p:cNvPr id="371" name="Google Shape;371;p9"/>
          <p:cNvSpPr txBox="1"/>
          <p:nvPr/>
        </p:nvSpPr>
        <p:spPr>
          <a:xfrm>
            <a:off x="44184" y="2625223"/>
            <a:ext cx="6517200" cy="354000"/>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en-US" sz="1100" dirty="0">
                <a:solidFill>
                  <a:schemeClr val="dk1"/>
                </a:solidFill>
              </a:rPr>
              <a:t>Requires diesel to be added to the exhaust to raise the internal temperature.</a:t>
            </a:r>
            <a:endParaRPr sz="1400" b="0" i="0" u="none" strike="noStrike" cap="none" dirty="0">
              <a:solidFill>
                <a:srgbClr val="000000"/>
              </a:solidFill>
              <a:latin typeface="Arial"/>
              <a:ea typeface="Arial"/>
              <a:cs typeface="Arial"/>
              <a:sym typeface="Arial"/>
            </a:endParaRPr>
          </a:p>
        </p:txBody>
      </p:sp>
      <p:sp>
        <p:nvSpPr>
          <p:cNvPr id="372" name="Google Shape;372;p9"/>
          <p:cNvSpPr txBox="1"/>
          <p:nvPr/>
        </p:nvSpPr>
        <p:spPr>
          <a:xfrm>
            <a:off x="10825" y="1915539"/>
            <a:ext cx="8194500" cy="354000"/>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en-US" sz="1100" dirty="0">
                <a:solidFill>
                  <a:schemeClr val="dk1"/>
                </a:solidFill>
              </a:rPr>
              <a:t>The high temperature of the exhaust makes it possible to transform all the soot into ash autonomously</a:t>
            </a:r>
            <a:r>
              <a:rPr lang="fr" sz="11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373" name="Google Shape;373;p9"/>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0"/>
          <p:cNvSpPr txBox="1">
            <a:spLocks noGrp="1"/>
          </p:cNvSpPr>
          <p:nvPr>
            <p:ph type="title"/>
          </p:nvPr>
        </p:nvSpPr>
        <p:spPr>
          <a:xfrm>
            <a:off x="123200" y="27700"/>
            <a:ext cx="8887500" cy="614100"/>
          </a:xfrm>
          <a:prstGeom prst="rect">
            <a:avLst/>
          </a:prstGeom>
          <a:noFill/>
          <a:ln>
            <a:noFill/>
          </a:ln>
        </p:spPr>
        <p:txBody>
          <a:bodyPr spcFirstLastPara="1" wrap="square" lIns="91425" tIns="91425" rIns="91425" bIns="91425" anchor="ctr" anchorCtr="0">
            <a:noAutofit/>
          </a:bodyPr>
          <a:lstStyle/>
          <a:p>
            <a:pPr lvl="0">
              <a:buSzPts val="1100"/>
            </a:pPr>
            <a:r>
              <a:rPr lang="fr-CA" sz="2700" b="1" dirty="0" err="1"/>
              <a:t>Stationary</a:t>
            </a:r>
            <a:r>
              <a:rPr lang="fr-CA" sz="2700" b="1" dirty="0"/>
              <a:t> driver-</a:t>
            </a:r>
            <a:r>
              <a:rPr lang="fr-CA" sz="2700" b="1" dirty="0" err="1"/>
              <a:t>induced</a:t>
            </a:r>
            <a:r>
              <a:rPr lang="fr-CA" sz="2700" b="1" dirty="0"/>
              <a:t> </a:t>
            </a:r>
            <a:r>
              <a:rPr lang="fr-CA" sz="2700" b="1" dirty="0" err="1"/>
              <a:t>regeneration</a:t>
            </a:r>
            <a:endParaRPr sz="2700" dirty="0"/>
          </a:p>
        </p:txBody>
      </p:sp>
      <p:pic>
        <p:nvPicPr>
          <p:cNvPr id="379" name="Google Shape;379;p10"/>
          <p:cNvPicPr preferRelativeResize="0"/>
          <p:nvPr/>
        </p:nvPicPr>
        <p:blipFill rotWithShape="1">
          <a:blip r:embed="rId3">
            <a:alphaModFix/>
          </a:blip>
          <a:srcRect/>
          <a:stretch/>
        </p:blipFill>
        <p:spPr>
          <a:xfrm>
            <a:off x="7290625" y="556905"/>
            <a:ext cx="1403225" cy="1357770"/>
          </a:xfrm>
          <a:prstGeom prst="rect">
            <a:avLst/>
          </a:prstGeom>
          <a:noFill/>
          <a:ln>
            <a:noFill/>
          </a:ln>
        </p:spPr>
      </p:pic>
      <p:pic>
        <p:nvPicPr>
          <p:cNvPr id="380" name="Google Shape;380;p10"/>
          <p:cNvPicPr preferRelativeResize="0"/>
          <p:nvPr/>
        </p:nvPicPr>
        <p:blipFill rotWithShape="1">
          <a:blip r:embed="rId4">
            <a:alphaModFix/>
          </a:blip>
          <a:srcRect/>
          <a:stretch/>
        </p:blipFill>
        <p:spPr>
          <a:xfrm>
            <a:off x="4886375" y="2540125"/>
            <a:ext cx="2219376" cy="1649625"/>
          </a:xfrm>
          <a:prstGeom prst="rect">
            <a:avLst/>
          </a:prstGeom>
          <a:noFill/>
          <a:ln>
            <a:noFill/>
          </a:ln>
        </p:spPr>
      </p:pic>
      <p:grpSp>
        <p:nvGrpSpPr>
          <p:cNvPr id="381" name="Google Shape;381;p10"/>
          <p:cNvGrpSpPr/>
          <p:nvPr/>
        </p:nvGrpSpPr>
        <p:grpSpPr>
          <a:xfrm>
            <a:off x="2766700" y="2511027"/>
            <a:ext cx="1903950" cy="1764198"/>
            <a:chOff x="4671700" y="2501427"/>
            <a:chExt cx="1903950" cy="1764198"/>
          </a:xfrm>
        </p:grpSpPr>
        <p:pic>
          <p:nvPicPr>
            <p:cNvPr id="382" name="Google Shape;382;p10"/>
            <p:cNvPicPr preferRelativeResize="0"/>
            <p:nvPr/>
          </p:nvPicPr>
          <p:blipFill rotWithShape="1">
            <a:blip r:embed="rId5">
              <a:alphaModFix/>
            </a:blip>
            <a:srcRect/>
            <a:stretch/>
          </p:blipFill>
          <p:spPr>
            <a:xfrm>
              <a:off x="4671700" y="2530525"/>
              <a:ext cx="849288" cy="1735100"/>
            </a:xfrm>
            <a:prstGeom prst="rect">
              <a:avLst/>
            </a:prstGeom>
            <a:noFill/>
            <a:ln w="9525" cap="flat" cmpd="sng">
              <a:solidFill>
                <a:schemeClr val="dk1"/>
              </a:solidFill>
              <a:prstDash val="solid"/>
              <a:round/>
              <a:headEnd type="none" w="sm" len="sm"/>
              <a:tailEnd type="none" w="sm" len="sm"/>
            </a:ln>
          </p:spPr>
        </p:pic>
        <p:pic>
          <p:nvPicPr>
            <p:cNvPr id="383" name="Google Shape;383;p10"/>
            <p:cNvPicPr preferRelativeResize="0"/>
            <p:nvPr/>
          </p:nvPicPr>
          <p:blipFill rotWithShape="1">
            <a:blip r:embed="rId6">
              <a:alphaModFix/>
            </a:blip>
            <a:srcRect/>
            <a:stretch/>
          </p:blipFill>
          <p:spPr>
            <a:xfrm>
              <a:off x="5658725" y="2501427"/>
              <a:ext cx="916925" cy="1735104"/>
            </a:xfrm>
            <a:prstGeom prst="rect">
              <a:avLst/>
            </a:prstGeom>
            <a:noFill/>
            <a:ln w="9525" cap="flat" cmpd="sng">
              <a:solidFill>
                <a:schemeClr val="dk1"/>
              </a:solidFill>
              <a:prstDash val="solid"/>
              <a:round/>
              <a:headEnd type="none" w="sm" len="sm"/>
              <a:tailEnd type="none" w="sm" len="sm"/>
            </a:ln>
          </p:spPr>
        </p:pic>
      </p:grpSp>
      <p:sp>
        <p:nvSpPr>
          <p:cNvPr id="384" name="Google Shape;384;p10"/>
          <p:cNvSpPr txBox="1"/>
          <p:nvPr/>
        </p:nvSpPr>
        <p:spPr>
          <a:xfrm>
            <a:off x="3997225" y="1218325"/>
            <a:ext cx="1617000" cy="790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fr-CA" b="1" dirty="0"/>
              <a:t>Power switches and buttons</a:t>
            </a:r>
            <a:endParaRPr sz="1400" b="1" i="0" u="none" strike="noStrike" cap="none" dirty="0">
              <a:solidFill>
                <a:srgbClr val="000000"/>
              </a:solidFill>
              <a:latin typeface="Arial"/>
              <a:ea typeface="Arial"/>
              <a:cs typeface="Arial"/>
              <a:sym typeface="Arial"/>
            </a:endParaRPr>
          </a:p>
        </p:txBody>
      </p:sp>
      <p:cxnSp>
        <p:nvCxnSpPr>
          <p:cNvPr id="385" name="Google Shape;385;p10"/>
          <p:cNvCxnSpPr>
            <a:stCxn id="384" idx="2"/>
          </p:cNvCxnSpPr>
          <p:nvPr/>
        </p:nvCxnSpPr>
        <p:spPr>
          <a:xfrm flipH="1">
            <a:off x="3594325" y="2009125"/>
            <a:ext cx="1211400" cy="504000"/>
          </a:xfrm>
          <a:prstGeom prst="straightConnector1">
            <a:avLst/>
          </a:prstGeom>
          <a:noFill/>
          <a:ln w="28575" cap="flat" cmpd="sng">
            <a:solidFill>
              <a:srgbClr val="0000FF"/>
            </a:solidFill>
            <a:prstDash val="solid"/>
            <a:round/>
            <a:headEnd type="none" w="sm" len="sm"/>
            <a:tailEnd type="triangle" w="med" len="med"/>
          </a:ln>
        </p:spPr>
      </p:cxnSp>
      <p:cxnSp>
        <p:nvCxnSpPr>
          <p:cNvPr id="386" name="Google Shape;386;p10"/>
          <p:cNvCxnSpPr>
            <a:stCxn id="384" idx="2"/>
          </p:cNvCxnSpPr>
          <p:nvPr/>
        </p:nvCxnSpPr>
        <p:spPr>
          <a:xfrm>
            <a:off x="4805725" y="2009125"/>
            <a:ext cx="546300" cy="471600"/>
          </a:xfrm>
          <a:prstGeom prst="straightConnector1">
            <a:avLst/>
          </a:prstGeom>
          <a:noFill/>
          <a:ln w="28575" cap="flat" cmpd="sng">
            <a:solidFill>
              <a:srgbClr val="0000FF"/>
            </a:solidFill>
            <a:prstDash val="solid"/>
            <a:round/>
            <a:headEnd type="none" w="sm" len="sm"/>
            <a:tailEnd type="triangle" w="med" len="med"/>
          </a:ln>
        </p:spPr>
      </p:cxnSp>
      <p:sp>
        <p:nvSpPr>
          <p:cNvPr id="387" name="Google Shape;387;p10"/>
          <p:cNvSpPr txBox="1"/>
          <p:nvPr/>
        </p:nvSpPr>
        <p:spPr>
          <a:xfrm>
            <a:off x="565675" y="4118925"/>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ref:(2.2.5)</a:t>
            </a:r>
            <a:endParaRPr sz="1400" b="0" i="0" u="none" strike="noStrike" cap="none">
              <a:solidFill>
                <a:srgbClr val="000000"/>
              </a:solidFill>
              <a:latin typeface="Arial"/>
              <a:ea typeface="Arial"/>
              <a:cs typeface="Arial"/>
              <a:sym typeface="Arial"/>
            </a:endParaRPr>
          </a:p>
        </p:txBody>
      </p:sp>
      <p:grpSp>
        <p:nvGrpSpPr>
          <p:cNvPr id="388" name="Google Shape;388;p10"/>
          <p:cNvGrpSpPr/>
          <p:nvPr/>
        </p:nvGrpSpPr>
        <p:grpSpPr>
          <a:xfrm>
            <a:off x="698700" y="624375"/>
            <a:ext cx="3327000" cy="1494134"/>
            <a:chOff x="662425" y="567175"/>
            <a:chExt cx="3327000" cy="1494134"/>
          </a:xfrm>
        </p:grpSpPr>
        <p:sp>
          <p:nvSpPr>
            <p:cNvPr id="389" name="Google Shape;389;p10"/>
            <p:cNvSpPr txBox="1"/>
            <p:nvPr/>
          </p:nvSpPr>
          <p:spPr>
            <a:xfrm>
              <a:off x="662425" y="567175"/>
              <a:ext cx="33270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dirty="0">
                  <a:solidFill>
                    <a:srgbClr val="000000"/>
                  </a:solidFill>
                  <a:latin typeface="Arial"/>
                  <a:ea typeface="Arial"/>
                  <a:cs typeface="Arial"/>
                  <a:sym typeface="Arial"/>
                </a:rPr>
                <a:t>Associated pictograms</a:t>
              </a:r>
              <a:endParaRPr sz="1800" b="1" i="0" u="none" strike="noStrike" cap="none" dirty="0">
                <a:solidFill>
                  <a:srgbClr val="000000"/>
                </a:solidFill>
                <a:latin typeface="Arial"/>
                <a:ea typeface="Arial"/>
                <a:cs typeface="Arial"/>
                <a:sym typeface="Arial"/>
              </a:endParaRPr>
            </a:p>
          </p:txBody>
        </p:sp>
        <p:grpSp>
          <p:nvGrpSpPr>
            <p:cNvPr id="390" name="Google Shape;390;p10"/>
            <p:cNvGrpSpPr/>
            <p:nvPr/>
          </p:nvGrpSpPr>
          <p:grpSpPr>
            <a:xfrm>
              <a:off x="1452575" y="1061923"/>
              <a:ext cx="1802750" cy="999386"/>
              <a:chOff x="3890975" y="1061923"/>
              <a:chExt cx="1802750" cy="999386"/>
            </a:xfrm>
          </p:grpSpPr>
          <p:pic>
            <p:nvPicPr>
              <p:cNvPr id="391" name="Google Shape;391;p10"/>
              <p:cNvPicPr preferRelativeResize="0"/>
              <p:nvPr/>
            </p:nvPicPr>
            <p:blipFill rotWithShape="1">
              <a:blip r:embed="rId7">
                <a:alphaModFix/>
              </a:blip>
              <a:srcRect/>
              <a:stretch/>
            </p:blipFill>
            <p:spPr>
              <a:xfrm>
                <a:off x="3890975" y="1445923"/>
                <a:ext cx="756268" cy="614075"/>
              </a:xfrm>
              <a:prstGeom prst="rect">
                <a:avLst/>
              </a:prstGeom>
              <a:noFill/>
              <a:ln>
                <a:noFill/>
              </a:ln>
            </p:spPr>
          </p:pic>
          <p:pic>
            <p:nvPicPr>
              <p:cNvPr id="392" name="Google Shape;392;p10"/>
              <p:cNvPicPr preferRelativeResize="0"/>
              <p:nvPr/>
            </p:nvPicPr>
            <p:blipFill rotWithShape="1">
              <a:blip r:embed="rId8">
                <a:alphaModFix/>
              </a:blip>
              <a:srcRect/>
              <a:stretch/>
            </p:blipFill>
            <p:spPr>
              <a:xfrm>
                <a:off x="4776800" y="1451852"/>
                <a:ext cx="916925" cy="609457"/>
              </a:xfrm>
              <a:prstGeom prst="rect">
                <a:avLst/>
              </a:prstGeom>
              <a:noFill/>
              <a:ln>
                <a:noFill/>
              </a:ln>
            </p:spPr>
          </p:pic>
          <p:cxnSp>
            <p:nvCxnSpPr>
              <p:cNvPr id="393" name="Google Shape;393;p10"/>
              <p:cNvCxnSpPr>
                <a:endCxn id="391" idx="0"/>
              </p:cNvCxnSpPr>
              <p:nvPr/>
            </p:nvCxnSpPr>
            <p:spPr>
              <a:xfrm>
                <a:off x="4162309" y="1061923"/>
                <a:ext cx="106800" cy="384000"/>
              </a:xfrm>
              <a:prstGeom prst="straightConnector1">
                <a:avLst/>
              </a:prstGeom>
              <a:noFill/>
              <a:ln w="28575" cap="flat" cmpd="sng">
                <a:solidFill>
                  <a:srgbClr val="0000FF"/>
                </a:solidFill>
                <a:prstDash val="solid"/>
                <a:round/>
                <a:headEnd type="none" w="sm" len="sm"/>
                <a:tailEnd type="triangle" w="med" len="med"/>
              </a:ln>
            </p:spPr>
          </p:cxnSp>
          <p:cxnSp>
            <p:nvCxnSpPr>
              <p:cNvPr id="394" name="Google Shape;394;p10"/>
              <p:cNvCxnSpPr/>
              <p:nvPr/>
            </p:nvCxnSpPr>
            <p:spPr>
              <a:xfrm>
                <a:off x="5032271" y="1061923"/>
                <a:ext cx="106800" cy="384000"/>
              </a:xfrm>
              <a:prstGeom prst="straightConnector1">
                <a:avLst/>
              </a:prstGeom>
              <a:noFill/>
              <a:ln w="28575" cap="flat" cmpd="sng">
                <a:solidFill>
                  <a:srgbClr val="0000FF"/>
                </a:solidFill>
                <a:prstDash val="solid"/>
                <a:round/>
                <a:headEnd type="none" w="sm" len="sm"/>
                <a:tailEnd type="triangle" w="med" len="med"/>
              </a:ln>
            </p:spPr>
          </p:cxnSp>
        </p:grpSp>
      </p:grpSp>
      <p:cxnSp>
        <p:nvCxnSpPr>
          <p:cNvPr id="395" name="Google Shape;395;p10"/>
          <p:cNvCxnSpPr/>
          <p:nvPr/>
        </p:nvCxnSpPr>
        <p:spPr>
          <a:xfrm flipH="1">
            <a:off x="4572000" y="2023525"/>
            <a:ext cx="255300" cy="534600"/>
          </a:xfrm>
          <a:prstGeom prst="straightConnector1">
            <a:avLst/>
          </a:prstGeom>
          <a:noFill/>
          <a:ln w="28575" cap="flat" cmpd="sng">
            <a:solidFill>
              <a:srgbClr val="0000FF"/>
            </a:solidFill>
            <a:prstDash val="solid"/>
            <a:round/>
            <a:headEnd type="none" w="sm" len="sm"/>
            <a:tailEnd type="triangle" w="med" len="med"/>
          </a:ln>
        </p:spPr>
      </p:cxnSp>
      <p:pic>
        <p:nvPicPr>
          <p:cNvPr id="396" name="Google Shape;396;p10"/>
          <p:cNvPicPr preferRelativeResize="0"/>
          <p:nvPr/>
        </p:nvPicPr>
        <p:blipFill>
          <a:blip r:embed="rId9">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0039580765_0_12"/>
          <p:cNvSpPr txBox="1"/>
          <p:nvPr/>
        </p:nvSpPr>
        <p:spPr>
          <a:xfrm>
            <a:off x="565675" y="4118925"/>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ref:(2.2.5)</a:t>
            </a:r>
            <a:endParaRPr sz="1400" b="0" i="0" u="none" strike="noStrike" cap="none">
              <a:solidFill>
                <a:srgbClr val="000000"/>
              </a:solidFill>
              <a:latin typeface="Arial"/>
              <a:ea typeface="Arial"/>
              <a:cs typeface="Arial"/>
              <a:sym typeface="Arial"/>
            </a:endParaRPr>
          </a:p>
        </p:txBody>
      </p:sp>
      <p:sp>
        <p:nvSpPr>
          <p:cNvPr id="402" name="Google Shape;402;g10039580765_0_12"/>
          <p:cNvSpPr txBox="1"/>
          <p:nvPr/>
        </p:nvSpPr>
        <p:spPr>
          <a:xfrm>
            <a:off x="565675" y="88625"/>
            <a:ext cx="8480400" cy="554100"/>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fr-CA" sz="2400" b="1" dirty="0">
                <a:solidFill>
                  <a:schemeClr val="dk1"/>
                </a:solidFill>
              </a:rPr>
              <a:t>The 5 </a:t>
            </a:r>
            <a:r>
              <a:rPr lang="fr-CA" sz="2400" b="1" dirty="0" err="1">
                <a:solidFill>
                  <a:schemeClr val="dk1"/>
                </a:solidFill>
              </a:rPr>
              <a:t>prerequisites</a:t>
            </a:r>
            <a:r>
              <a:rPr lang="fr-CA" sz="2400" b="1" dirty="0">
                <a:solidFill>
                  <a:schemeClr val="dk1"/>
                </a:solidFill>
              </a:rPr>
              <a:t>:</a:t>
            </a:r>
            <a:endParaRPr sz="2700" b="0" i="0" u="none" strike="noStrike" cap="none" dirty="0">
              <a:solidFill>
                <a:srgbClr val="000000"/>
              </a:solidFill>
              <a:latin typeface="Arial"/>
              <a:ea typeface="Arial"/>
              <a:cs typeface="Arial"/>
              <a:sym typeface="Arial"/>
            </a:endParaRPr>
          </a:p>
        </p:txBody>
      </p:sp>
      <p:sp>
        <p:nvSpPr>
          <p:cNvPr id="403" name="Google Shape;403;g10039580765_0_12"/>
          <p:cNvSpPr txBox="1"/>
          <p:nvPr/>
        </p:nvSpPr>
        <p:spPr>
          <a:xfrm>
            <a:off x="791275" y="2162300"/>
            <a:ext cx="7602300" cy="415500"/>
          </a:xfrm>
          <a:prstGeom prst="rect">
            <a:avLst/>
          </a:prstGeom>
          <a:noFill/>
          <a:ln>
            <a:noFill/>
          </a:ln>
        </p:spPr>
        <p:txBody>
          <a:bodyPr spcFirstLastPara="1" wrap="square" lIns="91425" tIns="91425" rIns="91425" bIns="91425" anchor="t" anchorCtr="0">
            <a:spAutoFit/>
          </a:bodyPr>
          <a:lstStyle/>
          <a:p>
            <a:pPr lvl="0">
              <a:buSzPts val="1500"/>
            </a:pPr>
            <a:r>
              <a:rPr lang="fr" sz="1500" b="0" i="0" u="none" strike="noStrike" cap="none" dirty="0">
                <a:solidFill>
                  <a:schemeClr val="dk1"/>
                </a:solidFill>
                <a:latin typeface="Arial"/>
                <a:ea typeface="Arial"/>
                <a:cs typeface="Arial"/>
                <a:sym typeface="Arial"/>
              </a:rPr>
              <a:t>4- </a:t>
            </a:r>
            <a:r>
              <a:rPr lang="en-US" sz="1500" dirty="0">
                <a:solidFill>
                  <a:schemeClr val="dk1"/>
                </a:solidFill>
              </a:rPr>
              <a:t>Parking brakes must be applied</a:t>
            </a:r>
            <a:endParaRPr sz="1400" b="0" i="0" u="none" strike="noStrike" cap="none" dirty="0">
              <a:solidFill>
                <a:srgbClr val="000000"/>
              </a:solidFill>
              <a:latin typeface="Arial"/>
              <a:ea typeface="Arial"/>
              <a:cs typeface="Arial"/>
              <a:sym typeface="Arial"/>
            </a:endParaRPr>
          </a:p>
        </p:txBody>
      </p:sp>
      <p:sp>
        <p:nvSpPr>
          <p:cNvPr id="404" name="Google Shape;404;g10039580765_0_12"/>
          <p:cNvSpPr txBox="1"/>
          <p:nvPr/>
        </p:nvSpPr>
        <p:spPr>
          <a:xfrm>
            <a:off x="791275" y="1003650"/>
            <a:ext cx="7935600" cy="415468"/>
          </a:xfrm>
          <a:prstGeom prst="rect">
            <a:avLst/>
          </a:prstGeom>
          <a:noFill/>
          <a:ln>
            <a:noFill/>
          </a:ln>
        </p:spPr>
        <p:txBody>
          <a:bodyPr spcFirstLastPara="1" wrap="square" lIns="91425" tIns="91425" rIns="91425" bIns="91425" anchor="t" anchorCtr="0">
            <a:spAutoFit/>
          </a:bodyPr>
          <a:lstStyle/>
          <a:p>
            <a:pPr lvl="0">
              <a:buSzPts val="1500"/>
            </a:pPr>
            <a:r>
              <a:rPr lang="fr" sz="1500" b="0" i="0" u="none" strike="noStrike" cap="none" dirty="0">
                <a:solidFill>
                  <a:schemeClr val="dk1"/>
                </a:solidFill>
                <a:latin typeface="Arial"/>
                <a:ea typeface="Arial"/>
                <a:cs typeface="Arial"/>
                <a:sym typeface="Arial"/>
              </a:rPr>
              <a:t>1- </a:t>
            </a:r>
            <a:r>
              <a:rPr lang="en-US" sz="1500" dirty="0">
                <a:solidFill>
                  <a:schemeClr val="dk1"/>
                </a:solidFill>
              </a:rPr>
              <a:t>Park the vehicle in a safe place.</a:t>
            </a:r>
            <a:endParaRPr sz="1100" b="1" i="0" u="none" strike="noStrike" cap="none" dirty="0">
              <a:solidFill>
                <a:schemeClr val="dk1"/>
              </a:solidFill>
              <a:latin typeface="Arial"/>
              <a:ea typeface="Arial"/>
              <a:cs typeface="Arial"/>
              <a:sym typeface="Arial"/>
            </a:endParaRPr>
          </a:p>
        </p:txBody>
      </p:sp>
      <p:sp>
        <p:nvSpPr>
          <p:cNvPr id="405" name="Google Shape;405;g10039580765_0_12"/>
          <p:cNvSpPr txBox="1"/>
          <p:nvPr/>
        </p:nvSpPr>
        <p:spPr>
          <a:xfrm>
            <a:off x="791275" y="1364543"/>
            <a:ext cx="8088000" cy="415500"/>
          </a:xfrm>
          <a:prstGeom prst="rect">
            <a:avLst/>
          </a:prstGeom>
          <a:noFill/>
          <a:ln>
            <a:noFill/>
          </a:ln>
        </p:spPr>
        <p:txBody>
          <a:bodyPr spcFirstLastPara="1" wrap="square" lIns="91425" tIns="91425" rIns="91425" bIns="91425" anchor="t" anchorCtr="0">
            <a:spAutoFit/>
          </a:bodyPr>
          <a:lstStyle/>
          <a:p>
            <a:pPr lvl="0">
              <a:buSzPts val="1500"/>
            </a:pPr>
            <a:r>
              <a:rPr lang="fr" sz="1500" b="0" i="0" u="none" strike="noStrike" cap="none" dirty="0">
                <a:solidFill>
                  <a:schemeClr val="dk1"/>
                </a:solidFill>
                <a:latin typeface="Arial"/>
                <a:ea typeface="Arial"/>
                <a:cs typeface="Arial"/>
                <a:sym typeface="Arial"/>
              </a:rPr>
              <a:t>2- </a:t>
            </a:r>
            <a:r>
              <a:rPr lang="fr-CA" sz="1500" dirty="0">
                <a:solidFill>
                  <a:schemeClr val="dk1"/>
                </a:solidFill>
              </a:rPr>
              <a:t>Transmission must </a:t>
            </a:r>
            <a:r>
              <a:rPr lang="fr-CA" sz="1500" dirty="0" err="1">
                <a:solidFill>
                  <a:schemeClr val="dk1"/>
                </a:solidFill>
              </a:rPr>
              <a:t>be</a:t>
            </a:r>
            <a:r>
              <a:rPr lang="fr-CA" sz="1500" dirty="0">
                <a:solidFill>
                  <a:schemeClr val="dk1"/>
                </a:solidFill>
              </a:rPr>
              <a:t> neutral</a:t>
            </a:r>
            <a:r>
              <a:rPr lang="fr" sz="1500" b="0" i="0" u="none" strike="noStrike" cap="none" dirty="0">
                <a:solidFill>
                  <a:schemeClr val="dk1"/>
                </a:solidFill>
                <a:latin typeface="Arial"/>
                <a:ea typeface="Arial"/>
                <a:cs typeface="Arial"/>
                <a:sym typeface="Arial"/>
              </a:rPr>
              <a:t>.</a:t>
            </a:r>
            <a:endParaRPr sz="1100" b="1" i="0" u="none" strike="noStrike" cap="none" dirty="0">
              <a:solidFill>
                <a:schemeClr val="dk1"/>
              </a:solidFill>
              <a:latin typeface="Arial"/>
              <a:ea typeface="Arial"/>
              <a:cs typeface="Arial"/>
              <a:sym typeface="Arial"/>
            </a:endParaRPr>
          </a:p>
        </p:txBody>
      </p:sp>
      <p:sp>
        <p:nvSpPr>
          <p:cNvPr id="406" name="Google Shape;406;g10039580765_0_12"/>
          <p:cNvSpPr txBox="1"/>
          <p:nvPr/>
        </p:nvSpPr>
        <p:spPr>
          <a:xfrm>
            <a:off x="791275" y="1782325"/>
            <a:ext cx="6742200" cy="415500"/>
          </a:xfrm>
          <a:prstGeom prst="rect">
            <a:avLst/>
          </a:prstGeom>
          <a:noFill/>
          <a:ln>
            <a:noFill/>
          </a:ln>
        </p:spPr>
        <p:txBody>
          <a:bodyPr spcFirstLastPara="1" wrap="square" lIns="91425" tIns="91425" rIns="91425" bIns="91425" anchor="t" anchorCtr="0">
            <a:spAutoFit/>
          </a:bodyPr>
          <a:lstStyle/>
          <a:p>
            <a:pPr lvl="0">
              <a:buSzPts val="1500"/>
            </a:pPr>
            <a:r>
              <a:rPr lang="fr" sz="1500" b="0" i="0" u="none" strike="noStrike" cap="none" dirty="0">
                <a:solidFill>
                  <a:schemeClr val="dk1"/>
                </a:solidFill>
                <a:latin typeface="Arial"/>
                <a:ea typeface="Arial"/>
                <a:cs typeface="Arial"/>
                <a:sym typeface="Arial"/>
              </a:rPr>
              <a:t>3- </a:t>
            </a:r>
            <a:r>
              <a:rPr lang="en-US" sz="1500" dirty="0">
                <a:solidFill>
                  <a:schemeClr val="dk1"/>
                </a:solidFill>
              </a:rPr>
              <a:t>Engine temperature should be around 170 degrees F</a:t>
            </a:r>
            <a:endParaRPr sz="1400" b="0" i="0" u="none" strike="noStrike" cap="none" dirty="0">
              <a:solidFill>
                <a:srgbClr val="000000"/>
              </a:solidFill>
              <a:latin typeface="Arial"/>
              <a:ea typeface="Arial"/>
              <a:cs typeface="Arial"/>
              <a:sym typeface="Arial"/>
            </a:endParaRPr>
          </a:p>
        </p:txBody>
      </p:sp>
      <p:sp>
        <p:nvSpPr>
          <p:cNvPr id="407" name="Google Shape;407;g10039580765_0_12"/>
          <p:cNvSpPr txBox="1"/>
          <p:nvPr/>
        </p:nvSpPr>
        <p:spPr>
          <a:xfrm>
            <a:off x="791275" y="2569838"/>
            <a:ext cx="5933700" cy="646300"/>
          </a:xfrm>
          <a:prstGeom prst="rect">
            <a:avLst/>
          </a:prstGeom>
          <a:noFill/>
          <a:ln>
            <a:noFill/>
          </a:ln>
        </p:spPr>
        <p:txBody>
          <a:bodyPr spcFirstLastPara="1" wrap="square" lIns="91425" tIns="91425" rIns="91425" bIns="91425" anchor="t" anchorCtr="0">
            <a:spAutoFit/>
          </a:bodyPr>
          <a:lstStyle/>
          <a:p>
            <a:pPr lvl="0">
              <a:buSzPts val="1500"/>
            </a:pPr>
            <a:r>
              <a:rPr lang="fr" sz="1500" b="0" i="0" u="none" strike="noStrike" cap="none" dirty="0">
                <a:solidFill>
                  <a:schemeClr val="dk1"/>
                </a:solidFill>
                <a:latin typeface="Arial"/>
                <a:ea typeface="Arial"/>
                <a:cs typeface="Arial"/>
                <a:sym typeface="Arial"/>
              </a:rPr>
              <a:t>5- </a:t>
            </a:r>
            <a:r>
              <a:rPr lang="en-US" sz="1500" dirty="0">
                <a:solidFill>
                  <a:schemeClr val="dk1"/>
                </a:solidFill>
              </a:rPr>
              <a:t>Hold the regeneration switch for about 5 seconds or until
    the engine revolution increases.</a:t>
            </a:r>
            <a:endParaRPr sz="1400" b="0" i="0" u="none" strike="noStrike" cap="none" dirty="0">
              <a:solidFill>
                <a:srgbClr val="000000"/>
              </a:solidFill>
              <a:latin typeface="Arial"/>
              <a:ea typeface="Arial"/>
              <a:cs typeface="Arial"/>
              <a:sym typeface="Arial"/>
            </a:endParaRPr>
          </a:p>
        </p:txBody>
      </p:sp>
      <p:pic>
        <p:nvPicPr>
          <p:cNvPr id="408" name="Google Shape;408;g10039580765_0_12"/>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1000"/>
                                        <p:tgtEl>
                                          <p:spTgt spid="4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3"/>
                                        </p:tgtEl>
                                        <p:attrNameLst>
                                          <p:attrName>style.visibility</p:attrName>
                                        </p:attrNameLst>
                                      </p:cBhvr>
                                      <p:to>
                                        <p:strVal val="visible"/>
                                      </p:to>
                                    </p:set>
                                    <p:animEffect transition="in" filter="fade">
                                      <p:cBhvr>
                                        <p:cTn id="22" dur="1000"/>
                                        <p:tgtEl>
                                          <p:spTgt spid="4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7"/>
                                        </p:tgtEl>
                                        <p:attrNameLst>
                                          <p:attrName>style.visibility</p:attrName>
                                        </p:attrNameLst>
                                      </p:cBhvr>
                                      <p:to>
                                        <p:strVal val="visible"/>
                                      </p:to>
                                    </p:set>
                                    <p:animEffect transition="in" filter="fade">
                                      <p:cBhvr>
                                        <p:cTn id="27"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1"/>
          <p:cNvSpPr txBox="1"/>
          <p:nvPr/>
        </p:nvSpPr>
        <p:spPr>
          <a:xfrm>
            <a:off x="177500" y="213925"/>
            <a:ext cx="8795100" cy="825900"/>
          </a:xfrm>
          <a:prstGeom prst="rect">
            <a:avLst/>
          </a:prstGeom>
          <a:noFill/>
          <a:ln>
            <a:noFill/>
          </a:ln>
        </p:spPr>
        <p:txBody>
          <a:bodyPr spcFirstLastPara="1" wrap="square" lIns="91425" tIns="91425" rIns="91425" bIns="91425" anchor="t" anchorCtr="0">
            <a:noAutofit/>
          </a:bodyPr>
          <a:lstStyle/>
          <a:p>
            <a:pPr lvl="0" algn="ctr">
              <a:buSzPts val="1400"/>
            </a:pPr>
            <a:r>
              <a:rPr lang="en-US" sz="1700" b="1" dirty="0"/>
              <a:t>Optional two-way switches to stop regeneration when needed.</a:t>
            </a:r>
            <a:endParaRPr sz="1700" b="1" i="0" u="none" strike="noStrike" cap="none" dirty="0">
              <a:solidFill>
                <a:srgbClr val="000000"/>
              </a:solidFill>
              <a:latin typeface="Arial"/>
              <a:ea typeface="Arial"/>
              <a:cs typeface="Arial"/>
              <a:sym typeface="Arial"/>
            </a:endParaRPr>
          </a:p>
        </p:txBody>
      </p:sp>
      <p:grpSp>
        <p:nvGrpSpPr>
          <p:cNvPr id="414" name="Google Shape;414;p11"/>
          <p:cNvGrpSpPr/>
          <p:nvPr/>
        </p:nvGrpSpPr>
        <p:grpSpPr>
          <a:xfrm>
            <a:off x="1043100" y="2698002"/>
            <a:ext cx="1981822" cy="1718812"/>
            <a:chOff x="1043100" y="2621802"/>
            <a:chExt cx="1981822" cy="1718812"/>
          </a:xfrm>
        </p:grpSpPr>
        <p:pic>
          <p:nvPicPr>
            <p:cNvPr id="415" name="Google Shape;415;p11"/>
            <p:cNvPicPr preferRelativeResize="0"/>
            <p:nvPr/>
          </p:nvPicPr>
          <p:blipFill rotWithShape="1">
            <a:blip r:embed="rId3">
              <a:alphaModFix/>
            </a:blip>
            <a:srcRect/>
            <a:stretch/>
          </p:blipFill>
          <p:spPr>
            <a:xfrm>
              <a:off x="1043100" y="2741314"/>
              <a:ext cx="921825" cy="1599300"/>
            </a:xfrm>
            <a:prstGeom prst="rect">
              <a:avLst/>
            </a:prstGeom>
            <a:noFill/>
            <a:ln>
              <a:noFill/>
            </a:ln>
          </p:spPr>
        </p:pic>
        <p:pic>
          <p:nvPicPr>
            <p:cNvPr id="416" name="Google Shape;416;p11"/>
            <p:cNvPicPr preferRelativeResize="0"/>
            <p:nvPr/>
          </p:nvPicPr>
          <p:blipFill rotWithShape="1">
            <a:blip r:embed="rId4">
              <a:alphaModFix/>
            </a:blip>
            <a:srcRect/>
            <a:stretch/>
          </p:blipFill>
          <p:spPr>
            <a:xfrm>
              <a:off x="2276952" y="2621802"/>
              <a:ext cx="747970" cy="1685925"/>
            </a:xfrm>
            <a:prstGeom prst="rect">
              <a:avLst/>
            </a:prstGeom>
            <a:noFill/>
            <a:ln>
              <a:noFill/>
            </a:ln>
          </p:spPr>
        </p:pic>
      </p:grpSp>
      <p:sp>
        <p:nvSpPr>
          <p:cNvPr id="417" name="Google Shape;417;p11"/>
          <p:cNvSpPr txBox="1"/>
          <p:nvPr/>
        </p:nvSpPr>
        <p:spPr>
          <a:xfrm>
            <a:off x="177500" y="436750"/>
            <a:ext cx="5710500" cy="145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lvl="0">
              <a:buSzPts val="1400"/>
            </a:pPr>
            <a:r>
              <a:rPr lang="en-US" b="1" dirty="0"/>
              <a:t>NB: This option must be used strictly for security reasons. Examples: Parking (engine running) in a garage or near flammable products.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418" name="Google Shape;418;p11"/>
          <p:cNvGrpSpPr/>
          <p:nvPr/>
        </p:nvGrpSpPr>
        <p:grpSpPr>
          <a:xfrm>
            <a:off x="5987750" y="963625"/>
            <a:ext cx="2984800" cy="3166750"/>
            <a:chOff x="5987750" y="963625"/>
            <a:chExt cx="2984800" cy="3166750"/>
          </a:xfrm>
        </p:grpSpPr>
        <p:pic>
          <p:nvPicPr>
            <p:cNvPr id="419" name="Google Shape;419;p11"/>
            <p:cNvPicPr preferRelativeResize="0"/>
            <p:nvPr/>
          </p:nvPicPr>
          <p:blipFill rotWithShape="1">
            <a:blip r:embed="rId5">
              <a:alphaModFix/>
            </a:blip>
            <a:srcRect/>
            <a:stretch/>
          </p:blipFill>
          <p:spPr>
            <a:xfrm>
              <a:off x="6019800" y="1039825"/>
              <a:ext cx="1000125" cy="1685925"/>
            </a:xfrm>
            <a:prstGeom prst="rect">
              <a:avLst/>
            </a:prstGeom>
            <a:noFill/>
            <a:ln>
              <a:noFill/>
            </a:ln>
          </p:spPr>
        </p:pic>
        <p:pic>
          <p:nvPicPr>
            <p:cNvPr id="420" name="Google Shape;420;p11"/>
            <p:cNvPicPr preferRelativeResize="0"/>
            <p:nvPr/>
          </p:nvPicPr>
          <p:blipFill rotWithShape="1">
            <a:blip r:embed="rId6">
              <a:alphaModFix/>
            </a:blip>
            <a:srcRect/>
            <a:stretch/>
          </p:blipFill>
          <p:spPr>
            <a:xfrm>
              <a:off x="7248525" y="963625"/>
              <a:ext cx="1724025" cy="1819275"/>
            </a:xfrm>
            <a:prstGeom prst="rect">
              <a:avLst/>
            </a:prstGeom>
            <a:noFill/>
            <a:ln>
              <a:noFill/>
            </a:ln>
          </p:spPr>
        </p:pic>
        <p:sp>
          <p:nvSpPr>
            <p:cNvPr id="421" name="Google Shape;421;p11"/>
            <p:cNvSpPr txBox="1"/>
            <p:nvPr/>
          </p:nvSpPr>
          <p:spPr>
            <a:xfrm>
              <a:off x="5987750" y="2766575"/>
              <a:ext cx="2948400" cy="1363800"/>
            </a:xfrm>
            <a:prstGeom prst="rect">
              <a:avLst/>
            </a:prstGeom>
            <a:noFill/>
            <a:ln>
              <a:noFill/>
            </a:ln>
          </p:spPr>
          <p:txBody>
            <a:bodyPr spcFirstLastPara="1" wrap="square" lIns="91425" tIns="91425" rIns="91425" bIns="91425" anchor="t" anchorCtr="0">
              <a:noAutofit/>
            </a:bodyPr>
            <a:lstStyle/>
            <a:p>
              <a:pPr lvl="0">
                <a:buSzPts val="1400"/>
              </a:pPr>
              <a:r>
                <a:rPr lang="en-US" b="1" dirty="0"/>
                <a:t>Three-way switch that combines power on as well as inhibition of regeneration. Normal position: "MEDIAN" or "AUTO"</a:t>
              </a:r>
              <a:endParaRPr sz="1400" b="0" i="0" u="none" strike="noStrike" cap="none" dirty="0">
                <a:solidFill>
                  <a:srgbClr val="000000"/>
                </a:solidFill>
                <a:latin typeface="Arial"/>
                <a:ea typeface="Arial"/>
                <a:cs typeface="Arial"/>
                <a:sym typeface="Arial"/>
              </a:endParaRPr>
            </a:p>
          </p:txBody>
        </p:sp>
      </p:grpSp>
      <p:sp>
        <p:nvSpPr>
          <p:cNvPr id="422" name="Google Shape;422;p11"/>
          <p:cNvSpPr txBox="1"/>
          <p:nvPr/>
        </p:nvSpPr>
        <p:spPr>
          <a:xfrm>
            <a:off x="225950" y="2020575"/>
            <a:ext cx="5444700" cy="615600"/>
          </a:xfrm>
          <a:prstGeom prst="rect">
            <a:avLst/>
          </a:prstGeom>
          <a:noFill/>
          <a:ln>
            <a:noFill/>
          </a:ln>
        </p:spPr>
        <p:txBody>
          <a:bodyPr spcFirstLastPara="1" wrap="square" lIns="91425" tIns="91425" rIns="91425" bIns="91425" anchor="t" anchorCtr="0">
            <a:spAutoFit/>
          </a:bodyPr>
          <a:lstStyle/>
          <a:p>
            <a:pPr lvl="0">
              <a:buClr>
                <a:schemeClr val="dk1"/>
              </a:buClr>
              <a:buSzPts val="1400"/>
            </a:pPr>
            <a:r>
              <a:rPr lang="en-US" b="1" dirty="0">
                <a:solidFill>
                  <a:schemeClr val="dk1"/>
                </a:solidFill>
              </a:rPr>
              <a:t>Function: </a:t>
            </a:r>
            <a:r>
              <a:rPr lang="en-US" dirty="0">
                <a:solidFill>
                  <a:schemeClr val="dk1"/>
                </a:solidFill>
              </a:rPr>
              <a:t>Allows the driver or mechanic to avoid or stop all forms of regeneration</a:t>
            </a:r>
            <a:r>
              <a:rPr lang="fr" sz="1400" i="0" u="none" strike="noStrike" cap="none" dirty="0">
                <a:solidFill>
                  <a:schemeClr val="dk1"/>
                </a:solidFill>
                <a:sym typeface="Arial"/>
              </a:rPr>
              <a:t>.</a:t>
            </a:r>
            <a:endParaRPr sz="1400" i="0" u="none" strike="noStrike" cap="none" dirty="0">
              <a:solidFill>
                <a:srgbClr val="000000"/>
              </a:solidFill>
              <a:sym typeface="Arial"/>
            </a:endParaRPr>
          </a:p>
        </p:txBody>
      </p:sp>
      <p:pic>
        <p:nvPicPr>
          <p:cNvPr id="423" name="Google Shape;423;p11"/>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fade">
                                      <p:cBhvr>
                                        <p:cTn id="12" dur="1000"/>
                                        <p:tgtEl>
                                          <p:spTgt spid="422"/>
                                        </p:tgtEl>
                                      </p:cBhvr>
                                    </p:animEffect>
                                  </p:childTnLst>
                                </p:cTn>
                              </p:par>
                              <p:par>
                                <p:cTn id="13" presetID="10" presetClass="entr" presetSubtype="0" fill="hold" nodeType="with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1000"/>
                                        <p:tgtEl>
                                          <p:spTgt spid="4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8"/>
                                        </p:tgtEl>
                                        <p:attrNameLst>
                                          <p:attrName>style.visibility</p:attrName>
                                        </p:attrNameLst>
                                      </p:cBhvr>
                                      <p:to>
                                        <p:strVal val="visible"/>
                                      </p:to>
                                    </p:set>
                                    <p:animEffect transition="in" filter="fade">
                                      <p:cBhvr>
                                        <p:cTn id="20"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aphicFrame>
        <p:nvGraphicFramePr>
          <p:cNvPr id="428" name="Google Shape;428;p12"/>
          <p:cNvGraphicFramePr/>
          <p:nvPr>
            <p:extLst>
              <p:ext uri="{D42A27DB-BD31-4B8C-83A1-F6EECF244321}">
                <p14:modId xmlns:p14="http://schemas.microsoft.com/office/powerpoint/2010/main" val="2641722246"/>
              </p:ext>
            </p:extLst>
          </p:nvPr>
        </p:nvGraphicFramePr>
        <p:xfrm>
          <a:off x="314425" y="543538"/>
          <a:ext cx="8623500" cy="3673350"/>
        </p:xfrm>
        <a:graphic>
          <a:graphicData uri="http://schemas.openxmlformats.org/drawingml/2006/table">
            <a:tbl>
              <a:tblPr>
                <a:noFill/>
                <a:tableStyleId>{4D72D435-D13E-4637-A18D-A180478B1E5A}</a:tableStyleId>
              </a:tblPr>
              <a:tblGrid>
                <a:gridCol w="1655050">
                  <a:extLst>
                    <a:ext uri="{9D8B030D-6E8A-4147-A177-3AD203B41FA5}">
                      <a16:colId xmlns:a16="http://schemas.microsoft.com/office/drawing/2014/main" val="20000"/>
                    </a:ext>
                  </a:extLst>
                </a:gridCol>
                <a:gridCol w="1948975">
                  <a:extLst>
                    <a:ext uri="{9D8B030D-6E8A-4147-A177-3AD203B41FA5}">
                      <a16:colId xmlns:a16="http://schemas.microsoft.com/office/drawing/2014/main" val="20001"/>
                    </a:ext>
                  </a:extLst>
                </a:gridCol>
                <a:gridCol w="2668300">
                  <a:extLst>
                    <a:ext uri="{9D8B030D-6E8A-4147-A177-3AD203B41FA5}">
                      <a16:colId xmlns:a16="http://schemas.microsoft.com/office/drawing/2014/main" val="20002"/>
                    </a:ext>
                  </a:extLst>
                </a:gridCol>
                <a:gridCol w="2351175">
                  <a:extLst>
                    <a:ext uri="{9D8B030D-6E8A-4147-A177-3AD203B41FA5}">
                      <a16:colId xmlns:a16="http://schemas.microsoft.com/office/drawing/2014/main" val="20003"/>
                    </a:ext>
                  </a:extLst>
                </a:gridCol>
              </a:tblGrid>
              <a:tr h="342925">
                <a:tc>
                  <a:txBody>
                    <a:bodyPr/>
                    <a:lstStyle/>
                    <a:p>
                      <a:pPr marL="0" marR="0" lvl="0" indent="0" algn="ctr" rtl="0">
                        <a:lnSpc>
                          <a:spcPct val="100000"/>
                        </a:lnSpc>
                        <a:spcBef>
                          <a:spcPts val="0"/>
                        </a:spcBef>
                        <a:spcAft>
                          <a:spcPts val="0"/>
                        </a:spcAft>
                        <a:buClr>
                          <a:schemeClr val="dk1"/>
                        </a:buClr>
                        <a:buSzPts val="1100"/>
                        <a:buFont typeface="Arial"/>
                        <a:buNone/>
                      </a:pPr>
                      <a:r>
                        <a:rPr lang="fr-CA" sz="1000" b="1" u="none" strike="noStrike" cap="none" dirty="0" err="1">
                          <a:solidFill>
                            <a:schemeClr val="dk1"/>
                          </a:solidFill>
                        </a:rPr>
                        <a:t>Pictograms</a:t>
                      </a:r>
                      <a:endParaRPr sz="10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000"/>
                        <a:buFont typeface="Arial"/>
                        <a:buNone/>
                      </a:pPr>
                      <a:r>
                        <a:rPr lang="en-CA" sz="1000" b="1" u="none" strike="noStrike" cap="none" dirty="0"/>
                        <a:t>Levels</a:t>
                      </a:r>
                      <a:endParaRPr sz="1000" b="1" u="none" strike="noStrike" cap="none" dirty="0"/>
                    </a:p>
                  </a:txBody>
                  <a:tcPr marL="91425" marR="91425" marT="91425" marB="91425"/>
                </a:tc>
                <a:tc>
                  <a:txBody>
                    <a:bodyPr/>
                    <a:lstStyle/>
                    <a:p>
                      <a:pPr marL="0" marR="0" lvl="0" indent="0" algn="ctr" rtl="0">
                        <a:lnSpc>
                          <a:spcPct val="100000"/>
                        </a:lnSpc>
                        <a:spcBef>
                          <a:spcPts val="0"/>
                        </a:spcBef>
                        <a:spcAft>
                          <a:spcPts val="0"/>
                        </a:spcAft>
                        <a:buClr>
                          <a:schemeClr val="dk1"/>
                        </a:buClr>
                        <a:buSzPts val="1100"/>
                        <a:buFont typeface="Arial"/>
                        <a:buNone/>
                      </a:pPr>
                      <a:r>
                        <a:rPr lang="fr" sz="1000" b="1" u="none" strike="noStrike" cap="none" dirty="0">
                          <a:solidFill>
                            <a:schemeClr val="dk1"/>
                          </a:solidFill>
                        </a:rPr>
                        <a:t>Signification</a:t>
                      </a:r>
                      <a:endParaRPr sz="1000" u="none" strike="noStrike" cap="none" dirty="0"/>
                    </a:p>
                  </a:txBody>
                  <a:tcPr marL="91425" marR="91425" marT="91425" marB="91425"/>
                </a:tc>
                <a:tc>
                  <a:txBody>
                    <a:bodyPr/>
                    <a:lstStyle/>
                    <a:p>
                      <a:pPr marL="0" marR="0" lvl="0" indent="0" algn="ctr" rtl="0">
                        <a:lnSpc>
                          <a:spcPct val="100000"/>
                        </a:lnSpc>
                        <a:spcBef>
                          <a:spcPts val="0"/>
                        </a:spcBef>
                        <a:spcAft>
                          <a:spcPts val="0"/>
                        </a:spcAft>
                        <a:buClr>
                          <a:schemeClr val="dk1"/>
                        </a:buClr>
                        <a:buSzPts val="1100"/>
                        <a:buFont typeface="Arial"/>
                        <a:buNone/>
                      </a:pPr>
                      <a:r>
                        <a:rPr lang="fr-CA" sz="1000" b="1" u="none" strike="noStrike" cap="none" dirty="0">
                          <a:solidFill>
                            <a:schemeClr val="dk1"/>
                          </a:solidFill>
                        </a:rPr>
                        <a:t>Actions to </a:t>
                      </a:r>
                      <a:r>
                        <a:rPr lang="fr-CA" sz="1000" b="1" u="none" strike="noStrike" cap="none" dirty="0" err="1">
                          <a:solidFill>
                            <a:schemeClr val="dk1"/>
                          </a:solidFill>
                        </a:rPr>
                        <a:t>be</a:t>
                      </a:r>
                      <a:r>
                        <a:rPr lang="fr-CA" sz="1000" b="1" u="none" strike="noStrike" cap="none" dirty="0">
                          <a:solidFill>
                            <a:schemeClr val="dk1"/>
                          </a:solidFill>
                        </a:rPr>
                        <a:t> </a:t>
                      </a:r>
                      <a:r>
                        <a:rPr lang="fr-CA" sz="1000" b="1" u="none" strike="noStrike" cap="none" dirty="0" err="1">
                          <a:solidFill>
                            <a:schemeClr val="dk1"/>
                          </a:solidFill>
                        </a:rPr>
                        <a:t>taken</a:t>
                      </a:r>
                      <a:endParaRPr sz="1000" u="none" strike="noStrike" cap="none" dirty="0"/>
                    </a:p>
                  </a:txBody>
                  <a:tcPr marL="91425" marR="91425" marT="91425" marB="91425"/>
                </a:tc>
                <a:extLst>
                  <a:ext uri="{0D108BD9-81ED-4DB2-BD59-A6C34878D82A}">
                    <a16:rowId xmlns:a16="http://schemas.microsoft.com/office/drawing/2014/main" val="10000"/>
                  </a:ext>
                </a:extLst>
              </a:tr>
              <a:tr h="615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dirty="0"/>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extLst>
                  <a:ext uri="{0D108BD9-81ED-4DB2-BD59-A6C34878D82A}">
                    <a16:rowId xmlns:a16="http://schemas.microsoft.com/office/drawing/2014/main" val="10001"/>
                  </a:ext>
                </a:extLst>
              </a:tr>
              <a:tr h="615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extLst>
                  <a:ext uri="{0D108BD9-81ED-4DB2-BD59-A6C34878D82A}">
                    <a16:rowId xmlns:a16="http://schemas.microsoft.com/office/drawing/2014/main" val="10002"/>
                  </a:ext>
                </a:extLst>
              </a:tr>
              <a:tr h="74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extLst>
                  <a:ext uri="{0D108BD9-81ED-4DB2-BD59-A6C34878D82A}">
                    <a16:rowId xmlns:a16="http://schemas.microsoft.com/office/drawing/2014/main" val="10003"/>
                  </a:ext>
                </a:extLst>
              </a:tr>
              <a:tr h="74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extLst>
                  <a:ext uri="{0D108BD9-81ED-4DB2-BD59-A6C34878D82A}">
                    <a16:rowId xmlns:a16="http://schemas.microsoft.com/office/drawing/2014/main" val="10004"/>
                  </a:ext>
                </a:extLst>
              </a:tr>
              <a:tr h="615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15000"/>
                        </a:lnSpc>
                        <a:spcBef>
                          <a:spcPts val="0"/>
                        </a:spcBef>
                        <a:spcAft>
                          <a:spcPts val="0"/>
                        </a:spcAft>
                        <a:buClr>
                          <a:schemeClr val="dk1"/>
                        </a:buClr>
                        <a:buSzPts val="1100"/>
                        <a:buFont typeface="Arial"/>
                        <a:buNone/>
                      </a:pPr>
                      <a:endParaRPr sz="800" u="none" strike="noStrike" cap="none"/>
                    </a:p>
                  </a:txBody>
                  <a:tcPr marL="91425" marR="91425" marT="91425" marB="91425"/>
                </a:tc>
                <a:tc gridSpan="2">
                  <a:txBody>
                    <a:bodyPr/>
                    <a:lstStyle/>
                    <a:p>
                      <a:pPr marL="0" marR="0" lvl="0" indent="0" algn="ctr" rtl="0">
                        <a:lnSpc>
                          <a:spcPct val="115000"/>
                        </a:lnSpc>
                        <a:spcBef>
                          <a:spcPts val="0"/>
                        </a:spcBef>
                        <a:spcAft>
                          <a:spcPts val="0"/>
                        </a:spcAft>
                        <a:buClr>
                          <a:srgbClr val="000000"/>
                        </a:buClr>
                        <a:buSzPts val="800"/>
                        <a:buFont typeface="Arial"/>
                        <a:buNone/>
                      </a:pPr>
                      <a:endParaRPr sz="800" u="none" strike="noStrike" cap="none" dirty="0"/>
                    </a:p>
                  </a:txBody>
                  <a:tcPr marL="91425" marR="91425" marT="91425" marB="91425"/>
                </a:tc>
                <a:tc hMerge="1">
                  <a:txBody>
                    <a:bodyPr/>
                    <a:lstStyle/>
                    <a:p>
                      <a:endParaRPr lang="fr-FR"/>
                    </a:p>
                  </a:txBody>
                  <a:tcPr/>
                </a:tc>
                <a:extLst>
                  <a:ext uri="{0D108BD9-81ED-4DB2-BD59-A6C34878D82A}">
                    <a16:rowId xmlns:a16="http://schemas.microsoft.com/office/drawing/2014/main" val="10005"/>
                  </a:ext>
                </a:extLst>
              </a:tr>
            </a:tbl>
          </a:graphicData>
        </a:graphic>
      </p:graphicFrame>
      <p:sp>
        <p:nvSpPr>
          <p:cNvPr id="429" name="Google Shape;429;p12"/>
          <p:cNvSpPr txBox="1"/>
          <p:nvPr/>
        </p:nvSpPr>
        <p:spPr>
          <a:xfrm>
            <a:off x="385100" y="0"/>
            <a:ext cx="8115300" cy="543600"/>
          </a:xfrm>
          <a:prstGeom prst="rect">
            <a:avLst/>
          </a:prstGeom>
          <a:noFill/>
          <a:ln>
            <a:noFill/>
          </a:ln>
        </p:spPr>
        <p:txBody>
          <a:bodyPr spcFirstLastPara="1" wrap="square" lIns="91425" tIns="91425" rIns="91425" bIns="91425" anchor="t" anchorCtr="0">
            <a:noAutofit/>
          </a:bodyPr>
          <a:lstStyle/>
          <a:p>
            <a:pPr lvl="0" algn="ctr">
              <a:buSzPts val="1800"/>
            </a:pPr>
            <a:r>
              <a:rPr lang="en-US" sz="1800" b="1" dirty="0">
                <a:solidFill>
                  <a:schemeClr val="dk1"/>
                </a:solidFill>
              </a:rPr>
              <a:t>Particulate filter pictograms (8) and meaning</a:t>
            </a:r>
            <a:endParaRPr sz="1800" b="0" i="0" u="none" strike="noStrike" cap="none" dirty="0">
              <a:solidFill>
                <a:srgbClr val="000000"/>
              </a:solidFill>
              <a:latin typeface="Arial"/>
              <a:ea typeface="Arial"/>
              <a:cs typeface="Arial"/>
              <a:sym typeface="Arial"/>
            </a:endParaRPr>
          </a:p>
        </p:txBody>
      </p:sp>
      <p:sp>
        <p:nvSpPr>
          <p:cNvPr id="430" name="Google Shape;430;p12"/>
          <p:cNvSpPr txBox="1"/>
          <p:nvPr/>
        </p:nvSpPr>
        <p:spPr>
          <a:xfrm>
            <a:off x="711775" y="41327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ref:(2.2.5)</a:t>
            </a:r>
            <a:endParaRPr sz="1400" b="0" i="0" u="none" strike="noStrike" cap="none">
              <a:solidFill>
                <a:srgbClr val="000000"/>
              </a:solidFill>
              <a:latin typeface="Arial"/>
              <a:ea typeface="Arial"/>
              <a:cs typeface="Arial"/>
              <a:sym typeface="Arial"/>
            </a:endParaRPr>
          </a:p>
        </p:txBody>
      </p:sp>
      <p:grpSp>
        <p:nvGrpSpPr>
          <p:cNvPr id="431" name="Google Shape;431;p12"/>
          <p:cNvGrpSpPr/>
          <p:nvPr/>
        </p:nvGrpSpPr>
        <p:grpSpPr>
          <a:xfrm>
            <a:off x="832036" y="881675"/>
            <a:ext cx="8259939" cy="577300"/>
            <a:chOff x="832036" y="881675"/>
            <a:chExt cx="8259939" cy="577300"/>
          </a:xfrm>
        </p:grpSpPr>
        <p:pic>
          <p:nvPicPr>
            <p:cNvPr id="432" name="Google Shape;432;p12"/>
            <p:cNvPicPr preferRelativeResize="0"/>
            <p:nvPr/>
          </p:nvPicPr>
          <p:blipFill rotWithShape="1">
            <a:blip r:embed="rId3">
              <a:alphaModFix/>
            </a:blip>
            <a:srcRect/>
            <a:stretch/>
          </p:blipFill>
          <p:spPr>
            <a:xfrm>
              <a:off x="832036" y="967325"/>
              <a:ext cx="607717" cy="491650"/>
            </a:xfrm>
            <a:prstGeom prst="rect">
              <a:avLst/>
            </a:prstGeom>
            <a:noFill/>
            <a:ln>
              <a:noFill/>
            </a:ln>
          </p:spPr>
        </p:pic>
        <p:sp>
          <p:nvSpPr>
            <p:cNvPr id="433" name="Google Shape;433;p12"/>
            <p:cNvSpPr txBox="1"/>
            <p:nvPr/>
          </p:nvSpPr>
          <p:spPr>
            <a:xfrm>
              <a:off x="2189000" y="944450"/>
              <a:ext cx="1448100"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fr-CA" sz="800" b="1" dirty="0" err="1">
                  <a:solidFill>
                    <a:schemeClr val="dk1"/>
                  </a:solidFill>
                </a:rPr>
                <a:t>Level</a:t>
              </a:r>
              <a:r>
                <a:rPr lang="fr-CA" sz="800" b="1" dirty="0">
                  <a:solidFill>
                    <a:schemeClr val="dk1"/>
                  </a:solidFill>
                </a:rPr>
                <a:t> 1
</a:t>
              </a:r>
              <a:r>
                <a:rPr lang="fr-CA" sz="800" dirty="0">
                  <a:solidFill>
                    <a:schemeClr val="dk1"/>
                  </a:solidFill>
                </a:rPr>
                <a:t>(light on</a:t>
              </a:r>
              <a:r>
                <a:rPr lang="fr" sz="800" i="0" u="none" strike="noStrike" cap="none" dirty="0">
                  <a:solidFill>
                    <a:schemeClr val="dk1"/>
                  </a:solidFill>
                  <a:latin typeface="Arial"/>
                  <a:ea typeface="Arial"/>
                  <a:cs typeface="Arial"/>
                  <a:sym typeface="Arial"/>
                </a:rPr>
                <a:t>)</a:t>
              </a:r>
              <a:endParaRPr sz="1400" i="0" u="none" strike="noStrike" cap="none" dirty="0">
                <a:solidFill>
                  <a:srgbClr val="000000"/>
                </a:solidFill>
                <a:latin typeface="Arial"/>
                <a:ea typeface="Arial"/>
                <a:cs typeface="Arial"/>
                <a:sym typeface="Arial"/>
              </a:endParaRPr>
            </a:p>
          </p:txBody>
        </p:sp>
        <p:sp>
          <p:nvSpPr>
            <p:cNvPr id="434" name="Google Shape;434;p12"/>
            <p:cNvSpPr txBox="1"/>
            <p:nvPr/>
          </p:nvSpPr>
          <p:spPr>
            <a:xfrm>
              <a:off x="4069150" y="971300"/>
              <a:ext cx="2471100" cy="326213"/>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fr-CA" sz="800" dirty="0" err="1">
                  <a:solidFill>
                    <a:schemeClr val="dk1"/>
                  </a:solidFill>
                </a:rPr>
                <a:t>Exhaust</a:t>
              </a:r>
              <a:r>
                <a:rPr lang="fr-CA" sz="800" dirty="0">
                  <a:solidFill>
                    <a:schemeClr val="dk1"/>
                  </a:solidFill>
                </a:rPr>
                <a:t> </a:t>
              </a:r>
              <a:r>
                <a:rPr lang="fr-CA" sz="800" dirty="0" err="1">
                  <a:solidFill>
                    <a:schemeClr val="dk1"/>
                  </a:solidFill>
                </a:rPr>
                <a:t>filter</a:t>
              </a:r>
              <a:r>
                <a:rPr lang="fr-CA" sz="800" dirty="0">
                  <a:solidFill>
                    <a:schemeClr val="dk1"/>
                  </a:solidFill>
                </a:rPr>
                <a:t> </a:t>
              </a:r>
              <a:r>
                <a:rPr lang="fr-CA" sz="800" dirty="0" err="1">
                  <a:solidFill>
                    <a:schemeClr val="dk1"/>
                  </a:solidFill>
                </a:rPr>
                <a:t>regeneration</a:t>
              </a:r>
              <a:r>
                <a:rPr lang="fr-CA" sz="800" dirty="0">
                  <a:solidFill>
                    <a:schemeClr val="dk1"/>
                  </a:solidFill>
                </a:rPr>
                <a:t> </a:t>
              </a:r>
              <a:r>
                <a:rPr lang="fr-CA" sz="800" dirty="0" err="1">
                  <a:solidFill>
                    <a:schemeClr val="dk1"/>
                  </a:solidFill>
                </a:rPr>
                <a:t>recommended</a:t>
              </a:r>
              <a:r>
                <a:rPr lang="fr-CA" sz="800" dirty="0">
                  <a:solidFill>
                    <a:schemeClr val="dk1"/>
                  </a:solidFill>
                </a:rPr>
                <a:t>.</a:t>
              </a:r>
              <a:endParaRPr sz="1400" b="0" i="0" u="none" strike="noStrike" cap="none" dirty="0">
                <a:solidFill>
                  <a:srgbClr val="000000"/>
                </a:solidFill>
                <a:latin typeface="Arial"/>
                <a:ea typeface="Arial"/>
                <a:cs typeface="Arial"/>
                <a:sym typeface="Arial"/>
              </a:endParaRPr>
            </a:p>
          </p:txBody>
        </p:sp>
        <p:sp>
          <p:nvSpPr>
            <p:cNvPr id="435" name="Google Shape;435;p12"/>
            <p:cNvSpPr txBox="1"/>
            <p:nvPr/>
          </p:nvSpPr>
          <p:spPr>
            <a:xfrm>
              <a:off x="6441475" y="881675"/>
              <a:ext cx="2650500" cy="467790"/>
            </a:xfrm>
            <a:prstGeom prst="rect">
              <a:avLst/>
            </a:prstGeom>
            <a:noFill/>
            <a:ln>
              <a:noFill/>
            </a:ln>
          </p:spPr>
          <p:txBody>
            <a:bodyPr spcFirstLastPara="1" wrap="square" lIns="91425" tIns="91425" rIns="91425" bIns="91425" anchor="t" anchorCtr="0">
              <a:spAutoFit/>
            </a:bodyPr>
            <a:lstStyle/>
            <a:p>
              <a:pPr lvl="0" algn="ctr">
                <a:lnSpc>
                  <a:spcPct val="115000"/>
                </a:lnSpc>
                <a:buSzPts val="800"/>
              </a:pPr>
              <a:r>
                <a:rPr lang="en-US" sz="800" dirty="0">
                  <a:solidFill>
                    <a:schemeClr val="dk1"/>
                  </a:solidFill>
                </a:rPr>
                <a:t>By driving on the highway at the permitted speeds</a:t>
              </a:r>
            </a:p>
            <a:p>
              <a:pPr lvl="0" algn="ctr">
                <a:lnSpc>
                  <a:spcPct val="115000"/>
                </a:lnSpc>
                <a:buSzPts val="800"/>
              </a:pPr>
              <a:r>
                <a:rPr lang="en-US" sz="800" dirty="0">
                  <a:solidFill>
                    <a:schemeClr val="dk1"/>
                  </a:solidFill>
                </a:rPr>
                <a:t> or start the regeneration process when parked.</a:t>
              </a:r>
              <a:endParaRPr sz="1400" b="0" i="0" u="none" strike="noStrike" cap="none" dirty="0">
                <a:solidFill>
                  <a:srgbClr val="000000"/>
                </a:solidFill>
                <a:latin typeface="Arial"/>
                <a:ea typeface="Arial"/>
                <a:cs typeface="Arial"/>
                <a:sym typeface="Arial"/>
              </a:endParaRPr>
            </a:p>
          </p:txBody>
        </p:sp>
      </p:grpSp>
      <p:grpSp>
        <p:nvGrpSpPr>
          <p:cNvPr id="436" name="Google Shape;436;p12"/>
          <p:cNvGrpSpPr/>
          <p:nvPr/>
        </p:nvGrpSpPr>
        <p:grpSpPr>
          <a:xfrm>
            <a:off x="807487" y="1486000"/>
            <a:ext cx="8096163" cy="621754"/>
            <a:chOff x="807487" y="1486000"/>
            <a:chExt cx="8096163" cy="621754"/>
          </a:xfrm>
        </p:grpSpPr>
        <p:pic>
          <p:nvPicPr>
            <p:cNvPr id="437" name="Google Shape;437;p12"/>
            <p:cNvPicPr preferRelativeResize="0"/>
            <p:nvPr/>
          </p:nvPicPr>
          <p:blipFill rotWithShape="1">
            <a:blip r:embed="rId4">
              <a:alphaModFix/>
            </a:blip>
            <a:srcRect/>
            <a:stretch/>
          </p:blipFill>
          <p:spPr>
            <a:xfrm>
              <a:off x="807487" y="1564150"/>
              <a:ext cx="656850" cy="543604"/>
            </a:xfrm>
            <a:prstGeom prst="rect">
              <a:avLst/>
            </a:prstGeom>
            <a:noFill/>
            <a:ln>
              <a:noFill/>
            </a:ln>
          </p:spPr>
        </p:pic>
        <p:sp>
          <p:nvSpPr>
            <p:cNvPr id="438" name="Google Shape;438;p12"/>
            <p:cNvSpPr txBox="1"/>
            <p:nvPr/>
          </p:nvSpPr>
          <p:spPr>
            <a:xfrm>
              <a:off x="2027850" y="1548775"/>
              <a:ext cx="1826400"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b="1" dirty="0">
                  <a:solidFill>
                    <a:schemeClr val="dk1"/>
                  </a:solidFill>
                </a:rPr>
                <a:t>Level 2
</a:t>
              </a:r>
              <a:r>
                <a:rPr lang="en-US" sz="800" dirty="0">
                  <a:solidFill>
                    <a:schemeClr val="dk1"/>
                  </a:solidFill>
                </a:rPr>
                <a:t>(light on and flashing</a:t>
              </a:r>
              <a:r>
                <a:rPr lang="en-US" sz="800" b="1" dirty="0">
                  <a:solidFill>
                    <a:schemeClr val="dk1"/>
                  </a:solidFill>
                </a:rPr>
                <a:t>)</a:t>
              </a:r>
              <a:endParaRPr sz="1400" b="0" i="0" u="none" strike="noStrike" cap="none" dirty="0">
                <a:solidFill>
                  <a:srgbClr val="000000"/>
                </a:solidFill>
                <a:latin typeface="Arial"/>
                <a:ea typeface="Arial"/>
                <a:cs typeface="Arial"/>
                <a:sym typeface="Arial"/>
              </a:endParaRPr>
            </a:p>
          </p:txBody>
        </p:sp>
        <p:sp>
          <p:nvSpPr>
            <p:cNvPr id="439" name="Google Shape;439;p12"/>
            <p:cNvSpPr txBox="1"/>
            <p:nvPr/>
          </p:nvSpPr>
          <p:spPr>
            <a:xfrm>
              <a:off x="3934850" y="1564150"/>
              <a:ext cx="2650500" cy="326213"/>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fr-CA" sz="800" dirty="0" err="1">
                  <a:solidFill>
                    <a:schemeClr val="dk1"/>
                  </a:solidFill>
                </a:rPr>
                <a:t>Exhaust</a:t>
              </a:r>
              <a:r>
                <a:rPr lang="fr-CA" sz="800" dirty="0">
                  <a:solidFill>
                    <a:schemeClr val="dk1"/>
                  </a:solidFill>
                </a:rPr>
                <a:t> </a:t>
              </a:r>
              <a:r>
                <a:rPr lang="fr-CA" sz="800" dirty="0" err="1">
                  <a:solidFill>
                    <a:schemeClr val="dk1"/>
                  </a:solidFill>
                </a:rPr>
                <a:t>filter</a:t>
              </a:r>
              <a:r>
                <a:rPr lang="fr-CA" sz="800" dirty="0">
                  <a:solidFill>
                    <a:schemeClr val="dk1"/>
                  </a:solidFill>
                </a:rPr>
                <a:t> </a:t>
              </a:r>
              <a:r>
                <a:rPr lang="fr-CA" sz="800" dirty="0" err="1">
                  <a:solidFill>
                    <a:schemeClr val="dk1"/>
                  </a:solidFill>
                </a:rPr>
                <a:t>regeneration</a:t>
              </a:r>
              <a:r>
                <a:rPr lang="fr-CA" sz="800" dirty="0">
                  <a:solidFill>
                    <a:schemeClr val="dk1"/>
                  </a:solidFill>
                </a:rPr>
                <a:t> </a:t>
              </a:r>
              <a:r>
                <a:rPr lang="fr-CA" sz="800" dirty="0" err="1">
                  <a:solidFill>
                    <a:schemeClr val="dk1"/>
                  </a:solidFill>
                </a:rPr>
                <a:t>required</a:t>
              </a:r>
              <a:r>
                <a:rPr lang="fr-CA" sz="800" dirty="0">
                  <a:solidFill>
                    <a:schemeClr val="dk1"/>
                  </a:solidFill>
                </a:rPr>
                <a:t>.</a:t>
              </a:r>
              <a:endParaRPr sz="1400" b="0" i="0" u="none" strike="noStrike" cap="none" dirty="0">
                <a:solidFill>
                  <a:srgbClr val="000000"/>
                </a:solidFill>
                <a:latin typeface="Arial"/>
                <a:ea typeface="Arial"/>
                <a:cs typeface="Arial"/>
                <a:sym typeface="Arial"/>
              </a:endParaRPr>
            </a:p>
          </p:txBody>
        </p:sp>
        <p:sp>
          <p:nvSpPr>
            <p:cNvPr id="440" name="Google Shape;440;p12"/>
            <p:cNvSpPr txBox="1"/>
            <p:nvPr/>
          </p:nvSpPr>
          <p:spPr>
            <a:xfrm>
              <a:off x="6580450" y="1486000"/>
              <a:ext cx="2323200" cy="609367"/>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dirty="0">
                  <a:solidFill>
                    <a:schemeClr val="dk1"/>
                  </a:solidFill>
                </a:rPr>
                <a:t>Driving on the highway at the permitted speeds or begin the regeneration process while parked</a:t>
              </a:r>
              <a:r>
                <a:rPr lang="fr" sz="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grpSp>
      <p:grpSp>
        <p:nvGrpSpPr>
          <p:cNvPr id="441" name="Google Shape;441;p12"/>
          <p:cNvGrpSpPr/>
          <p:nvPr/>
        </p:nvGrpSpPr>
        <p:grpSpPr>
          <a:xfrm>
            <a:off x="438486" y="2122952"/>
            <a:ext cx="8465189" cy="750945"/>
            <a:chOff x="438486" y="2122952"/>
            <a:chExt cx="8465189" cy="750945"/>
          </a:xfrm>
        </p:grpSpPr>
        <p:pic>
          <p:nvPicPr>
            <p:cNvPr id="442" name="Google Shape;442;p12"/>
            <p:cNvPicPr preferRelativeResize="0"/>
            <p:nvPr/>
          </p:nvPicPr>
          <p:blipFill rotWithShape="1">
            <a:blip r:embed="rId5">
              <a:alphaModFix/>
            </a:blip>
            <a:srcRect/>
            <a:stretch/>
          </p:blipFill>
          <p:spPr>
            <a:xfrm>
              <a:off x="438486" y="2164399"/>
              <a:ext cx="1448190" cy="687675"/>
            </a:xfrm>
            <a:prstGeom prst="rect">
              <a:avLst/>
            </a:prstGeom>
            <a:noFill/>
            <a:ln>
              <a:noFill/>
            </a:ln>
          </p:spPr>
        </p:pic>
        <p:sp>
          <p:nvSpPr>
            <p:cNvPr id="443" name="Google Shape;443;p12"/>
            <p:cNvSpPr txBox="1"/>
            <p:nvPr/>
          </p:nvSpPr>
          <p:spPr>
            <a:xfrm>
              <a:off x="2080750" y="2122952"/>
              <a:ext cx="1543800" cy="750945"/>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b="1" dirty="0">
                  <a:solidFill>
                    <a:schemeClr val="dk1"/>
                  </a:solidFill>
                </a:rPr>
                <a:t>Level 3
</a:t>
              </a:r>
              <a:r>
                <a:rPr lang="en-US" sz="800" dirty="0">
                  <a:solidFill>
                    <a:schemeClr val="dk1"/>
                  </a:solidFill>
                </a:rPr>
                <a:t>(indicator light on and flashes in addition the "engine warning" light is on)</a:t>
              </a:r>
              <a:endParaRPr sz="1400" i="0" u="none" strike="noStrike" cap="none" dirty="0">
                <a:solidFill>
                  <a:srgbClr val="000000"/>
                </a:solidFill>
                <a:latin typeface="Arial"/>
                <a:ea typeface="Arial"/>
                <a:cs typeface="Arial"/>
                <a:sym typeface="Arial"/>
              </a:endParaRPr>
            </a:p>
          </p:txBody>
        </p:sp>
        <p:sp>
          <p:nvSpPr>
            <p:cNvPr id="444" name="Google Shape;444;p12"/>
            <p:cNvSpPr txBox="1"/>
            <p:nvPr/>
          </p:nvSpPr>
          <p:spPr>
            <a:xfrm>
              <a:off x="3975125" y="2170900"/>
              <a:ext cx="2565000" cy="609367"/>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dirty="0">
                  <a:solidFill>
                    <a:schemeClr val="dk1"/>
                  </a:solidFill>
                </a:rPr>
                <a:t>The filter has reached its maximum capacity. Exhaust filter regeneration required.
</a:t>
              </a:r>
              <a:r>
                <a:rPr lang="en-US" sz="800" b="1" dirty="0">
                  <a:solidFill>
                    <a:schemeClr val="dk1"/>
                  </a:solidFill>
                </a:rPr>
                <a:t>The engine power will be decreased</a:t>
              </a:r>
              <a:r>
                <a:rPr lang="en-US" sz="800" dirty="0">
                  <a:solidFill>
                    <a:schemeClr val="dk1"/>
                  </a:solidFill>
                </a:rPr>
                <a:t>.</a:t>
              </a:r>
              <a:endParaRPr sz="1400" b="0" i="0" u="none" strike="noStrike" cap="none" dirty="0">
                <a:solidFill>
                  <a:srgbClr val="000000"/>
                </a:solidFill>
                <a:latin typeface="Arial"/>
                <a:ea typeface="Arial"/>
                <a:cs typeface="Arial"/>
                <a:sym typeface="Arial"/>
              </a:endParaRPr>
            </a:p>
          </p:txBody>
        </p:sp>
        <p:sp>
          <p:nvSpPr>
            <p:cNvPr id="445" name="Google Shape;445;p12"/>
            <p:cNvSpPr txBox="1"/>
            <p:nvPr/>
          </p:nvSpPr>
          <p:spPr>
            <a:xfrm>
              <a:off x="6634175" y="2202450"/>
              <a:ext cx="2269500"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dirty="0">
                  <a:solidFill>
                    <a:schemeClr val="dk1"/>
                  </a:solidFill>
                </a:rPr>
                <a:t>The vehicle must be parked and begin the regeneration process</a:t>
              </a:r>
              <a:r>
                <a:rPr lang="fr" sz="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grpSp>
      <p:grpSp>
        <p:nvGrpSpPr>
          <p:cNvPr id="446" name="Google Shape;446;p12"/>
          <p:cNvGrpSpPr/>
          <p:nvPr/>
        </p:nvGrpSpPr>
        <p:grpSpPr>
          <a:xfrm>
            <a:off x="363962" y="2815525"/>
            <a:ext cx="8539563" cy="821845"/>
            <a:chOff x="363962" y="2815525"/>
            <a:chExt cx="8539563" cy="821845"/>
          </a:xfrm>
        </p:grpSpPr>
        <p:pic>
          <p:nvPicPr>
            <p:cNvPr id="447" name="Google Shape;447;p12"/>
            <p:cNvPicPr preferRelativeResize="0"/>
            <p:nvPr/>
          </p:nvPicPr>
          <p:blipFill rotWithShape="1">
            <a:blip r:embed="rId6">
              <a:alphaModFix/>
            </a:blip>
            <a:srcRect/>
            <a:stretch/>
          </p:blipFill>
          <p:spPr>
            <a:xfrm>
              <a:off x="363962" y="3006900"/>
              <a:ext cx="1543900" cy="491649"/>
            </a:xfrm>
            <a:prstGeom prst="rect">
              <a:avLst/>
            </a:prstGeom>
            <a:noFill/>
            <a:ln>
              <a:noFill/>
            </a:ln>
          </p:spPr>
        </p:pic>
        <p:sp>
          <p:nvSpPr>
            <p:cNvPr id="448" name="Google Shape;448;p12"/>
            <p:cNvSpPr txBox="1"/>
            <p:nvPr/>
          </p:nvSpPr>
          <p:spPr>
            <a:xfrm>
              <a:off x="2068150" y="2815525"/>
              <a:ext cx="1569000" cy="800189"/>
            </a:xfrm>
            <a:prstGeom prst="rect">
              <a:avLst/>
            </a:prstGeom>
            <a:noFill/>
            <a:ln>
              <a:noFill/>
            </a:ln>
          </p:spPr>
          <p:txBody>
            <a:bodyPr spcFirstLastPara="1" wrap="square" lIns="91425" tIns="91425" rIns="91425" bIns="91425" anchor="t" anchorCtr="0">
              <a:spAutoFit/>
            </a:bodyPr>
            <a:lstStyle/>
            <a:p>
              <a:pPr lvl="0" algn="ctr">
                <a:buClr>
                  <a:schemeClr val="dk1"/>
                </a:buClr>
                <a:buSzPts val="1100"/>
              </a:pPr>
              <a:r>
                <a:rPr lang="en-US" sz="800" b="1" dirty="0">
                  <a:solidFill>
                    <a:schemeClr val="dk1"/>
                  </a:solidFill>
                </a:rPr>
                <a:t>Level 4
</a:t>
              </a:r>
              <a:r>
                <a:rPr lang="en-US" sz="800" dirty="0">
                  <a:solidFill>
                    <a:schemeClr val="dk1"/>
                  </a:solidFill>
                </a:rPr>
                <a:t>(Indicator light on and flashes in addition the "engine warning" and "engine danger" lights are on)</a:t>
              </a:r>
              <a:endParaRPr sz="1400" i="0" u="none" strike="noStrike" cap="none" dirty="0">
                <a:solidFill>
                  <a:srgbClr val="000000"/>
                </a:solidFill>
                <a:latin typeface="Arial"/>
                <a:ea typeface="Arial"/>
                <a:cs typeface="Arial"/>
                <a:sym typeface="Arial"/>
              </a:endParaRPr>
            </a:p>
          </p:txBody>
        </p:sp>
        <p:sp>
          <p:nvSpPr>
            <p:cNvPr id="449" name="Google Shape;449;p12"/>
            <p:cNvSpPr txBox="1"/>
            <p:nvPr/>
          </p:nvSpPr>
          <p:spPr>
            <a:xfrm>
              <a:off x="4122850" y="2882675"/>
              <a:ext cx="2189100" cy="609367"/>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800" dirty="0">
                  <a:solidFill>
                    <a:schemeClr val="dk1"/>
                  </a:solidFill>
                </a:rPr>
                <a:t>The filter has exceeded its maximum capacity. Exhaust filter regeneration required.</a:t>
              </a:r>
              <a:endParaRPr sz="1400" b="0" i="0" u="none" strike="noStrike" cap="none" dirty="0">
                <a:solidFill>
                  <a:srgbClr val="000000"/>
                </a:solidFill>
                <a:latin typeface="Arial"/>
                <a:ea typeface="Arial"/>
                <a:cs typeface="Arial"/>
                <a:sym typeface="Arial"/>
              </a:endParaRPr>
            </a:p>
          </p:txBody>
        </p:sp>
        <p:sp>
          <p:nvSpPr>
            <p:cNvPr id="450" name="Google Shape;450;p12"/>
            <p:cNvSpPr txBox="1"/>
            <p:nvPr/>
          </p:nvSpPr>
          <p:spPr>
            <a:xfrm>
              <a:off x="6486425" y="2886425"/>
              <a:ext cx="2417100" cy="750945"/>
            </a:xfrm>
            <a:prstGeom prst="rect">
              <a:avLst/>
            </a:prstGeom>
            <a:noFill/>
            <a:ln>
              <a:noFill/>
            </a:ln>
          </p:spPr>
          <p:txBody>
            <a:bodyPr spcFirstLastPara="1" wrap="square" lIns="91425" tIns="91425" rIns="91425" bIns="91425" anchor="t" anchorCtr="0">
              <a:spAutoFit/>
            </a:bodyPr>
            <a:lstStyle/>
            <a:p>
              <a:pPr lvl="0" algn="ctr">
                <a:lnSpc>
                  <a:spcPct val="115000"/>
                </a:lnSpc>
                <a:buSzPts val="800"/>
              </a:pPr>
              <a:r>
                <a:rPr lang="en-US" sz="800" dirty="0">
                  <a:solidFill>
                    <a:schemeClr val="dk1"/>
                  </a:solidFill>
                </a:rPr>
                <a:t>The vehicle must be parked and begin the regeneration process. 
</a:t>
              </a:r>
              <a:r>
                <a:rPr lang="en-US" sz="800" b="1" dirty="0">
                  <a:solidFill>
                    <a:schemeClr val="dk1"/>
                  </a:solidFill>
                </a:rPr>
                <a:t>The engine may stop and troubleshooting may be required</a:t>
              </a:r>
              <a:r>
                <a:rPr lang="en-US" sz="800" dirty="0">
                  <a:solidFill>
                    <a:schemeClr val="dk1"/>
                  </a:solidFill>
                </a:rPr>
                <a:t>.</a:t>
              </a:r>
              <a:endParaRPr sz="1400" b="0" i="0" u="none" strike="noStrike" cap="none" dirty="0">
                <a:solidFill>
                  <a:srgbClr val="000000"/>
                </a:solidFill>
                <a:latin typeface="Arial"/>
                <a:ea typeface="Arial"/>
                <a:cs typeface="Arial"/>
                <a:sym typeface="Arial"/>
              </a:endParaRPr>
            </a:p>
          </p:txBody>
        </p:sp>
      </p:grpSp>
      <p:grpSp>
        <p:nvGrpSpPr>
          <p:cNvPr id="451" name="Google Shape;451;p12"/>
          <p:cNvGrpSpPr/>
          <p:nvPr/>
        </p:nvGrpSpPr>
        <p:grpSpPr>
          <a:xfrm>
            <a:off x="807475" y="3621300"/>
            <a:ext cx="8015600" cy="558175"/>
            <a:chOff x="807475" y="3621300"/>
            <a:chExt cx="8015600" cy="558175"/>
          </a:xfrm>
        </p:grpSpPr>
        <p:pic>
          <p:nvPicPr>
            <p:cNvPr id="452" name="Google Shape;452;p12"/>
            <p:cNvPicPr preferRelativeResize="0"/>
            <p:nvPr/>
          </p:nvPicPr>
          <p:blipFill rotWithShape="1">
            <a:blip r:embed="rId7">
              <a:alphaModFix/>
            </a:blip>
            <a:srcRect/>
            <a:stretch/>
          </p:blipFill>
          <p:spPr>
            <a:xfrm>
              <a:off x="807475" y="3648100"/>
              <a:ext cx="656850" cy="531375"/>
            </a:xfrm>
            <a:prstGeom prst="rect">
              <a:avLst/>
            </a:prstGeom>
            <a:noFill/>
            <a:ln>
              <a:noFill/>
            </a:ln>
          </p:spPr>
        </p:pic>
        <p:sp>
          <p:nvSpPr>
            <p:cNvPr id="453" name="Google Shape;453;p12"/>
            <p:cNvSpPr txBox="1"/>
            <p:nvPr/>
          </p:nvSpPr>
          <p:spPr>
            <a:xfrm>
              <a:off x="2001000" y="3634725"/>
              <a:ext cx="1732500"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fr" sz="800" b="0" i="0" u="none" strike="noStrike" cap="none" dirty="0">
                  <a:solidFill>
                    <a:schemeClr val="dk1"/>
                  </a:solidFill>
                  <a:latin typeface="Arial"/>
                  <a:ea typeface="Arial"/>
                  <a:cs typeface="Arial"/>
                  <a:sym typeface="Arial"/>
                </a:rPr>
                <a:t> </a:t>
              </a:r>
              <a:r>
                <a:rPr lang="en-US" sz="800" dirty="0">
                  <a:solidFill>
                    <a:schemeClr val="dk1"/>
                  </a:solidFill>
                </a:rPr>
                <a:t>The exhaust can reach a very high temperature.</a:t>
              </a:r>
              <a:endParaRPr sz="1400" b="0" i="0" u="none" strike="noStrike" cap="none" dirty="0">
                <a:solidFill>
                  <a:srgbClr val="000000"/>
                </a:solidFill>
                <a:latin typeface="Arial"/>
                <a:ea typeface="Arial"/>
                <a:cs typeface="Arial"/>
                <a:sym typeface="Arial"/>
              </a:endParaRPr>
            </a:p>
          </p:txBody>
        </p:sp>
        <p:sp>
          <p:nvSpPr>
            <p:cNvPr id="454" name="Google Shape;454;p12"/>
            <p:cNvSpPr txBox="1"/>
            <p:nvPr/>
          </p:nvSpPr>
          <p:spPr>
            <a:xfrm>
              <a:off x="3988575" y="3621300"/>
              <a:ext cx="4834500"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800"/>
              </a:pPr>
              <a:r>
                <a:rPr lang="en-US" sz="800" dirty="0">
                  <a:solidFill>
                    <a:schemeClr val="dk1"/>
                  </a:solidFill>
                </a:rPr>
                <a:t>Depending on the exhaust gas outlet, pay attention to where to park the vehicle before undertaking parked regeneration.</a:t>
              </a:r>
              <a:endParaRPr sz="1400" b="0" i="0" u="none" strike="noStrike" cap="none" dirty="0">
                <a:solidFill>
                  <a:srgbClr val="000000"/>
                </a:solidFill>
                <a:latin typeface="Arial"/>
                <a:ea typeface="Arial"/>
                <a:cs typeface="Arial"/>
                <a:sym typeface="Arial"/>
              </a:endParaRPr>
            </a:p>
          </p:txBody>
        </p:sp>
      </p:grpSp>
      <p:pic>
        <p:nvPicPr>
          <p:cNvPr id="455" name="Google Shape;455;p12"/>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6"/>
                                        </p:tgtEl>
                                        <p:attrNameLst>
                                          <p:attrName>style.visibility</p:attrName>
                                        </p:attrNameLst>
                                      </p:cBhvr>
                                      <p:to>
                                        <p:strVal val="visible"/>
                                      </p:to>
                                    </p:set>
                                    <p:anim calcmode="lin" valueType="num">
                                      <p:cBhvr additive="base">
                                        <p:cTn id="12" dur="1000"/>
                                        <p:tgtEl>
                                          <p:spTgt spid="43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 calcmode="lin" valueType="num">
                                      <p:cBhvr additive="base">
                                        <p:cTn id="17" dur="1000"/>
                                        <p:tgtEl>
                                          <p:spTgt spid="4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6"/>
                                        </p:tgtEl>
                                        <p:attrNameLst>
                                          <p:attrName>style.visibility</p:attrName>
                                        </p:attrNameLst>
                                      </p:cBhvr>
                                      <p:to>
                                        <p:strVal val="visible"/>
                                      </p:to>
                                    </p:set>
                                    <p:anim calcmode="lin" valueType="num">
                                      <p:cBhvr additive="base">
                                        <p:cTn id="22" dur="1000"/>
                                        <p:tgtEl>
                                          <p:spTgt spid="44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51"/>
                                        </p:tgtEl>
                                        <p:attrNameLst>
                                          <p:attrName>style.visibility</p:attrName>
                                        </p:attrNameLst>
                                      </p:cBhvr>
                                      <p:to>
                                        <p:strVal val="visible"/>
                                      </p:to>
                                    </p:set>
                                    <p:anim calcmode="lin" valueType="num">
                                      <p:cBhvr additive="base">
                                        <p:cTn id="27" dur="1000"/>
                                        <p:tgtEl>
                                          <p:spTgt spid="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5"/>
          <p:cNvSpPr txBox="1"/>
          <p:nvPr/>
        </p:nvSpPr>
        <p:spPr>
          <a:xfrm>
            <a:off x="180036" y="4086050"/>
            <a:ext cx="1048263"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ref:(2.2.5)</a:t>
            </a:r>
            <a:endParaRPr sz="1400" b="0" i="0" u="none" strike="noStrike" cap="none">
              <a:solidFill>
                <a:srgbClr val="000000"/>
              </a:solidFill>
              <a:latin typeface="Arial"/>
              <a:ea typeface="Arial"/>
              <a:cs typeface="Arial"/>
              <a:sym typeface="Arial"/>
            </a:endParaRPr>
          </a:p>
        </p:txBody>
      </p:sp>
      <p:sp>
        <p:nvSpPr>
          <p:cNvPr id="461" name="Google Shape;461;p55"/>
          <p:cNvSpPr/>
          <p:nvPr/>
        </p:nvSpPr>
        <p:spPr>
          <a:xfrm>
            <a:off x="2239118" y="1083282"/>
            <a:ext cx="1501253" cy="523180"/>
          </a:xfrm>
          <a:prstGeom prst="rect">
            <a:avLst/>
          </a:prstGeom>
          <a:solidFill>
            <a:srgbClr val="0070C0"/>
          </a:solidFill>
          <a:ln>
            <a:noFill/>
          </a:ln>
        </p:spPr>
        <p:txBody>
          <a:bodyPr spcFirstLastPara="1" wrap="square" lIns="91425" tIns="45700" rIns="91425" bIns="45700" anchor="t" anchorCtr="0">
            <a:spAutoFit/>
          </a:bodyPr>
          <a:lstStyle/>
          <a:p>
            <a:pPr lvl="0" algn="ctr"/>
            <a:r>
              <a:rPr lang="fr-CA" b="1" dirty="0"/>
              <a:t>Blue cap</a:t>
            </a:r>
            <a:br>
              <a:rPr lang="f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pic>
        <p:nvPicPr>
          <p:cNvPr id="462" name="Google Shape;462;p55" descr="https://lh5.googleusercontent.com/70lMj4Q_Y7l4YDYQj635tWvYnBGg8aW485AhoV6llvE_lBqsFuPsOmtagFwzVktRY-gvvs595Qozc-n8lBVJi-JdBDNOo-M3gN1lKkqz1BrJn_QTwtvPkHhMl4ubVUJSSWhKz_UjczRkZmRBxYou"/>
          <p:cNvPicPr preferRelativeResize="0"/>
          <p:nvPr/>
        </p:nvPicPr>
        <p:blipFill rotWithShape="1">
          <a:blip r:embed="rId3">
            <a:alphaModFix/>
          </a:blip>
          <a:srcRect/>
          <a:stretch/>
        </p:blipFill>
        <p:spPr>
          <a:xfrm>
            <a:off x="1636073" y="1403785"/>
            <a:ext cx="3679446" cy="2104558"/>
          </a:xfrm>
          <a:prstGeom prst="rect">
            <a:avLst/>
          </a:prstGeom>
          <a:noFill/>
          <a:ln>
            <a:noFill/>
          </a:ln>
        </p:spPr>
      </p:pic>
      <p:sp>
        <p:nvSpPr>
          <p:cNvPr id="463" name="Google Shape;463;p55"/>
          <p:cNvSpPr/>
          <p:nvPr/>
        </p:nvSpPr>
        <p:spPr>
          <a:xfrm>
            <a:off x="1228299" y="364702"/>
            <a:ext cx="6509982" cy="677068"/>
          </a:xfrm>
          <a:prstGeom prst="rect">
            <a:avLst/>
          </a:prstGeom>
          <a:noFill/>
          <a:ln>
            <a:noFill/>
          </a:ln>
        </p:spPr>
        <p:txBody>
          <a:bodyPr spcFirstLastPara="1" wrap="square" lIns="91425" tIns="45700" rIns="91425" bIns="45700" anchor="t" anchorCtr="0">
            <a:spAutoFit/>
          </a:bodyPr>
          <a:lstStyle/>
          <a:p>
            <a:pPr lvl="0"/>
            <a:r>
              <a:rPr lang="fr-CA" sz="2400" b="1" dirty="0"/>
              <a:t>DIESEL EXHAUST FLUID "DEF"</a:t>
            </a:r>
            <a:br>
              <a:rPr lang="f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pic>
        <p:nvPicPr>
          <p:cNvPr id="464" name="Google Shape;464;p55"/>
          <p:cNvPicPr preferRelativeResize="0"/>
          <p:nvPr/>
        </p:nvPicPr>
        <p:blipFill rotWithShape="1">
          <a:blip r:embed="rId4">
            <a:alphaModFix/>
          </a:blip>
          <a:srcRect/>
          <a:stretch/>
        </p:blipFill>
        <p:spPr>
          <a:xfrm>
            <a:off x="4243532" y="1403785"/>
            <a:ext cx="2559356" cy="2104558"/>
          </a:xfrm>
          <a:prstGeom prst="rect">
            <a:avLst/>
          </a:prstGeom>
          <a:noFill/>
          <a:ln>
            <a:noFill/>
          </a:ln>
        </p:spPr>
      </p:pic>
      <p:pic>
        <p:nvPicPr>
          <p:cNvPr id="465" name="Google Shape;465;p5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ec947c093e_0_4"/>
          <p:cNvSpPr txBox="1">
            <a:spLocks noGrp="1"/>
          </p:cNvSpPr>
          <p:nvPr>
            <p:ph type="title"/>
          </p:nvPr>
        </p:nvSpPr>
        <p:spPr>
          <a:xfrm>
            <a:off x="962175" y="513395"/>
            <a:ext cx="7011300" cy="1927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sz="1960" dirty="0">
              <a:latin typeface="Calibri"/>
              <a:ea typeface="Calibri"/>
              <a:cs typeface="Calibri"/>
              <a:sym typeface="Calibri"/>
            </a:endParaRPr>
          </a:p>
          <a:p>
            <a:pPr marL="0" lvl="0" indent="0" algn="ctr" rtl="0">
              <a:lnSpc>
                <a:spcPct val="100000"/>
              </a:lnSpc>
              <a:spcBef>
                <a:spcPts val="0"/>
              </a:spcBef>
              <a:spcAft>
                <a:spcPts val="0"/>
              </a:spcAft>
              <a:buSzPts val="3600"/>
              <a:buNone/>
            </a:pPr>
            <a:endParaRPr sz="1960" dirty="0">
              <a:latin typeface="Calibri"/>
              <a:ea typeface="Calibri"/>
              <a:cs typeface="Calibri"/>
              <a:sym typeface="Calibri"/>
            </a:endParaRPr>
          </a:p>
          <a:p>
            <a:pPr marL="0" lvl="0" indent="0" algn="ctr" rtl="0">
              <a:lnSpc>
                <a:spcPct val="100000"/>
              </a:lnSpc>
              <a:spcBef>
                <a:spcPts val="0"/>
              </a:spcBef>
              <a:spcAft>
                <a:spcPts val="0"/>
              </a:spcAft>
              <a:buSzPts val="3600"/>
              <a:buNone/>
            </a:pPr>
            <a:endParaRPr sz="1960" dirty="0">
              <a:latin typeface="Calibri"/>
              <a:ea typeface="Calibri"/>
              <a:cs typeface="Calibri"/>
              <a:sym typeface="Calibri"/>
            </a:endParaRPr>
          </a:p>
          <a:p>
            <a:pPr marL="0" lvl="0" indent="0" algn="ctr" rtl="0">
              <a:lnSpc>
                <a:spcPct val="100000"/>
              </a:lnSpc>
              <a:spcBef>
                <a:spcPts val="0"/>
              </a:spcBef>
              <a:spcAft>
                <a:spcPts val="0"/>
              </a:spcAft>
              <a:buSzPts val="3600"/>
              <a:buNone/>
            </a:pPr>
            <a:endParaRPr sz="1960" dirty="0">
              <a:latin typeface="Calibri"/>
              <a:ea typeface="Calibri"/>
              <a:cs typeface="Calibri"/>
              <a:sym typeface="Calibri"/>
            </a:endParaRPr>
          </a:p>
          <a:p>
            <a:pPr marL="0" lvl="0" indent="0" algn="ctr" rtl="0">
              <a:lnSpc>
                <a:spcPct val="100000"/>
              </a:lnSpc>
              <a:spcBef>
                <a:spcPts val="0"/>
              </a:spcBef>
              <a:spcAft>
                <a:spcPts val="0"/>
              </a:spcAft>
              <a:buSzPts val="3600"/>
              <a:buNone/>
            </a:pPr>
            <a:endParaRPr sz="1960" dirty="0">
              <a:latin typeface="Calibri"/>
              <a:ea typeface="Calibri"/>
              <a:cs typeface="Calibri"/>
              <a:sym typeface="Calibri"/>
            </a:endParaRPr>
          </a:p>
          <a:p>
            <a:pPr lvl="0" algn="l">
              <a:buSzPts val="990"/>
            </a:pPr>
            <a:r>
              <a:rPr lang="en-US" sz="1960" dirty="0">
                <a:latin typeface="Calibri"/>
                <a:ea typeface="Calibri"/>
                <a:cs typeface="Calibri"/>
                <a:sym typeface="Calibri"/>
              </a:rPr>
              <a:t>Identify the possibilities of a tractor-trailer systems.</a:t>
            </a:r>
            <a:br>
              <a:rPr lang="en-US" sz="1960" dirty="0">
                <a:latin typeface="Calibri"/>
                <a:ea typeface="Calibri"/>
                <a:cs typeface="Calibri"/>
                <a:sym typeface="Calibri"/>
              </a:rPr>
            </a:br>
            <a:r>
              <a:rPr lang="en-US" sz="1960" dirty="0">
                <a:latin typeface="Calibri"/>
                <a:ea typeface="Calibri"/>
                <a:cs typeface="Calibri"/>
                <a:sym typeface="Calibri"/>
              </a:rPr>
              <a:t>
</a:t>
            </a:r>
            <a:r>
              <a:rPr lang="en-US" sz="1800" dirty="0">
                <a:latin typeface="Calibri"/>
                <a:ea typeface="Calibri"/>
                <a:cs typeface="Calibri"/>
                <a:sym typeface="Calibri"/>
              </a:rPr>
              <a:t>1. Distinguish the particularities of a truck. </a:t>
            </a:r>
            <a:br>
              <a:rPr lang="en-US" sz="1800" dirty="0">
                <a:latin typeface="Calibri"/>
                <a:ea typeface="Calibri"/>
                <a:cs typeface="Calibri"/>
                <a:sym typeface="Calibri"/>
              </a:rPr>
            </a:br>
            <a:r>
              <a:rPr lang="en-US" sz="1800" dirty="0">
                <a:latin typeface="Calibri"/>
                <a:ea typeface="Calibri"/>
                <a:cs typeface="Calibri"/>
                <a:sym typeface="Calibri"/>
              </a:rPr>
              <a:t>
2. Become acquainted with the capabilities of the power unit.</a:t>
            </a:r>
            <a:br>
              <a:rPr lang="en-US" sz="1800" dirty="0">
                <a:latin typeface="Calibri"/>
                <a:ea typeface="Calibri"/>
                <a:cs typeface="Calibri"/>
                <a:sym typeface="Calibri"/>
              </a:rPr>
            </a:br>
            <a:r>
              <a:rPr lang="en-US" sz="1800" dirty="0">
                <a:latin typeface="Calibri"/>
                <a:ea typeface="Calibri"/>
                <a:cs typeface="Calibri"/>
                <a:sym typeface="Calibri"/>
              </a:rPr>
              <a:t>
3. Choose the modes of use of the motion transmission system.</a:t>
            </a:r>
            <a:br>
              <a:rPr lang="en-US" sz="1800" dirty="0">
                <a:latin typeface="Calibri"/>
                <a:ea typeface="Calibri"/>
                <a:cs typeface="Calibri"/>
                <a:sym typeface="Calibri"/>
              </a:rPr>
            </a:br>
            <a:r>
              <a:rPr lang="en-US" sz="1800" dirty="0">
                <a:latin typeface="Calibri"/>
                <a:ea typeface="Calibri"/>
                <a:cs typeface="Calibri"/>
                <a:sym typeface="Calibri"/>
              </a:rPr>
              <a:t>
4. Choose ways to optimize braking system performance.</a:t>
            </a:r>
            <a:br>
              <a:rPr lang="en-US" sz="1800" dirty="0">
                <a:latin typeface="Calibri"/>
                <a:ea typeface="Calibri"/>
                <a:cs typeface="Calibri"/>
                <a:sym typeface="Calibri"/>
              </a:rPr>
            </a:br>
            <a:r>
              <a:rPr lang="en-US" sz="1800" dirty="0">
                <a:latin typeface="Calibri"/>
                <a:ea typeface="Calibri"/>
                <a:cs typeface="Calibri"/>
                <a:sym typeface="Calibri"/>
              </a:rPr>
              <a:t>
5. Know the capabilities and limitations of suspension systems and   steering, as well as wheels</a:t>
            </a:r>
            <a:r>
              <a:rPr lang="en-US" sz="1960" dirty="0">
                <a:latin typeface="Calibri"/>
                <a:ea typeface="Calibri"/>
                <a:cs typeface="Calibri"/>
                <a:sym typeface="Calibri"/>
              </a:rPr>
              <a:t>.</a:t>
            </a:r>
            <a:endParaRPr sz="1800" dirty="0">
              <a:latin typeface="Calibri"/>
              <a:ea typeface="Calibri"/>
              <a:cs typeface="Calibri"/>
              <a:sym typeface="Calibri"/>
            </a:endParaRPr>
          </a:p>
          <a:p>
            <a:pPr marL="0" lvl="0" indent="0" algn="ctr" rtl="0">
              <a:lnSpc>
                <a:spcPct val="100000"/>
              </a:lnSpc>
              <a:spcBef>
                <a:spcPts val="0"/>
              </a:spcBef>
              <a:spcAft>
                <a:spcPts val="0"/>
              </a:spcAft>
              <a:buSzPts val="3600"/>
              <a:buNone/>
            </a:pPr>
            <a:endParaRPr sz="2200" dirty="0"/>
          </a:p>
        </p:txBody>
      </p:sp>
      <p:pic>
        <p:nvPicPr>
          <p:cNvPr id="200" name="Google Shape;200;gec947c093e_0_4"/>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013441a6eb_1_98"/>
          <p:cNvSpPr txBox="1">
            <a:spLocks noGrp="1"/>
          </p:cNvSpPr>
          <p:nvPr>
            <p:ph type="body" idx="1"/>
          </p:nvPr>
        </p:nvSpPr>
        <p:spPr>
          <a:xfrm>
            <a:off x="152400" y="27800"/>
            <a:ext cx="8861700" cy="1452900"/>
          </a:xfrm>
          <a:prstGeom prst="rect">
            <a:avLst/>
          </a:prstGeom>
          <a:noFill/>
          <a:ln>
            <a:noFill/>
          </a:ln>
        </p:spPr>
        <p:txBody>
          <a:bodyPr spcFirstLastPara="1" wrap="square" lIns="91425" tIns="91425" rIns="91425" bIns="91425" anchor="t" anchorCtr="0">
            <a:noAutofit/>
          </a:bodyPr>
          <a:lstStyle/>
          <a:p>
            <a:pPr marL="0" lvl="0" indent="0" algn="ctr">
              <a:buClr>
                <a:schemeClr val="dk1"/>
              </a:buClr>
              <a:buSzPts val="1100"/>
              <a:buNone/>
            </a:pPr>
            <a:r>
              <a:rPr lang="fr-CA" b="1" dirty="0">
                <a:solidFill>
                  <a:schemeClr val="dk1"/>
                </a:solidFill>
              </a:rPr>
              <a:t>AUXILIARY BRAKES (</a:t>
            </a:r>
            <a:r>
              <a:rPr lang="fr-CA" sz="1200" b="1" dirty="0">
                <a:solidFill>
                  <a:schemeClr val="dk1"/>
                </a:solidFill>
              </a:rPr>
              <a:t>Engine </a:t>
            </a:r>
            <a:r>
              <a:rPr lang="fr-CA" sz="1200" b="1" dirty="0" err="1">
                <a:solidFill>
                  <a:schemeClr val="dk1"/>
                </a:solidFill>
              </a:rPr>
              <a:t>Brake</a:t>
            </a:r>
            <a:r>
              <a:rPr lang="fr-CA" sz="1200" b="1" dirty="0">
                <a:solidFill>
                  <a:schemeClr val="dk1"/>
                </a:solidFill>
              </a:rPr>
              <a:t> or Retarder)</a:t>
            </a:r>
            <a:br>
              <a:rPr lang="fr" sz="1200" b="1" dirty="0">
                <a:solidFill>
                  <a:schemeClr val="dk1"/>
                </a:solidFill>
              </a:rPr>
            </a:br>
            <a:r>
              <a:rPr lang="en-US" sz="1200" dirty="0">
                <a:solidFill>
                  <a:schemeClr val="dk1"/>
                </a:solidFill>
              </a:rPr>
              <a:t>A valuable tool. </a:t>
            </a:r>
            <a:br>
              <a:rPr lang="en-US" sz="1200" dirty="0">
                <a:solidFill>
                  <a:schemeClr val="dk1"/>
                </a:solidFill>
              </a:rPr>
            </a:br>
            <a:r>
              <a:rPr lang="en-US" sz="1200" dirty="0">
                <a:solidFill>
                  <a:schemeClr val="dk1"/>
                </a:solidFill>
              </a:rPr>
              <a:t>They </a:t>
            </a:r>
            <a:r>
              <a:rPr lang="en-US" sz="1200" b="1" dirty="0">
                <a:solidFill>
                  <a:schemeClr val="dk1"/>
                </a:solidFill>
              </a:rPr>
              <a:t>reduce service brake application </a:t>
            </a:r>
            <a:r>
              <a:rPr lang="en-US" sz="1200" dirty="0">
                <a:solidFill>
                  <a:schemeClr val="dk1"/>
                </a:solidFill>
              </a:rPr>
              <a:t>and provide additional braking capability.</a:t>
            </a:r>
            <a:endParaRPr sz="1200" dirty="0">
              <a:solidFill>
                <a:schemeClr val="dk1"/>
              </a:solidFill>
            </a:endParaRPr>
          </a:p>
          <a:p>
            <a:pPr marL="0" lvl="0" indent="0" algn="just">
              <a:buClr>
                <a:schemeClr val="dk1"/>
              </a:buClr>
              <a:buSzPts val="1100"/>
              <a:buNone/>
            </a:pPr>
            <a:r>
              <a:rPr lang="en-US" sz="1200" dirty="0">
                <a:solidFill>
                  <a:schemeClr val="dk1"/>
                </a:solidFill>
              </a:rPr>
              <a:t>For example, the majority of well-anticipated highway exits could be negotiated without using the service brake. Similarly, the use of auxiliary brakes is part of the </a:t>
            </a:r>
            <a:r>
              <a:rPr lang="en-US" sz="1200" b="1" dirty="0">
                <a:solidFill>
                  <a:schemeClr val="dk1"/>
                </a:solidFill>
              </a:rPr>
              <a:t>procedures</a:t>
            </a:r>
            <a:r>
              <a:rPr lang="en-US" sz="1200" dirty="0">
                <a:solidFill>
                  <a:schemeClr val="dk1"/>
                </a:solidFill>
              </a:rPr>
              <a:t> to secure downhill operation .</a:t>
            </a:r>
            <a:endParaRPr dirty="0"/>
          </a:p>
        </p:txBody>
      </p:sp>
      <p:sp>
        <p:nvSpPr>
          <p:cNvPr id="471" name="Google Shape;471;g1013441a6eb_1_98"/>
          <p:cNvSpPr txBox="1"/>
          <p:nvPr/>
        </p:nvSpPr>
        <p:spPr>
          <a:xfrm>
            <a:off x="0" y="4062275"/>
            <a:ext cx="130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ref:(2.2.6)</a:t>
            </a:r>
            <a:endParaRPr sz="1400" b="0" i="0" u="none" strike="noStrike" cap="none">
              <a:solidFill>
                <a:srgbClr val="000000"/>
              </a:solidFill>
              <a:latin typeface="Arial"/>
              <a:ea typeface="Arial"/>
              <a:cs typeface="Arial"/>
              <a:sym typeface="Arial"/>
            </a:endParaRPr>
          </a:p>
        </p:txBody>
      </p:sp>
      <p:pic>
        <p:nvPicPr>
          <p:cNvPr id="472" name="Google Shape;472;g1013441a6eb_1_98"/>
          <p:cNvPicPr preferRelativeResize="0"/>
          <p:nvPr/>
        </p:nvPicPr>
        <p:blipFill rotWithShape="1">
          <a:blip r:embed="rId3">
            <a:alphaModFix/>
          </a:blip>
          <a:srcRect/>
          <a:stretch/>
        </p:blipFill>
        <p:spPr>
          <a:xfrm>
            <a:off x="932850" y="1759100"/>
            <a:ext cx="3706000" cy="2580400"/>
          </a:xfrm>
          <a:prstGeom prst="rect">
            <a:avLst/>
          </a:prstGeom>
          <a:noFill/>
          <a:ln>
            <a:noFill/>
          </a:ln>
        </p:spPr>
      </p:pic>
      <p:pic>
        <p:nvPicPr>
          <p:cNvPr id="473" name="Google Shape;473;g1013441a6eb_1_98"/>
          <p:cNvPicPr preferRelativeResize="0"/>
          <p:nvPr/>
        </p:nvPicPr>
        <p:blipFill rotWithShape="1">
          <a:blip r:embed="rId4">
            <a:alphaModFix/>
          </a:blip>
          <a:srcRect/>
          <a:stretch/>
        </p:blipFill>
        <p:spPr>
          <a:xfrm>
            <a:off x="5916275" y="1759100"/>
            <a:ext cx="1257645" cy="2421450"/>
          </a:xfrm>
          <a:prstGeom prst="rect">
            <a:avLst/>
          </a:prstGeom>
          <a:noFill/>
          <a:ln>
            <a:noFill/>
          </a:ln>
        </p:spPr>
      </p:pic>
      <p:pic>
        <p:nvPicPr>
          <p:cNvPr id="474" name="Google Shape;474;g1013441a6eb_1_98"/>
          <p:cNvPicPr preferRelativeResize="0"/>
          <p:nvPr/>
        </p:nvPicPr>
        <p:blipFill rotWithShape="1">
          <a:blip r:embed="rId5">
            <a:alphaModFix/>
          </a:blip>
          <a:srcRect/>
          <a:stretch/>
        </p:blipFill>
        <p:spPr>
          <a:xfrm>
            <a:off x="4638850" y="1759100"/>
            <a:ext cx="1167365" cy="2357474"/>
          </a:xfrm>
          <a:prstGeom prst="rect">
            <a:avLst/>
          </a:prstGeom>
          <a:noFill/>
          <a:ln>
            <a:noFill/>
          </a:ln>
        </p:spPr>
      </p:pic>
      <p:pic>
        <p:nvPicPr>
          <p:cNvPr id="475" name="Google Shape;475;g1013441a6eb_1_98"/>
          <p:cNvPicPr preferRelativeResize="0"/>
          <p:nvPr/>
        </p:nvPicPr>
        <p:blipFill rotWithShape="1">
          <a:blip r:embed="rId6">
            <a:alphaModFix/>
          </a:blip>
          <a:srcRect/>
          <a:stretch/>
        </p:blipFill>
        <p:spPr>
          <a:xfrm>
            <a:off x="7142450" y="1747022"/>
            <a:ext cx="1776850" cy="1795625"/>
          </a:xfrm>
          <a:prstGeom prst="rect">
            <a:avLst/>
          </a:prstGeom>
          <a:noFill/>
          <a:ln>
            <a:noFill/>
          </a:ln>
        </p:spPr>
      </p:pic>
      <p:pic>
        <p:nvPicPr>
          <p:cNvPr id="476" name="Google Shape;476;g1013441a6eb_1_98"/>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3"/>
          <p:cNvSpPr txBox="1">
            <a:spLocks noGrp="1"/>
          </p:cNvSpPr>
          <p:nvPr>
            <p:ph type="title"/>
          </p:nvPr>
        </p:nvSpPr>
        <p:spPr>
          <a:xfrm>
            <a:off x="1152000" y="212750"/>
            <a:ext cx="6840000" cy="730800"/>
          </a:xfrm>
          <a:prstGeom prst="rect">
            <a:avLst/>
          </a:prstGeom>
          <a:noFill/>
          <a:ln>
            <a:noFill/>
          </a:ln>
        </p:spPr>
        <p:txBody>
          <a:bodyPr spcFirstLastPara="1" wrap="square" lIns="91425" tIns="91425" rIns="91425" bIns="91425" anchor="ctr" anchorCtr="0">
            <a:noAutofit/>
          </a:bodyPr>
          <a:lstStyle/>
          <a:p>
            <a:pPr lvl="0"/>
            <a:r>
              <a:rPr lang="fr-CA" dirty="0"/>
              <a:t>RPM: Torque and HP/Power</a:t>
            </a:r>
            <a:endParaRPr dirty="0"/>
          </a:p>
        </p:txBody>
      </p:sp>
      <p:pic>
        <p:nvPicPr>
          <p:cNvPr id="482" name="Google Shape;482;p13"/>
          <p:cNvPicPr preferRelativeResize="0"/>
          <p:nvPr/>
        </p:nvPicPr>
        <p:blipFill rotWithShape="1">
          <a:blip r:embed="rId3">
            <a:alphaModFix/>
          </a:blip>
          <a:srcRect/>
          <a:stretch/>
        </p:blipFill>
        <p:spPr>
          <a:xfrm>
            <a:off x="229750" y="1070275"/>
            <a:ext cx="4132575" cy="2458879"/>
          </a:xfrm>
          <a:prstGeom prst="rect">
            <a:avLst/>
          </a:prstGeom>
          <a:noFill/>
          <a:ln>
            <a:noFill/>
          </a:ln>
        </p:spPr>
      </p:pic>
      <p:pic>
        <p:nvPicPr>
          <p:cNvPr id="483" name="Google Shape;483;p13"/>
          <p:cNvPicPr preferRelativeResize="0"/>
          <p:nvPr/>
        </p:nvPicPr>
        <p:blipFill rotWithShape="1">
          <a:blip r:embed="rId4">
            <a:alphaModFix/>
          </a:blip>
          <a:srcRect/>
          <a:stretch/>
        </p:blipFill>
        <p:spPr>
          <a:xfrm>
            <a:off x="4919200" y="1070275"/>
            <a:ext cx="3954225" cy="2532575"/>
          </a:xfrm>
          <a:prstGeom prst="rect">
            <a:avLst/>
          </a:prstGeom>
          <a:noFill/>
          <a:ln>
            <a:noFill/>
          </a:ln>
        </p:spPr>
      </p:pic>
      <p:sp>
        <p:nvSpPr>
          <p:cNvPr id="484" name="Google Shape;484;p13"/>
          <p:cNvSpPr txBox="1"/>
          <p:nvPr/>
        </p:nvSpPr>
        <p:spPr>
          <a:xfrm>
            <a:off x="560800" y="4109025"/>
            <a:ext cx="130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ref:(2.2.7)</a:t>
            </a:r>
            <a:endParaRPr sz="1400" b="0" i="0" u="none" strike="noStrike" cap="none">
              <a:solidFill>
                <a:srgbClr val="000000"/>
              </a:solidFill>
              <a:latin typeface="Arial"/>
              <a:ea typeface="Arial"/>
              <a:cs typeface="Arial"/>
              <a:sym typeface="Arial"/>
            </a:endParaRPr>
          </a:p>
        </p:txBody>
      </p:sp>
      <p:pic>
        <p:nvPicPr>
          <p:cNvPr id="485" name="Google Shape;485;p1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txBox="1">
            <a:spLocks noGrp="1"/>
          </p:cNvSpPr>
          <p:nvPr>
            <p:ph type="title"/>
          </p:nvPr>
        </p:nvSpPr>
        <p:spPr>
          <a:xfrm>
            <a:off x="3066450" y="112175"/>
            <a:ext cx="3011100" cy="715500"/>
          </a:xfrm>
          <a:prstGeom prst="rect">
            <a:avLst/>
          </a:prstGeom>
          <a:noFill/>
          <a:ln>
            <a:noFill/>
          </a:ln>
        </p:spPr>
        <p:txBody>
          <a:bodyPr spcFirstLastPara="1" wrap="square" lIns="91425" tIns="91425" rIns="91425" bIns="91425" anchor="ctr" anchorCtr="0">
            <a:noAutofit/>
          </a:bodyPr>
          <a:lstStyle/>
          <a:p>
            <a:pPr lvl="0"/>
            <a:r>
              <a:rPr lang="fr-CA" dirty="0" err="1"/>
              <a:t>Terminology</a:t>
            </a:r>
            <a:endParaRPr dirty="0"/>
          </a:p>
        </p:txBody>
      </p:sp>
      <p:pic>
        <p:nvPicPr>
          <p:cNvPr id="491" name="Google Shape;491;p14"/>
          <p:cNvPicPr preferRelativeResize="0"/>
          <p:nvPr/>
        </p:nvPicPr>
        <p:blipFill rotWithShape="1">
          <a:blip r:embed="rId3">
            <a:alphaModFix/>
          </a:blip>
          <a:srcRect/>
          <a:stretch/>
        </p:blipFill>
        <p:spPr>
          <a:xfrm>
            <a:off x="32000" y="1277975"/>
            <a:ext cx="4198800" cy="2587550"/>
          </a:xfrm>
          <a:prstGeom prst="rect">
            <a:avLst/>
          </a:prstGeom>
          <a:noFill/>
          <a:ln>
            <a:noFill/>
          </a:ln>
        </p:spPr>
      </p:pic>
      <p:sp>
        <p:nvSpPr>
          <p:cNvPr id="492" name="Google Shape;492;p14"/>
          <p:cNvSpPr txBox="1"/>
          <p:nvPr/>
        </p:nvSpPr>
        <p:spPr>
          <a:xfrm>
            <a:off x="3926775" y="675789"/>
            <a:ext cx="5037300" cy="3494992"/>
          </a:xfrm>
          <a:prstGeom prst="rect">
            <a:avLst/>
          </a:prstGeom>
          <a:noFill/>
          <a:ln>
            <a:noFill/>
          </a:ln>
        </p:spPr>
        <p:txBody>
          <a:bodyPr spcFirstLastPara="1" wrap="square" lIns="91425" tIns="91425" rIns="91425" bIns="91425" anchor="t" anchorCtr="0">
            <a:noAutofit/>
          </a:bodyPr>
          <a:lstStyle/>
          <a:p>
            <a:pPr marL="457200" lvl="0" algn="just">
              <a:lnSpc>
                <a:spcPct val="115000"/>
              </a:lnSpc>
              <a:buSzPts val="1300"/>
            </a:pPr>
            <a:r>
              <a:rPr lang="en-US" sz="1300" b="1" dirty="0">
                <a:solidFill>
                  <a:schemeClr val="dk1"/>
                </a:solidFill>
              </a:rPr>
              <a:t>Progressive </a:t>
            </a:r>
            <a:r>
              <a:rPr lang="en-US" sz="1300" b="1" dirty="0">
                <a:solidFill>
                  <a:schemeClr val="dk1"/>
                </a:solidFill>
                <a:highlight>
                  <a:srgbClr val="FF0000"/>
                </a:highlight>
              </a:rPr>
              <a:t>(economical) </a:t>
            </a:r>
            <a:r>
              <a:rPr lang="en-US" sz="1300" b="1" dirty="0">
                <a:solidFill>
                  <a:schemeClr val="dk1"/>
                </a:solidFill>
              </a:rPr>
              <a:t>changes in gear ratios:</a:t>
            </a:r>
          </a:p>
          <a:p>
            <a:pPr marL="457200" lvl="0" algn="just">
              <a:lnSpc>
                <a:spcPct val="115000"/>
              </a:lnSpc>
              <a:buSzPts val="1300"/>
            </a:pPr>
            <a:r>
              <a:rPr lang="en-US" sz="1300" dirty="0">
                <a:solidFill>
                  <a:schemeClr val="dk1"/>
                </a:solidFill>
              </a:rPr>
              <a:t>Low range: the recovery can be below the maximum torque, at less than 1000 RPM.
High range: the recovery must be at the beginning of the maximum torque, at 1000 RPM (With a difference of 400 RPM, it would be necessary to change the ratio to 1400 RPM for the recovery to be at 1000 RPM)</a:t>
            </a:r>
            <a:endParaRPr sz="13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300"/>
              <a:buFont typeface="Arial"/>
              <a:buNone/>
            </a:pPr>
            <a:r>
              <a:rPr lang="fr" sz="1300" b="0" i="0" u="none" strike="noStrike" cap="none" dirty="0">
                <a:solidFill>
                  <a:schemeClr val="dk1"/>
                </a:solidFill>
                <a:latin typeface="Arial"/>
                <a:ea typeface="Arial"/>
                <a:cs typeface="Arial"/>
                <a:sym typeface="Arial"/>
              </a:rPr>
              <a:t>          </a:t>
            </a:r>
            <a:r>
              <a:rPr lang="fr" sz="1300" b="1" i="0" u="none" strike="noStrike" cap="none" dirty="0">
                <a:solidFill>
                  <a:schemeClr val="dk1"/>
                </a:solidFill>
                <a:latin typeface="Arial"/>
                <a:ea typeface="Arial"/>
                <a:cs typeface="Arial"/>
                <a:sym typeface="Arial"/>
              </a:rPr>
              <a:t>Peak Tork:</a:t>
            </a:r>
            <a:endParaRPr sz="1300" b="1" i="0" u="none" strike="noStrike" cap="none" dirty="0">
              <a:solidFill>
                <a:schemeClr val="dk1"/>
              </a:solidFill>
              <a:latin typeface="Arial"/>
              <a:ea typeface="Arial"/>
              <a:cs typeface="Arial"/>
              <a:sym typeface="Arial"/>
            </a:endParaRPr>
          </a:p>
          <a:p>
            <a:pPr marL="457200" lvl="0" algn="just">
              <a:lnSpc>
                <a:spcPct val="115000"/>
              </a:lnSpc>
              <a:buSzPts val="1300"/>
            </a:pPr>
            <a:r>
              <a:rPr lang="en-US" sz="1300" dirty="0">
                <a:solidFill>
                  <a:schemeClr val="dk1"/>
                </a:solidFill>
              </a:rPr>
              <a:t>Useful when upgrading in high range.</a:t>
            </a:r>
            <a:r>
              <a:rPr lang="fr" sz="1300" b="1" i="0" u="none" strike="noStrike" cap="none" dirty="0">
                <a:solidFill>
                  <a:schemeClr val="dk1"/>
                </a:solidFill>
                <a:latin typeface="Arial"/>
                <a:ea typeface="Arial"/>
                <a:cs typeface="Arial"/>
                <a:sym typeface="Arial"/>
              </a:rPr>
              <a:t>          </a:t>
            </a:r>
          </a:p>
          <a:p>
            <a:pPr marL="457200" lvl="0" algn="just">
              <a:lnSpc>
                <a:spcPct val="115000"/>
              </a:lnSpc>
              <a:buSzPts val="1300"/>
            </a:pPr>
            <a:r>
              <a:rPr lang="fr-CA" sz="1300" b="1" dirty="0">
                <a:solidFill>
                  <a:schemeClr val="dk1"/>
                </a:solidFill>
              </a:rPr>
              <a:t>Ideal range</a:t>
            </a:r>
            <a:r>
              <a:rPr lang="fr" sz="1300" b="1" i="0" u="none" strike="noStrike" cap="none" dirty="0">
                <a:solidFill>
                  <a:schemeClr val="dk1"/>
                </a:solidFill>
                <a:latin typeface="Arial"/>
                <a:ea typeface="Arial"/>
                <a:cs typeface="Arial"/>
                <a:sym typeface="Arial"/>
              </a:rPr>
              <a:t>:</a:t>
            </a:r>
            <a:endParaRPr sz="1300" b="1" i="0" u="none" strike="noStrike" cap="none" dirty="0">
              <a:solidFill>
                <a:schemeClr val="dk1"/>
              </a:solidFill>
              <a:latin typeface="Arial"/>
              <a:ea typeface="Arial"/>
              <a:cs typeface="Arial"/>
              <a:sym typeface="Arial"/>
            </a:endParaRPr>
          </a:p>
          <a:p>
            <a:pPr marL="457200" marR="0" lvl="0" indent="0" algn="just" rtl="0">
              <a:lnSpc>
                <a:spcPct val="115000"/>
              </a:lnSpc>
              <a:spcBef>
                <a:spcPts val="0"/>
              </a:spcBef>
              <a:spcAft>
                <a:spcPts val="0"/>
              </a:spcAft>
              <a:buClr>
                <a:srgbClr val="000000"/>
              </a:buClr>
              <a:buSzPts val="1300"/>
              <a:buFont typeface="Arial"/>
              <a:buNone/>
            </a:pPr>
            <a:r>
              <a:rPr lang="fr" sz="1300" b="0" i="0" u="none" strike="noStrike" cap="none" dirty="0">
                <a:solidFill>
                  <a:schemeClr val="dk1"/>
                </a:solidFill>
                <a:latin typeface="Arial"/>
                <a:ea typeface="Arial"/>
                <a:cs typeface="Arial"/>
                <a:sym typeface="Arial"/>
              </a:rPr>
              <a:t>The peak tork range is between 1000 et 1425 </a:t>
            </a:r>
            <a:r>
              <a:rPr lang="fr" sz="1300" dirty="0">
                <a:solidFill>
                  <a:schemeClr val="dk1"/>
                </a:solidFill>
              </a:rPr>
              <a:t>rpm</a:t>
            </a:r>
            <a:r>
              <a:rPr lang="fr" sz="1300" b="0" i="0" u="none" strike="noStrike" cap="none" dirty="0">
                <a:solidFill>
                  <a:schemeClr val="dk1"/>
                </a:solidFill>
                <a:latin typeface="Arial"/>
                <a:ea typeface="Arial"/>
                <a:cs typeface="Arial"/>
                <a:sym typeface="Arial"/>
              </a:rPr>
              <a:t> according to this graph.</a:t>
            </a:r>
            <a:endParaRPr sz="13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100"/>
              <a:buFont typeface="Arial"/>
              <a:buNone/>
            </a:pPr>
            <a:r>
              <a:rPr lang="fr" sz="1100" b="1" i="0" u="none" strike="noStrike" cap="none" dirty="0">
                <a:solidFill>
                  <a:schemeClr val="dk1"/>
                </a:solidFill>
                <a:latin typeface="Arial"/>
                <a:ea typeface="Arial"/>
                <a:cs typeface="Arial"/>
                <a:sym typeface="Arial"/>
              </a:rPr>
              <a:t>	</a:t>
            </a:r>
            <a:endParaRPr sz="1100" b="1" i="0" u="none" strike="noStrike" cap="none" dirty="0">
              <a:solidFill>
                <a:schemeClr val="dk1"/>
              </a:solidFill>
              <a:latin typeface="Arial"/>
              <a:ea typeface="Arial"/>
              <a:cs typeface="Arial"/>
              <a:sym typeface="Arial"/>
            </a:endParaRPr>
          </a:p>
        </p:txBody>
      </p:sp>
      <p:sp>
        <p:nvSpPr>
          <p:cNvPr id="493" name="Google Shape;493;p14"/>
          <p:cNvSpPr txBox="1"/>
          <p:nvPr/>
        </p:nvSpPr>
        <p:spPr>
          <a:xfrm>
            <a:off x="108275" y="471825"/>
            <a:ext cx="2235300" cy="51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Peak Tork start range</a:t>
            </a:r>
            <a:endParaRPr sz="1400" b="0" i="0" u="none" strike="noStrike" cap="none" dirty="0">
              <a:solidFill>
                <a:srgbClr val="000000"/>
              </a:solidFill>
              <a:latin typeface="Arial"/>
              <a:ea typeface="Arial"/>
              <a:cs typeface="Arial"/>
              <a:sym typeface="Arial"/>
            </a:endParaRPr>
          </a:p>
        </p:txBody>
      </p:sp>
      <p:cxnSp>
        <p:nvCxnSpPr>
          <p:cNvPr id="494" name="Google Shape;494;p14"/>
          <p:cNvCxnSpPr/>
          <p:nvPr/>
        </p:nvCxnSpPr>
        <p:spPr>
          <a:xfrm>
            <a:off x="1338075" y="889475"/>
            <a:ext cx="4500" cy="642000"/>
          </a:xfrm>
          <a:prstGeom prst="straightConnector1">
            <a:avLst/>
          </a:prstGeom>
          <a:noFill/>
          <a:ln w="9525" cap="flat" cmpd="sng">
            <a:solidFill>
              <a:srgbClr val="FF0000"/>
            </a:solidFill>
            <a:prstDash val="solid"/>
            <a:round/>
            <a:headEnd type="none" w="sm" len="sm"/>
            <a:tailEnd type="triangle" w="med" len="med"/>
          </a:ln>
        </p:spPr>
      </p:cxnSp>
      <p:sp>
        <p:nvSpPr>
          <p:cNvPr id="495" name="Google Shape;495;p14"/>
          <p:cNvSpPr txBox="1"/>
          <p:nvPr/>
        </p:nvSpPr>
        <p:spPr>
          <a:xfrm>
            <a:off x="2028838" y="827675"/>
            <a:ext cx="22353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CA" dirty="0"/>
              <a:t>P</a:t>
            </a:r>
            <a:r>
              <a:rPr lang="fr" dirty="0"/>
              <a:t>eak Tork end range</a:t>
            </a:r>
            <a:endParaRPr sz="1400" b="0" i="0" u="none" strike="noStrike" cap="none" dirty="0">
              <a:solidFill>
                <a:srgbClr val="000000"/>
              </a:solidFill>
              <a:latin typeface="Arial"/>
              <a:ea typeface="Arial"/>
              <a:cs typeface="Arial"/>
              <a:sym typeface="Arial"/>
            </a:endParaRPr>
          </a:p>
        </p:txBody>
      </p:sp>
      <p:cxnSp>
        <p:nvCxnSpPr>
          <p:cNvPr id="496" name="Google Shape;496;p14"/>
          <p:cNvCxnSpPr/>
          <p:nvPr/>
        </p:nvCxnSpPr>
        <p:spPr>
          <a:xfrm>
            <a:off x="2160325" y="1167925"/>
            <a:ext cx="0" cy="363600"/>
          </a:xfrm>
          <a:prstGeom prst="straightConnector1">
            <a:avLst/>
          </a:prstGeom>
          <a:noFill/>
          <a:ln w="9525" cap="flat" cmpd="sng">
            <a:solidFill>
              <a:srgbClr val="FF0000"/>
            </a:solidFill>
            <a:prstDash val="solid"/>
            <a:round/>
            <a:headEnd type="none" w="sm" len="sm"/>
            <a:tailEnd type="triangle" w="med" len="med"/>
          </a:ln>
        </p:spPr>
      </p:cxnSp>
      <p:sp>
        <p:nvSpPr>
          <p:cNvPr id="497" name="Google Shape;497;p14"/>
          <p:cNvSpPr txBox="1"/>
          <p:nvPr/>
        </p:nvSpPr>
        <p:spPr>
          <a:xfrm>
            <a:off x="560800" y="4109025"/>
            <a:ext cx="130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ref:(2.2.7)</a:t>
            </a:r>
            <a:endParaRPr sz="1400" b="0" i="0" u="none" strike="noStrike" cap="none">
              <a:solidFill>
                <a:srgbClr val="000000"/>
              </a:solidFill>
              <a:latin typeface="Arial"/>
              <a:ea typeface="Arial"/>
              <a:cs typeface="Arial"/>
              <a:sym typeface="Arial"/>
            </a:endParaRPr>
          </a:p>
        </p:txBody>
      </p:sp>
      <p:pic>
        <p:nvPicPr>
          <p:cNvPr id="498" name="Google Shape;498;p1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15"/>
          <p:cNvPicPr preferRelativeResize="0"/>
          <p:nvPr/>
        </p:nvPicPr>
        <p:blipFill rotWithShape="1">
          <a:blip r:embed="rId3">
            <a:alphaModFix/>
          </a:blip>
          <a:srcRect/>
          <a:stretch/>
        </p:blipFill>
        <p:spPr>
          <a:xfrm>
            <a:off x="192325" y="135550"/>
            <a:ext cx="3390900" cy="4152900"/>
          </a:xfrm>
          <a:prstGeom prst="rect">
            <a:avLst/>
          </a:prstGeom>
          <a:noFill/>
          <a:ln w="9525" cap="flat" cmpd="sng">
            <a:solidFill>
              <a:schemeClr val="dk1"/>
            </a:solidFill>
            <a:prstDash val="solid"/>
            <a:round/>
            <a:headEnd type="none" w="sm" len="sm"/>
            <a:tailEnd type="none" w="sm" len="sm"/>
          </a:ln>
        </p:spPr>
      </p:pic>
      <p:sp>
        <p:nvSpPr>
          <p:cNvPr id="504" name="Google Shape;504;p15"/>
          <p:cNvSpPr txBox="1"/>
          <p:nvPr/>
        </p:nvSpPr>
        <p:spPr>
          <a:xfrm>
            <a:off x="3800550" y="201100"/>
            <a:ext cx="4955400" cy="40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15"/>
          <p:cNvSpPr txBox="1"/>
          <p:nvPr/>
        </p:nvSpPr>
        <p:spPr>
          <a:xfrm>
            <a:off x="3989800" y="550650"/>
            <a:ext cx="4528800" cy="1423436"/>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lvl="0">
              <a:lnSpc>
                <a:spcPct val="115000"/>
              </a:lnSpc>
              <a:buClr>
                <a:schemeClr val="dk1"/>
              </a:buClr>
              <a:buSzPts val="1400"/>
            </a:pPr>
            <a:r>
              <a:rPr lang="en-US" dirty="0">
                <a:solidFill>
                  <a:schemeClr val="dk1"/>
                </a:solidFill>
              </a:rPr>
              <a:t>In this second example, the 16L engine develops 
</a:t>
            </a:r>
            <a:r>
              <a:rPr lang="en-US" b="1" dirty="0">
                <a:solidFill>
                  <a:schemeClr val="dk1"/>
                </a:solidFill>
              </a:rPr>
              <a:t>2050 </a:t>
            </a:r>
            <a:r>
              <a:rPr lang="en-US" b="1" dirty="0" err="1">
                <a:solidFill>
                  <a:schemeClr val="dk1"/>
                </a:solidFill>
              </a:rPr>
              <a:t>lb</a:t>
            </a:r>
            <a:r>
              <a:rPr lang="en-US" b="1" dirty="0">
                <a:solidFill>
                  <a:schemeClr val="dk1"/>
                </a:solidFill>
              </a:rPr>
              <a:t>/ft of torque @ 975 rpm</a:t>
            </a:r>
            <a:r>
              <a:rPr lang="en-US" dirty="0">
                <a:solidFill>
                  <a:schemeClr val="dk1"/>
                </a:solidFill>
              </a:rPr>
              <a:t>.
Over this torque range, which extends over </a:t>
            </a:r>
            <a:r>
              <a:rPr lang="en-US" dirty="0">
                <a:solidFill>
                  <a:schemeClr val="dk1"/>
                </a:solidFill>
                <a:highlight>
                  <a:srgbClr val="FFFF00"/>
                </a:highlight>
              </a:rPr>
              <a:t>about 400 rpm</a:t>
            </a:r>
            <a:r>
              <a:rPr lang="en-US" dirty="0">
                <a:solidFill>
                  <a:schemeClr val="dk1"/>
                </a:solidFill>
              </a:rPr>
              <a:t>, the figure </a:t>
            </a:r>
            <a:r>
              <a:rPr lang="en-US" dirty="0">
                <a:solidFill>
                  <a:schemeClr val="dk1"/>
                </a:solidFill>
                <a:highlight>
                  <a:srgbClr val="00FF00"/>
                </a:highlight>
              </a:rPr>
              <a:t>975</a:t>
            </a:r>
            <a:r>
              <a:rPr lang="en-US" dirty="0">
                <a:solidFill>
                  <a:schemeClr val="dk1"/>
                </a:solidFill>
              </a:rPr>
              <a:t> therefore represents the minimum speed to be respected under load.</a:t>
            </a:r>
            <a:r>
              <a:rPr lang="fr"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p:txBody>
      </p:sp>
      <p:sp>
        <p:nvSpPr>
          <p:cNvPr id="506" name="Google Shape;506;p15"/>
          <p:cNvSpPr txBox="1"/>
          <p:nvPr/>
        </p:nvSpPr>
        <p:spPr>
          <a:xfrm>
            <a:off x="3989800" y="2431925"/>
            <a:ext cx="4528800" cy="1671196"/>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lvl="0">
              <a:lnSpc>
                <a:spcPct val="115000"/>
              </a:lnSpc>
              <a:buClr>
                <a:schemeClr val="dk1"/>
              </a:buClr>
              <a:buSzPts val="1400"/>
            </a:pPr>
            <a:r>
              <a:rPr lang="en-US" dirty="0">
                <a:solidFill>
                  <a:schemeClr val="dk1"/>
                </a:solidFill>
              </a:rPr>
              <a:t>In addition, this engine develops 
</a:t>
            </a:r>
            <a:r>
              <a:rPr lang="en-US" b="1" dirty="0">
                <a:solidFill>
                  <a:schemeClr val="dk1"/>
                </a:solidFill>
              </a:rPr>
              <a:t>600 HP @ 1800 rpm </a:t>
            </a:r>
            <a:r>
              <a:rPr lang="en-US" dirty="0">
                <a:solidFill>
                  <a:schemeClr val="dk1"/>
                </a:solidFill>
              </a:rPr>
              <a:t>(best engine RPM when using the engine brake)
The number </a:t>
            </a:r>
            <a:r>
              <a:rPr lang="en-US" b="1" dirty="0">
                <a:solidFill>
                  <a:schemeClr val="dk1"/>
                </a:solidFill>
                <a:highlight>
                  <a:srgbClr val="00FF00"/>
                </a:highlight>
              </a:rPr>
              <a:t>1800</a:t>
            </a:r>
            <a:r>
              <a:rPr lang="en-US" dirty="0">
                <a:solidFill>
                  <a:schemeClr val="dk1"/>
                </a:solidFill>
              </a:rPr>
              <a:t> therefore represents the </a:t>
            </a:r>
            <a:r>
              <a:rPr lang="en-US" b="1" dirty="0">
                <a:solidFill>
                  <a:srgbClr val="FF0000"/>
                </a:solidFill>
              </a:rPr>
              <a:t>maximum</a:t>
            </a:r>
            <a:r>
              <a:rPr lang="en-US" dirty="0">
                <a:solidFill>
                  <a:schemeClr val="dk1"/>
                </a:solidFill>
              </a:rPr>
              <a:t> speed to be achieved to obtain the </a:t>
            </a:r>
            <a:r>
              <a:rPr lang="en-US" dirty="0">
                <a:solidFill>
                  <a:schemeClr val="tx1"/>
                </a:solidFill>
                <a:highlight>
                  <a:srgbClr val="FF0000"/>
                </a:highlight>
              </a:rPr>
              <a:t>maximum power </a:t>
            </a:r>
            <a:r>
              <a:rPr lang="en-US" dirty="0">
                <a:solidFill>
                  <a:schemeClr val="dk1"/>
                </a:solidFill>
              </a:rPr>
              <a:t>of this engine.</a:t>
            </a:r>
            <a:endParaRPr sz="1400" b="0" i="0" u="none" strike="noStrike" cap="none" dirty="0">
              <a:solidFill>
                <a:schemeClr val="dk1"/>
              </a:solidFill>
              <a:latin typeface="Arial"/>
              <a:ea typeface="Arial"/>
              <a:cs typeface="Arial"/>
              <a:sym typeface="Arial"/>
            </a:endParaRPr>
          </a:p>
        </p:txBody>
      </p:sp>
      <p:sp>
        <p:nvSpPr>
          <p:cNvPr id="507" name="Google Shape;507;p15"/>
          <p:cNvSpPr txBox="1"/>
          <p:nvPr/>
        </p:nvSpPr>
        <p:spPr>
          <a:xfrm>
            <a:off x="4054500" y="3979650"/>
            <a:ext cx="170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ref:(2.2.7)</a:t>
            </a:r>
            <a:endParaRPr sz="1400" b="0" i="0" u="none" strike="noStrike" cap="none">
              <a:solidFill>
                <a:srgbClr val="000000"/>
              </a:solidFill>
              <a:latin typeface="Arial"/>
              <a:ea typeface="Arial"/>
              <a:cs typeface="Arial"/>
              <a:sym typeface="Arial"/>
            </a:endParaRPr>
          </a:p>
        </p:txBody>
      </p:sp>
      <p:cxnSp>
        <p:nvCxnSpPr>
          <p:cNvPr id="508" name="Google Shape;508;p15"/>
          <p:cNvCxnSpPr/>
          <p:nvPr/>
        </p:nvCxnSpPr>
        <p:spPr>
          <a:xfrm rot="10800000">
            <a:off x="442350" y="2038700"/>
            <a:ext cx="2188800" cy="0"/>
          </a:xfrm>
          <a:prstGeom prst="straightConnector1">
            <a:avLst/>
          </a:prstGeom>
          <a:noFill/>
          <a:ln w="28575" cap="flat" cmpd="sng">
            <a:solidFill>
              <a:srgbClr val="00FF00"/>
            </a:solidFill>
            <a:prstDash val="dash"/>
            <a:round/>
            <a:headEnd type="none" w="sm" len="sm"/>
            <a:tailEnd type="none" w="sm" len="sm"/>
          </a:ln>
          <a:effectLst>
            <a:outerShdw blurRad="57150" dist="19050" dir="5400000" algn="bl" rotWithShape="0">
              <a:srgbClr val="000000">
                <a:alpha val="49803"/>
              </a:srgbClr>
            </a:outerShdw>
          </a:effectLst>
        </p:spPr>
      </p:cxnSp>
      <p:cxnSp>
        <p:nvCxnSpPr>
          <p:cNvPr id="509" name="Google Shape;509;p15"/>
          <p:cNvCxnSpPr/>
          <p:nvPr/>
        </p:nvCxnSpPr>
        <p:spPr>
          <a:xfrm flipH="1">
            <a:off x="2614975" y="2103400"/>
            <a:ext cx="5400" cy="1531200"/>
          </a:xfrm>
          <a:prstGeom prst="straightConnector1">
            <a:avLst/>
          </a:prstGeom>
          <a:noFill/>
          <a:ln w="28575" cap="flat" cmpd="sng">
            <a:solidFill>
              <a:srgbClr val="00FF00"/>
            </a:solidFill>
            <a:prstDash val="lgDash"/>
            <a:round/>
            <a:headEnd type="none" w="sm" len="sm"/>
            <a:tailEnd type="none" w="sm" len="sm"/>
          </a:ln>
          <a:effectLst>
            <a:outerShdw blurRad="57150" dist="19050" dir="5400000" algn="bl" rotWithShape="0">
              <a:srgbClr val="000000">
                <a:alpha val="49803"/>
              </a:srgbClr>
            </a:outerShdw>
          </a:effectLst>
        </p:spPr>
      </p:cxnSp>
      <p:cxnSp>
        <p:nvCxnSpPr>
          <p:cNvPr id="510" name="Google Shape;510;p15"/>
          <p:cNvCxnSpPr/>
          <p:nvPr/>
        </p:nvCxnSpPr>
        <p:spPr>
          <a:xfrm>
            <a:off x="1272500" y="701600"/>
            <a:ext cx="2027100" cy="0"/>
          </a:xfrm>
          <a:prstGeom prst="straightConnector1">
            <a:avLst/>
          </a:prstGeom>
          <a:noFill/>
          <a:ln w="28575" cap="flat" cmpd="sng">
            <a:solidFill>
              <a:schemeClr val="accent6"/>
            </a:solidFill>
            <a:prstDash val="lgDash"/>
            <a:round/>
            <a:headEnd type="none" w="sm" len="sm"/>
            <a:tailEnd type="none" w="sm" len="sm"/>
          </a:ln>
          <a:effectLst>
            <a:outerShdw blurRad="57150" dist="19050" dir="5400000" algn="bl" rotWithShape="0">
              <a:srgbClr val="000000">
                <a:alpha val="49803"/>
              </a:srgbClr>
            </a:outerShdw>
          </a:effectLst>
        </p:spPr>
      </p:cxnSp>
      <p:cxnSp>
        <p:nvCxnSpPr>
          <p:cNvPr id="511" name="Google Shape;511;p15"/>
          <p:cNvCxnSpPr/>
          <p:nvPr/>
        </p:nvCxnSpPr>
        <p:spPr>
          <a:xfrm>
            <a:off x="1229350" y="744725"/>
            <a:ext cx="0" cy="2889900"/>
          </a:xfrm>
          <a:prstGeom prst="straightConnector1">
            <a:avLst/>
          </a:prstGeom>
          <a:noFill/>
          <a:ln w="28575" cap="flat" cmpd="sng">
            <a:solidFill>
              <a:schemeClr val="accent6"/>
            </a:solidFill>
            <a:prstDash val="lgDash"/>
            <a:round/>
            <a:headEnd type="none" w="sm" len="sm"/>
            <a:tailEnd type="none" w="sm" len="sm"/>
          </a:ln>
          <a:effectLst>
            <a:outerShdw blurRad="57150" dist="19050" dir="5400000" algn="bl" rotWithShape="0">
              <a:srgbClr val="000000">
                <a:alpha val="49803"/>
              </a:srgbClr>
            </a:outerShdw>
          </a:effectLst>
        </p:spPr>
      </p:cxnSp>
      <p:pic>
        <p:nvPicPr>
          <p:cNvPr id="512" name="Google Shape;512;p15"/>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000"/>
                                        <p:tgtEl>
                                          <p:spTgt spid="5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8"/>
                                        </p:tgtEl>
                                        <p:attrNameLst>
                                          <p:attrName>style.visibility</p:attrName>
                                        </p:attrNameLst>
                                      </p:cBhvr>
                                      <p:to>
                                        <p:strVal val="visible"/>
                                      </p:to>
                                    </p:set>
                                    <p:animEffect transition="in" filter="fade">
                                      <p:cBhvr>
                                        <p:cTn id="15" dur="1000"/>
                                        <p:tgtEl>
                                          <p:spTgt spid="508"/>
                                        </p:tgtEl>
                                      </p:cBhvr>
                                    </p:animEffect>
                                  </p:childTnLst>
                                </p:cTn>
                              </p:par>
                              <p:par>
                                <p:cTn id="16" presetID="10" presetClass="entr" presetSubtype="0" fill="hold" nodeType="withEffect">
                                  <p:stCondLst>
                                    <p:cond delay="0"/>
                                  </p:stCondLst>
                                  <p:childTnLst>
                                    <p:set>
                                      <p:cBhvr>
                                        <p:cTn id="17" dur="1" fill="hold">
                                          <p:stCondLst>
                                            <p:cond delay="0"/>
                                          </p:stCondLst>
                                        </p:cTn>
                                        <p:tgtEl>
                                          <p:spTgt spid="509"/>
                                        </p:tgtEl>
                                        <p:attrNameLst>
                                          <p:attrName>style.visibility</p:attrName>
                                        </p:attrNameLst>
                                      </p:cBhvr>
                                      <p:to>
                                        <p:strVal val="visible"/>
                                      </p:to>
                                    </p:set>
                                    <p:animEffect transition="in" filter="fade">
                                      <p:cBhvr>
                                        <p:cTn id="18"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013441a6eb_3_58"/>
          <p:cNvSpPr txBox="1">
            <a:spLocks noGrp="1"/>
          </p:cNvSpPr>
          <p:nvPr>
            <p:ph type="title"/>
          </p:nvPr>
        </p:nvSpPr>
        <p:spPr>
          <a:xfrm>
            <a:off x="1129089" y="286543"/>
            <a:ext cx="7011300" cy="1515900"/>
          </a:xfrm>
          <a:prstGeom prst="rect">
            <a:avLst/>
          </a:prstGeom>
          <a:noFill/>
          <a:ln>
            <a:noFill/>
          </a:ln>
        </p:spPr>
        <p:txBody>
          <a:bodyPr spcFirstLastPara="1" wrap="square" lIns="91425" tIns="91425" rIns="91425" bIns="91425" anchor="ctr" anchorCtr="0">
            <a:noAutofit/>
          </a:bodyPr>
          <a:lstStyle/>
          <a:p>
            <a:pPr lvl="0"/>
            <a:r>
              <a:rPr lang="en-US" dirty="0"/>
              <a:t>The engine plate gives you relevant information for the engine operation.</a:t>
            </a:r>
            <a:endParaRPr dirty="0"/>
          </a:p>
        </p:txBody>
      </p:sp>
      <p:sp>
        <p:nvSpPr>
          <p:cNvPr id="518" name="Google Shape;518;g1013441a6eb_3_58"/>
          <p:cNvSpPr txBox="1"/>
          <p:nvPr/>
        </p:nvSpPr>
        <p:spPr>
          <a:xfrm>
            <a:off x="416325" y="2027850"/>
            <a:ext cx="8581500" cy="1354187"/>
          </a:xfrm>
          <a:prstGeom prst="rect">
            <a:avLst/>
          </a:prstGeom>
          <a:noFill/>
          <a:ln>
            <a:noFill/>
          </a:ln>
        </p:spPr>
        <p:txBody>
          <a:bodyPr spcFirstLastPara="1" wrap="square" lIns="91425" tIns="91425" rIns="91425" bIns="91425" anchor="t" anchorCtr="0">
            <a:spAutoFit/>
          </a:bodyPr>
          <a:lstStyle/>
          <a:p>
            <a:pPr marL="457200" lvl="0" indent="-349250">
              <a:buSzPts val="1900"/>
              <a:buFont typeface="Arial"/>
              <a:buChar char="●"/>
            </a:pPr>
            <a:r>
              <a:rPr lang="pt-BR" sz="1900" dirty="0"/>
              <a:t>HP Power
Maximum RPM
Maximum torque
ETC.</a:t>
            </a:r>
            <a:endParaRPr sz="1400" b="0" i="0" u="none" strike="noStrike" cap="none" dirty="0">
              <a:solidFill>
                <a:srgbClr val="000000"/>
              </a:solidFill>
              <a:latin typeface="Arial"/>
              <a:ea typeface="Arial"/>
              <a:cs typeface="Arial"/>
              <a:sym typeface="Arial"/>
            </a:endParaRPr>
          </a:p>
        </p:txBody>
      </p:sp>
      <p:pic>
        <p:nvPicPr>
          <p:cNvPr id="519" name="Google Shape;519;g1013441a6eb_3_58"/>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1013441a6eb_3_0"/>
          <p:cNvSpPr txBox="1">
            <a:spLocks noGrp="1"/>
          </p:cNvSpPr>
          <p:nvPr>
            <p:ph type="title"/>
          </p:nvPr>
        </p:nvSpPr>
        <p:spPr>
          <a:xfrm>
            <a:off x="1165375" y="1055800"/>
            <a:ext cx="7011300" cy="1927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525" name="Google Shape;525;g1013441a6eb_3_0"/>
          <p:cNvPicPr preferRelativeResize="0"/>
          <p:nvPr/>
        </p:nvPicPr>
        <p:blipFill rotWithShape="1">
          <a:blip r:embed="rId3">
            <a:alphaModFix/>
          </a:blip>
          <a:srcRect/>
          <a:stretch/>
        </p:blipFill>
        <p:spPr>
          <a:xfrm>
            <a:off x="0" y="272725"/>
            <a:ext cx="9143999" cy="4007100"/>
          </a:xfrm>
          <a:prstGeom prst="rect">
            <a:avLst/>
          </a:prstGeom>
          <a:noFill/>
          <a:ln>
            <a:noFill/>
          </a:ln>
        </p:spPr>
      </p:pic>
      <p:grpSp>
        <p:nvGrpSpPr>
          <p:cNvPr id="526" name="Google Shape;526;g1013441a6eb_3_0"/>
          <p:cNvGrpSpPr/>
          <p:nvPr/>
        </p:nvGrpSpPr>
        <p:grpSpPr>
          <a:xfrm>
            <a:off x="82350" y="979173"/>
            <a:ext cx="6674051" cy="983950"/>
            <a:chOff x="31550" y="978225"/>
            <a:chExt cx="6674051" cy="983950"/>
          </a:xfrm>
        </p:grpSpPr>
        <p:sp>
          <p:nvSpPr>
            <p:cNvPr id="527" name="Google Shape;527;g1013441a6eb_3_0"/>
            <p:cNvSpPr txBox="1"/>
            <p:nvPr/>
          </p:nvSpPr>
          <p:spPr>
            <a:xfrm>
              <a:off x="4244175" y="978225"/>
              <a:ext cx="2461426" cy="461635"/>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1800" b="1" i="0" u="none" strike="noStrike" cap="none" dirty="0">
                  <a:solidFill>
                    <a:srgbClr val="FF0000"/>
                  </a:solidFill>
                  <a:highlight>
                    <a:schemeClr val="lt2"/>
                  </a:highlight>
                  <a:latin typeface="Arial"/>
                  <a:ea typeface="Arial"/>
                  <a:cs typeface="Arial"/>
                  <a:sym typeface="Arial"/>
                </a:rPr>
                <a:t>(MAX Rated Speed)</a:t>
              </a:r>
              <a:endParaRPr sz="1800" b="1" i="0" u="none" strike="noStrike" cap="none" dirty="0">
                <a:solidFill>
                  <a:srgbClr val="FF0000"/>
                </a:solidFill>
                <a:highlight>
                  <a:schemeClr val="lt2"/>
                </a:highlight>
                <a:latin typeface="Arial"/>
                <a:ea typeface="Arial"/>
                <a:cs typeface="Arial"/>
                <a:sym typeface="Arial"/>
              </a:endParaRPr>
            </a:p>
          </p:txBody>
        </p:sp>
        <p:cxnSp>
          <p:nvCxnSpPr>
            <p:cNvPr id="528" name="Google Shape;528;g1013441a6eb_3_0"/>
            <p:cNvCxnSpPr/>
            <p:nvPr/>
          </p:nvCxnSpPr>
          <p:spPr>
            <a:xfrm flipH="1">
              <a:off x="3060975" y="1055800"/>
              <a:ext cx="1183200" cy="567900"/>
            </a:xfrm>
            <a:prstGeom prst="straightConnector1">
              <a:avLst/>
            </a:prstGeom>
            <a:noFill/>
            <a:ln w="28575" cap="flat" cmpd="sng">
              <a:solidFill>
                <a:srgbClr val="FF0000"/>
              </a:solidFill>
              <a:prstDash val="solid"/>
              <a:round/>
              <a:headEnd type="none" w="sm" len="sm"/>
              <a:tailEnd type="triangle" w="med" len="med"/>
            </a:ln>
          </p:spPr>
        </p:cxnSp>
        <p:sp>
          <p:nvSpPr>
            <p:cNvPr id="529" name="Google Shape;529;g1013441a6eb_3_0"/>
            <p:cNvSpPr txBox="1"/>
            <p:nvPr/>
          </p:nvSpPr>
          <p:spPr>
            <a:xfrm>
              <a:off x="31550" y="1561975"/>
              <a:ext cx="42126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0" name="Google Shape;530;g1013441a6eb_3_0"/>
          <p:cNvGrpSpPr/>
          <p:nvPr/>
        </p:nvGrpSpPr>
        <p:grpSpPr>
          <a:xfrm>
            <a:off x="2886507" y="2030474"/>
            <a:ext cx="3971493" cy="1194525"/>
            <a:chOff x="2874225" y="1990675"/>
            <a:chExt cx="3971493" cy="1194525"/>
          </a:xfrm>
        </p:grpSpPr>
        <p:grpSp>
          <p:nvGrpSpPr>
            <p:cNvPr id="531" name="Google Shape;531;g1013441a6eb_3_0"/>
            <p:cNvGrpSpPr/>
            <p:nvPr/>
          </p:nvGrpSpPr>
          <p:grpSpPr>
            <a:xfrm>
              <a:off x="3754950" y="2508725"/>
              <a:ext cx="3090768" cy="676475"/>
              <a:chOff x="3302775" y="794350"/>
              <a:chExt cx="3090768" cy="676475"/>
            </a:xfrm>
          </p:grpSpPr>
          <p:sp>
            <p:nvSpPr>
              <p:cNvPr id="532" name="Google Shape;532;g1013441a6eb_3_0"/>
              <p:cNvSpPr txBox="1"/>
              <p:nvPr/>
            </p:nvSpPr>
            <p:spPr>
              <a:xfrm>
                <a:off x="4244175" y="978225"/>
                <a:ext cx="2149368" cy="492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CA" sz="2000" b="1" dirty="0">
                    <a:solidFill>
                      <a:srgbClr val="FF0000"/>
                    </a:solidFill>
                    <a:highlight>
                      <a:schemeClr val="lt2"/>
                    </a:highlight>
                  </a:rPr>
                  <a:t>M</a:t>
                </a:r>
                <a:r>
                  <a:rPr lang="fr" sz="2000" b="1" dirty="0">
                    <a:solidFill>
                      <a:srgbClr val="FF0000"/>
                    </a:solidFill>
                    <a:highlight>
                      <a:schemeClr val="lt2"/>
                    </a:highlight>
                  </a:rPr>
                  <a:t>ax HP</a:t>
                </a:r>
                <a:r>
                  <a:rPr lang="fr" sz="2000" b="1" i="0" u="none" strike="noStrike" cap="none" dirty="0">
                    <a:solidFill>
                      <a:srgbClr val="FF0000"/>
                    </a:solidFill>
                    <a:highlight>
                      <a:schemeClr val="lt2"/>
                    </a:highlight>
                    <a:latin typeface="Arial"/>
                    <a:ea typeface="Arial"/>
                    <a:cs typeface="Arial"/>
                    <a:sym typeface="Arial"/>
                  </a:rPr>
                  <a:t> 430 HP</a:t>
                </a:r>
                <a:endParaRPr sz="1800" b="1" i="0" u="none" strike="noStrike" cap="none" dirty="0">
                  <a:solidFill>
                    <a:srgbClr val="FF0000"/>
                  </a:solidFill>
                  <a:highlight>
                    <a:schemeClr val="lt2"/>
                  </a:highlight>
                  <a:latin typeface="Arial"/>
                  <a:ea typeface="Arial"/>
                  <a:cs typeface="Arial"/>
                  <a:sym typeface="Arial"/>
                </a:endParaRPr>
              </a:p>
            </p:txBody>
          </p:sp>
          <p:cxnSp>
            <p:nvCxnSpPr>
              <p:cNvPr id="533" name="Google Shape;533;g1013441a6eb_3_0"/>
              <p:cNvCxnSpPr/>
              <p:nvPr/>
            </p:nvCxnSpPr>
            <p:spPr>
              <a:xfrm rot="10800000">
                <a:off x="3302775" y="794350"/>
                <a:ext cx="941400" cy="294300"/>
              </a:xfrm>
              <a:prstGeom prst="straightConnector1">
                <a:avLst/>
              </a:prstGeom>
              <a:noFill/>
              <a:ln w="28575" cap="flat" cmpd="sng">
                <a:solidFill>
                  <a:srgbClr val="FF0000"/>
                </a:solidFill>
                <a:prstDash val="solid"/>
                <a:round/>
                <a:headEnd type="none" w="sm" len="sm"/>
                <a:tailEnd type="triangle" w="med" len="med"/>
              </a:ln>
            </p:spPr>
          </p:cxnSp>
        </p:grpSp>
        <p:sp>
          <p:nvSpPr>
            <p:cNvPr id="534" name="Google Shape;534;g1013441a6eb_3_0"/>
            <p:cNvSpPr txBox="1"/>
            <p:nvPr/>
          </p:nvSpPr>
          <p:spPr>
            <a:xfrm>
              <a:off x="2874225" y="1990675"/>
              <a:ext cx="4575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1013441a6eb_3_0"/>
            <p:cNvSpPr txBox="1"/>
            <p:nvPr/>
          </p:nvSpPr>
          <p:spPr>
            <a:xfrm>
              <a:off x="3854275" y="1990688"/>
              <a:ext cx="358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36" name="Google Shape;536;g1013441a6eb_3_0"/>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1000"/>
                                        <p:tgtEl>
                                          <p:spTgt spid="5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0"/>
                                        </p:tgtEl>
                                        <p:attrNameLst>
                                          <p:attrName>style.visibility</p:attrName>
                                        </p:attrNameLst>
                                      </p:cBhvr>
                                      <p:to>
                                        <p:strVal val="visible"/>
                                      </p:to>
                                    </p:set>
                                    <p:animEffect transition="in" filter="fade">
                                      <p:cBhvr>
                                        <p:cTn id="12"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7"/>
          <p:cNvSpPr txBox="1">
            <a:spLocks noGrp="1"/>
          </p:cNvSpPr>
          <p:nvPr>
            <p:ph type="title"/>
          </p:nvPr>
        </p:nvSpPr>
        <p:spPr>
          <a:xfrm>
            <a:off x="371550" y="22175"/>
            <a:ext cx="8400900" cy="64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100" b="1" dirty="0"/>
          </a:p>
          <a:p>
            <a:pPr lvl="0">
              <a:lnSpc>
                <a:spcPct val="115000"/>
              </a:lnSpc>
              <a:buSzPts val="1100"/>
            </a:pPr>
            <a:r>
              <a:rPr lang="en-US" sz="3000" b="1" dirty="0"/>
              <a:t>Warning lights</a:t>
            </a:r>
            <a:endParaRPr sz="3000" dirty="0"/>
          </a:p>
        </p:txBody>
      </p:sp>
      <p:pic>
        <p:nvPicPr>
          <p:cNvPr id="542" name="Google Shape;542;p17"/>
          <p:cNvPicPr preferRelativeResize="0"/>
          <p:nvPr/>
        </p:nvPicPr>
        <p:blipFill rotWithShape="1">
          <a:blip r:embed="rId3">
            <a:alphaModFix/>
          </a:blip>
          <a:srcRect/>
          <a:stretch/>
        </p:blipFill>
        <p:spPr>
          <a:xfrm>
            <a:off x="5250425" y="1355350"/>
            <a:ext cx="971550" cy="781050"/>
          </a:xfrm>
          <a:prstGeom prst="rect">
            <a:avLst/>
          </a:prstGeom>
          <a:noFill/>
          <a:ln>
            <a:noFill/>
          </a:ln>
        </p:spPr>
      </p:pic>
      <p:pic>
        <p:nvPicPr>
          <p:cNvPr id="543" name="Google Shape;543;p17"/>
          <p:cNvPicPr preferRelativeResize="0"/>
          <p:nvPr/>
        </p:nvPicPr>
        <p:blipFill rotWithShape="1">
          <a:blip r:embed="rId4">
            <a:alphaModFix/>
          </a:blip>
          <a:srcRect/>
          <a:stretch/>
        </p:blipFill>
        <p:spPr>
          <a:xfrm>
            <a:off x="5326625" y="3230325"/>
            <a:ext cx="971550" cy="790574"/>
          </a:xfrm>
          <a:prstGeom prst="rect">
            <a:avLst/>
          </a:prstGeom>
          <a:noFill/>
          <a:ln>
            <a:noFill/>
          </a:ln>
        </p:spPr>
      </p:pic>
      <p:grpSp>
        <p:nvGrpSpPr>
          <p:cNvPr id="544" name="Google Shape;544;p17"/>
          <p:cNvGrpSpPr/>
          <p:nvPr/>
        </p:nvGrpSpPr>
        <p:grpSpPr>
          <a:xfrm>
            <a:off x="142950" y="942326"/>
            <a:ext cx="4778825" cy="885965"/>
            <a:chOff x="295350" y="942326"/>
            <a:chExt cx="4778825" cy="885965"/>
          </a:xfrm>
        </p:grpSpPr>
        <p:pic>
          <p:nvPicPr>
            <p:cNvPr id="545" name="Google Shape;545;p17"/>
            <p:cNvPicPr preferRelativeResize="0"/>
            <p:nvPr/>
          </p:nvPicPr>
          <p:blipFill rotWithShape="1">
            <a:blip r:embed="rId5">
              <a:alphaModFix/>
            </a:blip>
            <a:srcRect/>
            <a:stretch/>
          </p:blipFill>
          <p:spPr>
            <a:xfrm>
              <a:off x="295350" y="942326"/>
              <a:ext cx="971550" cy="879275"/>
            </a:xfrm>
            <a:prstGeom prst="rect">
              <a:avLst/>
            </a:prstGeom>
            <a:noFill/>
            <a:ln w="9525" cap="flat" cmpd="sng">
              <a:solidFill>
                <a:schemeClr val="dk1"/>
              </a:solidFill>
              <a:prstDash val="solid"/>
              <a:round/>
              <a:headEnd type="none" w="sm" len="sm"/>
              <a:tailEnd type="none" w="sm" len="sm"/>
            </a:ln>
          </p:spPr>
        </p:pic>
        <p:sp>
          <p:nvSpPr>
            <p:cNvPr id="546" name="Google Shape;546;p17"/>
            <p:cNvSpPr txBox="1"/>
            <p:nvPr/>
          </p:nvSpPr>
          <p:spPr>
            <a:xfrm>
              <a:off x="1246175" y="947791"/>
              <a:ext cx="3828000" cy="880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500"/>
              </a:pPr>
              <a:r>
                <a:rPr lang="en-US" sz="1500" b="1" u="sng" dirty="0">
                  <a:solidFill>
                    <a:schemeClr val="dk1"/>
                  </a:solidFill>
                </a:rPr>
                <a:t>Engine anomaly. </a:t>
              </a:r>
              <a:r>
                <a:rPr lang="en-US" sz="1500" dirty="0">
                  <a:solidFill>
                    <a:schemeClr val="dk1"/>
                  </a:solidFill>
                </a:rPr>
                <a:t>You need to check your gauges. The vehicle may be driven. Notify the mechanic.</a:t>
              </a:r>
              <a:endParaRPr sz="1700" i="0" strike="noStrike" cap="none" dirty="0">
                <a:solidFill>
                  <a:srgbClr val="000000"/>
                </a:solidFill>
                <a:highlight>
                  <a:srgbClr val="FFFF00"/>
                </a:highlight>
                <a:latin typeface="Arial"/>
                <a:ea typeface="Arial"/>
                <a:cs typeface="Arial"/>
                <a:sym typeface="Arial"/>
              </a:endParaRPr>
            </a:p>
          </p:txBody>
        </p:sp>
      </p:grpSp>
      <p:grpSp>
        <p:nvGrpSpPr>
          <p:cNvPr id="547" name="Google Shape;547;p17"/>
          <p:cNvGrpSpPr/>
          <p:nvPr/>
        </p:nvGrpSpPr>
        <p:grpSpPr>
          <a:xfrm>
            <a:off x="142950" y="2111325"/>
            <a:ext cx="4778675" cy="879276"/>
            <a:chOff x="295350" y="2111325"/>
            <a:chExt cx="4778675" cy="879276"/>
          </a:xfrm>
        </p:grpSpPr>
        <p:pic>
          <p:nvPicPr>
            <p:cNvPr id="548" name="Google Shape;548;p17"/>
            <p:cNvPicPr preferRelativeResize="0"/>
            <p:nvPr/>
          </p:nvPicPr>
          <p:blipFill rotWithShape="1">
            <a:blip r:embed="rId6">
              <a:alphaModFix/>
            </a:blip>
            <a:srcRect/>
            <a:stretch/>
          </p:blipFill>
          <p:spPr>
            <a:xfrm>
              <a:off x="295350" y="2113401"/>
              <a:ext cx="971550" cy="877200"/>
            </a:xfrm>
            <a:prstGeom prst="rect">
              <a:avLst/>
            </a:prstGeom>
            <a:noFill/>
            <a:ln w="9525" cap="flat" cmpd="sng">
              <a:solidFill>
                <a:schemeClr val="dk1"/>
              </a:solidFill>
              <a:prstDash val="solid"/>
              <a:round/>
              <a:headEnd type="none" w="sm" len="sm"/>
              <a:tailEnd type="none" w="sm" len="sm"/>
            </a:ln>
          </p:spPr>
        </p:pic>
        <p:sp>
          <p:nvSpPr>
            <p:cNvPr id="549" name="Google Shape;549;p17"/>
            <p:cNvSpPr txBox="1"/>
            <p:nvPr/>
          </p:nvSpPr>
          <p:spPr>
            <a:xfrm>
              <a:off x="1252625" y="2111325"/>
              <a:ext cx="3821400" cy="87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500"/>
              </a:pPr>
              <a:r>
                <a:rPr lang="en-US" sz="1500" dirty="0">
                  <a:solidFill>
                    <a:schemeClr val="dk1"/>
                  </a:solidFill>
                </a:rPr>
                <a:t>Cold start assist system. Wait for it to turn off before starting the engine.</a:t>
              </a:r>
              <a:endParaRPr sz="1500" b="0" i="0" u="none" strike="noStrike" cap="none" dirty="0">
                <a:solidFill>
                  <a:srgbClr val="000000"/>
                </a:solidFill>
                <a:latin typeface="Arial"/>
                <a:ea typeface="Arial"/>
                <a:cs typeface="Arial"/>
                <a:sym typeface="Arial"/>
              </a:endParaRPr>
            </a:p>
          </p:txBody>
        </p:sp>
      </p:grpSp>
      <p:grpSp>
        <p:nvGrpSpPr>
          <p:cNvPr id="550" name="Google Shape;550;p17"/>
          <p:cNvGrpSpPr/>
          <p:nvPr/>
        </p:nvGrpSpPr>
        <p:grpSpPr>
          <a:xfrm>
            <a:off x="142965" y="3282200"/>
            <a:ext cx="4778902" cy="823700"/>
            <a:chOff x="295350" y="3282200"/>
            <a:chExt cx="4619975" cy="823700"/>
          </a:xfrm>
        </p:grpSpPr>
        <p:pic>
          <p:nvPicPr>
            <p:cNvPr id="551" name="Google Shape;551;p17"/>
            <p:cNvPicPr preferRelativeResize="0"/>
            <p:nvPr/>
          </p:nvPicPr>
          <p:blipFill rotWithShape="1">
            <a:blip r:embed="rId7">
              <a:alphaModFix/>
            </a:blip>
            <a:srcRect/>
            <a:stretch/>
          </p:blipFill>
          <p:spPr>
            <a:xfrm>
              <a:off x="295350" y="3282200"/>
              <a:ext cx="971549" cy="791320"/>
            </a:xfrm>
            <a:prstGeom prst="rect">
              <a:avLst/>
            </a:prstGeom>
            <a:noFill/>
            <a:ln>
              <a:noFill/>
            </a:ln>
          </p:spPr>
        </p:pic>
        <p:sp>
          <p:nvSpPr>
            <p:cNvPr id="552" name="Google Shape;552;p17"/>
            <p:cNvSpPr txBox="1"/>
            <p:nvPr/>
          </p:nvSpPr>
          <p:spPr>
            <a:xfrm>
              <a:off x="1252625" y="3314500"/>
              <a:ext cx="3662700" cy="791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500"/>
              </a:pPr>
              <a:r>
                <a:rPr lang="fr-CA" sz="1500" b="1" u="sng" dirty="0" err="1"/>
                <a:t>Anomaly</a:t>
              </a:r>
              <a:r>
                <a:rPr lang="fr" sz="1500" b="0" i="0" u="none" strike="noStrike" cap="none" dirty="0">
                  <a:solidFill>
                    <a:srgbClr val="000000"/>
                  </a:solidFill>
                  <a:latin typeface="Arial"/>
                  <a:ea typeface="Arial"/>
                  <a:cs typeface="Arial"/>
                  <a:sym typeface="Arial"/>
                </a:rPr>
                <a:t> </a:t>
              </a:r>
              <a:r>
                <a:rPr lang="en-US" sz="1500" dirty="0"/>
                <a:t>related to the emission control system. </a:t>
              </a:r>
              <a:r>
                <a:rPr lang="en-US" sz="1500" dirty="0">
                  <a:highlight>
                    <a:srgbClr val="FFFF00"/>
                  </a:highlight>
                </a:rPr>
                <a:t>The vehicle may be driven. Notify the mechanic</a:t>
              </a:r>
              <a:r>
                <a:rPr lang="en-US" sz="1500" dirty="0"/>
                <a:t>.</a:t>
              </a:r>
              <a:endParaRPr sz="1500" b="0" i="0" u="none" strike="noStrike" cap="none" dirty="0">
                <a:solidFill>
                  <a:srgbClr val="000000"/>
                </a:solidFill>
                <a:latin typeface="Arial"/>
                <a:ea typeface="Arial"/>
                <a:cs typeface="Arial"/>
                <a:sym typeface="Arial"/>
              </a:endParaRPr>
            </a:p>
          </p:txBody>
        </p:sp>
      </p:grpSp>
      <p:sp>
        <p:nvSpPr>
          <p:cNvPr id="553" name="Google Shape;553;p17"/>
          <p:cNvSpPr txBox="1"/>
          <p:nvPr/>
        </p:nvSpPr>
        <p:spPr>
          <a:xfrm>
            <a:off x="6221475" y="932075"/>
            <a:ext cx="2922600" cy="174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500"/>
            </a:pPr>
            <a:r>
              <a:rPr lang="en-US" sz="1500" dirty="0"/>
              <a:t>This indicator is linked with an audible signal. This indicates a </a:t>
            </a:r>
            <a:r>
              <a:rPr lang="fr-CA" sz="1500" b="1" dirty="0" err="1">
                <a:highlight>
                  <a:srgbClr val="FF0000"/>
                </a:highlight>
              </a:rPr>
              <a:t>Severe</a:t>
            </a:r>
            <a:r>
              <a:rPr lang="fr-CA" sz="1500" b="1" dirty="0">
                <a:highlight>
                  <a:srgbClr val="FF0000"/>
                </a:highlight>
              </a:rPr>
              <a:t> engine </a:t>
            </a:r>
            <a:r>
              <a:rPr lang="fr-CA" sz="1500" b="1" dirty="0" err="1">
                <a:highlight>
                  <a:srgbClr val="FF0000"/>
                </a:highlight>
              </a:rPr>
              <a:t>failure</a:t>
            </a:r>
            <a:r>
              <a:rPr lang="fr" sz="1500" b="1" i="0" u="none" strike="noStrike" cap="none" dirty="0">
                <a:solidFill>
                  <a:srgbClr val="000000"/>
                </a:solidFill>
                <a:highlight>
                  <a:srgbClr val="FF0000"/>
                </a:highlight>
                <a:latin typeface="Arial"/>
                <a:ea typeface="Arial"/>
                <a:cs typeface="Arial"/>
                <a:sym typeface="Arial"/>
              </a:rPr>
              <a:t>.</a:t>
            </a:r>
            <a:endParaRPr sz="1500" b="1" i="0" u="none" strike="noStrike" cap="none" dirty="0">
              <a:solidFill>
                <a:srgbClr val="000000"/>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rgbClr val="000000"/>
              </a:solidFill>
              <a:highlight>
                <a:srgbClr val="FF0000"/>
              </a:highlight>
              <a:latin typeface="Arial"/>
              <a:ea typeface="Arial"/>
              <a:cs typeface="Arial"/>
              <a:sym typeface="Arial"/>
            </a:endParaRPr>
          </a:p>
          <a:p>
            <a:pPr lvl="0">
              <a:buSzPts val="1500"/>
            </a:pPr>
            <a:r>
              <a:rPr lang="en-US" sz="1500" dirty="0"/>
              <a:t>You must stop safely and</a:t>
            </a:r>
            <a:r>
              <a:rPr lang="fr-CA" sz="1500" b="1" u="sng" dirty="0" err="1">
                <a:highlight>
                  <a:srgbClr val="FF0000"/>
                </a:highlight>
              </a:rPr>
              <a:t>Turn</a:t>
            </a:r>
            <a:r>
              <a:rPr lang="fr-CA" sz="1500" b="1" u="sng" dirty="0">
                <a:highlight>
                  <a:srgbClr val="FF0000"/>
                </a:highlight>
              </a:rPr>
              <a:t> off the engine.</a:t>
            </a:r>
            <a:endParaRPr sz="1400" b="0" i="0" u="none" strike="noStrike" cap="none" dirty="0">
              <a:solidFill>
                <a:srgbClr val="000000"/>
              </a:solidFill>
              <a:highlight>
                <a:srgbClr val="FF0000"/>
              </a:highlight>
              <a:sym typeface="Arial"/>
            </a:endParaRPr>
          </a:p>
        </p:txBody>
      </p:sp>
      <p:sp>
        <p:nvSpPr>
          <p:cNvPr id="554" name="Google Shape;554;p17"/>
          <p:cNvSpPr txBox="1"/>
          <p:nvPr/>
        </p:nvSpPr>
        <p:spPr>
          <a:xfrm>
            <a:off x="6310600" y="3153300"/>
            <a:ext cx="2833500" cy="943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en-US" dirty="0"/>
              <a:t>The illuminated indicator indicates that the thermostatic fan is on.</a:t>
            </a:r>
            <a:endParaRPr sz="1400" b="0" i="0" u="none" strike="noStrike" cap="none" dirty="0">
              <a:solidFill>
                <a:srgbClr val="000000"/>
              </a:solidFill>
              <a:latin typeface="Arial"/>
              <a:ea typeface="Arial"/>
              <a:cs typeface="Arial"/>
              <a:sym typeface="Arial"/>
            </a:endParaRPr>
          </a:p>
        </p:txBody>
      </p:sp>
      <p:sp>
        <p:nvSpPr>
          <p:cNvPr id="555" name="Google Shape;555;p17"/>
          <p:cNvSpPr txBox="1"/>
          <p:nvPr/>
        </p:nvSpPr>
        <p:spPr>
          <a:xfrm>
            <a:off x="119425" y="4086025"/>
            <a:ext cx="189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ref:(2.2.7)</a:t>
            </a:r>
            <a:endParaRPr sz="1400" b="0" i="0" u="none" strike="noStrike" cap="none">
              <a:solidFill>
                <a:srgbClr val="000000"/>
              </a:solidFill>
              <a:latin typeface="Arial"/>
              <a:ea typeface="Arial"/>
              <a:cs typeface="Arial"/>
              <a:sym typeface="Arial"/>
            </a:endParaRPr>
          </a:p>
        </p:txBody>
      </p:sp>
      <p:pic>
        <p:nvPicPr>
          <p:cNvPr id="556" name="Google Shape;556;p17"/>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additive="base">
                                        <p:cTn id="7" dur="1000"/>
                                        <p:tgtEl>
                                          <p:spTgt spid="54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47"/>
                                        </p:tgtEl>
                                        <p:attrNameLst>
                                          <p:attrName>style.visibility</p:attrName>
                                        </p:attrNameLst>
                                      </p:cBhvr>
                                      <p:to>
                                        <p:strVal val="visible"/>
                                      </p:to>
                                    </p:set>
                                    <p:anim calcmode="lin" valueType="num">
                                      <p:cBhvr additive="base">
                                        <p:cTn id="12" dur="1000"/>
                                        <p:tgtEl>
                                          <p:spTgt spid="54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50"/>
                                        </p:tgtEl>
                                        <p:attrNameLst>
                                          <p:attrName>style.visibility</p:attrName>
                                        </p:attrNameLst>
                                      </p:cBhvr>
                                      <p:to>
                                        <p:strVal val="visible"/>
                                      </p:to>
                                    </p:set>
                                    <p:anim calcmode="lin" valueType="num">
                                      <p:cBhvr additive="base">
                                        <p:cTn id="17" dur="1000"/>
                                        <p:tgtEl>
                                          <p:spTgt spid="55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53"/>
                                        </p:tgtEl>
                                        <p:attrNameLst>
                                          <p:attrName>style.visibility</p:attrName>
                                        </p:attrNameLst>
                                      </p:cBhvr>
                                      <p:to>
                                        <p:strVal val="visible"/>
                                      </p:to>
                                    </p:set>
                                    <p:anim calcmode="lin" valueType="num">
                                      <p:cBhvr additive="base">
                                        <p:cTn id="22" dur="1000"/>
                                        <p:tgtEl>
                                          <p:spTgt spid="553"/>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0"/>
                                  </p:stCondLst>
                                  <p:childTnLst>
                                    <p:set>
                                      <p:cBhvr>
                                        <p:cTn id="24" dur="1" fill="hold">
                                          <p:stCondLst>
                                            <p:cond delay="0"/>
                                          </p:stCondLst>
                                        </p:cTn>
                                        <p:tgtEl>
                                          <p:spTgt spid="542"/>
                                        </p:tgtEl>
                                        <p:attrNameLst>
                                          <p:attrName>style.visibility</p:attrName>
                                        </p:attrNameLst>
                                      </p:cBhvr>
                                      <p:to>
                                        <p:strVal val="visible"/>
                                      </p:to>
                                    </p:set>
                                    <p:anim calcmode="lin" valueType="num">
                                      <p:cBhvr additive="base">
                                        <p:cTn id="25" dur="1000"/>
                                        <p:tgtEl>
                                          <p:spTgt spid="542"/>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54"/>
                                        </p:tgtEl>
                                        <p:attrNameLst>
                                          <p:attrName>style.visibility</p:attrName>
                                        </p:attrNameLst>
                                      </p:cBhvr>
                                      <p:to>
                                        <p:strVal val="visible"/>
                                      </p:to>
                                    </p:set>
                                    <p:anim calcmode="lin" valueType="num">
                                      <p:cBhvr additive="base">
                                        <p:cTn id="30" dur="1200"/>
                                        <p:tgtEl>
                                          <p:spTgt spid="554"/>
                                        </p:tgtEl>
                                        <p:attrNameLst>
                                          <p:attrName>ppt_x</p:attrName>
                                        </p:attrNameLst>
                                      </p:cBhvr>
                                      <p:tavLst>
                                        <p:tav tm="0">
                                          <p:val>
                                            <p:strVal val="#ppt_x-1"/>
                                          </p:val>
                                        </p:tav>
                                        <p:tav tm="100000">
                                          <p:val>
                                            <p:strVal val="#ppt_x"/>
                                          </p:val>
                                        </p:tav>
                                      </p:tavLst>
                                    </p:anim>
                                  </p:childTnLst>
                                </p:cTn>
                              </p:par>
                              <p:par>
                                <p:cTn id="31" presetID="2" presetClass="entr" presetSubtype="2" fill="hold" nodeType="withEffect">
                                  <p:stCondLst>
                                    <p:cond delay="0"/>
                                  </p:stCondLst>
                                  <p:childTnLst>
                                    <p:set>
                                      <p:cBhvr>
                                        <p:cTn id="32" dur="1" fill="hold">
                                          <p:stCondLst>
                                            <p:cond delay="0"/>
                                          </p:stCondLst>
                                        </p:cTn>
                                        <p:tgtEl>
                                          <p:spTgt spid="543"/>
                                        </p:tgtEl>
                                        <p:attrNameLst>
                                          <p:attrName>style.visibility</p:attrName>
                                        </p:attrNameLst>
                                      </p:cBhvr>
                                      <p:to>
                                        <p:strVal val="visible"/>
                                      </p:to>
                                    </p:set>
                                    <p:anim calcmode="lin" valueType="num">
                                      <p:cBhvr additive="base">
                                        <p:cTn id="33" dur="1000"/>
                                        <p:tgtEl>
                                          <p:spTgt spid="5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18"/>
          <p:cNvPicPr preferRelativeResize="0"/>
          <p:nvPr/>
        </p:nvPicPr>
        <p:blipFill rotWithShape="1">
          <a:blip r:embed="rId3">
            <a:alphaModFix/>
          </a:blip>
          <a:srcRect/>
          <a:stretch/>
        </p:blipFill>
        <p:spPr>
          <a:xfrm>
            <a:off x="6796425" y="1128675"/>
            <a:ext cx="1954475" cy="1571250"/>
          </a:xfrm>
          <a:prstGeom prst="rect">
            <a:avLst/>
          </a:prstGeom>
          <a:noFill/>
          <a:ln>
            <a:noFill/>
          </a:ln>
        </p:spPr>
      </p:pic>
      <p:pic>
        <p:nvPicPr>
          <p:cNvPr id="562" name="Google Shape;562;p18"/>
          <p:cNvPicPr preferRelativeResize="0"/>
          <p:nvPr/>
        </p:nvPicPr>
        <p:blipFill rotWithShape="1">
          <a:blip r:embed="rId4">
            <a:alphaModFix/>
          </a:blip>
          <a:srcRect/>
          <a:stretch/>
        </p:blipFill>
        <p:spPr>
          <a:xfrm>
            <a:off x="152400" y="794925"/>
            <a:ext cx="1381587" cy="2595975"/>
          </a:xfrm>
          <a:prstGeom prst="rect">
            <a:avLst/>
          </a:prstGeom>
          <a:noFill/>
          <a:ln>
            <a:noFill/>
          </a:ln>
        </p:spPr>
      </p:pic>
      <p:sp>
        <p:nvSpPr>
          <p:cNvPr id="563" name="Google Shape;563;p18"/>
          <p:cNvSpPr txBox="1"/>
          <p:nvPr/>
        </p:nvSpPr>
        <p:spPr>
          <a:xfrm>
            <a:off x="1655900" y="1343850"/>
            <a:ext cx="5045400" cy="1278300"/>
          </a:xfrm>
          <a:prstGeom prst="rect">
            <a:avLst/>
          </a:prstGeom>
          <a:noFill/>
          <a:ln>
            <a:noFill/>
          </a:ln>
        </p:spPr>
        <p:txBody>
          <a:bodyPr spcFirstLastPara="1" wrap="square" lIns="91425" tIns="91425" rIns="91425" bIns="91425" anchor="t" anchorCtr="0">
            <a:noAutofit/>
          </a:bodyPr>
          <a:lstStyle/>
          <a:p>
            <a:pPr lvl="0">
              <a:buSzPts val="1500"/>
            </a:pPr>
            <a:r>
              <a:rPr lang="en-US" sz="1500" dirty="0"/>
              <a:t>When the engine shutdown light is illuminated, it may be necessary to use the </a:t>
            </a:r>
            <a:r>
              <a:rPr lang="en-US" sz="1500" dirty="0">
                <a:highlight>
                  <a:srgbClr val="FF0000"/>
                </a:highlight>
              </a:rPr>
              <a:t>Override Switch </a:t>
            </a:r>
            <a:r>
              <a:rPr lang="en-US" sz="1500" dirty="0"/>
              <a:t>to move the vehicle or restart it. If there is no switch, stop the engine with the key and restart.</a:t>
            </a:r>
          </a:p>
          <a:p>
            <a:pPr lvl="0">
              <a:buSzPts val="1500"/>
            </a:pPr>
            <a:endParaRPr sz="1500" b="0" i="0" u="none" strike="noStrike" cap="none" dirty="0">
              <a:solidFill>
                <a:srgbClr val="000000"/>
              </a:solidFill>
              <a:latin typeface="Arial"/>
              <a:ea typeface="Arial"/>
              <a:cs typeface="Arial"/>
              <a:sym typeface="Arial"/>
            </a:endParaRPr>
          </a:p>
          <a:p>
            <a:pPr lvl="0">
              <a:buSzPts val="1500"/>
            </a:pPr>
            <a:r>
              <a:rPr lang="en-US" sz="1500" dirty="0"/>
              <a:t>This switch is usually associated with the Detroit Diesel engine (Ex:DD13). It would be in the driver's best interest to use it before the truck comes to a complete stop.</a:t>
            </a:r>
            <a:endParaRPr sz="1500" b="0" i="0" u="none" strike="noStrike" cap="none" dirty="0">
              <a:solidFill>
                <a:srgbClr val="000000"/>
              </a:solidFill>
              <a:latin typeface="Arial"/>
              <a:ea typeface="Arial"/>
              <a:cs typeface="Arial"/>
              <a:sym typeface="Arial"/>
            </a:endParaRPr>
          </a:p>
        </p:txBody>
      </p:sp>
      <p:sp>
        <p:nvSpPr>
          <p:cNvPr id="564" name="Google Shape;564;p18"/>
          <p:cNvSpPr txBox="1"/>
          <p:nvPr/>
        </p:nvSpPr>
        <p:spPr>
          <a:xfrm>
            <a:off x="1655900" y="210200"/>
            <a:ext cx="5801400" cy="79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fr" sz="3000" b="1" i="0" u="none" strike="noStrike" cap="none" dirty="0">
                <a:solidFill>
                  <a:srgbClr val="000000"/>
                </a:solidFill>
                <a:latin typeface="Arial"/>
                <a:ea typeface="Arial"/>
                <a:cs typeface="Arial"/>
                <a:sym typeface="Arial"/>
              </a:rPr>
              <a:t> “engine override” switch</a:t>
            </a:r>
            <a:endParaRPr sz="3000" b="1" i="0" u="none" strike="noStrike" cap="none" dirty="0">
              <a:solidFill>
                <a:srgbClr val="000000"/>
              </a:solidFill>
              <a:latin typeface="Arial"/>
              <a:ea typeface="Arial"/>
              <a:cs typeface="Arial"/>
              <a:sym typeface="Arial"/>
            </a:endParaRPr>
          </a:p>
        </p:txBody>
      </p:sp>
      <p:pic>
        <p:nvPicPr>
          <p:cNvPr id="565" name="Google Shape;565;p1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5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10039580765_3_0"/>
          <p:cNvSpPr txBox="1">
            <a:spLocks noGrp="1"/>
          </p:cNvSpPr>
          <p:nvPr>
            <p:ph type="title"/>
          </p:nvPr>
        </p:nvSpPr>
        <p:spPr>
          <a:xfrm>
            <a:off x="1165375" y="1055800"/>
            <a:ext cx="7011300" cy="1927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571" name="Google Shape;571;g10039580765_3_0"/>
          <p:cNvPicPr preferRelativeResize="0"/>
          <p:nvPr/>
        </p:nvPicPr>
        <p:blipFill rotWithShape="1">
          <a:blip r:embed="rId3">
            <a:alphaModFix/>
          </a:blip>
          <a:srcRect/>
          <a:stretch/>
        </p:blipFill>
        <p:spPr>
          <a:xfrm>
            <a:off x="-196725" y="-429900"/>
            <a:ext cx="9340725" cy="5950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9"/>
          <p:cNvSpPr txBox="1"/>
          <p:nvPr/>
        </p:nvSpPr>
        <p:spPr>
          <a:xfrm>
            <a:off x="1336625" y="113050"/>
            <a:ext cx="6284100" cy="589500"/>
          </a:xfrm>
          <a:prstGeom prst="rect">
            <a:avLst/>
          </a:prstGeom>
          <a:noFill/>
          <a:ln>
            <a:noFill/>
          </a:ln>
        </p:spPr>
        <p:txBody>
          <a:bodyPr spcFirstLastPara="1" wrap="square" lIns="91425" tIns="91425" rIns="91425" bIns="91425" anchor="t" anchorCtr="0">
            <a:noAutofit/>
          </a:bodyPr>
          <a:lstStyle/>
          <a:p>
            <a:pPr lvl="0" algn="ctr">
              <a:buSzPts val="2400"/>
            </a:pPr>
            <a:r>
              <a:rPr lang="fr-CA" sz="2400" b="1" dirty="0"/>
              <a:t>DRIVING HABITS TO ADOPT</a:t>
            </a:r>
            <a:endParaRPr sz="2400" b="1" i="0" u="none" strike="noStrike" cap="none" dirty="0">
              <a:solidFill>
                <a:srgbClr val="000000"/>
              </a:solidFill>
              <a:latin typeface="Arial"/>
              <a:ea typeface="Arial"/>
              <a:cs typeface="Arial"/>
              <a:sym typeface="Arial"/>
            </a:endParaRPr>
          </a:p>
        </p:txBody>
      </p:sp>
      <p:sp>
        <p:nvSpPr>
          <p:cNvPr id="577" name="Google Shape;577;p19"/>
          <p:cNvSpPr txBox="1"/>
          <p:nvPr/>
        </p:nvSpPr>
        <p:spPr>
          <a:xfrm>
            <a:off x="210800" y="628650"/>
            <a:ext cx="8839500" cy="3513300"/>
          </a:xfrm>
          <a:prstGeom prst="rect">
            <a:avLst/>
          </a:prstGeom>
          <a:noFill/>
          <a:ln>
            <a:noFill/>
          </a:ln>
        </p:spPr>
        <p:txBody>
          <a:bodyPr spcFirstLastPara="1" wrap="square" lIns="91425" tIns="91425" rIns="91425" bIns="91425" anchor="t" anchorCtr="0">
            <a:noAutofit/>
          </a:bodyPr>
          <a:lstStyle/>
          <a:p>
            <a:pPr lvl="0">
              <a:buSzPts val="1500"/>
            </a:pPr>
            <a:r>
              <a:rPr lang="en-US" sz="1500" b="1" i="1" dirty="0">
                <a:solidFill>
                  <a:srgbClr val="FF0000"/>
                </a:solidFill>
              </a:rPr>
              <a:t>Avoid unnecessary idling: </a:t>
            </a:r>
            <a:r>
              <a:rPr lang="en-US" sz="1500" i="1" dirty="0">
                <a:solidFill>
                  <a:schemeClr val="tx1"/>
                </a:solidFill>
              </a:rPr>
              <a:t>An idling engine consumes about 4 liters/hour. One hour of idling for an engine is equivalent to two hours of wear at cruising speed.</a:t>
            </a:r>
          </a:p>
          <a:p>
            <a:pPr lvl="0">
              <a:buSzPts val="1500"/>
            </a:pPr>
            <a:endParaRPr sz="1500" i="0" u="none" strike="noStrike" cap="none" dirty="0">
              <a:solidFill>
                <a:schemeClr val="tx1"/>
              </a:solidFill>
              <a:latin typeface="Arial"/>
              <a:ea typeface="Arial"/>
              <a:cs typeface="Arial"/>
              <a:sym typeface="Arial"/>
            </a:endParaRPr>
          </a:p>
          <a:p>
            <a:pPr lvl="0">
              <a:buSzPts val="1500"/>
            </a:pPr>
            <a:r>
              <a:rPr lang="fr-CA" sz="1500" b="1" dirty="0"/>
              <a:t>POSSIBLE SOLUTIONS</a:t>
            </a:r>
            <a:r>
              <a:rPr lang="fr" sz="1500" b="0" i="0" u="none" strike="noStrike" cap="none" dirty="0">
                <a:solidFill>
                  <a:srgbClr val="000000"/>
                </a:solidFill>
                <a:latin typeface="Arial"/>
                <a:ea typeface="Arial"/>
                <a:cs typeface="Arial"/>
                <a:sym typeface="Arial"/>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a:p>
            <a:pPr lvl="0">
              <a:buSzPts val="1500"/>
            </a:pPr>
            <a:r>
              <a:rPr lang="en-US" sz="1500" dirty="0"/>
              <a:t>Warm up the engine by </a:t>
            </a:r>
            <a:r>
              <a:rPr lang="en-US" sz="1500" dirty="0">
                <a:solidFill>
                  <a:srgbClr val="FF0000"/>
                </a:solidFill>
              </a:rPr>
              <a:t>moving slowly and gradually </a:t>
            </a:r>
            <a:r>
              <a:rPr lang="en-US" sz="1500" dirty="0"/>
              <a:t>until the </a:t>
            </a:r>
            <a:r>
              <a:rPr lang="en-US" sz="1500" b="1" dirty="0"/>
              <a:t>operating temperature </a:t>
            </a:r>
            <a:r>
              <a:rPr lang="en-US" sz="1500" dirty="0"/>
              <a:t>of the engine is reached</a:t>
            </a:r>
            <a:endParaRPr sz="1500" b="0" i="0" u="none" strike="noStrike" cap="none" dirty="0">
              <a:solidFill>
                <a:srgbClr val="000000"/>
              </a:solidFill>
              <a:latin typeface="Arial"/>
              <a:ea typeface="Arial"/>
              <a:cs typeface="Arial"/>
              <a:sym typeface="Arial"/>
            </a:endParaRPr>
          </a:p>
          <a:p>
            <a:pPr lvl="0">
              <a:buSzPts val="1500"/>
            </a:pPr>
            <a:r>
              <a:rPr lang="en-US" sz="1500" i="1" dirty="0">
                <a:solidFill>
                  <a:srgbClr val="FF0000"/>
                </a:solidFill>
              </a:rPr>
              <a:t>Turn off the engine during basic maneuvers. </a:t>
            </a:r>
            <a:r>
              <a:rPr lang="en-US" sz="1500" i="1" dirty="0">
                <a:solidFill>
                  <a:schemeClr val="tx1"/>
                </a:solidFill>
              </a:rPr>
              <a:t>(RDS, hitch, uncoupling, storage...)</a:t>
            </a:r>
          </a:p>
          <a:p>
            <a:pPr lvl="0">
              <a:buSzPts val="1500"/>
            </a:pPr>
            <a:endParaRPr sz="1500" b="0" i="0" u="none" strike="noStrike" cap="none" dirty="0">
              <a:solidFill>
                <a:schemeClr val="tx1"/>
              </a:solidFill>
              <a:latin typeface="Arial"/>
              <a:ea typeface="Arial"/>
              <a:cs typeface="Arial"/>
              <a:sym typeface="Arial"/>
            </a:endParaRPr>
          </a:p>
          <a:p>
            <a:pPr lvl="0">
              <a:buSzPts val="1500"/>
            </a:pPr>
            <a:r>
              <a:rPr lang="en-US" sz="1500" i="1" dirty="0">
                <a:solidFill>
                  <a:srgbClr val="FF0000"/>
                </a:solidFill>
              </a:rPr>
              <a:t>Turn off the engine during waiting periods</a:t>
            </a:r>
            <a:r>
              <a:rPr lang="en-US" sz="1500" i="1" dirty="0">
                <a:solidFill>
                  <a:schemeClr val="tx1"/>
                </a:solidFill>
              </a:rPr>
              <a:t>; customers, customs, full of fuel...</a:t>
            </a:r>
          </a:p>
          <a:p>
            <a:pPr lvl="0">
              <a:buSzPts val="1500"/>
            </a:pPr>
            <a:endParaRPr lang="en-US" sz="1500" b="0" i="0" u="none" strike="noStrike" cap="none" dirty="0">
              <a:solidFill>
                <a:schemeClr val="dk1"/>
              </a:solidFill>
              <a:latin typeface="Arial"/>
              <a:ea typeface="Arial"/>
              <a:cs typeface="Arial"/>
              <a:sym typeface="Arial"/>
            </a:endParaRPr>
          </a:p>
          <a:p>
            <a:pPr lvl="0">
              <a:buClr>
                <a:schemeClr val="dk1"/>
              </a:buClr>
              <a:buSzPts val="1100"/>
            </a:pPr>
            <a:r>
              <a:rPr lang="en-US" sz="1500" dirty="0">
                <a:solidFill>
                  <a:schemeClr val="dk1"/>
                </a:solidFill>
              </a:rPr>
              <a:t>Travel the last minutes of a trip without putting the engine </a:t>
            </a:r>
            <a:r>
              <a:rPr lang="en-US" sz="1500" b="1" dirty="0">
                <a:solidFill>
                  <a:schemeClr val="dk1"/>
                </a:solidFill>
              </a:rPr>
              <a:t>under load</a:t>
            </a:r>
            <a:r>
              <a:rPr lang="en-US" sz="1500" dirty="0">
                <a:solidFill>
                  <a:schemeClr val="dk1"/>
                </a:solidFill>
              </a:rPr>
              <a:t>, to allow it to cool down. Thus, it will be possible to turn off the engine as soon as the parking brake is applied.</a:t>
            </a:r>
            <a:endParaRPr sz="1500" b="0" i="0" u="none" strike="noStrike" cap="none" dirty="0">
              <a:solidFill>
                <a:srgbClr val="000000"/>
              </a:solidFill>
              <a:latin typeface="Arial"/>
              <a:ea typeface="Arial"/>
              <a:cs typeface="Arial"/>
              <a:sym typeface="Arial"/>
            </a:endParaRPr>
          </a:p>
        </p:txBody>
      </p:sp>
      <p:sp>
        <p:nvSpPr>
          <p:cNvPr id="578" name="Google Shape;578;p19"/>
          <p:cNvSpPr txBox="1"/>
          <p:nvPr/>
        </p:nvSpPr>
        <p:spPr>
          <a:xfrm>
            <a:off x="306325" y="4166925"/>
            <a:ext cx="300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ref:(2.2.8)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
          <p:cNvPicPr preferRelativeResize="0"/>
          <p:nvPr/>
        </p:nvPicPr>
        <p:blipFill rotWithShape="1">
          <a:blip r:embed="rId3">
            <a:alphaModFix/>
          </a:blip>
          <a:srcRect/>
          <a:stretch/>
        </p:blipFill>
        <p:spPr>
          <a:xfrm>
            <a:off x="152400" y="152400"/>
            <a:ext cx="1032075" cy="987850"/>
          </a:xfrm>
          <a:prstGeom prst="rect">
            <a:avLst/>
          </a:prstGeom>
          <a:noFill/>
          <a:ln>
            <a:noFill/>
          </a:ln>
        </p:spPr>
      </p:pic>
      <p:pic>
        <p:nvPicPr>
          <p:cNvPr id="206" name="Google Shape;206;p1"/>
          <p:cNvPicPr preferRelativeResize="0"/>
          <p:nvPr/>
        </p:nvPicPr>
        <p:blipFill rotWithShape="1">
          <a:blip r:embed="rId4">
            <a:alphaModFix/>
          </a:blip>
          <a:srcRect/>
          <a:stretch/>
        </p:blipFill>
        <p:spPr>
          <a:xfrm>
            <a:off x="117750" y="2574421"/>
            <a:ext cx="1101375" cy="1079779"/>
          </a:xfrm>
          <a:prstGeom prst="rect">
            <a:avLst/>
          </a:prstGeom>
          <a:noFill/>
          <a:ln>
            <a:noFill/>
          </a:ln>
        </p:spPr>
      </p:pic>
      <p:pic>
        <p:nvPicPr>
          <p:cNvPr id="207" name="Google Shape;207;p1"/>
          <p:cNvPicPr preferRelativeResize="0"/>
          <p:nvPr/>
        </p:nvPicPr>
        <p:blipFill rotWithShape="1">
          <a:blip r:embed="rId5">
            <a:alphaModFix/>
          </a:blip>
          <a:srcRect/>
          <a:stretch/>
        </p:blipFill>
        <p:spPr>
          <a:xfrm>
            <a:off x="4088500" y="1199092"/>
            <a:ext cx="1047750" cy="857020"/>
          </a:xfrm>
          <a:prstGeom prst="rect">
            <a:avLst/>
          </a:prstGeom>
          <a:noFill/>
          <a:ln>
            <a:noFill/>
          </a:ln>
        </p:spPr>
      </p:pic>
      <p:pic>
        <p:nvPicPr>
          <p:cNvPr id="208" name="Google Shape;208;p1"/>
          <p:cNvPicPr preferRelativeResize="0"/>
          <p:nvPr/>
        </p:nvPicPr>
        <p:blipFill rotWithShape="1">
          <a:blip r:embed="rId6">
            <a:alphaModFix/>
          </a:blip>
          <a:srcRect/>
          <a:stretch/>
        </p:blipFill>
        <p:spPr>
          <a:xfrm>
            <a:off x="6020950" y="1199344"/>
            <a:ext cx="892200" cy="856506"/>
          </a:xfrm>
          <a:prstGeom prst="rect">
            <a:avLst/>
          </a:prstGeom>
          <a:noFill/>
          <a:ln>
            <a:noFill/>
          </a:ln>
        </p:spPr>
      </p:pic>
      <p:pic>
        <p:nvPicPr>
          <p:cNvPr id="209" name="Google Shape;209;p1"/>
          <p:cNvPicPr preferRelativeResize="0"/>
          <p:nvPr/>
        </p:nvPicPr>
        <p:blipFill rotWithShape="1">
          <a:blip r:embed="rId7">
            <a:alphaModFix/>
          </a:blip>
          <a:srcRect/>
          <a:stretch/>
        </p:blipFill>
        <p:spPr>
          <a:xfrm>
            <a:off x="4602338" y="2786238"/>
            <a:ext cx="952500" cy="923925"/>
          </a:xfrm>
          <a:prstGeom prst="rect">
            <a:avLst/>
          </a:prstGeom>
          <a:noFill/>
          <a:ln>
            <a:noFill/>
          </a:ln>
        </p:spPr>
      </p:pic>
      <p:pic>
        <p:nvPicPr>
          <p:cNvPr id="210" name="Google Shape;210;p1"/>
          <p:cNvPicPr preferRelativeResize="0"/>
          <p:nvPr/>
        </p:nvPicPr>
        <p:blipFill rotWithShape="1">
          <a:blip r:embed="rId8">
            <a:alphaModFix/>
          </a:blip>
          <a:srcRect l="108" r="98"/>
          <a:stretch/>
        </p:blipFill>
        <p:spPr>
          <a:xfrm>
            <a:off x="152400" y="1295407"/>
            <a:ext cx="1032075" cy="925693"/>
          </a:xfrm>
          <a:prstGeom prst="rect">
            <a:avLst/>
          </a:prstGeom>
          <a:noFill/>
          <a:ln>
            <a:noFill/>
          </a:ln>
        </p:spPr>
      </p:pic>
      <p:pic>
        <p:nvPicPr>
          <p:cNvPr id="211" name="Google Shape;211;p1"/>
          <p:cNvPicPr preferRelativeResize="0"/>
          <p:nvPr/>
        </p:nvPicPr>
        <p:blipFill rotWithShape="1">
          <a:blip r:embed="rId9">
            <a:alphaModFix/>
          </a:blip>
          <a:srcRect/>
          <a:stretch/>
        </p:blipFill>
        <p:spPr>
          <a:xfrm>
            <a:off x="7109250" y="2908887"/>
            <a:ext cx="1101376" cy="831038"/>
          </a:xfrm>
          <a:prstGeom prst="rect">
            <a:avLst/>
          </a:prstGeom>
          <a:noFill/>
          <a:ln>
            <a:noFill/>
          </a:ln>
        </p:spPr>
      </p:pic>
      <p:sp>
        <p:nvSpPr>
          <p:cNvPr id="212" name="Google Shape;212;p1"/>
          <p:cNvSpPr txBox="1"/>
          <p:nvPr/>
        </p:nvSpPr>
        <p:spPr>
          <a:xfrm>
            <a:off x="1464325" y="272668"/>
            <a:ext cx="147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b="1" dirty="0">
                <a:solidFill>
                  <a:srgbClr val="FFFF00"/>
                </a:solidFill>
                <a:highlight>
                  <a:srgbClr val="666666"/>
                </a:highlight>
              </a:rPr>
              <a:t>Warning</a:t>
            </a:r>
            <a:endParaRPr sz="1400" b="1" i="0" u="none" strike="noStrike" cap="none" dirty="0">
              <a:solidFill>
                <a:srgbClr val="FFFF00"/>
              </a:solidFill>
              <a:highlight>
                <a:srgbClr val="666666"/>
              </a:highlight>
              <a:latin typeface="Arial"/>
              <a:ea typeface="Arial"/>
              <a:cs typeface="Arial"/>
              <a:sym typeface="Arial"/>
            </a:endParaRPr>
          </a:p>
        </p:txBody>
      </p:sp>
      <p:sp>
        <p:nvSpPr>
          <p:cNvPr id="213" name="Google Shape;213;p1"/>
          <p:cNvSpPr txBox="1"/>
          <p:nvPr/>
        </p:nvSpPr>
        <p:spPr>
          <a:xfrm>
            <a:off x="1863799" y="617975"/>
            <a:ext cx="171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sng" strike="noStrike" cap="none" dirty="0">
                <a:solidFill>
                  <a:srgbClr val="000000"/>
                </a:solidFill>
                <a:latin typeface="Arial"/>
                <a:ea typeface="Arial"/>
                <a:cs typeface="Arial"/>
                <a:sym typeface="Arial"/>
              </a:rPr>
              <a:t>Transmission</a:t>
            </a:r>
            <a:endParaRPr sz="1400" b="1" i="0" u="sng" strike="noStrike" cap="none" dirty="0">
              <a:solidFill>
                <a:srgbClr val="000000"/>
              </a:solidFill>
              <a:latin typeface="Arial"/>
              <a:ea typeface="Arial"/>
              <a:cs typeface="Arial"/>
              <a:sym typeface="Arial"/>
            </a:endParaRPr>
          </a:p>
        </p:txBody>
      </p:sp>
      <p:cxnSp>
        <p:nvCxnSpPr>
          <p:cNvPr id="214" name="Google Shape;214;p1"/>
          <p:cNvCxnSpPr/>
          <p:nvPr/>
        </p:nvCxnSpPr>
        <p:spPr>
          <a:xfrm flipH="1">
            <a:off x="1069650" y="800100"/>
            <a:ext cx="854400" cy="18000"/>
          </a:xfrm>
          <a:prstGeom prst="straightConnector1">
            <a:avLst/>
          </a:prstGeom>
          <a:noFill/>
          <a:ln w="28575" cap="flat" cmpd="sng">
            <a:solidFill>
              <a:srgbClr val="0000FF"/>
            </a:solidFill>
            <a:prstDash val="solid"/>
            <a:round/>
            <a:headEnd type="none" w="sm" len="sm"/>
            <a:tailEnd type="triangle" w="med" len="med"/>
          </a:ln>
        </p:spPr>
      </p:cxnSp>
      <p:cxnSp>
        <p:nvCxnSpPr>
          <p:cNvPr id="215" name="Google Shape;215;p1"/>
          <p:cNvCxnSpPr/>
          <p:nvPr/>
        </p:nvCxnSpPr>
        <p:spPr>
          <a:xfrm flipH="1">
            <a:off x="731224" y="484700"/>
            <a:ext cx="761100" cy="159900"/>
          </a:xfrm>
          <a:prstGeom prst="straightConnector1">
            <a:avLst/>
          </a:prstGeom>
          <a:noFill/>
          <a:ln w="28575" cap="flat" cmpd="sng">
            <a:solidFill>
              <a:srgbClr val="FFFF00"/>
            </a:solidFill>
            <a:prstDash val="solid"/>
            <a:round/>
            <a:headEnd type="none" w="sm" len="sm"/>
            <a:tailEnd type="triangle" w="med" len="med"/>
          </a:ln>
        </p:spPr>
      </p:cxnSp>
      <p:sp>
        <p:nvSpPr>
          <p:cNvPr id="216" name="Google Shape;216;p1"/>
          <p:cNvSpPr txBox="1"/>
          <p:nvPr/>
        </p:nvSpPr>
        <p:spPr>
          <a:xfrm>
            <a:off x="1634175" y="1375725"/>
            <a:ext cx="130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none" strike="noStrike" cap="none" dirty="0">
                <a:solidFill>
                  <a:srgbClr val="000000"/>
                </a:solidFill>
                <a:latin typeface="Arial"/>
                <a:ea typeface="Arial"/>
                <a:cs typeface="Arial"/>
                <a:sym typeface="Arial"/>
              </a:rPr>
              <a:t>T</a:t>
            </a:r>
            <a:r>
              <a:rPr lang="fr" sz="1400" b="1" i="0" u="sng" strike="noStrike" cap="none" dirty="0">
                <a:solidFill>
                  <a:srgbClr val="000000"/>
                </a:solidFill>
                <a:latin typeface="Arial"/>
                <a:ea typeface="Arial"/>
                <a:cs typeface="Arial"/>
                <a:sym typeface="Arial"/>
              </a:rPr>
              <a:t>emperature</a:t>
            </a:r>
            <a:endParaRPr sz="1400" b="1" i="0" u="sng" strike="noStrike" cap="none" dirty="0">
              <a:solidFill>
                <a:srgbClr val="000000"/>
              </a:solidFill>
              <a:latin typeface="Arial"/>
              <a:ea typeface="Arial"/>
              <a:cs typeface="Arial"/>
              <a:sym typeface="Arial"/>
            </a:endParaRPr>
          </a:p>
        </p:txBody>
      </p:sp>
      <p:sp>
        <p:nvSpPr>
          <p:cNvPr id="217" name="Google Shape;217;p1"/>
          <p:cNvSpPr txBox="1"/>
          <p:nvPr/>
        </p:nvSpPr>
        <p:spPr>
          <a:xfrm>
            <a:off x="1681900" y="1793450"/>
            <a:ext cx="17103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b="1" u="sng" dirty="0"/>
              <a:t>Coolant</a:t>
            </a:r>
            <a:endParaRPr sz="1400" b="1" i="0" u="sng" strike="noStrike" cap="none" dirty="0">
              <a:solidFill>
                <a:srgbClr val="000000"/>
              </a:solidFill>
              <a:latin typeface="Arial"/>
              <a:ea typeface="Arial"/>
              <a:cs typeface="Arial"/>
              <a:sym typeface="Arial"/>
            </a:endParaRPr>
          </a:p>
        </p:txBody>
      </p:sp>
      <p:cxnSp>
        <p:nvCxnSpPr>
          <p:cNvPr id="218" name="Google Shape;218;p1"/>
          <p:cNvCxnSpPr/>
          <p:nvPr/>
        </p:nvCxnSpPr>
        <p:spPr>
          <a:xfrm flipH="1">
            <a:off x="961107" y="1575825"/>
            <a:ext cx="729300" cy="10500"/>
          </a:xfrm>
          <a:prstGeom prst="straightConnector1">
            <a:avLst/>
          </a:prstGeom>
          <a:noFill/>
          <a:ln w="28575" cap="flat" cmpd="sng">
            <a:solidFill>
              <a:srgbClr val="0000FF"/>
            </a:solidFill>
            <a:prstDash val="solid"/>
            <a:round/>
            <a:headEnd type="none" w="sm" len="sm"/>
            <a:tailEnd type="triangle" w="med" len="med"/>
          </a:ln>
        </p:spPr>
      </p:cxnSp>
      <p:cxnSp>
        <p:nvCxnSpPr>
          <p:cNvPr id="219" name="Google Shape;219;p1"/>
          <p:cNvCxnSpPr>
            <a:stCxn id="217" idx="1"/>
          </p:cNvCxnSpPr>
          <p:nvPr/>
        </p:nvCxnSpPr>
        <p:spPr>
          <a:xfrm flipH="1">
            <a:off x="1266700" y="1993490"/>
            <a:ext cx="415200" cy="111660"/>
          </a:xfrm>
          <a:prstGeom prst="straightConnector1">
            <a:avLst/>
          </a:prstGeom>
          <a:noFill/>
          <a:ln w="28575" cap="flat" cmpd="sng">
            <a:solidFill>
              <a:srgbClr val="0000FF"/>
            </a:solidFill>
            <a:prstDash val="solid"/>
            <a:round/>
            <a:headEnd type="none" w="sm" len="sm"/>
            <a:tailEnd type="triangle" w="med" len="med"/>
          </a:ln>
        </p:spPr>
      </p:cxnSp>
      <p:sp>
        <p:nvSpPr>
          <p:cNvPr id="220" name="Google Shape;220;p1"/>
          <p:cNvSpPr txBox="1"/>
          <p:nvPr/>
        </p:nvSpPr>
        <p:spPr>
          <a:xfrm>
            <a:off x="1634125" y="2566662"/>
            <a:ext cx="130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sng" strike="noStrike" cap="none" dirty="0">
                <a:solidFill>
                  <a:srgbClr val="000000"/>
                </a:solidFill>
                <a:latin typeface="Arial"/>
                <a:ea typeface="Arial"/>
                <a:cs typeface="Arial"/>
                <a:sym typeface="Arial"/>
              </a:rPr>
              <a:t>Température</a:t>
            </a:r>
            <a:endParaRPr sz="1400" b="1" i="0" u="sng" strike="noStrike" cap="none" dirty="0">
              <a:solidFill>
                <a:srgbClr val="000000"/>
              </a:solidFill>
              <a:latin typeface="Arial"/>
              <a:ea typeface="Arial"/>
              <a:cs typeface="Arial"/>
              <a:sym typeface="Arial"/>
            </a:endParaRPr>
          </a:p>
        </p:txBody>
      </p:sp>
      <p:cxnSp>
        <p:nvCxnSpPr>
          <p:cNvPr id="221" name="Google Shape;221;p1"/>
          <p:cNvCxnSpPr>
            <a:stCxn id="220" idx="1"/>
          </p:cNvCxnSpPr>
          <p:nvPr/>
        </p:nvCxnSpPr>
        <p:spPr>
          <a:xfrm flipH="1">
            <a:off x="741925" y="2766762"/>
            <a:ext cx="892200" cy="20100"/>
          </a:xfrm>
          <a:prstGeom prst="straightConnector1">
            <a:avLst/>
          </a:prstGeom>
          <a:noFill/>
          <a:ln w="28575" cap="flat" cmpd="sng">
            <a:solidFill>
              <a:srgbClr val="0000FF"/>
            </a:solidFill>
            <a:prstDash val="solid"/>
            <a:round/>
            <a:headEnd type="none" w="sm" len="sm"/>
            <a:tailEnd type="triangle" w="med" len="med"/>
          </a:ln>
        </p:spPr>
      </p:cxnSp>
      <p:cxnSp>
        <p:nvCxnSpPr>
          <p:cNvPr id="222" name="Google Shape;222;p1"/>
          <p:cNvCxnSpPr/>
          <p:nvPr/>
        </p:nvCxnSpPr>
        <p:spPr>
          <a:xfrm flipH="1">
            <a:off x="1037307" y="3461775"/>
            <a:ext cx="729300" cy="10500"/>
          </a:xfrm>
          <a:prstGeom prst="straightConnector1">
            <a:avLst/>
          </a:prstGeom>
          <a:noFill/>
          <a:ln w="28575" cap="flat" cmpd="sng">
            <a:solidFill>
              <a:srgbClr val="0000FF"/>
            </a:solidFill>
            <a:prstDash val="solid"/>
            <a:round/>
            <a:headEnd type="none" w="sm" len="sm"/>
            <a:tailEnd type="triangle" w="med" len="med"/>
          </a:ln>
        </p:spPr>
      </p:cxnSp>
      <p:sp>
        <p:nvSpPr>
          <p:cNvPr id="223" name="Google Shape;223;p1"/>
          <p:cNvSpPr txBox="1"/>
          <p:nvPr/>
        </p:nvSpPr>
        <p:spPr>
          <a:xfrm>
            <a:off x="1805625" y="3252150"/>
            <a:ext cx="139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sng" strike="noStrike" cap="none" dirty="0">
                <a:solidFill>
                  <a:srgbClr val="000000"/>
                </a:solidFill>
                <a:latin typeface="Arial"/>
                <a:ea typeface="Arial"/>
                <a:cs typeface="Arial"/>
                <a:sym typeface="Arial"/>
              </a:rPr>
              <a:t>Exhaust</a:t>
            </a:r>
            <a:endParaRPr sz="1400" b="1" i="0" u="sng" strike="noStrike" cap="none" dirty="0">
              <a:solidFill>
                <a:srgbClr val="000000"/>
              </a:solidFill>
              <a:latin typeface="Arial"/>
              <a:ea typeface="Arial"/>
              <a:cs typeface="Arial"/>
              <a:sym typeface="Arial"/>
            </a:endParaRPr>
          </a:p>
        </p:txBody>
      </p:sp>
      <p:sp>
        <p:nvSpPr>
          <p:cNvPr id="224" name="Google Shape;224;p1"/>
          <p:cNvSpPr txBox="1"/>
          <p:nvPr/>
        </p:nvSpPr>
        <p:spPr>
          <a:xfrm>
            <a:off x="6438900" y="1933575"/>
            <a:ext cx="72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p:txBody>
      </p:sp>
      <p:sp>
        <p:nvSpPr>
          <p:cNvPr id="225" name="Google Shape;225;p1"/>
          <p:cNvSpPr txBox="1"/>
          <p:nvPr/>
        </p:nvSpPr>
        <p:spPr>
          <a:xfrm>
            <a:off x="3815125" y="127950"/>
            <a:ext cx="1751400" cy="61552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lvl="0">
              <a:buSzPts val="1400"/>
            </a:pPr>
            <a:r>
              <a:rPr lang="fr-CA" b="1" u="sng" dirty="0" err="1"/>
              <a:t>Exhaust</a:t>
            </a:r>
            <a:r>
              <a:rPr lang="fr-CA" b="1" u="sng" dirty="0"/>
              <a:t> </a:t>
            </a:r>
            <a:r>
              <a:rPr lang="fr-CA" b="1" u="sng" dirty="0" err="1"/>
              <a:t>filter</a:t>
            </a:r>
            <a:r>
              <a:rPr lang="fr-CA" b="1" u="sng" dirty="0"/>
              <a:t> </a:t>
            </a:r>
            <a:r>
              <a:rPr lang="fr-CA" b="1" u="sng" dirty="0" err="1"/>
              <a:t>pictogram</a:t>
            </a:r>
            <a:r>
              <a:rPr lang="fr-CA" b="1" u="sng" dirty="0"/>
              <a:t> "DPF"</a:t>
            </a:r>
            <a:endParaRPr sz="1400" b="1" i="0" u="sng" strike="noStrike" cap="none" dirty="0">
              <a:solidFill>
                <a:srgbClr val="000000"/>
              </a:solidFill>
              <a:latin typeface="Arial"/>
              <a:ea typeface="Arial"/>
              <a:cs typeface="Arial"/>
              <a:sym typeface="Arial"/>
            </a:endParaRPr>
          </a:p>
        </p:txBody>
      </p:sp>
      <p:cxnSp>
        <p:nvCxnSpPr>
          <p:cNvPr id="226" name="Google Shape;226;p1"/>
          <p:cNvCxnSpPr>
            <a:cxnSpLocks/>
            <a:endCxn id="207" idx="0"/>
          </p:cNvCxnSpPr>
          <p:nvPr/>
        </p:nvCxnSpPr>
        <p:spPr>
          <a:xfrm>
            <a:off x="4554700" y="779223"/>
            <a:ext cx="57675" cy="419869"/>
          </a:xfrm>
          <a:prstGeom prst="straightConnector1">
            <a:avLst/>
          </a:prstGeom>
          <a:noFill/>
          <a:ln w="28575" cap="flat" cmpd="sng">
            <a:solidFill>
              <a:srgbClr val="0000FF"/>
            </a:solidFill>
            <a:prstDash val="solid"/>
            <a:round/>
            <a:headEnd type="none" w="sm" len="sm"/>
            <a:tailEnd type="triangle" w="med" len="med"/>
          </a:ln>
        </p:spPr>
      </p:cxnSp>
      <p:sp>
        <p:nvSpPr>
          <p:cNvPr id="227" name="Google Shape;227;p1"/>
          <p:cNvSpPr txBox="1"/>
          <p:nvPr/>
        </p:nvSpPr>
        <p:spPr>
          <a:xfrm>
            <a:off x="5627525" y="163700"/>
            <a:ext cx="1394700" cy="61552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b="1" u="sng" dirty="0"/>
              <a:t>Air filter</a:t>
            </a:r>
          </a:p>
          <a:p>
            <a:pPr marL="0" marR="0" lvl="0" indent="0" algn="l" rtl="0">
              <a:lnSpc>
                <a:spcPct val="100000"/>
              </a:lnSpc>
              <a:spcBef>
                <a:spcPts val="0"/>
              </a:spcBef>
              <a:spcAft>
                <a:spcPts val="0"/>
              </a:spcAft>
              <a:buClr>
                <a:srgbClr val="000000"/>
              </a:buClr>
              <a:buSzPts val="1400"/>
              <a:buFont typeface="Arial"/>
              <a:buNone/>
            </a:pPr>
            <a:r>
              <a:rPr lang="fr" sz="1400" b="1" i="0" u="sng" strike="noStrike" cap="none" dirty="0">
                <a:solidFill>
                  <a:srgbClr val="000000"/>
                </a:solidFill>
                <a:latin typeface="Arial"/>
                <a:ea typeface="Arial"/>
                <a:cs typeface="Arial"/>
                <a:sym typeface="Arial"/>
              </a:rPr>
              <a:t>pictogram</a:t>
            </a:r>
            <a:r>
              <a:rPr lang="fr" sz="1400" b="1" i="0" u="none" strike="noStrike" cap="none" dirty="0">
                <a:solidFill>
                  <a:srgbClr val="000000"/>
                </a:solidFill>
                <a:latin typeface="Arial"/>
                <a:ea typeface="Arial"/>
                <a:cs typeface="Arial"/>
                <a:sym typeface="Arial"/>
              </a:rPr>
              <a:t> </a:t>
            </a:r>
            <a:endParaRPr sz="1400" b="1" i="0" u="none" strike="noStrike" cap="none" dirty="0">
              <a:solidFill>
                <a:srgbClr val="000000"/>
              </a:solidFill>
              <a:latin typeface="Arial"/>
              <a:ea typeface="Arial"/>
              <a:cs typeface="Arial"/>
              <a:sym typeface="Arial"/>
            </a:endParaRPr>
          </a:p>
        </p:txBody>
      </p:sp>
      <p:cxnSp>
        <p:nvCxnSpPr>
          <p:cNvPr id="228" name="Google Shape;228;p1"/>
          <p:cNvCxnSpPr>
            <a:stCxn id="227" idx="2"/>
          </p:cNvCxnSpPr>
          <p:nvPr/>
        </p:nvCxnSpPr>
        <p:spPr>
          <a:xfrm>
            <a:off x="6324875" y="779223"/>
            <a:ext cx="41400" cy="444977"/>
          </a:xfrm>
          <a:prstGeom prst="straightConnector1">
            <a:avLst/>
          </a:prstGeom>
          <a:noFill/>
          <a:ln w="28575" cap="flat" cmpd="sng">
            <a:solidFill>
              <a:srgbClr val="0000FF"/>
            </a:solidFill>
            <a:prstDash val="solid"/>
            <a:round/>
            <a:headEnd type="none" w="sm" len="sm"/>
            <a:tailEnd type="triangle" w="med" len="med"/>
          </a:ln>
        </p:spPr>
      </p:cxnSp>
      <p:sp>
        <p:nvSpPr>
          <p:cNvPr id="229" name="Google Shape;229;p1"/>
          <p:cNvSpPr txBox="1"/>
          <p:nvPr/>
        </p:nvSpPr>
        <p:spPr>
          <a:xfrm>
            <a:off x="5286725" y="2522875"/>
            <a:ext cx="202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sng" strike="noStrike" cap="none" dirty="0">
                <a:solidFill>
                  <a:srgbClr val="000000"/>
                </a:solidFill>
                <a:latin typeface="Arial"/>
                <a:ea typeface="Arial"/>
                <a:cs typeface="Arial"/>
                <a:sym typeface="Arial"/>
              </a:rPr>
              <a:t>Pressure lb/po</a:t>
            </a:r>
            <a:r>
              <a:rPr lang="fr" sz="1200" b="1" i="0" u="sng" strike="noStrike" cap="none" dirty="0">
                <a:solidFill>
                  <a:srgbClr val="000000"/>
                </a:solidFill>
                <a:latin typeface="Arial"/>
                <a:ea typeface="Arial"/>
                <a:cs typeface="Arial"/>
                <a:sym typeface="Arial"/>
              </a:rPr>
              <a:t>  </a:t>
            </a:r>
            <a:r>
              <a:rPr lang="fr" sz="1400" b="1" i="0" u="sng" strike="noStrike" cap="none" dirty="0">
                <a:solidFill>
                  <a:srgbClr val="000000"/>
                </a:solidFill>
                <a:latin typeface="Arial"/>
                <a:ea typeface="Arial"/>
                <a:cs typeface="Arial"/>
                <a:sym typeface="Arial"/>
              </a:rPr>
              <a:t>“PSI”</a:t>
            </a:r>
            <a:endParaRPr sz="1400" b="1" i="0" u="sng" strike="noStrike" cap="none" dirty="0">
              <a:solidFill>
                <a:srgbClr val="000000"/>
              </a:solidFill>
              <a:latin typeface="Arial"/>
              <a:ea typeface="Arial"/>
              <a:cs typeface="Arial"/>
              <a:sym typeface="Arial"/>
            </a:endParaRPr>
          </a:p>
        </p:txBody>
      </p:sp>
      <p:sp>
        <p:nvSpPr>
          <p:cNvPr id="230" name="Google Shape;230;p1"/>
          <p:cNvSpPr txBox="1"/>
          <p:nvPr/>
        </p:nvSpPr>
        <p:spPr>
          <a:xfrm>
            <a:off x="4427059" y="3751826"/>
            <a:ext cx="1441838"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b="1" dirty="0"/>
              <a:t>Air tank</a:t>
            </a:r>
            <a:r>
              <a:rPr lang="fr" sz="1400" b="1" i="0" u="none" strike="noStrike" cap="none" dirty="0">
                <a:solidFill>
                  <a:srgbClr val="000000"/>
                </a:solidFill>
                <a:latin typeface="Arial"/>
                <a:ea typeface="Arial"/>
                <a:cs typeface="Arial"/>
                <a:sym typeface="Arial"/>
              </a:rPr>
              <a:t> #1</a:t>
            </a:r>
            <a:endParaRPr sz="1400" b="1" i="0" u="none" strike="noStrike" cap="none" dirty="0">
              <a:solidFill>
                <a:srgbClr val="000000"/>
              </a:solidFill>
              <a:latin typeface="Arial"/>
              <a:ea typeface="Arial"/>
              <a:cs typeface="Arial"/>
              <a:sym typeface="Arial"/>
            </a:endParaRPr>
          </a:p>
        </p:txBody>
      </p:sp>
      <p:sp>
        <p:nvSpPr>
          <p:cNvPr id="231" name="Google Shape;231;p1"/>
          <p:cNvSpPr txBox="1"/>
          <p:nvPr/>
        </p:nvSpPr>
        <p:spPr>
          <a:xfrm>
            <a:off x="6627600" y="3762375"/>
            <a:ext cx="2344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1" i="0" u="none" strike="noStrike" cap="none" dirty="0">
                <a:solidFill>
                  <a:srgbClr val="000000"/>
                </a:solidFill>
                <a:latin typeface="Arial"/>
                <a:ea typeface="Arial"/>
                <a:cs typeface="Arial"/>
                <a:sym typeface="Arial"/>
              </a:rPr>
              <a:t>   </a:t>
            </a:r>
            <a:r>
              <a:rPr lang="fr" b="1" dirty="0"/>
              <a:t>Brake application</a:t>
            </a:r>
            <a:endParaRPr sz="1400" b="1" i="0" u="none" strike="noStrike" cap="none" dirty="0">
              <a:solidFill>
                <a:srgbClr val="000000"/>
              </a:solidFill>
              <a:latin typeface="Arial"/>
              <a:ea typeface="Arial"/>
              <a:cs typeface="Arial"/>
              <a:sym typeface="Arial"/>
            </a:endParaRPr>
          </a:p>
        </p:txBody>
      </p:sp>
      <p:pic>
        <p:nvPicPr>
          <p:cNvPr id="232" name="Google Shape;232;p1"/>
          <p:cNvPicPr preferRelativeResize="0"/>
          <p:nvPr/>
        </p:nvPicPr>
        <p:blipFill rotWithShape="1">
          <a:blip r:embed="rId10">
            <a:alphaModFix/>
          </a:blip>
          <a:srcRect/>
          <a:stretch/>
        </p:blipFill>
        <p:spPr>
          <a:xfrm>
            <a:off x="8054125" y="865689"/>
            <a:ext cx="1032076" cy="1833712"/>
          </a:xfrm>
          <a:prstGeom prst="rect">
            <a:avLst/>
          </a:prstGeom>
          <a:noFill/>
          <a:ln>
            <a:noFill/>
          </a:ln>
        </p:spPr>
      </p:pic>
      <p:cxnSp>
        <p:nvCxnSpPr>
          <p:cNvPr id="233" name="Google Shape;233;p1"/>
          <p:cNvCxnSpPr/>
          <p:nvPr/>
        </p:nvCxnSpPr>
        <p:spPr>
          <a:xfrm>
            <a:off x="7774650" y="690825"/>
            <a:ext cx="279600" cy="529200"/>
          </a:xfrm>
          <a:prstGeom prst="straightConnector1">
            <a:avLst/>
          </a:prstGeom>
          <a:noFill/>
          <a:ln w="28575" cap="flat" cmpd="sng">
            <a:solidFill>
              <a:srgbClr val="0000FF"/>
            </a:solidFill>
            <a:prstDash val="solid"/>
            <a:round/>
            <a:headEnd type="none" w="sm" len="sm"/>
            <a:tailEnd type="triangle" w="med" len="med"/>
          </a:ln>
        </p:spPr>
      </p:cxnSp>
      <p:sp>
        <p:nvSpPr>
          <p:cNvPr id="234" name="Google Shape;234;p1"/>
          <p:cNvSpPr txBox="1"/>
          <p:nvPr/>
        </p:nvSpPr>
        <p:spPr>
          <a:xfrm>
            <a:off x="7083225" y="57125"/>
            <a:ext cx="20202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lvl="0">
              <a:buSzPts val="1400"/>
            </a:pPr>
            <a:r>
              <a:rPr lang="fr-CA" b="1" u="sng" dirty="0"/>
              <a:t>Air </a:t>
            </a:r>
            <a:r>
              <a:rPr lang="fr-CA" b="1" u="sng" dirty="0" err="1"/>
              <a:t>filter</a:t>
            </a:r>
            <a:r>
              <a:rPr lang="fr-CA" b="1" u="sng" dirty="0"/>
              <a:t> restriction gauge</a:t>
            </a:r>
            <a:endParaRPr sz="1400" b="1" i="0" u="sng" strike="noStrike" cap="none" dirty="0">
              <a:solidFill>
                <a:srgbClr val="000000"/>
              </a:solidFill>
              <a:latin typeface="Arial"/>
              <a:ea typeface="Arial"/>
              <a:cs typeface="Arial"/>
              <a:sym typeface="Arial"/>
            </a:endParaRPr>
          </a:p>
        </p:txBody>
      </p:sp>
      <p:cxnSp>
        <p:nvCxnSpPr>
          <p:cNvPr id="235" name="Google Shape;235;p1"/>
          <p:cNvCxnSpPr>
            <a:endCxn id="209" idx="3"/>
          </p:cNvCxnSpPr>
          <p:nvPr/>
        </p:nvCxnSpPr>
        <p:spPr>
          <a:xfrm flipH="1">
            <a:off x="5554838" y="2827901"/>
            <a:ext cx="549300" cy="420300"/>
          </a:xfrm>
          <a:prstGeom prst="straightConnector1">
            <a:avLst/>
          </a:prstGeom>
          <a:noFill/>
          <a:ln w="28575" cap="flat" cmpd="sng">
            <a:solidFill>
              <a:srgbClr val="0000FF"/>
            </a:solidFill>
            <a:prstDash val="solid"/>
            <a:round/>
            <a:headEnd type="none" w="sm" len="sm"/>
            <a:tailEnd type="triangle" w="med" len="med"/>
          </a:ln>
        </p:spPr>
      </p:cxnSp>
      <p:cxnSp>
        <p:nvCxnSpPr>
          <p:cNvPr id="236" name="Google Shape;236;p1"/>
          <p:cNvCxnSpPr>
            <a:endCxn id="211" idx="1"/>
          </p:cNvCxnSpPr>
          <p:nvPr/>
        </p:nvCxnSpPr>
        <p:spPr>
          <a:xfrm>
            <a:off x="6548550" y="2904106"/>
            <a:ext cx="560700" cy="420300"/>
          </a:xfrm>
          <a:prstGeom prst="straightConnector1">
            <a:avLst/>
          </a:prstGeom>
          <a:noFill/>
          <a:ln w="28575" cap="flat" cmpd="sng">
            <a:solidFill>
              <a:srgbClr val="0000FF"/>
            </a:solidFill>
            <a:prstDash val="solid"/>
            <a:round/>
            <a:headEnd type="none" w="sm" len="sm"/>
            <a:tailEnd type="triangle" w="med" len="med"/>
          </a:ln>
        </p:spPr>
      </p:cxnSp>
      <p:sp>
        <p:nvSpPr>
          <p:cNvPr id="237" name="Google Shape;237;p1"/>
          <p:cNvSpPr txBox="1"/>
          <p:nvPr/>
        </p:nvSpPr>
        <p:spPr>
          <a:xfrm>
            <a:off x="6485712" y="2520395"/>
            <a:ext cx="23233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900" b="1" i="0" u="none" strike="noStrike" cap="none">
                <a:solidFill>
                  <a:srgbClr val="000000"/>
                </a:solidFill>
                <a:latin typeface="Arial"/>
                <a:ea typeface="Arial"/>
                <a:cs typeface="Arial"/>
                <a:sym typeface="Arial"/>
              </a:rPr>
              <a:t>2</a:t>
            </a:r>
            <a:endParaRPr/>
          </a:p>
        </p:txBody>
      </p:sp>
      <p:pic>
        <p:nvPicPr>
          <p:cNvPr id="238" name="Google Shape;238;p1"/>
          <p:cNvPicPr preferRelativeResize="0"/>
          <p:nvPr/>
        </p:nvPicPr>
        <p:blipFill>
          <a:blip r:embed="rId11">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56" descr="https://lh6.googleusercontent.com/YmtjuTMK67r6_CcgdOROlvfJiyWhxuOFcWZZqSCAn0xmvFUpw1qPhTi11701auRm53K3daZgD4CdvtCiU0mCq0WNMBerhfNW7lXaYzVZ2-loEn8fYm772eP-bUQmiLS14wUCKat9uGQ_Ai3Xi8Fu"/>
          <p:cNvPicPr preferRelativeResize="0"/>
          <p:nvPr/>
        </p:nvPicPr>
        <p:blipFill rotWithShape="1">
          <a:blip r:embed="rId3">
            <a:alphaModFix/>
          </a:blip>
          <a:srcRect/>
          <a:stretch/>
        </p:blipFill>
        <p:spPr>
          <a:xfrm>
            <a:off x="2696861" y="830189"/>
            <a:ext cx="2300519" cy="3311737"/>
          </a:xfrm>
          <a:prstGeom prst="rect">
            <a:avLst/>
          </a:prstGeom>
          <a:noFill/>
          <a:ln>
            <a:noFill/>
          </a:ln>
        </p:spPr>
      </p:pic>
      <p:sp>
        <p:nvSpPr>
          <p:cNvPr id="584" name="Google Shape;584;p56"/>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 </a:t>
            </a:r>
            <a:endParaRPr/>
          </a:p>
        </p:txBody>
      </p:sp>
      <p:pic>
        <p:nvPicPr>
          <p:cNvPr id="585" name="Google Shape;585;p56" descr="https://lh5.googleusercontent.com/tulsZZfrgoipwZT6wPwV2H2Y1qef7GZZZ6m6EGhADYhkFcMifZmLS_7j4kJvZXnfBx6dA3WDkoPXJsdmIQH2V8cJRqUTxgKK9hZy3z7IeHHjhDSUnaghE2_WPsfYGMRaKLYkIJd0M_WX3UtNkJIn"/>
          <p:cNvPicPr preferRelativeResize="0"/>
          <p:nvPr/>
        </p:nvPicPr>
        <p:blipFill rotWithShape="1">
          <a:blip r:embed="rId4">
            <a:alphaModFix/>
          </a:blip>
          <a:srcRect/>
          <a:stretch/>
        </p:blipFill>
        <p:spPr>
          <a:xfrm>
            <a:off x="4908526" y="417426"/>
            <a:ext cx="2014286" cy="3659542"/>
          </a:xfrm>
          <a:prstGeom prst="rect">
            <a:avLst/>
          </a:prstGeom>
          <a:noFill/>
          <a:ln>
            <a:noFill/>
          </a:ln>
        </p:spPr>
      </p:pic>
      <p:sp>
        <p:nvSpPr>
          <p:cNvPr id="586" name="Google Shape;586;p56"/>
          <p:cNvSpPr/>
          <p:nvPr/>
        </p:nvSpPr>
        <p:spPr>
          <a:xfrm>
            <a:off x="3955343" y="1148319"/>
            <a:ext cx="636087" cy="871874"/>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587" name="Google Shape;587;p56"/>
          <p:cNvSpPr txBox="1"/>
          <p:nvPr/>
        </p:nvSpPr>
        <p:spPr>
          <a:xfrm>
            <a:off x="435934" y="255181"/>
            <a:ext cx="4472591" cy="461624"/>
          </a:xfrm>
          <a:prstGeom prst="rect">
            <a:avLst/>
          </a:prstGeom>
          <a:noFill/>
          <a:ln>
            <a:noFill/>
          </a:ln>
        </p:spPr>
        <p:txBody>
          <a:bodyPr spcFirstLastPara="1" wrap="square" lIns="91425" tIns="45700" rIns="91425" bIns="45700" anchor="t" anchorCtr="0">
            <a:spAutoFit/>
          </a:bodyPr>
          <a:lstStyle/>
          <a:p>
            <a:pPr lvl="0"/>
            <a:r>
              <a:rPr lang="fr-CA" sz="2400" b="1" dirty="0" err="1"/>
              <a:t>Hydraulic</a:t>
            </a:r>
            <a:r>
              <a:rPr lang="fr-CA" sz="2400" b="1" dirty="0"/>
              <a:t> </a:t>
            </a:r>
            <a:r>
              <a:rPr lang="fr-CA" sz="2400" b="1" dirty="0" err="1"/>
              <a:t>clutch</a:t>
            </a:r>
            <a:r>
              <a:rPr lang="fr-CA" sz="2400" b="1" dirty="0"/>
              <a:t> </a:t>
            </a:r>
            <a:r>
              <a:rPr lang="fr-CA" sz="2400" b="1" dirty="0" err="1"/>
              <a:t>fluid</a:t>
            </a:r>
            <a:endParaRPr dirty="0"/>
          </a:p>
        </p:txBody>
      </p:sp>
      <p:cxnSp>
        <p:nvCxnSpPr>
          <p:cNvPr id="588" name="Google Shape;588;p56"/>
          <p:cNvCxnSpPr/>
          <p:nvPr/>
        </p:nvCxnSpPr>
        <p:spPr>
          <a:xfrm rot="10800000" flipH="1">
            <a:off x="648586" y="3040912"/>
            <a:ext cx="2445488" cy="10632"/>
          </a:xfrm>
          <a:prstGeom prst="straightConnector1">
            <a:avLst/>
          </a:prstGeom>
          <a:noFill/>
          <a:ln w="50800" cap="flat" cmpd="sng">
            <a:solidFill>
              <a:srgbClr val="FF0000"/>
            </a:solidFill>
            <a:prstDash val="solid"/>
            <a:round/>
            <a:headEnd type="none" w="sm" len="sm"/>
            <a:tailEnd type="stealth" w="med" len="med"/>
          </a:ln>
        </p:spPr>
      </p:cxnSp>
      <p:sp>
        <p:nvSpPr>
          <p:cNvPr id="589" name="Google Shape;589;p56"/>
          <p:cNvSpPr txBox="1"/>
          <p:nvPr/>
        </p:nvSpPr>
        <p:spPr>
          <a:xfrm>
            <a:off x="1531113" y="2753837"/>
            <a:ext cx="5794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600" b="1" i="0" u="none" strike="noStrike" cap="none">
                <a:solidFill>
                  <a:srgbClr val="FF0000"/>
                </a:solidFill>
                <a:latin typeface="Arial"/>
                <a:ea typeface="Arial"/>
                <a:cs typeface="Arial"/>
                <a:sym typeface="Arial"/>
              </a:rPr>
              <a:t>MIN</a:t>
            </a:r>
            <a:endParaRPr/>
          </a:p>
        </p:txBody>
      </p:sp>
      <p:sp>
        <p:nvSpPr>
          <p:cNvPr id="590" name="Google Shape;590;p56"/>
          <p:cNvSpPr/>
          <p:nvPr/>
        </p:nvSpPr>
        <p:spPr>
          <a:xfrm>
            <a:off x="30735" y="4140408"/>
            <a:ext cx="9589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chemeClr val="dk1"/>
                </a:solidFill>
                <a:latin typeface="Arial"/>
                <a:ea typeface="Arial"/>
                <a:cs typeface="Arial"/>
                <a:sym typeface="Arial"/>
              </a:rPr>
              <a:t>ref:(2.3.1)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20"/>
          <p:cNvPicPr preferRelativeResize="0"/>
          <p:nvPr/>
        </p:nvPicPr>
        <p:blipFill rotWithShape="1">
          <a:blip r:embed="rId3">
            <a:alphaModFix/>
          </a:blip>
          <a:srcRect/>
          <a:stretch/>
        </p:blipFill>
        <p:spPr>
          <a:xfrm>
            <a:off x="1143000" y="636459"/>
            <a:ext cx="1312047" cy="2539425"/>
          </a:xfrm>
          <a:prstGeom prst="rect">
            <a:avLst/>
          </a:prstGeom>
          <a:noFill/>
          <a:ln>
            <a:noFill/>
          </a:ln>
        </p:spPr>
      </p:pic>
      <p:pic>
        <p:nvPicPr>
          <p:cNvPr id="596" name="Google Shape;596;p20"/>
          <p:cNvPicPr preferRelativeResize="0"/>
          <p:nvPr/>
        </p:nvPicPr>
        <p:blipFill rotWithShape="1">
          <a:blip r:embed="rId4">
            <a:alphaModFix/>
          </a:blip>
          <a:srcRect/>
          <a:stretch/>
        </p:blipFill>
        <p:spPr>
          <a:xfrm>
            <a:off x="2826050" y="609600"/>
            <a:ext cx="1456625" cy="2539424"/>
          </a:xfrm>
          <a:prstGeom prst="rect">
            <a:avLst/>
          </a:prstGeom>
          <a:noFill/>
          <a:ln>
            <a:noFill/>
          </a:ln>
        </p:spPr>
      </p:pic>
      <p:pic>
        <p:nvPicPr>
          <p:cNvPr id="597" name="Google Shape;597;p20"/>
          <p:cNvPicPr preferRelativeResize="0"/>
          <p:nvPr/>
        </p:nvPicPr>
        <p:blipFill rotWithShape="1">
          <a:blip r:embed="rId5">
            <a:alphaModFix/>
          </a:blip>
          <a:srcRect/>
          <a:stretch/>
        </p:blipFill>
        <p:spPr>
          <a:xfrm>
            <a:off x="4671000" y="762000"/>
            <a:ext cx="1456625" cy="2419350"/>
          </a:xfrm>
          <a:prstGeom prst="rect">
            <a:avLst/>
          </a:prstGeom>
          <a:noFill/>
          <a:ln>
            <a:noFill/>
          </a:ln>
        </p:spPr>
      </p:pic>
      <p:pic>
        <p:nvPicPr>
          <p:cNvPr id="598" name="Google Shape;598;p20"/>
          <p:cNvPicPr preferRelativeResize="0"/>
          <p:nvPr/>
        </p:nvPicPr>
        <p:blipFill rotWithShape="1">
          <a:blip r:embed="rId6">
            <a:alphaModFix/>
          </a:blip>
          <a:srcRect/>
          <a:stretch/>
        </p:blipFill>
        <p:spPr>
          <a:xfrm>
            <a:off x="6508624" y="685800"/>
            <a:ext cx="1387750" cy="2459589"/>
          </a:xfrm>
          <a:prstGeom prst="rect">
            <a:avLst/>
          </a:prstGeom>
          <a:noFill/>
          <a:ln>
            <a:noFill/>
          </a:ln>
        </p:spPr>
      </p:pic>
      <p:sp>
        <p:nvSpPr>
          <p:cNvPr id="599" name="Google Shape;599;p20"/>
          <p:cNvSpPr txBox="1"/>
          <p:nvPr/>
        </p:nvSpPr>
        <p:spPr>
          <a:xfrm>
            <a:off x="1960700" y="165525"/>
            <a:ext cx="5224200" cy="367800"/>
          </a:xfrm>
          <a:prstGeom prst="rect">
            <a:avLst/>
          </a:prstGeom>
          <a:noFill/>
          <a:ln>
            <a:noFill/>
          </a:ln>
        </p:spPr>
        <p:txBody>
          <a:bodyPr spcFirstLastPara="1" wrap="square" lIns="91425" tIns="91425" rIns="91425" bIns="91425" anchor="t" anchorCtr="0">
            <a:noAutofit/>
          </a:bodyPr>
          <a:lstStyle/>
          <a:p>
            <a:pPr lvl="0" algn="ctr">
              <a:buSzPts val="1800"/>
            </a:pPr>
            <a:r>
              <a:rPr lang="fr-CA" sz="1800" b="1" dirty="0"/>
              <a:t>Manual transmission </a:t>
            </a:r>
            <a:r>
              <a:rPr lang="fr-CA" sz="1800" b="1" dirty="0" err="1"/>
              <a:t>knobs</a:t>
            </a:r>
            <a:endParaRPr sz="1800" b="1" i="0" u="none" strike="noStrike" cap="none" dirty="0">
              <a:solidFill>
                <a:srgbClr val="000000"/>
              </a:solidFill>
              <a:latin typeface="Arial"/>
              <a:ea typeface="Arial"/>
              <a:cs typeface="Arial"/>
              <a:sym typeface="Arial"/>
            </a:endParaRPr>
          </a:p>
        </p:txBody>
      </p:sp>
      <p:sp>
        <p:nvSpPr>
          <p:cNvPr id="600" name="Google Shape;600;p20"/>
          <p:cNvSpPr txBox="1"/>
          <p:nvPr/>
        </p:nvSpPr>
        <p:spPr>
          <a:xfrm>
            <a:off x="3048200" y="3867700"/>
            <a:ext cx="3231900" cy="470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dirty="0">
                <a:solidFill>
                  <a:srgbClr val="000000"/>
                </a:solidFill>
                <a:latin typeface="Arial"/>
                <a:ea typeface="Arial"/>
                <a:cs typeface="Arial"/>
                <a:sym typeface="Arial"/>
              </a:rPr>
              <a:t>The range selectors</a:t>
            </a:r>
            <a:endParaRPr sz="1400" b="1" i="0" u="none" strike="noStrike" cap="none" dirty="0">
              <a:solidFill>
                <a:srgbClr val="000000"/>
              </a:solidFill>
              <a:latin typeface="Arial"/>
              <a:ea typeface="Arial"/>
              <a:cs typeface="Arial"/>
              <a:sym typeface="Arial"/>
            </a:endParaRPr>
          </a:p>
        </p:txBody>
      </p:sp>
      <p:cxnSp>
        <p:nvCxnSpPr>
          <p:cNvPr id="601" name="Google Shape;601;p20"/>
          <p:cNvCxnSpPr/>
          <p:nvPr/>
        </p:nvCxnSpPr>
        <p:spPr>
          <a:xfrm rot="10800000" flipH="1">
            <a:off x="5989555" y="2148850"/>
            <a:ext cx="926400" cy="1692000"/>
          </a:xfrm>
          <a:prstGeom prst="straightConnector1">
            <a:avLst/>
          </a:prstGeom>
          <a:noFill/>
          <a:ln w="19050" cap="flat" cmpd="sng">
            <a:solidFill>
              <a:srgbClr val="00FF00"/>
            </a:solidFill>
            <a:prstDash val="solid"/>
            <a:round/>
            <a:headEnd type="none" w="sm" len="sm"/>
            <a:tailEnd type="triangle" w="med" len="med"/>
          </a:ln>
        </p:spPr>
      </p:cxnSp>
      <p:cxnSp>
        <p:nvCxnSpPr>
          <p:cNvPr id="602" name="Google Shape;602;p20"/>
          <p:cNvCxnSpPr/>
          <p:nvPr/>
        </p:nvCxnSpPr>
        <p:spPr>
          <a:xfrm rot="10800000" flipH="1">
            <a:off x="6003000" y="1920300"/>
            <a:ext cx="778800" cy="1907100"/>
          </a:xfrm>
          <a:prstGeom prst="straightConnector1">
            <a:avLst/>
          </a:prstGeom>
          <a:noFill/>
          <a:ln w="19050" cap="flat" cmpd="sng">
            <a:solidFill>
              <a:srgbClr val="00FF00"/>
            </a:solidFill>
            <a:prstDash val="solid"/>
            <a:round/>
            <a:headEnd type="none" w="sm" len="sm"/>
            <a:tailEnd type="triangle" w="med" len="med"/>
          </a:ln>
        </p:spPr>
      </p:cxnSp>
      <p:cxnSp>
        <p:nvCxnSpPr>
          <p:cNvPr id="603" name="Google Shape;603;p20"/>
          <p:cNvCxnSpPr/>
          <p:nvPr/>
        </p:nvCxnSpPr>
        <p:spPr>
          <a:xfrm rot="10800000" flipH="1">
            <a:off x="5438950" y="2041295"/>
            <a:ext cx="402900" cy="1826400"/>
          </a:xfrm>
          <a:prstGeom prst="straightConnector1">
            <a:avLst/>
          </a:prstGeom>
          <a:noFill/>
          <a:ln w="19050" cap="flat" cmpd="sng">
            <a:solidFill>
              <a:srgbClr val="00FF00"/>
            </a:solidFill>
            <a:prstDash val="solid"/>
            <a:round/>
            <a:headEnd type="none" w="sm" len="sm"/>
            <a:tailEnd type="triangle" w="med" len="med"/>
          </a:ln>
        </p:spPr>
      </p:cxnSp>
      <p:cxnSp>
        <p:nvCxnSpPr>
          <p:cNvPr id="604" name="Google Shape;604;p20"/>
          <p:cNvCxnSpPr/>
          <p:nvPr/>
        </p:nvCxnSpPr>
        <p:spPr>
          <a:xfrm rot="10800000">
            <a:off x="5049325" y="2202620"/>
            <a:ext cx="376200" cy="1678500"/>
          </a:xfrm>
          <a:prstGeom prst="straightConnector1">
            <a:avLst/>
          </a:prstGeom>
          <a:noFill/>
          <a:ln w="19050" cap="flat" cmpd="sng">
            <a:solidFill>
              <a:srgbClr val="00FF00"/>
            </a:solidFill>
            <a:prstDash val="solid"/>
            <a:round/>
            <a:headEnd type="none" w="sm" len="sm"/>
            <a:tailEnd type="triangle" w="med" len="med"/>
          </a:ln>
        </p:spPr>
      </p:cxnSp>
      <p:cxnSp>
        <p:nvCxnSpPr>
          <p:cNvPr id="605" name="Google Shape;605;p20"/>
          <p:cNvCxnSpPr/>
          <p:nvPr/>
        </p:nvCxnSpPr>
        <p:spPr>
          <a:xfrm rot="10800000">
            <a:off x="3437825" y="2283100"/>
            <a:ext cx="309000" cy="1584600"/>
          </a:xfrm>
          <a:prstGeom prst="straightConnector1">
            <a:avLst/>
          </a:prstGeom>
          <a:noFill/>
          <a:ln w="19050" cap="flat" cmpd="sng">
            <a:solidFill>
              <a:srgbClr val="00FF00"/>
            </a:solidFill>
            <a:prstDash val="solid"/>
            <a:round/>
            <a:headEnd type="none" w="sm" len="sm"/>
            <a:tailEnd type="triangle" w="med" len="med"/>
          </a:ln>
        </p:spPr>
      </p:cxnSp>
      <p:cxnSp>
        <p:nvCxnSpPr>
          <p:cNvPr id="606" name="Google Shape;606;p20"/>
          <p:cNvCxnSpPr/>
          <p:nvPr/>
        </p:nvCxnSpPr>
        <p:spPr>
          <a:xfrm rot="10800000">
            <a:off x="3142550" y="1907125"/>
            <a:ext cx="617700" cy="1974000"/>
          </a:xfrm>
          <a:prstGeom prst="straightConnector1">
            <a:avLst/>
          </a:prstGeom>
          <a:noFill/>
          <a:ln w="19050" cap="flat" cmpd="sng">
            <a:solidFill>
              <a:srgbClr val="00FF00"/>
            </a:solidFill>
            <a:prstDash val="solid"/>
            <a:round/>
            <a:headEnd type="none" w="sm" len="sm"/>
            <a:tailEnd type="triangle" w="med" len="med"/>
          </a:ln>
        </p:spPr>
      </p:cxnSp>
      <p:cxnSp>
        <p:nvCxnSpPr>
          <p:cNvPr id="607" name="Google Shape;607;p20"/>
          <p:cNvCxnSpPr/>
          <p:nvPr/>
        </p:nvCxnSpPr>
        <p:spPr>
          <a:xfrm rot="10800000">
            <a:off x="1450350" y="1987450"/>
            <a:ext cx="1665300" cy="1853400"/>
          </a:xfrm>
          <a:prstGeom prst="straightConnector1">
            <a:avLst/>
          </a:prstGeom>
          <a:noFill/>
          <a:ln w="19050" cap="flat" cmpd="sng">
            <a:solidFill>
              <a:srgbClr val="00FF00"/>
            </a:solidFill>
            <a:prstDash val="solid"/>
            <a:round/>
            <a:headEnd type="none" w="sm" len="sm"/>
            <a:tailEnd type="triangle" w="med" len="med"/>
          </a:ln>
        </p:spPr>
      </p:cxnSp>
      <p:sp>
        <p:nvSpPr>
          <p:cNvPr id="608" name="Google Shape;608;p20"/>
          <p:cNvSpPr txBox="1"/>
          <p:nvPr/>
        </p:nvSpPr>
        <p:spPr>
          <a:xfrm>
            <a:off x="346250" y="4047125"/>
            <a:ext cx="227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ref:(2.3.2)</a:t>
            </a:r>
            <a:endParaRPr sz="1400" b="0" i="0" u="none" strike="noStrike" cap="none">
              <a:solidFill>
                <a:srgbClr val="000000"/>
              </a:solidFill>
              <a:latin typeface="Arial"/>
              <a:ea typeface="Arial"/>
              <a:cs typeface="Arial"/>
              <a:sym typeface="Arial"/>
            </a:endParaRPr>
          </a:p>
        </p:txBody>
      </p:sp>
      <p:pic>
        <p:nvPicPr>
          <p:cNvPr id="609" name="Google Shape;609;p20"/>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gf037d6df20_0_82"/>
          <p:cNvPicPr preferRelativeResize="0"/>
          <p:nvPr/>
        </p:nvPicPr>
        <p:blipFill rotWithShape="1">
          <a:blip r:embed="rId3">
            <a:alphaModFix/>
          </a:blip>
          <a:srcRect/>
          <a:stretch/>
        </p:blipFill>
        <p:spPr>
          <a:xfrm>
            <a:off x="107824" y="1219200"/>
            <a:ext cx="1387750" cy="2459589"/>
          </a:xfrm>
          <a:prstGeom prst="rect">
            <a:avLst/>
          </a:prstGeom>
          <a:noFill/>
          <a:ln>
            <a:noFill/>
          </a:ln>
        </p:spPr>
      </p:pic>
      <p:sp>
        <p:nvSpPr>
          <p:cNvPr id="615" name="Google Shape;615;gf037d6df20_0_82"/>
          <p:cNvSpPr txBox="1"/>
          <p:nvPr/>
        </p:nvSpPr>
        <p:spPr>
          <a:xfrm>
            <a:off x="1960700" y="165525"/>
            <a:ext cx="5224200" cy="367800"/>
          </a:xfrm>
          <a:prstGeom prst="rect">
            <a:avLst/>
          </a:prstGeom>
          <a:noFill/>
          <a:ln>
            <a:noFill/>
          </a:ln>
        </p:spPr>
        <p:txBody>
          <a:bodyPr spcFirstLastPara="1" wrap="square" lIns="91425" tIns="91425" rIns="91425" bIns="91425" anchor="t" anchorCtr="0">
            <a:noAutofit/>
          </a:bodyPr>
          <a:lstStyle/>
          <a:p>
            <a:pPr lvl="0" algn="ctr">
              <a:buSzPts val="1800"/>
            </a:pPr>
            <a:r>
              <a:rPr lang="fr-CA" sz="1800" b="1" dirty="0"/>
              <a:t>Manual transmission </a:t>
            </a:r>
            <a:r>
              <a:rPr lang="fr-CA" sz="1800" b="1" dirty="0" err="1"/>
              <a:t>knobs</a:t>
            </a:r>
            <a:endParaRPr sz="1800" b="1" i="0" u="none" strike="noStrike" cap="none" dirty="0">
              <a:solidFill>
                <a:srgbClr val="000000"/>
              </a:solidFill>
              <a:latin typeface="Arial"/>
              <a:ea typeface="Arial"/>
              <a:cs typeface="Arial"/>
              <a:sym typeface="Arial"/>
            </a:endParaRPr>
          </a:p>
        </p:txBody>
      </p:sp>
      <p:sp>
        <p:nvSpPr>
          <p:cNvPr id="616" name="Google Shape;616;gf037d6df20_0_82"/>
          <p:cNvSpPr txBox="1"/>
          <p:nvPr/>
        </p:nvSpPr>
        <p:spPr>
          <a:xfrm>
            <a:off x="346250" y="4047125"/>
            <a:ext cx="227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ref:(2.3.2)</a:t>
            </a:r>
            <a:endParaRPr sz="1400" b="0" i="0" u="none" strike="noStrike" cap="none">
              <a:solidFill>
                <a:srgbClr val="000000"/>
              </a:solidFill>
              <a:latin typeface="Arial"/>
              <a:ea typeface="Arial"/>
              <a:cs typeface="Arial"/>
              <a:sym typeface="Arial"/>
            </a:endParaRPr>
          </a:p>
        </p:txBody>
      </p:sp>
      <p:sp>
        <p:nvSpPr>
          <p:cNvPr id="617" name="Google Shape;617;gf037d6df20_0_82"/>
          <p:cNvSpPr txBox="1"/>
          <p:nvPr/>
        </p:nvSpPr>
        <p:spPr>
          <a:xfrm>
            <a:off x="2169725" y="641000"/>
            <a:ext cx="6242400" cy="615600"/>
          </a:xfrm>
          <a:prstGeom prst="rect">
            <a:avLst/>
          </a:prstGeom>
          <a:noFill/>
          <a:ln>
            <a:noFill/>
          </a:ln>
        </p:spPr>
        <p:txBody>
          <a:bodyPr spcFirstLastPara="1" wrap="square" lIns="91425" tIns="91425" rIns="91425" bIns="91425" anchor="t" anchorCtr="0">
            <a:spAutoFit/>
          </a:bodyPr>
          <a:lstStyle/>
          <a:p>
            <a:pPr lvl="0">
              <a:buSzPts val="1400"/>
            </a:pPr>
            <a:r>
              <a:rPr lang="en-US" dirty="0"/>
              <a:t>With a bearing selector and a </a:t>
            </a:r>
            <a:r>
              <a:rPr lang="en-US" dirty="0">
                <a:highlight>
                  <a:srgbClr val="C0C0C0"/>
                </a:highlight>
              </a:rPr>
              <a:t>gray button</a:t>
            </a:r>
            <a:r>
              <a:rPr lang="en-US" dirty="0"/>
              <a:t>, it's an 18-speed with half-gears on both HI and LO range.</a:t>
            </a:r>
            <a:endParaRPr sz="1400" b="0" i="0" u="none" strike="noStrike" cap="none" dirty="0">
              <a:solidFill>
                <a:srgbClr val="000000"/>
              </a:solidFill>
              <a:latin typeface="Arial"/>
              <a:ea typeface="Arial"/>
              <a:cs typeface="Arial"/>
              <a:sym typeface="Arial"/>
            </a:endParaRPr>
          </a:p>
        </p:txBody>
      </p:sp>
      <p:pic>
        <p:nvPicPr>
          <p:cNvPr id="618" name="Google Shape;618;gf037d6df20_0_82"/>
          <p:cNvPicPr preferRelativeResize="0"/>
          <p:nvPr/>
        </p:nvPicPr>
        <p:blipFill rotWithShape="1">
          <a:blip r:embed="rId4">
            <a:alphaModFix/>
          </a:blip>
          <a:srcRect/>
          <a:stretch/>
        </p:blipFill>
        <p:spPr>
          <a:xfrm>
            <a:off x="2029375" y="1148775"/>
            <a:ext cx="5743899" cy="3277300"/>
          </a:xfrm>
          <a:prstGeom prst="rect">
            <a:avLst/>
          </a:prstGeom>
          <a:noFill/>
          <a:ln>
            <a:noFill/>
          </a:ln>
        </p:spPr>
      </p:pic>
      <p:pic>
        <p:nvPicPr>
          <p:cNvPr id="619" name="Google Shape;619;gf037d6df20_0_8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gf037d6df20_0_63"/>
          <p:cNvPicPr preferRelativeResize="0"/>
          <p:nvPr/>
        </p:nvPicPr>
        <p:blipFill rotWithShape="1">
          <a:blip r:embed="rId3">
            <a:alphaModFix/>
          </a:blip>
          <a:srcRect/>
          <a:stretch/>
        </p:blipFill>
        <p:spPr>
          <a:xfrm>
            <a:off x="99000" y="1295400"/>
            <a:ext cx="1456625" cy="2419350"/>
          </a:xfrm>
          <a:prstGeom prst="rect">
            <a:avLst/>
          </a:prstGeom>
          <a:noFill/>
          <a:ln>
            <a:noFill/>
          </a:ln>
        </p:spPr>
      </p:pic>
      <p:sp>
        <p:nvSpPr>
          <p:cNvPr id="625" name="Google Shape;625;gf037d6df20_0_63"/>
          <p:cNvSpPr txBox="1"/>
          <p:nvPr/>
        </p:nvSpPr>
        <p:spPr>
          <a:xfrm>
            <a:off x="1960700" y="165525"/>
            <a:ext cx="5224200" cy="367800"/>
          </a:xfrm>
          <a:prstGeom prst="rect">
            <a:avLst/>
          </a:prstGeom>
          <a:noFill/>
          <a:ln>
            <a:noFill/>
          </a:ln>
        </p:spPr>
        <p:txBody>
          <a:bodyPr spcFirstLastPara="1" wrap="square" lIns="91425" tIns="91425" rIns="91425" bIns="91425" anchor="t" anchorCtr="0">
            <a:noAutofit/>
          </a:bodyPr>
          <a:lstStyle/>
          <a:p>
            <a:pPr lvl="0" algn="ctr">
              <a:buSzPts val="1800"/>
            </a:pPr>
            <a:r>
              <a:rPr lang="fr-CA" sz="1800" b="1" dirty="0"/>
              <a:t>Manual transmission </a:t>
            </a:r>
            <a:r>
              <a:rPr lang="fr-CA" sz="1800" b="1" dirty="0" err="1"/>
              <a:t>knobs</a:t>
            </a:r>
            <a:endParaRPr sz="1800" b="1" i="0" u="none" strike="noStrike" cap="none" dirty="0">
              <a:solidFill>
                <a:srgbClr val="000000"/>
              </a:solidFill>
              <a:latin typeface="Arial"/>
              <a:ea typeface="Arial"/>
              <a:cs typeface="Arial"/>
              <a:sym typeface="Arial"/>
            </a:endParaRPr>
          </a:p>
        </p:txBody>
      </p:sp>
      <p:sp>
        <p:nvSpPr>
          <p:cNvPr id="626" name="Google Shape;626;gf037d6df20_0_63"/>
          <p:cNvSpPr txBox="1"/>
          <p:nvPr/>
        </p:nvSpPr>
        <p:spPr>
          <a:xfrm>
            <a:off x="346250" y="4047125"/>
            <a:ext cx="227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ref:(2.3.2)</a:t>
            </a:r>
            <a:endParaRPr sz="1400" b="0" i="0" u="none" strike="noStrike" cap="none">
              <a:solidFill>
                <a:srgbClr val="000000"/>
              </a:solidFill>
              <a:latin typeface="Arial"/>
              <a:ea typeface="Arial"/>
              <a:cs typeface="Arial"/>
              <a:sym typeface="Arial"/>
            </a:endParaRPr>
          </a:p>
        </p:txBody>
      </p:sp>
      <p:sp>
        <p:nvSpPr>
          <p:cNvPr id="627" name="Google Shape;627;gf037d6df20_0_63"/>
          <p:cNvSpPr txBox="1"/>
          <p:nvPr/>
        </p:nvSpPr>
        <p:spPr>
          <a:xfrm>
            <a:off x="2049925" y="719525"/>
            <a:ext cx="5909700" cy="615600"/>
          </a:xfrm>
          <a:prstGeom prst="rect">
            <a:avLst/>
          </a:prstGeom>
          <a:noFill/>
          <a:ln>
            <a:noFill/>
          </a:ln>
        </p:spPr>
        <p:txBody>
          <a:bodyPr spcFirstLastPara="1" wrap="square" lIns="91425" tIns="91425" rIns="91425" bIns="91425" anchor="t" anchorCtr="0">
            <a:spAutoFit/>
          </a:bodyPr>
          <a:lstStyle/>
          <a:p>
            <a:pPr lvl="0">
              <a:buSzPts val="1400"/>
            </a:pPr>
            <a:r>
              <a:rPr lang="en-US" dirty="0"/>
              <a:t>With a bearing selector and a </a:t>
            </a:r>
            <a:r>
              <a:rPr lang="en-US" dirty="0">
                <a:solidFill>
                  <a:schemeClr val="tx1"/>
                </a:solidFill>
                <a:highlight>
                  <a:srgbClr val="FF0000"/>
                </a:highlight>
              </a:rPr>
              <a:t>red button</a:t>
            </a:r>
            <a:r>
              <a:rPr lang="en-US" dirty="0"/>
              <a:t>, it's a 13-speed with half-gears on the high range only</a:t>
            </a:r>
            <a:endParaRPr sz="1400" b="0" i="0" u="none" strike="noStrike" cap="none" dirty="0">
              <a:solidFill>
                <a:srgbClr val="000000"/>
              </a:solidFill>
              <a:latin typeface="Arial"/>
              <a:ea typeface="Arial"/>
              <a:cs typeface="Arial"/>
              <a:sym typeface="Arial"/>
            </a:endParaRPr>
          </a:p>
        </p:txBody>
      </p:sp>
      <p:pic>
        <p:nvPicPr>
          <p:cNvPr id="628" name="Google Shape;628;gf037d6df20_0_63"/>
          <p:cNvPicPr preferRelativeResize="0"/>
          <p:nvPr/>
        </p:nvPicPr>
        <p:blipFill rotWithShape="1">
          <a:blip r:embed="rId4">
            <a:alphaModFix/>
          </a:blip>
          <a:srcRect/>
          <a:stretch/>
        </p:blipFill>
        <p:spPr>
          <a:xfrm>
            <a:off x="1723775" y="1295400"/>
            <a:ext cx="5615775" cy="2857350"/>
          </a:xfrm>
          <a:prstGeom prst="rect">
            <a:avLst/>
          </a:prstGeom>
          <a:noFill/>
          <a:ln>
            <a:noFill/>
          </a:ln>
        </p:spPr>
      </p:pic>
      <p:pic>
        <p:nvPicPr>
          <p:cNvPr id="629" name="Google Shape;629;gf037d6df20_0_6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gf037d6df20_0_42"/>
          <p:cNvPicPr preferRelativeResize="0"/>
          <p:nvPr/>
        </p:nvPicPr>
        <p:blipFill rotWithShape="1">
          <a:blip r:embed="rId3">
            <a:alphaModFix/>
          </a:blip>
          <a:srcRect/>
          <a:stretch/>
        </p:blipFill>
        <p:spPr>
          <a:xfrm>
            <a:off x="6650" y="990600"/>
            <a:ext cx="1456625" cy="2539424"/>
          </a:xfrm>
          <a:prstGeom prst="rect">
            <a:avLst/>
          </a:prstGeom>
          <a:noFill/>
          <a:ln>
            <a:noFill/>
          </a:ln>
        </p:spPr>
      </p:pic>
      <p:sp>
        <p:nvSpPr>
          <p:cNvPr id="635" name="Google Shape;635;gf037d6df20_0_42"/>
          <p:cNvSpPr txBox="1"/>
          <p:nvPr/>
        </p:nvSpPr>
        <p:spPr>
          <a:xfrm>
            <a:off x="1960700" y="165525"/>
            <a:ext cx="5224200" cy="367800"/>
          </a:xfrm>
          <a:prstGeom prst="rect">
            <a:avLst/>
          </a:prstGeom>
          <a:noFill/>
          <a:ln>
            <a:noFill/>
          </a:ln>
        </p:spPr>
        <p:txBody>
          <a:bodyPr spcFirstLastPara="1" wrap="square" lIns="91425" tIns="91425" rIns="91425" bIns="91425" anchor="t" anchorCtr="0">
            <a:noAutofit/>
          </a:bodyPr>
          <a:lstStyle/>
          <a:p>
            <a:pPr lvl="0" algn="ctr">
              <a:buSzPts val="1800"/>
            </a:pPr>
            <a:r>
              <a:rPr lang="fr-CA" sz="1800" b="1" dirty="0"/>
              <a:t>Manual transmission </a:t>
            </a:r>
            <a:r>
              <a:rPr lang="fr-CA" sz="1800" b="1" dirty="0" err="1"/>
              <a:t>knobs</a:t>
            </a:r>
            <a:endParaRPr sz="1800" b="1" i="0" u="none" strike="noStrike" cap="none" dirty="0">
              <a:solidFill>
                <a:srgbClr val="000000"/>
              </a:solidFill>
              <a:latin typeface="Arial"/>
              <a:ea typeface="Arial"/>
              <a:cs typeface="Arial"/>
              <a:sym typeface="Arial"/>
            </a:endParaRPr>
          </a:p>
        </p:txBody>
      </p:sp>
      <p:sp>
        <p:nvSpPr>
          <p:cNvPr id="636" name="Google Shape;636;gf037d6df20_0_42"/>
          <p:cNvSpPr txBox="1"/>
          <p:nvPr/>
        </p:nvSpPr>
        <p:spPr>
          <a:xfrm>
            <a:off x="346250" y="4047125"/>
            <a:ext cx="227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ref:(2.3.2)</a:t>
            </a:r>
            <a:endParaRPr sz="1400" b="0" i="0" u="none" strike="noStrike" cap="none">
              <a:solidFill>
                <a:srgbClr val="000000"/>
              </a:solidFill>
              <a:latin typeface="Arial"/>
              <a:ea typeface="Arial"/>
              <a:cs typeface="Arial"/>
              <a:sym typeface="Arial"/>
            </a:endParaRPr>
          </a:p>
        </p:txBody>
      </p:sp>
      <p:sp>
        <p:nvSpPr>
          <p:cNvPr id="637" name="Google Shape;637;gf037d6df20_0_42"/>
          <p:cNvSpPr txBox="1"/>
          <p:nvPr/>
        </p:nvSpPr>
        <p:spPr>
          <a:xfrm>
            <a:off x="1539475" y="612050"/>
            <a:ext cx="7604400" cy="83096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lvl="0">
              <a:buSzPts val="1400"/>
            </a:pPr>
            <a:r>
              <a:rPr lang="en-US" dirty="0"/>
              <a:t>With a range </a:t>
            </a:r>
            <a:r>
              <a:rPr lang="en-US" dirty="0" err="1"/>
              <a:t>selecto</a:t>
            </a:r>
            <a:r>
              <a:rPr lang="en-US" dirty="0"/>
              <a:t> and a </a:t>
            </a:r>
            <a:r>
              <a:rPr lang="en-US" dirty="0">
                <a:highlight>
                  <a:srgbClr val="0000FF"/>
                </a:highlight>
              </a:rPr>
              <a:t>blue button</a:t>
            </a:r>
            <a:r>
              <a:rPr lang="en-US" dirty="0"/>
              <a:t>, there are several possibilities but </a:t>
            </a:r>
            <a:r>
              <a:rPr lang="en-US" dirty="0">
                <a:highlight>
                  <a:srgbClr val="FF0000"/>
                </a:highlight>
              </a:rPr>
              <a:t>no half speed</a:t>
            </a:r>
            <a:r>
              <a:rPr lang="en-US" dirty="0"/>
              <a:t>. It is a deep reduction selector.</a:t>
            </a:r>
            <a:endParaRPr sz="1400" b="0" i="0" u="none" strike="noStrike" cap="none" dirty="0">
              <a:solidFill>
                <a:srgbClr val="000000"/>
              </a:solidFill>
              <a:latin typeface="Arial"/>
              <a:ea typeface="Arial"/>
              <a:cs typeface="Arial"/>
              <a:sym typeface="Arial"/>
            </a:endParaRPr>
          </a:p>
          <a:p>
            <a:pPr lvl="0">
              <a:buSzPts val="1400"/>
            </a:pPr>
            <a:r>
              <a:rPr lang="fr" sz="1400" b="0" i="0" u="none" strike="noStrike" cap="none" dirty="0">
                <a:solidFill>
                  <a:srgbClr val="000000"/>
                </a:solidFill>
                <a:latin typeface="Arial"/>
                <a:ea typeface="Arial"/>
                <a:cs typeface="Arial"/>
                <a:sym typeface="Arial"/>
              </a:rPr>
              <a:t>      (</a:t>
            </a:r>
            <a:r>
              <a:rPr lang="en-US" dirty="0"/>
              <a:t>A 4-hole diagram if it is an 8LL</a:t>
            </a:r>
            <a:r>
              <a:rPr lang="fr" sz="1400" b="0" i="0" u="none" strike="noStrike" cap="none" dirty="0">
                <a:solidFill>
                  <a:srgbClr val="000000"/>
                </a:solidFill>
                <a:latin typeface="Arial"/>
                <a:ea typeface="Arial"/>
                <a:cs typeface="Arial"/>
                <a:sym typeface="Arial"/>
              </a:rPr>
              <a:t>)                    (</a:t>
            </a:r>
            <a:r>
              <a:rPr lang="en-US" dirty="0"/>
              <a:t>A 5-hole diagram if it is a 15</a:t>
            </a:r>
            <a:r>
              <a:rPr lang="fr"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638" name="Google Shape;638;gf037d6df20_0_42"/>
          <p:cNvPicPr preferRelativeResize="0"/>
          <p:nvPr/>
        </p:nvPicPr>
        <p:blipFill rotWithShape="1">
          <a:blip r:embed="rId4">
            <a:alphaModFix/>
          </a:blip>
          <a:srcRect/>
          <a:stretch/>
        </p:blipFill>
        <p:spPr>
          <a:xfrm>
            <a:off x="5133700" y="1504950"/>
            <a:ext cx="3972850" cy="2419350"/>
          </a:xfrm>
          <a:prstGeom prst="rect">
            <a:avLst/>
          </a:prstGeom>
          <a:noFill/>
          <a:ln>
            <a:noFill/>
          </a:ln>
        </p:spPr>
      </p:pic>
      <p:pic>
        <p:nvPicPr>
          <p:cNvPr id="639" name="Google Shape;639;gf037d6df20_0_42"/>
          <p:cNvPicPr preferRelativeResize="0"/>
          <p:nvPr/>
        </p:nvPicPr>
        <p:blipFill rotWithShape="1">
          <a:blip r:embed="rId5">
            <a:alphaModFix/>
          </a:blip>
          <a:srcRect/>
          <a:stretch/>
        </p:blipFill>
        <p:spPr>
          <a:xfrm>
            <a:off x="1539475" y="1504950"/>
            <a:ext cx="3594225" cy="2419350"/>
          </a:xfrm>
          <a:prstGeom prst="rect">
            <a:avLst/>
          </a:prstGeom>
          <a:noFill/>
          <a:ln>
            <a:noFill/>
          </a:ln>
        </p:spPr>
      </p:pic>
      <p:pic>
        <p:nvPicPr>
          <p:cNvPr id="640" name="Google Shape;640;gf037d6df20_0_42"/>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f037d6df20_0_22"/>
          <p:cNvPicPr preferRelativeResize="0"/>
          <p:nvPr/>
        </p:nvPicPr>
        <p:blipFill rotWithShape="1">
          <a:blip r:embed="rId3">
            <a:alphaModFix/>
          </a:blip>
          <a:srcRect/>
          <a:stretch/>
        </p:blipFill>
        <p:spPr>
          <a:xfrm>
            <a:off x="228600" y="1246059"/>
            <a:ext cx="1312047" cy="2539425"/>
          </a:xfrm>
          <a:prstGeom prst="rect">
            <a:avLst/>
          </a:prstGeom>
          <a:noFill/>
          <a:ln>
            <a:noFill/>
          </a:ln>
        </p:spPr>
      </p:pic>
      <p:sp>
        <p:nvSpPr>
          <p:cNvPr id="646" name="Google Shape;646;gf037d6df20_0_22"/>
          <p:cNvSpPr txBox="1"/>
          <p:nvPr/>
        </p:nvSpPr>
        <p:spPr>
          <a:xfrm>
            <a:off x="1960700" y="165525"/>
            <a:ext cx="5224200" cy="367800"/>
          </a:xfrm>
          <a:prstGeom prst="rect">
            <a:avLst/>
          </a:prstGeom>
          <a:noFill/>
          <a:ln>
            <a:noFill/>
          </a:ln>
        </p:spPr>
        <p:txBody>
          <a:bodyPr spcFirstLastPara="1" wrap="square" lIns="91425" tIns="91425" rIns="91425" bIns="91425" anchor="t" anchorCtr="0">
            <a:noAutofit/>
          </a:bodyPr>
          <a:lstStyle/>
          <a:p>
            <a:pPr lvl="0" algn="ctr">
              <a:buSzPts val="1800"/>
            </a:pPr>
            <a:r>
              <a:rPr lang="fr-CA" sz="1800" b="1" dirty="0"/>
              <a:t>Manual transmission </a:t>
            </a:r>
            <a:r>
              <a:rPr lang="fr-CA" sz="1800" b="1" dirty="0" err="1"/>
              <a:t>knobs</a:t>
            </a:r>
            <a:endParaRPr sz="1800" b="1" i="0" u="none" strike="noStrike" cap="none" dirty="0">
              <a:solidFill>
                <a:srgbClr val="000000"/>
              </a:solidFill>
              <a:latin typeface="Arial"/>
              <a:ea typeface="Arial"/>
              <a:cs typeface="Arial"/>
              <a:sym typeface="Arial"/>
            </a:endParaRPr>
          </a:p>
        </p:txBody>
      </p:sp>
      <p:sp>
        <p:nvSpPr>
          <p:cNvPr id="647" name="Google Shape;647;gf037d6df20_0_22"/>
          <p:cNvSpPr txBox="1"/>
          <p:nvPr/>
        </p:nvSpPr>
        <p:spPr>
          <a:xfrm>
            <a:off x="346250" y="4047125"/>
            <a:ext cx="227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ref:(2.3.2)</a:t>
            </a:r>
            <a:endParaRPr sz="1400" b="0" i="0" u="none" strike="noStrike" cap="none">
              <a:solidFill>
                <a:srgbClr val="000000"/>
              </a:solidFill>
              <a:latin typeface="Arial"/>
              <a:ea typeface="Arial"/>
              <a:cs typeface="Arial"/>
              <a:sym typeface="Arial"/>
            </a:endParaRPr>
          </a:p>
        </p:txBody>
      </p:sp>
      <p:sp>
        <p:nvSpPr>
          <p:cNvPr id="648" name="Google Shape;648;gf037d6df20_0_22"/>
          <p:cNvSpPr txBox="1"/>
          <p:nvPr/>
        </p:nvSpPr>
        <p:spPr>
          <a:xfrm>
            <a:off x="1877250" y="534525"/>
            <a:ext cx="5949600" cy="830966"/>
          </a:xfrm>
          <a:prstGeom prst="rect">
            <a:avLst/>
          </a:prstGeom>
          <a:noFill/>
          <a:ln>
            <a:noFill/>
          </a:ln>
        </p:spPr>
        <p:txBody>
          <a:bodyPr spcFirstLastPara="1" wrap="square" lIns="91425" tIns="91425" rIns="91425" bIns="91425" anchor="t" anchorCtr="0">
            <a:spAutoFit/>
          </a:bodyPr>
          <a:lstStyle/>
          <a:p>
            <a:pPr lvl="0">
              <a:buSzPts val="1400"/>
            </a:pPr>
            <a:r>
              <a:rPr lang="en-US" dirty="0"/>
              <a:t>With a single range selector, it's a 10-speed transmission.
(5-hole diagram)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49" name="Google Shape;649;gf037d6df20_0_22"/>
          <p:cNvPicPr preferRelativeResize="0"/>
          <p:nvPr/>
        </p:nvPicPr>
        <p:blipFill rotWithShape="1">
          <a:blip r:embed="rId4">
            <a:alphaModFix/>
          </a:blip>
          <a:srcRect/>
          <a:stretch/>
        </p:blipFill>
        <p:spPr>
          <a:xfrm>
            <a:off x="1877251" y="1220936"/>
            <a:ext cx="4960926" cy="2830537"/>
          </a:xfrm>
          <a:prstGeom prst="rect">
            <a:avLst/>
          </a:prstGeom>
          <a:noFill/>
          <a:ln>
            <a:noFill/>
          </a:ln>
        </p:spPr>
      </p:pic>
      <p:pic>
        <p:nvPicPr>
          <p:cNvPr id="650" name="Google Shape;650;gf037d6df20_0_2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lvl="0" algn="ctr">
              <a:buSzPts val="1100"/>
            </a:pPr>
            <a:r>
              <a:rPr lang="fr-CA" sz="3600" dirty="0" err="1"/>
              <a:t>Automated</a:t>
            </a:r>
            <a:r>
              <a:rPr lang="fr-CA" sz="3600" dirty="0"/>
              <a:t> transmission</a:t>
            </a:r>
            <a:endParaRPr dirty="0"/>
          </a:p>
        </p:txBody>
      </p:sp>
      <p:sp>
        <p:nvSpPr>
          <p:cNvPr id="656" name="Google Shape;656;p21"/>
          <p:cNvSpPr txBox="1">
            <a:spLocks noGrp="1"/>
          </p:cNvSpPr>
          <p:nvPr>
            <p:ph type="body" idx="1"/>
          </p:nvPr>
        </p:nvSpPr>
        <p:spPr>
          <a:xfrm>
            <a:off x="311700" y="1152475"/>
            <a:ext cx="8520600" cy="30132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buNone/>
            </a:pPr>
            <a:r>
              <a:rPr lang="en-US" sz="2400" dirty="0">
                <a:solidFill>
                  <a:srgbClr val="000000"/>
                </a:solidFill>
              </a:rPr>
              <a:t>This type of transmission combines a manual gearbox with a shift actuator and a traditional computer-controlled clutch. It is
Widely used in the field of transport.</a:t>
            </a:r>
            <a:endParaRPr sz="2400" dirty="0">
              <a:solidFill>
                <a:srgbClr val="000000"/>
              </a:solidFill>
            </a:endParaRPr>
          </a:p>
          <a:p>
            <a:pPr marL="457200" lvl="0" indent="0" algn="l" rtl="0">
              <a:lnSpc>
                <a:spcPct val="115000"/>
              </a:lnSpc>
              <a:spcBef>
                <a:spcPts val="0"/>
              </a:spcBef>
              <a:spcAft>
                <a:spcPts val="0"/>
              </a:spcAft>
              <a:buSzPts val="1800"/>
              <a:buNone/>
            </a:pPr>
            <a:endParaRPr dirty="0">
              <a:solidFill>
                <a:srgbClr val="000000"/>
              </a:solidFill>
            </a:endParaRPr>
          </a:p>
        </p:txBody>
      </p:sp>
      <p:sp>
        <p:nvSpPr>
          <p:cNvPr id="657" name="Google Shape;657;p21"/>
          <p:cNvSpPr txBox="1"/>
          <p:nvPr/>
        </p:nvSpPr>
        <p:spPr>
          <a:xfrm>
            <a:off x="452725" y="3661125"/>
            <a:ext cx="291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f037d6df20_0_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lvl="0" algn="ctr">
              <a:buSzPts val="1100"/>
            </a:pPr>
            <a:r>
              <a:rPr lang="fr-CA" sz="3600"/>
              <a:t>Automated transmission</a:t>
            </a:r>
            <a:endParaRPr dirty="0"/>
          </a:p>
        </p:txBody>
      </p:sp>
      <p:sp>
        <p:nvSpPr>
          <p:cNvPr id="663" name="Google Shape;663;gf037d6df20_0_113"/>
          <p:cNvSpPr txBox="1">
            <a:spLocks noGrp="1"/>
          </p:cNvSpPr>
          <p:nvPr>
            <p:ph type="body" idx="1"/>
          </p:nvPr>
        </p:nvSpPr>
        <p:spPr>
          <a:xfrm>
            <a:off x="311700" y="1152475"/>
            <a:ext cx="8520600" cy="3051574"/>
          </a:xfrm>
          <a:prstGeom prst="rect">
            <a:avLst/>
          </a:prstGeom>
          <a:noFill/>
          <a:ln>
            <a:noFill/>
          </a:ln>
        </p:spPr>
        <p:txBody>
          <a:bodyPr spcFirstLastPara="1" wrap="square" lIns="91425" tIns="91425" rIns="91425" bIns="91425" anchor="t" anchorCtr="0">
            <a:spAutoFit/>
          </a:bodyPr>
          <a:lstStyle/>
          <a:p>
            <a:pPr marL="0" lvl="0" indent="0">
              <a:buSzPts val="1100"/>
              <a:buNone/>
            </a:pPr>
            <a:r>
              <a:rPr lang="en-US" sz="2400" dirty="0">
                <a:solidFill>
                  <a:srgbClr val="000000"/>
                </a:solidFill>
              </a:rPr>
              <a:t>In addition, </a:t>
            </a:r>
            <a:r>
              <a:rPr lang="en-US" sz="2400" dirty="0">
                <a:solidFill>
                  <a:srgbClr val="000000"/>
                </a:solidFill>
                <a:highlight>
                  <a:srgbClr val="FF0000"/>
                </a:highlight>
              </a:rPr>
              <a:t>it modify the driving of the heavy vehicle</a:t>
            </a:r>
            <a:r>
              <a:rPr lang="en-US" sz="2400" dirty="0">
                <a:solidFill>
                  <a:srgbClr val="000000"/>
                </a:solidFill>
              </a:rPr>
              <a:t>. Indeed, since driving is similar to that of an automobile, the notion of anticipating maneuvers can be quickly forgotten.</a:t>
            </a:r>
          </a:p>
          <a:p>
            <a:pPr marL="0" lvl="0" indent="0">
              <a:buSzPts val="1100"/>
              <a:buNone/>
            </a:pPr>
            <a:r>
              <a:rPr lang="en-US" sz="2400" dirty="0">
                <a:solidFill>
                  <a:srgbClr val="000000"/>
                </a:solidFill>
              </a:rPr>
              <a:t>
For example, since the driver does not have to do any downshift, this can result in turns maneuvers too fast.</a:t>
            </a:r>
          </a:p>
          <a:p>
            <a:pPr marL="457200" lvl="0" indent="0" algn="l" rtl="0">
              <a:lnSpc>
                <a:spcPct val="115000"/>
              </a:lnSpc>
              <a:spcBef>
                <a:spcPts val="0"/>
              </a:spcBef>
              <a:spcAft>
                <a:spcPts val="0"/>
              </a:spcAft>
              <a:buSzPts val="1800"/>
              <a:buNone/>
            </a:pPr>
            <a:endParaRPr dirty="0">
              <a:solidFill>
                <a:srgbClr val="000000"/>
              </a:solidFill>
            </a:endParaRPr>
          </a:p>
        </p:txBody>
      </p:sp>
      <p:sp>
        <p:nvSpPr>
          <p:cNvPr id="664" name="Google Shape;664;gf037d6df20_0_113"/>
          <p:cNvSpPr txBox="1"/>
          <p:nvPr/>
        </p:nvSpPr>
        <p:spPr>
          <a:xfrm>
            <a:off x="452725" y="4042125"/>
            <a:ext cx="291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f037d6df20_0_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lvl="0" algn="ctr">
              <a:buSzPts val="1100"/>
            </a:pPr>
            <a:r>
              <a:rPr lang="fr-CA" sz="3600" dirty="0" err="1"/>
              <a:t>Automated</a:t>
            </a:r>
            <a:r>
              <a:rPr lang="fr-CA" sz="3600" dirty="0"/>
              <a:t> transmission</a:t>
            </a:r>
            <a:endParaRPr dirty="0"/>
          </a:p>
        </p:txBody>
      </p:sp>
      <p:sp>
        <p:nvSpPr>
          <p:cNvPr id="670" name="Google Shape;670;gf037d6df20_0_102"/>
          <p:cNvSpPr txBox="1">
            <a:spLocks noGrp="1"/>
          </p:cNvSpPr>
          <p:nvPr>
            <p:ph type="body" idx="1"/>
          </p:nvPr>
        </p:nvSpPr>
        <p:spPr>
          <a:xfrm>
            <a:off x="311700" y="1152475"/>
            <a:ext cx="8520600" cy="3013200"/>
          </a:xfrm>
          <a:prstGeom prst="rect">
            <a:avLst/>
          </a:prstGeom>
          <a:noFill/>
          <a:ln>
            <a:noFill/>
          </a:ln>
        </p:spPr>
        <p:txBody>
          <a:bodyPr spcFirstLastPara="1" wrap="square" lIns="91425" tIns="91425" rIns="91425" bIns="91425" anchor="t" anchorCtr="0">
            <a:noAutofit/>
          </a:bodyPr>
          <a:lstStyle/>
          <a:p>
            <a:pPr marL="0" lvl="0" indent="0">
              <a:buNone/>
            </a:pPr>
            <a:r>
              <a:rPr lang="en-US" sz="1700" dirty="0">
                <a:solidFill>
                  <a:srgbClr val="000000"/>
                </a:solidFill>
              </a:rPr>
              <a:t>Be aware of the clutch abuse warnings.</a:t>
            </a:r>
          </a:p>
          <a:p>
            <a:pPr marL="0" lvl="0" indent="0">
              <a:buNone/>
            </a:pPr>
            <a:r>
              <a:rPr lang="fr" sz="1700" dirty="0">
                <a:solidFill>
                  <a:srgbClr val="000000"/>
                </a:solidFill>
              </a:rPr>
              <a:t>“clutch abuse”; “clutch overheating”. </a:t>
            </a:r>
            <a:r>
              <a:rPr lang="en-US" sz="1700" dirty="0">
                <a:solidFill>
                  <a:srgbClr val="000000"/>
                </a:solidFill>
              </a:rPr>
              <a:t>Often caused by prolonged maneuvers at very low speeds.</a:t>
            </a:r>
            <a:endParaRPr dirty="0">
              <a:solidFill>
                <a:srgbClr val="000000"/>
              </a:solidFill>
            </a:endParaRPr>
          </a:p>
        </p:txBody>
      </p:sp>
      <p:pic>
        <p:nvPicPr>
          <p:cNvPr id="671" name="Google Shape;671;gf037d6df20_0_102"/>
          <p:cNvPicPr preferRelativeResize="0"/>
          <p:nvPr/>
        </p:nvPicPr>
        <p:blipFill rotWithShape="1">
          <a:blip r:embed="rId3">
            <a:alphaModFix/>
          </a:blip>
          <a:srcRect/>
          <a:stretch/>
        </p:blipFill>
        <p:spPr>
          <a:xfrm>
            <a:off x="7148706" y="1902889"/>
            <a:ext cx="1683600" cy="1713925"/>
          </a:xfrm>
          <a:prstGeom prst="rect">
            <a:avLst/>
          </a:prstGeom>
          <a:noFill/>
          <a:ln>
            <a:noFill/>
          </a:ln>
        </p:spPr>
      </p:pic>
      <p:pic>
        <p:nvPicPr>
          <p:cNvPr id="672" name="Google Shape;672;gf037d6df20_0_102"/>
          <p:cNvPicPr preferRelativeResize="0"/>
          <p:nvPr/>
        </p:nvPicPr>
        <p:blipFill rotWithShape="1">
          <a:blip r:embed="rId4">
            <a:alphaModFix/>
          </a:blip>
          <a:srcRect/>
          <a:stretch/>
        </p:blipFill>
        <p:spPr>
          <a:xfrm>
            <a:off x="3941672" y="2163775"/>
            <a:ext cx="2809875" cy="990600"/>
          </a:xfrm>
          <a:prstGeom prst="rect">
            <a:avLst/>
          </a:prstGeom>
          <a:noFill/>
          <a:ln>
            <a:noFill/>
          </a:ln>
        </p:spPr>
      </p:pic>
      <p:pic>
        <p:nvPicPr>
          <p:cNvPr id="673" name="Google Shape;673;gf037d6df20_0_102"/>
          <p:cNvPicPr preferRelativeResize="0"/>
          <p:nvPr/>
        </p:nvPicPr>
        <p:blipFill rotWithShape="1">
          <a:blip r:embed="rId5">
            <a:alphaModFix/>
          </a:blip>
          <a:srcRect/>
          <a:stretch/>
        </p:blipFill>
        <p:spPr>
          <a:xfrm>
            <a:off x="311693" y="2163774"/>
            <a:ext cx="3232820" cy="990601"/>
          </a:xfrm>
          <a:prstGeom prst="rect">
            <a:avLst/>
          </a:prstGeom>
          <a:noFill/>
          <a:ln>
            <a:noFill/>
          </a:ln>
        </p:spPr>
      </p:pic>
      <p:sp>
        <p:nvSpPr>
          <p:cNvPr id="674" name="Google Shape;674;gf037d6df20_0_102"/>
          <p:cNvSpPr txBox="1"/>
          <p:nvPr/>
        </p:nvSpPr>
        <p:spPr>
          <a:xfrm>
            <a:off x="0" y="4038525"/>
            <a:ext cx="291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10039580765_3_5"/>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p>
            <a:pPr lvl="0" algn="ctr"/>
            <a:r>
              <a:rPr lang="en-US" dirty="0"/>
              <a:t>Some automated transmission clutch controls</a:t>
            </a:r>
            <a:endParaRPr dirty="0"/>
          </a:p>
        </p:txBody>
      </p:sp>
      <p:pic>
        <p:nvPicPr>
          <p:cNvPr id="680" name="Google Shape;680;g10039580765_3_5" descr="F:\Photos\Transmissions automatisées\IMG_0523.jpg"/>
          <p:cNvPicPr preferRelativeResize="0"/>
          <p:nvPr/>
        </p:nvPicPr>
        <p:blipFill rotWithShape="1">
          <a:blip r:embed="rId3">
            <a:alphaModFix/>
          </a:blip>
          <a:srcRect/>
          <a:stretch/>
        </p:blipFill>
        <p:spPr>
          <a:xfrm>
            <a:off x="5589650" y="1730842"/>
            <a:ext cx="3242644" cy="2434827"/>
          </a:xfrm>
          <a:prstGeom prst="rect">
            <a:avLst/>
          </a:prstGeom>
          <a:noFill/>
          <a:ln>
            <a:noFill/>
          </a:ln>
        </p:spPr>
      </p:pic>
      <p:pic>
        <p:nvPicPr>
          <p:cNvPr id="681" name="Google Shape;681;g10039580765_3_5" descr="F:\Photos\Transmissions automatisées\UNADJUSTEDNONRAW_thumb_1fe2.jpg"/>
          <p:cNvPicPr preferRelativeResize="0"/>
          <p:nvPr/>
        </p:nvPicPr>
        <p:blipFill rotWithShape="1">
          <a:blip r:embed="rId4">
            <a:alphaModFix/>
          </a:blip>
          <a:srcRect/>
          <a:stretch/>
        </p:blipFill>
        <p:spPr>
          <a:xfrm>
            <a:off x="3429000" y="1152466"/>
            <a:ext cx="1964531" cy="1678781"/>
          </a:xfrm>
          <a:prstGeom prst="rect">
            <a:avLst/>
          </a:prstGeom>
          <a:noFill/>
          <a:ln>
            <a:noFill/>
          </a:ln>
        </p:spPr>
      </p:pic>
      <p:pic>
        <p:nvPicPr>
          <p:cNvPr id="682" name="Google Shape;682;g10039580765_3_5"/>
          <p:cNvPicPr preferRelativeResize="0"/>
          <p:nvPr/>
        </p:nvPicPr>
        <p:blipFill rotWithShape="1">
          <a:blip r:embed="rId5">
            <a:alphaModFix/>
          </a:blip>
          <a:srcRect/>
          <a:stretch/>
        </p:blipFill>
        <p:spPr>
          <a:xfrm>
            <a:off x="3148025" y="3042200"/>
            <a:ext cx="2421710" cy="1148800"/>
          </a:xfrm>
          <a:prstGeom prst="rect">
            <a:avLst/>
          </a:prstGeom>
          <a:noFill/>
          <a:ln>
            <a:noFill/>
          </a:ln>
        </p:spPr>
      </p:pic>
      <p:pic>
        <p:nvPicPr>
          <p:cNvPr id="683" name="Google Shape;683;g10039580765_3_5" descr="F:\Photos\Transmissions automatisées\IMG_0522.jpg"/>
          <p:cNvPicPr preferRelativeResize="0"/>
          <p:nvPr/>
        </p:nvPicPr>
        <p:blipFill rotWithShape="1">
          <a:blip r:embed="rId6">
            <a:alphaModFix/>
          </a:blip>
          <a:srcRect/>
          <a:stretch/>
        </p:blipFill>
        <p:spPr>
          <a:xfrm>
            <a:off x="771763" y="2048750"/>
            <a:ext cx="1964531" cy="12787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
          <p:cNvPicPr preferRelativeResize="0"/>
          <p:nvPr/>
        </p:nvPicPr>
        <p:blipFill rotWithShape="1">
          <a:blip r:embed="rId3">
            <a:alphaModFix/>
          </a:blip>
          <a:srcRect l="108" r="98"/>
          <a:stretch/>
        </p:blipFill>
        <p:spPr>
          <a:xfrm>
            <a:off x="685800" y="1905000"/>
            <a:ext cx="2229326" cy="1999501"/>
          </a:xfrm>
          <a:prstGeom prst="rect">
            <a:avLst/>
          </a:prstGeom>
          <a:noFill/>
          <a:ln>
            <a:noFill/>
          </a:ln>
        </p:spPr>
      </p:pic>
      <p:sp>
        <p:nvSpPr>
          <p:cNvPr id="244" name="Google Shape;244;p2"/>
          <p:cNvSpPr txBox="1"/>
          <p:nvPr/>
        </p:nvSpPr>
        <p:spPr>
          <a:xfrm>
            <a:off x="235663" y="671600"/>
            <a:ext cx="3129600" cy="1163700"/>
          </a:xfrm>
          <a:prstGeom prst="rect">
            <a:avLst/>
          </a:prstGeom>
          <a:noFill/>
          <a:ln>
            <a:noFill/>
          </a:ln>
        </p:spPr>
        <p:txBody>
          <a:bodyPr spcFirstLastPara="1" wrap="square" lIns="91425" tIns="91425" rIns="91425" bIns="91425" anchor="t" anchorCtr="0">
            <a:noAutofit/>
          </a:bodyPr>
          <a:lstStyle/>
          <a:p>
            <a:pPr lvl="0" algn="ctr">
              <a:buSzPts val="3200"/>
            </a:pPr>
            <a:r>
              <a:rPr lang="fr-CA" sz="3200" b="1" dirty="0">
                <a:solidFill>
                  <a:schemeClr val="dk1"/>
                </a:solidFill>
              </a:rPr>
              <a:t>Associated </a:t>
            </a:r>
            <a:r>
              <a:rPr lang="fr-CA" sz="3200" b="1" dirty="0" err="1">
                <a:solidFill>
                  <a:schemeClr val="dk1"/>
                </a:solidFill>
              </a:rPr>
              <a:t>pictogram</a:t>
            </a:r>
            <a:endParaRPr sz="1400" b="0" i="0" u="none" strike="noStrike" cap="none" dirty="0">
              <a:solidFill>
                <a:srgbClr val="000000"/>
              </a:solidFill>
              <a:latin typeface="Arial"/>
              <a:ea typeface="Arial"/>
              <a:cs typeface="Arial"/>
              <a:sym typeface="Arial"/>
            </a:endParaRPr>
          </a:p>
        </p:txBody>
      </p:sp>
      <p:pic>
        <p:nvPicPr>
          <p:cNvPr id="245" name="Google Shape;245;p2"/>
          <p:cNvPicPr preferRelativeResize="0"/>
          <p:nvPr/>
        </p:nvPicPr>
        <p:blipFill rotWithShape="1">
          <a:blip r:embed="rId4">
            <a:alphaModFix/>
          </a:blip>
          <a:srcRect/>
          <a:stretch/>
        </p:blipFill>
        <p:spPr>
          <a:xfrm>
            <a:off x="5069677" y="1326398"/>
            <a:ext cx="2650500" cy="2650500"/>
          </a:xfrm>
          <a:prstGeom prst="rect">
            <a:avLst/>
          </a:prstGeom>
          <a:noFill/>
          <a:ln>
            <a:noFill/>
          </a:ln>
        </p:spPr>
      </p:pic>
      <p:sp>
        <p:nvSpPr>
          <p:cNvPr id="246" name="Google Shape;246;p2"/>
          <p:cNvSpPr txBox="1">
            <a:spLocks noGrp="1"/>
          </p:cNvSpPr>
          <p:nvPr>
            <p:ph type="title"/>
          </p:nvPr>
        </p:nvSpPr>
        <p:spPr>
          <a:xfrm>
            <a:off x="4777624" y="671601"/>
            <a:ext cx="3858375" cy="590100"/>
          </a:xfrm>
          <a:prstGeom prst="rect">
            <a:avLst/>
          </a:prstGeom>
          <a:noFill/>
          <a:ln>
            <a:noFill/>
          </a:ln>
        </p:spPr>
        <p:txBody>
          <a:bodyPr spcFirstLastPara="1" wrap="square" lIns="91425" tIns="91425" rIns="91425" bIns="91425" anchor="t" anchorCtr="0">
            <a:noAutofit/>
          </a:bodyPr>
          <a:lstStyle/>
          <a:p>
            <a:pPr lvl="0">
              <a:buClr>
                <a:schemeClr val="dk2"/>
              </a:buClr>
              <a:buSzPts val="3200"/>
            </a:pPr>
            <a:r>
              <a:rPr lang="fr-CA" sz="3200" b="1" dirty="0">
                <a:solidFill>
                  <a:srgbClr val="000000"/>
                </a:solidFill>
              </a:rPr>
              <a:t>Associated gauge</a:t>
            </a:r>
            <a:endParaRPr dirty="0"/>
          </a:p>
        </p:txBody>
      </p:sp>
      <p:sp>
        <p:nvSpPr>
          <p:cNvPr id="247" name="Google Shape;247;p2"/>
          <p:cNvSpPr txBox="1"/>
          <p:nvPr/>
        </p:nvSpPr>
        <p:spPr>
          <a:xfrm>
            <a:off x="711775" y="39041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ref:(2.2.2)</a:t>
            </a:r>
            <a:endParaRPr sz="1400" b="0" i="0" u="none" strike="noStrike" cap="none">
              <a:solidFill>
                <a:srgbClr val="000000"/>
              </a:solidFill>
              <a:latin typeface="Arial"/>
              <a:ea typeface="Arial"/>
              <a:cs typeface="Arial"/>
              <a:sym typeface="Arial"/>
            </a:endParaRPr>
          </a:p>
        </p:txBody>
      </p:sp>
      <p:sp>
        <p:nvSpPr>
          <p:cNvPr id="248" name="Google Shape;248;p2"/>
          <p:cNvSpPr txBox="1"/>
          <p:nvPr/>
        </p:nvSpPr>
        <p:spPr>
          <a:xfrm>
            <a:off x="1222175" y="130100"/>
            <a:ext cx="6643500" cy="523190"/>
          </a:xfrm>
          <a:prstGeom prst="rect">
            <a:avLst/>
          </a:prstGeom>
          <a:noFill/>
          <a:ln>
            <a:noFill/>
          </a:ln>
        </p:spPr>
        <p:txBody>
          <a:bodyPr spcFirstLastPara="1" wrap="square" lIns="91425" tIns="91425" rIns="91425" bIns="91425" anchor="t" anchorCtr="0">
            <a:spAutoFit/>
          </a:bodyPr>
          <a:lstStyle/>
          <a:p>
            <a:pPr lvl="0" algn="ctr">
              <a:buSzPts val="2200"/>
            </a:pPr>
            <a:r>
              <a:rPr lang="fr-CA" sz="2200" b="1" dirty="0"/>
              <a:t>Engine </a:t>
            </a:r>
            <a:r>
              <a:rPr lang="fr-CA" sz="2200" b="1" dirty="0" err="1"/>
              <a:t>temperature</a:t>
            </a:r>
            <a:r>
              <a:rPr lang="fr-CA" sz="2200" b="1" dirty="0"/>
              <a:t> (</a:t>
            </a:r>
            <a:r>
              <a:rPr lang="fr-CA" sz="2200" b="1" dirty="0" err="1"/>
              <a:t>coolant</a:t>
            </a:r>
            <a:r>
              <a:rPr lang="fr-CA" sz="2200" b="1" dirty="0"/>
              <a:t>)</a:t>
            </a:r>
            <a:endParaRPr sz="2100" b="0" i="0" u="none" strike="noStrike" cap="none" dirty="0">
              <a:solidFill>
                <a:srgbClr val="000000"/>
              </a:solidFill>
              <a:latin typeface="Arial"/>
              <a:ea typeface="Arial"/>
              <a:cs typeface="Arial"/>
              <a:sym typeface="Arial"/>
            </a:endParaRPr>
          </a:p>
        </p:txBody>
      </p:sp>
      <p:sp>
        <p:nvSpPr>
          <p:cNvPr id="249" name="Google Shape;249;p2"/>
          <p:cNvSpPr/>
          <p:nvPr/>
        </p:nvSpPr>
        <p:spPr>
          <a:xfrm rot="7501832">
            <a:off x="6922731" y="1391791"/>
            <a:ext cx="657999" cy="107696"/>
          </a:xfrm>
          <a:prstGeom prst="rightArrow">
            <a:avLst>
              <a:gd name="adj1" fmla="val 10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rot="8100000">
            <a:off x="7258428" y="1716722"/>
            <a:ext cx="658034" cy="107763"/>
          </a:xfrm>
          <a:prstGeom prst="rightArrow">
            <a:avLst>
              <a:gd name="adj1" fmla="val 10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6D9EEB"/>
              </a:highlight>
              <a:latin typeface="Arial"/>
              <a:ea typeface="Arial"/>
              <a:cs typeface="Arial"/>
              <a:sym typeface="Arial"/>
            </a:endParaRPr>
          </a:p>
        </p:txBody>
      </p:sp>
      <p:sp>
        <p:nvSpPr>
          <p:cNvPr id="251" name="Google Shape;251;p2"/>
          <p:cNvSpPr txBox="1"/>
          <p:nvPr/>
        </p:nvSpPr>
        <p:spPr>
          <a:xfrm>
            <a:off x="2532743" y="1745949"/>
            <a:ext cx="2536934" cy="430857"/>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 sz="1600" b="0" i="0" u="none" strike="noStrike" cap="none" dirty="0">
                <a:solidFill>
                  <a:srgbClr val="000000"/>
                </a:solidFill>
                <a:latin typeface="Arial"/>
                <a:ea typeface="Arial"/>
                <a:cs typeface="Arial"/>
                <a:sym typeface="Arial"/>
              </a:rPr>
              <a:t>180°F </a:t>
            </a:r>
            <a:r>
              <a:rPr lang="fr" sz="1600" dirty="0"/>
              <a:t>and</a:t>
            </a:r>
            <a:r>
              <a:rPr lang="fr" sz="1600" b="0" i="0" u="none" strike="noStrike" cap="none" dirty="0">
                <a:solidFill>
                  <a:srgbClr val="000000"/>
                </a:solidFill>
                <a:latin typeface="Arial"/>
                <a:ea typeface="Arial"/>
                <a:cs typeface="Arial"/>
                <a:sym typeface="Arial"/>
              </a:rPr>
              <a:t> 205</a:t>
            </a:r>
            <a:r>
              <a:rPr lang="fr" sz="1600" b="0" i="0" u="none" strike="noStrike" cap="none" dirty="0">
                <a:solidFill>
                  <a:schemeClr val="dk1"/>
                </a:solidFill>
                <a:latin typeface="Arial"/>
                <a:ea typeface="Arial"/>
                <a:cs typeface="Arial"/>
                <a:sym typeface="Arial"/>
              </a:rPr>
              <a:t>°F    +/- 10</a:t>
            </a:r>
            <a:endParaRPr sz="1600" b="0" i="0" u="none" strike="noStrike" cap="none" dirty="0">
              <a:solidFill>
                <a:srgbClr val="000000"/>
              </a:solidFill>
              <a:latin typeface="Arial"/>
              <a:ea typeface="Arial"/>
              <a:cs typeface="Arial"/>
              <a:sym typeface="Arial"/>
            </a:endParaRPr>
          </a:p>
        </p:txBody>
      </p:sp>
      <p:pic>
        <p:nvPicPr>
          <p:cNvPr id="252" name="Google Shape;252;p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2"/>
          <p:cNvSpPr txBox="1"/>
          <p:nvPr/>
        </p:nvSpPr>
        <p:spPr>
          <a:xfrm>
            <a:off x="1007649" y="2287720"/>
            <a:ext cx="6736800" cy="138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7500">
              <a:buClr>
                <a:schemeClr val="dk1"/>
              </a:buClr>
              <a:buSzPts val="1400"/>
              <a:buFont typeface="Arial"/>
              <a:buChar char="●"/>
            </a:pPr>
            <a:r>
              <a:rPr lang="en-US" dirty="0">
                <a:solidFill>
                  <a:schemeClr val="dk1"/>
                </a:solidFill>
              </a:rPr>
              <a:t>Do not engage the inter-axle differential if the </a:t>
            </a:r>
            <a:r>
              <a:rPr lang="en-US" b="1" dirty="0">
                <a:solidFill>
                  <a:srgbClr val="FF0000"/>
                </a:solidFill>
              </a:rPr>
              <a:t>wheels slip</a:t>
            </a:r>
            <a:r>
              <a:rPr lang="en-US" dirty="0">
                <a:solidFill>
                  <a:schemeClr val="dk1"/>
                </a:solidFill>
              </a:rPr>
              <a:t>, this can cause a mechanical breakdown.</a:t>
            </a:r>
          </a:p>
          <a:p>
            <a:pPr marL="139700" lvl="0">
              <a:buClr>
                <a:schemeClr val="dk1"/>
              </a:buClr>
              <a:buSzPts val="1400"/>
            </a:pPr>
            <a:endParaRPr sz="1400" b="0" i="0" u="none" strike="noStrike" cap="none" dirty="0">
              <a:solidFill>
                <a:schemeClr val="dk1"/>
              </a:solidFill>
              <a:latin typeface="Arial"/>
              <a:ea typeface="Arial"/>
              <a:cs typeface="Arial"/>
              <a:sym typeface="Arial"/>
            </a:endParaRPr>
          </a:p>
          <a:p>
            <a:pPr marL="457200" lvl="0" indent="-317500">
              <a:buClr>
                <a:schemeClr val="dk1"/>
              </a:buClr>
              <a:buSzPts val="1400"/>
              <a:buFont typeface="Arial"/>
              <a:buChar char="●"/>
            </a:pPr>
            <a:r>
              <a:rPr lang="en-US" dirty="0">
                <a:solidFill>
                  <a:schemeClr val="dk1"/>
                </a:solidFill>
              </a:rPr>
              <a:t>If you use this system for a long time when the road is dry, it can result in a locking mechanism </a:t>
            </a:r>
            <a:r>
              <a:rPr lang="en-US" b="1" dirty="0">
                <a:solidFill>
                  <a:srgbClr val="FF0000"/>
                </a:solidFill>
              </a:rPr>
              <a:t>breakdown</a:t>
            </a:r>
            <a:r>
              <a:rPr lang="en-US" b="1" dirty="0">
                <a:solidFill>
                  <a:schemeClr val="dk1"/>
                </a:solidFill>
              </a:rPr>
              <a:t>.</a:t>
            </a:r>
            <a:endParaRPr sz="14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sp>
        <p:nvSpPr>
          <p:cNvPr id="689" name="Google Shape;689;p22"/>
          <p:cNvSpPr txBox="1"/>
          <p:nvPr/>
        </p:nvSpPr>
        <p:spPr>
          <a:xfrm>
            <a:off x="3528126" y="1972000"/>
            <a:ext cx="1079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 sz="1600" b="1" i="0" u="none" strike="noStrike" cap="none" dirty="0">
                <a:solidFill>
                  <a:schemeClr val="dk1"/>
                </a:solidFill>
                <a:latin typeface="Arial"/>
                <a:ea typeface="Arial"/>
                <a:cs typeface="Arial"/>
                <a:sym typeface="Arial"/>
              </a:rPr>
              <a:t>Dangers:</a:t>
            </a:r>
            <a:endParaRPr sz="1900" b="0" i="0" u="none" strike="noStrike" cap="none" dirty="0">
              <a:solidFill>
                <a:srgbClr val="000000"/>
              </a:solidFill>
              <a:latin typeface="Arial"/>
              <a:ea typeface="Arial"/>
              <a:cs typeface="Arial"/>
              <a:sym typeface="Arial"/>
            </a:endParaRPr>
          </a:p>
        </p:txBody>
      </p:sp>
      <p:sp>
        <p:nvSpPr>
          <p:cNvPr id="690" name="Google Shape;690;p22"/>
          <p:cNvSpPr txBox="1"/>
          <p:nvPr/>
        </p:nvSpPr>
        <p:spPr>
          <a:xfrm>
            <a:off x="35350" y="1604975"/>
            <a:ext cx="5841300" cy="564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691" name="Google Shape;691;p22"/>
          <p:cNvSpPr txBox="1"/>
          <p:nvPr/>
        </p:nvSpPr>
        <p:spPr>
          <a:xfrm>
            <a:off x="737118" y="704375"/>
            <a:ext cx="7321631" cy="1261854"/>
          </a:xfrm>
          <a:prstGeom prst="rect">
            <a:avLst/>
          </a:prstGeom>
          <a:noFill/>
          <a:ln>
            <a:noFill/>
          </a:ln>
        </p:spPr>
        <p:txBody>
          <a:bodyPr spcFirstLastPara="1" wrap="square" lIns="91425" tIns="91425" rIns="91425" bIns="91425" anchor="t" anchorCtr="0">
            <a:spAutoFit/>
          </a:bodyPr>
          <a:lstStyle/>
          <a:p>
            <a:pPr lvl="0" algn="just">
              <a:buSzPts val="1400"/>
            </a:pPr>
            <a:r>
              <a:rPr lang="en-US" dirty="0">
                <a:solidFill>
                  <a:schemeClr val="dk1"/>
                </a:solidFill>
              </a:rPr>
              <a:t>The "Inter-axle" inter-axle differential is equipped with a non-optional locking system that ensures </a:t>
            </a:r>
            <a:r>
              <a:rPr lang="en-US" b="1" dirty="0">
                <a:solidFill>
                  <a:srgbClr val="FF0000"/>
                </a:solidFill>
              </a:rPr>
              <a:t>(if activated) </a:t>
            </a:r>
            <a:r>
              <a:rPr lang="en-US" dirty="0">
                <a:solidFill>
                  <a:schemeClr val="dk1"/>
                </a:solidFill>
              </a:rPr>
              <a:t>the distribution of engine power equally to the front and rear axles of the vehicle, regardless of the state of adhesion of the road. An indicator light and/or audible indicates the current system is being used. There is no speed limit for his engagement. However, it must be </a:t>
            </a:r>
            <a:r>
              <a:rPr lang="en-US" b="1" dirty="0">
                <a:solidFill>
                  <a:srgbClr val="FF0000"/>
                </a:solidFill>
              </a:rPr>
              <a:t>deactivated</a:t>
            </a:r>
            <a:r>
              <a:rPr lang="en-US" dirty="0">
                <a:solidFill>
                  <a:schemeClr val="dk1"/>
                </a:solidFill>
              </a:rPr>
              <a:t> when not required.</a:t>
            </a:r>
            <a:endParaRPr sz="1700" b="0" i="0" u="none" strike="noStrike" cap="none" dirty="0">
              <a:solidFill>
                <a:srgbClr val="000000"/>
              </a:solidFill>
              <a:latin typeface="Arial"/>
              <a:ea typeface="Arial"/>
              <a:cs typeface="Arial"/>
              <a:sym typeface="Arial"/>
            </a:endParaRPr>
          </a:p>
        </p:txBody>
      </p:sp>
      <p:sp>
        <p:nvSpPr>
          <p:cNvPr id="692" name="Google Shape;692;p22"/>
          <p:cNvSpPr txBox="1"/>
          <p:nvPr/>
        </p:nvSpPr>
        <p:spPr>
          <a:xfrm>
            <a:off x="1085250" y="0"/>
            <a:ext cx="6973500" cy="461700"/>
          </a:xfrm>
          <a:prstGeom prst="rect">
            <a:avLst/>
          </a:prstGeom>
          <a:noFill/>
          <a:ln>
            <a:noFill/>
          </a:ln>
        </p:spPr>
        <p:txBody>
          <a:bodyPr spcFirstLastPara="1" wrap="square" lIns="91425" tIns="91425" rIns="91425" bIns="91425" anchor="t" anchorCtr="0">
            <a:noAutofit/>
          </a:bodyPr>
          <a:lstStyle/>
          <a:p>
            <a:pPr marL="457200" lvl="0" algn="just">
              <a:buClr>
                <a:schemeClr val="dk1"/>
              </a:buClr>
              <a:buSzPts val="1400"/>
            </a:pPr>
            <a:r>
              <a:rPr lang="en-US" sz="1800" b="1" dirty="0">
                <a:solidFill>
                  <a:schemeClr val="dk1"/>
                </a:solidFill>
              </a:rPr>
              <a:t>The Differential Inter-axle (Power Divider)</a:t>
            </a:r>
            <a:r>
              <a:rPr lang="fr" sz="1800" b="1" i="0" u="none" strike="noStrike" cap="none" dirty="0">
                <a:solidFill>
                  <a:schemeClr val="dk1"/>
                </a:solidFill>
                <a:highlight>
                  <a:srgbClr val="FFFF00"/>
                </a:highlight>
                <a:latin typeface="Arial"/>
                <a:ea typeface="Arial"/>
                <a:cs typeface="Arial"/>
                <a:sym typeface="Arial"/>
              </a:rPr>
              <a:t>“PDL”</a:t>
            </a:r>
            <a:r>
              <a:rPr lang="fr" sz="18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93" name="Google Shape;693;p22"/>
          <p:cNvSpPr txBox="1"/>
          <p:nvPr/>
        </p:nvSpPr>
        <p:spPr>
          <a:xfrm>
            <a:off x="0" y="4034325"/>
            <a:ext cx="114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694" name="Google Shape;694;p22"/>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f037d6df20_0_121"/>
          <p:cNvSpPr txBox="1"/>
          <p:nvPr/>
        </p:nvSpPr>
        <p:spPr>
          <a:xfrm>
            <a:off x="5876550" y="1040850"/>
            <a:ext cx="3117900" cy="2676000"/>
          </a:xfrm>
          <a:prstGeom prst="rect">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7500" algn="just">
              <a:buClr>
                <a:schemeClr val="dk1"/>
              </a:buClr>
              <a:buSzPts val="1400"/>
              <a:buFont typeface="Arial"/>
              <a:buChar char="●"/>
            </a:pPr>
            <a:r>
              <a:rPr lang="en-US" dirty="0">
                <a:solidFill>
                  <a:schemeClr val="dk1"/>
                </a:solidFill>
              </a:rPr>
              <a:t>Do not engage the inter-axle differential if the </a:t>
            </a:r>
            <a:r>
              <a:rPr lang="en-US" dirty="0">
                <a:solidFill>
                  <a:schemeClr val="bg1"/>
                </a:solidFill>
              </a:rPr>
              <a:t>wheels slip</a:t>
            </a:r>
            <a:r>
              <a:rPr lang="en-US" dirty="0">
                <a:solidFill>
                  <a:schemeClr val="dk1"/>
                </a:solidFill>
              </a:rPr>
              <a:t>, this can cause a mechanical breakdown</a:t>
            </a:r>
            <a:r>
              <a:rPr lang="fr"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457200" lvl="0" indent="-317500" algn="just">
              <a:buClr>
                <a:schemeClr val="dk1"/>
              </a:buClr>
              <a:buSzPts val="1400"/>
              <a:buFont typeface="Arial"/>
              <a:buChar char="●"/>
            </a:pPr>
            <a:r>
              <a:rPr lang="en-US" dirty="0">
                <a:solidFill>
                  <a:schemeClr val="dk1"/>
                </a:solidFill>
              </a:rPr>
              <a:t>If you use this system for a long time on a dry road, it can result in a locking mechanism breakdown.</a:t>
            </a:r>
            <a:endParaRPr sz="1400" b="0" i="0" u="none" strike="noStrike" cap="none" dirty="0">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sp>
        <p:nvSpPr>
          <p:cNvPr id="700" name="Google Shape;700;gf037d6df20_0_121"/>
          <p:cNvSpPr txBox="1"/>
          <p:nvPr/>
        </p:nvSpPr>
        <p:spPr>
          <a:xfrm>
            <a:off x="7019550" y="599850"/>
            <a:ext cx="1079700" cy="36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 sz="1600" b="1" i="0" u="none" strike="noStrike" cap="none">
                <a:solidFill>
                  <a:schemeClr val="dk1"/>
                </a:solidFill>
                <a:latin typeface="Arial"/>
                <a:ea typeface="Arial"/>
                <a:cs typeface="Arial"/>
                <a:sym typeface="Arial"/>
              </a:rPr>
              <a:t>Dangers:</a:t>
            </a:r>
            <a:endParaRPr sz="1900" b="0" i="0" u="none" strike="noStrike" cap="none">
              <a:solidFill>
                <a:srgbClr val="000000"/>
              </a:solidFill>
              <a:latin typeface="Arial"/>
              <a:ea typeface="Arial"/>
              <a:cs typeface="Arial"/>
              <a:sym typeface="Arial"/>
            </a:endParaRPr>
          </a:p>
        </p:txBody>
      </p:sp>
      <p:sp>
        <p:nvSpPr>
          <p:cNvPr id="701" name="Google Shape;701;gf037d6df20_0_121"/>
          <p:cNvSpPr txBox="1"/>
          <p:nvPr/>
        </p:nvSpPr>
        <p:spPr>
          <a:xfrm>
            <a:off x="35350" y="690575"/>
            <a:ext cx="5841300" cy="564000"/>
          </a:xfrm>
          <a:prstGeom prst="rect">
            <a:avLst/>
          </a:prstGeom>
          <a:noFill/>
          <a:ln>
            <a:noFill/>
          </a:ln>
        </p:spPr>
        <p:txBody>
          <a:bodyPr spcFirstLastPara="1" wrap="square" lIns="91425" tIns="91425" rIns="91425" bIns="91425" anchor="t" anchorCtr="0">
            <a:noAutofit/>
          </a:bodyPr>
          <a:lstStyle/>
          <a:p>
            <a:pPr lvl="0" algn="just">
              <a:buSzPts val="1400"/>
            </a:pPr>
            <a:r>
              <a:rPr lang="en-US" b="1" dirty="0">
                <a:solidFill>
                  <a:schemeClr val="dk1"/>
                </a:solidFill>
              </a:rPr>
              <a:t>There is no speed limit </a:t>
            </a:r>
            <a:r>
              <a:rPr lang="en-US" dirty="0">
                <a:solidFill>
                  <a:schemeClr val="dk1"/>
                </a:solidFill>
              </a:rPr>
              <a:t>for his engagement. However, it must be </a:t>
            </a:r>
            <a:r>
              <a:rPr lang="en-US" dirty="0">
                <a:solidFill>
                  <a:srgbClr val="FF0000"/>
                </a:solidFill>
              </a:rPr>
              <a:t>deactivated</a:t>
            </a:r>
            <a:r>
              <a:rPr lang="en-US" dirty="0">
                <a:solidFill>
                  <a:schemeClr val="dk1"/>
                </a:solidFill>
              </a:rPr>
              <a:t> when not required</a:t>
            </a:r>
            <a:r>
              <a:rPr lang="en-US" b="1" dirty="0">
                <a:solidFill>
                  <a:schemeClr val="dk1"/>
                </a:solidFill>
              </a:rPr>
              <a:t>.</a:t>
            </a:r>
            <a:endParaRPr sz="1700" b="0" i="0" u="none" strike="noStrike" cap="none" dirty="0">
              <a:solidFill>
                <a:srgbClr val="000000"/>
              </a:solidFill>
              <a:latin typeface="Arial"/>
              <a:ea typeface="Arial"/>
              <a:cs typeface="Arial"/>
              <a:sym typeface="Arial"/>
            </a:endParaRPr>
          </a:p>
        </p:txBody>
      </p:sp>
      <p:sp>
        <p:nvSpPr>
          <p:cNvPr id="702" name="Google Shape;702;gf037d6df20_0_121"/>
          <p:cNvSpPr txBox="1"/>
          <p:nvPr/>
        </p:nvSpPr>
        <p:spPr>
          <a:xfrm>
            <a:off x="1880050" y="1267575"/>
            <a:ext cx="1503600" cy="431100"/>
          </a:xfrm>
          <a:prstGeom prst="rect">
            <a:avLst/>
          </a:prstGeom>
          <a:noFill/>
          <a:ln>
            <a:noFill/>
          </a:ln>
        </p:spPr>
        <p:txBody>
          <a:bodyPr spcFirstLastPara="1" wrap="square" lIns="91425" tIns="91425" rIns="91425" bIns="91425" anchor="t" anchorCtr="0">
            <a:spAutoFit/>
          </a:bodyPr>
          <a:lstStyle/>
          <a:p>
            <a:pPr lvl="0" algn="ctr">
              <a:buSzPts val="1600"/>
            </a:pPr>
            <a:r>
              <a:rPr lang="fr-CA" sz="1600" b="1" dirty="0"/>
              <a:t>Switches</a:t>
            </a:r>
            <a:endParaRPr sz="1600" b="1" i="0" u="none" strike="noStrike" cap="none" dirty="0">
              <a:solidFill>
                <a:srgbClr val="000000"/>
              </a:solidFill>
              <a:latin typeface="Arial"/>
              <a:ea typeface="Arial"/>
              <a:cs typeface="Arial"/>
              <a:sym typeface="Arial"/>
            </a:endParaRPr>
          </a:p>
        </p:txBody>
      </p:sp>
      <p:grpSp>
        <p:nvGrpSpPr>
          <p:cNvPr id="703" name="Google Shape;703;gf037d6df20_0_121"/>
          <p:cNvGrpSpPr/>
          <p:nvPr/>
        </p:nvGrpSpPr>
        <p:grpSpPr>
          <a:xfrm>
            <a:off x="4378050" y="1338600"/>
            <a:ext cx="1452449" cy="2131131"/>
            <a:chOff x="4530450" y="1338600"/>
            <a:chExt cx="1452449" cy="2131131"/>
          </a:xfrm>
        </p:grpSpPr>
        <p:pic>
          <p:nvPicPr>
            <p:cNvPr id="704" name="Google Shape;704;gf037d6df20_0_121"/>
            <p:cNvPicPr preferRelativeResize="0"/>
            <p:nvPr/>
          </p:nvPicPr>
          <p:blipFill rotWithShape="1">
            <a:blip r:embed="rId3">
              <a:alphaModFix/>
            </a:blip>
            <a:srcRect/>
            <a:stretch/>
          </p:blipFill>
          <p:spPr>
            <a:xfrm>
              <a:off x="4530450" y="2285794"/>
              <a:ext cx="1452449" cy="1183937"/>
            </a:xfrm>
            <a:prstGeom prst="rect">
              <a:avLst/>
            </a:prstGeom>
            <a:noFill/>
            <a:ln>
              <a:noFill/>
            </a:ln>
            <a:effectLst>
              <a:outerShdw blurRad="14288" dist="19050" dir="6000000" algn="bl" rotWithShape="0">
                <a:srgbClr val="000000">
                  <a:alpha val="49803"/>
                </a:srgbClr>
              </a:outerShdw>
            </a:effectLst>
          </p:spPr>
        </p:pic>
        <p:sp>
          <p:nvSpPr>
            <p:cNvPr id="705" name="Google Shape;705;gf037d6df20_0_121"/>
            <p:cNvSpPr txBox="1"/>
            <p:nvPr/>
          </p:nvSpPr>
          <p:spPr>
            <a:xfrm>
              <a:off x="4647126" y="1338600"/>
              <a:ext cx="1237500" cy="430857"/>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lvl="0" algn="ctr">
                <a:buSzPts val="1600"/>
              </a:pPr>
              <a:r>
                <a:rPr lang="fr-CA" sz="1600" b="1" dirty="0">
                  <a:solidFill>
                    <a:srgbClr val="FF9900"/>
                  </a:solidFill>
                </a:rPr>
                <a:t>Lights</a:t>
              </a:r>
              <a:endParaRPr sz="1600" b="1" i="0" u="none" strike="noStrike" cap="none" dirty="0">
                <a:solidFill>
                  <a:srgbClr val="FF9900"/>
                </a:solidFill>
                <a:latin typeface="Arial"/>
                <a:ea typeface="Arial"/>
                <a:cs typeface="Arial"/>
                <a:sym typeface="Arial"/>
              </a:endParaRPr>
            </a:p>
          </p:txBody>
        </p:sp>
        <p:cxnSp>
          <p:nvCxnSpPr>
            <p:cNvPr id="706" name="Google Shape;706;gf037d6df20_0_121"/>
            <p:cNvCxnSpPr/>
            <p:nvPr/>
          </p:nvCxnSpPr>
          <p:spPr>
            <a:xfrm flipH="1">
              <a:off x="5276825" y="2024075"/>
              <a:ext cx="4800" cy="347400"/>
            </a:xfrm>
            <a:prstGeom prst="straightConnector1">
              <a:avLst/>
            </a:prstGeom>
            <a:noFill/>
            <a:ln w="28575" cap="flat" cmpd="sng">
              <a:solidFill>
                <a:srgbClr val="FF9900"/>
              </a:solidFill>
              <a:prstDash val="solid"/>
              <a:round/>
              <a:headEnd type="none" w="sm" len="sm"/>
              <a:tailEnd type="triangle" w="med" len="med"/>
            </a:ln>
            <a:effectLst>
              <a:outerShdw blurRad="14288" dist="19050" dir="6000000" algn="bl" rotWithShape="0">
                <a:srgbClr val="000000">
                  <a:alpha val="49803"/>
                </a:srgbClr>
              </a:outerShdw>
            </a:effectLst>
          </p:spPr>
        </p:cxnSp>
      </p:grpSp>
      <p:sp>
        <p:nvSpPr>
          <p:cNvPr id="707" name="Google Shape;707;gf037d6df20_0_121"/>
          <p:cNvSpPr txBox="1"/>
          <p:nvPr/>
        </p:nvSpPr>
        <p:spPr>
          <a:xfrm>
            <a:off x="324050" y="0"/>
            <a:ext cx="8579100" cy="461700"/>
          </a:xfrm>
          <a:prstGeom prst="rect">
            <a:avLst/>
          </a:prstGeom>
          <a:noFill/>
          <a:ln>
            <a:noFill/>
          </a:ln>
        </p:spPr>
        <p:txBody>
          <a:bodyPr spcFirstLastPara="1" wrap="square" lIns="91425" tIns="91425" rIns="91425" bIns="91425" anchor="ctr" anchorCtr="0">
            <a:noAutofit/>
          </a:bodyPr>
          <a:lstStyle/>
          <a:p>
            <a:pPr marL="914400" marR="0" lvl="0" indent="0" algn="just" rtl="0">
              <a:lnSpc>
                <a:spcPct val="100000"/>
              </a:lnSpc>
              <a:spcBef>
                <a:spcPts val="0"/>
              </a:spcBef>
              <a:spcAft>
                <a:spcPts val="0"/>
              </a:spcAft>
              <a:buClr>
                <a:srgbClr val="000000"/>
              </a:buClr>
              <a:buSzPts val="1800"/>
              <a:buFont typeface="Arial"/>
              <a:buNone/>
            </a:pPr>
            <a:r>
              <a:rPr lang="en-US" sz="1800" b="1" dirty="0">
                <a:solidFill>
                  <a:schemeClr val="dk1"/>
                </a:solidFill>
              </a:rPr>
              <a:t>The Differential Inter-axle (Power Divider)</a:t>
            </a:r>
            <a:r>
              <a:rPr lang="fr" sz="1800" b="1" i="0" u="none" strike="noStrike" cap="none" dirty="0">
                <a:solidFill>
                  <a:schemeClr val="dk1"/>
                </a:solidFill>
                <a:latin typeface="Arial"/>
                <a:ea typeface="Arial"/>
                <a:cs typeface="Arial"/>
                <a:sym typeface="Arial"/>
              </a:rPr>
              <a:t> </a:t>
            </a:r>
            <a:r>
              <a:rPr lang="fr" sz="1800" b="1" i="0" u="none" strike="noStrike" cap="none" dirty="0">
                <a:solidFill>
                  <a:schemeClr val="dk1"/>
                </a:solidFill>
                <a:highlight>
                  <a:srgbClr val="FFFF00"/>
                </a:highlight>
                <a:latin typeface="Arial"/>
                <a:ea typeface="Arial"/>
                <a:cs typeface="Arial"/>
                <a:sym typeface="Arial"/>
              </a:rPr>
              <a:t>“PDL”</a:t>
            </a:r>
            <a:r>
              <a:rPr lang="fr" sz="1800" b="1" i="0" u="none" strike="noStrike" cap="none" dirty="0">
                <a:solidFill>
                  <a:schemeClr val="dk1"/>
                </a:solidFill>
                <a:latin typeface="Arial"/>
                <a:ea typeface="Arial"/>
                <a:cs typeface="Arial"/>
                <a:sym typeface="Arial"/>
              </a:rPr>
              <a:t> : </a:t>
            </a:r>
            <a:endParaRPr sz="1400" b="0" i="0" u="none" strike="noStrike" cap="none" dirty="0">
              <a:solidFill>
                <a:srgbClr val="000000"/>
              </a:solidFill>
              <a:latin typeface="Arial"/>
              <a:ea typeface="Arial"/>
              <a:cs typeface="Arial"/>
              <a:sym typeface="Arial"/>
            </a:endParaRPr>
          </a:p>
        </p:txBody>
      </p:sp>
      <p:grpSp>
        <p:nvGrpSpPr>
          <p:cNvPr id="708" name="Google Shape;708;gf037d6df20_0_121"/>
          <p:cNvGrpSpPr/>
          <p:nvPr/>
        </p:nvGrpSpPr>
        <p:grpSpPr>
          <a:xfrm>
            <a:off x="176678" y="1629968"/>
            <a:ext cx="4124460" cy="2250625"/>
            <a:chOff x="176678" y="2239568"/>
            <a:chExt cx="4124460" cy="2250625"/>
          </a:xfrm>
        </p:grpSpPr>
        <p:pic>
          <p:nvPicPr>
            <p:cNvPr id="709" name="Google Shape;709;gf037d6df20_0_121"/>
            <p:cNvPicPr preferRelativeResize="0"/>
            <p:nvPr/>
          </p:nvPicPr>
          <p:blipFill rotWithShape="1">
            <a:blip r:embed="rId4">
              <a:alphaModFix/>
            </a:blip>
            <a:srcRect/>
            <a:stretch/>
          </p:blipFill>
          <p:spPr>
            <a:xfrm>
              <a:off x="1749675" y="2284320"/>
              <a:ext cx="1237500" cy="1914455"/>
            </a:xfrm>
            <a:prstGeom prst="rect">
              <a:avLst/>
            </a:prstGeom>
            <a:noFill/>
            <a:ln w="9525" cap="flat" cmpd="sng">
              <a:solidFill>
                <a:srgbClr val="19232D"/>
              </a:solidFill>
              <a:prstDash val="solid"/>
              <a:round/>
              <a:headEnd type="none" w="sm" len="sm"/>
              <a:tailEnd type="none" w="sm" len="sm"/>
            </a:ln>
          </p:spPr>
        </p:pic>
        <p:pic>
          <p:nvPicPr>
            <p:cNvPr id="710" name="Google Shape;710;gf037d6df20_0_121"/>
            <p:cNvPicPr preferRelativeResize="0"/>
            <p:nvPr/>
          </p:nvPicPr>
          <p:blipFill rotWithShape="1">
            <a:blip r:embed="rId5">
              <a:alphaModFix/>
            </a:blip>
            <a:srcRect/>
            <a:stretch/>
          </p:blipFill>
          <p:spPr>
            <a:xfrm>
              <a:off x="3304238" y="2262914"/>
              <a:ext cx="996900" cy="1967337"/>
            </a:xfrm>
            <a:prstGeom prst="rect">
              <a:avLst/>
            </a:prstGeom>
            <a:noFill/>
            <a:ln w="9525" cap="flat" cmpd="sng">
              <a:solidFill>
                <a:srgbClr val="19232D"/>
              </a:solidFill>
              <a:prstDash val="solid"/>
              <a:round/>
              <a:headEnd type="none" w="sm" len="sm"/>
              <a:tailEnd type="none" w="sm" len="sm"/>
            </a:ln>
          </p:spPr>
        </p:pic>
        <p:pic>
          <p:nvPicPr>
            <p:cNvPr id="711" name="Google Shape;711;gf037d6df20_0_121"/>
            <p:cNvPicPr preferRelativeResize="0"/>
            <p:nvPr/>
          </p:nvPicPr>
          <p:blipFill rotWithShape="1">
            <a:blip r:embed="rId6">
              <a:alphaModFix/>
            </a:blip>
            <a:srcRect/>
            <a:stretch/>
          </p:blipFill>
          <p:spPr>
            <a:xfrm>
              <a:off x="176678" y="2239568"/>
              <a:ext cx="1307996" cy="2250625"/>
            </a:xfrm>
            <a:prstGeom prst="rect">
              <a:avLst/>
            </a:prstGeom>
            <a:noFill/>
            <a:ln w="9525" cap="flat" cmpd="sng">
              <a:solidFill>
                <a:srgbClr val="19232D"/>
              </a:solidFill>
              <a:prstDash val="solid"/>
              <a:round/>
              <a:headEnd type="none" w="sm" len="sm"/>
              <a:tailEnd type="none" w="sm" len="sm"/>
            </a:ln>
          </p:spPr>
        </p:pic>
      </p:grpSp>
      <p:sp>
        <p:nvSpPr>
          <p:cNvPr id="712" name="Google Shape;712;gf037d6df20_0_121"/>
          <p:cNvSpPr txBox="1"/>
          <p:nvPr/>
        </p:nvSpPr>
        <p:spPr>
          <a:xfrm>
            <a:off x="0" y="4034325"/>
            <a:ext cx="107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713" name="Google Shape;713;gf037d6df20_0_121"/>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10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699"/>
                                        </p:tgtEl>
                                        <p:attrNameLst>
                                          <p:attrName>style.visibility</p:attrName>
                                        </p:attrNameLst>
                                      </p:cBhvr>
                                      <p:to>
                                        <p:strVal val="visible"/>
                                      </p:to>
                                    </p:set>
                                    <p:animEffect transition="in" filter="fade">
                                      <p:cBhvr>
                                        <p:cTn id="10" dur="1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23"/>
          <p:cNvPicPr preferRelativeResize="0"/>
          <p:nvPr/>
        </p:nvPicPr>
        <p:blipFill rotWithShape="1">
          <a:blip r:embed="rId3">
            <a:alphaModFix/>
          </a:blip>
          <a:srcRect/>
          <a:stretch/>
        </p:blipFill>
        <p:spPr>
          <a:xfrm>
            <a:off x="5177650" y="868912"/>
            <a:ext cx="2092625" cy="1395100"/>
          </a:xfrm>
          <a:prstGeom prst="rect">
            <a:avLst/>
          </a:prstGeom>
          <a:noFill/>
          <a:ln>
            <a:noFill/>
          </a:ln>
        </p:spPr>
      </p:pic>
      <p:pic>
        <p:nvPicPr>
          <p:cNvPr id="719" name="Google Shape;719;p23"/>
          <p:cNvPicPr preferRelativeResize="0"/>
          <p:nvPr/>
        </p:nvPicPr>
        <p:blipFill rotWithShape="1">
          <a:blip r:embed="rId4">
            <a:alphaModFix/>
          </a:blip>
          <a:srcRect/>
          <a:stretch/>
        </p:blipFill>
        <p:spPr>
          <a:xfrm>
            <a:off x="7270275" y="3066338"/>
            <a:ext cx="1104900" cy="914400"/>
          </a:xfrm>
          <a:prstGeom prst="rect">
            <a:avLst/>
          </a:prstGeom>
          <a:noFill/>
          <a:ln>
            <a:noFill/>
          </a:ln>
        </p:spPr>
      </p:pic>
      <p:pic>
        <p:nvPicPr>
          <p:cNvPr id="720" name="Google Shape;720;p23"/>
          <p:cNvPicPr preferRelativeResize="0"/>
          <p:nvPr/>
        </p:nvPicPr>
        <p:blipFill rotWithShape="1">
          <a:blip r:embed="rId5">
            <a:alphaModFix/>
          </a:blip>
          <a:srcRect/>
          <a:stretch/>
        </p:blipFill>
        <p:spPr>
          <a:xfrm>
            <a:off x="6270424" y="3066345"/>
            <a:ext cx="1095375" cy="914400"/>
          </a:xfrm>
          <a:prstGeom prst="rect">
            <a:avLst/>
          </a:prstGeom>
          <a:noFill/>
          <a:ln>
            <a:noFill/>
          </a:ln>
        </p:spPr>
      </p:pic>
      <p:sp>
        <p:nvSpPr>
          <p:cNvPr id="721" name="Google Shape;721;p23"/>
          <p:cNvSpPr txBox="1"/>
          <p:nvPr/>
        </p:nvSpPr>
        <p:spPr>
          <a:xfrm>
            <a:off x="268600" y="551750"/>
            <a:ext cx="4552800" cy="1772700"/>
          </a:xfrm>
          <a:prstGeom prst="rect">
            <a:avLst/>
          </a:prstGeom>
          <a:noFill/>
          <a:ln>
            <a:noFill/>
          </a:ln>
        </p:spPr>
        <p:txBody>
          <a:bodyPr spcFirstLastPara="1" wrap="square" lIns="91425" tIns="91425" rIns="91425" bIns="91425" anchor="ctr" anchorCtr="0">
            <a:noAutofit/>
          </a:bodyPr>
          <a:lstStyle/>
          <a:p>
            <a:pPr lvl="0" algn="just">
              <a:buSzPts val="1400"/>
            </a:pPr>
            <a:r>
              <a:rPr lang="fr-CA" b="1" dirty="0" err="1"/>
              <a:t>Differential</a:t>
            </a:r>
            <a:r>
              <a:rPr lang="fr-CA" b="1" dirty="0"/>
              <a:t> / inter-</a:t>
            </a:r>
            <a:r>
              <a:rPr lang="fr-CA" b="1" dirty="0" err="1"/>
              <a:t>wheel</a:t>
            </a:r>
            <a:r>
              <a:rPr lang="fr-CA" b="1" dirty="0"/>
              <a:t> </a:t>
            </a:r>
            <a:r>
              <a:rPr lang="fr-CA" b="1" dirty="0" err="1"/>
              <a:t>wheel</a:t>
            </a:r>
            <a:r>
              <a:rPr lang="fr-CA" b="1" dirty="0"/>
              <a:t> lock</a:t>
            </a:r>
            <a:r>
              <a:rPr lang="fr" sz="1400" b="1" i="0" u="none" strike="noStrike" cap="none" dirty="0">
                <a:solidFill>
                  <a:srgbClr val="000000"/>
                </a:solidFill>
                <a:latin typeface="Arial"/>
                <a:ea typeface="Arial"/>
                <a:cs typeface="Arial"/>
                <a:sym typeface="Arial"/>
              </a:rPr>
              <a:t>“ Axle lock or Diff Lock’’:</a:t>
            </a:r>
            <a:endParaRPr sz="14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lvl="0" algn="just">
              <a:buSzPts val="1400"/>
            </a:pPr>
            <a:r>
              <a:rPr lang="en-US" dirty="0"/>
              <a:t>The inter-wheel is an integrated </a:t>
            </a:r>
            <a:r>
              <a:rPr lang="en-US" b="1" dirty="0"/>
              <a:t>differentia</a:t>
            </a:r>
            <a:r>
              <a:rPr lang="en-US" dirty="0"/>
              <a:t>l locking system. It is </a:t>
            </a:r>
            <a:r>
              <a:rPr lang="en-US" b="1" dirty="0"/>
              <a:t>optional</a:t>
            </a:r>
            <a:r>
              <a:rPr lang="en-US" dirty="0"/>
              <a:t> when purchasing the vehicle. On a tandem trucks, the inner-axle option can be found on a single </a:t>
            </a:r>
            <a:r>
              <a:rPr lang="en-US" b="1" dirty="0">
                <a:solidFill>
                  <a:srgbClr val="FF0000"/>
                </a:solidFill>
              </a:rPr>
              <a:t>axle or </a:t>
            </a:r>
            <a:r>
              <a:rPr lang="en-US" dirty="0"/>
              <a:t>on both axle.</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722" name="Google Shape;722;p23"/>
          <p:cNvSpPr txBox="1"/>
          <p:nvPr/>
        </p:nvSpPr>
        <p:spPr>
          <a:xfrm>
            <a:off x="545425" y="2376650"/>
            <a:ext cx="7744200" cy="689700"/>
          </a:xfrm>
          <a:prstGeom prst="rect">
            <a:avLst/>
          </a:prstGeom>
          <a:noFill/>
          <a:ln>
            <a:noFill/>
          </a:ln>
        </p:spPr>
        <p:txBody>
          <a:bodyPr spcFirstLastPara="1" wrap="square" lIns="91425" tIns="91425" rIns="91425" bIns="91425" anchor="t" anchorCtr="0">
            <a:noAutofit/>
          </a:bodyPr>
          <a:lstStyle/>
          <a:p>
            <a:pPr lvl="0" algn="just">
              <a:buSzPts val="1400"/>
            </a:pPr>
            <a:r>
              <a:rPr lang="en-US" dirty="0">
                <a:solidFill>
                  <a:schemeClr val="dk1"/>
                </a:solidFill>
              </a:rPr>
              <a:t>When equipped, the driver has the option of engaging the inter-wheel differential(s) to </a:t>
            </a:r>
            <a:r>
              <a:rPr lang="en-US" b="1" dirty="0">
                <a:solidFill>
                  <a:srgbClr val="FF0000"/>
                </a:solidFill>
              </a:rPr>
              <a:t>increase</a:t>
            </a:r>
            <a:r>
              <a:rPr lang="en-US" dirty="0">
                <a:solidFill>
                  <a:schemeClr val="dk1"/>
                </a:solidFill>
              </a:rPr>
              <a:t> traction in particular situations.</a:t>
            </a:r>
            <a:endParaRPr sz="1100" b="0" i="0" u="none" strike="noStrike" cap="none" dirty="0">
              <a:solidFill>
                <a:schemeClr val="dk1"/>
              </a:solidFill>
              <a:latin typeface="Arial"/>
              <a:ea typeface="Arial"/>
              <a:cs typeface="Arial"/>
              <a:sym typeface="Arial"/>
            </a:endParaRPr>
          </a:p>
        </p:txBody>
      </p:sp>
      <p:pic>
        <p:nvPicPr>
          <p:cNvPr id="723" name="Google Shape;723;p23"/>
          <p:cNvPicPr preferRelativeResize="0"/>
          <p:nvPr/>
        </p:nvPicPr>
        <p:blipFill rotWithShape="1">
          <a:blip r:embed="rId6">
            <a:alphaModFix/>
          </a:blip>
          <a:srcRect/>
          <a:stretch/>
        </p:blipFill>
        <p:spPr>
          <a:xfrm>
            <a:off x="5317913" y="3137788"/>
            <a:ext cx="952500" cy="771525"/>
          </a:xfrm>
          <a:prstGeom prst="rect">
            <a:avLst/>
          </a:prstGeom>
          <a:noFill/>
          <a:ln>
            <a:noFill/>
          </a:ln>
        </p:spPr>
      </p:pic>
      <p:pic>
        <p:nvPicPr>
          <p:cNvPr id="724" name="Google Shape;724;p23"/>
          <p:cNvPicPr preferRelativeResize="0"/>
          <p:nvPr/>
        </p:nvPicPr>
        <p:blipFill rotWithShape="1">
          <a:blip r:embed="rId7">
            <a:alphaModFix/>
          </a:blip>
          <a:srcRect/>
          <a:stretch/>
        </p:blipFill>
        <p:spPr>
          <a:xfrm>
            <a:off x="7467600" y="551750"/>
            <a:ext cx="902739" cy="1772350"/>
          </a:xfrm>
          <a:prstGeom prst="rect">
            <a:avLst/>
          </a:prstGeom>
          <a:noFill/>
          <a:ln>
            <a:noFill/>
          </a:ln>
        </p:spPr>
      </p:pic>
      <p:sp>
        <p:nvSpPr>
          <p:cNvPr id="725" name="Google Shape;725;p23"/>
          <p:cNvSpPr txBox="1"/>
          <p:nvPr/>
        </p:nvSpPr>
        <p:spPr>
          <a:xfrm>
            <a:off x="0" y="4034325"/>
            <a:ext cx="105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726" name="Google Shape;726;p23"/>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24"/>
          <p:cNvPicPr preferRelativeResize="0"/>
          <p:nvPr/>
        </p:nvPicPr>
        <p:blipFill rotWithShape="1">
          <a:blip r:embed="rId3">
            <a:alphaModFix/>
          </a:blip>
          <a:srcRect/>
          <a:stretch/>
        </p:blipFill>
        <p:spPr>
          <a:xfrm>
            <a:off x="4624575" y="509750"/>
            <a:ext cx="4143375" cy="2952750"/>
          </a:xfrm>
          <a:prstGeom prst="rect">
            <a:avLst/>
          </a:prstGeom>
          <a:noFill/>
          <a:ln>
            <a:noFill/>
          </a:ln>
        </p:spPr>
      </p:pic>
      <p:sp>
        <p:nvSpPr>
          <p:cNvPr id="732" name="Google Shape;732;p24"/>
          <p:cNvSpPr txBox="1"/>
          <p:nvPr/>
        </p:nvSpPr>
        <p:spPr>
          <a:xfrm>
            <a:off x="80575" y="466825"/>
            <a:ext cx="4491300" cy="215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b="1" dirty="0"/>
              <a:t>The</a:t>
            </a:r>
            <a:r>
              <a:rPr lang="fr" sz="1400" b="1" i="0" u="none" strike="noStrike" cap="none" dirty="0">
                <a:solidFill>
                  <a:srgbClr val="000000"/>
                </a:solidFill>
                <a:latin typeface="Arial"/>
                <a:ea typeface="Arial"/>
                <a:cs typeface="Arial"/>
                <a:sym typeface="Arial"/>
              </a:rPr>
              <a:t> dangers:</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Arial"/>
              <a:ea typeface="Arial"/>
              <a:cs typeface="Arial"/>
              <a:sym typeface="Arial"/>
            </a:endParaRPr>
          </a:p>
          <a:p>
            <a:pPr marL="457200" lvl="0" indent="-317500">
              <a:buSzPts val="1400"/>
              <a:buFont typeface="Arial"/>
              <a:buChar char="●"/>
            </a:pPr>
            <a:r>
              <a:rPr lang="en-US" dirty="0"/>
              <a:t>Do not exceed </a:t>
            </a:r>
            <a:r>
              <a:rPr lang="en-US" b="1" dirty="0">
                <a:solidFill>
                  <a:srgbClr val="FF0000"/>
                </a:solidFill>
              </a:rPr>
              <a:t>40</a:t>
            </a:r>
            <a:r>
              <a:rPr lang="en-US" dirty="0"/>
              <a:t> km/h with the inter-wheels engaged, it could result in mechanical breakdowns.</a:t>
            </a:r>
          </a:p>
          <a:p>
            <a:pPr marL="457200" lvl="0" indent="-317500">
              <a:buSzPts val="1400"/>
              <a:buFont typeface="Arial"/>
              <a:buChar char="●"/>
            </a:pPr>
            <a:r>
              <a:rPr lang="en-US" dirty="0"/>
              <a:t>In a turn, when the differentials are locked, the vehicle may tend to understeer and go straight;</a:t>
            </a:r>
          </a:p>
          <a:p>
            <a:pPr marL="457200" lvl="0" indent="-317500">
              <a:buSzPts val="1400"/>
              <a:buFont typeface="Arial"/>
              <a:buChar char="●"/>
            </a:pPr>
            <a:r>
              <a:rPr lang="en-US" dirty="0"/>
              <a:t>High possibility of skidding if all tires slip;</a:t>
            </a:r>
          </a:p>
          <a:p>
            <a:pPr marL="457200" lvl="0" indent="-317500">
              <a:buSzPts val="1400"/>
              <a:buFont typeface="Arial"/>
              <a:buChar char="●"/>
            </a:pPr>
            <a:r>
              <a:rPr lang="en-US" dirty="0">
                <a:solidFill>
                  <a:srgbClr val="FF0000"/>
                </a:solidFill>
              </a:rPr>
              <a:t>Do not use on dry pavement</a:t>
            </a:r>
            <a:r>
              <a:rPr lang="en-US" dirty="0">
                <a:solidFill>
                  <a:schemeClr val="tx1"/>
                </a:solidFill>
              </a:rPr>
              <a:t>, mechanical breakdown could result;</a:t>
            </a:r>
          </a:p>
          <a:p>
            <a:pPr marL="457200" lvl="0" indent="-317500">
              <a:buSzPts val="1400"/>
              <a:buFont typeface="Arial"/>
              <a:buChar char="●"/>
            </a:pPr>
            <a:r>
              <a:rPr lang="en-US" dirty="0"/>
              <a:t>Do not use on downhills.</a:t>
            </a:r>
            <a:endParaRPr sz="1400" b="0" i="0" u="none" strike="noStrike" cap="none" dirty="0">
              <a:solidFill>
                <a:srgbClr val="000000"/>
              </a:solidFill>
              <a:latin typeface="Arial"/>
              <a:ea typeface="Arial"/>
              <a:cs typeface="Arial"/>
              <a:sym typeface="Arial"/>
            </a:endParaRPr>
          </a:p>
        </p:txBody>
      </p:sp>
      <p:pic>
        <p:nvPicPr>
          <p:cNvPr id="733" name="Google Shape;733;p24"/>
          <p:cNvPicPr preferRelativeResize="0"/>
          <p:nvPr/>
        </p:nvPicPr>
        <p:blipFill rotWithShape="1">
          <a:blip r:embed="rId4">
            <a:alphaModFix/>
          </a:blip>
          <a:srcRect/>
          <a:stretch/>
        </p:blipFill>
        <p:spPr>
          <a:xfrm>
            <a:off x="1441000" y="2952750"/>
            <a:ext cx="1376200" cy="1376200"/>
          </a:xfrm>
          <a:prstGeom prst="rect">
            <a:avLst/>
          </a:prstGeom>
          <a:noFill/>
          <a:ln>
            <a:noFill/>
          </a:ln>
        </p:spPr>
      </p:pic>
      <p:sp>
        <p:nvSpPr>
          <p:cNvPr id="734" name="Google Shape;734;p24"/>
          <p:cNvSpPr txBox="1"/>
          <p:nvPr/>
        </p:nvSpPr>
        <p:spPr>
          <a:xfrm>
            <a:off x="0" y="4034325"/>
            <a:ext cx="105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735" name="Google Shape;735;p2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25"/>
          <p:cNvSpPr txBox="1"/>
          <p:nvPr/>
        </p:nvSpPr>
        <p:spPr>
          <a:xfrm>
            <a:off x="316350" y="181825"/>
            <a:ext cx="8511300" cy="4032000"/>
          </a:xfrm>
          <a:prstGeom prst="rect">
            <a:avLst/>
          </a:prstGeom>
          <a:noFill/>
          <a:ln>
            <a:noFill/>
          </a:ln>
        </p:spPr>
        <p:txBody>
          <a:bodyPr spcFirstLastPara="1" wrap="square" lIns="91425" tIns="91425" rIns="91425" bIns="91425" anchor="t" anchorCtr="0">
            <a:noAutofit/>
          </a:bodyPr>
          <a:lstStyle/>
          <a:p>
            <a:pPr lvl="0" algn="just">
              <a:buSzPts val="1600"/>
            </a:pPr>
            <a:r>
              <a:rPr lang="en-US" sz="1600" b="1" dirty="0">
                <a:solidFill>
                  <a:schemeClr val="dk1"/>
                </a:solidFill>
              </a:rPr>
              <a:t>Procedure for engaging the inter-axle lock while in motion:</a:t>
            </a:r>
            <a:endParaRPr sz="1600" b="1"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en-US" sz="1600" dirty="0">
                <a:solidFill>
                  <a:schemeClr val="dk1"/>
                </a:solidFill>
              </a:rPr>
              <a:t>Make sure the wheels </a:t>
            </a:r>
            <a:r>
              <a:rPr lang="en-US" sz="1600" dirty="0">
                <a:solidFill>
                  <a:schemeClr val="dk1"/>
                </a:solidFill>
                <a:highlight>
                  <a:srgbClr val="FFFF00"/>
                </a:highlight>
              </a:rPr>
              <a:t>don't slip </a:t>
            </a:r>
            <a:r>
              <a:rPr lang="en-US" sz="1600" dirty="0">
                <a:solidFill>
                  <a:schemeClr val="dk1"/>
                </a:solidFill>
              </a:rPr>
              <a:t>and you are driving straight</a:t>
            </a:r>
            <a:r>
              <a:rPr lang="fr" sz="1600" b="0" i="0" u="none" strike="noStrike" cap="none" dirty="0">
                <a:solidFill>
                  <a:schemeClr val="dk1"/>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fr-CA" sz="1600" dirty="0" err="1">
                <a:solidFill>
                  <a:schemeClr val="dk1"/>
                </a:solidFill>
              </a:rPr>
              <a:t>Turn</a:t>
            </a:r>
            <a:r>
              <a:rPr lang="fr-CA" sz="1600" dirty="0">
                <a:solidFill>
                  <a:schemeClr val="dk1"/>
                </a:solidFill>
              </a:rPr>
              <a:t> the switch to</a:t>
            </a:r>
            <a:r>
              <a:rPr lang="fr" sz="1600" b="0" i="0" u="none" strike="noStrike" cap="none" dirty="0">
                <a:solidFill>
                  <a:schemeClr val="dk1"/>
                </a:solidFill>
                <a:latin typeface="Arial"/>
                <a:ea typeface="Arial"/>
                <a:cs typeface="Arial"/>
                <a:sym typeface="Arial"/>
              </a:rPr>
              <a:t>“ lock ” position;</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en-US" sz="1600" dirty="0">
                <a:solidFill>
                  <a:schemeClr val="dk1"/>
                </a:solidFill>
              </a:rPr>
              <a:t>Release the accelerator (optional to press the clutch pedal) and resume driving;</a:t>
            </a:r>
          </a:p>
          <a:p>
            <a:pPr marL="457200" lvl="0" indent="-330200" algn="just">
              <a:buClr>
                <a:schemeClr val="dk1"/>
              </a:buClr>
              <a:buSzPts val="1600"/>
              <a:buFont typeface="Arial"/>
              <a:buChar char="●"/>
            </a:pPr>
            <a:r>
              <a:rPr lang="en-US" sz="1600" dirty="0">
                <a:solidFill>
                  <a:schemeClr val="dk1"/>
                </a:solidFill>
              </a:rPr>
              <a:t>When the system is engaged, a pictogram and/or a sound will warn the driver.</a:t>
            </a:r>
          </a:p>
          <a:p>
            <a:pPr marL="127000" lvl="0" algn="just">
              <a:buClr>
                <a:schemeClr val="dk1"/>
              </a:buClr>
              <a:buSzPts val="1600"/>
            </a:pPr>
            <a:endParaRPr sz="1600" b="0" i="0" u="none" strike="noStrike" cap="none" dirty="0">
              <a:solidFill>
                <a:schemeClr val="dk1"/>
              </a:solidFill>
              <a:latin typeface="Arial"/>
              <a:ea typeface="Arial"/>
              <a:cs typeface="Arial"/>
              <a:sym typeface="Arial"/>
            </a:endParaRPr>
          </a:p>
          <a:p>
            <a:pPr lvl="0">
              <a:buClr>
                <a:schemeClr val="dk1"/>
              </a:buClr>
              <a:buSzPts val="1100"/>
            </a:pPr>
            <a:r>
              <a:rPr lang="en-US" sz="1600" b="1" dirty="0">
                <a:solidFill>
                  <a:schemeClr val="dk1"/>
                </a:solidFill>
              </a:rPr>
              <a:t>Procedure for disengaging the system while in motion</a:t>
            </a:r>
            <a:r>
              <a:rPr lang="fr" sz="1600" b="1" i="0" u="none" strike="noStrike" cap="none" dirty="0">
                <a:solidFill>
                  <a:schemeClr val="dk1"/>
                </a:solidFill>
                <a:latin typeface="Arial"/>
                <a:ea typeface="Arial"/>
                <a:cs typeface="Arial"/>
                <a:sym typeface="Arial"/>
              </a:rPr>
              <a:t>:</a:t>
            </a:r>
            <a:endParaRPr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Make sure the wheels </a:t>
            </a:r>
            <a:r>
              <a:rPr lang="en-US" sz="1600" dirty="0">
                <a:solidFill>
                  <a:schemeClr val="dk1"/>
                </a:solidFill>
                <a:highlight>
                  <a:srgbClr val="FFFF00"/>
                </a:highlight>
              </a:rPr>
              <a:t>don't slip </a:t>
            </a:r>
            <a:r>
              <a:rPr lang="en-US" sz="1600" dirty="0">
                <a:solidFill>
                  <a:schemeClr val="dk1"/>
                </a:solidFill>
              </a:rPr>
              <a:t>and you are driving straight</a:t>
            </a:r>
            <a:r>
              <a:rPr lang="fr" sz="1600" b="0" i="0" u="none" strike="noStrike" cap="none" dirty="0">
                <a:solidFill>
                  <a:schemeClr val="dk1"/>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fr-CA" sz="1600" dirty="0" err="1">
                <a:solidFill>
                  <a:schemeClr val="dk1"/>
                </a:solidFill>
              </a:rPr>
              <a:t>Turn</a:t>
            </a:r>
            <a:r>
              <a:rPr lang="fr-CA" sz="1600" dirty="0">
                <a:solidFill>
                  <a:schemeClr val="dk1"/>
                </a:solidFill>
              </a:rPr>
              <a:t> the switch to </a:t>
            </a:r>
            <a:r>
              <a:rPr lang="fr" sz="1600" b="0" i="0" u="none" strike="noStrike" cap="none" dirty="0">
                <a:solidFill>
                  <a:schemeClr val="dk1"/>
                </a:solidFill>
                <a:latin typeface="Arial"/>
                <a:ea typeface="Arial"/>
                <a:cs typeface="Arial"/>
                <a:sym typeface="Arial"/>
              </a:rPr>
              <a:t>“unlock” position;</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Release the accelerator (optional to press the clutch pedal) and resume driving</a:t>
            </a:r>
            <a:r>
              <a:rPr lang="fr"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When the system is disengaged, the pictogram and/or the sound will go off </a:t>
            </a:r>
            <a:r>
              <a:rPr lang="fr"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457200" lvl="0" algn="just">
              <a:buSzPts val="1600"/>
            </a:pPr>
            <a:r>
              <a:rPr lang="en-US" sz="1600" b="1" i="1" dirty="0">
                <a:solidFill>
                  <a:schemeClr val="dk1"/>
                </a:solidFill>
              </a:rPr>
              <a:t>Note that some truck brands incorporate speed limits for engagement and/or automatic release of these systems.</a:t>
            </a:r>
          </a:p>
          <a:p>
            <a:pPr marL="457200" lvl="0" algn="just">
              <a:buSzPts val="1600"/>
            </a:pPr>
            <a:r>
              <a:rPr lang="fr" sz="1400" b="0" i="0" u="none" strike="noStrike" cap="none" dirty="0">
                <a:solidFill>
                  <a:schemeClr val="dk1"/>
                </a:solidFill>
                <a:latin typeface="Arial"/>
                <a:ea typeface="Arial"/>
                <a:cs typeface="Arial"/>
                <a:sym typeface="Arial"/>
              </a:rPr>
              <a:t>ref:(2.3.4)</a:t>
            </a:r>
            <a:endParaRPr sz="1600" b="0" i="0" u="none" strike="noStrike" cap="none" dirty="0">
              <a:solidFill>
                <a:schemeClr val="dk1"/>
              </a:solidFill>
              <a:latin typeface="Arial"/>
              <a:ea typeface="Arial"/>
              <a:cs typeface="Arial"/>
              <a:sym typeface="Arial"/>
            </a:endParaRPr>
          </a:p>
        </p:txBody>
      </p:sp>
      <p:pic>
        <p:nvPicPr>
          <p:cNvPr id="741" name="Google Shape;741;p25"/>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0039580765_3_14"/>
          <p:cNvSpPr txBox="1"/>
          <p:nvPr/>
        </p:nvSpPr>
        <p:spPr>
          <a:xfrm>
            <a:off x="316350" y="0"/>
            <a:ext cx="8511300" cy="4032000"/>
          </a:xfrm>
          <a:prstGeom prst="rect">
            <a:avLst/>
          </a:prstGeom>
          <a:noFill/>
          <a:ln>
            <a:noFill/>
          </a:ln>
        </p:spPr>
        <p:txBody>
          <a:bodyPr spcFirstLastPara="1" wrap="square" lIns="91425" tIns="91425" rIns="91425" bIns="91425" anchor="t" anchorCtr="0">
            <a:noAutofit/>
          </a:bodyPr>
          <a:lstStyle/>
          <a:p>
            <a:pPr lvl="0" algn="just">
              <a:buSzPts val="1600"/>
            </a:pPr>
            <a:r>
              <a:rPr lang="en-US" sz="1600" b="1" dirty="0">
                <a:solidFill>
                  <a:schemeClr val="dk1"/>
                </a:solidFill>
              </a:rPr>
              <a:t>Procedure for engaging the inter-wheel while in motion</a:t>
            </a:r>
            <a:r>
              <a:rPr lang="fr" sz="1600" b="1" i="0" u="none" strike="noStrike" cap="none" dirty="0">
                <a:solidFill>
                  <a:schemeClr val="dk1"/>
                </a:solidFill>
                <a:latin typeface="Arial"/>
                <a:ea typeface="Arial"/>
                <a:cs typeface="Arial"/>
                <a:sym typeface="Arial"/>
              </a:rPr>
              <a:t>:</a:t>
            </a:r>
            <a:endParaRPr sz="1600" b="1"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en-US" sz="1600" dirty="0">
                <a:solidFill>
                  <a:schemeClr val="dk1"/>
                </a:solidFill>
              </a:rPr>
              <a:t>Can be engaged at low speed</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en-US" sz="1600" dirty="0">
                <a:solidFill>
                  <a:schemeClr val="dk1"/>
                </a:solidFill>
              </a:rPr>
              <a:t>Make sure the wheel </a:t>
            </a:r>
            <a:r>
              <a:rPr lang="en-US" sz="1600" dirty="0">
                <a:solidFill>
                  <a:schemeClr val="dk1"/>
                </a:solidFill>
                <a:highlight>
                  <a:srgbClr val="FFFF00"/>
                </a:highlight>
              </a:rPr>
              <a:t>don't slip </a:t>
            </a:r>
            <a:r>
              <a:rPr lang="en-US" sz="1600" dirty="0">
                <a:solidFill>
                  <a:schemeClr val="dk1"/>
                </a:solidFill>
              </a:rPr>
              <a:t>and you are not in a turn</a:t>
            </a:r>
            <a:r>
              <a:rPr lang="fr"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fr-CA" sz="1600" dirty="0" err="1">
                <a:solidFill>
                  <a:schemeClr val="dk1"/>
                </a:solidFill>
              </a:rPr>
              <a:t>Turn</a:t>
            </a:r>
            <a:r>
              <a:rPr lang="fr-CA" sz="1600" dirty="0">
                <a:solidFill>
                  <a:schemeClr val="dk1"/>
                </a:solidFill>
              </a:rPr>
              <a:t> the switch to</a:t>
            </a:r>
            <a:r>
              <a:rPr lang="fr" sz="1600" b="0" i="0" u="none" strike="noStrike" cap="none" dirty="0">
                <a:solidFill>
                  <a:schemeClr val="dk1"/>
                </a:solidFill>
                <a:latin typeface="Arial"/>
                <a:ea typeface="Arial"/>
                <a:cs typeface="Arial"/>
                <a:sym typeface="Arial"/>
              </a:rPr>
              <a:t>“ lock ” position;</a:t>
            </a:r>
            <a:endParaRPr sz="1600" b="0" i="0" u="none" strike="noStrike" cap="none" dirty="0">
              <a:solidFill>
                <a:schemeClr val="dk1"/>
              </a:solidFill>
              <a:latin typeface="Arial"/>
              <a:ea typeface="Arial"/>
              <a:cs typeface="Arial"/>
              <a:sym typeface="Arial"/>
            </a:endParaRPr>
          </a:p>
          <a:p>
            <a:pPr marL="457200" lvl="0" indent="-330200" algn="just">
              <a:buClr>
                <a:schemeClr val="dk1"/>
              </a:buClr>
              <a:buSzPts val="1600"/>
              <a:buFont typeface="Arial"/>
              <a:buChar char="●"/>
            </a:pPr>
            <a:r>
              <a:rPr lang="en-US" sz="1600" dirty="0">
                <a:solidFill>
                  <a:schemeClr val="dk1"/>
                </a:solidFill>
              </a:rPr>
              <a:t>Release the accelerator (optional to press the clutch pedal) and resume driving;</a:t>
            </a:r>
          </a:p>
          <a:p>
            <a:pPr marL="457200" lvl="0" indent="-330200" algn="just">
              <a:buClr>
                <a:schemeClr val="dk1"/>
              </a:buClr>
              <a:buSzPts val="1600"/>
              <a:buFont typeface="Arial"/>
              <a:buChar char="●"/>
            </a:pPr>
            <a:r>
              <a:rPr lang="en-US" sz="1600" dirty="0">
                <a:solidFill>
                  <a:schemeClr val="dk1"/>
                </a:solidFill>
              </a:rPr>
              <a:t>When the system is engaged, a pictogram and/or a sound will warn the driver</a:t>
            </a:r>
            <a:r>
              <a:rPr lang="fr" sz="1600" b="0" i="0" u="none" strike="noStrike" cap="none" dirty="0">
                <a:solidFill>
                  <a:schemeClr val="dk1"/>
                </a:solidFill>
                <a:latin typeface="Arial"/>
                <a:ea typeface="Arial"/>
                <a:cs typeface="Arial"/>
                <a:sym typeface="Arial"/>
              </a:rPr>
              <a:t>.</a:t>
            </a:r>
            <a:endParaRPr dirty="0"/>
          </a:p>
          <a:p>
            <a:pPr marL="457200" lvl="0" indent="-330200" algn="just">
              <a:buClr>
                <a:schemeClr val="dk1"/>
              </a:buClr>
              <a:buSzPts val="1600"/>
              <a:buFont typeface="Arial"/>
              <a:buChar char="●"/>
            </a:pPr>
            <a:r>
              <a:rPr lang="en-US" sz="1600" dirty="0">
                <a:solidFill>
                  <a:schemeClr val="dk1"/>
                </a:solidFill>
              </a:rPr>
              <a:t>Do not exceed 40km\h when engaged</a:t>
            </a:r>
            <a:r>
              <a:rPr lang="fr" sz="1600" b="0" i="0" u="none" strike="noStrike" cap="none" dirty="0">
                <a:solidFill>
                  <a:schemeClr val="dk1"/>
                </a:solidFill>
                <a:latin typeface="Arial"/>
                <a:ea typeface="Arial"/>
                <a:cs typeface="Arial"/>
                <a:sym typeface="Arial"/>
              </a:rPr>
              <a:t>;</a:t>
            </a:r>
            <a:endParaRPr dirty="0"/>
          </a:p>
          <a:p>
            <a:pPr marL="457200" marR="0" lvl="0" indent="-228600" algn="just" rtl="0">
              <a:lnSpc>
                <a:spcPct val="10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lvl="0">
              <a:buClr>
                <a:schemeClr val="dk1"/>
              </a:buClr>
              <a:buSzPts val="1100"/>
            </a:pPr>
            <a:r>
              <a:rPr lang="en-US" sz="1600" b="1" dirty="0">
                <a:solidFill>
                  <a:schemeClr val="dk1"/>
                </a:solidFill>
              </a:rPr>
              <a:t>Procedure for disengaging the system while in motion</a:t>
            </a:r>
            <a:r>
              <a:rPr lang="fr" sz="1600" b="1" i="0" u="none" strike="noStrike" cap="none" dirty="0">
                <a:solidFill>
                  <a:schemeClr val="dk1"/>
                </a:solidFill>
                <a:latin typeface="Arial"/>
                <a:ea typeface="Arial"/>
                <a:cs typeface="Arial"/>
                <a:sym typeface="Arial"/>
              </a:rPr>
              <a:t>:</a:t>
            </a:r>
            <a:endParaRPr sz="1600" b="1"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Make sure the wheel </a:t>
            </a:r>
            <a:r>
              <a:rPr lang="en-US" sz="1600" dirty="0">
                <a:solidFill>
                  <a:schemeClr val="dk1"/>
                </a:solidFill>
                <a:highlight>
                  <a:srgbClr val="FFFF00"/>
                </a:highlight>
              </a:rPr>
              <a:t>don't slip </a:t>
            </a:r>
            <a:r>
              <a:rPr lang="en-US" sz="1600" dirty="0">
                <a:solidFill>
                  <a:schemeClr val="dk1"/>
                </a:solidFill>
              </a:rPr>
              <a:t>and you are not in a turn</a:t>
            </a:r>
            <a:r>
              <a:rPr lang="fr" sz="1600" b="0" i="0" u="none" strike="noStrike" cap="none" dirty="0">
                <a:solidFill>
                  <a:schemeClr val="dk1"/>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CA" sz="1600" dirty="0" err="1">
                <a:solidFill>
                  <a:schemeClr val="dk1"/>
                </a:solidFill>
              </a:rPr>
              <a:t>Turn</a:t>
            </a:r>
            <a:r>
              <a:rPr lang="fr-CA" sz="1600" dirty="0">
                <a:solidFill>
                  <a:schemeClr val="dk1"/>
                </a:solidFill>
              </a:rPr>
              <a:t> the switch to </a:t>
            </a:r>
            <a:r>
              <a:rPr lang="fr" sz="1600" b="0" i="0" u="none" strike="noStrike" cap="none" dirty="0">
                <a:solidFill>
                  <a:schemeClr val="dk1"/>
                </a:solidFill>
                <a:latin typeface="Arial"/>
                <a:ea typeface="Arial"/>
                <a:cs typeface="Arial"/>
                <a:sym typeface="Arial"/>
              </a:rPr>
              <a:t>“unlock” position;</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Release the accelerator (optional to press the clutch pedal) and resume driving</a:t>
            </a:r>
            <a:r>
              <a:rPr lang="fr"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en-US" sz="1600" dirty="0">
                <a:solidFill>
                  <a:schemeClr val="dk1"/>
                </a:solidFill>
              </a:rPr>
              <a:t>When the system is disengaged, the pictogram and/or the sound will go off</a:t>
            </a:r>
            <a:r>
              <a:rPr lang="fr"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457200" algn="just">
              <a:buSzPts val="1600"/>
            </a:pPr>
            <a:r>
              <a:rPr lang="en-US" sz="1600" b="1" i="1" dirty="0">
                <a:solidFill>
                  <a:schemeClr val="dk1"/>
                </a:solidFill>
              </a:rPr>
              <a:t>Note that some truck brands incorporate speed limits for engagement and/or automatic release of these systems.</a:t>
            </a:r>
            <a:r>
              <a:rPr lang="fr" sz="1600" b="1" i="1" u="none" strike="noStrike" cap="none" dirty="0">
                <a:solidFill>
                  <a:schemeClr val="dk1"/>
                </a:solidFill>
                <a:latin typeface="Arial"/>
                <a:ea typeface="Arial"/>
                <a:cs typeface="Arial"/>
                <a:sym typeface="Arial"/>
              </a:rPr>
              <a:t>.</a:t>
            </a:r>
            <a:r>
              <a:rPr lang="fr" sz="1600" b="0" i="0" u="none" strike="noStrike" cap="none" dirty="0">
                <a:solidFill>
                  <a:schemeClr val="dk1"/>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fr" sz="1400" b="0" i="0" u="none" strike="noStrike" cap="none" dirty="0">
                <a:solidFill>
                  <a:schemeClr val="dk1"/>
                </a:solidFill>
                <a:latin typeface="Arial"/>
                <a:ea typeface="Arial"/>
                <a:cs typeface="Arial"/>
                <a:sym typeface="Arial"/>
              </a:rPr>
              <a:t>ref:(2.3.4)</a:t>
            </a:r>
            <a:endParaRPr sz="1600" b="0" i="0" u="none" strike="noStrike" cap="none" dirty="0">
              <a:solidFill>
                <a:schemeClr val="dk1"/>
              </a:solidFill>
              <a:latin typeface="Arial"/>
              <a:ea typeface="Arial"/>
              <a:cs typeface="Arial"/>
              <a:sym typeface="Arial"/>
            </a:endParaRPr>
          </a:p>
        </p:txBody>
      </p:sp>
      <p:pic>
        <p:nvPicPr>
          <p:cNvPr id="747" name="Google Shape;747;g10039580765_3_14"/>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f037d6df20_0_149"/>
          <p:cNvSpPr txBox="1"/>
          <p:nvPr/>
        </p:nvSpPr>
        <p:spPr>
          <a:xfrm>
            <a:off x="316350" y="181825"/>
            <a:ext cx="8511300" cy="4340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fr" sz="1600" b="1" i="0" u="none" strike="noStrike" cap="none">
                <a:solidFill>
                  <a:schemeClr val="dk1"/>
                </a:solidFill>
                <a:latin typeface="Arial"/>
                <a:ea typeface="Arial"/>
                <a:cs typeface="Arial"/>
                <a:sym typeface="Arial"/>
              </a:rPr>
              <a:t>Procédure pour engager les blocages interponts et\ou interroues, avant de mettre le véhicule en mouvement. </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La transmission au neutre ou engagée avec la pédale d’embrayage enfoncée.</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Engagez l’interrupteur ou les interrupteurs à “ lock ”</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Mettre le camion en mouvement</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Lorsque le système est engagé, un témoin lumineux et/ou sonore avertit le conducteur.</a:t>
            </a:r>
            <a:endParaRPr sz="1600" b="0" i="0" u="none" strike="noStrike" cap="none">
              <a:solidFill>
                <a:schemeClr val="dk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fr" sz="1600" b="1" i="0" u="none" strike="noStrike" cap="none">
                <a:solidFill>
                  <a:schemeClr val="dk1"/>
                </a:solidFill>
                <a:latin typeface="Arial"/>
                <a:ea typeface="Arial"/>
                <a:cs typeface="Arial"/>
                <a:sym typeface="Arial"/>
              </a:rPr>
              <a:t>Procédure pour désengager le ou les systèmes lorsque le véhicule est à l'arrêt. </a:t>
            </a:r>
            <a:endParaRPr sz="16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fr"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La transmission au neutre ou avoir la pédale d’embrayage enfoncée;</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Désengagez l’interrupteur à “unlock”;</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Mettre le camion en mouvement;</a:t>
            </a:r>
            <a:endParaRPr sz="1600" b="0" i="0" u="none" strike="noStrike" cap="none">
              <a:solidFill>
                <a:schemeClr val="dk1"/>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1600"/>
              <a:buFont typeface="Arial"/>
              <a:buChar char="●"/>
            </a:pPr>
            <a:r>
              <a:rPr lang="fr" sz="1600" b="0" i="0" u="none" strike="noStrike" cap="none">
                <a:solidFill>
                  <a:schemeClr val="dk1"/>
                </a:solidFill>
                <a:latin typeface="Arial"/>
                <a:ea typeface="Arial"/>
                <a:cs typeface="Arial"/>
                <a:sym typeface="Arial"/>
              </a:rPr>
              <a:t>Lorsque le système est désengagé, le témoin lumineux et/ou sonore s'éteint.</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fr" sz="1600" b="0" i="0" u="none" strike="noStrike" cap="none">
                <a:solidFill>
                  <a:schemeClr val="dk1"/>
                </a:solidFill>
                <a:latin typeface="Arial"/>
                <a:ea typeface="Arial"/>
                <a:cs typeface="Arial"/>
                <a:sym typeface="Arial"/>
              </a:rPr>
              <a:t>    </a:t>
            </a:r>
            <a:r>
              <a:rPr lang="fr" sz="1600" b="1" i="1" u="none" strike="noStrike" cap="none">
                <a:solidFill>
                  <a:schemeClr val="dk1"/>
                </a:solidFill>
                <a:latin typeface="Arial"/>
                <a:ea typeface="Arial"/>
                <a:cs typeface="Arial"/>
                <a:sym typeface="Arial"/>
              </a:rPr>
              <a:t>À noter que certaines marques de camion intègrent des limitations de vitesse          d’engagement et/ou de dégagement automatique de ces systèmes.</a:t>
            </a:r>
            <a:r>
              <a:rPr lang="fr"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fr" sz="1400" b="0" i="0" u="none" strike="noStrike" cap="none">
                <a:solidFill>
                  <a:schemeClr val="dk1"/>
                </a:solidFill>
                <a:latin typeface="Arial"/>
                <a:ea typeface="Arial"/>
                <a:cs typeface="Arial"/>
                <a:sym typeface="Arial"/>
              </a:rPr>
              <a:t>ref:(2.3.4)</a:t>
            </a:r>
            <a:endParaRPr sz="1600" b="0" i="0" u="none" strike="noStrike" cap="none">
              <a:solidFill>
                <a:schemeClr val="dk1"/>
              </a:solidFill>
              <a:latin typeface="Arial"/>
              <a:ea typeface="Arial"/>
              <a:cs typeface="Arial"/>
              <a:sym typeface="Arial"/>
            </a:endParaRPr>
          </a:p>
        </p:txBody>
      </p:sp>
      <p:pic>
        <p:nvPicPr>
          <p:cNvPr id="753" name="Google Shape;753;gf037d6df20_0_149"/>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26"/>
          <p:cNvSpPr txBox="1"/>
          <p:nvPr/>
        </p:nvSpPr>
        <p:spPr>
          <a:xfrm>
            <a:off x="468000" y="453245"/>
            <a:ext cx="8208000" cy="1611300"/>
          </a:xfrm>
          <a:prstGeom prst="rect">
            <a:avLst/>
          </a:prstGeom>
          <a:noFill/>
          <a:ln>
            <a:noFill/>
          </a:ln>
        </p:spPr>
        <p:txBody>
          <a:bodyPr spcFirstLastPara="1" wrap="square" lIns="91425" tIns="91425" rIns="91425" bIns="91425" anchor="t" anchorCtr="0">
            <a:noAutofit/>
          </a:bodyPr>
          <a:lstStyle/>
          <a:p>
            <a:pPr lvl="0">
              <a:buSzPts val="1800"/>
            </a:pPr>
            <a:r>
              <a:rPr lang="fr-CA" sz="1800" b="1" dirty="0">
                <a:solidFill>
                  <a:schemeClr val="dk1"/>
                </a:solidFill>
              </a:rPr>
              <a:t>TRACTION CONTROL SYSTEM</a:t>
            </a:r>
            <a:endParaRPr sz="1100" b="1" i="0" u="sng" strike="noStrike" cap="none" dirty="0">
              <a:solidFill>
                <a:schemeClr val="dk1"/>
              </a:solidFill>
              <a:latin typeface="Arial"/>
              <a:ea typeface="Arial"/>
              <a:cs typeface="Arial"/>
              <a:sym typeface="Arial"/>
            </a:endParaRPr>
          </a:p>
          <a:p>
            <a:pPr lvl="0" algn="just">
              <a:buSzPts val="1400"/>
            </a:pPr>
            <a:r>
              <a:rPr lang="en-US" dirty="0">
                <a:solidFill>
                  <a:schemeClr val="dk1"/>
                </a:solidFill>
              </a:rPr>
              <a:t>The traction control system controls wheel slip during acceleration to improve traction. It intervenes automatically by applying the brakes to the wheel that slips. This intervention forces the transfer of power from the engine to other wheels that have better </a:t>
            </a:r>
            <a:r>
              <a:rPr lang="en-US" b="1" dirty="0">
                <a:solidFill>
                  <a:srgbClr val="FF0000"/>
                </a:solidFill>
              </a:rPr>
              <a:t>traction</a:t>
            </a:r>
            <a:r>
              <a:rPr lang="en-US" dirty="0">
                <a:solidFill>
                  <a:schemeClr val="dk1"/>
                </a:solidFill>
              </a:rPr>
              <a:t>. This can be useful to limit the risk of getting stuck.</a:t>
            </a:r>
            <a:r>
              <a:rPr lang="fr" sz="1400" b="0" i="0" u="none" strike="noStrike" cap="none" dirty="0">
                <a:solidFill>
                  <a:schemeClr val="dk1"/>
                </a:solidFill>
                <a:latin typeface="Arial"/>
                <a:ea typeface="Arial"/>
                <a:cs typeface="Arial"/>
                <a:sym typeface="Arial"/>
              </a:rPr>
              <a:t> </a:t>
            </a:r>
            <a:endParaRPr sz="14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59" name="Google Shape;759;p26"/>
          <p:cNvSpPr txBox="1"/>
          <p:nvPr/>
        </p:nvSpPr>
        <p:spPr>
          <a:xfrm>
            <a:off x="457200" y="3352800"/>
            <a:ext cx="8312700" cy="615523"/>
          </a:xfrm>
          <a:prstGeom prst="rect">
            <a:avLst/>
          </a:prstGeom>
          <a:noFill/>
          <a:ln>
            <a:noFill/>
          </a:ln>
        </p:spPr>
        <p:txBody>
          <a:bodyPr spcFirstLastPara="1" wrap="square" lIns="91425" tIns="91425" rIns="91425" bIns="91425" anchor="t" anchorCtr="0">
            <a:spAutoFit/>
          </a:bodyPr>
          <a:lstStyle/>
          <a:p>
            <a:pPr marR="15960" lvl="0" algn="just">
              <a:buSzPts val="1400"/>
            </a:pPr>
            <a:r>
              <a:rPr lang="en-US" dirty="0">
                <a:solidFill>
                  <a:schemeClr val="dk1"/>
                </a:solidFill>
              </a:rPr>
              <a:t>On the dashboard, you can find different names of this system, for example</a:t>
            </a:r>
            <a:r>
              <a:rPr lang="fr" sz="1400" b="0" i="0" u="none" strike="noStrike" cap="none" dirty="0">
                <a:solidFill>
                  <a:schemeClr val="dk1"/>
                </a:solidFill>
                <a:latin typeface="Arial"/>
                <a:ea typeface="Arial"/>
                <a:cs typeface="Arial"/>
                <a:sym typeface="Arial"/>
              </a:rPr>
              <a:t>:  </a:t>
            </a:r>
          </a:p>
          <a:p>
            <a:pPr marR="15960" lvl="0" algn="just">
              <a:buSzPts val="1400"/>
            </a:pPr>
            <a:r>
              <a:rPr lang="fr" sz="1400" b="1" i="0" u="none" strike="noStrike" cap="none" dirty="0">
                <a:solidFill>
                  <a:schemeClr val="dk1"/>
                </a:solidFill>
                <a:highlight>
                  <a:srgbClr val="FFFF00"/>
                </a:highlight>
                <a:latin typeface="Arial"/>
                <a:ea typeface="Arial"/>
                <a:cs typeface="Arial"/>
                <a:sym typeface="Arial"/>
              </a:rPr>
              <a:t>TC, TCS, ATC, ASR, TRAC CTRL.</a:t>
            </a:r>
            <a:endParaRPr sz="1700" b="1" i="0" u="none" strike="noStrike" cap="none" dirty="0">
              <a:solidFill>
                <a:srgbClr val="000000"/>
              </a:solidFill>
              <a:highlight>
                <a:srgbClr val="FFFF00"/>
              </a:highlight>
              <a:latin typeface="Arial"/>
              <a:ea typeface="Arial"/>
              <a:cs typeface="Arial"/>
              <a:sym typeface="Arial"/>
            </a:endParaRPr>
          </a:p>
        </p:txBody>
      </p:sp>
      <p:pic>
        <p:nvPicPr>
          <p:cNvPr id="760" name="Google Shape;760;p26"/>
          <p:cNvPicPr preferRelativeResize="0"/>
          <p:nvPr/>
        </p:nvPicPr>
        <p:blipFill rotWithShape="1">
          <a:blip r:embed="rId3">
            <a:alphaModFix/>
          </a:blip>
          <a:srcRect/>
          <a:stretch/>
        </p:blipFill>
        <p:spPr>
          <a:xfrm>
            <a:off x="6752850" y="2109757"/>
            <a:ext cx="1184793" cy="983456"/>
          </a:xfrm>
          <a:prstGeom prst="rect">
            <a:avLst/>
          </a:prstGeom>
          <a:noFill/>
          <a:ln>
            <a:noFill/>
          </a:ln>
        </p:spPr>
      </p:pic>
      <p:pic>
        <p:nvPicPr>
          <p:cNvPr id="761" name="Google Shape;761;p26"/>
          <p:cNvPicPr preferRelativeResize="0"/>
          <p:nvPr/>
        </p:nvPicPr>
        <p:blipFill rotWithShape="1">
          <a:blip r:embed="rId4">
            <a:alphaModFix/>
          </a:blip>
          <a:srcRect/>
          <a:stretch/>
        </p:blipFill>
        <p:spPr>
          <a:xfrm>
            <a:off x="7925966" y="2092781"/>
            <a:ext cx="1184793" cy="983456"/>
          </a:xfrm>
          <a:prstGeom prst="rect">
            <a:avLst/>
          </a:prstGeom>
          <a:noFill/>
          <a:ln>
            <a:noFill/>
          </a:ln>
        </p:spPr>
      </p:pic>
      <p:sp>
        <p:nvSpPr>
          <p:cNvPr id="762" name="Google Shape;762;p26"/>
          <p:cNvSpPr txBox="1"/>
          <p:nvPr/>
        </p:nvSpPr>
        <p:spPr>
          <a:xfrm>
            <a:off x="460400" y="2038350"/>
            <a:ext cx="6443100" cy="1189500"/>
          </a:xfrm>
          <a:prstGeom prst="rect">
            <a:avLst/>
          </a:prstGeom>
          <a:noFill/>
          <a:ln>
            <a:noFill/>
          </a:ln>
        </p:spPr>
        <p:txBody>
          <a:bodyPr spcFirstLastPara="1" wrap="square" lIns="91425" tIns="91425" rIns="91425" bIns="91425" anchor="ctr" anchorCtr="0">
            <a:noAutofit/>
          </a:bodyPr>
          <a:lstStyle/>
          <a:p>
            <a:pPr marR="76200" lvl="0">
              <a:buSzPts val="1600"/>
            </a:pPr>
            <a:r>
              <a:rPr lang="fr-CA" sz="1600" b="1" dirty="0"/>
              <a:t>INDICATOR LIGHTS</a:t>
            </a:r>
            <a:r>
              <a:rPr lang="fr" sz="1600" b="1" i="0" u="none" strike="noStrike" cap="none" dirty="0">
                <a:solidFill>
                  <a:srgbClr val="000000"/>
                </a:solidFill>
                <a:latin typeface="Arial"/>
                <a:ea typeface="Arial"/>
                <a:cs typeface="Arial"/>
                <a:sym typeface="Arial"/>
              </a:rPr>
              <a:t>: </a:t>
            </a:r>
            <a:endParaRPr sz="1600" b="1" i="0" u="none" strike="noStrike" cap="none" dirty="0">
              <a:solidFill>
                <a:srgbClr val="000000"/>
              </a:solidFill>
              <a:latin typeface="Arial"/>
              <a:ea typeface="Arial"/>
              <a:cs typeface="Arial"/>
              <a:sym typeface="Arial"/>
            </a:endParaRPr>
          </a:p>
          <a:p>
            <a:pPr marL="0" marR="76200" lvl="0" indent="0" algn="l" rtl="0">
              <a:lnSpc>
                <a:spcPct val="100000"/>
              </a:lnSpc>
              <a:spcBef>
                <a:spcPts val="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457200" marR="76200" lvl="0" indent="-317500" algn="just">
              <a:buSzPts val="1400"/>
              <a:buFont typeface="Arial"/>
              <a:buChar char="●"/>
            </a:pPr>
            <a:r>
              <a:rPr lang="en-US" dirty="0"/>
              <a:t>Turns on and off when starting the engine</a:t>
            </a:r>
            <a:r>
              <a:rPr lang="fr"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457200" marR="76200" lvl="0" indent="-317500" algn="just">
              <a:buSzPts val="1400"/>
              <a:buFont typeface="Arial"/>
              <a:buChar char="●"/>
            </a:pPr>
            <a:r>
              <a:rPr lang="en-US" dirty="0"/>
              <a:t>It will</a:t>
            </a:r>
            <a:r>
              <a:rPr lang="en-US" b="1" dirty="0"/>
              <a:t> flash </a:t>
            </a:r>
            <a:r>
              <a:rPr lang="en-US" dirty="0"/>
              <a:t>quickly to signal that the system is activated</a:t>
            </a:r>
            <a:r>
              <a:rPr lang="fr"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457200" marR="76200" lvl="0" indent="-317500" algn="just">
              <a:buSzPts val="1400"/>
              <a:buFont typeface="Arial"/>
              <a:buChar char="●"/>
            </a:pPr>
            <a:r>
              <a:rPr lang="en-US" dirty="0"/>
              <a:t>If it </a:t>
            </a:r>
            <a:r>
              <a:rPr lang="en-US" b="1" dirty="0"/>
              <a:t>remains lit</a:t>
            </a:r>
            <a:r>
              <a:rPr lang="en-US" dirty="0"/>
              <a:t>, it indicate that the system is out of service.</a:t>
            </a:r>
            <a:endParaRPr sz="1400" b="0" i="0" u="none" strike="noStrike" cap="none" dirty="0">
              <a:solidFill>
                <a:srgbClr val="000000"/>
              </a:solidFill>
              <a:latin typeface="Arial"/>
              <a:ea typeface="Arial"/>
              <a:cs typeface="Arial"/>
              <a:sym typeface="Arial"/>
            </a:endParaRPr>
          </a:p>
        </p:txBody>
      </p:sp>
      <p:sp>
        <p:nvSpPr>
          <p:cNvPr id="763" name="Google Shape;763;p26"/>
          <p:cNvSpPr txBox="1"/>
          <p:nvPr/>
        </p:nvSpPr>
        <p:spPr>
          <a:xfrm>
            <a:off x="117800" y="40932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764" name="Google Shape;764;p2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10039580765_3_21"/>
          <p:cNvSpPr txBox="1"/>
          <p:nvPr/>
        </p:nvSpPr>
        <p:spPr>
          <a:xfrm>
            <a:off x="357325" y="314025"/>
            <a:ext cx="6659400" cy="3000000"/>
          </a:xfrm>
          <a:prstGeom prst="rect">
            <a:avLst/>
          </a:prstGeom>
          <a:noFill/>
          <a:ln>
            <a:noFill/>
          </a:ln>
        </p:spPr>
        <p:txBody>
          <a:bodyPr spcFirstLastPara="1" wrap="square" lIns="91425" tIns="91425" rIns="91425" bIns="91425" anchor="t" anchorCtr="0">
            <a:noAutofit/>
          </a:bodyPr>
          <a:lstStyle/>
          <a:p>
            <a:pPr marR="76200" lvl="0">
              <a:buSzPts val="1800"/>
            </a:pPr>
            <a:r>
              <a:rPr lang="fr-CA" sz="1800" b="1" dirty="0">
                <a:solidFill>
                  <a:schemeClr val="dk1"/>
                </a:solidFill>
              </a:rPr>
              <a:t>SYSTEM DEACTIVATION</a:t>
            </a:r>
          </a:p>
          <a:p>
            <a:pPr marR="76200" lvl="0">
              <a:buSzPts val="1800"/>
            </a:pPr>
            <a:endParaRPr sz="1800" b="1" i="0" u="none" strike="noStrike" cap="none" dirty="0">
              <a:solidFill>
                <a:schemeClr val="dk1"/>
              </a:solidFill>
              <a:latin typeface="Arial"/>
              <a:ea typeface="Arial"/>
              <a:cs typeface="Arial"/>
              <a:sym typeface="Arial"/>
            </a:endParaRPr>
          </a:p>
          <a:p>
            <a:pPr marR="76200" lvl="0" algn="just">
              <a:buSzPts val="1800"/>
            </a:pPr>
            <a:r>
              <a:rPr lang="en-US" sz="1800" dirty="0">
                <a:solidFill>
                  <a:schemeClr val="dk1"/>
                </a:solidFill>
              </a:rPr>
              <a:t>When stuck in deep snow, melted snow or mud, the switch can be used to </a:t>
            </a:r>
            <a:r>
              <a:rPr lang="en-US" sz="1800" b="1" dirty="0">
                <a:solidFill>
                  <a:schemeClr val="dk1"/>
                </a:solidFill>
              </a:rPr>
              <a:t>partially disable </a:t>
            </a:r>
            <a:r>
              <a:rPr lang="en-US" sz="1800" dirty="0">
                <a:solidFill>
                  <a:schemeClr val="dk1"/>
                </a:solidFill>
              </a:rPr>
              <a:t>the traction control function. This will result in an increase power at the wheel and a limitation of braking action at the wheel. Therefore, getting unstuck will be easier. Some manufacturers use the name </a:t>
            </a:r>
            <a:r>
              <a:rPr lang="en-US" sz="1800" b="1" dirty="0">
                <a:solidFill>
                  <a:schemeClr val="dk1"/>
                </a:solidFill>
              </a:rPr>
              <a:t>mud/snow </a:t>
            </a:r>
            <a:r>
              <a:rPr lang="en-US" sz="1800" dirty="0">
                <a:solidFill>
                  <a:schemeClr val="dk1"/>
                </a:solidFill>
              </a:rPr>
              <a:t>or</a:t>
            </a:r>
            <a:r>
              <a:rPr lang="en-US" sz="1800" b="1" dirty="0">
                <a:solidFill>
                  <a:schemeClr val="dk1"/>
                </a:solidFill>
              </a:rPr>
              <a:t> off road</a:t>
            </a:r>
            <a:r>
              <a:rPr lang="en-US" sz="1800" dirty="0">
                <a:solidFill>
                  <a:schemeClr val="dk1"/>
                </a:solidFill>
              </a:rPr>
              <a:t>.</a:t>
            </a:r>
            <a:endParaRPr sz="1800" b="0" i="0" u="none" strike="noStrike" cap="none" dirty="0">
              <a:solidFill>
                <a:srgbClr val="000000"/>
              </a:solidFill>
              <a:latin typeface="Arial"/>
              <a:ea typeface="Arial"/>
              <a:cs typeface="Arial"/>
              <a:sym typeface="Arial"/>
            </a:endParaRPr>
          </a:p>
        </p:txBody>
      </p:sp>
      <p:pic>
        <p:nvPicPr>
          <p:cNvPr id="770" name="Google Shape;770;g10039580765_3_21"/>
          <p:cNvPicPr preferRelativeResize="0"/>
          <p:nvPr/>
        </p:nvPicPr>
        <p:blipFill rotWithShape="1">
          <a:blip r:embed="rId3">
            <a:alphaModFix/>
          </a:blip>
          <a:srcRect/>
          <a:stretch/>
        </p:blipFill>
        <p:spPr>
          <a:xfrm>
            <a:off x="7504875" y="726825"/>
            <a:ext cx="1066800" cy="1495425"/>
          </a:xfrm>
          <a:prstGeom prst="rect">
            <a:avLst/>
          </a:prstGeom>
          <a:noFill/>
          <a:ln>
            <a:noFill/>
          </a:ln>
        </p:spPr>
      </p:pic>
      <p:pic>
        <p:nvPicPr>
          <p:cNvPr id="771" name="Google Shape;771;g10039580765_3_21"/>
          <p:cNvPicPr preferRelativeResize="0"/>
          <p:nvPr/>
        </p:nvPicPr>
        <p:blipFill rotWithShape="1">
          <a:blip r:embed="rId4">
            <a:alphaModFix/>
          </a:blip>
          <a:srcRect/>
          <a:stretch/>
        </p:blipFill>
        <p:spPr>
          <a:xfrm>
            <a:off x="1657550" y="2925025"/>
            <a:ext cx="1571625" cy="1285875"/>
          </a:xfrm>
          <a:prstGeom prst="rect">
            <a:avLst/>
          </a:prstGeom>
          <a:noFill/>
          <a:ln>
            <a:noFill/>
          </a:ln>
        </p:spPr>
      </p:pic>
      <p:sp>
        <p:nvSpPr>
          <p:cNvPr id="772" name="Google Shape;772;g10039580765_3_21"/>
          <p:cNvSpPr txBox="1"/>
          <p:nvPr/>
        </p:nvSpPr>
        <p:spPr>
          <a:xfrm>
            <a:off x="3229175" y="3238863"/>
            <a:ext cx="5476800" cy="658200"/>
          </a:xfrm>
          <a:prstGeom prst="rect">
            <a:avLst/>
          </a:prstGeom>
          <a:noFill/>
          <a:ln>
            <a:noFill/>
          </a:ln>
        </p:spPr>
        <p:txBody>
          <a:bodyPr spcFirstLastPara="1" wrap="square" lIns="91425" tIns="91425" rIns="91425" bIns="91425" anchor="t" anchorCtr="0">
            <a:noAutofit/>
          </a:bodyPr>
          <a:lstStyle/>
          <a:p>
            <a:pPr marR="76200" lvl="0">
              <a:buSzPts val="1800"/>
            </a:pPr>
            <a:r>
              <a:rPr lang="en-US" sz="1800" dirty="0">
                <a:solidFill>
                  <a:schemeClr val="dk1"/>
                </a:solidFill>
              </a:rPr>
              <a:t>When traction control is disabled, an indicator light </a:t>
            </a:r>
            <a:r>
              <a:rPr lang="en-US" sz="1800" b="1" dirty="0">
                <a:solidFill>
                  <a:schemeClr val="dk1"/>
                </a:solidFill>
              </a:rPr>
              <a:t>flashes</a:t>
            </a:r>
            <a:r>
              <a:rPr lang="en-US" sz="1800" dirty="0">
                <a:solidFill>
                  <a:schemeClr val="dk1"/>
                </a:solidFill>
              </a:rPr>
              <a:t> in the dashboard</a:t>
            </a:r>
            <a:r>
              <a:rPr lang="fr" sz="1800" b="0" i="0" u="none" strike="noStrike" cap="none" dirty="0">
                <a:solidFill>
                  <a:schemeClr val="dk1"/>
                </a:solidFill>
                <a:latin typeface="Arial"/>
                <a:ea typeface="Arial"/>
                <a:cs typeface="Arial"/>
                <a:sym typeface="Arial"/>
              </a:rPr>
              <a:t>.</a:t>
            </a:r>
            <a:endParaRPr sz="1800" b="0" i="0" u="none" strike="noStrike" cap="none" dirty="0">
              <a:solidFill>
                <a:srgbClr val="000000"/>
              </a:solidFill>
              <a:latin typeface="Arial"/>
              <a:ea typeface="Arial"/>
              <a:cs typeface="Arial"/>
              <a:sym typeface="Arial"/>
            </a:endParaRPr>
          </a:p>
        </p:txBody>
      </p:sp>
      <p:pic>
        <p:nvPicPr>
          <p:cNvPr id="773" name="Google Shape;773;g10039580765_3_2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f0e7a9ab28_0_8"/>
          <p:cNvSpPr txBox="1"/>
          <p:nvPr/>
        </p:nvSpPr>
        <p:spPr>
          <a:xfrm>
            <a:off x="468000" y="453249"/>
            <a:ext cx="8208000" cy="37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0000"/>
              </a:solidFill>
              <a:latin typeface="Arial"/>
              <a:ea typeface="Arial"/>
              <a:cs typeface="Arial"/>
              <a:sym typeface="Arial"/>
            </a:endParaRPr>
          </a:p>
          <a:p>
            <a:pPr lvl="0" algn="just">
              <a:buSzPts val="1400"/>
            </a:pPr>
            <a:r>
              <a:rPr lang="en-US" sz="1600" b="1" dirty="0">
                <a:solidFill>
                  <a:schemeClr val="dk1"/>
                </a:solidFill>
              </a:rPr>
              <a:t>Despite all these systems, your vehicle may remain stuck. At this point, other means will have to be taken to increase friction under the vehicle's tires.</a:t>
            </a:r>
          </a:p>
          <a:p>
            <a:pPr lvl="0" algn="just">
              <a:buSzPts val="1400"/>
            </a:pPr>
            <a:endParaRPr sz="1500" b="0" i="0" u="none" strike="noStrike" cap="none" dirty="0">
              <a:solidFill>
                <a:schemeClr val="dk1"/>
              </a:solidFill>
              <a:latin typeface="Arial"/>
              <a:ea typeface="Arial"/>
              <a:cs typeface="Arial"/>
              <a:sym typeface="Arial"/>
            </a:endParaRPr>
          </a:p>
          <a:p>
            <a:pPr lvl="0" algn="just">
              <a:buSzPts val="1400"/>
            </a:pPr>
            <a:r>
              <a:rPr lang="fr" sz="1700" b="0" i="0" u="none" strike="noStrike" cap="none" dirty="0">
                <a:solidFill>
                  <a:schemeClr val="dk1"/>
                </a:solidFill>
                <a:latin typeface="Arial"/>
                <a:ea typeface="Arial"/>
                <a:cs typeface="Arial"/>
                <a:sym typeface="Arial"/>
              </a:rPr>
              <a:t>● </a:t>
            </a:r>
            <a:r>
              <a:rPr lang="en-US" sz="1700" b="0" i="0" u="none" strike="noStrike" cap="none" dirty="0">
                <a:solidFill>
                  <a:schemeClr val="dk1"/>
                </a:solidFill>
                <a:latin typeface="Arial"/>
                <a:ea typeface="Arial"/>
                <a:cs typeface="Arial"/>
                <a:sym typeface="Arial"/>
              </a:rPr>
              <a:t>Select a higher</a:t>
            </a:r>
            <a:r>
              <a:rPr lang="en-US" sz="1700" dirty="0">
                <a:solidFill>
                  <a:schemeClr val="dk1"/>
                </a:solidFill>
              </a:rPr>
              <a:t> gear. By choosing a higher gear , the torque force imposed on the wheels is reduced. In this way, the risk of slipping is reduced.</a:t>
            </a:r>
          </a:p>
          <a:p>
            <a:pPr lvl="0" algn="just">
              <a:buSzPts val="1400"/>
            </a:pPr>
            <a:endParaRPr sz="1700" b="0" i="0" u="none" strike="noStrike" cap="none" dirty="0">
              <a:solidFill>
                <a:schemeClr val="dk1"/>
              </a:solidFill>
              <a:latin typeface="Arial"/>
              <a:ea typeface="Arial"/>
              <a:cs typeface="Arial"/>
              <a:sym typeface="Arial"/>
            </a:endParaRPr>
          </a:p>
          <a:p>
            <a:pPr lvl="0" algn="just">
              <a:spcBef>
                <a:spcPts val="100"/>
              </a:spcBef>
              <a:buSzPts val="1400"/>
            </a:pPr>
            <a:r>
              <a:rPr lang="fr" sz="1700" b="0" i="0" u="none" strike="noStrike" cap="none" dirty="0">
                <a:solidFill>
                  <a:schemeClr val="dk1"/>
                </a:solidFill>
                <a:latin typeface="Arial"/>
                <a:ea typeface="Arial"/>
                <a:cs typeface="Arial"/>
                <a:sym typeface="Arial"/>
              </a:rPr>
              <a:t>● </a:t>
            </a:r>
            <a:r>
              <a:rPr lang="en-US" sz="1700" dirty="0">
                <a:solidFill>
                  <a:schemeClr val="dk1"/>
                </a:solidFill>
              </a:rPr>
              <a:t>Put traction aids under tires or any other material that can increase tire grip (sand, abrasive, chains, etc.).</a:t>
            </a:r>
            <a:endParaRPr sz="17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700" b="0" i="0" u="none" strike="noStrike" cap="none" dirty="0">
              <a:solidFill>
                <a:schemeClr val="dk1"/>
              </a:solidFill>
              <a:latin typeface="Arial"/>
              <a:ea typeface="Arial"/>
              <a:cs typeface="Arial"/>
              <a:sym typeface="Arial"/>
            </a:endParaRPr>
          </a:p>
        </p:txBody>
      </p:sp>
      <p:sp>
        <p:nvSpPr>
          <p:cNvPr id="779" name="Google Shape;779;gf0e7a9ab28_0_8"/>
          <p:cNvSpPr txBox="1"/>
          <p:nvPr/>
        </p:nvSpPr>
        <p:spPr>
          <a:xfrm>
            <a:off x="117800" y="40932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ref:(2.3.4)</a:t>
            </a:r>
            <a:endParaRPr sz="1400" b="0" i="0" u="none" strike="noStrike" cap="none">
              <a:solidFill>
                <a:srgbClr val="000000"/>
              </a:solidFill>
              <a:latin typeface="Arial"/>
              <a:ea typeface="Arial"/>
              <a:cs typeface="Arial"/>
              <a:sym typeface="Arial"/>
            </a:endParaRPr>
          </a:p>
        </p:txBody>
      </p:sp>
      <p:pic>
        <p:nvPicPr>
          <p:cNvPr id="780" name="Google Shape;780;gf0e7a9ab28_0_8"/>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lvl="0" algn="ctr">
              <a:buClr>
                <a:schemeClr val="dk2"/>
              </a:buClr>
              <a:buSzPts val="3200"/>
            </a:pPr>
            <a:r>
              <a:rPr lang="fr-CA" sz="3200" b="1" dirty="0">
                <a:solidFill>
                  <a:srgbClr val="000000"/>
                </a:solidFill>
              </a:rPr>
              <a:t>Associated </a:t>
            </a:r>
            <a:r>
              <a:rPr lang="fr-CA" sz="3200" b="1" dirty="0" err="1">
                <a:solidFill>
                  <a:srgbClr val="000000"/>
                </a:solidFill>
              </a:rPr>
              <a:t>pictogram</a:t>
            </a:r>
            <a:endParaRPr dirty="0"/>
          </a:p>
        </p:txBody>
      </p:sp>
      <p:pic>
        <p:nvPicPr>
          <p:cNvPr id="258" name="Google Shape;258;p3"/>
          <p:cNvPicPr preferRelativeResize="0"/>
          <p:nvPr/>
        </p:nvPicPr>
        <p:blipFill rotWithShape="1">
          <a:blip r:embed="rId3">
            <a:alphaModFix/>
          </a:blip>
          <a:srcRect/>
          <a:stretch/>
        </p:blipFill>
        <p:spPr>
          <a:xfrm>
            <a:off x="852425" y="1111425"/>
            <a:ext cx="3145875" cy="2564300"/>
          </a:xfrm>
          <a:prstGeom prst="rect">
            <a:avLst/>
          </a:prstGeom>
          <a:noFill/>
          <a:ln>
            <a:noFill/>
          </a:ln>
        </p:spPr>
      </p:pic>
      <p:sp>
        <p:nvSpPr>
          <p:cNvPr id="259" name="Google Shape;259;p3"/>
          <p:cNvSpPr txBox="1"/>
          <p:nvPr/>
        </p:nvSpPr>
        <p:spPr>
          <a:xfrm>
            <a:off x="4496725" y="1115450"/>
            <a:ext cx="3663900" cy="2224800"/>
          </a:xfrm>
          <a:prstGeom prst="rect">
            <a:avLst/>
          </a:prstGeom>
          <a:noFill/>
          <a:ln>
            <a:noFill/>
          </a:ln>
        </p:spPr>
        <p:txBody>
          <a:bodyPr spcFirstLastPara="1" wrap="square" lIns="91425" tIns="91425" rIns="91425" bIns="91425" anchor="t" anchorCtr="0">
            <a:noAutofit/>
          </a:bodyPr>
          <a:lstStyle/>
          <a:p>
            <a:pPr lvl="0">
              <a:buSzPts val="1800"/>
            </a:pPr>
            <a:r>
              <a:rPr lang="fr-CA" sz="1800" b="1" dirty="0"/>
              <a:t>INDICATOR LIGHTS</a:t>
            </a:r>
          </a:p>
          <a:p>
            <a:pPr lvl="0">
              <a:buSzPts val="1800"/>
            </a:pPr>
            <a:endParaRPr sz="1800" b="1" i="0" u="none" strike="noStrike" cap="none" dirty="0">
              <a:solidFill>
                <a:srgbClr val="000000"/>
              </a:solidFill>
              <a:latin typeface="Arial"/>
              <a:ea typeface="Arial"/>
              <a:cs typeface="Arial"/>
              <a:sym typeface="Arial"/>
            </a:endParaRPr>
          </a:p>
          <a:p>
            <a:pPr lvl="0">
              <a:buSzPts val="1800"/>
            </a:pPr>
            <a:r>
              <a:rPr lang="fr-CA" sz="1800" b="1" dirty="0"/>
              <a:t>Low </a:t>
            </a:r>
            <a:r>
              <a:rPr lang="fr-CA" sz="1800" b="1" dirty="0" err="1"/>
              <a:t>level</a:t>
            </a:r>
            <a:r>
              <a:rPr lang="fr-CA" sz="1800" b="1" dirty="0"/>
              <a:t> </a:t>
            </a:r>
            <a:r>
              <a:rPr lang="fr-CA" sz="1800" b="1" dirty="0" err="1"/>
              <a:t>indicator</a:t>
            </a:r>
            <a:endParaRPr lang="fr-CA" sz="1800" b="1" dirty="0"/>
          </a:p>
          <a:p>
            <a:pPr lvl="0">
              <a:buSzPts val="1800"/>
            </a:pPr>
            <a:endParaRPr sz="1800" b="1" i="0" u="none" strike="noStrike" cap="none" dirty="0">
              <a:solidFill>
                <a:srgbClr val="000000"/>
              </a:solidFill>
              <a:latin typeface="Arial"/>
              <a:ea typeface="Arial"/>
              <a:cs typeface="Arial"/>
              <a:sym typeface="Arial"/>
            </a:endParaRPr>
          </a:p>
          <a:p>
            <a:pPr lvl="0">
              <a:buSzPts val="1800"/>
            </a:pPr>
            <a:r>
              <a:rPr lang="en-US" sz="1800" dirty="0"/>
              <a:t>Associated with a lack of coolant</a:t>
            </a:r>
            <a:r>
              <a:rPr lang="fr"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260" name="Google Shape;260;p3"/>
          <p:cNvSpPr txBox="1"/>
          <p:nvPr/>
        </p:nvSpPr>
        <p:spPr>
          <a:xfrm>
            <a:off x="711775" y="3904150"/>
            <a:ext cx="95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ref:(2.2.2)</a:t>
            </a:r>
            <a:endParaRPr sz="1400" b="0" i="0" u="none" strike="noStrike" cap="none">
              <a:solidFill>
                <a:srgbClr val="000000"/>
              </a:solidFill>
              <a:latin typeface="Arial"/>
              <a:ea typeface="Arial"/>
              <a:cs typeface="Arial"/>
              <a:sym typeface="Arial"/>
            </a:endParaRPr>
          </a:p>
        </p:txBody>
      </p:sp>
      <p:pic>
        <p:nvPicPr>
          <p:cNvPr id="261" name="Google Shape;261;p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f0e7a9ab28_0_19"/>
          <p:cNvSpPr txBox="1"/>
          <p:nvPr/>
        </p:nvSpPr>
        <p:spPr>
          <a:xfrm>
            <a:off x="2922704" y="204900"/>
            <a:ext cx="3000000" cy="492600"/>
          </a:xfrm>
          <a:prstGeom prst="rect">
            <a:avLst/>
          </a:prstGeom>
          <a:noFill/>
          <a:ln>
            <a:noFill/>
          </a:ln>
        </p:spPr>
        <p:txBody>
          <a:bodyPr spcFirstLastPara="1" wrap="square" lIns="91425" tIns="91425" rIns="91425" bIns="91425" anchor="t" anchorCtr="0">
            <a:spAutoFit/>
          </a:bodyPr>
          <a:lstStyle/>
          <a:p>
            <a:pPr lvl="0" algn="ctr">
              <a:buSzPts val="2000"/>
            </a:pPr>
            <a:r>
              <a:rPr lang="fr-CA" sz="2000" b="1" dirty="0"/>
              <a:t>The </a:t>
            </a:r>
            <a:r>
              <a:rPr lang="fr-CA" sz="2000" b="1" dirty="0" err="1"/>
              <a:t>braking</a:t>
            </a:r>
            <a:r>
              <a:rPr lang="fr-CA" sz="2000" b="1" dirty="0"/>
              <a:t> system</a:t>
            </a:r>
            <a:endParaRPr sz="2000" b="1" i="0" u="none" strike="noStrike" cap="none" dirty="0">
              <a:solidFill>
                <a:srgbClr val="000000"/>
              </a:solidFill>
              <a:latin typeface="Arial"/>
              <a:ea typeface="Arial"/>
              <a:cs typeface="Arial"/>
              <a:sym typeface="Arial"/>
            </a:endParaRPr>
          </a:p>
        </p:txBody>
      </p:sp>
      <p:sp>
        <p:nvSpPr>
          <p:cNvPr id="786" name="Google Shape;786;gf0e7a9ab28_0_19"/>
          <p:cNvSpPr txBox="1"/>
          <p:nvPr/>
        </p:nvSpPr>
        <p:spPr>
          <a:xfrm>
            <a:off x="0" y="4054425"/>
            <a:ext cx="115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787" name="Google Shape;787;gf0e7a9ab28_0_19"/>
          <p:cNvPicPr preferRelativeResize="0"/>
          <p:nvPr/>
        </p:nvPicPr>
        <p:blipFill rotWithShape="1">
          <a:blip r:embed="rId3">
            <a:alphaModFix/>
          </a:blip>
          <a:srcRect/>
          <a:stretch/>
        </p:blipFill>
        <p:spPr>
          <a:xfrm>
            <a:off x="1986573" y="734824"/>
            <a:ext cx="4647535" cy="3193364"/>
          </a:xfrm>
          <a:prstGeom prst="rect">
            <a:avLst/>
          </a:prstGeom>
          <a:noFill/>
          <a:ln>
            <a:noFill/>
          </a:ln>
        </p:spPr>
      </p:pic>
      <p:pic>
        <p:nvPicPr>
          <p:cNvPr id="788" name="Google Shape;788;gf0e7a9ab28_0_19"/>
          <p:cNvPicPr preferRelativeResize="0"/>
          <p:nvPr/>
        </p:nvPicPr>
        <p:blipFill>
          <a:blip r:embed="rId4">
            <a:alphaModFix/>
          </a:blip>
          <a:stretch>
            <a:fillRect/>
          </a:stretch>
        </p:blipFill>
        <p:spPr>
          <a:xfrm>
            <a:off x="7863525" y="4473225"/>
            <a:ext cx="1128074" cy="483451"/>
          </a:xfrm>
          <a:prstGeom prst="rect">
            <a:avLst/>
          </a:prstGeom>
          <a:noFill/>
          <a:ln>
            <a:noFill/>
          </a:ln>
        </p:spPr>
      </p:pic>
      <p:sp>
        <p:nvSpPr>
          <p:cNvPr id="2" name="Rectangle 1">
            <a:extLst>
              <a:ext uri="{FF2B5EF4-FFF2-40B4-BE49-F238E27FC236}">
                <a16:creationId xmlns:a16="http://schemas.microsoft.com/office/drawing/2014/main" id="{4F88139B-DA70-254D-8C0F-EF9303E5DEAC}"/>
              </a:ext>
            </a:extLst>
          </p:cNvPr>
          <p:cNvSpPr/>
          <p:nvPr/>
        </p:nvSpPr>
        <p:spPr>
          <a:xfrm>
            <a:off x="4934857" y="841829"/>
            <a:ext cx="987847" cy="373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a:extLst>
              <a:ext uri="{FF2B5EF4-FFF2-40B4-BE49-F238E27FC236}">
                <a16:creationId xmlns:a16="http://schemas.microsoft.com/office/drawing/2014/main" id="{9B98EC2B-D0AF-AEDA-FCCC-2317544A5C4B}"/>
              </a:ext>
            </a:extLst>
          </p:cNvPr>
          <p:cNvSpPr txBox="1"/>
          <p:nvPr/>
        </p:nvSpPr>
        <p:spPr>
          <a:xfrm>
            <a:off x="4934857" y="944859"/>
            <a:ext cx="1218603" cy="307777"/>
          </a:xfrm>
          <a:prstGeom prst="rect">
            <a:avLst/>
          </a:prstGeom>
          <a:noFill/>
        </p:spPr>
        <p:txBody>
          <a:bodyPr wrap="none" rtlCol="0">
            <a:spAutoFit/>
          </a:bodyPr>
          <a:lstStyle/>
          <a:p>
            <a:r>
              <a:rPr lang="fr-CA" b="1" dirty="0"/>
              <a:t>Safety valve</a:t>
            </a:r>
          </a:p>
        </p:txBody>
      </p:sp>
      <p:sp>
        <p:nvSpPr>
          <p:cNvPr id="4" name="Rectangle 3">
            <a:extLst>
              <a:ext uri="{FF2B5EF4-FFF2-40B4-BE49-F238E27FC236}">
                <a16:creationId xmlns:a16="http://schemas.microsoft.com/office/drawing/2014/main" id="{9752DB83-D0BD-791E-AF21-018EE3ADCA8F}"/>
              </a:ext>
            </a:extLst>
          </p:cNvPr>
          <p:cNvSpPr/>
          <p:nvPr/>
        </p:nvSpPr>
        <p:spPr>
          <a:xfrm>
            <a:off x="3766457" y="1252636"/>
            <a:ext cx="1444172" cy="438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FB3267AF-FEF2-2A25-7505-D3D93F73EB48}"/>
              </a:ext>
            </a:extLst>
          </p:cNvPr>
          <p:cNvSpPr txBox="1"/>
          <p:nvPr/>
        </p:nvSpPr>
        <p:spPr>
          <a:xfrm>
            <a:off x="4105365" y="1425347"/>
            <a:ext cx="933269" cy="307777"/>
          </a:xfrm>
          <a:prstGeom prst="rect">
            <a:avLst/>
          </a:prstGeom>
          <a:noFill/>
        </p:spPr>
        <p:txBody>
          <a:bodyPr wrap="none" rtlCol="0">
            <a:spAutoFit/>
          </a:bodyPr>
          <a:lstStyle/>
          <a:p>
            <a:r>
              <a:rPr lang="fr-CA" b="1" dirty="0"/>
              <a:t>Air </a:t>
            </a:r>
            <a:r>
              <a:rPr lang="fr-CA" b="1" dirty="0" err="1"/>
              <a:t>dryer</a:t>
            </a:r>
            <a:endParaRPr lang="fr-CA" b="1" dirty="0"/>
          </a:p>
        </p:txBody>
      </p:sp>
      <p:sp>
        <p:nvSpPr>
          <p:cNvPr id="6" name="Rectangle 5">
            <a:extLst>
              <a:ext uri="{FF2B5EF4-FFF2-40B4-BE49-F238E27FC236}">
                <a16:creationId xmlns:a16="http://schemas.microsoft.com/office/drawing/2014/main" id="{14EBDC88-D207-65BD-B2B3-7AFFF37D5CFA}"/>
              </a:ext>
            </a:extLst>
          </p:cNvPr>
          <p:cNvSpPr/>
          <p:nvPr/>
        </p:nvSpPr>
        <p:spPr>
          <a:xfrm>
            <a:off x="1986573" y="3452587"/>
            <a:ext cx="1547656" cy="51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983D29CF-F070-6BE1-8FD7-9A3DC97F5C2E}"/>
              </a:ext>
            </a:extLst>
          </p:cNvPr>
          <p:cNvSpPr txBox="1"/>
          <p:nvPr/>
        </p:nvSpPr>
        <p:spPr>
          <a:xfrm>
            <a:off x="1499822" y="3107486"/>
            <a:ext cx="1510350" cy="307777"/>
          </a:xfrm>
          <a:prstGeom prst="rect">
            <a:avLst/>
          </a:prstGeom>
          <a:noFill/>
        </p:spPr>
        <p:txBody>
          <a:bodyPr wrap="none" rtlCol="0">
            <a:spAutoFit/>
          </a:bodyPr>
          <a:lstStyle/>
          <a:p>
            <a:r>
              <a:rPr lang="fr-CA" b="1" dirty="0"/>
              <a:t>Air </a:t>
            </a:r>
            <a:r>
              <a:rPr lang="fr-CA" b="1" dirty="0" err="1"/>
              <a:t>compressor</a:t>
            </a:r>
            <a:endParaRPr lang="fr-CA" b="1" dirty="0"/>
          </a:p>
        </p:txBody>
      </p:sp>
      <p:sp>
        <p:nvSpPr>
          <p:cNvPr id="9" name="Rectangle 8">
            <a:extLst>
              <a:ext uri="{FF2B5EF4-FFF2-40B4-BE49-F238E27FC236}">
                <a16:creationId xmlns:a16="http://schemas.microsoft.com/office/drawing/2014/main" id="{1DB7E2BC-FB5C-1BD4-F3EB-DF41AC4FA005}"/>
              </a:ext>
            </a:extLst>
          </p:cNvPr>
          <p:cNvSpPr/>
          <p:nvPr/>
        </p:nvSpPr>
        <p:spPr>
          <a:xfrm>
            <a:off x="3839029" y="3512457"/>
            <a:ext cx="1199605" cy="453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B4E49A9B-F749-774B-FF53-C10FE8B1FA0F}"/>
              </a:ext>
            </a:extLst>
          </p:cNvPr>
          <p:cNvSpPr txBox="1"/>
          <p:nvPr/>
        </p:nvSpPr>
        <p:spPr>
          <a:xfrm>
            <a:off x="2562358" y="3431207"/>
            <a:ext cx="2066591" cy="307777"/>
          </a:xfrm>
          <a:prstGeom prst="rect">
            <a:avLst/>
          </a:prstGeom>
          <a:noFill/>
        </p:spPr>
        <p:txBody>
          <a:bodyPr wrap="none" rtlCol="0">
            <a:spAutoFit/>
          </a:bodyPr>
          <a:lstStyle/>
          <a:p>
            <a:r>
              <a:rPr lang="fr-CA" b="1" dirty="0"/>
              <a:t>Air pressure </a:t>
            </a:r>
            <a:r>
              <a:rPr lang="fr-CA" b="1" dirty="0" err="1"/>
              <a:t>regulator</a:t>
            </a:r>
            <a:endParaRPr lang="fr-CA" b="1" dirty="0"/>
          </a:p>
        </p:txBody>
      </p:sp>
      <p:sp>
        <p:nvSpPr>
          <p:cNvPr id="12" name="Rectangle 11">
            <a:extLst>
              <a:ext uri="{FF2B5EF4-FFF2-40B4-BE49-F238E27FC236}">
                <a16:creationId xmlns:a16="http://schemas.microsoft.com/office/drawing/2014/main" id="{C8DAE73A-2393-0245-5A5D-FD0B4AC1EE30}"/>
              </a:ext>
            </a:extLst>
          </p:cNvPr>
          <p:cNvSpPr/>
          <p:nvPr/>
        </p:nvSpPr>
        <p:spPr>
          <a:xfrm>
            <a:off x="5210629" y="3011714"/>
            <a:ext cx="1001485" cy="40354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TextBox 12">
            <a:extLst>
              <a:ext uri="{FF2B5EF4-FFF2-40B4-BE49-F238E27FC236}">
                <a16:creationId xmlns:a16="http://schemas.microsoft.com/office/drawing/2014/main" id="{68230ECF-77F6-56A4-C398-8BA7F1482AD7}"/>
              </a:ext>
            </a:extLst>
          </p:cNvPr>
          <p:cNvSpPr txBox="1"/>
          <p:nvPr/>
        </p:nvSpPr>
        <p:spPr>
          <a:xfrm>
            <a:off x="5112489" y="3059599"/>
            <a:ext cx="1197764" cy="307777"/>
          </a:xfrm>
          <a:prstGeom prst="rect">
            <a:avLst/>
          </a:prstGeom>
          <a:noFill/>
        </p:spPr>
        <p:txBody>
          <a:bodyPr wrap="none" rtlCol="0">
            <a:spAutoFit/>
          </a:bodyPr>
          <a:lstStyle/>
          <a:p>
            <a:r>
              <a:rPr lang="fr-CA" b="1" dirty="0" err="1"/>
              <a:t>Supply</a:t>
            </a:r>
            <a:r>
              <a:rPr lang="fr-CA" b="1" dirty="0"/>
              <a:t> tank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27"/>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lvl="0" algn="ctr">
              <a:lnSpc>
                <a:spcPct val="115000"/>
              </a:lnSpc>
              <a:spcBef>
                <a:spcPts val="200"/>
              </a:spcBef>
            </a:pPr>
            <a:r>
              <a:rPr lang="fr-CA" sz="2400" b="1" dirty="0" err="1"/>
              <a:t>Kinetic</a:t>
            </a:r>
            <a:r>
              <a:rPr lang="fr-CA" sz="2400" b="1" dirty="0"/>
              <a:t> </a:t>
            </a:r>
            <a:r>
              <a:rPr lang="fr-CA" sz="2400" b="1" dirty="0" err="1"/>
              <a:t>energy</a:t>
            </a:r>
            <a:endParaRPr sz="2400" dirty="0"/>
          </a:p>
        </p:txBody>
      </p:sp>
      <p:sp>
        <p:nvSpPr>
          <p:cNvPr id="794" name="Google Shape;794;p27"/>
          <p:cNvSpPr txBox="1">
            <a:spLocks noGrp="1"/>
          </p:cNvSpPr>
          <p:nvPr>
            <p:ph type="body" idx="1"/>
          </p:nvPr>
        </p:nvSpPr>
        <p:spPr>
          <a:xfrm>
            <a:off x="311700" y="542875"/>
            <a:ext cx="8520600" cy="734700"/>
          </a:xfrm>
          <a:prstGeom prst="rect">
            <a:avLst/>
          </a:prstGeom>
          <a:noFill/>
          <a:ln>
            <a:noFill/>
          </a:ln>
        </p:spPr>
        <p:txBody>
          <a:bodyPr spcFirstLastPara="1" wrap="square" lIns="91425" tIns="91425" rIns="91425" bIns="91425" anchor="t" anchorCtr="0">
            <a:noAutofit/>
          </a:bodyPr>
          <a:lstStyle/>
          <a:p>
            <a:pPr lvl="0" indent="-311150" algn="just">
              <a:spcBef>
                <a:spcPts val="200"/>
              </a:spcBef>
              <a:buClr>
                <a:schemeClr val="dk1"/>
              </a:buClr>
              <a:buSzPts val="1300"/>
            </a:pPr>
            <a:r>
              <a:rPr lang="en-US" sz="1300" dirty="0">
                <a:solidFill>
                  <a:schemeClr val="dk1"/>
                </a:solidFill>
              </a:rPr>
              <a:t>When the weight of the vehicle is doubled, the braking distance is also doubled. (X2)
When the vehicle speed is doubled, the braking distance is four times longer. (X4)
When weight and speed are doubled, the braking distance is eight times longer. (X8)</a:t>
            </a:r>
            <a:endParaRPr sz="1300" dirty="0">
              <a:solidFill>
                <a:schemeClr val="dk1"/>
              </a:solidFill>
            </a:endParaRPr>
          </a:p>
        </p:txBody>
      </p:sp>
      <p:pic>
        <p:nvPicPr>
          <p:cNvPr id="795" name="Google Shape;795;p27"/>
          <p:cNvPicPr preferRelativeResize="0"/>
          <p:nvPr/>
        </p:nvPicPr>
        <p:blipFill rotWithShape="1">
          <a:blip r:embed="rId3">
            <a:alphaModFix amt="98000"/>
          </a:blip>
          <a:srcRect/>
          <a:stretch/>
        </p:blipFill>
        <p:spPr>
          <a:xfrm>
            <a:off x="1065485" y="1401473"/>
            <a:ext cx="5836825" cy="2910552"/>
          </a:xfrm>
          <a:prstGeom prst="rect">
            <a:avLst/>
          </a:prstGeom>
          <a:noFill/>
          <a:ln>
            <a:noFill/>
          </a:ln>
          <a:effectLst>
            <a:outerShdw blurRad="57150" dist="19050" dir="5400000" algn="bl" rotWithShape="0">
              <a:srgbClr val="000000">
                <a:alpha val="49803"/>
              </a:srgbClr>
            </a:outerShdw>
          </a:effectLst>
        </p:spPr>
      </p:pic>
      <p:sp>
        <p:nvSpPr>
          <p:cNvPr id="796" name="Google Shape;79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fr"/>
              <a:t>51</a:t>
            </a:fld>
            <a:endParaRPr/>
          </a:p>
        </p:txBody>
      </p:sp>
      <p:sp>
        <p:nvSpPr>
          <p:cNvPr id="797" name="Google Shape;797;p27"/>
          <p:cNvSpPr txBox="1"/>
          <p:nvPr/>
        </p:nvSpPr>
        <p:spPr>
          <a:xfrm>
            <a:off x="0" y="41119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798" name="Google Shape;798;p27"/>
          <p:cNvPicPr preferRelativeResize="0"/>
          <p:nvPr/>
        </p:nvPicPr>
        <p:blipFill>
          <a:blip r:embed="rId4">
            <a:alphaModFix/>
          </a:blip>
          <a:stretch>
            <a:fillRect/>
          </a:stretch>
        </p:blipFill>
        <p:spPr>
          <a:xfrm>
            <a:off x="7863525" y="4473225"/>
            <a:ext cx="1128074" cy="483451"/>
          </a:xfrm>
          <a:prstGeom prst="rect">
            <a:avLst/>
          </a:prstGeom>
          <a:noFill/>
          <a:ln>
            <a:noFill/>
          </a:ln>
        </p:spPr>
      </p:pic>
      <p:sp>
        <p:nvSpPr>
          <p:cNvPr id="2" name="Rectangle 1">
            <a:extLst>
              <a:ext uri="{FF2B5EF4-FFF2-40B4-BE49-F238E27FC236}">
                <a16:creationId xmlns:a16="http://schemas.microsoft.com/office/drawing/2014/main" id="{2D614982-755F-543D-82F2-B7E797BBAE88}"/>
              </a:ext>
            </a:extLst>
          </p:cNvPr>
          <p:cNvSpPr/>
          <p:nvPr/>
        </p:nvSpPr>
        <p:spPr>
          <a:xfrm>
            <a:off x="3381829" y="2714171"/>
            <a:ext cx="1313542" cy="1814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a:extLst>
              <a:ext uri="{FF2B5EF4-FFF2-40B4-BE49-F238E27FC236}">
                <a16:creationId xmlns:a16="http://schemas.microsoft.com/office/drawing/2014/main" id="{91F53D87-9775-2897-E094-C71091DEBCA0}"/>
              </a:ext>
            </a:extLst>
          </p:cNvPr>
          <p:cNvSpPr txBox="1"/>
          <p:nvPr/>
        </p:nvSpPr>
        <p:spPr>
          <a:xfrm>
            <a:off x="3657908" y="2802582"/>
            <a:ext cx="1037463" cy="230832"/>
          </a:xfrm>
          <a:prstGeom prst="rect">
            <a:avLst/>
          </a:prstGeom>
          <a:noFill/>
        </p:spPr>
        <p:txBody>
          <a:bodyPr wrap="none" rtlCol="0">
            <a:spAutoFit/>
          </a:bodyPr>
          <a:lstStyle/>
          <a:p>
            <a:r>
              <a:rPr lang="fr-CA" sz="900" dirty="0" err="1"/>
              <a:t>Braking</a:t>
            </a:r>
            <a:r>
              <a:rPr lang="fr-CA" sz="900" dirty="0"/>
              <a:t> distance</a:t>
            </a:r>
          </a:p>
        </p:txBody>
      </p:sp>
      <p:sp>
        <p:nvSpPr>
          <p:cNvPr id="4" name="Rectangle 3">
            <a:extLst>
              <a:ext uri="{FF2B5EF4-FFF2-40B4-BE49-F238E27FC236}">
                <a16:creationId xmlns:a16="http://schemas.microsoft.com/office/drawing/2014/main" id="{A07FB02F-0AC1-51D1-408A-8E47D5436546}"/>
              </a:ext>
            </a:extLst>
          </p:cNvPr>
          <p:cNvSpPr/>
          <p:nvPr/>
        </p:nvSpPr>
        <p:spPr>
          <a:xfrm>
            <a:off x="1500000" y="1401473"/>
            <a:ext cx="684400" cy="8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EA153D75-1DB1-2887-EA9F-2A2F95AC0B9C}"/>
              </a:ext>
            </a:extLst>
          </p:cNvPr>
          <p:cNvSpPr txBox="1"/>
          <p:nvPr/>
        </p:nvSpPr>
        <p:spPr>
          <a:xfrm>
            <a:off x="1500000" y="1329177"/>
            <a:ext cx="832279" cy="230832"/>
          </a:xfrm>
          <a:prstGeom prst="rect">
            <a:avLst/>
          </a:prstGeom>
          <a:noFill/>
        </p:spPr>
        <p:txBody>
          <a:bodyPr wrap="none" rtlCol="0">
            <a:spAutoFit/>
          </a:bodyPr>
          <a:lstStyle/>
          <a:p>
            <a:r>
              <a:rPr lang="fr-CA" sz="900" dirty="0" err="1"/>
              <a:t>Braking</a:t>
            </a:r>
            <a:r>
              <a:rPr lang="fr-CA" sz="900" dirty="0"/>
              <a:t> start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10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f0e7a9ab28_1_1"/>
          <p:cNvSpPr txBox="1">
            <a:spLocks noGrp="1"/>
          </p:cNvSpPr>
          <p:nvPr>
            <p:ph type="title"/>
          </p:nvPr>
        </p:nvSpPr>
        <p:spPr>
          <a:xfrm>
            <a:off x="2721600" y="463400"/>
            <a:ext cx="3916800" cy="572700"/>
          </a:xfrm>
          <a:prstGeom prst="rect">
            <a:avLst/>
          </a:prstGeom>
          <a:noFill/>
          <a:ln>
            <a:noFill/>
          </a:ln>
        </p:spPr>
        <p:txBody>
          <a:bodyPr spcFirstLastPara="1" wrap="square" lIns="91425" tIns="91425" rIns="91425" bIns="91425" anchor="t" anchorCtr="0">
            <a:noAutofit/>
          </a:bodyPr>
          <a:lstStyle/>
          <a:p>
            <a:pPr lvl="0"/>
            <a:r>
              <a:rPr lang="fr-CA" dirty="0"/>
              <a:t>The air </a:t>
            </a:r>
            <a:r>
              <a:rPr lang="fr-CA" dirty="0" err="1"/>
              <a:t>compressor</a:t>
            </a:r>
            <a:endParaRPr dirty="0"/>
          </a:p>
        </p:txBody>
      </p:sp>
      <p:pic>
        <p:nvPicPr>
          <p:cNvPr id="804" name="Google Shape;804;gf0e7a9ab28_1_1"/>
          <p:cNvPicPr preferRelativeResize="0"/>
          <p:nvPr/>
        </p:nvPicPr>
        <p:blipFill rotWithShape="1">
          <a:blip r:embed="rId3">
            <a:alphaModFix/>
          </a:blip>
          <a:srcRect/>
          <a:stretch/>
        </p:blipFill>
        <p:spPr>
          <a:xfrm>
            <a:off x="1447800" y="1170125"/>
            <a:ext cx="2367600" cy="2912358"/>
          </a:xfrm>
          <a:prstGeom prst="rect">
            <a:avLst/>
          </a:prstGeom>
          <a:noFill/>
          <a:ln>
            <a:noFill/>
          </a:ln>
        </p:spPr>
      </p:pic>
      <p:sp>
        <p:nvSpPr>
          <p:cNvPr id="805" name="Google Shape;805;gf0e7a9ab28_1_1"/>
          <p:cNvSpPr txBox="1"/>
          <p:nvPr/>
        </p:nvSpPr>
        <p:spPr>
          <a:xfrm>
            <a:off x="4092325" y="1236025"/>
            <a:ext cx="4658100" cy="1533900"/>
          </a:xfrm>
          <a:prstGeom prst="rect">
            <a:avLst/>
          </a:prstGeom>
          <a:noFill/>
          <a:ln>
            <a:noFill/>
          </a:ln>
        </p:spPr>
        <p:txBody>
          <a:bodyPr spcFirstLastPara="1" wrap="square" lIns="91425" tIns="91425" rIns="91425" bIns="91425" anchor="t" anchorCtr="0">
            <a:noAutofit/>
          </a:bodyPr>
          <a:lstStyle/>
          <a:p>
            <a:pPr lvl="0">
              <a:buSzPts val="1900"/>
            </a:pPr>
            <a:r>
              <a:rPr lang="fr-CA" sz="1900" b="1" dirty="0" err="1">
                <a:solidFill>
                  <a:schemeClr val="dk1"/>
                </a:solidFill>
              </a:rPr>
              <a:t>Its</a:t>
            </a:r>
            <a:r>
              <a:rPr lang="fr-CA" sz="1900" b="1" dirty="0">
                <a:solidFill>
                  <a:schemeClr val="dk1"/>
                </a:solidFill>
              </a:rPr>
              <a:t> </a:t>
            </a:r>
            <a:r>
              <a:rPr lang="fr-CA" sz="1900" b="1" dirty="0" err="1">
                <a:solidFill>
                  <a:schemeClr val="dk1"/>
                </a:solidFill>
              </a:rPr>
              <a:t>role</a:t>
            </a:r>
            <a:r>
              <a:rPr lang="fr" sz="1900" b="0" i="0" u="none" strike="noStrike" cap="none" dirty="0">
                <a:solidFill>
                  <a:schemeClr val="dk1"/>
                </a:solidFill>
                <a:latin typeface="Arial"/>
                <a:ea typeface="Arial"/>
                <a:cs typeface="Arial"/>
                <a:sym typeface="Arial"/>
              </a:rPr>
              <a:t>: </a:t>
            </a:r>
            <a:endParaRPr sz="1900" b="0" i="0" u="none" strike="noStrike" cap="none" dirty="0">
              <a:solidFill>
                <a:schemeClr val="dk1"/>
              </a:solidFill>
              <a:latin typeface="Arial"/>
              <a:ea typeface="Arial"/>
              <a:cs typeface="Arial"/>
              <a:sym typeface="Arial"/>
            </a:endParaRPr>
          </a:p>
          <a:p>
            <a:pPr lvl="0">
              <a:buSzPts val="1700"/>
            </a:pPr>
            <a:r>
              <a:rPr lang="en-US" sz="1700" dirty="0">
                <a:solidFill>
                  <a:schemeClr val="dk1"/>
                </a:solidFill>
              </a:rPr>
              <a:t>Supply compressed air to the supply tank</a:t>
            </a:r>
            <a:endParaRPr sz="1700" b="0" i="0" u="none" strike="noStrike" cap="none" dirty="0">
              <a:solidFill>
                <a:srgbClr val="000000"/>
              </a:solidFill>
              <a:latin typeface="Arial"/>
              <a:ea typeface="Arial"/>
              <a:cs typeface="Arial"/>
              <a:sym typeface="Arial"/>
            </a:endParaRPr>
          </a:p>
        </p:txBody>
      </p:sp>
      <p:sp>
        <p:nvSpPr>
          <p:cNvPr id="806" name="Google Shape;806;gf0e7a9ab28_1_1"/>
          <p:cNvSpPr txBox="1"/>
          <p:nvPr/>
        </p:nvSpPr>
        <p:spPr>
          <a:xfrm>
            <a:off x="3900000" y="2362200"/>
            <a:ext cx="4244400" cy="1279200"/>
          </a:xfrm>
          <a:prstGeom prst="rect">
            <a:avLst/>
          </a:prstGeom>
          <a:noFill/>
          <a:ln>
            <a:noFill/>
          </a:ln>
        </p:spPr>
        <p:txBody>
          <a:bodyPr spcFirstLastPara="1" wrap="square" lIns="91425" tIns="91425" rIns="91425" bIns="91425" anchor="t" anchorCtr="0">
            <a:noAutofit/>
          </a:bodyPr>
          <a:lstStyle/>
          <a:p>
            <a:pPr lvl="0" algn="just">
              <a:lnSpc>
                <a:spcPct val="115000"/>
              </a:lnSpc>
              <a:buSzPts val="1300"/>
            </a:pPr>
            <a:r>
              <a:rPr lang="en-US" sz="1300" dirty="0">
                <a:solidFill>
                  <a:schemeClr val="dk1"/>
                </a:solidFill>
              </a:rPr>
              <a:t>In a pneumatic braking system, part of the power required for braking comes from compressed air. The </a:t>
            </a:r>
            <a:r>
              <a:rPr lang="en-US" sz="1300" dirty="0">
                <a:solidFill>
                  <a:srgbClr val="FF0000"/>
                </a:solidFill>
              </a:rPr>
              <a:t>air compressor </a:t>
            </a:r>
            <a:r>
              <a:rPr lang="en-US" sz="1300" dirty="0">
                <a:solidFill>
                  <a:schemeClr val="dk1"/>
                </a:solidFill>
              </a:rPr>
              <a:t>pumps pressurized air into tanks.</a:t>
            </a:r>
            <a:endParaRPr sz="1600" b="0" i="0" u="none" strike="noStrike" cap="none" dirty="0">
              <a:solidFill>
                <a:srgbClr val="000000"/>
              </a:solidFill>
              <a:latin typeface="Arial"/>
              <a:ea typeface="Arial"/>
              <a:cs typeface="Arial"/>
              <a:sym typeface="Arial"/>
            </a:endParaRPr>
          </a:p>
        </p:txBody>
      </p:sp>
      <p:sp>
        <p:nvSpPr>
          <p:cNvPr id="807" name="Google Shape;807;gf0e7a9ab28_1_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52</a:t>
            </a:fld>
            <a:endParaRPr/>
          </a:p>
        </p:txBody>
      </p:sp>
      <p:pic>
        <p:nvPicPr>
          <p:cNvPr id="808" name="Google Shape;808;gf0e7a9ab28_1_1"/>
          <p:cNvPicPr preferRelativeResize="0"/>
          <p:nvPr/>
        </p:nvPicPr>
        <p:blipFill rotWithShape="1">
          <a:blip r:embed="rId4">
            <a:alphaModFix/>
          </a:blip>
          <a:srcRect/>
          <a:stretch/>
        </p:blipFill>
        <p:spPr>
          <a:xfrm>
            <a:off x="204353" y="109067"/>
            <a:ext cx="1751274" cy="1281361"/>
          </a:xfrm>
          <a:prstGeom prst="rect">
            <a:avLst/>
          </a:prstGeom>
          <a:noFill/>
          <a:ln>
            <a:noFill/>
          </a:ln>
        </p:spPr>
      </p:pic>
      <p:sp>
        <p:nvSpPr>
          <p:cNvPr id="809" name="Google Shape;809;gf0e7a9ab28_1_1"/>
          <p:cNvSpPr txBox="1"/>
          <p:nvPr/>
        </p:nvSpPr>
        <p:spPr>
          <a:xfrm>
            <a:off x="0" y="40824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10" name="Google Shape;810;gf0e7a9ab28_1_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f0e7a9ab28_1_102"/>
          <p:cNvSpPr txBox="1">
            <a:spLocks noGrp="1"/>
          </p:cNvSpPr>
          <p:nvPr>
            <p:ph type="title"/>
          </p:nvPr>
        </p:nvSpPr>
        <p:spPr>
          <a:xfrm>
            <a:off x="4763375" y="109067"/>
            <a:ext cx="3554700" cy="1413900"/>
          </a:xfrm>
          <a:prstGeom prst="rect">
            <a:avLst/>
          </a:prstGeom>
          <a:noFill/>
          <a:ln>
            <a:noFill/>
          </a:ln>
        </p:spPr>
        <p:txBody>
          <a:bodyPr spcFirstLastPara="1" wrap="square" lIns="91425" tIns="91425" rIns="91425" bIns="91425" anchor="t" anchorCtr="0">
            <a:noAutofit/>
          </a:bodyPr>
          <a:lstStyle/>
          <a:p>
            <a:pPr lvl="0" algn="r">
              <a:buSzPts val="1100"/>
            </a:pPr>
            <a:r>
              <a:rPr lang="fr-CA" b="1" dirty="0"/>
              <a:t>Air </a:t>
            </a:r>
            <a:r>
              <a:rPr lang="fr-CA" b="1" dirty="0" err="1"/>
              <a:t>dryer</a:t>
            </a:r>
            <a:r>
              <a:rPr lang="fr-CA" b="1" dirty="0"/>
              <a:t> 
</a:t>
            </a:r>
            <a:endParaRPr dirty="0"/>
          </a:p>
        </p:txBody>
      </p:sp>
      <p:pic>
        <p:nvPicPr>
          <p:cNvPr id="816" name="Google Shape;816;gf0e7a9ab28_1_102"/>
          <p:cNvPicPr preferRelativeResize="0"/>
          <p:nvPr/>
        </p:nvPicPr>
        <p:blipFill rotWithShape="1">
          <a:blip r:embed="rId3">
            <a:alphaModFix/>
          </a:blip>
          <a:srcRect/>
          <a:stretch/>
        </p:blipFill>
        <p:spPr>
          <a:xfrm>
            <a:off x="304800" y="1551125"/>
            <a:ext cx="1772450" cy="2469475"/>
          </a:xfrm>
          <a:prstGeom prst="rect">
            <a:avLst/>
          </a:prstGeom>
          <a:noFill/>
          <a:ln>
            <a:noFill/>
          </a:ln>
        </p:spPr>
      </p:pic>
      <p:sp>
        <p:nvSpPr>
          <p:cNvPr id="817" name="Google Shape;817;gf0e7a9ab28_1_102"/>
          <p:cNvSpPr txBox="1"/>
          <p:nvPr/>
        </p:nvSpPr>
        <p:spPr>
          <a:xfrm>
            <a:off x="5156675" y="1905000"/>
            <a:ext cx="2768100" cy="1676400"/>
          </a:xfrm>
          <a:prstGeom prst="rect">
            <a:avLst/>
          </a:prstGeom>
          <a:noFill/>
          <a:ln>
            <a:noFill/>
          </a:ln>
        </p:spPr>
        <p:txBody>
          <a:bodyPr spcFirstLastPara="1" wrap="square" lIns="91425" tIns="91425" rIns="91425" bIns="91425" anchor="t" anchorCtr="0">
            <a:noAutofit/>
          </a:bodyPr>
          <a:lstStyle/>
          <a:p>
            <a:pPr lvl="0">
              <a:lnSpc>
                <a:spcPct val="115000"/>
              </a:lnSpc>
              <a:buSzPts val="1400"/>
            </a:pPr>
            <a:r>
              <a:rPr lang="en-US" dirty="0">
                <a:solidFill>
                  <a:schemeClr val="dk1"/>
                </a:solidFill>
              </a:rPr>
              <a:t>The </a:t>
            </a:r>
            <a:r>
              <a:rPr lang="en-US" dirty="0">
                <a:solidFill>
                  <a:srgbClr val="FF0000"/>
                </a:solidFill>
              </a:rPr>
              <a:t>air dryer </a:t>
            </a:r>
            <a:r>
              <a:rPr lang="en-US" dirty="0">
                <a:solidFill>
                  <a:schemeClr val="dk1"/>
                </a:solidFill>
              </a:rPr>
              <a:t>installed between the compressor and the supply tank and removes moisture from the compressed air</a:t>
            </a:r>
            <a:endParaRPr sz="1700" b="0" i="0" u="none" strike="noStrike" cap="none" dirty="0">
              <a:solidFill>
                <a:srgbClr val="000000"/>
              </a:solidFill>
              <a:latin typeface="Arial"/>
              <a:ea typeface="Arial"/>
              <a:cs typeface="Arial"/>
              <a:sym typeface="Arial"/>
            </a:endParaRPr>
          </a:p>
        </p:txBody>
      </p:sp>
      <p:sp>
        <p:nvSpPr>
          <p:cNvPr id="818" name="Google Shape;818;gf0e7a9ab28_1_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53</a:t>
            </a:fld>
            <a:endParaRPr/>
          </a:p>
        </p:txBody>
      </p:sp>
      <p:pic>
        <p:nvPicPr>
          <p:cNvPr id="819" name="Google Shape;819;gf0e7a9ab28_1_102"/>
          <p:cNvPicPr preferRelativeResize="0"/>
          <p:nvPr/>
        </p:nvPicPr>
        <p:blipFill rotWithShape="1">
          <a:blip r:embed="rId4">
            <a:alphaModFix/>
          </a:blip>
          <a:srcRect/>
          <a:stretch/>
        </p:blipFill>
        <p:spPr>
          <a:xfrm>
            <a:off x="2229650" y="1377050"/>
            <a:ext cx="2713713" cy="2750205"/>
          </a:xfrm>
          <a:prstGeom prst="rect">
            <a:avLst/>
          </a:prstGeom>
          <a:noFill/>
          <a:ln>
            <a:noFill/>
          </a:ln>
        </p:spPr>
      </p:pic>
      <p:pic>
        <p:nvPicPr>
          <p:cNvPr id="820" name="Google Shape;820;gf0e7a9ab28_1_102"/>
          <p:cNvPicPr preferRelativeResize="0"/>
          <p:nvPr/>
        </p:nvPicPr>
        <p:blipFill rotWithShape="1">
          <a:blip r:embed="rId5">
            <a:alphaModFix/>
          </a:blip>
          <a:srcRect/>
          <a:stretch/>
        </p:blipFill>
        <p:spPr>
          <a:xfrm>
            <a:off x="204353" y="109067"/>
            <a:ext cx="1751274" cy="1281361"/>
          </a:xfrm>
          <a:prstGeom prst="rect">
            <a:avLst/>
          </a:prstGeom>
          <a:noFill/>
          <a:ln>
            <a:noFill/>
          </a:ln>
        </p:spPr>
      </p:pic>
      <p:sp>
        <p:nvSpPr>
          <p:cNvPr id="821" name="Google Shape;821;gf0e7a9ab28_1_102"/>
          <p:cNvSpPr txBox="1"/>
          <p:nvPr/>
        </p:nvSpPr>
        <p:spPr>
          <a:xfrm>
            <a:off x="0" y="40652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22" name="Google Shape;822;gf0e7a9ab28_1_102"/>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f0e7a9ab28_1_203"/>
          <p:cNvSpPr txBox="1">
            <a:spLocks noGrp="1"/>
          </p:cNvSpPr>
          <p:nvPr>
            <p:ph type="title"/>
          </p:nvPr>
        </p:nvSpPr>
        <p:spPr>
          <a:xfrm>
            <a:off x="4593125" y="463400"/>
            <a:ext cx="4553400" cy="572700"/>
          </a:xfrm>
          <a:prstGeom prst="rect">
            <a:avLst/>
          </a:prstGeom>
          <a:noFill/>
          <a:ln>
            <a:noFill/>
          </a:ln>
        </p:spPr>
        <p:txBody>
          <a:bodyPr spcFirstLastPara="1" wrap="square" lIns="91425" tIns="91425" rIns="91425" bIns="91425" anchor="t" anchorCtr="0">
            <a:noAutofit/>
          </a:bodyPr>
          <a:lstStyle/>
          <a:p>
            <a:pPr lvl="0"/>
            <a:r>
              <a:rPr lang="fr-CA" dirty="0"/>
              <a:t>The </a:t>
            </a:r>
            <a:r>
              <a:rPr lang="fr-CA" dirty="0" err="1"/>
              <a:t>supply</a:t>
            </a:r>
            <a:r>
              <a:rPr lang="fr-CA" dirty="0"/>
              <a:t> tank</a:t>
            </a:r>
            <a:endParaRPr dirty="0"/>
          </a:p>
        </p:txBody>
      </p:sp>
      <p:pic>
        <p:nvPicPr>
          <p:cNvPr id="828" name="Google Shape;828;gf0e7a9ab28_1_203"/>
          <p:cNvPicPr preferRelativeResize="0"/>
          <p:nvPr/>
        </p:nvPicPr>
        <p:blipFill rotWithShape="1">
          <a:blip r:embed="rId3">
            <a:alphaModFix/>
          </a:blip>
          <a:srcRect/>
          <a:stretch/>
        </p:blipFill>
        <p:spPr>
          <a:xfrm>
            <a:off x="0" y="1850750"/>
            <a:ext cx="4517000" cy="1477900"/>
          </a:xfrm>
          <a:prstGeom prst="rect">
            <a:avLst/>
          </a:prstGeom>
          <a:noFill/>
          <a:ln>
            <a:noFill/>
          </a:ln>
        </p:spPr>
      </p:pic>
      <p:sp>
        <p:nvSpPr>
          <p:cNvPr id="829" name="Google Shape;829;gf0e7a9ab28_1_203"/>
          <p:cNvSpPr txBox="1"/>
          <p:nvPr/>
        </p:nvSpPr>
        <p:spPr>
          <a:xfrm>
            <a:off x="5369824" y="2161800"/>
            <a:ext cx="3244405" cy="646500"/>
          </a:xfrm>
          <a:prstGeom prst="rect">
            <a:avLst/>
          </a:prstGeom>
          <a:noFill/>
          <a:ln>
            <a:noFill/>
          </a:ln>
        </p:spPr>
        <p:txBody>
          <a:bodyPr spcFirstLastPara="1" wrap="square" lIns="91425" tIns="91425" rIns="91425" bIns="91425" anchor="t" anchorCtr="0">
            <a:noAutofit/>
          </a:bodyPr>
          <a:lstStyle/>
          <a:p>
            <a:pPr lvl="0">
              <a:lnSpc>
                <a:spcPct val="115000"/>
              </a:lnSpc>
              <a:buSzPts val="1500"/>
            </a:pPr>
            <a:r>
              <a:rPr lang="en-US" sz="1500" dirty="0">
                <a:solidFill>
                  <a:schemeClr val="dk1"/>
                </a:solidFill>
              </a:rPr>
              <a:t>The </a:t>
            </a:r>
            <a:r>
              <a:rPr lang="en-US" sz="1500" dirty="0">
                <a:solidFill>
                  <a:srgbClr val="FF0000"/>
                </a:solidFill>
              </a:rPr>
              <a:t>supply tank </a:t>
            </a:r>
            <a:r>
              <a:rPr lang="en-US" sz="1500" dirty="0">
                <a:solidFill>
                  <a:schemeClr val="dk1"/>
                </a:solidFill>
              </a:rPr>
              <a:t>store compressed air that comes from the compressor.</a:t>
            </a:r>
            <a:endParaRPr sz="1800" b="0" i="0" u="none" strike="noStrike" cap="none" dirty="0">
              <a:solidFill>
                <a:srgbClr val="000000"/>
              </a:solidFill>
              <a:latin typeface="Arial"/>
              <a:ea typeface="Arial"/>
              <a:cs typeface="Arial"/>
              <a:sym typeface="Arial"/>
            </a:endParaRPr>
          </a:p>
        </p:txBody>
      </p:sp>
      <p:sp>
        <p:nvSpPr>
          <p:cNvPr id="830" name="Google Shape;830;gf0e7a9ab28_1_2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54</a:t>
            </a:fld>
            <a:endParaRPr/>
          </a:p>
        </p:txBody>
      </p:sp>
      <p:pic>
        <p:nvPicPr>
          <p:cNvPr id="831" name="Google Shape;831;gf0e7a9ab28_1_203"/>
          <p:cNvPicPr preferRelativeResize="0"/>
          <p:nvPr/>
        </p:nvPicPr>
        <p:blipFill rotWithShape="1">
          <a:blip r:embed="rId4">
            <a:alphaModFix/>
          </a:blip>
          <a:srcRect/>
          <a:stretch/>
        </p:blipFill>
        <p:spPr>
          <a:xfrm>
            <a:off x="204353" y="109067"/>
            <a:ext cx="1751274" cy="1281361"/>
          </a:xfrm>
          <a:prstGeom prst="rect">
            <a:avLst/>
          </a:prstGeom>
          <a:noFill/>
          <a:ln>
            <a:noFill/>
          </a:ln>
        </p:spPr>
      </p:pic>
      <p:sp>
        <p:nvSpPr>
          <p:cNvPr id="832" name="Google Shape;832;gf0e7a9ab28_1_203"/>
          <p:cNvSpPr txBox="1"/>
          <p:nvPr/>
        </p:nvSpPr>
        <p:spPr>
          <a:xfrm>
            <a:off x="0" y="40328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33" name="Google Shape;833;gf0e7a9ab28_1_20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f0e7a9ab28_1_303"/>
          <p:cNvSpPr txBox="1">
            <a:spLocks noGrp="1"/>
          </p:cNvSpPr>
          <p:nvPr>
            <p:ph type="title"/>
          </p:nvPr>
        </p:nvSpPr>
        <p:spPr>
          <a:xfrm>
            <a:off x="1895550" y="254900"/>
            <a:ext cx="5568900" cy="572700"/>
          </a:xfrm>
          <a:prstGeom prst="rect">
            <a:avLst/>
          </a:prstGeom>
          <a:noFill/>
          <a:ln>
            <a:noFill/>
          </a:ln>
        </p:spPr>
        <p:txBody>
          <a:bodyPr spcFirstLastPara="1" wrap="square" lIns="91425" tIns="91425" rIns="91425" bIns="91425" anchor="t" anchorCtr="0">
            <a:noAutofit/>
          </a:bodyPr>
          <a:lstStyle/>
          <a:p>
            <a:pPr lvl="0" algn="ctr"/>
            <a:r>
              <a:rPr lang="fr-CA" dirty="0"/>
              <a:t>The air pressure </a:t>
            </a:r>
            <a:r>
              <a:rPr lang="fr-CA" dirty="0" err="1"/>
              <a:t>regulator</a:t>
            </a:r>
            <a:endParaRPr dirty="0"/>
          </a:p>
        </p:txBody>
      </p:sp>
      <p:pic>
        <p:nvPicPr>
          <p:cNvPr id="839" name="Google Shape;839;gf0e7a9ab28_1_303"/>
          <p:cNvPicPr preferRelativeResize="0"/>
          <p:nvPr/>
        </p:nvPicPr>
        <p:blipFill rotWithShape="1">
          <a:blip r:embed="rId3">
            <a:alphaModFix/>
          </a:blip>
          <a:srcRect/>
          <a:stretch/>
        </p:blipFill>
        <p:spPr>
          <a:xfrm>
            <a:off x="1447800" y="1296650"/>
            <a:ext cx="1647600" cy="3089246"/>
          </a:xfrm>
          <a:prstGeom prst="rect">
            <a:avLst/>
          </a:prstGeom>
          <a:noFill/>
          <a:ln>
            <a:noFill/>
          </a:ln>
        </p:spPr>
      </p:pic>
      <p:sp>
        <p:nvSpPr>
          <p:cNvPr id="840" name="Google Shape;840;gf0e7a9ab28_1_303"/>
          <p:cNvSpPr txBox="1"/>
          <p:nvPr/>
        </p:nvSpPr>
        <p:spPr>
          <a:xfrm>
            <a:off x="3862873" y="967537"/>
            <a:ext cx="4193700" cy="1163822"/>
          </a:xfrm>
          <a:prstGeom prst="rect">
            <a:avLst/>
          </a:prstGeom>
          <a:noFill/>
          <a:ln>
            <a:noFill/>
          </a:ln>
        </p:spPr>
        <p:txBody>
          <a:bodyPr spcFirstLastPara="1" wrap="square" lIns="91425" tIns="91425" rIns="91425" bIns="91425" anchor="t" anchorCtr="0">
            <a:noAutofit/>
          </a:bodyPr>
          <a:lstStyle/>
          <a:p>
            <a:pPr lvl="0">
              <a:buSzPts val="1500"/>
            </a:pPr>
            <a:r>
              <a:rPr lang="en-US" sz="1500" b="1" dirty="0">
                <a:solidFill>
                  <a:schemeClr val="dk1"/>
                </a:solidFill>
              </a:rPr>
              <a:t>Its role: </a:t>
            </a:r>
            <a:r>
              <a:rPr lang="en-US" sz="1500" dirty="0">
                <a:solidFill>
                  <a:schemeClr val="dk1"/>
                </a:solidFill>
              </a:rPr>
              <a:t>Starting the compressor at a minimum of 80 psi "start of the pumping cycle" and stopping it between 117 and 137 psi "end of the pumping cycle"</a:t>
            </a:r>
            <a:endParaRPr sz="1500" i="0" u="none" strike="noStrike" cap="none" dirty="0">
              <a:solidFill>
                <a:srgbClr val="000000"/>
              </a:solidFill>
              <a:latin typeface="Arial"/>
              <a:ea typeface="Arial"/>
              <a:cs typeface="Arial"/>
              <a:sym typeface="Arial"/>
            </a:endParaRPr>
          </a:p>
        </p:txBody>
      </p:sp>
      <p:sp>
        <p:nvSpPr>
          <p:cNvPr id="841" name="Google Shape;841;gf0e7a9ab28_1_303"/>
          <p:cNvSpPr txBox="1"/>
          <p:nvPr/>
        </p:nvSpPr>
        <p:spPr>
          <a:xfrm>
            <a:off x="3862872" y="2124950"/>
            <a:ext cx="4366727" cy="1187417"/>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dirty="0">
                <a:solidFill>
                  <a:schemeClr val="dk1"/>
                </a:solidFill>
              </a:rPr>
              <a:t>The air pressure regulator controls the minimum and maximum air pressures of the pneumatic system and controlling the purge of the air dryer (desiccator).</a:t>
            </a:r>
            <a:endParaRPr sz="1400" b="0" i="0" u="none" strike="noStrike" cap="none" dirty="0">
              <a:solidFill>
                <a:srgbClr val="000000"/>
              </a:solidFill>
              <a:latin typeface="Arial"/>
              <a:ea typeface="Arial"/>
              <a:cs typeface="Arial"/>
              <a:sym typeface="Arial"/>
            </a:endParaRPr>
          </a:p>
        </p:txBody>
      </p:sp>
      <p:sp>
        <p:nvSpPr>
          <p:cNvPr id="842" name="Google Shape;842;gf0e7a9ab28_1_3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55</a:t>
            </a:fld>
            <a:endParaRPr/>
          </a:p>
        </p:txBody>
      </p:sp>
      <p:pic>
        <p:nvPicPr>
          <p:cNvPr id="843" name="Google Shape;843;gf0e7a9ab28_1_303"/>
          <p:cNvPicPr preferRelativeResize="0"/>
          <p:nvPr/>
        </p:nvPicPr>
        <p:blipFill rotWithShape="1">
          <a:blip r:embed="rId4">
            <a:alphaModFix/>
          </a:blip>
          <a:srcRect/>
          <a:stretch/>
        </p:blipFill>
        <p:spPr>
          <a:xfrm>
            <a:off x="204353" y="109067"/>
            <a:ext cx="1751274" cy="1281361"/>
          </a:xfrm>
          <a:prstGeom prst="rect">
            <a:avLst/>
          </a:prstGeom>
          <a:noFill/>
          <a:ln>
            <a:noFill/>
          </a:ln>
        </p:spPr>
      </p:pic>
      <p:sp>
        <p:nvSpPr>
          <p:cNvPr id="844" name="Google Shape;844;gf0e7a9ab28_1_303"/>
          <p:cNvSpPr txBox="1"/>
          <p:nvPr/>
        </p:nvSpPr>
        <p:spPr>
          <a:xfrm>
            <a:off x="0" y="40544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45" name="Google Shape;845;gf0e7a9ab28_1_30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f0e7a9ab28_1_404"/>
          <p:cNvSpPr txBox="1">
            <a:spLocks noGrp="1"/>
          </p:cNvSpPr>
          <p:nvPr>
            <p:ph type="title"/>
          </p:nvPr>
        </p:nvSpPr>
        <p:spPr>
          <a:xfrm>
            <a:off x="1900650" y="506900"/>
            <a:ext cx="7120500" cy="572700"/>
          </a:xfrm>
          <a:prstGeom prst="rect">
            <a:avLst/>
          </a:prstGeom>
          <a:noFill/>
          <a:ln>
            <a:noFill/>
          </a:ln>
        </p:spPr>
        <p:txBody>
          <a:bodyPr spcFirstLastPara="1" wrap="square" lIns="91425" tIns="91425" rIns="91425" bIns="91425" anchor="t" anchorCtr="0">
            <a:noAutofit/>
          </a:bodyPr>
          <a:lstStyle/>
          <a:p>
            <a:pPr lvl="0" algn="ctr"/>
            <a:r>
              <a:rPr lang="en-US" dirty="0"/>
              <a:t>The primary (1) and secondary (2) air tanks</a:t>
            </a:r>
            <a:endParaRPr dirty="0"/>
          </a:p>
        </p:txBody>
      </p:sp>
      <p:pic>
        <p:nvPicPr>
          <p:cNvPr id="851" name="Google Shape;851;gf0e7a9ab28_1_404"/>
          <p:cNvPicPr preferRelativeResize="0"/>
          <p:nvPr/>
        </p:nvPicPr>
        <p:blipFill rotWithShape="1">
          <a:blip r:embed="rId3">
            <a:alphaModFix/>
          </a:blip>
          <a:srcRect/>
          <a:stretch/>
        </p:blipFill>
        <p:spPr>
          <a:xfrm>
            <a:off x="1269625" y="2209575"/>
            <a:ext cx="4248375" cy="1390025"/>
          </a:xfrm>
          <a:prstGeom prst="rect">
            <a:avLst/>
          </a:prstGeom>
          <a:noFill/>
          <a:ln>
            <a:noFill/>
          </a:ln>
        </p:spPr>
      </p:pic>
      <p:sp>
        <p:nvSpPr>
          <p:cNvPr id="852" name="Google Shape;852;gf0e7a9ab28_1_404"/>
          <p:cNvSpPr txBox="1"/>
          <p:nvPr/>
        </p:nvSpPr>
        <p:spPr>
          <a:xfrm>
            <a:off x="5674250" y="1810350"/>
            <a:ext cx="3205200" cy="761400"/>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dirty="0">
                <a:solidFill>
                  <a:schemeClr val="dk1"/>
                </a:solidFill>
              </a:rPr>
              <a:t>The </a:t>
            </a:r>
            <a:r>
              <a:rPr lang="en-US" dirty="0">
                <a:solidFill>
                  <a:srgbClr val="FF0000"/>
                </a:solidFill>
              </a:rPr>
              <a:t>primary and secondary tank </a:t>
            </a:r>
            <a:r>
              <a:rPr lang="en-US" dirty="0">
                <a:solidFill>
                  <a:schemeClr val="dk1"/>
                </a:solidFill>
              </a:rPr>
              <a:t>stores compressed air that comes from the supply tank.</a:t>
            </a:r>
            <a:endParaRPr sz="1400" b="0" i="0" u="none" strike="noStrike" cap="none" dirty="0">
              <a:solidFill>
                <a:srgbClr val="000000"/>
              </a:solidFill>
              <a:latin typeface="Arial"/>
              <a:ea typeface="Arial"/>
              <a:cs typeface="Arial"/>
              <a:sym typeface="Arial"/>
            </a:endParaRPr>
          </a:p>
        </p:txBody>
      </p:sp>
      <p:sp>
        <p:nvSpPr>
          <p:cNvPr id="855" name="Google Shape;855;gf0e7a9ab28_1_4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56</a:t>
            </a:fld>
            <a:endParaRPr/>
          </a:p>
        </p:txBody>
      </p:sp>
      <p:pic>
        <p:nvPicPr>
          <p:cNvPr id="856" name="Google Shape;856;gf0e7a9ab28_1_404"/>
          <p:cNvPicPr preferRelativeResize="0"/>
          <p:nvPr/>
        </p:nvPicPr>
        <p:blipFill rotWithShape="1">
          <a:blip r:embed="rId4">
            <a:alphaModFix/>
          </a:blip>
          <a:srcRect/>
          <a:stretch/>
        </p:blipFill>
        <p:spPr>
          <a:xfrm>
            <a:off x="103975" y="40638"/>
            <a:ext cx="1796675" cy="2129458"/>
          </a:xfrm>
          <a:prstGeom prst="rect">
            <a:avLst/>
          </a:prstGeom>
          <a:noFill/>
          <a:ln>
            <a:noFill/>
          </a:ln>
        </p:spPr>
      </p:pic>
      <p:sp>
        <p:nvSpPr>
          <p:cNvPr id="857" name="Google Shape;857;gf0e7a9ab28_1_404"/>
          <p:cNvSpPr txBox="1"/>
          <p:nvPr/>
        </p:nvSpPr>
        <p:spPr>
          <a:xfrm>
            <a:off x="0" y="40220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58" name="Google Shape;858;gf0e7a9ab28_1_40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f0e7a9ab28_1_506"/>
          <p:cNvSpPr txBox="1">
            <a:spLocks noGrp="1"/>
          </p:cNvSpPr>
          <p:nvPr>
            <p:ph type="title"/>
          </p:nvPr>
        </p:nvSpPr>
        <p:spPr>
          <a:xfrm>
            <a:off x="1748249" y="467213"/>
            <a:ext cx="7243350" cy="572700"/>
          </a:xfrm>
          <a:prstGeom prst="rect">
            <a:avLst/>
          </a:prstGeom>
          <a:noFill/>
          <a:ln>
            <a:noFill/>
          </a:ln>
        </p:spPr>
        <p:txBody>
          <a:bodyPr spcFirstLastPara="1" wrap="square" lIns="91425" tIns="91425" rIns="91425" bIns="91425" anchor="t" anchorCtr="0">
            <a:noAutofit/>
          </a:bodyPr>
          <a:lstStyle/>
          <a:p>
            <a:pPr lvl="0"/>
            <a:r>
              <a:rPr lang="fr-CA" dirty="0"/>
              <a:t>The simple </a:t>
            </a:r>
            <a:r>
              <a:rPr lang="fr-CA" dirty="0" err="1"/>
              <a:t>brake</a:t>
            </a:r>
            <a:r>
              <a:rPr lang="fr-CA" dirty="0"/>
              <a:t> </a:t>
            </a:r>
            <a:r>
              <a:rPr lang="fr-CA" dirty="0" err="1"/>
              <a:t>receiver</a:t>
            </a:r>
            <a:r>
              <a:rPr lang="fr-CA" dirty="0"/>
              <a:t> (</a:t>
            </a:r>
            <a:r>
              <a:rPr lang="fr-CA" dirty="0" err="1"/>
              <a:t>actuator,booster</a:t>
            </a:r>
            <a:r>
              <a:rPr lang="fr-CA" dirty="0"/>
              <a:t>)</a:t>
            </a:r>
            <a:endParaRPr dirty="0"/>
          </a:p>
        </p:txBody>
      </p:sp>
      <p:pic>
        <p:nvPicPr>
          <p:cNvPr id="864" name="Google Shape;864;gf0e7a9ab28_1_506"/>
          <p:cNvPicPr preferRelativeResize="0"/>
          <p:nvPr/>
        </p:nvPicPr>
        <p:blipFill rotWithShape="1">
          <a:blip r:embed="rId3">
            <a:alphaModFix/>
          </a:blip>
          <a:srcRect/>
          <a:stretch/>
        </p:blipFill>
        <p:spPr>
          <a:xfrm>
            <a:off x="2200650" y="1425350"/>
            <a:ext cx="2675325" cy="2565675"/>
          </a:xfrm>
          <a:prstGeom prst="rect">
            <a:avLst/>
          </a:prstGeom>
          <a:noFill/>
          <a:ln>
            <a:noFill/>
          </a:ln>
        </p:spPr>
      </p:pic>
      <p:sp>
        <p:nvSpPr>
          <p:cNvPr id="865" name="Google Shape;865;gf0e7a9ab28_1_506"/>
          <p:cNvSpPr txBox="1"/>
          <p:nvPr/>
        </p:nvSpPr>
        <p:spPr>
          <a:xfrm>
            <a:off x="5510175" y="1982250"/>
            <a:ext cx="3000000" cy="1179000"/>
          </a:xfrm>
          <a:prstGeom prst="rect">
            <a:avLst/>
          </a:prstGeom>
          <a:noFill/>
          <a:ln>
            <a:noFill/>
          </a:ln>
        </p:spPr>
        <p:txBody>
          <a:bodyPr spcFirstLastPara="1" wrap="square" lIns="91425" tIns="91425" rIns="91425" bIns="91425" anchor="t" anchorCtr="0">
            <a:noAutofit/>
          </a:bodyPr>
          <a:lstStyle/>
          <a:p>
            <a:pPr lvl="0">
              <a:lnSpc>
                <a:spcPct val="115000"/>
              </a:lnSpc>
              <a:buSzPts val="1400"/>
            </a:pPr>
            <a:r>
              <a:rPr lang="en-US" dirty="0">
                <a:solidFill>
                  <a:schemeClr val="dk1"/>
                </a:solidFill>
              </a:rPr>
              <a:t>The </a:t>
            </a:r>
            <a:r>
              <a:rPr lang="en-US" dirty="0">
                <a:solidFill>
                  <a:srgbClr val="FF0000"/>
                </a:solidFill>
              </a:rPr>
              <a:t>brake receiver </a:t>
            </a:r>
            <a:r>
              <a:rPr lang="en-US" dirty="0">
                <a:solidFill>
                  <a:schemeClr val="dk1"/>
                </a:solidFill>
              </a:rPr>
              <a:t>acts with the help of compressed air as a force multiplier that will put pressure on the adjustable lever</a:t>
            </a:r>
            <a:r>
              <a:rPr lang="fr" sz="1300" b="0" i="0" u="none" strike="noStrike" cap="none" dirty="0">
                <a:solidFill>
                  <a:schemeClr val="dk1"/>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p:txBody>
      </p:sp>
      <p:sp>
        <p:nvSpPr>
          <p:cNvPr id="866" name="Google Shape;866;gf0e7a9ab28_1_5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57</a:t>
            </a:fld>
            <a:endParaRPr/>
          </a:p>
        </p:txBody>
      </p:sp>
      <p:pic>
        <p:nvPicPr>
          <p:cNvPr id="867" name="Google Shape;867;gf0e7a9ab28_1_506"/>
          <p:cNvPicPr preferRelativeResize="0"/>
          <p:nvPr/>
        </p:nvPicPr>
        <p:blipFill rotWithShape="1">
          <a:blip r:embed="rId4">
            <a:alphaModFix/>
          </a:blip>
          <a:srcRect/>
          <a:stretch/>
        </p:blipFill>
        <p:spPr>
          <a:xfrm>
            <a:off x="103975" y="40638"/>
            <a:ext cx="1796675" cy="2129458"/>
          </a:xfrm>
          <a:prstGeom prst="rect">
            <a:avLst/>
          </a:prstGeom>
          <a:noFill/>
          <a:ln>
            <a:noFill/>
          </a:ln>
        </p:spPr>
      </p:pic>
      <p:sp>
        <p:nvSpPr>
          <p:cNvPr id="868" name="Google Shape;868;gf0e7a9ab28_1_506"/>
          <p:cNvSpPr txBox="1"/>
          <p:nvPr/>
        </p:nvSpPr>
        <p:spPr>
          <a:xfrm>
            <a:off x="0" y="39910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69" name="Google Shape;869;gf0e7a9ab28_1_50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f0e7a9ab28_1_706"/>
          <p:cNvSpPr txBox="1">
            <a:spLocks noGrp="1"/>
          </p:cNvSpPr>
          <p:nvPr>
            <p:ph type="title"/>
          </p:nvPr>
        </p:nvSpPr>
        <p:spPr>
          <a:xfrm>
            <a:off x="1297383" y="186824"/>
            <a:ext cx="7605484" cy="572700"/>
          </a:xfrm>
          <a:prstGeom prst="rect">
            <a:avLst/>
          </a:prstGeom>
          <a:noFill/>
          <a:ln>
            <a:noFill/>
          </a:ln>
        </p:spPr>
        <p:txBody>
          <a:bodyPr spcFirstLastPara="1" wrap="square" lIns="91425" tIns="91425" rIns="91425" bIns="91425" anchor="t" anchorCtr="0">
            <a:noAutofit/>
          </a:bodyPr>
          <a:lstStyle/>
          <a:p>
            <a:pPr lvl="0"/>
            <a:r>
              <a:rPr lang="fr-CA" dirty="0"/>
              <a:t>The dual </a:t>
            </a:r>
            <a:r>
              <a:rPr lang="fr-CA" dirty="0" err="1"/>
              <a:t>brake</a:t>
            </a:r>
            <a:r>
              <a:rPr lang="fr-CA" dirty="0"/>
              <a:t> </a:t>
            </a:r>
            <a:r>
              <a:rPr lang="fr-CA" dirty="0" err="1"/>
              <a:t>receiver</a:t>
            </a:r>
            <a:r>
              <a:rPr lang="fr-CA" dirty="0"/>
              <a:t> (</a:t>
            </a:r>
            <a:r>
              <a:rPr lang="fr-CA" dirty="0" err="1"/>
              <a:t>actuator,booster</a:t>
            </a:r>
            <a:r>
              <a:rPr lang="fr-CA" dirty="0"/>
              <a:t>)</a:t>
            </a:r>
            <a:endParaRPr dirty="0"/>
          </a:p>
        </p:txBody>
      </p:sp>
      <p:sp>
        <p:nvSpPr>
          <p:cNvPr id="875" name="Google Shape;875;gf0e7a9ab28_1_706"/>
          <p:cNvSpPr txBox="1"/>
          <p:nvPr/>
        </p:nvSpPr>
        <p:spPr>
          <a:xfrm>
            <a:off x="4980000" y="2757375"/>
            <a:ext cx="3000000" cy="1163400"/>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dirty="0">
                <a:solidFill>
                  <a:schemeClr val="dk1"/>
                </a:solidFill>
              </a:rPr>
              <a:t>The </a:t>
            </a:r>
            <a:r>
              <a:rPr lang="en-US" dirty="0">
                <a:solidFill>
                  <a:srgbClr val="FF0000"/>
                </a:solidFill>
              </a:rPr>
              <a:t>dual brake receiver</a:t>
            </a:r>
            <a:r>
              <a:rPr lang="en-US" dirty="0">
                <a:solidFill>
                  <a:schemeClr val="dk1"/>
                </a:solidFill>
              </a:rPr>
              <a:t>, in addition to performing the same action as the single brake receiver, it also apply the parking brake.</a:t>
            </a:r>
            <a:endParaRPr sz="1400" b="0" i="0" u="none" strike="noStrike" cap="none" dirty="0">
              <a:solidFill>
                <a:srgbClr val="000000"/>
              </a:solidFill>
              <a:latin typeface="Arial"/>
              <a:ea typeface="Arial"/>
              <a:cs typeface="Arial"/>
              <a:sym typeface="Arial"/>
            </a:endParaRPr>
          </a:p>
        </p:txBody>
      </p:sp>
      <p:pic>
        <p:nvPicPr>
          <p:cNvPr id="876" name="Google Shape;876;gf0e7a9ab28_1_706"/>
          <p:cNvPicPr preferRelativeResize="0"/>
          <p:nvPr/>
        </p:nvPicPr>
        <p:blipFill rotWithShape="1">
          <a:blip r:embed="rId3">
            <a:alphaModFix/>
          </a:blip>
          <a:srcRect/>
          <a:stretch/>
        </p:blipFill>
        <p:spPr>
          <a:xfrm>
            <a:off x="5100125" y="945600"/>
            <a:ext cx="2680875" cy="1755625"/>
          </a:xfrm>
          <a:prstGeom prst="rect">
            <a:avLst/>
          </a:prstGeom>
          <a:noFill/>
          <a:ln>
            <a:noFill/>
          </a:ln>
        </p:spPr>
      </p:pic>
      <p:sp>
        <p:nvSpPr>
          <p:cNvPr id="877" name="Google Shape;877;gf0e7a9ab28_1_7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58</a:t>
            </a:fld>
            <a:endParaRPr/>
          </a:p>
        </p:txBody>
      </p:sp>
      <p:pic>
        <p:nvPicPr>
          <p:cNvPr id="878" name="Google Shape;878;gf0e7a9ab28_1_706"/>
          <p:cNvPicPr preferRelativeResize="0"/>
          <p:nvPr/>
        </p:nvPicPr>
        <p:blipFill rotWithShape="1">
          <a:blip r:embed="rId4">
            <a:alphaModFix/>
          </a:blip>
          <a:srcRect/>
          <a:stretch/>
        </p:blipFill>
        <p:spPr>
          <a:xfrm>
            <a:off x="160246" y="1220225"/>
            <a:ext cx="3279503" cy="2865370"/>
          </a:xfrm>
          <a:prstGeom prst="rect">
            <a:avLst/>
          </a:prstGeom>
          <a:noFill/>
          <a:ln>
            <a:noFill/>
          </a:ln>
        </p:spPr>
      </p:pic>
      <p:sp>
        <p:nvSpPr>
          <p:cNvPr id="879" name="Google Shape;879;gf0e7a9ab28_1_706"/>
          <p:cNvSpPr txBox="1"/>
          <p:nvPr/>
        </p:nvSpPr>
        <p:spPr>
          <a:xfrm>
            <a:off x="0" y="40856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80" name="Google Shape;880;gf0e7a9ab28_1_70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f0e7a9ab28_1_606"/>
          <p:cNvSpPr txBox="1">
            <a:spLocks noGrp="1"/>
          </p:cNvSpPr>
          <p:nvPr>
            <p:ph type="title"/>
          </p:nvPr>
        </p:nvSpPr>
        <p:spPr>
          <a:xfrm>
            <a:off x="2674274" y="324510"/>
            <a:ext cx="5211451" cy="572700"/>
          </a:xfrm>
          <a:prstGeom prst="rect">
            <a:avLst/>
          </a:prstGeom>
          <a:noFill/>
          <a:ln>
            <a:noFill/>
          </a:ln>
        </p:spPr>
        <p:txBody>
          <a:bodyPr spcFirstLastPara="1" wrap="square" lIns="91425" tIns="91425" rIns="91425" bIns="91425" anchor="t" anchorCtr="0">
            <a:noAutofit/>
          </a:bodyPr>
          <a:lstStyle/>
          <a:p>
            <a:pPr lvl="0" algn="ctr"/>
            <a:r>
              <a:rPr lang="fr-CA" dirty="0"/>
              <a:t>The </a:t>
            </a:r>
            <a:r>
              <a:rPr lang="fr-CA" dirty="0" err="1"/>
              <a:t>slack</a:t>
            </a:r>
            <a:r>
              <a:rPr lang="fr-CA" dirty="0"/>
              <a:t> </a:t>
            </a:r>
            <a:r>
              <a:rPr lang="fr-CA" dirty="0" err="1"/>
              <a:t>adjuster</a:t>
            </a:r>
            <a:endParaRPr dirty="0"/>
          </a:p>
        </p:txBody>
      </p:sp>
      <p:pic>
        <p:nvPicPr>
          <p:cNvPr id="886" name="Google Shape;886;gf0e7a9ab28_1_606"/>
          <p:cNvPicPr preferRelativeResize="0"/>
          <p:nvPr/>
        </p:nvPicPr>
        <p:blipFill rotWithShape="1">
          <a:blip r:embed="rId3">
            <a:alphaModFix/>
          </a:blip>
          <a:srcRect/>
          <a:stretch/>
        </p:blipFill>
        <p:spPr>
          <a:xfrm>
            <a:off x="2573325" y="1394275"/>
            <a:ext cx="1881800" cy="2674125"/>
          </a:xfrm>
          <a:prstGeom prst="rect">
            <a:avLst/>
          </a:prstGeom>
          <a:noFill/>
          <a:ln>
            <a:noFill/>
          </a:ln>
        </p:spPr>
      </p:pic>
      <p:sp>
        <p:nvSpPr>
          <p:cNvPr id="887" name="Google Shape;887;gf0e7a9ab28_1_606"/>
          <p:cNvSpPr txBox="1"/>
          <p:nvPr/>
        </p:nvSpPr>
        <p:spPr>
          <a:xfrm>
            <a:off x="5280000" y="2296190"/>
            <a:ext cx="3000000" cy="870300"/>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dirty="0">
                <a:solidFill>
                  <a:schemeClr val="dk1"/>
                </a:solidFill>
              </a:rPr>
              <a:t>The </a:t>
            </a:r>
            <a:r>
              <a:rPr lang="en-US" dirty="0">
                <a:solidFill>
                  <a:srgbClr val="FF0000"/>
                </a:solidFill>
              </a:rPr>
              <a:t>slack adjuster </a:t>
            </a:r>
            <a:r>
              <a:rPr lang="en-US" dirty="0">
                <a:solidFill>
                  <a:schemeClr val="dk1"/>
                </a:solidFill>
              </a:rPr>
              <a:t>also acts as a force multiplier through its leverage</a:t>
            </a:r>
            <a:endParaRPr sz="1400" b="0" i="0" u="none" strike="noStrike" cap="none" dirty="0">
              <a:solidFill>
                <a:srgbClr val="000000"/>
              </a:solidFill>
              <a:latin typeface="Arial"/>
              <a:ea typeface="Arial"/>
              <a:cs typeface="Arial"/>
              <a:sym typeface="Arial"/>
            </a:endParaRPr>
          </a:p>
        </p:txBody>
      </p:sp>
      <p:sp>
        <p:nvSpPr>
          <p:cNvPr id="888" name="Google Shape;888;gf0e7a9ab28_1_6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fr"/>
              <a:t>59</a:t>
            </a:fld>
            <a:endParaRPr/>
          </a:p>
        </p:txBody>
      </p:sp>
      <p:pic>
        <p:nvPicPr>
          <p:cNvPr id="889" name="Google Shape;889;gf0e7a9ab28_1_606"/>
          <p:cNvPicPr preferRelativeResize="0"/>
          <p:nvPr/>
        </p:nvPicPr>
        <p:blipFill rotWithShape="1">
          <a:blip r:embed="rId4">
            <a:alphaModFix/>
          </a:blip>
          <a:srcRect/>
          <a:stretch/>
        </p:blipFill>
        <p:spPr>
          <a:xfrm>
            <a:off x="103975" y="40638"/>
            <a:ext cx="1796675" cy="2129458"/>
          </a:xfrm>
          <a:prstGeom prst="rect">
            <a:avLst/>
          </a:prstGeom>
          <a:noFill/>
          <a:ln>
            <a:noFill/>
          </a:ln>
        </p:spPr>
      </p:pic>
      <p:sp>
        <p:nvSpPr>
          <p:cNvPr id="890" name="Google Shape;890;gf0e7a9ab28_1_606"/>
          <p:cNvSpPr txBox="1"/>
          <p:nvPr/>
        </p:nvSpPr>
        <p:spPr>
          <a:xfrm>
            <a:off x="0" y="40684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ref:(2.4.1)</a:t>
            </a:r>
            <a:endParaRPr sz="1400" b="0" i="0" u="none" strike="noStrike" cap="none">
              <a:solidFill>
                <a:srgbClr val="000000"/>
              </a:solidFill>
              <a:latin typeface="Arial"/>
              <a:ea typeface="Arial"/>
              <a:cs typeface="Arial"/>
              <a:sym typeface="Arial"/>
            </a:endParaRPr>
          </a:p>
        </p:txBody>
      </p:sp>
      <p:pic>
        <p:nvPicPr>
          <p:cNvPr id="891" name="Google Shape;891;gf0e7a9ab28_1_60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
          <p:cNvPicPr preferRelativeResize="0"/>
          <p:nvPr/>
        </p:nvPicPr>
        <p:blipFill rotWithShape="1">
          <a:blip r:embed="rId3">
            <a:alphaModFix/>
          </a:blip>
          <a:srcRect/>
          <a:stretch/>
        </p:blipFill>
        <p:spPr>
          <a:xfrm>
            <a:off x="2682325" y="2210775"/>
            <a:ext cx="2446663" cy="1994397"/>
          </a:xfrm>
          <a:prstGeom prst="rect">
            <a:avLst/>
          </a:prstGeom>
          <a:noFill/>
          <a:ln>
            <a:noFill/>
          </a:ln>
        </p:spPr>
      </p:pic>
      <p:sp>
        <p:nvSpPr>
          <p:cNvPr id="267" name="Google Shape;267;p4"/>
          <p:cNvSpPr txBox="1"/>
          <p:nvPr/>
        </p:nvSpPr>
        <p:spPr>
          <a:xfrm>
            <a:off x="140300" y="291725"/>
            <a:ext cx="4988700" cy="1994400"/>
          </a:xfrm>
          <a:prstGeom prst="rect">
            <a:avLst/>
          </a:prstGeom>
          <a:noFill/>
          <a:ln>
            <a:noFill/>
          </a:ln>
        </p:spPr>
        <p:txBody>
          <a:bodyPr spcFirstLastPara="1" wrap="square" lIns="91425" tIns="91425" rIns="91425" bIns="91425" anchor="t" anchorCtr="0">
            <a:noAutofit/>
          </a:bodyPr>
          <a:lstStyle/>
          <a:p>
            <a:pPr lvl="0">
              <a:buSzPts val="1800"/>
            </a:pPr>
            <a:r>
              <a:rPr lang="fr-CA" sz="1800" b="1" dirty="0">
                <a:highlight>
                  <a:srgbClr val="FF0000"/>
                </a:highlight>
              </a:rPr>
              <a:t>INDICATOR LIGHTS</a:t>
            </a:r>
            <a:endParaRPr sz="1800" b="1" i="0" u="none" strike="noStrike" cap="none" dirty="0">
              <a:solidFill>
                <a:srgbClr val="000000"/>
              </a:solidFill>
              <a:highlight>
                <a:srgbClr val="FF0000"/>
              </a:highlight>
              <a:latin typeface="Arial"/>
              <a:ea typeface="Arial"/>
              <a:cs typeface="Arial"/>
              <a:sym typeface="Arial"/>
            </a:endParaRPr>
          </a:p>
          <a:p>
            <a:pPr lvl="0">
              <a:buSzPts val="1800"/>
            </a:pPr>
            <a:r>
              <a:rPr lang="fr-CA" sz="1800" b="1" dirty="0"/>
              <a:t>High </a:t>
            </a:r>
            <a:r>
              <a:rPr lang="fr-CA" sz="1800" b="1" dirty="0" err="1"/>
              <a:t>temperature</a:t>
            </a:r>
            <a:r>
              <a:rPr lang="fr-CA" sz="1800" b="1" dirty="0"/>
              <a:t> </a:t>
            </a:r>
            <a:r>
              <a:rPr lang="fr-CA" sz="1800" b="1" dirty="0" err="1"/>
              <a:t>indicator</a:t>
            </a:r>
            <a:endParaRPr lang="fr-CA" sz="1800" b="1" dirty="0"/>
          </a:p>
          <a:p>
            <a:pPr lvl="0">
              <a:buSzPts val="1800"/>
            </a:pPr>
            <a:endParaRPr sz="1800" b="1" i="0" u="none" strike="noStrike" cap="none" dirty="0">
              <a:solidFill>
                <a:srgbClr val="000000"/>
              </a:solidFill>
              <a:latin typeface="Arial"/>
              <a:ea typeface="Arial"/>
              <a:cs typeface="Arial"/>
              <a:sym typeface="Arial"/>
            </a:endParaRPr>
          </a:p>
          <a:p>
            <a:pPr lvl="0">
              <a:buSzPts val="1800"/>
            </a:pPr>
            <a:r>
              <a:rPr lang="en-US" sz="1800" dirty="0"/>
              <a:t>Associated with engine overheating, it can be lit alone or accompanied by another indicator</a:t>
            </a:r>
            <a:r>
              <a:rPr lang="fr"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268" name="Google Shape;268;p4"/>
          <p:cNvSpPr txBox="1"/>
          <p:nvPr/>
        </p:nvSpPr>
        <p:spPr>
          <a:xfrm>
            <a:off x="3821500" y="76200"/>
            <a:ext cx="4770000" cy="662100"/>
          </a:xfrm>
          <a:prstGeom prst="rect">
            <a:avLst/>
          </a:prstGeom>
          <a:noFill/>
          <a:ln>
            <a:noFill/>
          </a:ln>
        </p:spPr>
        <p:txBody>
          <a:bodyPr spcFirstLastPara="1" wrap="square" lIns="91425" tIns="91425" rIns="91425" bIns="91425" anchor="t" anchorCtr="0">
            <a:noAutofit/>
          </a:bodyPr>
          <a:lstStyle/>
          <a:p>
            <a:pPr lvl="0" algn="ctr">
              <a:buSzPts val="3200"/>
            </a:pPr>
            <a:r>
              <a:rPr lang="fr-CA" sz="3200" b="1" dirty="0"/>
              <a:t>Associated </a:t>
            </a:r>
            <a:r>
              <a:rPr lang="fr-CA" sz="3200" b="1" dirty="0" err="1"/>
              <a:t>pictogram</a:t>
            </a:r>
            <a:endParaRPr sz="1400" b="0" i="0" u="none" strike="noStrike" cap="none" dirty="0">
              <a:solidFill>
                <a:srgbClr val="000000"/>
              </a:solidFill>
              <a:latin typeface="Arial"/>
              <a:ea typeface="Arial"/>
              <a:cs typeface="Arial"/>
              <a:sym typeface="Arial"/>
            </a:endParaRPr>
          </a:p>
        </p:txBody>
      </p:sp>
      <p:pic>
        <p:nvPicPr>
          <p:cNvPr id="269" name="Google Shape;269;p4"/>
          <p:cNvPicPr preferRelativeResize="0"/>
          <p:nvPr/>
        </p:nvPicPr>
        <p:blipFill rotWithShape="1">
          <a:blip r:embed="rId4">
            <a:alphaModFix/>
          </a:blip>
          <a:srcRect/>
          <a:stretch/>
        </p:blipFill>
        <p:spPr>
          <a:xfrm>
            <a:off x="5295262" y="890689"/>
            <a:ext cx="3076925" cy="3076925"/>
          </a:xfrm>
          <a:prstGeom prst="rect">
            <a:avLst/>
          </a:prstGeom>
          <a:noFill/>
          <a:ln>
            <a:noFill/>
          </a:ln>
        </p:spPr>
      </p:pic>
      <p:sp>
        <p:nvSpPr>
          <p:cNvPr id="270" name="Google Shape;270;p4"/>
          <p:cNvSpPr/>
          <p:nvPr/>
        </p:nvSpPr>
        <p:spPr>
          <a:xfrm rot="-1318016">
            <a:off x="7993777" y="1418818"/>
            <a:ext cx="848501" cy="272695"/>
          </a:xfrm>
          <a:prstGeom prst="lef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
          <p:cNvSpPr/>
          <p:nvPr/>
        </p:nvSpPr>
        <p:spPr>
          <a:xfrm rot="-1318820">
            <a:off x="8169974" y="2559596"/>
            <a:ext cx="767055" cy="272695"/>
          </a:xfrm>
          <a:prstGeom prst="lef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
          <p:cNvSpPr txBox="1"/>
          <p:nvPr/>
        </p:nvSpPr>
        <p:spPr>
          <a:xfrm>
            <a:off x="211175" y="3874725"/>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ref:(2.2.2)</a:t>
            </a:r>
            <a:endParaRPr sz="1400" b="0" i="0" u="none" strike="noStrike" cap="none">
              <a:solidFill>
                <a:srgbClr val="000000"/>
              </a:solidFill>
              <a:latin typeface="Arial"/>
              <a:ea typeface="Arial"/>
              <a:cs typeface="Arial"/>
              <a:sym typeface="Arial"/>
            </a:endParaRPr>
          </a:p>
        </p:txBody>
      </p:sp>
      <p:sp>
        <p:nvSpPr>
          <p:cNvPr id="273" name="Google Shape;273;p4"/>
          <p:cNvSpPr txBox="1"/>
          <p:nvPr/>
        </p:nvSpPr>
        <p:spPr>
          <a:xfrm>
            <a:off x="211175" y="2864875"/>
            <a:ext cx="1645500" cy="4311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dirty="0">
                <a:solidFill>
                  <a:srgbClr val="FF0000"/>
                </a:solidFill>
              </a:rPr>
              <a:t>+  205°F</a:t>
            </a:r>
            <a:r>
              <a:rPr lang="fr" sz="1600" b="0" i="0" u="none" strike="noStrike" cap="none" dirty="0">
                <a:solidFill>
                  <a:schemeClr val="dk1"/>
                </a:solidFill>
                <a:highlight>
                  <a:srgbClr val="C00000"/>
                </a:highlight>
                <a:latin typeface="Arial"/>
                <a:ea typeface="Arial"/>
                <a:cs typeface="Arial"/>
                <a:sym typeface="Arial"/>
              </a:rPr>
              <a:t> </a:t>
            </a:r>
            <a:endParaRPr sz="1600" b="0" i="0" u="none" strike="noStrike" cap="none" dirty="0">
              <a:solidFill>
                <a:srgbClr val="000000"/>
              </a:solidFill>
              <a:highlight>
                <a:srgbClr val="C00000"/>
              </a:highlight>
              <a:latin typeface="Arial"/>
              <a:ea typeface="Arial"/>
              <a:cs typeface="Arial"/>
              <a:sym typeface="Arial"/>
            </a:endParaRPr>
          </a:p>
        </p:txBody>
      </p:sp>
      <p:pic>
        <p:nvPicPr>
          <p:cNvPr id="274" name="Google Shape;274;p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f0e7a9ab28_1_822"/>
          <p:cNvSpPr txBox="1">
            <a:spLocks noGrp="1"/>
          </p:cNvSpPr>
          <p:nvPr>
            <p:ph type="title"/>
          </p:nvPr>
        </p:nvSpPr>
        <p:spPr>
          <a:xfrm>
            <a:off x="75900" y="35101"/>
            <a:ext cx="8992200" cy="582600"/>
          </a:xfrm>
          <a:prstGeom prst="rect">
            <a:avLst/>
          </a:prstGeom>
          <a:noFill/>
          <a:ln>
            <a:noFill/>
          </a:ln>
        </p:spPr>
        <p:txBody>
          <a:bodyPr spcFirstLastPara="1" wrap="square" lIns="91425" tIns="91425" rIns="91425" bIns="91425" anchor="ctr" anchorCtr="0">
            <a:noAutofit/>
          </a:bodyPr>
          <a:lstStyle/>
          <a:p>
            <a:pPr lvl="0">
              <a:lnSpc>
                <a:spcPct val="115000"/>
              </a:lnSpc>
              <a:buSzPts val="1100"/>
            </a:pPr>
            <a:r>
              <a:rPr lang="en-US" sz="2200" b="1" dirty="0"/>
              <a:t>Pictograms and gauges associated with braking systems</a:t>
            </a:r>
            <a:endParaRPr sz="2200" dirty="0"/>
          </a:p>
        </p:txBody>
      </p:sp>
      <p:pic>
        <p:nvPicPr>
          <p:cNvPr id="897" name="Google Shape;897;gf0e7a9ab28_1_822"/>
          <p:cNvPicPr preferRelativeResize="0"/>
          <p:nvPr/>
        </p:nvPicPr>
        <p:blipFill rotWithShape="1">
          <a:blip r:embed="rId3">
            <a:alphaModFix/>
          </a:blip>
          <a:srcRect/>
          <a:stretch/>
        </p:blipFill>
        <p:spPr>
          <a:xfrm>
            <a:off x="152400" y="662775"/>
            <a:ext cx="942975" cy="895350"/>
          </a:xfrm>
          <a:prstGeom prst="rect">
            <a:avLst/>
          </a:prstGeom>
          <a:noFill/>
          <a:ln>
            <a:noFill/>
          </a:ln>
        </p:spPr>
      </p:pic>
      <p:pic>
        <p:nvPicPr>
          <p:cNvPr id="898" name="Google Shape;898;gf0e7a9ab28_1_822"/>
          <p:cNvPicPr preferRelativeResize="0"/>
          <p:nvPr/>
        </p:nvPicPr>
        <p:blipFill rotWithShape="1">
          <a:blip r:embed="rId4">
            <a:alphaModFix/>
          </a:blip>
          <a:srcRect/>
          <a:stretch/>
        </p:blipFill>
        <p:spPr>
          <a:xfrm>
            <a:off x="1226738" y="650458"/>
            <a:ext cx="952500" cy="923925"/>
          </a:xfrm>
          <a:prstGeom prst="rect">
            <a:avLst/>
          </a:prstGeom>
          <a:noFill/>
          <a:ln>
            <a:noFill/>
          </a:ln>
        </p:spPr>
      </p:pic>
      <p:pic>
        <p:nvPicPr>
          <p:cNvPr id="899" name="Google Shape;899;gf0e7a9ab28_1_822"/>
          <p:cNvPicPr preferRelativeResize="0"/>
          <p:nvPr/>
        </p:nvPicPr>
        <p:blipFill rotWithShape="1">
          <a:blip r:embed="rId5">
            <a:alphaModFix/>
          </a:blip>
          <a:srcRect/>
          <a:stretch/>
        </p:blipFill>
        <p:spPr>
          <a:xfrm>
            <a:off x="152400" y="1648613"/>
            <a:ext cx="942975" cy="895350"/>
          </a:xfrm>
          <a:prstGeom prst="rect">
            <a:avLst/>
          </a:prstGeom>
          <a:noFill/>
          <a:ln>
            <a:noFill/>
          </a:ln>
        </p:spPr>
      </p:pic>
      <p:pic>
        <p:nvPicPr>
          <p:cNvPr id="900" name="Google Shape;900;gf0e7a9ab28_1_822"/>
          <p:cNvPicPr preferRelativeResize="0"/>
          <p:nvPr/>
        </p:nvPicPr>
        <p:blipFill rotWithShape="1">
          <a:blip r:embed="rId6">
            <a:alphaModFix/>
          </a:blip>
          <a:srcRect/>
          <a:stretch/>
        </p:blipFill>
        <p:spPr>
          <a:xfrm>
            <a:off x="1188324" y="1610525"/>
            <a:ext cx="1000125" cy="962025"/>
          </a:xfrm>
          <a:prstGeom prst="rect">
            <a:avLst/>
          </a:prstGeom>
          <a:noFill/>
          <a:ln>
            <a:noFill/>
          </a:ln>
        </p:spPr>
      </p:pic>
      <p:pic>
        <p:nvPicPr>
          <p:cNvPr id="901" name="Google Shape;901;gf0e7a9ab28_1_822"/>
          <p:cNvPicPr preferRelativeResize="0"/>
          <p:nvPr/>
        </p:nvPicPr>
        <p:blipFill rotWithShape="1">
          <a:blip r:embed="rId7">
            <a:alphaModFix/>
          </a:blip>
          <a:srcRect/>
          <a:stretch/>
        </p:blipFill>
        <p:spPr>
          <a:xfrm>
            <a:off x="152399" y="3208762"/>
            <a:ext cx="942975" cy="885825"/>
          </a:xfrm>
          <a:prstGeom prst="rect">
            <a:avLst/>
          </a:prstGeom>
          <a:noFill/>
          <a:ln>
            <a:noFill/>
          </a:ln>
        </p:spPr>
      </p:pic>
      <p:pic>
        <p:nvPicPr>
          <p:cNvPr id="902" name="Google Shape;902;gf0e7a9ab28_1_822"/>
          <p:cNvPicPr preferRelativeResize="0"/>
          <p:nvPr/>
        </p:nvPicPr>
        <p:blipFill rotWithShape="1">
          <a:blip r:embed="rId8">
            <a:alphaModFix/>
          </a:blip>
          <a:srcRect/>
          <a:stretch/>
        </p:blipFill>
        <p:spPr>
          <a:xfrm>
            <a:off x="1204227" y="3270675"/>
            <a:ext cx="1047750" cy="790575"/>
          </a:xfrm>
          <a:prstGeom prst="rect">
            <a:avLst/>
          </a:prstGeom>
          <a:noFill/>
          <a:ln>
            <a:noFill/>
          </a:ln>
        </p:spPr>
      </p:pic>
      <p:sp>
        <p:nvSpPr>
          <p:cNvPr id="903" name="Google Shape;903;gf0e7a9ab28_1_822"/>
          <p:cNvSpPr txBox="1"/>
          <p:nvPr/>
        </p:nvSpPr>
        <p:spPr>
          <a:xfrm>
            <a:off x="2243150" y="953300"/>
            <a:ext cx="1515000" cy="400200"/>
          </a:xfrm>
          <a:prstGeom prst="rect">
            <a:avLst/>
          </a:prstGeom>
          <a:noFill/>
          <a:ln>
            <a:noFill/>
          </a:ln>
        </p:spPr>
        <p:txBody>
          <a:bodyPr spcFirstLastPara="1" wrap="square" lIns="91425" tIns="91425" rIns="91425" bIns="91425" anchor="t" anchorCtr="0">
            <a:noAutofit/>
          </a:bodyPr>
          <a:lstStyle/>
          <a:p>
            <a:pPr lvl="0" algn="ctr">
              <a:buSzPts val="1400"/>
            </a:pPr>
            <a:r>
              <a:rPr lang="fr-CA" dirty="0" err="1"/>
              <a:t>Primary</a:t>
            </a:r>
            <a:r>
              <a:rPr lang="fr-CA" dirty="0"/>
              <a:t> system</a:t>
            </a:r>
            <a:endParaRPr sz="1400" b="0" i="0" u="none" strike="noStrike" cap="none" dirty="0">
              <a:solidFill>
                <a:srgbClr val="000000"/>
              </a:solidFill>
              <a:latin typeface="Arial"/>
              <a:ea typeface="Arial"/>
              <a:cs typeface="Arial"/>
              <a:sym typeface="Arial"/>
            </a:endParaRPr>
          </a:p>
        </p:txBody>
      </p:sp>
      <p:sp>
        <p:nvSpPr>
          <p:cNvPr id="904" name="Google Shape;904;gf0e7a9ab28_1_822"/>
          <p:cNvSpPr txBox="1"/>
          <p:nvPr/>
        </p:nvSpPr>
        <p:spPr>
          <a:xfrm>
            <a:off x="2174550" y="1877225"/>
            <a:ext cx="1733700" cy="400200"/>
          </a:xfrm>
          <a:prstGeom prst="rect">
            <a:avLst/>
          </a:prstGeom>
          <a:noFill/>
          <a:ln>
            <a:noFill/>
          </a:ln>
        </p:spPr>
        <p:txBody>
          <a:bodyPr spcFirstLastPara="1" wrap="square" lIns="91425" tIns="91425" rIns="91425" bIns="91425" anchor="t" anchorCtr="0">
            <a:noAutofit/>
          </a:bodyPr>
          <a:lstStyle/>
          <a:p>
            <a:pPr lvl="0" algn="ctr">
              <a:buSzPts val="1400"/>
            </a:pPr>
            <a:r>
              <a:rPr lang="fr-CA" dirty="0" err="1"/>
              <a:t>Secondary</a:t>
            </a:r>
            <a:r>
              <a:rPr lang="fr-CA" dirty="0"/>
              <a:t> system</a:t>
            </a:r>
            <a:endParaRPr sz="1400" b="0" i="0" u="none" strike="noStrike" cap="none" dirty="0">
              <a:solidFill>
                <a:srgbClr val="000000"/>
              </a:solidFill>
              <a:latin typeface="Arial"/>
              <a:ea typeface="Arial"/>
              <a:cs typeface="Arial"/>
              <a:sym typeface="Arial"/>
            </a:endParaRPr>
          </a:p>
        </p:txBody>
      </p:sp>
      <p:sp>
        <p:nvSpPr>
          <p:cNvPr id="905" name="Google Shape;905;gf0e7a9ab28_1_822"/>
          <p:cNvSpPr txBox="1"/>
          <p:nvPr/>
        </p:nvSpPr>
        <p:spPr>
          <a:xfrm>
            <a:off x="2251977" y="3366906"/>
            <a:ext cx="1515000" cy="582600"/>
          </a:xfrm>
          <a:prstGeom prst="rect">
            <a:avLst/>
          </a:prstGeom>
          <a:noFill/>
          <a:ln>
            <a:noFill/>
          </a:ln>
        </p:spPr>
        <p:txBody>
          <a:bodyPr spcFirstLastPara="1" wrap="square" lIns="91425" tIns="91425" rIns="91425" bIns="91425" anchor="t" anchorCtr="0">
            <a:noAutofit/>
          </a:bodyPr>
          <a:lstStyle/>
          <a:p>
            <a:pPr lvl="0" algn="ctr">
              <a:buSzPts val="1400"/>
            </a:pPr>
            <a:r>
              <a:rPr lang="fr-CA" dirty="0"/>
              <a:t>Application pressure gauge</a:t>
            </a:r>
            <a:endParaRPr sz="1400" b="0" i="0" u="none" strike="noStrike" cap="none" dirty="0">
              <a:solidFill>
                <a:srgbClr val="000000"/>
              </a:solidFill>
              <a:latin typeface="Arial"/>
              <a:ea typeface="Arial"/>
              <a:cs typeface="Arial"/>
              <a:sym typeface="Arial"/>
            </a:endParaRPr>
          </a:p>
        </p:txBody>
      </p:sp>
      <p:pic>
        <p:nvPicPr>
          <p:cNvPr id="906" name="Google Shape;906;gf0e7a9ab28_1_822"/>
          <p:cNvPicPr preferRelativeResize="0"/>
          <p:nvPr/>
        </p:nvPicPr>
        <p:blipFill rotWithShape="1">
          <a:blip r:embed="rId9">
            <a:alphaModFix/>
          </a:blip>
          <a:srcRect/>
          <a:stretch/>
        </p:blipFill>
        <p:spPr>
          <a:xfrm>
            <a:off x="3908250" y="615200"/>
            <a:ext cx="4454925" cy="2085264"/>
          </a:xfrm>
          <a:prstGeom prst="rect">
            <a:avLst/>
          </a:prstGeom>
          <a:noFill/>
          <a:ln>
            <a:noFill/>
          </a:ln>
        </p:spPr>
      </p:pic>
      <p:pic>
        <p:nvPicPr>
          <p:cNvPr id="907" name="Google Shape;907;gf0e7a9ab28_1_822"/>
          <p:cNvPicPr preferRelativeResize="0"/>
          <p:nvPr/>
        </p:nvPicPr>
        <p:blipFill rotWithShape="1">
          <a:blip r:embed="rId10">
            <a:alphaModFix/>
          </a:blip>
          <a:srcRect/>
          <a:stretch/>
        </p:blipFill>
        <p:spPr>
          <a:xfrm>
            <a:off x="3804775" y="2895700"/>
            <a:ext cx="1369050" cy="1369050"/>
          </a:xfrm>
          <a:prstGeom prst="rect">
            <a:avLst/>
          </a:prstGeom>
          <a:noFill/>
          <a:ln>
            <a:noFill/>
          </a:ln>
        </p:spPr>
      </p:pic>
      <p:sp>
        <p:nvSpPr>
          <p:cNvPr id="908" name="Google Shape;908;gf0e7a9ab28_1_822"/>
          <p:cNvSpPr txBox="1"/>
          <p:nvPr/>
        </p:nvSpPr>
        <p:spPr>
          <a:xfrm>
            <a:off x="650" y="41151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chemeClr val="dk1"/>
                </a:solidFill>
                <a:latin typeface="Arial"/>
                <a:ea typeface="Arial"/>
                <a:cs typeface="Arial"/>
                <a:sym typeface="Arial"/>
              </a:rPr>
              <a:t>ref:(2.4.2)</a:t>
            </a:r>
            <a:endParaRPr sz="1400" b="0" i="0" u="none" strike="noStrike" cap="none" dirty="0">
              <a:solidFill>
                <a:srgbClr val="000000"/>
              </a:solidFill>
              <a:latin typeface="Arial"/>
              <a:ea typeface="Arial"/>
              <a:cs typeface="Arial"/>
              <a:sym typeface="Arial"/>
            </a:endParaRPr>
          </a:p>
        </p:txBody>
      </p:sp>
      <p:pic>
        <p:nvPicPr>
          <p:cNvPr id="909" name="Google Shape;909;gf0e7a9ab28_1_822"/>
          <p:cNvPicPr preferRelativeResize="0"/>
          <p:nvPr/>
        </p:nvPicPr>
        <p:blipFill>
          <a:blip r:embed="rId11">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f0e7a9ab28_1_928"/>
          <p:cNvSpPr txBox="1">
            <a:spLocks noGrp="1"/>
          </p:cNvSpPr>
          <p:nvPr>
            <p:ph type="title"/>
          </p:nvPr>
        </p:nvSpPr>
        <p:spPr>
          <a:xfrm>
            <a:off x="1066350" y="325325"/>
            <a:ext cx="7011300" cy="519900"/>
          </a:xfrm>
          <a:prstGeom prst="rect">
            <a:avLst/>
          </a:prstGeom>
          <a:noFill/>
          <a:ln>
            <a:noFill/>
          </a:ln>
        </p:spPr>
        <p:txBody>
          <a:bodyPr spcFirstLastPara="1" wrap="square" lIns="91425" tIns="91425" rIns="91425" bIns="91425" anchor="ctr" anchorCtr="0">
            <a:noAutofit/>
          </a:bodyPr>
          <a:lstStyle/>
          <a:p>
            <a:pPr lvl="0">
              <a:lnSpc>
                <a:spcPct val="115000"/>
              </a:lnSpc>
              <a:buSzPts val="1100"/>
            </a:pPr>
            <a:r>
              <a:rPr lang="en-US" sz="3000" b="1" dirty="0"/>
              <a:t>Brake system warning lights</a:t>
            </a:r>
            <a:endParaRPr sz="3000" dirty="0"/>
          </a:p>
        </p:txBody>
      </p:sp>
      <p:pic>
        <p:nvPicPr>
          <p:cNvPr id="915" name="Google Shape;915;gf0e7a9ab28_1_928"/>
          <p:cNvPicPr preferRelativeResize="0"/>
          <p:nvPr/>
        </p:nvPicPr>
        <p:blipFill rotWithShape="1">
          <a:blip r:embed="rId3">
            <a:alphaModFix/>
          </a:blip>
          <a:srcRect/>
          <a:stretch/>
        </p:blipFill>
        <p:spPr>
          <a:xfrm>
            <a:off x="166725" y="2690165"/>
            <a:ext cx="1268650" cy="1034110"/>
          </a:xfrm>
          <a:prstGeom prst="rect">
            <a:avLst/>
          </a:prstGeom>
          <a:noFill/>
          <a:ln>
            <a:noFill/>
          </a:ln>
        </p:spPr>
      </p:pic>
      <p:pic>
        <p:nvPicPr>
          <p:cNvPr id="916" name="Google Shape;916;gf0e7a9ab28_1_928"/>
          <p:cNvPicPr preferRelativeResize="0"/>
          <p:nvPr/>
        </p:nvPicPr>
        <p:blipFill rotWithShape="1">
          <a:blip r:embed="rId4">
            <a:alphaModFix/>
          </a:blip>
          <a:srcRect/>
          <a:stretch/>
        </p:blipFill>
        <p:spPr>
          <a:xfrm>
            <a:off x="1608450" y="2690165"/>
            <a:ext cx="1268650" cy="1034110"/>
          </a:xfrm>
          <a:prstGeom prst="rect">
            <a:avLst/>
          </a:prstGeom>
          <a:noFill/>
          <a:ln>
            <a:noFill/>
          </a:ln>
        </p:spPr>
      </p:pic>
      <p:pic>
        <p:nvPicPr>
          <p:cNvPr id="917" name="Google Shape;917;gf0e7a9ab28_1_928"/>
          <p:cNvPicPr preferRelativeResize="0"/>
          <p:nvPr/>
        </p:nvPicPr>
        <p:blipFill rotWithShape="1">
          <a:blip r:embed="rId5">
            <a:alphaModFix/>
          </a:blip>
          <a:srcRect/>
          <a:stretch/>
        </p:blipFill>
        <p:spPr>
          <a:xfrm>
            <a:off x="1712050" y="1143016"/>
            <a:ext cx="1268650" cy="1066788"/>
          </a:xfrm>
          <a:prstGeom prst="rect">
            <a:avLst/>
          </a:prstGeom>
          <a:noFill/>
          <a:ln w="9525" cap="flat" cmpd="sng">
            <a:solidFill>
              <a:srgbClr val="000000"/>
            </a:solidFill>
            <a:prstDash val="solid"/>
            <a:round/>
            <a:headEnd type="none" w="sm" len="sm"/>
            <a:tailEnd type="none" w="sm" len="sm"/>
          </a:ln>
        </p:spPr>
      </p:pic>
      <p:pic>
        <p:nvPicPr>
          <p:cNvPr id="918" name="Google Shape;918;gf0e7a9ab28_1_928"/>
          <p:cNvPicPr preferRelativeResize="0"/>
          <p:nvPr/>
        </p:nvPicPr>
        <p:blipFill rotWithShape="1">
          <a:blip r:embed="rId6">
            <a:alphaModFix/>
          </a:blip>
          <a:srcRect/>
          <a:stretch/>
        </p:blipFill>
        <p:spPr>
          <a:xfrm>
            <a:off x="3144875" y="1149088"/>
            <a:ext cx="1268650" cy="1055790"/>
          </a:xfrm>
          <a:prstGeom prst="rect">
            <a:avLst/>
          </a:prstGeom>
          <a:noFill/>
          <a:ln w="9525" cap="flat" cmpd="sng">
            <a:solidFill>
              <a:srgbClr val="000000"/>
            </a:solidFill>
            <a:prstDash val="solid"/>
            <a:round/>
            <a:headEnd type="none" w="sm" len="sm"/>
            <a:tailEnd type="none" w="sm" len="sm"/>
          </a:ln>
        </p:spPr>
      </p:pic>
      <p:sp>
        <p:nvSpPr>
          <p:cNvPr id="919" name="Google Shape;919;gf0e7a9ab28_1_928"/>
          <p:cNvSpPr txBox="1"/>
          <p:nvPr/>
        </p:nvSpPr>
        <p:spPr>
          <a:xfrm>
            <a:off x="5415900" y="1278603"/>
            <a:ext cx="2737500" cy="791031"/>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buSzPts val="1700"/>
            </a:pPr>
            <a:r>
              <a:rPr lang="en-US" sz="1700" b="1" dirty="0"/>
              <a:t>Low air pressure indicators lights</a:t>
            </a:r>
            <a:endParaRPr sz="1700" b="1" i="0" u="none" strike="noStrike" cap="none" dirty="0">
              <a:solidFill>
                <a:srgbClr val="000000"/>
              </a:solidFill>
              <a:highlight>
                <a:schemeClr val="lt1"/>
              </a:highlight>
              <a:latin typeface="Arial"/>
              <a:ea typeface="Arial"/>
              <a:cs typeface="Arial"/>
              <a:sym typeface="Arial"/>
            </a:endParaRPr>
          </a:p>
        </p:txBody>
      </p:sp>
      <p:sp>
        <p:nvSpPr>
          <p:cNvPr id="920" name="Google Shape;920;gf0e7a9ab28_1_928"/>
          <p:cNvSpPr txBox="1"/>
          <p:nvPr/>
        </p:nvSpPr>
        <p:spPr>
          <a:xfrm>
            <a:off x="3574675" y="2773775"/>
            <a:ext cx="5151300" cy="807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buSzPts val="1700"/>
            </a:pPr>
            <a:r>
              <a:rPr lang="en-US" sz="1700" b="1" dirty="0"/>
              <a:t>Parking brake application indicator lights</a:t>
            </a:r>
            <a:endParaRPr sz="1700" b="1" i="0" u="none" strike="noStrike" cap="none" dirty="0">
              <a:solidFill>
                <a:srgbClr val="000000"/>
              </a:solidFill>
              <a:latin typeface="Arial"/>
              <a:ea typeface="Arial"/>
              <a:cs typeface="Arial"/>
              <a:sym typeface="Arial"/>
            </a:endParaRPr>
          </a:p>
        </p:txBody>
      </p:sp>
      <p:sp>
        <p:nvSpPr>
          <p:cNvPr id="921" name="Google Shape;921;gf0e7a9ab28_1_928"/>
          <p:cNvSpPr txBox="1"/>
          <p:nvPr/>
        </p:nvSpPr>
        <p:spPr>
          <a:xfrm>
            <a:off x="41275" y="40113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ref:(2.4.2)</a:t>
            </a:r>
            <a:endParaRPr sz="1400" b="0" i="0" u="none" strike="noStrike" cap="none">
              <a:solidFill>
                <a:srgbClr val="000000"/>
              </a:solidFill>
              <a:latin typeface="Arial"/>
              <a:ea typeface="Arial"/>
              <a:cs typeface="Arial"/>
              <a:sym typeface="Arial"/>
            </a:endParaRPr>
          </a:p>
        </p:txBody>
      </p:sp>
      <p:sp>
        <p:nvSpPr>
          <p:cNvPr id="922" name="Google Shape;922;gf0e7a9ab28_1_928"/>
          <p:cNvSpPr txBox="1"/>
          <p:nvPr/>
        </p:nvSpPr>
        <p:spPr>
          <a:xfrm>
            <a:off x="762000" y="838200"/>
            <a:ext cx="708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3" name="Google Shape;923;gf0e7a9ab28_1_928"/>
          <p:cNvPicPr preferRelativeResize="0"/>
          <p:nvPr/>
        </p:nvPicPr>
        <p:blipFill rotWithShape="1">
          <a:blip r:embed="rId7">
            <a:alphaModFix/>
          </a:blip>
          <a:srcRect/>
          <a:stretch/>
        </p:blipFill>
        <p:spPr>
          <a:xfrm>
            <a:off x="255350" y="1143022"/>
            <a:ext cx="1268650" cy="1066778"/>
          </a:xfrm>
          <a:prstGeom prst="rect">
            <a:avLst/>
          </a:prstGeom>
          <a:noFill/>
          <a:ln w="9525" cap="flat" cmpd="sng">
            <a:solidFill>
              <a:srgbClr val="000000"/>
            </a:solidFill>
            <a:prstDash val="solid"/>
            <a:round/>
            <a:headEnd type="none" w="sm" len="sm"/>
            <a:tailEnd type="none" w="sm" len="sm"/>
          </a:ln>
        </p:spPr>
      </p:pic>
      <p:cxnSp>
        <p:nvCxnSpPr>
          <p:cNvPr id="924" name="Google Shape;924;gf0e7a9ab28_1_928"/>
          <p:cNvCxnSpPr/>
          <p:nvPr/>
        </p:nvCxnSpPr>
        <p:spPr>
          <a:xfrm>
            <a:off x="0" y="2483100"/>
            <a:ext cx="9182700" cy="315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reflection endPos="30000" dist="38100" dir="5400000" fadeDir="5400012" sy="-100000" algn="bl" rotWithShape="0"/>
          </a:effectLst>
        </p:spPr>
      </p:cxnSp>
      <p:pic>
        <p:nvPicPr>
          <p:cNvPr id="925" name="Google Shape;925;gf0e7a9ab28_1_928"/>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f0e7a9ab28_1_1034"/>
          <p:cNvSpPr txBox="1"/>
          <p:nvPr/>
        </p:nvSpPr>
        <p:spPr>
          <a:xfrm>
            <a:off x="152400" y="152400"/>
            <a:ext cx="8695200" cy="3886200"/>
          </a:xfrm>
          <a:prstGeom prst="rect">
            <a:avLst/>
          </a:prstGeom>
          <a:noFill/>
          <a:ln>
            <a:noFill/>
          </a:ln>
        </p:spPr>
        <p:txBody>
          <a:bodyPr spcFirstLastPara="1" wrap="square" lIns="91425" tIns="91425" rIns="91425" bIns="91425" anchor="t" anchorCtr="0">
            <a:noAutofit/>
          </a:bodyPr>
          <a:lstStyle/>
          <a:p>
            <a:pPr marR="330200" lvl="0" algn="ctr">
              <a:lnSpc>
                <a:spcPct val="115000"/>
              </a:lnSpc>
              <a:buSzPts val="1800"/>
            </a:pPr>
            <a:r>
              <a:rPr lang="en-US" sz="1800" b="1" dirty="0">
                <a:solidFill>
                  <a:srgbClr val="19232D"/>
                </a:solidFill>
              </a:rPr>
              <a:t>THE ANTI-LOCK BRAKING SYSTEM
ABS </a:t>
            </a:r>
            <a:endParaRPr sz="14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lvl="0">
              <a:lnSpc>
                <a:spcPct val="115000"/>
              </a:lnSpc>
              <a:buSzPts val="1700"/>
            </a:pPr>
            <a:r>
              <a:rPr lang="en-US" sz="1700" dirty="0">
                <a:solidFill>
                  <a:srgbClr val="333333"/>
                </a:solidFill>
              </a:rPr>
              <a:t>The Anti-lock Braking System (ABS) is a driver assistance system, designed so that the driver can maintain control of his vehicle and prevent it from skidding during braking. When there is a loss of grip, the ABS computer uses wheel speed sensors to determine if one or more wheels are about to lock during braking. Before a lock occurs on a</a:t>
            </a:r>
            <a:r>
              <a:rPr lang="en-US" sz="1700" b="1" dirty="0">
                <a:solidFill>
                  <a:srgbClr val="333333"/>
                </a:solidFill>
              </a:rPr>
              <a:t> wheel</a:t>
            </a:r>
            <a:r>
              <a:rPr lang="en-US" sz="1700" dirty="0">
                <a:solidFill>
                  <a:srgbClr val="333333"/>
                </a:solidFill>
              </a:rPr>
              <a:t>, the modulator valve releases the brake pressure on the wheel several times per second. The constant rotation of the wheels prevents skidding and maintains steering control.</a:t>
            </a:r>
            <a:endParaRPr sz="1700" b="0" i="0" u="none" strike="noStrike" cap="none" dirty="0">
              <a:solidFill>
                <a:schemeClr val="dk1"/>
              </a:solidFill>
              <a:latin typeface="Arial"/>
              <a:ea typeface="Arial"/>
              <a:cs typeface="Arial"/>
              <a:sym typeface="Arial"/>
            </a:endParaRPr>
          </a:p>
        </p:txBody>
      </p:sp>
      <p:sp>
        <p:nvSpPr>
          <p:cNvPr id="931" name="Google Shape;931;gf0e7a9ab28_1_1034"/>
          <p:cNvSpPr txBox="1"/>
          <p:nvPr/>
        </p:nvSpPr>
        <p:spPr>
          <a:xfrm>
            <a:off x="0" y="41083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ref:(2.4.3)</a:t>
            </a:r>
            <a:endParaRPr sz="1400" b="0" i="0" u="none" strike="noStrike" cap="none">
              <a:solidFill>
                <a:srgbClr val="000000"/>
              </a:solidFill>
              <a:latin typeface="Arial"/>
              <a:ea typeface="Arial"/>
              <a:cs typeface="Arial"/>
              <a:sym typeface="Arial"/>
            </a:endParaRPr>
          </a:p>
        </p:txBody>
      </p:sp>
      <p:pic>
        <p:nvPicPr>
          <p:cNvPr id="932" name="Google Shape;932;gf0e7a9ab28_1_1034"/>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g10039580765_3_150"/>
          <p:cNvPicPr preferRelativeResize="0"/>
          <p:nvPr/>
        </p:nvPicPr>
        <p:blipFill rotWithShape="1">
          <a:blip r:embed="rId3">
            <a:alphaModFix/>
          </a:blip>
          <a:srcRect/>
          <a:stretch/>
        </p:blipFill>
        <p:spPr>
          <a:xfrm>
            <a:off x="6400800" y="3316125"/>
            <a:ext cx="792485" cy="798675"/>
          </a:xfrm>
          <a:prstGeom prst="rect">
            <a:avLst/>
          </a:prstGeom>
          <a:noFill/>
          <a:ln>
            <a:noFill/>
          </a:ln>
        </p:spPr>
      </p:pic>
      <p:pic>
        <p:nvPicPr>
          <p:cNvPr id="938" name="Google Shape;938;g10039580765_3_150"/>
          <p:cNvPicPr preferRelativeResize="0"/>
          <p:nvPr/>
        </p:nvPicPr>
        <p:blipFill rotWithShape="1">
          <a:blip r:embed="rId4">
            <a:alphaModFix/>
          </a:blip>
          <a:srcRect/>
          <a:stretch/>
        </p:blipFill>
        <p:spPr>
          <a:xfrm>
            <a:off x="4814350" y="3322250"/>
            <a:ext cx="976850" cy="792550"/>
          </a:xfrm>
          <a:prstGeom prst="rect">
            <a:avLst/>
          </a:prstGeom>
          <a:noFill/>
          <a:ln>
            <a:noFill/>
          </a:ln>
        </p:spPr>
      </p:pic>
      <p:pic>
        <p:nvPicPr>
          <p:cNvPr id="939" name="Google Shape;939;g10039580765_3_150"/>
          <p:cNvPicPr preferRelativeResize="0"/>
          <p:nvPr/>
        </p:nvPicPr>
        <p:blipFill rotWithShape="1">
          <a:blip r:embed="rId5">
            <a:alphaModFix/>
          </a:blip>
          <a:srcRect/>
          <a:stretch/>
        </p:blipFill>
        <p:spPr>
          <a:xfrm>
            <a:off x="3137950" y="3352800"/>
            <a:ext cx="976850" cy="798687"/>
          </a:xfrm>
          <a:prstGeom prst="rect">
            <a:avLst/>
          </a:prstGeom>
          <a:noFill/>
          <a:ln>
            <a:noFill/>
          </a:ln>
        </p:spPr>
      </p:pic>
      <p:pic>
        <p:nvPicPr>
          <p:cNvPr id="940" name="Google Shape;940;g10039580765_3_150"/>
          <p:cNvPicPr preferRelativeResize="0"/>
          <p:nvPr/>
        </p:nvPicPr>
        <p:blipFill rotWithShape="1">
          <a:blip r:embed="rId6">
            <a:alphaModFix/>
          </a:blip>
          <a:srcRect/>
          <a:stretch/>
        </p:blipFill>
        <p:spPr>
          <a:xfrm>
            <a:off x="1537750" y="3352800"/>
            <a:ext cx="976850" cy="792520"/>
          </a:xfrm>
          <a:prstGeom prst="rect">
            <a:avLst/>
          </a:prstGeom>
          <a:noFill/>
          <a:ln>
            <a:noFill/>
          </a:ln>
        </p:spPr>
      </p:pic>
      <p:sp>
        <p:nvSpPr>
          <p:cNvPr id="941" name="Google Shape;941;g10039580765_3_150"/>
          <p:cNvSpPr txBox="1"/>
          <p:nvPr/>
        </p:nvSpPr>
        <p:spPr>
          <a:xfrm>
            <a:off x="304800" y="533400"/>
            <a:ext cx="8853300" cy="2743200"/>
          </a:xfrm>
          <a:prstGeom prst="rect">
            <a:avLst/>
          </a:prstGeom>
          <a:noFill/>
          <a:ln>
            <a:noFill/>
          </a:ln>
        </p:spPr>
        <p:txBody>
          <a:bodyPr spcFirstLastPara="1" wrap="square" lIns="91425" tIns="91425" rIns="91425" bIns="91425" anchor="t" anchorCtr="0">
            <a:noAutofit/>
          </a:bodyPr>
          <a:lstStyle/>
          <a:p>
            <a:pPr lvl="0">
              <a:lnSpc>
                <a:spcPct val="115000"/>
              </a:lnSpc>
              <a:spcAft>
                <a:spcPts val="900"/>
              </a:spcAft>
              <a:buSzPts val="1700"/>
            </a:pPr>
            <a:r>
              <a:rPr lang="en-US" sz="1700" dirty="0">
                <a:solidFill>
                  <a:srgbClr val="333333"/>
                </a:solidFill>
              </a:rPr>
              <a:t>The usually </a:t>
            </a:r>
            <a:r>
              <a:rPr lang="en-US" sz="1700" dirty="0">
                <a:solidFill>
                  <a:srgbClr val="333333"/>
                </a:solidFill>
                <a:highlight>
                  <a:srgbClr val="FFFF00"/>
                </a:highlight>
              </a:rPr>
              <a:t>yellow</a:t>
            </a:r>
            <a:r>
              <a:rPr lang="en-US" sz="1700" dirty="0">
                <a:solidFill>
                  <a:srgbClr val="333333"/>
                </a:solidFill>
              </a:rPr>
              <a:t> ABS light illuminates in the dashboard for a few seconds when starting the engine and then turns off. Two ABS indicator light may be present: one for the truck and one for the trailer. If the dashboard or trailer light remains constantly illuminated, it informs the operator that the ABS computer has detected a fault in its components and that the system is </a:t>
            </a:r>
            <a:r>
              <a:rPr lang="en-US" sz="1700" dirty="0">
                <a:solidFill>
                  <a:srgbClr val="333333"/>
                </a:solidFill>
                <a:highlight>
                  <a:srgbClr val="FFFF00"/>
                </a:highlight>
              </a:rPr>
              <a:t>unserviceable</a:t>
            </a:r>
            <a:r>
              <a:rPr lang="en-US" sz="1700" dirty="0">
                <a:solidFill>
                  <a:srgbClr val="333333"/>
                </a:solidFill>
              </a:rPr>
              <a:t>. However, conventional brakes operate normally. It will then be essential to adapt the driving of this vehicle accordingly. In addition, since ABS is mandatory on all heavy vehicles, it will need to be repaired as soon as possible.</a:t>
            </a:r>
            <a:endParaRPr sz="1900" b="0" i="0" u="none" strike="noStrike" cap="none" dirty="0">
              <a:solidFill>
                <a:srgbClr val="000000"/>
              </a:solidFill>
              <a:latin typeface="Arial"/>
              <a:ea typeface="Arial"/>
              <a:cs typeface="Arial"/>
              <a:sym typeface="Arial"/>
            </a:endParaRPr>
          </a:p>
        </p:txBody>
      </p:sp>
      <p:sp>
        <p:nvSpPr>
          <p:cNvPr id="942" name="Google Shape;942;g10039580765_3_150"/>
          <p:cNvSpPr txBox="1"/>
          <p:nvPr/>
        </p:nvSpPr>
        <p:spPr>
          <a:xfrm>
            <a:off x="2743200" y="152400"/>
            <a:ext cx="3452700" cy="350700"/>
          </a:xfrm>
          <a:prstGeom prst="rect">
            <a:avLst/>
          </a:prstGeom>
          <a:noFill/>
          <a:ln>
            <a:noFill/>
          </a:ln>
        </p:spPr>
        <p:txBody>
          <a:bodyPr spcFirstLastPara="1" wrap="square" lIns="91425" tIns="91425" rIns="91425" bIns="91425" anchor="t" anchorCtr="0">
            <a:noAutofit/>
          </a:bodyPr>
          <a:lstStyle/>
          <a:p>
            <a:pPr lvl="0">
              <a:buSzPts val="1800"/>
            </a:pPr>
            <a:r>
              <a:rPr lang="fr-CA" sz="1800" b="1" dirty="0"/>
              <a:t>ABS Operating Indicator light</a:t>
            </a:r>
            <a:endParaRPr sz="1800" b="1" i="0" u="none" strike="noStrike" cap="none" dirty="0">
              <a:solidFill>
                <a:srgbClr val="000000"/>
              </a:solidFill>
              <a:latin typeface="Arial"/>
              <a:ea typeface="Arial"/>
              <a:cs typeface="Arial"/>
              <a:sym typeface="Arial"/>
            </a:endParaRPr>
          </a:p>
        </p:txBody>
      </p:sp>
      <p:sp>
        <p:nvSpPr>
          <p:cNvPr id="943" name="Google Shape;943;g10039580765_3_150"/>
          <p:cNvSpPr txBox="1"/>
          <p:nvPr/>
        </p:nvSpPr>
        <p:spPr>
          <a:xfrm>
            <a:off x="0" y="41083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ref:(2.4.3)</a:t>
            </a:r>
            <a:endParaRPr sz="1400" b="0" i="0" u="none" strike="noStrike" cap="none" dirty="0">
              <a:solidFill>
                <a:srgbClr val="000000"/>
              </a:solidFill>
              <a:latin typeface="Arial"/>
              <a:ea typeface="Arial"/>
              <a:cs typeface="Arial"/>
              <a:sym typeface="Arial"/>
            </a:endParaRPr>
          </a:p>
        </p:txBody>
      </p:sp>
      <p:pic>
        <p:nvPicPr>
          <p:cNvPr id="944" name="Google Shape;944;g10039580765_3_150"/>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gf0e7a9ab28_1_1137"/>
          <p:cNvSpPr txBox="1">
            <a:spLocks noGrp="1"/>
          </p:cNvSpPr>
          <p:nvPr>
            <p:ph type="title"/>
          </p:nvPr>
        </p:nvSpPr>
        <p:spPr>
          <a:xfrm>
            <a:off x="65314" y="360319"/>
            <a:ext cx="8940436" cy="1376700"/>
          </a:xfrm>
          <a:prstGeom prst="rect">
            <a:avLst/>
          </a:prstGeom>
          <a:noFill/>
          <a:ln>
            <a:noFill/>
          </a:ln>
        </p:spPr>
        <p:txBody>
          <a:bodyPr spcFirstLastPara="1" wrap="square" lIns="91425" tIns="91425" rIns="91425" bIns="91425" anchor="ctr" anchorCtr="0">
            <a:noAutofit/>
          </a:bodyPr>
          <a:lstStyle/>
          <a:p>
            <a:pPr lvl="0" algn="l">
              <a:lnSpc>
                <a:spcPct val="115000"/>
              </a:lnSpc>
              <a:buSzPts val="1100"/>
            </a:pPr>
            <a:r>
              <a:rPr lang="fr-CA" sz="1800" b="1" dirty="0"/>
              <a:t>Driver assistance system</a:t>
            </a:r>
            <a:br>
              <a:rPr lang="fr" sz="1800" b="1" dirty="0"/>
            </a:br>
            <a:r>
              <a:rPr lang="en-US" sz="1200" dirty="0"/>
              <a:t>Some vehicles are equipped with driver assistance systems. </a:t>
            </a:r>
            <a:r>
              <a:rPr lang="en-US" sz="1200" b="1" dirty="0"/>
              <a:t>These systems allow, for example, lane keeping, hazard detection in front of the vehicle, assisted braking (adaptive cruise control) or the issuance of safety warnings; sound and/or vibration. Their goal is to avoid situations that can lead to an accident</a:t>
            </a:r>
            <a:r>
              <a:rPr lang="en-US" sz="1200" dirty="0"/>
              <a:t>.</a:t>
            </a:r>
            <a:br>
              <a:rPr lang="en-US" sz="1200" dirty="0"/>
            </a:br>
            <a:br>
              <a:rPr lang="en-US" sz="1200" dirty="0"/>
            </a:br>
            <a:r>
              <a:rPr lang="en-US" sz="1200" dirty="0"/>
              <a:t>They use, among other things, the vehicle's braking system to improve the control of all equipment.  A pictogram in the dashboard testifies to their presence. It turns on for a few seconds when igniting, then turns off. The indicator flashes at each </a:t>
            </a:r>
            <a:r>
              <a:rPr lang="en-US" sz="1200" dirty="0" err="1"/>
              <a:t>manoeuvre</a:t>
            </a:r>
            <a:r>
              <a:rPr lang="en-US" sz="1200" dirty="0"/>
              <a:t> that requires its intervention. </a:t>
            </a:r>
            <a:r>
              <a:rPr lang="en-US" sz="1200" b="1" dirty="0"/>
              <a:t>If it remains constantly on, the system is idle and needs to be repaired as quickly as possible.</a:t>
            </a:r>
            <a:r>
              <a:rPr lang="fr" sz="1200" b="1" dirty="0"/>
              <a:t>. </a:t>
            </a:r>
            <a:endParaRPr b="1" dirty="0"/>
          </a:p>
        </p:txBody>
      </p:sp>
      <p:pic>
        <p:nvPicPr>
          <p:cNvPr id="950" name="Google Shape;950;gf0e7a9ab28_1_1137"/>
          <p:cNvPicPr preferRelativeResize="0"/>
          <p:nvPr/>
        </p:nvPicPr>
        <p:blipFill rotWithShape="1">
          <a:blip r:embed="rId3">
            <a:alphaModFix/>
          </a:blip>
          <a:srcRect/>
          <a:stretch/>
        </p:blipFill>
        <p:spPr>
          <a:xfrm>
            <a:off x="5288758" y="2183696"/>
            <a:ext cx="671025" cy="580793"/>
          </a:xfrm>
          <a:prstGeom prst="rect">
            <a:avLst/>
          </a:prstGeom>
          <a:noFill/>
          <a:ln>
            <a:noFill/>
          </a:ln>
        </p:spPr>
      </p:pic>
      <p:pic>
        <p:nvPicPr>
          <p:cNvPr id="951" name="Google Shape;951;gf0e7a9ab28_1_1137"/>
          <p:cNvPicPr preferRelativeResize="0"/>
          <p:nvPr/>
        </p:nvPicPr>
        <p:blipFill rotWithShape="1">
          <a:blip r:embed="rId4">
            <a:alphaModFix/>
          </a:blip>
          <a:srcRect/>
          <a:stretch/>
        </p:blipFill>
        <p:spPr>
          <a:xfrm>
            <a:off x="6386502" y="2213115"/>
            <a:ext cx="671025" cy="548525"/>
          </a:xfrm>
          <a:prstGeom prst="rect">
            <a:avLst/>
          </a:prstGeom>
          <a:noFill/>
          <a:ln>
            <a:noFill/>
          </a:ln>
        </p:spPr>
      </p:pic>
      <p:pic>
        <p:nvPicPr>
          <p:cNvPr id="952" name="Google Shape;952;gf0e7a9ab28_1_1137"/>
          <p:cNvPicPr preferRelativeResize="0"/>
          <p:nvPr/>
        </p:nvPicPr>
        <p:blipFill rotWithShape="1">
          <a:blip r:embed="rId5">
            <a:alphaModFix/>
          </a:blip>
          <a:srcRect/>
          <a:stretch/>
        </p:blipFill>
        <p:spPr>
          <a:xfrm>
            <a:off x="7586592" y="2222446"/>
            <a:ext cx="671025" cy="548532"/>
          </a:xfrm>
          <a:prstGeom prst="rect">
            <a:avLst/>
          </a:prstGeom>
          <a:noFill/>
          <a:ln>
            <a:noFill/>
          </a:ln>
        </p:spPr>
      </p:pic>
      <p:sp>
        <p:nvSpPr>
          <p:cNvPr id="953" name="Google Shape;953;gf0e7a9ab28_1_1137"/>
          <p:cNvSpPr txBox="1"/>
          <p:nvPr/>
        </p:nvSpPr>
        <p:spPr>
          <a:xfrm>
            <a:off x="177750" y="2631221"/>
            <a:ext cx="8788500" cy="152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1" i="0" u="none" strike="noStrike" cap="none" dirty="0">
                <a:solidFill>
                  <a:schemeClr val="dk1"/>
                </a:solidFill>
                <a:latin typeface="Arial"/>
                <a:ea typeface="Arial"/>
                <a:cs typeface="Arial"/>
                <a:sym typeface="Arial"/>
              </a:rPr>
              <a:t>ESP </a:t>
            </a:r>
            <a:r>
              <a:rPr lang="fr" sz="1800" b="0" i="0" u="none" strike="noStrike" cap="none" dirty="0">
                <a:solidFill>
                  <a:schemeClr val="dk1"/>
                </a:solidFill>
                <a:latin typeface="Arial"/>
                <a:ea typeface="Arial"/>
                <a:cs typeface="Arial"/>
                <a:sym typeface="Arial"/>
              </a:rPr>
              <a:t>(</a:t>
            </a:r>
            <a:r>
              <a:rPr lang="fr" sz="1800" b="0" i="1" u="none" strike="noStrike" cap="none" dirty="0">
                <a:solidFill>
                  <a:schemeClr val="dk1"/>
                </a:solidFill>
                <a:latin typeface="Arial"/>
                <a:ea typeface="Arial"/>
                <a:cs typeface="Arial"/>
                <a:sym typeface="Arial"/>
              </a:rPr>
              <a:t>Electronic stability program</a:t>
            </a:r>
            <a:r>
              <a:rPr lang="fr"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a:p>
            <a:pPr lvl="0">
              <a:lnSpc>
                <a:spcPct val="115000"/>
              </a:lnSpc>
              <a:buSzPts val="1400"/>
            </a:pPr>
            <a:r>
              <a:rPr lang="en-US" b="1" dirty="0">
                <a:solidFill>
                  <a:schemeClr val="dk1"/>
                </a:solidFill>
              </a:rPr>
              <a:t>Electronic stability system
</a:t>
            </a:r>
            <a:r>
              <a:rPr lang="en-US" dirty="0">
                <a:solidFill>
                  <a:schemeClr val="dk1"/>
                </a:solidFill>
              </a:rPr>
              <a:t>The system may include anti-roll and anti-skid</a:t>
            </a:r>
            <a:endParaRPr sz="1100" i="0" u="none" strike="noStrike" cap="none" dirty="0">
              <a:solidFill>
                <a:schemeClr val="dk1"/>
              </a:solidFill>
              <a:latin typeface="Arial"/>
              <a:ea typeface="Arial"/>
              <a:cs typeface="Arial"/>
              <a:sym typeface="Arial"/>
            </a:endParaRPr>
          </a:p>
          <a:p>
            <a:pPr lvl="0">
              <a:lnSpc>
                <a:spcPct val="115000"/>
              </a:lnSpc>
            </a:pPr>
            <a:r>
              <a:rPr lang="en-US" sz="1100" b="1" dirty="0"/>
              <a:t>These systems can reduce engine torque, engine braking and strategically apply service brakes in an attempt to avoid the worst.</a:t>
            </a:r>
            <a:r>
              <a:rPr lang="fr" sz="11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954" name="Google Shape;954;gf0e7a9ab28_1_1137"/>
          <p:cNvPicPr preferRelativeResize="0"/>
          <p:nvPr/>
        </p:nvPicPr>
        <p:blipFill rotWithShape="1">
          <a:blip r:embed="rId6">
            <a:alphaModFix/>
          </a:blip>
          <a:srcRect/>
          <a:stretch/>
        </p:blipFill>
        <p:spPr>
          <a:xfrm>
            <a:off x="4162432" y="2199502"/>
            <a:ext cx="723531" cy="580800"/>
          </a:xfrm>
          <a:prstGeom prst="rect">
            <a:avLst/>
          </a:prstGeom>
          <a:noFill/>
          <a:ln>
            <a:noFill/>
          </a:ln>
        </p:spPr>
      </p:pic>
      <p:sp>
        <p:nvSpPr>
          <p:cNvPr id="955" name="Google Shape;955;gf0e7a9ab28_1_1137"/>
          <p:cNvSpPr txBox="1"/>
          <p:nvPr/>
        </p:nvSpPr>
        <p:spPr>
          <a:xfrm>
            <a:off x="0" y="40026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ref:(2.4.3)</a:t>
            </a:r>
            <a:endParaRPr sz="1400" b="0" i="0" u="none" strike="noStrike" cap="none" dirty="0">
              <a:solidFill>
                <a:srgbClr val="000000"/>
              </a:solidFill>
              <a:latin typeface="Arial"/>
              <a:ea typeface="Arial"/>
              <a:cs typeface="Arial"/>
              <a:sym typeface="Arial"/>
            </a:endParaRPr>
          </a:p>
        </p:txBody>
      </p:sp>
      <p:pic>
        <p:nvPicPr>
          <p:cNvPr id="956" name="Google Shape;956;gf0e7a9ab28_1_1137"/>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f0e7a9ab28_2_113"/>
          <p:cNvSpPr txBox="1">
            <a:spLocks noGrp="1"/>
          </p:cNvSpPr>
          <p:nvPr>
            <p:ph type="title"/>
          </p:nvPr>
        </p:nvSpPr>
        <p:spPr>
          <a:xfrm>
            <a:off x="97087" y="-12175"/>
            <a:ext cx="8520600" cy="572700"/>
          </a:xfrm>
          <a:prstGeom prst="rect">
            <a:avLst/>
          </a:prstGeom>
          <a:noFill/>
          <a:ln>
            <a:noFill/>
          </a:ln>
        </p:spPr>
        <p:txBody>
          <a:bodyPr spcFirstLastPara="1" wrap="square" lIns="91425" tIns="91425" rIns="91425" bIns="91425" anchor="t" anchorCtr="0">
            <a:noAutofit/>
          </a:bodyPr>
          <a:lstStyle/>
          <a:p>
            <a:pPr lvl="0" algn="ctr"/>
            <a:r>
              <a:rPr lang="fr" dirty="0"/>
              <a:t> </a:t>
            </a:r>
            <a:r>
              <a:rPr lang="fr-CA" dirty="0"/>
              <a:t>Tires</a:t>
            </a:r>
            <a:endParaRPr dirty="0"/>
          </a:p>
        </p:txBody>
      </p:sp>
      <p:pic>
        <p:nvPicPr>
          <p:cNvPr id="962" name="Google Shape;962;gf0e7a9ab28_2_113"/>
          <p:cNvPicPr preferRelativeResize="0"/>
          <p:nvPr/>
        </p:nvPicPr>
        <p:blipFill rotWithShape="1">
          <a:blip r:embed="rId3">
            <a:alphaModFix/>
          </a:blip>
          <a:srcRect/>
          <a:stretch/>
        </p:blipFill>
        <p:spPr>
          <a:xfrm>
            <a:off x="177900" y="1424225"/>
            <a:ext cx="4887950" cy="1979425"/>
          </a:xfrm>
          <a:prstGeom prst="rect">
            <a:avLst/>
          </a:prstGeom>
          <a:noFill/>
          <a:ln>
            <a:noFill/>
          </a:ln>
        </p:spPr>
      </p:pic>
      <p:pic>
        <p:nvPicPr>
          <p:cNvPr id="963" name="Google Shape;963;gf0e7a9ab28_2_113"/>
          <p:cNvPicPr preferRelativeResize="0"/>
          <p:nvPr/>
        </p:nvPicPr>
        <p:blipFill rotWithShape="1">
          <a:blip r:embed="rId4">
            <a:alphaModFix/>
          </a:blip>
          <a:srcRect/>
          <a:stretch/>
        </p:blipFill>
        <p:spPr>
          <a:xfrm>
            <a:off x="5505700" y="1448970"/>
            <a:ext cx="1308425" cy="1974405"/>
          </a:xfrm>
          <a:prstGeom prst="rect">
            <a:avLst/>
          </a:prstGeom>
          <a:noFill/>
          <a:ln>
            <a:noFill/>
          </a:ln>
        </p:spPr>
      </p:pic>
      <p:pic>
        <p:nvPicPr>
          <p:cNvPr id="964" name="Google Shape;964;gf0e7a9ab28_2_113"/>
          <p:cNvPicPr preferRelativeResize="0"/>
          <p:nvPr/>
        </p:nvPicPr>
        <p:blipFill rotWithShape="1">
          <a:blip r:embed="rId5">
            <a:alphaModFix/>
          </a:blip>
          <a:srcRect/>
          <a:stretch/>
        </p:blipFill>
        <p:spPr>
          <a:xfrm>
            <a:off x="7253975" y="1446462"/>
            <a:ext cx="1308430" cy="1979425"/>
          </a:xfrm>
          <a:prstGeom prst="rect">
            <a:avLst/>
          </a:prstGeom>
          <a:noFill/>
          <a:ln>
            <a:noFill/>
          </a:ln>
        </p:spPr>
      </p:pic>
      <p:sp>
        <p:nvSpPr>
          <p:cNvPr id="965" name="Google Shape;965;gf0e7a9ab28_2_113"/>
          <p:cNvSpPr txBox="1"/>
          <p:nvPr/>
        </p:nvSpPr>
        <p:spPr>
          <a:xfrm>
            <a:off x="0" y="40436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ref:(2.5.2)</a:t>
            </a:r>
            <a:endParaRPr sz="1400" b="0" i="0" u="none" strike="noStrike" cap="none" dirty="0">
              <a:solidFill>
                <a:srgbClr val="000000"/>
              </a:solidFill>
              <a:latin typeface="Arial"/>
              <a:ea typeface="Arial"/>
              <a:cs typeface="Arial"/>
              <a:sym typeface="Arial"/>
            </a:endParaRPr>
          </a:p>
        </p:txBody>
      </p:sp>
      <p:pic>
        <p:nvPicPr>
          <p:cNvPr id="966" name="Google Shape;966;gf0e7a9ab28_2_113"/>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f0e7a9ab28_3_0"/>
          <p:cNvSpPr txBox="1">
            <a:spLocks noGrp="1"/>
          </p:cNvSpPr>
          <p:nvPr>
            <p:ph type="title"/>
          </p:nvPr>
        </p:nvSpPr>
        <p:spPr>
          <a:xfrm>
            <a:off x="2217557" y="150438"/>
            <a:ext cx="4317000" cy="4722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1"/>
              </a:buClr>
              <a:buSzPts val="1100"/>
              <a:buFont typeface="Arial"/>
              <a:buNone/>
            </a:pPr>
            <a:endParaRPr sz="1100" dirty="0"/>
          </a:p>
          <a:p>
            <a:pPr lvl="0">
              <a:lnSpc>
                <a:spcPct val="115000"/>
              </a:lnSpc>
              <a:buSzPts val="1100"/>
            </a:pPr>
            <a:r>
              <a:rPr lang="fr-CA" sz="3000" b="1" dirty="0"/>
              <a:t>Dimensions</a:t>
            </a:r>
            <a:endParaRPr sz="3000" b="1" dirty="0"/>
          </a:p>
        </p:txBody>
      </p:sp>
      <p:pic>
        <p:nvPicPr>
          <p:cNvPr id="972" name="Google Shape;972;gf0e7a9ab28_3_0"/>
          <p:cNvPicPr preferRelativeResize="0"/>
          <p:nvPr/>
        </p:nvPicPr>
        <p:blipFill rotWithShape="1">
          <a:blip r:embed="rId3">
            <a:alphaModFix/>
          </a:blip>
          <a:srcRect/>
          <a:stretch/>
        </p:blipFill>
        <p:spPr>
          <a:xfrm>
            <a:off x="280150" y="1196975"/>
            <a:ext cx="6501650" cy="1698625"/>
          </a:xfrm>
          <a:prstGeom prst="rect">
            <a:avLst/>
          </a:prstGeom>
          <a:noFill/>
          <a:ln>
            <a:noFill/>
          </a:ln>
        </p:spPr>
      </p:pic>
      <p:sp>
        <p:nvSpPr>
          <p:cNvPr id="973" name="Google Shape;973;gf0e7a9ab28_3_0"/>
          <p:cNvSpPr txBox="1"/>
          <p:nvPr/>
        </p:nvSpPr>
        <p:spPr>
          <a:xfrm>
            <a:off x="2581825" y="3795400"/>
            <a:ext cx="2830800" cy="444900"/>
          </a:xfrm>
          <a:prstGeom prst="rect">
            <a:avLst/>
          </a:prstGeom>
          <a:noFill/>
          <a:ln>
            <a:noFill/>
          </a:ln>
        </p:spPr>
        <p:txBody>
          <a:bodyPr spcFirstLastPara="1" wrap="square" lIns="91425" tIns="91425" rIns="91425" bIns="91425" anchor="t" anchorCtr="0">
            <a:noAutofit/>
          </a:bodyPr>
          <a:lstStyle/>
          <a:p>
            <a:pPr lvl="0" algn="ctr">
              <a:buSzPts val="1400"/>
            </a:pPr>
            <a:r>
              <a:rPr lang="fr-CA" dirty="0"/>
              <a:t>Trade </a:t>
            </a:r>
            <a:r>
              <a:rPr lang="fr-CA" dirty="0" err="1"/>
              <a:t>width</a:t>
            </a:r>
            <a:r>
              <a:rPr lang="fr-CA" dirty="0"/>
              <a:t> in </a:t>
            </a:r>
            <a:r>
              <a:rPr lang="fr-CA" dirty="0" err="1"/>
              <a:t>inches</a:t>
            </a:r>
            <a:endParaRPr sz="1400" b="0" i="0" u="none" strike="noStrike" cap="none" dirty="0">
              <a:solidFill>
                <a:srgbClr val="000000"/>
              </a:solidFill>
              <a:latin typeface="Arial"/>
              <a:ea typeface="Arial"/>
              <a:cs typeface="Arial"/>
              <a:sym typeface="Arial"/>
            </a:endParaRPr>
          </a:p>
        </p:txBody>
      </p:sp>
      <p:sp>
        <p:nvSpPr>
          <p:cNvPr id="974" name="Google Shape;974;gf0e7a9ab28_3_0"/>
          <p:cNvSpPr txBox="1"/>
          <p:nvPr/>
        </p:nvSpPr>
        <p:spPr>
          <a:xfrm>
            <a:off x="611963" y="784450"/>
            <a:ext cx="1704000" cy="412200"/>
          </a:xfrm>
          <a:prstGeom prst="rect">
            <a:avLst/>
          </a:prstGeom>
          <a:noFill/>
          <a:ln>
            <a:noFill/>
          </a:ln>
        </p:spPr>
        <p:txBody>
          <a:bodyPr spcFirstLastPara="1" wrap="square" lIns="91425" tIns="91425" rIns="91425" bIns="91425" anchor="t" anchorCtr="0">
            <a:noAutofit/>
          </a:bodyPr>
          <a:lstStyle/>
          <a:p>
            <a:pPr lvl="0" algn="ctr">
              <a:buSzPts val="1400"/>
            </a:pPr>
            <a:r>
              <a:rPr lang="fr-CA" dirty="0"/>
              <a:t>Radial "carcasses</a:t>
            </a:r>
            <a:r>
              <a:rPr lang="fr"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975" name="Google Shape;975;gf0e7a9ab28_3_0"/>
          <p:cNvSpPr txBox="1"/>
          <p:nvPr/>
        </p:nvSpPr>
        <p:spPr>
          <a:xfrm>
            <a:off x="6031225" y="3811750"/>
            <a:ext cx="2703900" cy="412200"/>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fr-CA" dirty="0">
                <a:solidFill>
                  <a:schemeClr val="dk1"/>
                </a:solidFill>
              </a:rPr>
              <a:t>Wheel </a:t>
            </a:r>
            <a:r>
              <a:rPr lang="fr-CA" dirty="0" err="1">
                <a:solidFill>
                  <a:schemeClr val="dk1"/>
                </a:solidFill>
              </a:rPr>
              <a:t>diameter</a:t>
            </a:r>
            <a:r>
              <a:rPr lang="fr-CA" dirty="0">
                <a:solidFill>
                  <a:schemeClr val="dk1"/>
                </a:solidFill>
              </a:rPr>
              <a:t> in </a:t>
            </a:r>
            <a:r>
              <a:rPr lang="fr-CA" dirty="0" err="1">
                <a:solidFill>
                  <a:schemeClr val="dk1"/>
                </a:solidFill>
              </a:rPr>
              <a:t>inches</a:t>
            </a:r>
            <a:endParaRPr sz="1400" b="0" i="0" u="none" strike="noStrike" cap="none" dirty="0">
              <a:solidFill>
                <a:srgbClr val="000000"/>
              </a:solidFill>
              <a:latin typeface="Arial"/>
              <a:ea typeface="Arial"/>
              <a:cs typeface="Arial"/>
              <a:sym typeface="Arial"/>
            </a:endParaRPr>
          </a:p>
        </p:txBody>
      </p:sp>
      <p:cxnSp>
        <p:nvCxnSpPr>
          <p:cNvPr id="976" name="Google Shape;976;gf0e7a9ab28_3_0"/>
          <p:cNvCxnSpPr>
            <a:stCxn id="973" idx="0"/>
          </p:cNvCxnSpPr>
          <p:nvPr/>
        </p:nvCxnSpPr>
        <p:spPr>
          <a:xfrm rot="10800000">
            <a:off x="2970025" y="2653000"/>
            <a:ext cx="1027200" cy="1142400"/>
          </a:xfrm>
          <a:prstGeom prst="straightConnector1">
            <a:avLst/>
          </a:prstGeom>
          <a:noFill/>
          <a:ln w="9525" cap="flat" cmpd="sng">
            <a:solidFill>
              <a:srgbClr val="FF0000"/>
            </a:solidFill>
            <a:prstDash val="solid"/>
            <a:round/>
            <a:headEnd type="none" w="sm" len="sm"/>
            <a:tailEnd type="triangle" w="med" len="med"/>
          </a:ln>
        </p:spPr>
      </p:cxnSp>
      <p:cxnSp>
        <p:nvCxnSpPr>
          <p:cNvPr id="977" name="Google Shape;977;gf0e7a9ab28_3_0"/>
          <p:cNvCxnSpPr>
            <a:stCxn id="974" idx="2"/>
          </p:cNvCxnSpPr>
          <p:nvPr/>
        </p:nvCxnSpPr>
        <p:spPr>
          <a:xfrm>
            <a:off x="1463963" y="1196650"/>
            <a:ext cx="1637700" cy="969000"/>
          </a:xfrm>
          <a:prstGeom prst="straightConnector1">
            <a:avLst/>
          </a:prstGeom>
          <a:noFill/>
          <a:ln w="9525" cap="flat" cmpd="sng">
            <a:solidFill>
              <a:srgbClr val="FF0000"/>
            </a:solidFill>
            <a:prstDash val="solid"/>
            <a:round/>
            <a:headEnd type="none" w="sm" len="sm"/>
            <a:tailEnd type="triangle" w="med" len="med"/>
          </a:ln>
        </p:spPr>
      </p:cxnSp>
      <p:cxnSp>
        <p:nvCxnSpPr>
          <p:cNvPr id="978" name="Google Shape;978;gf0e7a9ab28_3_0"/>
          <p:cNvCxnSpPr>
            <a:stCxn id="975" idx="0"/>
          </p:cNvCxnSpPr>
          <p:nvPr/>
        </p:nvCxnSpPr>
        <p:spPr>
          <a:xfrm rot="10800000">
            <a:off x="4060675" y="2467150"/>
            <a:ext cx="3322500" cy="1344600"/>
          </a:xfrm>
          <a:prstGeom prst="straightConnector1">
            <a:avLst/>
          </a:prstGeom>
          <a:noFill/>
          <a:ln w="9525" cap="flat" cmpd="sng">
            <a:solidFill>
              <a:srgbClr val="FF0000"/>
            </a:solidFill>
            <a:prstDash val="solid"/>
            <a:round/>
            <a:headEnd type="none" w="sm" len="sm"/>
            <a:tailEnd type="triangle" w="med" len="med"/>
          </a:ln>
        </p:spPr>
      </p:cxnSp>
      <p:pic>
        <p:nvPicPr>
          <p:cNvPr id="979" name="Google Shape;979;gf0e7a9ab28_3_0"/>
          <p:cNvPicPr preferRelativeResize="0"/>
          <p:nvPr/>
        </p:nvPicPr>
        <p:blipFill rotWithShape="1">
          <a:blip r:embed="rId4">
            <a:alphaModFix/>
          </a:blip>
          <a:srcRect/>
          <a:stretch/>
        </p:blipFill>
        <p:spPr>
          <a:xfrm>
            <a:off x="6828025" y="350950"/>
            <a:ext cx="1907100" cy="2822475"/>
          </a:xfrm>
          <a:prstGeom prst="rect">
            <a:avLst/>
          </a:prstGeom>
          <a:noFill/>
          <a:ln>
            <a:noFill/>
          </a:ln>
        </p:spPr>
      </p:pic>
      <p:cxnSp>
        <p:nvCxnSpPr>
          <p:cNvPr id="980" name="Google Shape;980;gf0e7a9ab28_3_0"/>
          <p:cNvCxnSpPr/>
          <p:nvPr/>
        </p:nvCxnSpPr>
        <p:spPr>
          <a:xfrm rot="10800000" flipH="1">
            <a:off x="7383175" y="2588650"/>
            <a:ext cx="725700" cy="1223100"/>
          </a:xfrm>
          <a:prstGeom prst="straightConnector1">
            <a:avLst/>
          </a:prstGeom>
          <a:noFill/>
          <a:ln w="9525" cap="flat" cmpd="sng">
            <a:solidFill>
              <a:srgbClr val="FF0000"/>
            </a:solidFill>
            <a:prstDash val="solid"/>
            <a:round/>
            <a:headEnd type="none" w="sm" len="sm"/>
            <a:tailEnd type="triangle" w="med" len="med"/>
          </a:ln>
        </p:spPr>
      </p:cxnSp>
      <p:cxnSp>
        <p:nvCxnSpPr>
          <p:cNvPr id="981" name="Google Shape;981;gf0e7a9ab28_3_0"/>
          <p:cNvCxnSpPr>
            <a:stCxn id="973" idx="0"/>
            <a:endCxn id="979" idx="1"/>
          </p:cNvCxnSpPr>
          <p:nvPr/>
        </p:nvCxnSpPr>
        <p:spPr>
          <a:xfrm rot="10800000" flipH="1">
            <a:off x="3997225" y="1762300"/>
            <a:ext cx="2830800" cy="2033100"/>
          </a:xfrm>
          <a:prstGeom prst="straightConnector1">
            <a:avLst/>
          </a:prstGeom>
          <a:noFill/>
          <a:ln w="9525" cap="flat" cmpd="sng">
            <a:solidFill>
              <a:srgbClr val="FF0000"/>
            </a:solidFill>
            <a:prstDash val="solid"/>
            <a:round/>
            <a:headEnd type="none" w="sm" len="sm"/>
            <a:tailEnd type="triangle" w="med" len="med"/>
          </a:ln>
        </p:spPr>
      </p:cxnSp>
      <p:cxnSp>
        <p:nvCxnSpPr>
          <p:cNvPr id="982" name="Google Shape;982;gf0e7a9ab28_3_0"/>
          <p:cNvCxnSpPr>
            <a:stCxn id="979" idx="1"/>
          </p:cNvCxnSpPr>
          <p:nvPr/>
        </p:nvCxnSpPr>
        <p:spPr>
          <a:xfrm>
            <a:off x="6828025" y="1762188"/>
            <a:ext cx="784800" cy="6900"/>
          </a:xfrm>
          <a:prstGeom prst="straightConnector1">
            <a:avLst/>
          </a:prstGeom>
          <a:noFill/>
          <a:ln w="76200" cap="flat" cmpd="sng">
            <a:solidFill>
              <a:srgbClr val="FF0000"/>
            </a:solidFill>
            <a:prstDash val="solid"/>
            <a:round/>
            <a:headEnd type="none" w="sm" len="sm"/>
            <a:tailEnd type="none" w="sm" len="sm"/>
          </a:ln>
        </p:spPr>
      </p:cxnSp>
      <p:cxnSp>
        <p:nvCxnSpPr>
          <p:cNvPr id="983" name="Google Shape;983;gf0e7a9ab28_3_0"/>
          <p:cNvCxnSpPr/>
          <p:nvPr/>
        </p:nvCxnSpPr>
        <p:spPr>
          <a:xfrm flipH="1">
            <a:off x="8116025" y="981950"/>
            <a:ext cx="57600" cy="1596000"/>
          </a:xfrm>
          <a:prstGeom prst="straightConnector1">
            <a:avLst/>
          </a:prstGeom>
          <a:noFill/>
          <a:ln w="76200" cap="flat" cmpd="sng">
            <a:solidFill>
              <a:srgbClr val="FF0000"/>
            </a:solidFill>
            <a:prstDash val="solid"/>
            <a:round/>
            <a:headEnd type="none" w="sm" len="sm"/>
            <a:tailEnd type="none" w="sm" len="sm"/>
          </a:ln>
        </p:spPr>
      </p:cxnSp>
      <p:sp>
        <p:nvSpPr>
          <p:cNvPr id="984" name="Google Shape;984;gf0e7a9ab28_3_0"/>
          <p:cNvSpPr/>
          <p:nvPr/>
        </p:nvSpPr>
        <p:spPr>
          <a:xfrm>
            <a:off x="3396750" y="2060250"/>
            <a:ext cx="784800" cy="592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5" name="Google Shape;985;gf0e7a9ab28_3_0"/>
          <p:cNvSpPr/>
          <p:nvPr/>
        </p:nvSpPr>
        <p:spPr>
          <a:xfrm>
            <a:off x="2658025" y="2186875"/>
            <a:ext cx="443700" cy="531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6" name="Google Shape;986;gf0e7a9ab28_3_0"/>
          <p:cNvSpPr/>
          <p:nvPr/>
        </p:nvSpPr>
        <p:spPr>
          <a:xfrm>
            <a:off x="3101725" y="2058650"/>
            <a:ext cx="267900" cy="531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7" name="Google Shape;987;gf0e7a9ab28_3_0"/>
          <p:cNvSpPr txBox="1"/>
          <p:nvPr/>
        </p:nvSpPr>
        <p:spPr>
          <a:xfrm>
            <a:off x="0" y="40436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ref:(2.5.2)</a:t>
            </a:r>
            <a:endParaRPr sz="1400" b="0" i="0" u="none" strike="noStrike" cap="none" dirty="0">
              <a:solidFill>
                <a:srgbClr val="000000"/>
              </a:solidFill>
              <a:latin typeface="Arial"/>
              <a:ea typeface="Arial"/>
              <a:cs typeface="Arial"/>
              <a:sym typeface="Arial"/>
            </a:endParaRPr>
          </a:p>
        </p:txBody>
      </p:sp>
      <p:pic>
        <p:nvPicPr>
          <p:cNvPr id="988" name="Google Shape;988;gf0e7a9ab28_3_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f0e7a9ab28_3_110"/>
          <p:cNvSpPr txBox="1">
            <a:spLocks noGrp="1"/>
          </p:cNvSpPr>
          <p:nvPr>
            <p:ph type="title"/>
          </p:nvPr>
        </p:nvSpPr>
        <p:spPr>
          <a:xfrm>
            <a:off x="1480800" y="-67450"/>
            <a:ext cx="6182400" cy="543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400" b="1" dirty="0"/>
          </a:p>
          <a:p>
            <a:pPr lvl="0">
              <a:lnSpc>
                <a:spcPct val="115000"/>
              </a:lnSpc>
              <a:buSzPts val="1100"/>
            </a:pPr>
            <a:r>
              <a:rPr lang="fr-CA" sz="3000" b="1" dirty="0"/>
              <a:t>Tires pressures and </a:t>
            </a:r>
            <a:r>
              <a:rPr lang="fr-CA" sz="3000" b="1" dirty="0" err="1"/>
              <a:t>capacities</a:t>
            </a:r>
            <a:endParaRPr sz="3000" dirty="0"/>
          </a:p>
        </p:txBody>
      </p:sp>
      <p:sp>
        <p:nvSpPr>
          <p:cNvPr id="994" name="Google Shape;994;gf0e7a9ab28_3_110"/>
          <p:cNvSpPr txBox="1"/>
          <p:nvPr/>
        </p:nvSpPr>
        <p:spPr>
          <a:xfrm>
            <a:off x="161150" y="560575"/>
            <a:ext cx="4257000" cy="2944500"/>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dirty="0">
                <a:solidFill>
                  <a:schemeClr val="dk1"/>
                </a:solidFill>
              </a:rPr>
              <a:t>The maximum  pressure is indicated on the </a:t>
            </a:r>
            <a:r>
              <a:rPr lang="en-US" b="1" dirty="0">
                <a:solidFill>
                  <a:srgbClr val="FF0000"/>
                </a:solidFill>
              </a:rPr>
              <a:t>sidewall</a:t>
            </a:r>
            <a:r>
              <a:rPr lang="en-US" dirty="0">
                <a:solidFill>
                  <a:schemeClr val="dk1"/>
                </a:solidFill>
              </a:rPr>
              <a:t> of the tire by the tire manufacturer. This indication can also be found in the door frame of the truck. This pressure must be respected if the maximum loads allowed by law are to be achieved.</a:t>
            </a:r>
          </a:p>
          <a:p>
            <a:pPr lvl="0" algn="just">
              <a:lnSpc>
                <a:spcPct val="115000"/>
              </a:lnSpc>
              <a:buSzPts val="1400"/>
            </a:pPr>
            <a:endParaRPr sz="1400" b="0" i="0" u="none" strike="noStrike" cap="none" dirty="0">
              <a:solidFill>
                <a:schemeClr val="dk1"/>
              </a:solidFill>
              <a:latin typeface="Arial"/>
              <a:ea typeface="Arial"/>
              <a:cs typeface="Arial"/>
              <a:sym typeface="Arial"/>
            </a:endParaRPr>
          </a:p>
          <a:p>
            <a:pPr lvl="0" algn="just">
              <a:lnSpc>
                <a:spcPct val="115000"/>
              </a:lnSpc>
              <a:buSzPts val="1400"/>
            </a:pPr>
            <a:r>
              <a:rPr lang="en-US" dirty="0">
                <a:solidFill>
                  <a:schemeClr val="dk1"/>
                </a:solidFill>
              </a:rPr>
              <a:t>The carrier may, in consultation with the tire representative, determine a lower pressure that reflects the value of the loads being carried. This will optimize tire performance.</a:t>
            </a:r>
            <a:endParaRPr sz="1400" b="0" i="0" u="none" strike="noStrike" cap="none" dirty="0">
              <a:solidFill>
                <a:srgbClr val="000000"/>
              </a:solidFill>
              <a:latin typeface="Arial"/>
              <a:ea typeface="Arial"/>
              <a:cs typeface="Arial"/>
              <a:sym typeface="Arial"/>
            </a:endParaRPr>
          </a:p>
        </p:txBody>
      </p:sp>
      <p:pic>
        <p:nvPicPr>
          <p:cNvPr id="995" name="Google Shape;995;gf0e7a9ab28_3_110"/>
          <p:cNvPicPr preferRelativeResize="0"/>
          <p:nvPr/>
        </p:nvPicPr>
        <p:blipFill rotWithShape="1">
          <a:blip r:embed="rId3">
            <a:alphaModFix/>
          </a:blip>
          <a:srcRect/>
          <a:stretch/>
        </p:blipFill>
        <p:spPr>
          <a:xfrm>
            <a:off x="4530175" y="933675"/>
            <a:ext cx="4362450" cy="1266825"/>
          </a:xfrm>
          <a:prstGeom prst="rect">
            <a:avLst/>
          </a:prstGeom>
          <a:noFill/>
          <a:ln>
            <a:noFill/>
          </a:ln>
        </p:spPr>
      </p:pic>
      <p:sp>
        <p:nvSpPr>
          <p:cNvPr id="996" name="Google Shape;996;gf0e7a9ab28_3_110"/>
          <p:cNvSpPr txBox="1"/>
          <p:nvPr/>
        </p:nvSpPr>
        <p:spPr>
          <a:xfrm>
            <a:off x="91050" y="3360409"/>
            <a:ext cx="8961900" cy="645900"/>
          </a:xfrm>
          <a:prstGeom prst="rect">
            <a:avLst/>
          </a:prstGeom>
          <a:noFill/>
          <a:ln>
            <a:noFill/>
          </a:ln>
        </p:spPr>
        <p:txBody>
          <a:bodyPr spcFirstLastPara="1" wrap="square" lIns="91425" tIns="91425" rIns="91425" bIns="91425" anchor="t" anchorCtr="0">
            <a:noAutofit/>
          </a:bodyPr>
          <a:lstStyle/>
          <a:p>
            <a:pPr lvl="0" algn="just">
              <a:lnSpc>
                <a:spcPct val="115000"/>
              </a:lnSpc>
              <a:buSzPts val="1400"/>
            </a:pPr>
            <a:r>
              <a:rPr lang="en-US" b="1" dirty="0">
                <a:solidFill>
                  <a:schemeClr val="dk1"/>
                </a:solidFill>
              </a:rPr>
              <a:t>The CFTR therefore uses a pressure of 105 </a:t>
            </a:r>
            <a:r>
              <a:rPr lang="en-US" b="1" dirty="0" err="1">
                <a:solidFill>
                  <a:schemeClr val="dk1"/>
                </a:solidFill>
              </a:rPr>
              <a:t>lb</a:t>
            </a:r>
            <a:r>
              <a:rPr lang="en-US" b="1" dirty="0">
                <a:solidFill>
                  <a:schemeClr val="dk1"/>
                </a:solidFill>
              </a:rPr>
              <a:t>/in. for the steered axle and 80 </a:t>
            </a:r>
            <a:r>
              <a:rPr lang="en-US" b="1" dirty="0" err="1">
                <a:solidFill>
                  <a:schemeClr val="dk1"/>
                </a:solidFill>
              </a:rPr>
              <a:t>lb</a:t>
            </a:r>
            <a:r>
              <a:rPr lang="en-US" b="1" dirty="0">
                <a:solidFill>
                  <a:schemeClr val="dk1"/>
                </a:solidFill>
              </a:rPr>
              <a:t>/inch for the drive and trailer axles.</a:t>
            </a:r>
            <a:endParaRPr sz="1400" b="0" i="0" u="none" strike="noStrike" cap="none" dirty="0">
              <a:solidFill>
                <a:srgbClr val="000000"/>
              </a:solidFill>
              <a:latin typeface="Arial"/>
              <a:ea typeface="Arial"/>
              <a:cs typeface="Arial"/>
              <a:sym typeface="Arial"/>
            </a:endParaRPr>
          </a:p>
        </p:txBody>
      </p:sp>
      <p:sp>
        <p:nvSpPr>
          <p:cNvPr id="997" name="Google Shape;997;gf0e7a9ab28_3_110"/>
          <p:cNvSpPr txBox="1"/>
          <p:nvPr/>
        </p:nvSpPr>
        <p:spPr>
          <a:xfrm>
            <a:off x="91050" y="4047296"/>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ref:(2.5.2)</a:t>
            </a:r>
            <a:endParaRPr sz="1400" b="0" i="0" u="none" strike="noStrike" cap="none" dirty="0">
              <a:solidFill>
                <a:srgbClr val="000000"/>
              </a:solidFill>
              <a:latin typeface="Arial"/>
              <a:ea typeface="Arial"/>
              <a:cs typeface="Arial"/>
              <a:sym typeface="Arial"/>
            </a:endParaRPr>
          </a:p>
        </p:txBody>
      </p:sp>
      <p:sp>
        <p:nvSpPr>
          <p:cNvPr id="998" name="Google Shape;998;gf0e7a9ab28_3_110"/>
          <p:cNvSpPr txBox="1"/>
          <p:nvPr/>
        </p:nvSpPr>
        <p:spPr>
          <a:xfrm>
            <a:off x="4118593" y="3722933"/>
            <a:ext cx="25744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100" b="1" i="0" u="none" strike="noStrike" cap="none">
                <a:solidFill>
                  <a:srgbClr val="000000"/>
                </a:solidFill>
                <a:latin typeface="Arial"/>
                <a:ea typeface="Arial"/>
                <a:cs typeface="Arial"/>
                <a:sym typeface="Arial"/>
              </a:rPr>
              <a:t>2</a:t>
            </a:r>
            <a:endParaRPr dirty="0"/>
          </a:p>
        </p:txBody>
      </p:sp>
      <p:sp>
        <p:nvSpPr>
          <p:cNvPr id="999" name="Google Shape;999;gf0e7a9ab28_3_110"/>
          <p:cNvSpPr txBox="1"/>
          <p:nvPr/>
        </p:nvSpPr>
        <p:spPr>
          <a:xfrm>
            <a:off x="7322230" y="3744699"/>
            <a:ext cx="25744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100" b="1" i="0" u="none" strike="noStrike" cap="none">
                <a:solidFill>
                  <a:srgbClr val="000000"/>
                </a:solidFill>
                <a:latin typeface="Arial"/>
                <a:ea typeface="Arial"/>
                <a:cs typeface="Arial"/>
                <a:sym typeface="Arial"/>
              </a:rPr>
              <a:t>2</a:t>
            </a:r>
            <a:endParaRPr dirty="0"/>
          </a:p>
        </p:txBody>
      </p:sp>
      <p:pic>
        <p:nvPicPr>
          <p:cNvPr id="1000" name="Google Shape;1000;gf0e7a9ab28_3_110"/>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f0e7a9ab28_3_214"/>
          <p:cNvSpPr txBox="1">
            <a:spLocks noGrp="1"/>
          </p:cNvSpPr>
          <p:nvPr>
            <p:ph type="title"/>
          </p:nvPr>
        </p:nvSpPr>
        <p:spPr>
          <a:xfrm>
            <a:off x="2130450" y="235950"/>
            <a:ext cx="4883100" cy="746400"/>
          </a:xfrm>
          <a:prstGeom prst="rect">
            <a:avLst/>
          </a:prstGeom>
          <a:noFill/>
          <a:ln>
            <a:noFill/>
          </a:ln>
        </p:spPr>
        <p:txBody>
          <a:bodyPr spcFirstLastPara="1" wrap="square" lIns="91425" tIns="91425" rIns="91425" bIns="91425" anchor="ctr" anchorCtr="0">
            <a:noAutofit/>
          </a:bodyPr>
          <a:lstStyle/>
          <a:p>
            <a:pPr marR="3600" lvl="0">
              <a:lnSpc>
                <a:spcPct val="115000"/>
              </a:lnSpc>
              <a:buSzPts val="1100"/>
            </a:pPr>
            <a:r>
              <a:rPr lang="fr-CA" sz="3000" b="1" dirty="0"/>
              <a:t>Tire inflation</a:t>
            </a:r>
            <a:endParaRPr sz="3000" dirty="0"/>
          </a:p>
        </p:txBody>
      </p:sp>
      <p:sp>
        <p:nvSpPr>
          <p:cNvPr id="1006" name="Google Shape;1006;gf0e7a9ab28_3_214"/>
          <p:cNvSpPr txBox="1"/>
          <p:nvPr/>
        </p:nvSpPr>
        <p:spPr>
          <a:xfrm>
            <a:off x="523750" y="1177200"/>
            <a:ext cx="8326200" cy="2641500"/>
          </a:xfrm>
          <a:prstGeom prst="rect">
            <a:avLst/>
          </a:prstGeom>
          <a:noFill/>
          <a:ln>
            <a:noFill/>
          </a:ln>
        </p:spPr>
        <p:txBody>
          <a:bodyPr spcFirstLastPara="1" wrap="square" lIns="91425" tIns="91425" rIns="91425" bIns="91425" anchor="t" anchorCtr="0">
            <a:noAutofit/>
          </a:bodyPr>
          <a:lstStyle/>
          <a:p>
            <a:pPr marR="3600" lvl="0" algn="just">
              <a:lnSpc>
                <a:spcPct val="115000"/>
              </a:lnSpc>
              <a:buSzPts val="1400"/>
            </a:pPr>
            <a:r>
              <a:rPr lang="en-US" dirty="0">
                <a:solidFill>
                  <a:schemeClr val="dk1"/>
                </a:solidFill>
              </a:rPr>
              <a:t>It is normal for a tire to have a slight drop in air pressure. A reinflation is then recommended.  However, certain precautions will need to be taken. First, the adjustment must always be done cold. </a:t>
            </a:r>
            <a:r>
              <a:rPr lang="en-US" b="1" u="sng" dirty="0">
                <a:solidFill>
                  <a:schemeClr val="tx1"/>
                </a:solidFill>
              </a:rPr>
              <a:t>Never adjust the pressure of a hot tire</a:t>
            </a:r>
            <a:r>
              <a:rPr lang="en-US" dirty="0">
                <a:solidFill>
                  <a:schemeClr val="dk1"/>
                </a:solidFill>
              </a:rPr>
              <a:t>, because of the high risk of explosion (flash sidewall breakage). If the tire has a </a:t>
            </a:r>
            <a:r>
              <a:rPr lang="en-US" b="1" dirty="0">
                <a:solidFill>
                  <a:srgbClr val="FF0000"/>
                </a:solidFill>
              </a:rPr>
              <a:t>pressure drop </a:t>
            </a:r>
            <a:r>
              <a:rPr lang="en-US" dirty="0">
                <a:solidFill>
                  <a:schemeClr val="dk1"/>
                </a:solidFill>
              </a:rPr>
              <a:t>of more than 20%, it should be disassembled and inspected before reinflation.</a:t>
            </a:r>
          </a:p>
          <a:p>
            <a:pPr marR="3600" lvl="0" algn="just">
              <a:lnSpc>
                <a:spcPct val="115000"/>
              </a:lnSpc>
              <a:buSzPts val="1400"/>
            </a:pPr>
            <a:endParaRPr sz="1400" b="0" i="0" u="none" strike="noStrike" cap="none" dirty="0">
              <a:solidFill>
                <a:schemeClr val="dk1"/>
              </a:solidFill>
              <a:latin typeface="Arial"/>
              <a:ea typeface="Arial"/>
              <a:cs typeface="Arial"/>
              <a:sym typeface="Arial"/>
            </a:endParaRPr>
          </a:p>
          <a:p>
            <a:pPr marR="3600" lvl="0" algn="just">
              <a:lnSpc>
                <a:spcPct val="115000"/>
              </a:lnSpc>
              <a:buSzPts val="1400"/>
            </a:pPr>
            <a:r>
              <a:rPr lang="en-US" dirty="0">
                <a:solidFill>
                  <a:schemeClr val="dk1"/>
                </a:solidFill>
              </a:rPr>
              <a:t>Next, it is recommended to use a jaw inflation chuck and a hose extension with a control valve and pressure gauge. The extension therefore makes it possible to stand </a:t>
            </a:r>
            <a:r>
              <a:rPr lang="en-US" b="1" u="sng" dirty="0">
                <a:solidFill>
                  <a:schemeClr val="dk1"/>
                </a:solidFill>
              </a:rPr>
              <a:t>at least one meter from the sole, and not facing the sidewall of the tire.</a:t>
            </a:r>
            <a:endParaRPr sz="1400" b="1" i="0" u="sng" strike="noStrike" cap="none" dirty="0">
              <a:solidFill>
                <a:srgbClr val="000000"/>
              </a:solidFill>
              <a:latin typeface="Arial"/>
              <a:ea typeface="Arial"/>
              <a:cs typeface="Arial"/>
              <a:sym typeface="Arial"/>
            </a:endParaRPr>
          </a:p>
        </p:txBody>
      </p:sp>
      <p:sp>
        <p:nvSpPr>
          <p:cNvPr id="1007" name="Google Shape;1007;gf0e7a9ab28_3_214"/>
          <p:cNvSpPr txBox="1"/>
          <p:nvPr/>
        </p:nvSpPr>
        <p:spPr>
          <a:xfrm>
            <a:off x="145750" y="39688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ref:(2.5.2)</a:t>
            </a:r>
            <a:endParaRPr sz="1400" b="0" i="0" u="none" strike="noStrike" cap="none" dirty="0">
              <a:solidFill>
                <a:srgbClr val="000000"/>
              </a:solidFill>
              <a:latin typeface="Arial"/>
              <a:ea typeface="Arial"/>
              <a:cs typeface="Arial"/>
              <a:sym typeface="Arial"/>
            </a:endParaRPr>
          </a:p>
        </p:txBody>
      </p:sp>
      <p:pic>
        <p:nvPicPr>
          <p:cNvPr id="1008" name="Google Shape;1008;gf0e7a9ab28_3_214"/>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57"/>
          <p:cNvSpPr/>
          <p:nvPr/>
        </p:nvSpPr>
        <p:spPr>
          <a:xfrm>
            <a:off x="850632" y="393417"/>
            <a:ext cx="7315200" cy="1046400"/>
          </a:xfrm>
          <a:prstGeom prst="rect">
            <a:avLst/>
          </a:prstGeom>
          <a:noFill/>
          <a:ln>
            <a:noFill/>
          </a:ln>
        </p:spPr>
        <p:txBody>
          <a:bodyPr spcFirstLastPara="1" wrap="square" lIns="91425" tIns="45700" rIns="91425" bIns="45700" anchor="t" anchorCtr="0">
            <a:spAutoFit/>
          </a:bodyPr>
          <a:lstStyle/>
          <a:p>
            <a:pPr lvl="0"/>
            <a:r>
              <a:rPr lang="en-US" sz="2400" b="1" dirty="0"/>
              <a:t>Appropriate liquid to add in wheel hubs lubricated with oil</a:t>
            </a:r>
            <a:br>
              <a:rPr lang="f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pic>
        <p:nvPicPr>
          <p:cNvPr id="1014" name="Google Shape;1014;p57" descr="https://lh4.googleusercontent.com/3gG4ggdNfehS5W5yArrRHwwVp8kYlb3Lazdac2iPMbgG9_BQQlQfrBFgBVIFl44f3vVLPF341owaJpTOPtzyeCmDKeczXI9okul3poLgSCbeQuMBeStyxpkbbhEaz5PV1-OfGDTMjUKtyKTa6JSC"/>
          <p:cNvPicPr preferRelativeResize="0"/>
          <p:nvPr/>
        </p:nvPicPr>
        <p:blipFill rotWithShape="1">
          <a:blip r:embed="rId3">
            <a:alphaModFix/>
          </a:blip>
          <a:srcRect/>
          <a:stretch/>
        </p:blipFill>
        <p:spPr>
          <a:xfrm>
            <a:off x="1112546" y="1240592"/>
            <a:ext cx="3151150" cy="3027290"/>
          </a:xfrm>
          <a:prstGeom prst="rect">
            <a:avLst/>
          </a:prstGeom>
          <a:noFill/>
          <a:ln>
            <a:noFill/>
          </a:ln>
        </p:spPr>
      </p:pic>
      <p:pic>
        <p:nvPicPr>
          <p:cNvPr id="1015" name="Google Shape;1015;p57" descr="https://lh3.googleusercontent.com/M0lkykJuVutEMrk8MYteRoGTPEcyGEH8-ZuJyV8oYS20Syg7sAVkZno72zYbSdvbSb8ViidF7yuZJ6sPtZIZODUsjcdXUUgsRjIhxhIeDgkgfqeoITMUJl0mqXKIZXd1nybT9Vwxide-Sqa11puD"/>
          <p:cNvPicPr preferRelativeResize="0"/>
          <p:nvPr/>
        </p:nvPicPr>
        <p:blipFill rotWithShape="1">
          <a:blip r:embed="rId4">
            <a:alphaModFix/>
          </a:blip>
          <a:srcRect/>
          <a:stretch/>
        </p:blipFill>
        <p:spPr>
          <a:xfrm>
            <a:off x="3845226" y="1293778"/>
            <a:ext cx="1970657" cy="2310771"/>
          </a:xfrm>
          <a:prstGeom prst="rect">
            <a:avLst/>
          </a:prstGeom>
          <a:noFill/>
          <a:ln>
            <a:noFill/>
          </a:ln>
        </p:spPr>
      </p:pic>
      <p:pic>
        <p:nvPicPr>
          <p:cNvPr id="1016" name="Google Shape;1016;p57" descr="https://lh4.googleusercontent.com/SkiVHLLuCeE-h7HIkxmiDs9nArZb2grJcZaKZRWQYWyfIYd2YzExaVGzZKBwed3UqMItrhYn3bdmC-3VTQlQ_t3a7Ts-3J9xJv3U_ueYde-ahCIE_NAMAaBYhRlYz_5ZnNCIwggVd4e-2K14SYKL"/>
          <p:cNvPicPr preferRelativeResize="0"/>
          <p:nvPr/>
        </p:nvPicPr>
        <p:blipFill rotWithShape="1">
          <a:blip r:embed="rId5">
            <a:alphaModFix/>
          </a:blip>
          <a:srcRect/>
          <a:stretch/>
        </p:blipFill>
        <p:spPr>
          <a:xfrm>
            <a:off x="6039257" y="1665095"/>
            <a:ext cx="1641466" cy="2618731"/>
          </a:xfrm>
          <a:prstGeom prst="rect">
            <a:avLst/>
          </a:prstGeom>
          <a:noFill/>
          <a:ln>
            <a:noFill/>
          </a:ln>
        </p:spPr>
      </p:pic>
      <p:sp>
        <p:nvSpPr>
          <p:cNvPr id="1017" name="Google Shape;1017;p57"/>
          <p:cNvSpPr/>
          <p:nvPr/>
        </p:nvSpPr>
        <p:spPr>
          <a:xfrm>
            <a:off x="4029770" y="2275370"/>
            <a:ext cx="1552187" cy="637954"/>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0000"/>
              </a:solidFill>
              <a:latin typeface="Arial"/>
              <a:ea typeface="Arial"/>
              <a:cs typeface="Arial"/>
              <a:sym typeface="Arial"/>
            </a:endParaRPr>
          </a:p>
        </p:txBody>
      </p:sp>
      <p:sp>
        <p:nvSpPr>
          <p:cNvPr id="1018" name="Google Shape;1018;p57"/>
          <p:cNvSpPr/>
          <p:nvPr/>
        </p:nvSpPr>
        <p:spPr>
          <a:xfrm rot="5208930">
            <a:off x="6718316" y="3143930"/>
            <a:ext cx="1197444" cy="554705"/>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0000"/>
              </a:solidFill>
              <a:latin typeface="Arial"/>
              <a:ea typeface="Arial"/>
              <a:cs typeface="Arial"/>
              <a:sym typeface="Arial"/>
            </a:endParaRPr>
          </a:p>
        </p:txBody>
      </p:sp>
      <p:sp>
        <p:nvSpPr>
          <p:cNvPr id="1019" name="Google Shape;1019;p57"/>
          <p:cNvSpPr txBox="1"/>
          <p:nvPr/>
        </p:nvSpPr>
        <p:spPr>
          <a:xfrm>
            <a:off x="145750" y="3968850"/>
            <a:ext cx="966796"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ref:(2.5.3)</a:t>
            </a:r>
            <a:endParaRPr sz="1400" b="0" i="0" u="none" strike="noStrike" cap="none" dirty="0">
              <a:solidFill>
                <a:srgbClr val="000000"/>
              </a:solidFill>
              <a:latin typeface="Arial"/>
              <a:ea typeface="Arial"/>
              <a:cs typeface="Arial"/>
              <a:sym typeface="Arial"/>
            </a:endParaRPr>
          </a:p>
        </p:txBody>
      </p:sp>
      <p:pic>
        <p:nvPicPr>
          <p:cNvPr id="1020" name="Google Shape;1020;p57"/>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
          <p:cNvPicPr preferRelativeResize="0"/>
          <p:nvPr/>
        </p:nvPicPr>
        <p:blipFill rotWithShape="1">
          <a:blip r:embed="rId3">
            <a:alphaModFix/>
          </a:blip>
          <a:srcRect/>
          <a:stretch/>
        </p:blipFill>
        <p:spPr>
          <a:xfrm>
            <a:off x="3115650" y="119650"/>
            <a:ext cx="2980000" cy="3630625"/>
          </a:xfrm>
          <a:prstGeom prst="rect">
            <a:avLst/>
          </a:prstGeom>
          <a:noFill/>
          <a:ln>
            <a:noFill/>
          </a:ln>
        </p:spPr>
      </p:pic>
      <p:pic>
        <p:nvPicPr>
          <p:cNvPr id="280" name="Google Shape;280;p5"/>
          <p:cNvPicPr preferRelativeResize="0"/>
          <p:nvPr/>
        </p:nvPicPr>
        <p:blipFill rotWithShape="1">
          <a:blip r:embed="rId4">
            <a:alphaModFix/>
          </a:blip>
          <a:srcRect/>
          <a:stretch/>
        </p:blipFill>
        <p:spPr>
          <a:xfrm>
            <a:off x="6324800" y="1057663"/>
            <a:ext cx="2467125" cy="2008625"/>
          </a:xfrm>
          <a:prstGeom prst="rect">
            <a:avLst/>
          </a:prstGeom>
          <a:noFill/>
          <a:ln>
            <a:noFill/>
          </a:ln>
        </p:spPr>
      </p:pic>
      <p:pic>
        <p:nvPicPr>
          <p:cNvPr id="281" name="Google Shape;281;p5"/>
          <p:cNvPicPr preferRelativeResize="0"/>
          <p:nvPr/>
        </p:nvPicPr>
        <p:blipFill rotWithShape="1">
          <a:blip r:embed="rId5">
            <a:alphaModFix/>
          </a:blip>
          <a:srcRect/>
          <a:stretch/>
        </p:blipFill>
        <p:spPr>
          <a:xfrm>
            <a:off x="578349" y="220802"/>
            <a:ext cx="1774425" cy="3233900"/>
          </a:xfrm>
          <a:prstGeom prst="rect">
            <a:avLst/>
          </a:prstGeom>
          <a:noFill/>
          <a:ln>
            <a:noFill/>
          </a:ln>
        </p:spPr>
      </p:pic>
      <p:sp>
        <p:nvSpPr>
          <p:cNvPr id="282" name="Google Shape;282;p5"/>
          <p:cNvSpPr txBox="1"/>
          <p:nvPr/>
        </p:nvSpPr>
        <p:spPr>
          <a:xfrm>
            <a:off x="192400" y="3454702"/>
            <a:ext cx="3037030" cy="626700"/>
          </a:xfrm>
          <a:prstGeom prst="rect">
            <a:avLst/>
          </a:prstGeom>
          <a:noFill/>
          <a:ln>
            <a:noFill/>
          </a:ln>
        </p:spPr>
        <p:txBody>
          <a:bodyPr spcFirstLastPara="1" wrap="square" lIns="91425" tIns="91425" rIns="91425" bIns="91425" anchor="t" anchorCtr="0">
            <a:noAutofit/>
          </a:bodyPr>
          <a:lstStyle/>
          <a:p>
            <a:pPr lvl="0">
              <a:buSzPts val="1400"/>
            </a:pPr>
            <a:r>
              <a:rPr lang="en-US" sz="2000" b="1" dirty="0">
                <a:solidFill>
                  <a:schemeClr val="dk1"/>
                </a:solidFill>
              </a:rPr>
              <a:t>Switch for manual fan activation</a:t>
            </a:r>
            <a:endParaRPr sz="2000" b="1" i="0" u="none" strike="noStrike" cap="none" dirty="0">
              <a:solidFill>
                <a:srgbClr val="000000"/>
              </a:solidFill>
              <a:latin typeface="Arial"/>
              <a:ea typeface="Arial"/>
              <a:cs typeface="Arial"/>
              <a:sym typeface="Arial"/>
            </a:endParaRPr>
          </a:p>
        </p:txBody>
      </p:sp>
      <p:sp>
        <p:nvSpPr>
          <p:cNvPr id="283" name="Google Shape;283;p5"/>
          <p:cNvSpPr txBox="1"/>
          <p:nvPr/>
        </p:nvSpPr>
        <p:spPr>
          <a:xfrm>
            <a:off x="5981807" y="3177650"/>
            <a:ext cx="3144698" cy="770100"/>
          </a:xfrm>
          <a:prstGeom prst="rect">
            <a:avLst/>
          </a:prstGeom>
          <a:noFill/>
          <a:ln>
            <a:noFill/>
          </a:ln>
        </p:spPr>
        <p:txBody>
          <a:bodyPr spcFirstLastPara="1" wrap="square" lIns="91425" tIns="91425" rIns="91425" bIns="91425" anchor="t" anchorCtr="0">
            <a:noAutofit/>
          </a:bodyPr>
          <a:lstStyle/>
          <a:p>
            <a:pPr lvl="0">
              <a:buSzPts val="1400"/>
            </a:pPr>
            <a:r>
              <a:rPr lang="fr-CA" sz="2000" b="1" dirty="0">
                <a:solidFill>
                  <a:schemeClr val="dk1"/>
                </a:solidFill>
              </a:rPr>
              <a:t>Fan operating </a:t>
            </a:r>
            <a:r>
              <a:rPr lang="fr-CA" sz="2000" b="1" dirty="0" err="1">
                <a:solidFill>
                  <a:schemeClr val="dk1"/>
                </a:solidFill>
              </a:rPr>
              <a:t>indicator</a:t>
            </a:r>
            <a:endParaRPr sz="2000" b="1" i="0" u="none" strike="noStrike" cap="none" dirty="0">
              <a:solidFill>
                <a:srgbClr val="000000"/>
              </a:solidFill>
              <a:latin typeface="Arial"/>
              <a:ea typeface="Arial"/>
              <a:cs typeface="Arial"/>
              <a:sym typeface="Arial"/>
            </a:endParaRPr>
          </a:p>
        </p:txBody>
      </p:sp>
      <p:sp>
        <p:nvSpPr>
          <p:cNvPr id="284" name="Google Shape;284;p5"/>
          <p:cNvSpPr txBox="1"/>
          <p:nvPr/>
        </p:nvSpPr>
        <p:spPr>
          <a:xfrm>
            <a:off x="330775" y="40565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ref:(2.2.2)</a:t>
            </a:r>
            <a:endParaRPr sz="1400" b="0" i="0" u="none" strike="noStrike" cap="none">
              <a:solidFill>
                <a:srgbClr val="000000"/>
              </a:solidFill>
              <a:latin typeface="Arial"/>
              <a:ea typeface="Arial"/>
              <a:cs typeface="Arial"/>
              <a:sym typeface="Arial"/>
            </a:endParaRPr>
          </a:p>
        </p:txBody>
      </p:sp>
      <p:pic>
        <p:nvPicPr>
          <p:cNvPr id="285" name="Google Shape;285;p5"/>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p58" descr="https://lh4.googleusercontent.com/0Y0alBiX_ZVk4y6ekQnz-WvGufznoRIutEpfGnn9zCFVUwSHWHrllNL8k4IyVc6QzubgyXw4qVIbSzjfG8JtiXMRWxQyb1fW7A7jAGTtM2Voe9UEUPfahfUuD9FFwUpP7YBA-1x0Z6MZS0HkH2yu"/>
          <p:cNvPicPr preferRelativeResize="0"/>
          <p:nvPr/>
        </p:nvPicPr>
        <p:blipFill rotWithShape="1">
          <a:blip r:embed="rId3">
            <a:alphaModFix/>
          </a:blip>
          <a:srcRect/>
          <a:stretch/>
        </p:blipFill>
        <p:spPr>
          <a:xfrm>
            <a:off x="425296" y="884076"/>
            <a:ext cx="5550196" cy="2695314"/>
          </a:xfrm>
          <a:prstGeom prst="rect">
            <a:avLst/>
          </a:prstGeom>
          <a:noFill/>
          <a:ln>
            <a:noFill/>
          </a:ln>
        </p:spPr>
      </p:pic>
      <p:sp>
        <p:nvSpPr>
          <p:cNvPr id="1026" name="Google Shape;1026;p58"/>
          <p:cNvSpPr/>
          <p:nvPr/>
        </p:nvSpPr>
        <p:spPr>
          <a:xfrm>
            <a:off x="2424216" y="186859"/>
            <a:ext cx="4571669" cy="677068"/>
          </a:xfrm>
          <a:prstGeom prst="rect">
            <a:avLst/>
          </a:prstGeom>
          <a:noFill/>
          <a:ln>
            <a:noFill/>
          </a:ln>
        </p:spPr>
        <p:txBody>
          <a:bodyPr spcFirstLastPara="1" wrap="square" lIns="91425" tIns="45700" rIns="91425" bIns="45700" anchor="t" anchorCtr="0">
            <a:spAutoFit/>
          </a:bodyPr>
          <a:lstStyle/>
          <a:p>
            <a:pPr lvl="0"/>
            <a:r>
              <a:rPr lang="fr-CA" sz="2400" b="1" dirty="0" err="1"/>
              <a:t>Re-torque</a:t>
            </a:r>
            <a:r>
              <a:rPr lang="fr-CA" sz="2400" b="1" dirty="0"/>
              <a:t> label(sticker)</a:t>
            </a:r>
            <a:br>
              <a:rPr lang="f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027" name="Google Shape;1027;p58"/>
          <p:cNvSpPr/>
          <p:nvPr/>
        </p:nvSpPr>
        <p:spPr>
          <a:xfrm>
            <a:off x="478461" y="1477917"/>
            <a:ext cx="1945756" cy="668751"/>
          </a:xfrm>
          <a:prstGeom prst="ellipse">
            <a:avLst/>
          </a:pr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028" name="Google Shape;1028;p58"/>
          <p:cNvSpPr/>
          <p:nvPr/>
        </p:nvSpPr>
        <p:spPr>
          <a:xfrm>
            <a:off x="3990889" y="1971787"/>
            <a:ext cx="1686901" cy="486776"/>
          </a:xfrm>
          <a:prstGeom prst="ellipse">
            <a:avLst/>
          </a:pr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029" name="Google Shape;1029;p58"/>
          <p:cNvPicPr preferRelativeResize="0"/>
          <p:nvPr/>
        </p:nvPicPr>
        <p:blipFill rotWithShape="1">
          <a:blip r:embed="rId4">
            <a:alphaModFix/>
          </a:blip>
          <a:srcRect/>
          <a:stretch/>
        </p:blipFill>
        <p:spPr>
          <a:xfrm>
            <a:off x="5846100" y="1422163"/>
            <a:ext cx="2894030" cy="2711202"/>
          </a:xfrm>
          <a:prstGeom prst="rect">
            <a:avLst/>
          </a:prstGeom>
          <a:noFill/>
          <a:ln>
            <a:noFill/>
          </a:ln>
        </p:spPr>
      </p:pic>
      <p:sp>
        <p:nvSpPr>
          <p:cNvPr id="1030" name="Google Shape;1030;p58"/>
          <p:cNvSpPr txBox="1"/>
          <p:nvPr/>
        </p:nvSpPr>
        <p:spPr>
          <a:xfrm>
            <a:off x="145750" y="3968850"/>
            <a:ext cx="966796"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ref:(2.5.3)</a:t>
            </a:r>
            <a:endParaRPr sz="1400" b="0" i="0" u="none" strike="noStrike" cap="none" dirty="0">
              <a:solidFill>
                <a:srgbClr val="000000"/>
              </a:solidFill>
              <a:latin typeface="Arial"/>
              <a:ea typeface="Arial"/>
              <a:cs typeface="Arial"/>
              <a:sym typeface="Arial"/>
            </a:endParaRPr>
          </a:p>
        </p:txBody>
      </p:sp>
      <p:pic>
        <p:nvPicPr>
          <p:cNvPr id="1031" name="Google Shape;1031;p5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ec947c093e_0_110"/>
          <p:cNvSpPr txBox="1">
            <a:spLocks noGrp="1"/>
          </p:cNvSpPr>
          <p:nvPr>
            <p:ph type="title"/>
          </p:nvPr>
        </p:nvSpPr>
        <p:spPr>
          <a:xfrm>
            <a:off x="655325" y="732400"/>
            <a:ext cx="7011300" cy="2122150"/>
          </a:xfrm>
          <a:prstGeom prst="rect">
            <a:avLst/>
          </a:prstGeom>
          <a:noFill/>
          <a:ln>
            <a:noFill/>
          </a:ln>
        </p:spPr>
        <p:txBody>
          <a:bodyPr spcFirstLastPara="1" wrap="square" lIns="91425" tIns="91425" rIns="91425" bIns="91425" anchor="ctr" anchorCtr="0">
            <a:noAutofit/>
          </a:bodyPr>
          <a:lstStyle/>
          <a:p>
            <a:pPr lvl="0" algn="l"/>
            <a:r>
              <a:rPr lang="fr-CA" sz="1600" b="1" dirty="0">
                <a:solidFill>
                  <a:srgbClr val="000000"/>
                </a:solidFill>
              </a:rPr>
              <a:t>Switches</a:t>
            </a:r>
            <a:br>
              <a:rPr lang="fr-CA" sz="1600" b="1" dirty="0">
                <a:solidFill>
                  <a:srgbClr val="000000"/>
                </a:solidFill>
              </a:rPr>
            </a:br>
            <a:br>
              <a:rPr lang="fr-CA" sz="1600" b="1" dirty="0">
                <a:solidFill>
                  <a:srgbClr val="000000"/>
                </a:solidFill>
              </a:rPr>
            </a:br>
            <a:r>
              <a:rPr lang="en-US" sz="1500" dirty="0">
                <a:solidFill>
                  <a:srgbClr val="000000"/>
                </a:solidFill>
              </a:rPr>
              <a:t>Some switches use a similar pictogram that illustrates the vertical movements of the rear of the truck when the deflation or inflation of the </a:t>
            </a:r>
            <a:r>
              <a:rPr lang="en-US" sz="1500" b="1" u="sng" dirty="0">
                <a:solidFill>
                  <a:srgbClr val="000000"/>
                </a:solidFill>
              </a:rPr>
              <a:t>suspension</a:t>
            </a:r>
            <a:r>
              <a:rPr lang="en-US" sz="1500" dirty="0">
                <a:solidFill>
                  <a:srgbClr val="000000"/>
                </a:solidFill>
              </a:rPr>
              <a:t> is controlled by the operator. The abbreviation HGT "height" relates to the height of the rear of the truck. The abbreviations </a:t>
            </a:r>
            <a:r>
              <a:rPr lang="en-US" sz="1500" b="1" dirty="0">
                <a:solidFill>
                  <a:srgbClr val="000000"/>
                </a:solidFill>
              </a:rPr>
              <a:t>"LOWER OR DUMP" </a:t>
            </a:r>
            <a:r>
              <a:rPr lang="en-US" sz="1500" dirty="0">
                <a:solidFill>
                  <a:srgbClr val="000000"/>
                </a:solidFill>
              </a:rPr>
              <a:t>represent the action of lowering ↓ the suspension of the tractor.</a:t>
            </a:r>
            <a:endParaRPr sz="3900" dirty="0"/>
          </a:p>
        </p:txBody>
      </p:sp>
      <p:pic>
        <p:nvPicPr>
          <p:cNvPr id="1037" name="Google Shape;1037;gec947c093e_0_110"/>
          <p:cNvPicPr preferRelativeResize="0"/>
          <p:nvPr/>
        </p:nvPicPr>
        <p:blipFill rotWithShape="1">
          <a:blip r:embed="rId3">
            <a:alphaModFix/>
          </a:blip>
          <a:srcRect/>
          <a:stretch/>
        </p:blipFill>
        <p:spPr>
          <a:xfrm>
            <a:off x="1707825" y="2762279"/>
            <a:ext cx="917975" cy="1547471"/>
          </a:xfrm>
          <a:prstGeom prst="rect">
            <a:avLst/>
          </a:prstGeom>
          <a:noFill/>
          <a:ln>
            <a:noFill/>
          </a:ln>
        </p:spPr>
      </p:pic>
      <p:pic>
        <p:nvPicPr>
          <p:cNvPr id="1038" name="Google Shape;1038;gec947c093e_0_110"/>
          <p:cNvPicPr preferRelativeResize="0"/>
          <p:nvPr/>
        </p:nvPicPr>
        <p:blipFill rotWithShape="1">
          <a:blip r:embed="rId4">
            <a:alphaModFix/>
          </a:blip>
          <a:srcRect/>
          <a:stretch/>
        </p:blipFill>
        <p:spPr>
          <a:xfrm>
            <a:off x="3674126" y="3270273"/>
            <a:ext cx="917975" cy="844527"/>
          </a:xfrm>
          <a:prstGeom prst="rect">
            <a:avLst/>
          </a:prstGeom>
          <a:noFill/>
          <a:ln>
            <a:noFill/>
          </a:ln>
        </p:spPr>
      </p:pic>
      <p:pic>
        <p:nvPicPr>
          <p:cNvPr id="1039" name="Google Shape;1039;gec947c093e_0_110"/>
          <p:cNvPicPr preferRelativeResize="0"/>
          <p:nvPr/>
        </p:nvPicPr>
        <p:blipFill rotWithShape="1">
          <a:blip r:embed="rId5">
            <a:alphaModFix/>
          </a:blip>
          <a:srcRect/>
          <a:stretch/>
        </p:blipFill>
        <p:spPr>
          <a:xfrm rot="5400000">
            <a:off x="5617662" y="3002537"/>
            <a:ext cx="1523925" cy="757750"/>
          </a:xfrm>
          <a:prstGeom prst="rect">
            <a:avLst/>
          </a:prstGeom>
          <a:noFill/>
          <a:ln>
            <a:noFill/>
          </a:ln>
        </p:spPr>
      </p:pic>
      <p:sp>
        <p:nvSpPr>
          <p:cNvPr id="1040" name="Google Shape;1040;gec947c093e_0_110"/>
          <p:cNvSpPr txBox="1"/>
          <p:nvPr/>
        </p:nvSpPr>
        <p:spPr>
          <a:xfrm>
            <a:off x="0" y="40049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ref:(2.5.4)</a:t>
            </a:r>
            <a:endParaRPr sz="1400" b="0" i="0" u="none" strike="noStrike" cap="none" dirty="0">
              <a:solidFill>
                <a:srgbClr val="000000"/>
              </a:solidFill>
              <a:latin typeface="Arial"/>
              <a:ea typeface="Arial"/>
              <a:cs typeface="Arial"/>
              <a:sym typeface="Arial"/>
            </a:endParaRPr>
          </a:p>
        </p:txBody>
      </p:sp>
      <p:sp>
        <p:nvSpPr>
          <p:cNvPr id="1041" name="Google Shape;1041;gec947c093e_0_110"/>
          <p:cNvSpPr txBox="1"/>
          <p:nvPr/>
        </p:nvSpPr>
        <p:spPr>
          <a:xfrm>
            <a:off x="1477375" y="259500"/>
            <a:ext cx="6599100" cy="708000"/>
          </a:xfrm>
          <a:prstGeom prst="rect">
            <a:avLst/>
          </a:prstGeom>
          <a:noFill/>
          <a:ln>
            <a:noFill/>
          </a:ln>
        </p:spPr>
        <p:txBody>
          <a:bodyPr spcFirstLastPara="1" wrap="square" lIns="91425" tIns="91425" rIns="91425" bIns="91425" anchor="t" anchorCtr="0">
            <a:spAutoFit/>
          </a:bodyPr>
          <a:lstStyle/>
          <a:p>
            <a:pPr lvl="0" algn="ctr">
              <a:buSzPts val="3400"/>
            </a:pPr>
            <a:r>
              <a:rPr lang="fr-CA" sz="3400" b="1" dirty="0"/>
              <a:t>Suspension</a:t>
            </a:r>
            <a:endParaRPr sz="3400" b="1" i="0" u="none" strike="noStrike" cap="none" dirty="0">
              <a:solidFill>
                <a:srgbClr val="000000"/>
              </a:solidFill>
              <a:latin typeface="Arial"/>
              <a:ea typeface="Arial"/>
              <a:cs typeface="Arial"/>
              <a:sym typeface="Arial"/>
            </a:endParaRPr>
          </a:p>
        </p:txBody>
      </p:sp>
      <p:pic>
        <p:nvPicPr>
          <p:cNvPr id="1042" name="Google Shape;1042;gec947c093e_0_110"/>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ec947c093e_0_8"/>
          <p:cNvSpPr txBox="1"/>
          <p:nvPr/>
        </p:nvSpPr>
        <p:spPr>
          <a:xfrm>
            <a:off x="936000" y="151675"/>
            <a:ext cx="7272000" cy="3850500"/>
          </a:xfrm>
          <a:prstGeom prst="rect">
            <a:avLst/>
          </a:prstGeom>
          <a:noFill/>
          <a:ln>
            <a:noFill/>
          </a:ln>
        </p:spPr>
        <p:txBody>
          <a:bodyPr spcFirstLastPara="1" wrap="square" lIns="91425" tIns="91425" rIns="91425" bIns="91425" anchor="t" anchorCtr="0">
            <a:noAutofit/>
          </a:bodyPr>
          <a:lstStyle/>
          <a:p>
            <a:pPr lvl="0">
              <a:buSzPts val="1800"/>
            </a:pPr>
            <a:r>
              <a:rPr lang="fr-CA" sz="1800" b="1" dirty="0"/>
              <a:t>Indicator lights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lvl="0">
              <a:buSzPts val="1400"/>
            </a:pPr>
            <a:r>
              <a:rPr lang="en-US" dirty="0"/>
              <a:t>Some reminder lights are integrated into the switch, while others will be visible on </a:t>
            </a:r>
            <a:r>
              <a:rPr lang="en-US" b="1" dirty="0"/>
              <a:t>the dashboard </a:t>
            </a:r>
            <a:r>
              <a:rPr lang="en-US" dirty="0"/>
              <a:t>or directly in </a:t>
            </a:r>
            <a:r>
              <a:rPr lang="en-US" b="1" dirty="0"/>
              <a:t>the multifunction display</a:t>
            </a:r>
            <a:r>
              <a:rPr lang="en-US" dirty="0"/>
              <a:t>. These remind us that </a:t>
            </a:r>
            <a:r>
              <a:rPr lang="en-US" b="1" dirty="0"/>
              <a:t>the suspension is lowered. </a:t>
            </a:r>
            <a:r>
              <a:rPr lang="en-US" dirty="0"/>
              <a:t>Some manufacturers included a </a:t>
            </a:r>
            <a:r>
              <a:rPr lang="en-US" b="1" dirty="0"/>
              <a:t>warning buzzer </a:t>
            </a:r>
            <a:r>
              <a:rPr lang="en-US" dirty="0"/>
              <a:t>when the suspension is lowered.</a:t>
            </a:r>
            <a:endParaRPr sz="1400" i="0" u="none" strike="noStrike" cap="none" dirty="0">
              <a:solidFill>
                <a:srgbClr val="000000"/>
              </a:solidFill>
              <a:latin typeface="Arial"/>
              <a:ea typeface="Arial"/>
              <a:cs typeface="Arial"/>
              <a:sym typeface="Arial"/>
            </a:endParaRPr>
          </a:p>
        </p:txBody>
      </p:sp>
      <p:pic>
        <p:nvPicPr>
          <p:cNvPr id="1048" name="Google Shape;1048;gec947c093e_0_8"/>
          <p:cNvPicPr preferRelativeResize="0"/>
          <p:nvPr/>
        </p:nvPicPr>
        <p:blipFill rotWithShape="1">
          <a:blip r:embed="rId3">
            <a:alphaModFix/>
          </a:blip>
          <a:srcRect/>
          <a:stretch/>
        </p:blipFill>
        <p:spPr>
          <a:xfrm>
            <a:off x="5934075" y="990600"/>
            <a:ext cx="1381125" cy="1390275"/>
          </a:xfrm>
          <a:prstGeom prst="rect">
            <a:avLst/>
          </a:prstGeom>
          <a:noFill/>
          <a:ln>
            <a:noFill/>
          </a:ln>
        </p:spPr>
      </p:pic>
      <p:pic>
        <p:nvPicPr>
          <p:cNvPr id="1049" name="Google Shape;1049;gec947c093e_0_8"/>
          <p:cNvPicPr preferRelativeResize="0"/>
          <p:nvPr/>
        </p:nvPicPr>
        <p:blipFill rotWithShape="1">
          <a:blip r:embed="rId4">
            <a:alphaModFix/>
          </a:blip>
          <a:srcRect/>
          <a:stretch/>
        </p:blipFill>
        <p:spPr>
          <a:xfrm>
            <a:off x="1143000" y="1143000"/>
            <a:ext cx="1266825" cy="1228350"/>
          </a:xfrm>
          <a:prstGeom prst="rect">
            <a:avLst/>
          </a:prstGeom>
          <a:noFill/>
          <a:ln>
            <a:noFill/>
          </a:ln>
        </p:spPr>
      </p:pic>
      <p:pic>
        <p:nvPicPr>
          <p:cNvPr id="1050" name="Google Shape;1050;gec947c093e_0_8"/>
          <p:cNvPicPr preferRelativeResize="0"/>
          <p:nvPr/>
        </p:nvPicPr>
        <p:blipFill rotWithShape="1">
          <a:blip r:embed="rId5">
            <a:alphaModFix/>
          </a:blip>
          <a:srcRect/>
          <a:stretch/>
        </p:blipFill>
        <p:spPr>
          <a:xfrm>
            <a:off x="2819400" y="942600"/>
            <a:ext cx="2895600" cy="514350"/>
          </a:xfrm>
          <a:prstGeom prst="rect">
            <a:avLst/>
          </a:prstGeom>
          <a:noFill/>
          <a:ln w="9525" cap="flat" cmpd="sng">
            <a:solidFill>
              <a:srgbClr val="000000"/>
            </a:solidFill>
            <a:prstDash val="solid"/>
            <a:round/>
            <a:headEnd type="none" w="sm" len="sm"/>
            <a:tailEnd type="none" w="sm" len="sm"/>
          </a:ln>
        </p:spPr>
      </p:pic>
      <p:sp>
        <p:nvSpPr>
          <p:cNvPr id="1051" name="Google Shape;1051;gec947c093e_0_8"/>
          <p:cNvSpPr txBox="1"/>
          <p:nvPr/>
        </p:nvSpPr>
        <p:spPr>
          <a:xfrm>
            <a:off x="0" y="40021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ref:(2.5.4)</a:t>
            </a:r>
            <a:endParaRPr sz="1400" b="0" i="0" u="none" strike="noStrike" cap="none" dirty="0">
              <a:solidFill>
                <a:srgbClr val="000000"/>
              </a:solidFill>
              <a:latin typeface="Arial"/>
              <a:ea typeface="Arial"/>
              <a:cs typeface="Arial"/>
              <a:sym typeface="Arial"/>
            </a:endParaRPr>
          </a:p>
        </p:txBody>
      </p:sp>
      <p:pic>
        <p:nvPicPr>
          <p:cNvPr id="1052" name="Google Shape;1052;gec947c093e_0_8"/>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g10039580765_3_161"/>
          <p:cNvPicPr preferRelativeResize="0"/>
          <p:nvPr/>
        </p:nvPicPr>
        <p:blipFill rotWithShape="1">
          <a:blip r:embed="rId3">
            <a:alphaModFix/>
          </a:blip>
          <a:srcRect r="75517"/>
          <a:stretch/>
        </p:blipFill>
        <p:spPr>
          <a:xfrm>
            <a:off x="3048000" y="2251751"/>
            <a:ext cx="631975" cy="2015449"/>
          </a:xfrm>
          <a:prstGeom prst="rect">
            <a:avLst/>
          </a:prstGeom>
          <a:noFill/>
          <a:ln>
            <a:noFill/>
          </a:ln>
        </p:spPr>
      </p:pic>
      <p:pic>
        <p:nvPicPr>
          <p:cNvPr id="1058" name="Google Shape;1058;g10039580765_3_161"/>
          <p:cNvPicPr preferRelativeResize="0"/>
          <p:nvPr/>
        </p:nvPicPr>
        <p:blipFill rotWithShape="1">
          <a:blip r:embed="rId4">
            <a:alphaModFix/>
          </a:blip>
          <a:srcRect/>
          <a:stretch/>
        </p:blipFill>
        <p:spPr>
          <a:xfrm>
            <a:off x="5397793" y="2295657"/>
            <a:ext cx="1688807" cy="1971543"/>
          </a:xfrm>
          <a:prstGeom prst="rect">
            <a:avLst/>
          </a:prstGeom>
          <a:noFill/>
          <a:ln>
            <a:noFill/>
          </a:ln>
        </p:spPr>
      </p:pic>
      <p:sp>
        <p:nvSpPr>
          <p:cNvPr id="1059" name="Google Shape;1059;g10039580765_3_161"/>
          <p:cNvSpPr txBox="1"/>
          <p:nvPr/>
        </p:nvSpPr>
        <p:spPr>
          <a:xfrm>
            <a:off x="76200" y="304800"/>
            <a:ext cx="8915400" cy="1865865"/>
          </a:xfrm>
          <a:prstGeom prst="rect">
            <a:avLst/>
          </a:prstGeom>
          <a:noFill/>
          <a:ln>
            <a:noFill/>
          </a:ln>
        </p:spPr>
        <p:txBody>
          <a:bodyPr spcFirstLastPara="1" wrap="square" lIns="91425" tIns="91425" rIns="91425" bIns="91425" anchor="t" anchorCtr="0">
            <a:spAutoFit/>
          </a:bodyPr>
          <a:lstStyle/>
          <a:p>
            <a:pPr lvl="0">
              <a:lnSpc>
                <a:spcPct val="115000"/>
              </a:lnSpc>
              <a:buClr>
                <a:schemeClr val="dk1"/>
              </a:buClr>
              <a:buSzPts val="1100"/>
            </a:pPr>
            <a:r>
              <a:rPr lang="en-US" sz="1900" dirty="0">
                <a:solidFill>
                  <a:schemeClr val="dk1"/>
                </a:solidFill>
              </a:rPr>
              <a:t>When uncoupling the semi-trailer, the operator will use the switch to lower the tractor's suspension before moving forward to the half-wheel point. The purpose of the maneuver is to reduce the pressure inside the air bags to avoid excessive stretching of the suspension’s air bags. Thus, the shock absorbers, the air bags and leveling valve will not suffer any damages.</a:t>
            </a:r>
            <a:endParaRPr sz="2200" b="0" i="0" u="none" strike="noStrike" cap="none" dirty="0">
              <a:solidFill>
                <a:srgbClr val="000000"/>
              </a:solidFill>
              <a:latin typeface="Arial"/>
              <a:ea typeface="Arial"/>
              <a:cs typeface="Arial"/>
              <a:sym typeface="Arial"/>
            </a:endParaRPr>
          </a:p>
        </p:txBody>
      </p:sp>
      <p:pic>
        <p:nvPicPr>
          <p:cNvPr id="1060" name="Google Shape;1060;g10039580765_3_161"/>
          <p:cNvPicPr preferRelativeResize="0"/>
          <p:nvPr/>
        </p:nvPicPr>
        <p:blipFill rotWithShape="1">
          <a:blip r:embed="rId5">
            <a:alphaModFix/>
          </a:blip>
          <a:srcRect/>
          <a:stretch/>
        </p:blipFill>
        <p:spPr>
          <a:xfrm>
            <a:off x="228600" y="2293800"/>
            <a:ext cx="1550675" cy="2049600"/>
          </a:xfrm>
          <a:prstGeom prst="rect">
            <a:avLst/>
          </a:prstGeom>
          <a:noFill/>
          <a:ln>
            <a:noFill/>
          </a:ln>
        </p:spPr>
      </p:pic>
      <p:pic>
        <p:nvPicPr>
          <p:cNvPr id="1061" name="Google Shape;1061;g10039580765_3_161"/>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gf0e7a9ab28_2_8"/>
          <p:cNvSpPr txBox="1"/>
          <p:nvPr/>
        </p:nvSpPr>
        <p:spPr>
          <a:xfrm>
            <a:off x="0" y="0"/>
            <a:ext cx="6774000" cy="3886200"/>
          </a:xfrm>
          <a:prstGeom prst="rect">
            <a:avLst/>
          </a:prstGeom>
          <a:noFill/>
          <a:ln>
            <a:noFill/>
          </a:ln>
        </p:spPr>
        <p:txBody>
          <a:bodyPr spcFirstLastPara="1" wrap="square" lIns="91425" tIns="91425" rIns="91425" bIns="91425" anchor="t" anchorCtr="0">
            <a:noAutofit/>
          </a:bodyPr>
          <a:lstStyle/>
          <a:p>
            <a:pPr lvl="0" algn="ctr">
              <a:buSzPts val="1800"/>
            </a:pPr>
            <a:r>
              <a:rPr lang="fr-CA" sz="2400" b="1" dirty="0" err="1"/>
              <a:t>Leveling</a:t>
            </a:r>
            <a:r>
              <a:rPr lang="fr-CA" sz="2400" b="1" dirty="0"/>
              <a:t> valve</a:t>
            </a:r>
          </a:p>
          <a:p>
            <a:pPr lvl="0">
              <a:buSzPts val="1800"/>
            </a:pPr>
            <a:endParaRPr lang="fr-CA" sz="1800" b="1" dirty="0"/>
          </a:p>
          <a:p>
            <a:pPr lvl="0">
              <a:buSzPts val="1800"/>
            </a:pPr>
            <a:r>
              <a:rPr lang="en-US" sz="1900" dirty="0"/>
              <a:t>All axles or groups of axles fitted with air suspension have at least one leveling valve. The valve keeps the vehicle constantly at the same level. Thus, the air pressure in the air bags increases as the load gets heavier on the vehicle.</a:t>
            </a:r>
            <a:endParaRPr sz="1900" b="0" i="0" u="none" strike="noStrike" cap="none" dirty="0">
              <a:solidFill>
                <a:srgbClr val="000000"/>
              </a:solidFill>
              <a:latin typeface="Arial"/>
              <a:ea typeface="Arial"/>
              <a:cs typeface="Arial"/>
              <a:sym typeface="Arial"/>
            </a:endParaRPr>
          </a:p>
        </p:txBody>
      </p:sp>
      <p:pic>
        <p:nvPicPr>
          <p:cNvPr id="1067" name="Google Shape;1067;gf0e7a9ab28_2_8"/>
          <p:cNvPicPr preferRelativeResize="0"/>
          <p:nvPr/>
        </p:nvPicPr>
        <p:blipFill rotWithShape="1">
          <a:blip r:embed="rId3">
            <a:alphaModFix/>
          </a:blip>
          <a:srcRect/>
          <a:stretch/>
        </p:blipFill>
        <p:spPr>
          <a:xfrm>
            <a:off x="6658428" y="998400"/>
            <a:ext cx="2236475" cy="3040200"/>
          </a:xfrm>
          <a:prstGeom prst="rect">
            <a:avLst/>
          </a:prstGeom>
          <a:noFill/>
          <a:ln>
            <a:noFill/>
          </a:ln>
        </p:spPr>
      </p:pic>
      <p:sp>
        <p:nvSpPr>
          <p:cNvPr id="1068" name="Google Shape;1068;gf0e7a9ab28_2_8"/>
          <p:cNvSpPr txBox="1"/>
          <p:nvPr/>
        </p:nvSpPr>
        <p:spPr>
          <a:xfrm>
            <a:off x="329214" y="40386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ref:(2.5.4)</a:t>
            </a:r>
            <a:endParaRPr sz="1400" b="0" i="0" u="none" strike="noStrike" cap="none" dirty="0">
              <a:solidFill>
                <a:srgbClr val="000000"/>
              </a:solidFill>
              <a:latin typeface="Arial"/>
              <a:ea typeface="Arial"/>
              <a:cs typeface="Arial"/>
              <a:sym typeface="Arial"/>
            </a:endParaRPr>
          </a:p>
        </p:txBody>
      </p:sp>
      <p:pic>
        <p:nvPicPr>
          <p:cNvPr id="1069" name="Google Shape;1069;gf0e7a9ab28_2_8"/>
          <p:cNvPicPr preferRelativeResize="0"/>
          <p:nvPr/>
        </p:nvPicPr>
        <p:blipFill rotWithShape="1">
          <a:blip r:embed="rId4">
            <a:alphaModFix/>
          </a:blip>
          <a:srcRect/>
          <a:stretch/>
        </p:blipFill>
        <p:spPr>
          <a:xfrm>
            <a:off x="3727593" y="2067057"/>
            <a:ext cx="1688807" cy="1971543"/>
          </a:xfrm>
          <a:prstGeom prst="rect">
            <a:avLst/>
          </a:prstGeom>
          <a:noFill/>
          <a:ln>
            <a:noFill/>
          </a:ln>
        </p:spPr>
      </p:pic>
      <p:pic>
        <p:nvPicPr>
          <p:cNvPr id="1070" name="Google Shape;1070;gf0e7a9ab28_2_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10039580765_3_168"/>
          <p:cNvSpPr txBox="1"/>
          <p:nvPr/>
        </p:nvSpPr>
        <p:spPr>
          <a:xfrm>
            <a:off x="2264229" y="64350"/>
            <a:ext cx="5014686" cy="379500"/>
          </a:xfrm>
          <a:prstGeom prst="rect">
            <a:avLst/>
          </a:prstGeom>
          <a:noFill/>
          <a:ln>
            <a:noFill/>
          </a:ln>
        </p:spPr>
        <p:txBody>
          <a:bodyPr spcFirstLastPara="1" wrap="square" lIns="91425" tIns="91425" rIns="91425" bIns="91425" anchor="t" anchorCtr="0">
            <a:noAutofit/>
          </a:bodyPr>
          <a:lstStyle/>
          <a:p>
            <a:pPr lvl="0" algn="ctr">
              <a:lnSpc>
                <a:spcPct val="115000"/>
              </a:lnSpc>
              <a:buSzPts val="1800"/>
            </a:pPr>
            <a:r>
              <a:rPr lang="fr-CA" sz="2400" b="1" dirty="0">
                <a:solidFill>
                  <a:schemeClr val="dk1"/>
                </a:solidFill>
              </a:rPr>
              <a:t>Trailer suspension dump valve</a:t>
            </a:r>
            <a:endParaRPr sz="2400" b="0" i="0" u="none" strike="noStrike" cap="none" dirty="0">
              <a:solidFill>
                <a:srgbClr val="000000"/>
              </a:solidFill>
              <a:latin typeface="Arial"/>
              <a:ea typeface="Arial"/>
              <a:cs typeface="Arial"/>
              <a:sym typeface="Arial"/>
            </a:endParaRPr>
          </a:p>
        </p:txBody>
      </p:sp>
      <p:pic>
        <p:nvPicPr>
          <p:cNvPr id="1076" name="Google Shape;1076;g10039580765_3_168"/>
          <p:cNvPicPr preferRelativeResize="0"/>
          <p:nvPr/>
        </p:nvPicPr>
        <p:blipFill rotWithShape="1">
          <a:blip r:embed="rId3">
            <a:alphaModFix/>
          </a:blip>
          <a:srcRect/>
          <a:stretch/>
        </p:blipFill>
        <p:spPr>
          <a:xfrm>
            <a:off x="3565400" y="542400"/>
            <a:ext cx="1969773" cy="2200800"/>
          </a:xfrm>
          <a:prstGeom prst="rect">
            <a:avLst/>
          </a:prstGeom>
          <a:noFill/>
          <a:ln>
            <a:noFill/>
          </a:ln>
        </p:spPr>
      </p:pic>
      <p:sp>
        <p:nvSpPr>
          <p:cNvPr id="1077" name="Google Shape;1077;g10039580765_3_168"/>
          <p:cNvSpPr txBox="1"/>
          <p:nvPr/>
        </p:nvSpPr>
        <p:spPr>
          <a:xfrm>
            <a:off x="152400" y="2895600"/>
            <a:ext cx="8927400" cy="782700"/>
          </a:xfrm>
          <a:prstGeom prst="rect">
            <a:avLst/>
          </a:prstGeom>
          <a:noFill/>
          <a:ln>
            <a:noFill/>
          </a:ln>
        </p:spPr>
        <p:txBody>
          <a:bodyPr spcFirstLastPara="1" wrap="square" lIns="91425" tIns="91425" rIns="91425" bIns="91425" anchor="t" anchorCtr="0">
            <a:noAutofit/>
          </a:bodyPr>
          <a:lstStyle/>
          <a:p>
            <a:pPr lvl="0" algn="just">
              <a:lnSpc>
                <a:spcPct val="115000"/>
              </a:lnSpc>
              <a:buSzPts val="1500"/>
            </a:pPr>
            <a:r>
              <a:rPr lang="en-US" sz="1500" dirty="0">
                <a:solidFill>
                  <a:schemeClr val="dk1"/>
                </a:solidFill>
              </a:rPr>
              <a:t>The control of the semi-trailer allows, just like the switch on a truck, the activation of the air suspension. Both the inflation and deflation can be operated manually or automatically.</a:t>
            </a:r>
            <a:endParaRPr sz="1500" b="0" i="0" u="none" strike="noStrike" cap="none" dirty="0">
              <a:solidFill>
                <a:srgbClr val="000000"/>
              </a:solidFill>
              <a:latin typeface="Arial"/>
              <a:ea typeface="Arial"/>
              <a:cs typeface="Arial"/>
              <a:sym typeface="Arial"/>
            </a:endParaRPr>
          </a:p>
        </p:txBody>
      </p:sp>
      <p:sp>
        <p:nvSpPr>
          <p:cNvPr id="1078" name="Google Shape;1078;g10039580765_3_168"/>
          <p:cNvSpPr/>
          <p:nvPr/>
        </p:nvSpPr>
        <p:spPr>
          <a:xfrm>
            <a:off x="4007777" y="1274769"/>
            <a:ext cx="521100" cy="90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1079" name="Google Shape;1079;g10039580765_3_168"/>
          <p:cNvCxnSpPr/>
          <p:nvPr/>
        </p:nvCxnSpPr>
        <p:spPr>
          <a:xfrm rot="10800000" flipH="1">
            <a:off x="3870202" y="1183950"/>
            <a:ext cx="9900" cy="817500"/>
          </a:xfrm>
          <a:prstGeom prst="straightConnector1">
            <a:avLst/>
          </a:prstGeom>
          <a:noFill/>
          <a:ln w="38100" cap="flat" cmpd="sng">
            <a:solidFill>
              <a:srgbClr val="FF0000"/>
            </a:solidFill>
            <a:prstDash val="solid"/>
            <a:round/>
            <a:headEnd type="none" w="sm" len="sm"/>
            <a:tailEnd type="triangle" w="med" len="med"/>
          </a:ln>
        </p:spPr>
      </p:cxnSp>
      <p:cxnSp>
        <p:nvCxnSpPr>
          <p:cNvPr id="1080" name="Google Shape;1080;g10039580765_3_168"/>
          <p:cNvCxnSpPr/>
          <p:nvPr/>
        </p:nvCxnSpPr>
        <p:spPr>
          <a:xfrm flipH="1">
            <a:off x="3870200" y="1341900"/>
            <a:ext cx="24900" cy="758100"/>
          </a:xfrm>
          <a:prstGeom prst="straightConnector1">
            <a:avLst/>
          </a:prstGeom>
          <a:noFill/>
          <a:ln w="38100" cap="flat" cmpd="sng">
            <a:solidFill>
              <a:srgbClr val="FF0000"/>
            </a:solidFill>
            <a:prstDash val="solid"/>
            <a:round/>
            <a:headEnd type="none" w="sm" len="sm"/>
            <a:tailEnd type="triangle" w="med" len="med"/>
          </a:ln>
        </p:spPr>
      </p:cxnSp>
      <p:sp>
        <p:nvSpPr>
          <p:cNvPr id="1081" name="Google Shape;1081;g10039580765_3_168"/>
          <p:cNvSpPr txBox="1"/>
          <p:nvPr/>
        </p:nvSpPr>
        <p:spPr>
          <a:xfrm>
            <a:off x="2472900" y="40860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ref:(2.5.4)</a:t>
            </a:r>
            <a:endParaRPr sz="1400" b="0" i="0" u="none" strike="noStrike" cap="none" dirty="0">
              <a:solidFill>
                <a:srgbClr val="000000"/>
              </a:solidFill>
              <a:latin typeface="Arial"/>
              <a:ea typeface="Arial"/>
              <a:cs typeface="Arial"/>
              <a:sym typeface="Arial"/>
            </a:endParaRPr>
          </a:p>
        </p:txBody>
      </p:sp>
      <p:pic>
        <p:nvPicPr>
          <p:cNvPr id="1082" name="Google Shape;1082;g10039580765_3_168"/>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f0e7a9ab28_3_314"/>
          <p:cNvSpPr txBox="1"/>
          <p:nvPr/>
        </p:nvSpPr>
        <p:spPr>
          <a:xfrm>
            <a:off x="4947300" y="1568375"/>
            <a:ext cx="3577200" cy="848100"/>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fr-CA" sz="3600" b="1" dirty="0">
                <a:solidFill>
                  <a:schemeClr val="dk1"/>
                </a:solidFill>
              </a:rPr>
              <a:t>Good </a:t>
            </a:r>
            <a:r>
              <a:rPr lang="fr-CA" sz="3600" b="1" dirty="0" err="1">
                <a:solidFill>
                  <a:schemeClr val="dk1"/>
                </a:solidFill>
              </a:rPr>
              <a:t>luck</a:t>
            </a:r>
            <a:r>
              <a:rPr lang="fr" sz="3600" b="1"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1094" name="Google Shape;1094;gf0e7a9ab28_3_314"/>
          <p:cNvPicPr preferRelativeResize="0"/>
          <p:nvPr/>
        </p:nvPicPr>
        <p:blipFill>
          <a:blip r:embed="rId3">
            <a:alphaModFix/>
          </a:blip>
          <a:stretch>
            <a:fillRect/>
          </a:stretch>
        </p:blipFill>
        <p:spPr>
          <a:xfrm>
            <a:off x="7915325" y="0"/>
            <a:ext cx="1128074" cy="483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6"/>
          <p:cNvSpPr txBox="1">
            <a:spLocks noGrp="1"/>
          </p:cNvSpPr>
          <p:nvPr>
            <p:ph type="title"/>
          </p:nvPr>
        </p:nvSpPr>
        <p:spPr>
          <a:xfrm>
            <a:off x="311776" y="683812"/>
            <a:ext cx="6656400" cy="2465275"/>
          </a:xfrm>
          <a:prstGeom prst="rect">
            <a:avLst/>
          </a:prstGeom>
          <a:noFill/>
          <a:ln>
            <a:noFill/>
          </a:ln>
        </p:spPr>
        <p:txBody>
          <a:bodyPr spcFirstLastPara="1" wrap="square" lIns="91425" tIns="91425" rIns="91425" bIns="91425" anchor="t" anchorCtr="0">
            <a:noAutofit/>
          </a:bodyPr>
          <a:lstStyle/>
          <a:p>
            <a:pPr lvl="0">
              <a:buSzPts val="1100"/>
            </a:pPr>
            <a:r>
              <a:rPr lang="en-US" sz="1600" dirty="0"/>
              <a:t>Minimum and maximum engine oil pressures range vary from one
manufacturer to the other. Refer to the Owner's Manual </a:t>
            </a:r>
            <a:r>
              <a:rPr lang="en-US" sz="1600" dirty="0" err="1"/>
              <a:t>forgauge</a:t>
            </a:r>
            <a:r>
              <a:rPr lang="en-US" sz="1600" dirty="0"/>
              <a:t> reading accuracy. At normal operating temperatures, idle pressure should be a minimum of 15</a:t>
            </a:r>
            <a:r>
              <a:rPr lang="fr" sz="1600" dirty="0"/>
              <a:t>lb/po.</a:t>
            </a:r>
            <a:endParaRPr sz="1600" dirty="0"/>
          </a:p>
          <a:p>
            <a:pPr marL="0" lvl="0" indent="0" algn="l" rtl="0">
              <a:lnSpc>
                <a:spcPct val="100000"/>
              </a:lnSpc>
              <a:spcBef>
                <a:spcPts val="0"/>
              </a:spcBef>
              <a:spcAft>
                <a:spcPts val="0"/>
              </a:spcAft>
              <a:buSzPts val="2800"/>
              <a:buNone/>
            </a:pPr>
            <a:endParaRPr sz="1600" dirty="0"/>
          </a:p>
          <a:p>
            <a:pPr lvl="0">
              <a:buSzPts val="1100"/>
            </a:pPr>
            <a:r>
              <a:rPr lang="en-US" sz="1600" dirty="0"/>
              <a:t>At cruising speed, about 1300 rpm, it should be between</a:t>
            </a:r>
            <a:br>
              <a:rPr lang="en-US" sz="1600" dirty="0"/>
            </a:br>
            <a:r>
              <a:rPr lang="fr" sz="1600" dirty="0"/>
              <a:t>40 lb/po   et 60 lb/po.</a:t>
            </a:r>
            <a:endParaRPr sz="1600"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endParaRPr sz="1600" dirty="0"/>
          </a:p>
        </p:txBody>
      </p:sp>
      <p:pic>
        <p:nvPicPr>
          <p:cNvPr id="291" name="Google Shape;291;p6"/>
          <p:cNvPicPr preferRelativeResize="0"/>
          <p:nvPr/>
        </p:nvPicPr>
        <p:blipFill rotWithShape="1">
          <a:blip r:embed="rId3">
            <a:alphaModFix/>
          </a:blip>
          <a:srcRect/>
          <a:stretch/>
        </p:blipFill>
        <p:spPr>
          <a:xfrm>
            <a:off x="6968176" y="1957226"/>
            <a:ext cx="2175825" cy="2175825"/>
          </a:xfrm>
          <a:prstGeom prst="rect">
            <a:avLst/>
          </a:prstGeom>
          <a:noFill/>
          <a:ln>
            <a:noFill/>
          </a:ln>
        </p:spPr>
      </p:pic>
      <p:sp>
        <p:nvSpPr>
          <p:cNvPr id="292" name="Google Shape;292;p6"/>
          <p:cNvSpPr txBox="1"/>
          <p:nvPr/>
        </p:nvSpPr>
        <p:spPr>
          <a:xfrm>
            <a:off x="412800" y="2571750"/>
            <a:ext cx="6375600" cy="923299"/>
          </a:xfrm>
          <a:prstGeom prst="rect">
            <a:avLst/>
          </a:prstGeom>
          <a:solidFill>
            <a:srgbClr val="FFFF00"/>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lvl="0">
              <a:buClr>
                <a:schemeClr val="dk1"/>
              </a:buClr>
              <a:buSzPts val="1100"/>
            </a:pPr>
            <a:r>
              <a:rPr lang="en-US" sz="1600" dirty="0">
                <a:solidFill>
                  <a:schemeClr val="dk1"/>
                </a:solidFill>
              </a:rPr>
              <a:t>N.B. When starting in cold weather, the oil pressure can momentarily increase significantly or have a delay of 10 seconds before any reading shows on the gauge. </a:t>
            </a:r>
            <a:endParaRPr sz="1400" b="0" i="0" u="none" strike="noStrike" cap="none" dirty="0">
              <a:solidFill>
                <a:srgbClr val="000000"/>
              </a:solidFill>
              <a:latin typeface="Arial"/>
              <a:ea typeface="Arial"/>
              <a:cs typeface="Arial"/>
              <a:sym typeface="Arial"/>
            </a:endParaRPr>
          </a:p>
        </p:txBody>
      </p:sp>
      <p:sp>
        <p:nvSpPr>
          <p:cNvPr id="293" name="Google Shape;293;p6"/>
          <p:cNvSpPr txBox="1"/>
          <p:nvPr/>
        </p:nvSpPr>
        <p:spPr>
          <a:xfrm>
            <a:off x="711775" y="3904150"/>
            <a:ext cx="26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ref:(2.2.3)</a:t>
            </a:r>
            <a:endParaRPr sz="1400" b="0" i="0" u="none" strike="noStrike" cap="none">
              <a:solidFill>
                <a:srgbClr val="000000"/>
              </a:solidFill>
              <a:latin typeface="Arial"/>
              <a:ea typeface="Arial"/>
              <a:cs typeface="Arial"/>
              <a:sym typeface="Arial"/>
            </a:endParaRPr>
          </a:p>
        </p:txBody>
      </p:sp>
      <p:sp>
        <p:nvSpPr>
          <p:cNvPr id="294" name="Google Shape;294;p6"/>
          <p:cNvSpPr txBox="1"/>
          <p:nvPr/>
        </p:nvSpPr>
        <p:spPr>
          <a:xfrm>
            <a:off x="3230668" y="1456981"/>
            <a:ext cx="26321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100" b="1" i="0" u="none" strike="noStrike" cap="none" dirty="0">
                <a:solidFill>
                  <a:srgbClr val="000000"/>
                </a:solidFill>
                <a:latin typeface="Arial"/>
                <a:ea typeface="Arial"/>
                <a:cs typeface="Arial"/>
                <a:sym typeface="Arial"/>
              </a:rPr>
              <a:t>2</a:t>
            </a:r>
            <a:endParaRPr dirty="0"/>
          </a:p>
        </p:txBody>
      </p:sp>
      <p:pic>
        <p:nvPicPr>
          <p:cNvPr id="295" name="Google Shape;295;p6"/>
          <p:cNvPicPr preferRelativeResize="0"/>
          <p:nvPr/>
        </p:nvPicPr>
        <p:blipFill rotWithShape="1">
          <a:blip r:embed="rId4">
            <a:alphaModFix/>
          </a:blip>
          <a:srcRect/>
          <a:stretch/>
        </p:blipFill>
        <p:spPr>
          <a:xfrm>
            <a:off x="2184569" y="2167187"/>
            <a:ext cx="261937" cy="304800"/>
          </a:xfrm>
          <a:prstGeom prst="rect">
            <a:avLst/>
          </a:prstGeom>
          <a:noFill/>
          <a:ln>
            <a:noFill/>
          </a:ln>
        </p:spPr>
      </p:pic>
      <p:pic>
        <p:nvPicPr>
          <p:cNvPr id="296" name="Google Shape;296;p6"/>
          <p:cNvPicPr preferRelativeResize="0"/>
          <p:nvPr/>
        </p:nvPicPr>
        <p:blipFill rotWithShape="1">
          <a:blip r:embed="rId4">
            <a:alphaModFix/>
          </a:blip>
          <a:srcRect/>
          <a:stretch/>
        </p:blipFill>
        <p:spPr>
          <a:xfrm>
            <a:off x="1096657" y="2167187"/>
            <a:ext cx="261937" cy="304800"/>
          </a:xfrm>
          <a:prstGeom prst="rect">
            <a:avLst/>
          </a:prstGeom>
          <a:noFill/>
          <a:ln>
            <a:noFill/>
          </a:ln>
        </p:spPr>
      </p:pic>
      <p:pic>
        <p:nvPicPr>
          <p:cNvPr id="297" name="Google Shape;297;p6"/>
          <p:cNvPicPr preferRelativeResize="0"/>
          <p:nvPr/>
        </p:nvPicPr>
        <p:blipFill>
          <a:blip r:embed="rId5">
            <a:alphaModFix/>
          </a:blip>
          <a:stretch>
            <a:fillRect/>
          </a:stretch>
        </p:blipFill>
        <p:spPr>
          <a:xfrm>
            <a:off x="7863525" y="4473225"/>
            <a:ext cx="1128074" cy="483451"/>
          </a:xfrm>
          <a:prstGeom prst="rect">
            <a:avLst/>
          </a:prstGeom>
          <a:noFill/>
          <a:ln>
            <a:noFill/>
          </a:ln>
        </p:spPr>
      </p:pic>
      <p:sp>
        <p:nvSpPr>
          <p:cNvPr id="2" name="TextBox 1">
            <a:extLst>
              <a:ext uri="{FF2B5EF4-FFF2-40B4-BE49-F238E27FC236}">
                <a16:creationId xmlns:a16="http://schemas.microsoft.com/office/drawing/2014/main" id="{350FD3A2-C245-B300-283E-4CF35DA52F2C}"/>
              </a:ext>
            </a:extLst>
          </p:cNvPr>
          <p:cNvSpPr txBox="1"/>
          <p:nvPr/>
        </p:nvSpPr>
        <p:spPr>
          <a:xfrm>
            <a:off x="3106056" y="185789"/>
            <a:ext cx="3106057" cy="461665"/>
          </a:xfrm>
          <a:prstGeom prst="rect">
            <a:avLst/>
          </a:prstGeom>
          <a:noFill/>
        </p:spPr>
        <p:txBody>
          <a:bodyPr wrap="square" rtlCol="0">
            <a:spAutoFit/>
          </a:bodyPr>
          <a:lstStyle/>
          <a:p>
            <a:r>
              <a:rPr lang="fr-CA" sz="2400" u="sng" dirty="0"/>
              <a:t>Engine </a:t>
            </a:r>
            <a:r>
              <a:rPr lang="fr-CA" sz="2400" u="sng" dirty="0" err="1"/>
              <a:t>Oil</a:t>
            </a:r>
            <a:r>
              <a:rPr lang="fr-CA" sz="2400" u="sng" dirty="0"/>
              <a:t> Pressure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f0e7a9ab28_1_1239"/>
          <p:cNvSpPr txBox="1"/>
          <p:nvPr/>
        </p:nvSpPr>
        <p:spPr>
          <a:xfrm>
            <a:off x="3364400" y="293700"/>
            <a:ext cx="5754900" cy="4616618"/>
          </a:xfrm>
          <a:prstGeom prst="rect">
            <a:avLst/>
          </a:prstGeom>
          <a:noFill/>
          <a:ln>
            <a:noFill/>
          </a:ln>
        </p:spPr>
        <p:txBody>
          <a:bodyPr spcFirstLastPara="1" wrap="square" lIns="91425" tIns="91425" rIns="91425" bIns="91425" anchor="t" anchorCtr="0">
            <a:spAutoFit/>
          </a:bodyPr>
          <a:lstStyle/>
          <a:p>
            <a:pPr marL="457200" lvl="0" indent="-342900">
              <a:buSzPts val="1800"/>
              <a:buFont typeface="Arial"/>
              <a:buChar char="●"/>
            </a:pPr>
            <a:r>
              <a:rPr lang="en-US" sz="1800" dirty="0"/>
              <a:t>When should the engine oil level be checked?</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CA"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CA" sz="1800"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457200" lvl="0" indent="-342900">
              <a:buSzPts val="1800"/>
              <a:buFont typeface="Arial"/>
              <a:buChar char="●"/>
            </a:pPr>
            <a:r>
              <a:rPr lang="en-US" sz="1800" dirty="0"/>
              <a:t>When should engine oil be added?</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457200" lvl="0" indent="-342900">
              <a:buSzPts val="1800"/>
              <a:buFont typeface="Arial"/>
              <a:buChar char="●"/>
            </a:pPr>
            <a:r>
              <a:rPr lang="en-US" sz="1800" dirty="0"/>
              <a:t>Approximately how many </a:t>
            </a:r>
            <a:r>
              <a:rPr lang="en-US" sz="1800" dirty="0" err="1"/>
              <a:t>litres</a:t>
            </a:r>
            <a:r>
              <a:rPr lang="en-US" sz="1800" dirty="0"/>
              <a:t> of oil separate the minimum and maximum level on an engine oil dipstick?</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303" name="Google Shape;303;gf0e7a9ab28_1_1239"/>
          <p:cNvPicPr preferRelativeResize="0"/>
          <p:nvPr/>
        </p:nvPicPr>
        <p:blipFill rotWithShape="1">
          <a:blip r:embed="rId3">
            <a:alphaModFix/>
          </a:blip>
          <a:srcRect/>
          <a:stretch/>
        </p:blipFill>
        <p:spPr>
          <a:xfrm rot="2422488">
            <a:off x="976874" y="254327"/>
            <a:ext cx="2638677" cy="4093459"/>
          </a:xfrm>
          <a:prstGeom prst="rect">
            <a:avLst/>
          </a:prstGeom>
          <a:noFill/>
          <a:ln>
            <a:noFill/>
          </a:ln>
        </p:spPr>
      </p:pic>
      <p:sp>
        <p:nvSpPr>
          <p:cNvPr id="304" name="Google Shape;304;gf0e7a9ab28_1_1239"/>
          <p:cNvSpPr txBox="1"/>
          <p:nvPr/>
        </p:nvSpPr>
        <p:spPr>
          <a:xfrm>
            <a:off x="0" y="40803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chemeClr val="dk1"/>
                </a:solidFill>
                <a:latin typeface="Arial"/>
                <a:ea typeface="Arial"/>
                <a:cs typeface="Arial"/>
                <a:sym typeface="Arial"/>
              </a:rPr>
              <a:t>ref:(2.2.3)</a:t>
            </a:r>
            <a:endParaRPr sz="1400" b="0" i="0" u="none" strike="noStrike" cap="none">
              <a:solidFill>
                <a:srgbClr val="000000"/>
              </a:solidFill>
              <a:latin typeface="Arial"/>
              <a:ea typeface="Arial"/>
              <a:cs typeface="Arial"/>
              <a:sym typeface="Arial"/>
            </a:endParaRPr>
          </a:p>
        </p:txBody>
      </p:sp>
      <p:sp>
        <p:nvSpPr>
          <p:cNvPr id="305" name="Google Shape;305;gf0e7a9ab28_1_1239"/>
          <p:cNvSpPr txBox="1"/>
          <p:nvPr/>
        </p:nvSpPr>
        <p:spPr>
          <a:xfrm>
            <a:off x="4572200" y="1010575"/>
            <a:ext cx="432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f0e7a9ab28_1_1239"/>
          <p:cNvSpPr txBox="1"/>
          <p:nvPr/>
        </p:nvSpPr>
        <p:spPr>
          <a:xfrm>
            <a:off x="4269595" y="551516"/>
            <a:ext cx="4174500" cy="1508075"/>
          </a:xfrm>
          <a:prstGeom prst="rect">
            <a:avLst/>
          </a:prstGeom>
          <a:noFill/>
          <a:ln>
            <a:noFill/>
          </a:ln>
        </p:spPr>
        <p:txBody>
          <a:bodyPr spcFirstLastPara="1" wrap="square" lIns="91425" tIns="91425" rIns="91425" bIns="91425" anchor="t" anchorCtr="0">
            <a:spAutoFit/>
          </a:bodyPr>
          <a:lstStyle/>
          <a:p>
            <a:pPr marL="457200" lvl="0">
              <a:buSzPts val="1800"/>
            </a:pPr>
            <a:r>
              <a:rPr lang="en-US" sz="1800" b="1" dirty="0">
                <a:solidFill>
                  <a:schemeClr val="dk1"/>
                </a:solidFill>
              </a:rPr>
              <a:t>At least once a day and ideally when the engine is cold, before moving it.</a:t>
            </a:r>
            <a:endParaRPr sz="1800" b="1"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7" name="Google Shape;307;gf0e7a9ab28_1_1239"/>
          <p:cNvSpPr txBox="1"/>
          <p:nvPr/>
        </p:nvSpPr>
        <p:spPr>
          <a:xfrm>
            <a:off x="4692650" y="1852400"/>
            <a:ext cx="3466200" cy="707856"/>
          </a:xfrm>
          <a:prstGeom prst="rect">
            <a:avLst/>
          </a:prstGeom>
          <a:noFill/>
          <a:ln>
            <a:noFill/>
          </a:ln>
        </p:spPr>
        <p:txBody>
          <a:bodyPr spcFirstLastPara="1" wrap="square" lIns="91425" tIns="91425" rIns="91425" bIns="91425" anchor="t" anchorCtr="0">
            <a:spAutoFit/>
          </a:bodyPr>
          <a:lstStyle/>
          <a:p>
            <a:pPr lvl="0">
              <a:buSzPts val="1700"/>
            </a:pPr>
            <a:r>
              <a:rPr lang="en-US" sz="1700" b="1" dirty="0"/>
              <a:t>When the level is close to the minimum.</a:t>
            </a:r>
            <a:endParaRPr sz="1400" b="0" i="0" u="none" strike="noStrike" cap="none" dirty="0">
              <a:solidFill>
                <a:srgbClr val="000000"/>
              </a:solidFill>
              <a:latin typeface="Arial"/>
              <a:ea typeface="Arial"/>
              <a:cs typeface="Arial"/>
              <a:sym typeface="Arial"/>
            </a:endParaRPr>
          </a:p>
        </p:txBody>
      </p:sp>
      <p:sp>
        <p:nvSpPr>
          <p:cNvPr id="308" name="Google Shape;308;gf0e7a9ab28_1_1239"/>
          <p:cNvSpPr txBox="1"/>
          <p:nvPr/>
        </p:nvSpPr>
        <p:spPr>
          <a:xfrm>
            <a:off x="5574750" y="3653950"/>
            <a:ext cx="3000000" cy="461700"/>
          </a:xfrm>
          <a:prstGeom prst="rect">
            <a:avLst/>
          </a:prstGeom>
          <a:noFill/>
          <a:ln>
            <a:noFill/>
          </a:ln>
        </p:spPr>
        <p:txBody>
          <a:bodyPr spcFirstLastPara="1" wrap="square" lIns="91425" tIns="91425" rIns="91425" bIns="91425" anchor="t" anchorCtr="0">
            <a:spAutoFit/>
          </a:bodyPr>
          <a:lstStyle/>
          <a:p>
            <a:pPr lvl="0">
              <a:buSzPts val="1800"/>
            </a:pPr>
            <a:r>
              <a:rPr lang="fr-CA" sz="1800" b="1" dirty="0"/>
              <a:t>About 4 </a:t>
            </a:r>
            <a:r>
              <a:rPr lang="fr-CA" sz="1800" b="1" dirty="0" err="1"/>
              <a:t>liters</a:t>
            </a:r>
            <a:endParaRPr sz="1800" b="1" i="0" u="none" strike="noStrike" cap="none" dirty="0">
              <a:solidFill>
                <a:srgbClr val="000000"/>
              </a:solidFill>
              <a:latin typeface="Arial"/>
              <a:ea typeface="Arial"/>
              <a:cs typeface="Arial"/>
              <a:sym typeface="Arial"/>
            </a:endParaRPr>
          </a:p>
        </p:txBody>
      </p:sp>
      <p:sp>
        <p:nvSpPr>
          <p:cNvPr id="309" name="Google Shape;309;gf0e7a9ab28_1_1239"/>
          <p:cNvSpPr/>
          <p:nvPr/>
        </p:nvSpPr>
        <p:spPr>
          <a:xfrm rot="2700000">
            <a:off x="75390" y="2854212"/>
            <a:ext cx="752644" cy="274923"/>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highlight>
                <a:srgbClr val="FF0000"/>
              </a:highlight>
              <a:latin typeface="Arial"/>
              <a:ea typeface="Arial"/>
              <a:cs typeface="Arial"/>
              <a:sym typeface="Arial"/>
            </a:endParaRPr>
          </a:p>
        </p:txBody>
      </p:sp>
      <p:sp>
        <p:nvSpPr>
          <p:cNvPr id="310" name="Google Shape;310;gf0e7a9ab28_1_1239"/>
          <p:cNvSpPr/>
          <p:nvPr/>
        </p:nvSpPr>
        <p:spPr>
          <a:xfrm rot="2700000">
            <a:off x="729590" y="2078237"/>
            <a:ext cx="752644" cy="274923"/>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highlight>
                <a:srgbClr val="FF0000"/>
              </a:highlight>
              <a:latin typeface="Arial"/>
              <a:ea typeface="Arial"/>
              <a:cs typeface="Arial"/>
              <a:sym typeface="Arial"/>
            </a:endParaRPr>
          </a:p>
        </p:txBody>
      </p:sp>
      <p:pic>
        <p:nvPicPr>
          <p:cNvPr id="311" name="Google Shape;311;gf0e7a9ab28_1_1239"/>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fade">
                                      <p:cBhvr>
                                        <p:cTn id="12" dur="1000"/>
                                        <p:tgtEl>
                                          <p:spTgt spid="309"/>
                                        </p:tgtEl>
                                      </p:cBhvr>
                                    </p:animEffect>
                                  </p:childTnLst>
                                </p:cTn>
                              </p:par>
                              <p:par>
                                <p:cTn id="13" presetID="10" presetClass="entr" presetSubtype="0" fill="hold" nodeType="with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1000"/>
                                        <p:tgtEl>
                                          <p:spTgt spid="30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0"/>
                                        </p:tgtEl>
                                        <p:attrNameLst>
                                          <p:attrName>style.visibility</p:attrName>
                                        </p:attrNameLst>
                                      </p:cBhvr>
                                      <p:to>
                                        <p:strVal val="visible"/>
                                      </p:to>
                                    </p:set>
                                    <p:animEffect transition="in" filter="fade">
                                      <p:cBhvr>
                                        <p:cTn id="20" dur="1000"/>
                                        <p:tgtEl>
                                          <p:spTgt spid="310"/>
                                        </p:tgtEl>
                                      </p:cBhvr>
                                    </p:animEffect>
                                  </p:childTnLst>
                                </p:cTn>
                              </p:par>
                              <p:par>
                                <p:cTn id="21" presetID="10" presetClass="entr" presetSubtype="0" fill="hold" nodeType="withEffect">
                                  <p:stCondLst>
                                    <p:cond delay="0"/>
                                  </p:stCondLst>
                                  <p:childTnLst>
                                    <p:set>
                                      <p:cBhvr>
                                        <p:cTn id="22" dur="1" fill="hold">
                                          <p:stCondLst>
                                            <p:cond delay="0"/>
                                          </p:stCondLst>
                                        </p:cTn>
                                        <p:tgtEl>
                                          <p:spTgt spid="308"/>
                                        </p:tgtEl>
                                        <p:attrNameLst>
                                          <p:attrName>style.visibility</p:attrName>
                                        </p:attrNameLst>
                                      </p:cBhvr>
                                      <p:to>
                                        <p:strVal val="visible"/>
                                      </p:to>
                                    </p:set>
                                    <p:animEffect transition="in" filter="fade">
                                      <p:cBhvr>
                                        <p:cTn id="23"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TotalTime>
  <Words>6182</Words>
  <Application>Microsoft Office PowerPoint</Application>
  <PresentationFormat>Affichage à l'écran (16:9)</PresentationFormat>
  <Paragraphs>532</Paragraphs>
  <Slides>76</Slides>
  <Notes>76</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76</vt:i4>
      </vt:variant>
    </vt:vector>
  </HeadingPairs>
  <TitlesOfParts>
    <vt:vector size="83" baseType="lpstr">
      <vt:lpstr>Calibri</vt:lpstr>
      <vt:lpstr>Arial</vt:lpstr>
      <vt:lpstr>Exo 2</vt:lpstr>
      <vt:lpstr>Oswald</vt:lpstr>
      <vt:lpstr>Simple Light</vt:lpstr>
      <vt:lpstr>Simple Light</vt:lpstr>
      <vt:lpstr>Simple Light</vt:lpstr>
      <vt:lpstr>Synthesis C-2: Possibilities of truck systems</vt:lpstr>
      <vt:lpstr>     Identify the possibilities of a tractor-trailer systems. 
1. Distinguish the particularities of a truck.  
2. Become acquainted with the capabilities of the power unit. 
3. Choose the modes of use of the motion transmission system. 
4. Choose ways to optimize braking system performance. 
5. Know the capabilities and limitations of suspension systems and   steering, as well as wheels. </vt:lpstr>
      <vt:lpstr>Présentation PowerPoint</vt:lpstr>
      <vt:lpstr>Associated gauge</vt:lpstr>
      <vt:lpstr>Associated pictogram</vt:lpstr>
      <vt:lpstr>Présentation PowerPoint</vt:lpstr>
      <vt:lpstr>Présentation PowerPoint</vt:lpstr>
      <vt:lpstr>Minimum and maximum engine oil pressures range vary from one
manufacturer to the other. Refer to the Owner's Manual forgauge reading accuracy. At normal operating temperatures, idle pressure should be a minimum of 15lb/po.  At cruising speed, about 1300 rpm, it should be between 40 lb/po   et 60 lb/po.   </vt:lpstr>
      <vt:lpstr>Présentation PowerPoint</vt:lpstr>
      <vt:lpstr>Oil temperature should remain between 200°F and 250°F</vt:lpstr>
      <vt:lpstr>Présentation PowerPoint</vt:lpstr>
      <vt:lpstr>Présentation PowerPoint</vt:lpstr>
      <vt:lpstr>Présentation PowerPoint</vt:lpstr>
      <vt:lpstr>DPF Regeneration</vt:lpstr>
      <vt:lpstr>Stationary driver-induced regeneration</vt:lpstr>
      <vt:lpstr>Présentation PowerPoint</vt:lpstr>
      <vt:lpstr>Présentation PowerPoint</vt:lpstr>
      <vt:lpstr>Présentation PowerPoint</vt:lpstr>
      <vt:lpstr>Présentation PowerPoint</vt:lpstr>
      <vt:lpstr>Présentation PowerPoint</vt:lpstr>
      <vt:lpstr>RPM: Torque and HP/Power</vt:lpstr>
      <vt:lpstr>Terminology</vt:lpstr>
      <vt:lpstr>Présentation PowerPoint</vt:lpstr>
      <vt:lpstr>The engine plate gives you relevant information for the engine operation.</vt:lpstr>
      <vt:lpstr>Présentation PowerPoint</vt:lpstr>
      <vt:lpstr> Warning lights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Automated transmission</vt:lpstr>
      <vt:lpstr>Automated transmission</vt:lpstr>
      <vt:lpstr>Automated transmission</vt:lpstr>
      <vt:lpstr>Some automated transmission clutch controls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Kinetic energy</vt:lpstr>
      <vt:lpstr>The air compressor</vt:lpstr>
      <vt:lpstr>Air dryer 
</vt:lpstr>
      <vt:lpstr>The supply tank</vt:lpstr>
      <vt:lpstr>The air pressure regulator</vt:lpstr>
      <vt:lpstr>The primary (1) and secondary (2) air tanks</vt:lpstr>
      <vt:lpstr>The simple brake receiver (actuator,booster)</vt:lpstr>
      <vt:lpstr>The dual brake receiver (actuator,booster)</vt:lpstr>
      <vt:lpstr>The slack adjuster</vt:lpstr>
      <vt:lpstr>Pictograms and gauges associated with braking systems</vt:lpstr>
      <vt:lpstr>Brake system warning lights</vt:lpstr>
      <vt:lpstr>Présentation PowerPoint</vt:lpstr>
      <vt:lpstr>Présentation PowerPoint</vt:lpstr>
      <vt:lpstr>Driver assistance system Some vehicles are equipped with driver assistance systems. These systems allow, for example, lane keeping, hazard detection in front of the vehicle, assisted braking (adaptive cruise control) or the issuance of safety warnings; sound and/or vibration. Their goal is to avoid situations that can lead to an accident.  They use, among other things, the vehicle's braking system to improve the control of all equipment.  A pictogram in the dashboard testifies to their presence. It turns on for a few seconds when igniting, then turns off. The indicator flashes at each manoeuvre that requires its intervention. If it remains constantly on, the system is idle and needs to be repaired as quickly as possible.. </vt:lpstr>
      <vt:lpstr> Tires</vt:lpstr>
      <vt:lpstr> Dimensions</vt:lpstr>
      <vt:lpstr> Tires pressures and capacities</vt:lpstr>
      <vt:lpstr>Tire inflation</vt:lpstr>
      <vt:lpstr>Présentation PowerPoint</vt:lpstr>
      <vt:lpstr>Présentation PowerPoint</vt:lpstr>
      <vt:lpstr>Switches  Some switches use a similar pictogram that illustrates the vertical movements of the rear of the truck when the deflation or inflation of the suspension is controlled by the operator. The abbreviation HGT "height" relates to the height of the rear of the truck. The abbreviations "LOWER OR DUMP" represent the action of lowering ↓ the suspension of the tractor.</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Synthesis C-2: Possibilities of truck systems</dc:title>
  <dc:creator>Patrick</dc:creator>
  <cp:lastModifiedBy>Lacroix, Sonia</cp:lastModifiedBy>
  <cp:revision>43</cp:revision>
  <dcterms:modified xsi:type="dcterms:W3CDTF">2024-11-18T19:12:21Z</dcterms:modified>
</cp:coreProperties>
</file>