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Exo 2"/>
      <p:regular r:id="rId31"/>
      <p:bold r:id="rId32"/>
      <p:italic r:id="rId33"/>
      <p:boldItalic r:id="rId34"/>
    </p:embeddedFont>
    <p:embeddedFont>
      <p:font typeface="Oswald"/>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xo2-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Exo2-italic.fntdata"/><Relationship Id="rId10" Type="http://schemas.openxmlformats.org/officeDocument/2006/relationships/slide" Target="slides/slide5.xml"/><Relationship Id="rId32" Type="http://schemas.openxmlformats.org/officeDocument/2006/relationships/font" Target="fonts/Exo2-bold.fntdata"/><Relationship Id="rId13" Type="http://schemas.openxmlformats.org/officeDocument/2006/relationships/slide" Target="slides/slide8.xml"/><Relationship Id="rId35" Type="http://schemas.openxmlformats.org/officeDocument/2006/relationships/font" Target="fonts/Oswald-regular.fntdata"/><Relationship Id="rId12" Type="http://schemas.openxmlformats.org/officeDocument/2006/relationships/slide" Target="slides/slide7.xml"/><Relationship Id="rId34" Type="http://schemas.openxmlformats.org/officeDocument/2006/relationships/font" Target="fonts/Exo2-boldItalic.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Oswal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47c94205e3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47c94205e3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6da60eae3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6da60eae3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PIÈCES À VÉRIFIER SELON LA SAAQ</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6da60eae3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6da60eae3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4247fbc19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4247fbc1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768d18258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768d18258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768d18258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768d18258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76ae7292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76ae7292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76ae72926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6ae72926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76ae72926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76ae72926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76ae72926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76ae72926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76ae729260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76ae729260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42c10106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42c10106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6e4ef4081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6e4ef4081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Cliquez sur le pictogramme vidéo pour voir le fonctionnement avec une vidéo.</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6e4ef4081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6e4ef4081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6e4ef40818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6e4ef4081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6e4ef4081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6e4ef4081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6e4ef4081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6e4ef40818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46d7ac1b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46d7ac1b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55325c19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55325c19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6db63bb82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6db63bb82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6da60eae3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6da60eae3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6da60eae3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da60eae3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7fdb7a4e4b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fdb7a4e4b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6da60eae3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da60eae3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768723ddd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768723ddd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0" name="Google Shape;20;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1" name="Google Shape;21;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2" name="Google Shape;22;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 name="Google Shape;23;p3"/>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 name="Google Shape;26;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8" name="Google Shape;28;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9" name="Google Shape;29;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0" name="Google Shape;30;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 name="Google Shape;31;p4"/>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5" name="Google Shape;35;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6" name="Google Shape;36;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7" name="Google Shape;37;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 name="Google Shape;38;p5"/>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2" name="Google Shape;42;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3" name="Google Shape;43;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4" name="Google Shape;44;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5" name="Google Shape;45;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6" name="Google Shape;46;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 name="Google Shape;47;p6"/>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1" name="Google Shape;51;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 name="Google Shape;52;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4" name="Google Shape;54;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55" name="Google Shape;55;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6" name="Google Shape;56;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7"/>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0" name="Google Shape;60;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1" name="Google Shape;61;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2" name="Google Shape;62;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8"/>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64" name="Shape 64"/>
        <p:cNvGrpSpPr/>
        <p:nvPr/>
      </p:nvGrpSpPr>
      <p:grpSpPr>
        <a:xfrm>
          <a:off x="0" y="0"/>
          <a:ext cx="0" cy="0"/>
          <a:chOff x="0" y="0"/>
          <a:chExt cx="0" cy="0"/>
        </a:xfrm>
      </p:grpSpPr>
      <p:sp>
        <p:nvSpPr>
          <p:cNvPr id="65" name="Google Shape;65;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39.png"/><Relationship Id="rId6"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0.png"/><Relationship Id="rId4" Type="http://schemas.openxmlformats.org/officeDocument/2006/relationships/image" Target="../media/image19.png"/><Relationship Id="rId5"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32.png"/><Relationship Id="rId6" Type="http://schemas.openxmlformats.org/officeDocument/2006/relationships/image" Target="../media/image38.png"/><Relationship Id="rId7"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59.png"/><Relationship Id="rId5" Type="http://schemas.openxmlformats.org/officeDocument/2006/relationships/image" Target="../media/image58.png"/><Relationship Id="rId6" Type="http://schemas.openxmlformats.org/officeDocument/2006/relationships/image" Target="../media/image57.png"/><Relationship Id="rId7" Type="http://schemas.openxmlformats.org/officeDocument/2006/relationships/image" Target="../media/image29.png"/><Relationship Id="rId8"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41.png"/><Relationship Id="rId5" Type="http://schemas.openxmlformats.org/officeDocument/2006/relationships/image" Target="../media/image40.png"/><Relationship Id="rId6"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54.png"/><Relationship Id="rId5" Type="http://schemas.openxmlformats.org/officeDocument/2006/relationships/image" Target="../media/image37.png"/><Relationship Id="rId6"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jpg"/><Relationship Id="rId4" Type="http://schemas.openxmlformats.org/officeDocument/2006/relationships/image" Target="../media/image51.jpg"/><Relationship Id="rId5" Type="http://schemas.openxmlformats.org/officeDocument/2006/relationships/image" Target="../media/image42.png"/><Relationship Id="rId6" Type="http://schemas.openxmlformats.org/officeDocument/2006/relationships/hyperlink" Target="https://drive.google.com/file/d/1bZwq8LNszp_Pq9SQvNgEKh7ho9_hRlVM/view?usp=sharing" TargetMode="External"/><Relationship Id="rId7" Type="http://schemas.openxmlformats.org/officeDocument/2006/relationships/image" Target="../media/image45.png"/><Relationship Id="rId8"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6.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46.png"/><Relationship Id="rId7"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8.jpg"/><Relationship Id="rId4" Type="http://schemas.openxmlformats.org/officeDocument/2006/relationships/image" Target="../media/image49.png"/><Relationship Id="rId5"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55.png"/><Relationship Id="rId6"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0"/>
          <p:cNvSpPr txBox="1"/>
          <p:nvPr>
            <p:ph type="title"/>
          </p:nvPr>
        </p:nvSpPr>
        <p:spPr>
          <a:xfrm>
            <a:off x="5237250" y="1239725"/>
            <a:ext cx="3371100" cy="233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latin typeface="Arial"/>
                <a:ea typeface="Arial"/>
                <a:cs typeface="Arial"/>
                <a:sym typeface="Arial"/>
              </a:rPr>
              <a:t>Competency 2 </a:t>
            </a:r>
            <a:r>
              <a:rPr lang="fr">
                <a:latin typeface="Arial"/>
                <a:ea typeface="Arial"/>
                <a:cs typeface="Arial"/>
                <a:sym typeface="Arial"/>
              </a:rPr>
              <a:t>Lesson 2.5.4</a:t>
            </a:r>
            <a:endParaRPr>
              <a:latin typeface="Arial"/>
              <a:ea typeface="Arial"/>
              <a:cs typeface="Arial"/>
              <a:sym typeface="Arial"/>
            </a:endParaRPr>
          </a:p>
          <a:p>
            <a:pPr indent="0" lvl="0" marL="0" rtl="0" algn="ctr">
              <a:spcBef>
                <a:spcPts val="0"/>
              </a:spcBef>
              <a:spcAft>
                <a:spcPts val="0"/>
              </a:spcAft>
              <a:buNone/>
            </a:pPr>
            <a:r>
              <a:rPr lang="fr">
                <a:latin typeface="Arial"/>
                <a:ea typeface="Arial"/>
                <a:cs typeface="Arial"/>
                <a:sym typeface="Arial"/>
              </a:rPr>
              <a:t>Suspension Systems</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pic>
        <p:nvPicPr>
          <p:cNvPr id="71" name="Google Shape;71;p10"/>
          <p:cNvPicPr preferRelativeResize="0"/>
          <p:nvPr/>
        </p:nvPicPr>
        <p:blipFill>
          <a:blip r:embed="rId3">
            <a:alphaModFix/>
          </a:blip>
          <a:stretch>
            <a:fillRect/>
          </a:stretch>
        </p:blipFill>
        <p:spPr>
          <a:xfrm>
            <a:off x="7937550" y="0"/>
            <a:ext cx="1128074" cy="483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19"/>
          <p:cNvPicPr preferRelativeResize="0"/>
          <p:nvPr/>
        </p:nvPicPr>
        <p:blipFill>
          <a:blip r:embed="rId3">
            <a:alphaModFix/>
          </a:blip>
          <a:stretch>
            <a:fillRect/>
          </a:stretch>
        </p:blipFill>
        <p:spPr>
          <a:xfrm>
            <a:off x="76200" y="1912125"/>
            <a:ext cx="4243225" cy="2354525"/>
          </a:xfrm>
          <a:prstGeom prst="rect">
            <a:avLst/>
          </a:prstGeom>
          <a:noFill/>
          <a:ln>
            <a:noFill/>
          </a:ln>
        </p:spPr>
      </p:pic>
      <p:sp>
        <p:nvSpPr>
          <p:cNvPr id="162" name="Google Shape;162;p19"/>
          <p:cNvSpPr txBox="1"/>
          <p:nvPr/>
        </p:nvSpPr>
        <p:spPr>
          <a:xfrm>
            <a:off x="59300" y="152400"/>
            <a:ext cx="2312400" cy="64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2400">
                <a:solidFill>
                  <a:schemeClr val="dk1"/>
                </a:solidFill>
              </a:rPr>
              <a:t>Air Springs</a:t>
            </a:r>
            <a:r>
              <a:rPr b="1" lang="fr">
                <a:solidFill>
                  <a:schemeClr val="dk1"/>
                </a:solidFill>
              </a:rPr>
              <a:t> </a:t>
            </a:r>
            <a:endParaRPr b="1">
              <a:solidFill>
                <a:schemeClr val="dk1"/>
              </a:solidFill>
            </a:endParaRPr>
          </a:p>
          <a:p>
            <a:pPr indent="0" lvl="0" marL="0" rtl="0" algn="l">
              <a:lnSpc>
                <a:spcPct val="115000"/>
              </a:lnSpc>
              <a:spcBef>
                <a:spcPts val="0"/>
              </a:spcBef>
              <a:spcAft>
                <a:spcPts val="0"/>
              </a:spcAft>
              <a:buNone/>
            </a:pPr>
            <a:r>
              <a:rPr b="1" lang="fr" sz="1500">
                <a:solidFill>
                  <a:schemeClr val="dk1"/>
                </a:solidFill>
              </a:rPr>
              <a:t>Drive Axle</a:t>
            </a:r>
            <a:endParaRPr sz="1500"/>
          </a:p>
        </p:txBody>
      </p:sp>
      <p:pic>
        <p:nvPicPr>
          <p:cNvPr id="163" name="Google Shape;163;p19"/>
          <p:cNvPicPr preferRelativeResize="0"/>
          <p:nvPr/>
        </p:nvPicPr>
        <p:blipFill>
          <a:blip r:embed="rId4">
            <a:alphaModFix/>
          </a:blip>
          <a:stretch>
            <a:fillRect/>
          </a:stretch>
        </p:blipFill>
        <p:spPr>
          <a:xfrm>
            <a:off x="4319425" y="152400"/>
            <a:ext cx="4672176" cy="2715657"/>
          </a:xfrm>
          <a:prstGeom prst="rect">
            <a:avLst/>
          </a:prstGeom>
          <a:noFill/>
          <a:ln>
            <a:noFill/>
          </a:ln>
        </p:spPr>
      </p:pic>
      <p:pic>
        <p:nvPicPr>
          <p:cNvPr id="164" name="Google Shape;164;p19"/>
          <p:cNvPicPr preferRelativeResize="0"/>
          <p:nvPr/>
        </p:nvPicPr>
        <p:blipFill>
          <a:blip r:embed="rId5">
            <a:alphaModFix/>
          </a:blip>
          <a:stretch>
            <a:fillRect/>
          </a:stretch>
        </p:blipFill>
        <p:spPr>
          <a:xfrm>
            <a:off x="2109625" y="201057"/>
            <a:ext cx="2038080" cy="1970643"/>
          </a:xfrm>
          <a:prstGeom prst="rect">
            <a:avLst/>
          </a:prstGeom>
          <a:noFill/>
          <a:ln>
            <a:noFill/>
          </a:ln>
        </p:spPr>
      </p:pic>
      <p:sp>
        <p:nvSpPr>
          <p:cNvPr id="165" name="Google Shape;165;p19"/>
          <p:cNvSpPr txBox="1"/>
          <p:nvPr/>
        </p:nvSpPr>
        <p:spPr>
          <a:xfrm>
            <a:off x="5175550" y="3146725"/>
            <a:ext cx="3005700" cy="5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0000"/>
                </a:solidFill>
              </a:rPr>
              <a:t>What parts should we check?</a:t>
            </a:r>
            <a:endParaRPr b="1" i="1">
              <a:solidFill>
                <a:srgbClr val="FF0000"/>
              </a:solidFill>
            </a:endParaRPr>
          </a:p>
        </p:txBody>
      </p:sp>
      <p:pic>
        <p:nvPicPr>
          <p:cNvPr id="166" name="Google Shape;166;p19"/>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0"/>
          <p:cNvSpPr txBox="1"/>
          <p:nvPr/>
        </p:nvSpPr>
        <p:spPr>
          <a:xfrm>
            <a:off x="3640700" y="152400"/>
            <a:ext cx="2371500" cy="64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3000">
                <a:solidFill>
                  <a:schemeClr val="dk1"/>
                </a:solidFill>
              </a:rPr>
              <a:t>Air Springs</a:t>
            </a:r>
            <a:r>
              <a:rPr b="1" lang="fr" sz="3200">
                <a:solidFill>
                  <a:schemeClr val="dk1"/>
                </a:solidFill>
              </a:rPr>
              <a:t> </a:t>
            </a:r>
            <a:endParaRPr b="1" sz="3200">
              <a:solidFill>
                <a:schemeClr val="dk1"/>
              </a:solidFill>
            </a:endParaRPr>
          </a:p>
          <a:p>
            <a:pPr indent="0" lvl="0" marL="0" rtl="0" algn="l">
              <a:lnSpc>
                <a:spcPct val="115000"/>
              </a:lnSpc>
              <a:spcBef>
                <a:spcPts val="0"/>
              </a:spcBef>
              <a:spcAft>
                <a:spcPts val="0"/>
              </a:spcAft>
              <a:buNone/>
            </a:pPr>
            <a:r>
              <a:rPr b="1" lang="fr" sz="1500">
                <a:solidFill>
                  <a:schemeClr val="dk1"/>
                </a:solidFill>
              </a:rPr>
              <a:t>Semi-trailer Axle</a:t>
            </a:r>
            <a:endParaRPr sz="1500"/>
          </a:p>
        </p:txBody>
      </p:sp>
      <p:pic>
        <p:nvPicPr>
          <p:cNvPr id="172" name="Google Shape;172;p20"/>
          <p:cNvPicPr preferRelativeResize="0"/>
          <p:nvPr/>
        </p:nvPicPr>
        <p:blipFill>
          <a:blip r:embed="rId3">
            <a:alphaModFix/>
          </a:blip>
          <a:stretch>
            <a:fillRect/>
          </a:stretch>
        </p:blipFill>
        <p:spPr>
          <a:xfrm>
            <a:off x="3920050" y="1105200"/>
            <a:ext cx="4585775" cy="2234100"/>
          </a:xfrm>
          <a:prstGeom prst="rect">
            <a:avLst/>
          </a:prstGeom>
          <a:noFill/>
          <a:ln>
            <a:noFill/>
          </a:ln>
        </p:spPr>
      </p:pic>
      <p:pic>
        <p:nvPicPr>
          <p:cNvPr id="173" name="Google Shape;173;p20"/>
          <p:cNvPicPr preferRelativeResize="0"/>
          <p:nvPr/>
        </p:nvPicPr>
        <p:blipFill>
          <a:blip r:embed="rId4">
            <a:alphaModFix/>
          </a:blip>
          <a:stretch>
            <a:fillRect/>
          </a:stretch>
        </p:blipFill>
        <p:spPr>
          <a:xfrm>
            <a:off x="76200" y="157175"/>
            <a:ext cx="2975200" cy="4148125"/>
          </a:xfrm>
          <a:prstGeom prst="rect">
            <a:avLst/>
          </a:prstGeom>
          <a:noFill/>
          <a:ln>
            <a:noFill/>
          </a:ln>
        </p:spPr>
      </p:pic>
      <p:sp>
        <p:nvSpPr>
          <p:cNvPr id="174" name="Google Shape;174;p20"/>
          <p:cNvSpPr txBox="1"/>
          <p:nvPr/>
        </p:nvSpPr>
        <p:spPr>
          <a:xfrm>
            <a:off x="5175550" y="3451525"/>
            <a:ext cx="2890800" cy="5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0000"/>
                </a:solidFill>
              </a:rPr>
              <a:t>What parts should we check</a:t>
            </a:r>
            <a:r>
              <a:rPr b="1" i="1" lang="fr">
                <a:solidFill>
                  <a:srgbClr val="FF0000"/>
                </a:solidFill>
              </a:rPr>
              <a:t>?</a:t>
            </a:r>
            <a:endParaRPr b="1" i="1">
              <a:solidFill>
                <a:srgbClr val="FF0000"/>
              </a:solidFill>
            </a:endParaRPr>
          </a:p>
        </p:txBody>
      </p:sp>
      <p:pic>
        <p:nvPicPr>
          <p:cNvPr id="175" name="Google Shape;175;p20"/>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1"/>
          <p:cNvPicPr preferRelativeResize="0"/>
          <p:nvPr/>
        </p:nvPicPr>
        <p:blipFill>
          <a:blip r:embed="rId3">
            <a:alphaModFix/>
          </a:blip>
          <a:stretch>
            <a:fillRect/>
          </a:stretch>
        </p:blipFill>
        <p:spPr>
          <a:xfrm>
            <a:off x="71693" y="79568"/>
            <a:ext cx="3388475" cy="3909775"/>
          </a:xfrm>
          <a:prstGeom prst="rect">
            <a:avLst/>
          </a:prstGeom>
          <a:noFill/>
          <a:ln>
            <a:noFill/>
          </a:ln>
        </p:spPr>
      </p:pic>
      <p:sp>
        <p:nvSpPr>
          <p:cNvPr id="181" name="Google Shape;181;p21"/>
          <p:cNvSpPr txBox="1"/>
          <p:nvPr/>
        </p:nvSpPr>
        <p:spPr>
          <a:xfrm>
            <a:off x="502879" y="3989225"/>
            <a:ext cx="28620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   Defective Leveling Valve</a:t>
            </a:r>
            <a:endParaRPr b="1">
              <a:solidFill>
                <a:srgbClr val="FF0000"/>
              </a:solidFill>
            </a:endParaRPr>
          </a:p>
        </p:txBody>
      </p:sp>
      <p:pic>
        <p:nvPicPr>
          <p:cNvPr id="182" name="Google Shape;182;p21"/>
          <p:cNvPicPr preferRelativeResize="0"/>
          <p:nvPr/>
        </p:nvPicPr>
        <p:blipFill>
          <a:blip r:embed="rId4">
            <a:alphaModFix/>
          </a:blip>
          <a:stretch>
            <a:fillRect/>
          </a:stretch>
        </p:blipFill>
        <p:spPr>
          <a:xfrm>
            <a:off x="3922564" y="100393"/>
            <a:ext cx="5132250" cy="3831201"/>
          </a:xfrm>
          <a:prstGeom prst="rect">
            <a:avLst/>
          </a:prstGeom>
          <a:noFill/>
          <a:ln>
            <a:noFill/>
          </a:ln>
        </p:spPr>
      </p:pic>
      <p:sp>
        <p:nvSpPr>
          <p:cNvPr id="183" name="Google Shape;183;p21"/>
          <p:cNvSpPr txBox="1"/>
          <p:nvPr/>
        </p:nvSpPr>
        <p:spPr>
          <a:xfrm>
            <a:off x="5399675" y="3931600"/>
            <a:ext cx="28620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Broken Leaf Spring</a:t>
            </a:r>
            <a:endParaRPr b="1">
              <a:solidFill>
                <a:srgbClr val="FF0000"/>
              </a:solidFill>
            </a:endParaRPr>
          </a:p>
        </p:txBody>
      </p:sp>
      <p:sp>
        <p:nvSpPr>
          <p:cNvPr id="184" name="Google Shape;184;p21"/>
          <p:cNvSpPr txBox="1"/>
          <p:nvPr/>
        </p:nvSpPr>
        <p:spPr>
          <a:xfrm flipH="1">
            <a:off x="2747150" y="-23175"/>
            <a:ext cx="3501000" cy="6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400">
                <a:highlight>
                  <a:srgbClr val="FFFF00"/>
                </a:highlight>
              </a:rPr>
              <a:t>ANOMALIES (defects)</a:t>
            </a:r>
            <a:endParaRPr b="1" sz="2400">
              <a:highlight>
                <a:srgbClr val="FFFF00"/>
              </a:highlight>
            </a:endParaRPr>
          </a:p>
        </p:txBody>
      </p:sp>
      <p:pic>
        <p:nvPicPr>
          <p:cNvPr id="185" name="Google Shape;185;p2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2"/>
          <p:cNvPicPr preferRelativeResize="0"/>
          <p:nvPr/>
        </p:nvPicPr>
        <p:blipFill>
          <a:blip r:embed="rId3">
            <a:alphaModFix/>
          </a:blip>
          <a:stretch>
            <a:fillRect/>
          </a:stretch>
        </p:blipFill>
        <p:spPr>
          <a:xfrm>
            <a:off x="76200" y="91023"/>
            <a:ext cx="5583997" cy="4187998"/>
          </a:xfrm>
          <a:prstGeom prst="rect">
            <a:avLst/>
          </a:prstGeom>
          <a:noFill/>
          <a:ln>
            <a:noFill/>
          </a:ln>
        </p:spPr>
      </p:pic>
      <p:pic>
        <p:nvPicPr>
          <p:cNvPr id="191" name="Google Shape;191;p22"/>
          <p:cNvPicPr preferRelativeResize="0"/>
          <p:nvPr/>
        </p:nvPicPr>
        <p:blipFill>
          <a:blip r:embed="rId4">
            <a:alphaModFix/>
          </a:blip>
          <a:stretch>
            <a:fillRect/>
          </a:stretch>
        </p:blipFill>
        <p:spPr>
          <a:xfrm>
            <a:off x="7442446" y="105846"/>
            <a:ext cx="1628425" cy="4046775"/>
          </a:xfrm>
          <a:prstGeom prst="rect">
            <a:avLst/>
          </a:prstGeom>
          <a:noFill/>
          <a:ln>
            <a:noFill/>
          </a:ln>
        </p:spPr>
      </p:pic>
      <p:sp>
        <p:nvSpPr>
          <p:cNvPr id="192" name="Google Shape;192;p22"/>
          <p:cNvSpPr/>
          <p:nvPr/>
        </p:nvSpPr>
        <p:spPr>
          <a:xfrm>
            <a:off x="7980480" y="340927"/>
            <a:ext cx="1045800" cy="1734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2"/>
          <p:cNvSpPr txBox="1"/>
          <p:nvPr/>
        </p:nvSpPr>
        <p:spPr>
          <a:xfrm flipH="1">
            <a:off x="5507159" y="-8350"/>
            <a:ext cx="2100000" cy="8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2400">
                <a:highlight>
                  <a:srgbClr val="FFFF00"/>
                </a:highlight>
              </a:rPr>
              <a:t> ANOMALIES</a:t>
            </a:r>
            <a:endParaRPr b="1" sz="2400">
              <a:highlight>
                <a:srgbClr val="FFFF00"/>
              </a:highlight>
            </a:endParaRPr>
          </a:p>
          <a:p>
            <a:pPr indent="0" lvl="0" marL="0" rtl="0" algn="ctr">
              <a:spcBef>
                <a:spcPts val="0"/>
              </a:spcBef>
              <a:spcAft>
                <a:spcPts val="0"/>
              </a:spcAft>
              <a:buNone/>
            </a:pPr>
            <a:r>
              <a:rPr b="1" lang="fr" sz="2400">
                <a:highlight>
                  <a:srgbClr val="FFFF00"/>
                </a:highlight>
              </a:rPr>
              <a:t>(defects)</a:t>
            </a:r>
            <a:endParaRPr b="1" sz="2400">
              <a:highlight>
                <a:srgbClr val="FFFF00"/>
              </a:highlight>
            </a:endParaRPr>
          </a:p>
        </p:txBody>
      </p:sp>
      <p:pic>
        <p:nvPicPr>
          <p:cNvPr id="194" name="Google Shape;194;p22"/>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3"/>
          <p:cNvPicPr preferRelativeResize="0"/>
          <p:nvPr/>
        </p:nvPicPr>
        <p:blipFill>
          <a:blip r:embed="rId3">
            <a:alphaModFix/>
          </a:blip>
          <a:stretch>
            <a:fillRect/>
          </a:stretch>
        </p:blipFill>
        <p:spPr>
          <a:xfrm>
            <a:off x="4688369" y="76200"/>
            <a:ext cx="4372306" cy="3482475"/>
          </a:xfrm>
          <a:prstGeom prst="rect">
            <a:avLst/>
          </a:prstGeom>
          <a:noFill/>
          <a:ln>
            <a:noFill/>
          </a:ln>
        </p:spPr>
      </p:pic>
      <p:sp>
        <p:nvSpPr>
          <p:cNvPr id="200" name="Google Shape;200;p23"/>
          <p:cNvSpPr txBox="1"/>
          <p:nvPr/>
        </p:nvSpPr>
        <p:spPr>
          <a:xfrm>
            <a:off x="4601875" y="3634875"/>
            <a:ext cx="2658900" cy="5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Damaged Airbag or </a:t>
            </a:r>
            <a:endParaRPr b="1">
              <a:solidFill>
                <a:srgbClr val="FF0000"/>
              </a:solidFill>
            </a:endParaRPr>
          </a:p>
          <a:p>
            <a:pPr indent="0" lvl="0" marL="0" rtl="0" algn="l">
              <a:spcBef>
                <a:spcPts val="0"/>
              </a:spcBef>
              <a:spcAft>
                <a:spcPts val="0"/>
              </a:spcAft>
              <a:buNone/>
            </a:pPr>
            <a:r>
              <a:rPr b="1" lang="fr">
                <a:solidFill>
                  <a:srgbClr val="FF0000"/>
                </a:solidFill>
              </a:rPr>
              <a:t>P</a:t>
            </a:r>
            <a:r>
              <a:rPr b="1" lang="fr">
                <a:solidFill>
                  <a:srgbClr val="FF0000"/>
                </a:solidFill>
              </a:rPr>
              <a:t>resence</a:t>
            </a:r>
            <a:r>
              <a:rPr b="1" lang="fr">
                <a:solidFill>
                  <a:srgbClr val="FF0000"/>
                </a:solidFill>
              </a:rPr>
              <a:t> of an Air Leak</a:t>
            </a:r>
            <a:endParaRPr b="1">
              <a:solidFill>
                <a:srgbClr val="FF0000"/>
              </a:solidFill>
            </a:endParaRPr>
          </a:p>
        </p:txBody>
      </p:sp>
      <p:pic>
        <p:nvPicPr>
          <p:cNvPr id="201" name="Google Shape;201;p23"/>
          <p:cNvPicPr preferRelativeResize="0"/>
          <p:nvPr/>
        </p:nvPicPr>
        <p:blipFill>
          <a:blip r:embed="rId4">
            <a:alphaModFix/>
          </a:blip>
          <a:stretch>
            <a:fillRect/>
          </a:stretch>
        </p:blipFill>
        <p:spPr>
          <a:xfrm>
            <a:off x="93109" y="86900"/>
            <a:ext cx="3678350" cy="4216313"/>
          </a:xfrm>
          <a:prstGeom prst="rect">
            <a:avLst/>
          </a:prstGeom>
          <a:noFill/>
          <a:ln>
            <a:noFill/>
          </a:ln>
        </p:spPr>
      </p:pic>
      <p:sp>
        <p:nvSpPr>
          <p:cNvPr id="202" name="Google Shape;202;p23"/>
          <p:cNvSpPr txBox="1"/>
          <p:nvPr/>
        </p:nvSpPr>
        <p:spPr>
          <a:xfrm flipH="1">
            <a:off x="3297359" y="-8350"/>
            <a:ext cx="2100000" cy="8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400">
                <a:highlight>
                  <a:srgbClr val="FFFF00"/>
                </a:highlight>
              </a:rPr>
              <a:t> ANOMALIES</a:t>
            </a:r>
            <a:endParaRPr b="1" sz="2400">
              <a:highlight>
                <a:srgbClr val="FFFF00"/>
              </a:highlight>
            </a:endParaRPr>
          </a:p>
          <a:p>
            <a:pPr indent="0" lvl="0" marL="0" rtl="0" algn="l">
              <a:spcBef>
                <a:spcPts val="0"/>
              </a:spcBef>
              <a:spcAft>
                <a:spcPts val="0"/>
              </a:spcAft>
              <a:buNone/>
            </a:pPr>
            <a:r>
              <a:rPr b="1" lang="fr" sz="2400">
                <a:highlight>
                  <a:srgbClr val="FFFF00"/>
                </a:highlight>
              </a:rPr>
              <a:t>    (defects)</a:t>
            </a:r>
            <a:endParaRPr b="1" sz="2400">
              <a:highlight>
                <a:srgbClr val="FFFF00"/>
              </a:highlight>
            </a:endParaRPr>
          </a:p>
        </p:txBody>
      </p:sp>
      <p:pic>
        <p:nvPicPr>
          <p:cNvPr id="203" name="Google Shape;203;p23"/>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4"/>
          <p:cNvSpPr txBox="1"/>
          <p:nvPr/>
        </p:nvSpPr>
        <p:spPr>
          <a:xfrm>
            <a:off x="42825" y="0"/>
            <a:ext cx="9003300" cy="8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Switches:</a:t>
            </a:r>
            <a:endParaRPr b="1"/>
          </a:p>
          <a:p>
            <a:pPr indent="0" lvl="0" marL="0" rtl="0" algn="just">
              <a:spcBef>
                <a:spcPts val="0"/>
              </a:spcBef>
              <a:spcAft>
                <a:spcPts val="0"/>
              </a:spcAft>
              <a:buNone/>
            </a:pPr>
            <a:r>
              <a:rPr lang="fr" sz="1200"/>
              <a:t>Some switches use a similar pictogram which illustrates the vertical movement of the rear of the truck. Deflation or inflation of the</a:t>
            </a:r>
            <a:r>
              <a:rPr lang="fr" sz="1200"/>
              <a:t> </a:t>
            </a:r>
            <a:r>
              <a:rPr b="1" lang="fr" sz="1200" u="sng"/>
              <a:t>suspension</a:t>
            </a:r>
            <a:r>
              <a:rPr lang="fr" sz="1200"/>
              <a:t> is controlled by the driver. The abbreviation </a:t>
            </a:r>
            <a:r>
              <a:rPr b="1" lang="fr" sz="1200"/>
              <a:t>HGT</a:t>
            </a:r>
            <a:r>
              <a:rPr lang="fr" sz="1200"/>
              <a:t> stands for the </a:t>
            </a:r>
            <a:r>
              <a:rPr b="1" lang="fr" sz="1200"/>
              <a:t>H</a:t>
            </a:r>
            <a:r>
              <a:rPr b="1" lang="fr" sz="1200"/>
              <a:t>eight</a:t>
            </a:r>
            <a:r>
              <a:rPr lang="fr" sz="1200"/>
              <a:t> of the rear of the truck. The symbol</a:t>
            </a:r>
            <a:r>
              <a:rPr lang="fr" sz="1200"/>
              <a:t> </a:t>
            </a:r>
            <a:r>
              <a:rPr b="1" lang="fr" sz="1200"/>
              <a:t> ↓ </a:t>
            </a:r>
            <a:r>
              <a:rPr lang="fr" sz="1200"/>
              <a:t>or word </a:t>
            </a:r>
            <a:r>
              <a:rPr b="1" lang="fr" sz="1200"/>
              <a:t>DUMP </a:t>
            </a:r>
            <a:r>
              <a:rPr lang="fr" sz="1200"/>
              <a:t>represents</a:t>
            </a:r>
            <a:r>
              <a:rPr b="1" lang="fr" sz="1200"/>
              <a:t> lowering  the suspension.</a:t>
            </a:r>
            <a:endParaRPr b="1" sz="1200"/>
          </a:p>
        </p:txBody>
      </p:sp>
      <p:pic>
        <p:nvPicPr>
          <p:cNvPr id="209" name="Google Shape;209;p24"/>
          <p:cNvPicPr preferRelativeResize="0"/>
          <p:nvPr/>
        </p:nvPicPr>
        <p:blipFill>
          <a:blip r:embed="rId3">
            <a:alphaModFix/>
          </a:blip>
          <a:stretch>
            <a:fillRect/>
          </a:stretch>
        </p:blipFill>
        <p:spPr>
          <a:xfrm>
            <a:off x="5365425" y="933479"/>
            <a:ext cx="917975" cy="1547471"/>
          </a:xfrm>
          <a:prstGeom prst="rect">
            <a:avLst/>
          </a:prstGeom>
          <a:noFill/>
          <a:ln>
            <a:noFill/>
          </a:ln>
        </p:spPr>
      </p:pic>
      <p:pic>
        <p:nvPicPr>
          <p:cNvPr id="210" name="Google Shape;210;p24"/>
          <p:cNvPicPr preferRelativeResize="0"/>
          <p:nvPr/>
        </p:nvPicPr>
        <p:blipFill>
          <a:blip r:embed="rId4">
            <a:alphaModFix/>
          </a:blip>
          <a:stretch>
            <a:fillRect/>
          </a:stretch>
        </p:blipFill>
        <p:spPr>
          <a:xfrm>
            <a:off x="6645926" y="1225975"/>
            <a:ext cx="917975" cy="844527"/>
          </a:xfrm>
          <a:prstGeom prst="rect">
            <a:avLst/>
          </a:prstGeom>
          <a:noFill/>
          <a:ln>
            <a:noFill/>
          </a:ln>
        </p:spPr>
      </p:pic>
      <p:pic>
        <p:nvPicPr>
          <p:cNvPr id="211" name="Google Shape;211;p24"/>
          <p:cNvPicPr preferRelativeResize="0"/>
          <p:nvPr/>
        </p:nvPicPr>
        <p:blipFill>
          <a:blip r:embed="rId5">
            <a:alphaModFix/>
          </a:blip>
          <a:stretch>
            <a:fillRect/>
          </a:stretch>
        </p:blipFill>
        <p:spPr>
          <a:xfrm>
            <a:off x="15375" y="933475"/>
            <a:ext cx="3895933" cy="3406275"/>
          </a:xfrm>
          <a:prstGeom prst="rect">
            <a:avLst/>
          </a:prstGeom>
          <a:noFill/>
          <a:ln>
            <a:noFill/>
          </a:ln>
        </p:spPr>
      </p:pic>
      <p:sp>
        <p:nvSpPr>
          <p:cNvPr id="212" name="Google Shape;212;p24"/>
          <p:cNvSpPr txBox="1"/>
          <p:nvPr/>
        </p:nvSpPr>
        <p:spPr>
          <a:xfrm>
            <a:off x="3972500" y="2199825"/>
            <a:ext cx="5104200" cy="2017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a:solidFill>
                  <a:schemeClr val="dk1"/>
                </a:solidFill>
              </a:rPr>
              <a:t>Use:</a:t>
            </a:r>
            <a:endParaRPr b="1">
              <a:solidFill>
                <a:schemeClr val="dk1"/>
              </a:solidFill>
            </a:endParaRPr>
          </a:p>
          <a:p>
            <a:pPr indent="0" lvl="0" marL="0" rtl="0" algn="just">
              <a:lnSpc>
                <a:spcPct val="115000"/>
              </a:lnSpc>
              <a:spcBef>
                <a:spcPts val="0"/>
              </a:spcBef>
              <a:spcAft>
                <a:spcPts val="0"/>
              </a:spcAft>
              <a:buNone/>
            </a:pPr>
            <a:r>
              <a:rPr lang="fr" sz="1200">
                <a:solidFill>
                  <a:schemeClr val="dk1"/>
                </a:solidFill>
              </a:rPr>
              <a:t>The driver will use this switch prior to uncoupling the semi-trailer.</a:t>
            </a:r>
            <a:r>
              <a:rPr lang="fr" sz="1200">
                <a:solidFill>
                  <a:schemeClr val="dk1"/>
                </a:solidFill>
              </a:rPr>
              <a:t> The purpose of this maneuver is to reduce the </a:t>
            </a:r>
            <a:r>
              <a:rPr b="1" lang="fr" sz="1200" u="sng">
                <a:solidFill>
                  <a:schemeClr val="dk1"/>
                </a:solidFill>
              </a:rPr>
              <a:t>pressure</a:t>
            </a:r>
            <a:r>
              <a:rPr lang="fr" sz="1200">
                <a:solidFill>
                  <a:schemeClr val="dk1"/>
                </a:solidFill>
              </a:rPr>
              <a:t> inside the airbags to prevent </a:t>
            </a:r>
            <a:r>
              <a:rPr b="1" lang="fr" sz="1200">
                <a:solidFill>
                  <a:schemeClr val="dk1"/>
                </a:solidFill>
              </a:rPr>
              <a:t>excessive stretching</a:t>
            </a:r>
            <a:r>
              <a:rPr lang="fr" sz="1200">
                <a:solidFill>
                  <a:schemeClr val="dk1"/>
                </a:solidFill>
              </a:rPr>
              <a:t> of the entire suspension.</a:t>
            </a:r>
            <a:r>
              <a:rPr lang="fr" sz="1200">
                <a:solidFill>
                  <a:schemeClr val="dk1"/>
                </a:solidFill>
              </a:rPr>
              <a:t> The pressure of the airbags and </a:t>
            </a:r>
            <a:r>
              <a:rPr b="1" lang="fr" sz="1200">
                <a:solidFill>
                  <a:schemeClr val="dk1"/>
                </a:solidFill>
              </a:rPr>
              <a:t>deflation time</a:t>
            </a:r>
            <a:r>
              <a:rPr lang="fr" sz="1200">
                <a:solidFill>
                  <a:schemeClr val="dk1"/>
                </a:solidFill>
              </a:rPr>
              <a:t> is proportional to the weight that is in the trailer. This switch can also be used </a:t>
            </a:r>
            <a:r>
              <a:rPr b="1" lang="fr" sz="1200">
                <a:solidFill>
                  <a:schemeClr val="dk1"/>
                </a:solidFill>
              </a:rPr>
              <a:t>EXCEPTIONALLY</a:t>
            </a:r>
            <a:r>
              <a:rPr lang="fr" sz="1200">
                <a:solidFill>
                  <a:schemeClr val="dk1"/>
                </a:solidFill>
              </a:rPr>
              <a:t> </a:t>
            </a:r>
            <a:r>
              <a:rPr lang="fr" sz="1200">
                <a:solidFill>
                  <a:schemeClr val="dk1"/>
                </a:solidFill>
              </a:rPr>
              <a:t>when the semi-trailer is to low to hitch (coupling). </a:t>
            </a:r>
            <a:r>
              <a:rPr b="1" lang="fr" sz="1200">
                <a:solidFill>
                  <a:srgbClr val="FF0000"/>
                </a:solidFill>
              </a:rPr>
              <a:t>Use Caution!</a:t>
            </a:r>
            <a:endParaRPr b="1">
              <a:solidFill>
                <a:srgbClr val="FF0000"/>
              </a:solidFill>
            </a:endParaRPr>
          </a:p>
        </p:txBody>
      </p:sp>
      <p:cxnSp>
        <p:nvCxnSpPr>
          <p:cNvPr id="213" name="Google Shape;213;p24"/>
          <p:cNvCxnSpPr/>
          <p:nvPr/>
        </p:nvCxnSpPr>
        <p:spPr>
          <a:xfrm flipH="1" rot="10800000">
            <a:off x="1428750" y="2757425"/>
            <a:ext cx="590400" cy="9600"/>
          </a:xfrm>
          <a:prstGeom prst="straightConnector1">
            <a:avLst/>
          </a:prstGeom>
          <a:noFill/>
          <a:ln cap="flat" cmpd="sng" w="28575">
            <a:solidFill>
              <a:srgbClr val="FF0000"/>
            </a:solidFill>
            <a:prstDash val="solid"/>
            <a:round/>
            <a:headEnd len="med" w="med" type="none"/>
            <a:tailEnd len="med" w="med" type="triangle"/>
          </a:ln>
        </p:spPr>
      </p:cxnSp>
      <p:cxnSp>
        <p:nvCxnSpPr>
          <p:cNvPr id="214" name="Google Shape;214;p24"/>
          <p:cNvCxnSpPr/>
          <p:nvPr/>
        </p:nvCxnSpPr>
        <p:spPr>
          <a:xfrm>
            <a:off x="1990725" y="2290775"/>
            <a:ext cx="1595400" cy="4800"/>
          </a:xfrm>
          <a:prstGeom prst="straightConnector1">
            <a:avLst/>
          </a:prstGeom>
          <a:noFill/>
          <a:ln cap="flat" cmpd="sng" w="28575">
            <a:solidFill>
              <a:srgbClr val="FF0000"/>
            </a:solidFill>
            <a:prstDash val="solid"/>
            <a:round/>
            <a:headEnd len="med" w="med" type="none"/>
            <a:tailEnd len="med" w="med" type="triangle"/>
          </a:ln>
        </p:spPr>
      </p:cxnSp>
      <p:pic>
        <p:nvPicPr>
          <p:cNvPr id="215" name="Google Shape;215;p24"/>
          <p:cNvPicPr preferRelativeResize="0"/>
          <p:nvPr/>
        </p:nvPicPr>
        <p:blipFill>
          <a:blip r:embed="rId6">
            <a:alphaModFix/>
          </a:blip>
          <a:stretch>
            <a:fillRect/>
          </a:stretch>
        </p:blipFill>
        <p:spPr>
          <a:xfrm rot="5400000">
            <a:off x="7675062" y="1326137"/>
            <a:ext cx="1523925" cy="757750"/>
          </a:xfrm>
          <a:prstGeom prst="rect">
            <a:avLst/>
          </a:prstGeom>
          <a:noFill/>
          <a:ln>
            <a:noFill/>
          </a:ln>
        </p:spPr>
      </p:pic>
      <p:sp>
        <p:nvSpPr>
          <p:cNvPr id="216" name="Google Shape;216;p24"/>
          <p:cNvSpPr txBox="1"/>
          <p:nvPr/>
        </p:nvSpPr>
        <p:spPr>
          <a:xfrm>
            <a:off x="159100" y="1304400"/>
            <a:ext cx="25200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highlight>
                  <a:srgbClr val="FFFF00"/>
                </a:highlight>
              </a:rPr>
              <a:t>Coupling Approach</a:t>
            </a:r>
            <a:endParaRPr b="1">
              <a:highlight>
                <a:srgbClr val="FFFF00"/>
              </a:highlight>
            </a:endParaRPr>
          </a:p>
        </p:txBody>
      </p:sp>
      <p:pic>
        <p:nvPicPr>
          <p:cNvPr id="217" name="Google Shape;217;p24"/>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5"/>
          <p:cNvSpPr txBox="1"/>
          <p:nvPr/>
        </p:nvSpPr>
        <p:spPr>
          <a:xfrm>
            <a:off x="0" y="-76200"/>
            <a:ext cx="4909800" cy="1283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Shocks</a:t>
            </a:r>
            <a:endParaRPr b="1" sz="1800">
              <a:solidFill>
                <a:schemeClr val="dk1"/>
              </a:solidFill>
            </a:endParaRPr>
          </a:p>
          <a:p>
            <a:pPr indent="0" lvl="0" marL="0" rtl="0" algn="just">
              <a:lnSpc>
                <a:spcPct val="115000"/>
              </a:lnSpc>
              <a:spcBef>
                <a:spcPts val="0"/>
              </a:spcBef>
              <a:spcAft>
                <a:spcPts val="0"/>
              </a:spcAft>
              <a:buNone/>
            </a:pPr>
            <a:r>
              <a:rPr b="1" lang="fr" sz="1200">
                <a:solidFill>
                  <a:schemeClr val="dk1"/>
                </a:solidFill>
              </a:rPr>
              <a:t>Role:</a:t>
            </a:r>
            <a:endParaRPr b="1" sz="1200">
              <a:solidFill>
                <a:schemeClr val="dk1"/>
              </a:solidFill>
            </a:endParaRPr>
          </a:p>
          <a:p>
            <a:pPr indent="0" lvl="0" marL="0" rtl="0" algn="just">
              <a:lnSpc>
                <a:spcPct val="115000"/>
              </a:lnSpc>
              <a:spcBef>
                <a:spcPts val="0"/>
              </a:spcBef>
              <a:spcAft>
                <a:spcPts val="0"/>
              </a:spcAft>
              <a:buNone/>
            </a:pPr>
            <a:r>
              <a:rPr lang="fr" sz="1200">
                <a:solidFill>
                  <a:schemeClr val="dk1"/>
                </a:solidFill>
              </a:rPr>
              <a:t>Absorbs the oscillatory (repetitive motion) movements of the suspension springs and thus improves the stability and handling of the vehicle.</a:t>
            </a:r>
            <a:endParaRPr sz="1200"/>
          </a:p>
        </p:txBody>
      </p:sp>
      <p:pic>
        <p:nvPicPr>
          <p:cNvPr id="223" name="Google Shape;223;p25"/>
          <p:cNvPicPr preferRelativeResize="0"/>
          <p:nvPr/>
        </p:nvPicPr>
        <p:blipFill>
          <a:blip r:embed="rId3">
            <a:alphaModFix/>
          </a:blip>
          <a:stretch>
            <a:fillRect/>
          </a:stretch>
        </p:blipFill>
        <p:spPr>
          <a:xfrm>
            <a:off x="3556407" y="1177725"/>
            <a:ext cx="1228439" cy="3117525"/>
          </a:xfrm>
          <a:prstGeom prst="rect">
            <a:avLst/>
          </a:prstGeom>
          <a:noFill/>
          <a:ln>
            <a:noFill/>
          </a:ln>
        </p:spPr>
      </p:pic>
      <p:sp>
        <p:nvSpPr>
          <p:cNvPr id="224" name="Google Shape;224;p25"/>
          <p:cNvSpPr txBox="1"/>
          <p:nvPr/>
        </p:nvSpPr>
        <p:spPr>
          <a:xfrm>
            <a:off x="1888750" y="2121525"/>
            <a:ext cx="1607100" cy="65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Verification: </a:t>
            </a:r>
            <a:r>
              <a:rPr b="1" lang="fr">
                <a:solidFill>
                  <a:srgbClr val="FF0000"/>
                </a:solidFill>
              </a:rPr>
              <a:t>Leaks and fixations</a:t>
            </a:r>
            <a:endParaRPr b="1">
              <a:solidFill>
                <a:srgbClr val="FF0000"/>
              </a:solidFill>
            </a:endParaRPr>
          </a:p>
        </p:txBody>
      </p:sp>
      <p:sp>
        <p:nvSpPr>
          <p:cNvPr id="225" name="Google Shape;225;p25"/>
          <p:cNvSpPr txBox="1"/>
          <p:nvPr/>
        </p:nvSpPr>
        <p:spPr>
          <a:xfrm>
            <a:off x="5480250" y="76200"/>
            <a:ext cx="3409200" cy="39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Warning Lights</a:t>
            </a:r>
            <a:r>
              <a:rPr lang="fr" sz="1800"/>
              <a:t> </a:t>
            </a:r>
            <a:endParaRPr sz="18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just">
              <a:spcBef>
                <a:spcPts val="0"/>
              </a:spcBef>
              <a:spcAft>
                <a:spcPts val="0"/>
              </a:spcAft>
              <a:buNone/>
            </a:pPr>
            <a:r>
              <a:rPr lang="fr"/>
              <a:t>Some warning lights are integrated into the switch itself, while others will be visible in the </a:t>
            </a:r>
            <a:r>
              <a:rPr b="1" lang="fr"/>
              <a:t> dashboard</a:t>
            </a:r>
            <a:r>
              <a:rPr lang="fr"/>
              <a:t> or directly in the </a:t>
            </a:r>
            <a:r>
              <a:rPr b="1" lang="fr"/>
              <a:t>multifunctional display</a:t>
            </a:r>
            <a:r>
              <a:rPr lang="fr"/>
              <a:t> These remind us that the </a:t>
            </a:r>
            <a:r>
              <a:rPr b="1" lang="fr"/>
              <a:t>suspension is lowered.</a:t>
            </a:r>
            <a:endParaRPr b="1"/>
          </a:p>
        </p:txBody>
      </p:sp>
      <p:pic>
        <p:nvPicPr>
          <p:cNvPr id="226" name="Google Shape;226;p25"/>
          <p:cNvPicPr preferRelativeResize="0"/>
          <p:nvPr/>
        </p:nvPicPr>
        <p:blipFill>
          <a:blip r:embed="rId4">
            <a:alphaModFix/>
          </a:blip>
          <a:stretch>
            <a:fillRect/>
          </a:stretch>
        </p:blipFill>
        <p:spPr>
          <a:xfrm>
            <a:off x="7839075" y="1704600"/>
            <a:ext cx="676275" cy="676275"/>
          </a:xfrm>
          <a:prstGeom prst="rect">
            <a:avLst/>
          </a:prstGeom>
          <a:noFill/>
          <a:ln>
            <a:noFill/>
          </a:ln>
        </p:spPr>
      </p:pic>
      <p:pic>
        <p:nvPicPr>
          <p:cNvPr id="227" name="Google Shape;227;p25"/>
          <p:cNvPicPr preferRelativeResize="0"/>
          <p:nvPr/>
        </p:nvPicPr>
        <p:blipFill>
          <a:blip r:embed="rId5">
            <a:alphaModFix/>
          </a:blip>
          <a:stretch>
            <a:fillRect/>
          </a:stretch>
        </p:blipFill>
        <p:spPr>
          <a:xfrm>
            <a:off x="5619750" y="1704600"/>
            <a:ext cx="676275" cy="666750"/>
          </a:xfrm>
          <a:prstGeom prst="rect">
            <a:avLst/>
          </a:prstGeom>
          <a:noFill/>
          <a:ln>
            <a:noFill/>
          </a:ln>
        </p:spPr>
      </p:pic>
      <p:pic>
        <p:nvPicPr>
          <p:cNvPr id="228" name="Google Shape;228;p25"/>
          <p:cNvPicPr preferRelativeResize="0"/>
          <p:nvPr/>
        </p:nvPicPr>
        <p:blipFill>
          <a:blip r:embed="rId6">
            <a:alphaModFix/>
          </a:blip>
          <a:stretch>
            <a:fillRect/>
          </a:stretch>
        </p:blipFill>
        <p:spPr>
          <a:xfrm>
            <a:off x="5593316" y="942600"/>
            <a:ext cx="2895600" cy="514350"/>
          </a:xfrm>
          <a:prstGeom prst="rect">
            <a:avLst/>
          </a:prstGeom>
          <a:noFill/>
          <a:ln>
            <a:noFill/>
          </a:ln>
        </p:spPr>
      </p:pic>
      <p:pic>
        <p:nvPicPr>
          <p:cNvPr id="229" name="Google Shape;229;p25"/>
          <p:cNvPicPr preferRelativeResize="0"/>
          <p:nvPr/>
        </p:nvPicPr>
        <p:blipFill>
          <a:blip r:embed="rId7">
            <a:alphaModFix/>
          </a:blip>
          <a:stretch>
            <a:fillRect/>
          </a:stretch>
        </p:blipFill>
        <p:spPr>
          <a:xfrm>
            <a:off x="142875" y="1177725"/>
            <a:ext cx="1644415" cy="3203775"/>
          </a:xfrm>
          <a:prstGeom prst="rect">
            <a:avLst/>
          </a:prstGeom>
          <a:noFill/>
          <a:ln>
            <a:noFill/>
          </a:ln>
        </p:spPr>
      </p:pic>
      <p:pic>
        <p:nvPicPr>
          <p:cNvPr id="230" name="Google Shape;230;p25"/>
          <p:cNvPicPr preferRelativeResize="0"/>
          <p:nvPr/>
        </p:nvPicPr>
        <p:blipFill>
          <a:blip r:embed="rId8">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6"/>
          <p:cNvSpPr txBox="1"/>
          <p:nvPr/>
        </p:nvSpPr>
        <p:spPr>
          <a:xfrm>
            <a:off x="0" y="0"/>
            <a:ext cx="9042000" cy="20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p>
          <a:p>
            <a:pPr indent="0" lvl="0" marL="0" rtl="0" algn="l">
              <a:spcBef>
                <a:spcPts val="0"/>
              </a:spcBef>
              <a:spcAft>
                <a:spcPts val="0"/>
              </a:spcAft>
              <a:buNone/>
            </a:pPr>
            <a:r>
              <a:rPr b="1" lang="fr" sz="1800"/>
              <a:t>Warning Lights</a:t>
            </a:r>
            <a:endParaRPr b="1" sz="1800"/>
          </a:p>
          <a:p>
            <a:pPr indent="0" lvl="0" marL="0" rtl="0" algn="l">
              <a:spcBef>
                <a:spcPts val="0"/>
              </a:spcBef>
              <a:spcAft>
                <a:spcPts val="0"/>
              </a:spcAft>
              <a:buNone/>
            </a:pPr>
            <a:r>
              <a:t/>
            </a:r>
            <a:endParaRPr b="1" sz="1800"/>
          </a:p>
          <a:p>
            <a:pPr indent="0" lvl="0" marL="0" rtl="0" algn="just">
              <a:spcBef>
                <a:spcPts val="0"/>
              </a:spcBef>
              <a:spcAft>
                <a:spcPts val="0"/>
              </a:spcAft>
              <a:buNone/>
            </a:pPr>
            <a:r>
              <a:rPr lang="fr"/>
              <a:t>The first type, in the form of a</a:t>
            </a:r>
            <a:r>
              <a:rPr b="1" lang="fr"/>
              <a:t> pressure gauge</a:t>
            </a:r>
            <a:r>
              <a:rPr lang="fr"/>
              <a:t>, shows the air pressure in </a:t>
            </a:r>
            <a:r>
              <a:rPr b="1" lang="fr"/>
              <a:t>PSI</a:t>
            </a:r>
            <a:r>
              <a:rPr lang="fr"/>
              <a:t> present in the </a:t>
            </a:r>
            <a:r>
              <a:rPr b="1" lang="fr"/>
              <a:t>(deflated) airbags</a:t>
            </a:r>
            <a:r>
              <a:rPr lang="fr"/>
              <a:t> </a:t>
            </a:r>
            <a:r>
              <a:rPr b="1" lang="fr">
                <a:solidFill>
                  <a:schemeClr val="dk1"/>
                </a:solidFill>
              </a:rPr>
              <a:t> </a:t>
            </a:r>
            <a:r>
              <a:rPr lang="fr"/>
              <a:t>of the truck</a:t>
            </a:r>
            <a:r>
              <a:rPr lang="fr"/>
              <a:t>. The second indicator shows, like a </a:t>
            </a:r>
            <a:r>
              <a:rPr b="1" lang="fr"/>
              <a:t>scale</a:t>
            </a:r>
            <a:r>
              <a:rPr lang="fr"/>
              <a:t>, the approximate weight in </a:t>
            </a:r>
            <a:r>
              <a:rPr b="1" lang="fr"/>
              <a:t>KG</a:t>
            </a:r>
            <a:r>
              <a:rPr lang="fr"/>
              <a:t> under the </a:t>
            </a:r>
            <a:r>
              <a:rPr b="1" lang="fr"/>
              <a:t>rear wheels.</a:t>
            </a:r>
            <a:r>
              <a:rPr lang="fr"/>
              <a:t> So here it shows </a:t>
            </a:r>
            <a:r>
              <a:rPr b="1" lang="fr"/>
              <a:t>3 700 kg</a:t>
            </a:r>
            <a:r>
              <a:rPr lang="fr"/>
              <a:t> for a tractor </a:t>
            </a:r>
            <a:r>
              <a:rPr b="1" lang="fr"/>
              <a:t>bobtail</a:t>
            </a:r>
            <a:r>
              <a:rPr lang="fr"/>
              <a:t>. The equivalent pressure in PSI is usually 10. Finally, the last gauge , </a:t>
            </a:r>
            <a:r>
              <a:rPr b="1" lang="fr"/>
              <a:t>multi</a:t>
            </a:r>
            <a:r>
              <a:rPr b="1" lang="fr"/>
              <a:t>-functional display</a:t>
            </a:r>
            <a:r>
              <a:rPr lang="fr"/>
              <a:t>, simulates a mass of 21000 lbs </a:t>
            </a:r>
            <a:r>
              <a:rPr b="1" lang="fr"/>
              <a:t>(loaded truck)</a:t>
            </a:r>
            <a:r>
              <a:rPr lang="fr"/>
              <a:t> on the </a:t>
            </a:r>
            <a:r>
              <a:rPr b="1" lang="fr"/>
              <a:t>drive axle.</a:t>
            </a:r>
            <a:endParaRPr b="1"/>
          </a:p>
        </p:txBody>
      </p:sp>
      <p:pic>
        <p:nvPicPr>
          <p:cNvPr id="236" name="Google Shape;236;p26"/>
          <p:cNvPicPr preferRelativeResize="0"/>
          <p:nvPr/>
        </p:nvPicPr>
        <p:blipFill>
          <a:blip r:embed="rId3">
            <a:alphaModFix/>
          </a:blip>
          <a:stretch>
            <a:fillRect/>
          </a:stretch>
        </p:blipFill>
        <p:spPr>
          <a:xfrm>
            <a:off x="381000" y="2243126"/>
            <a:ext cx="1961000" cy="1705225"/>
          </a:xfrm>
          <a:prstGeom prst="rect">
            <a:avLst/>
          </a:prstGeom>
          <a:noFill/>
          <a:ln>
            <a:noFill/>
          </a:ln>
        </p:spPr>
      </p:pic>
      <p:pic>
        <p:nvPicPr>
          <p:cNvPr id="237" name="Google Shape;237;p26"/>
          <p:cNvPicPr preferRelativeResize="0"/>
          <p:nvPr/>
        </p:nvPicPr>
        <p:blipFill>
          <a:blip r:embed="rId4">
            <a:alphaModFix/>
          </a:blip>
          <a:stretch>
            <a:fillRect/>
          </a:stretch>
        </p:blipFill>
        <p:spPr>
          <a:xfrm>
            <a:off x="2688124" y="2396675"/>
            <a:ext cx="3428219" cy="1340975"/>
          </a:xfrm>
          <a:prstGeom prst="rect">
            <a:avLst/>
          </a:prstGeom>
          <a:noFill/>
          <a:ln>
            <a:noFill/>
          </a:ln>
        </p:spPr>
      </p:pic>
      <p:pic>
        <p:nvPicPr>
          <p:cNvPr id="238" name="Google Shape;238;p26"/>
          <p:cNvPicPr preferRelativeResize="0"/>
          <p:nvPr/>
        </p:nvPicPr>
        <p:blipFill>
          <a:blip r:embed="rId5">
            <a:alphaModFix/>
          </a:blip>
          <a:stretch>
            <a:fillRect/>
          </a:stretch>
        </p:blipFill>
        <p:spPr>
          <a:xfrm>
            <a:off x="6858000" y="2168299"/>
            <a:ext cx="1827900" cy="1636750"/>
          </a:xfrm>
          <a:prstGeom prst="rect">
            <a:avLst/>
          </a:prstGeom>
          <a:noFill/>
          <a:ln>
            <a:noFill/>
          </a:ln>
        </p:spPr>
      </p:pic>
      <p:pic>
        <p:nvPicPr>
          <p:cNvPr id="239" name="Google Shape;239;p26"/>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7"/>
          <p:cNvSpPr txBox="1"/>
          <p:nvPr/>
        </p:nvSpPr>
        <p:spPr>
          <a:xfrm>
            <a:off x="0" y="0"/>
            <a:ext cx="6774000" cy="13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Control Valve</a:t>
            </a:r>
            <a:r>
              <a:rPr b="1" lang="fr" sz="1800"/>
              <a:t> </a:t>
            </a:r>
            <a:endParaRPr b="1" sz="1800"/>
          </a:p>
          <a:p>
            <a:pPr indent="0" lvl="0" marL="0" rtl="0" algn="just">
              <a:spcBef>
                <a:spcPts val="0"/>
              </a:spcBef>
              <a:spcAft>
                <a:spcPts val="0"/>
              </a:spcAft>
              <a:buNone/>
            </a:pPr>
            <a:r>
              <a:rPr lang="fr"/>
              <a:t>All axles or groups of axles with </a:t>
            </a:r>
            <a:r>
              <a:rPr b="1" lang="fr"/>
              <a:t>an air suspension</a:t>
            </a:r>
            <a:r>
              <a:rPr lang="fr"/>
              <a:t> have a least one</a:t>
            </a:r>
            <a:r>
              <a:rPr lang="fr"/>
              <a:t> </a:t>
            </a:r>
            <a:r>
              <a:rPr b="1" lang="fr"/>
              <a:t>control valve</a:t>
            </a:r>
            <a:r>
              <a:rPr lang="fr"/>
              <a:t>. </a:t>
            </a:r>
            <a:r>
              <a:rPr lang="fr"/>
              <a:t> The latter keeps the vehicle constantly at the</a:t>
            </a:r>
            <a:r>
              <a:rPr b="1" lang="fr"/>
              <a:t> same </a:t>
            </a:r>
            <a:r>
              <a:rPr b="1" lang="fr"/>
              <a:t>level.</a:t>
            </a:r>
            <a:r>
              <a:rPr b="1" lang="fr"/>
              <a:t> </a:t>
            </a:r>
            <a:r>
              <a:rPr lang="fr"/>
              <a:t>Thus, the more the load is </a:t>
            </a:r>
            <a:r>
              <a:rPr b="1" lang="fr"/>
              <a:t>increased</a:t>
            </a:r>
            <a:r>
              <a:rPr lang="fr"/>
              <a:t> on the vehicle, the more the </a:t>
            </a:r>
            <a:r>
              <a:rPr b="1" lang="fr"/>
              <a:t>air pressure</a:t>
            </a:r>
            <a:r>
              <a:rPr lang="fr"/>
              <a:t> will </a:t>
            </a:r>
            <a:r>
              <a:rPr b="1" lang="fr"/>
              <a:t>increase </a:t>
            </a:r>
            <a:r>
              <a:rPr lang="fr"/>
              <a:t>in the </a:t>
            </a:r>
            <a:r>
              <a:rPr b="1" lang="fr"/>
              <a:t>airbags</a:t>
            </a:r>
            <a:r>
              <a:rPr lang="fr"/>
              <a:t>.</a:t>
            </a:r>
            <a:endParaRPr/>
          </a:p>
        </p:txBody>
      </p:sp>
      <p:pic>
        <p:nvPicPr>
          <p:cNvPr id="245" name="Google Shape;245;p27"/>
          <p:cNvPicPr preferRelativeResize="0"/>
          <p:nvPr/>
        </p:nvPicPr>
        <p:blipFill>
          <a:blip r:embed="rId3">
            <a:alphaModFix/>
          </a:blip>
          <a:stretch>
            <a:fillRect/>
          </a:stretch>
        </p:blipFill>
        <p:spPr>
          <a:xfrm>
            <a:off x="6843177" y="64157"/>
            <a:ext cx="2236475" cy="3040200"/>
          </a:xfrm>
          <a:prstGeom prst="rect">
            <a:avLst/>
          </a:prstGeom>
          <a:noFill/>
          <a:ln>
            <a:noFill/>
          </a:ln>
        </p:spPr>
      </p:pic>
      <p:sp>
        <p:nvSpPr>
          <p:cNvPr id="246" name="Google Shape;246;p27"/>
          <p:cNvSpPr txBox="1"/>
          <p:nvPr/>
        </p:nvSpPr>
        <p:spPr>
          <a:xfrm>
            <a:off x="0" y="1295400"/>
            <a:ext cx="3172200" cy="379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Semi-trailer control valve</a:t>
            </a:r>
            <a:endParaRPr sz="1800"/>
          </a:p>
        </p:txBody>
      </p:sp>
      <p:pic>
        <p:nvPicPr>
          <p:cNvPr id="247" name="Google Shape;247;p27"/>
          <p:cNvPicPr preferRelativeResize="0"/>
          <p:nvPr/>
        </p:nvPicPr>
        <p:blipFill>
          <a:blip r:embed="rId4">
            <a:alphaModFix/>
          </a:blip>
          <a:stretch>
            <a:fillRect/>
          </a:stretch>
        </p:blipFill>
        <p:spPr>
          <a:xfrm>
            <a:off x="3565400" y="1304400"/>
            <a:ext cx="1969773" cy="2200800"/>
          </a:xfrm>
          <a:prstGeom prst="rect">
            <a:avLst/>
          </a:prstGeom>
          <a:noFill/>
          <a:ln>
            <a:noFill/>
          </a:ln>
        </p:spPr>
      </p:pic>
      <p:sp>
        <p:nvSpPr>
          <p:cNvPr id="248" name="Google Shape;248;p27"/>
          <p:cNvSpPr txBox="1"/>
          <p:nvPr/>
        </p:nvSpPr>
        <p:spPr>
          <a:xfrm>
            <a:off x="152400" y="3505200"/>
            <a:ext cx="8927400" cy="782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The</a:t>
            </a:r>
            <a:r>
              <a:rPr b="1" lang="fr">
                <a:solidFill>
                  <a:schemeClr val="dk1"/>
                </a:solidFill>
              </a:rPr>
              <a:t> semi-trailer control valve </a:t>
            </a:r>
            <a:r>
              <a:rPr lang="fr">
                <a:solidFill>
                  <a:schemeClr val="dk1"/>
                </a:solidFill>
              </a:rPr>
              <a:t>allows, just like the </a:t>
            </a:r>
            <a:r>
              <a:rPr b="1" lang="fr">
                <a:solidFill>
                  <a:schemeClr val="dk1"/>
                </a:solidFill>
              </a:rPr>
              <a:t>switch on the instrument panel</a:t>
            </a:r>
            <a:r>
              <a:rPr lang="fr">
                <a:solidFill>
                  <a:schemeClr val="dk1"/>
                </a:solidFill>
              </a:rPr>
              <a:t>, the activation of the</a:t>
            </a:r>
            <a:r>
              <a:rPr b="1" lang="fr">
                <a:solidFill>
                  <a:schemeClr val="dk1"/>
                </a:solidFill>
              </a:rPr>
              <a:t> air suspension</a:t>
            </a:r>
            <a:r>
              <a:rPr lang="fr">
                <a:solidFill>
                  <a:schemeClr val="dk1"/>
                </a:solidFill>
              </a:rPr>
              <a:t>. Both the</a:t>
            </a:r>
            <a:r>
              <a:rPr b="1" lang="fr">
                <a:solidFill>
                  <a:schemeClr val="dk1"/>
                </a:solidFill>
              </a:rPr>
              <a:t> inflation </a:t>
            </a:r>
            <a:r>
              <a:rPr lang="fr">
                <a:solidFill>
                  <a:schemeClr val="dk1"/>
                </a:solidFill>
              </a:rPr>
              <a:t>and </a:t>
            </a:r>
            <a:r>
              <a:rPr b="1" lang="fr">
                <a:solidFill>
                  <a:schemeClr val="dk1"/>
                </a:solidFill>
              </a:rPr>
              <a:t>deflation</a:t>
            </a:r>
            <a:r>
              <a:rPr lang="fr">
                <a:solidFill>
                  <a:schemeClr val="dk1"/>
                </a:solidFill>
              </a:rPr>
              <a:t> can be operated </a:t>
            </a:r>
            <a:r>
              <a:rPr b="1" lang="fr">
                <a:solidFill>
                  <a:schemeClr val="dk1"/>
                </a:solidFill>
              </a:rPr>
              <a:t>manually</a:t>
            </a:r>
            <a:r>
              <a:rPr lang="fr">
                <a:solidFill>
                  <a:schemeClr val="dk1"/>
                </a:solidFill>
              </a:rPr>
              <a:t> or</a:t>
            </a:r>
            <a:r>
              <a:rPr b="1" lang="fr">
                <a:solidFill>
                  <a:schemeClr val="dk1"/>
                </a:solidFill>
              </a:rPr>
              <a:t> automatically</a:t>
            </a:r>
            <a:r>
              <a:rPr lang="fr">
                <a:solidFill>
                  <a:schemeClr val="dk1"/>
                </a:solidFill>
              </a:rPr>
              <a:t>.</a:t>
            </a:r>
            <a:endParaRPr/>
          </a:p>
        </p:txBody>
      </p:sp>
      <p:sp>
        <p:nvSpPr>
          <p:cNvPr id="249" name="Google Shape;249;p27"/>
          <p:cNvSpPr/>
          <p:nvPr/>
        </p:nvSpPr>
        <p:spPr>
          <a:xfrm>
            <a:off x="4007777" y="1274769"/>
            <a:ext cx="521100" cy="907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0" name="Google Shape;250;p27"/>
          <p:cNvCxnSpPr/>
          <p:nvPr/>
        </p:nvCxnSpPr>
        <p:spPr>
          <a:xfrm flipH="1" rot="10800000">
            <a:off x="3870202" y="1183950"/>
            <a:ext cx="9900" cy="817500"/>
          </a:xfrm>
          <a:prstGeom prst="straightConnector1">
            <a:avLst/>
          </a:prstGeom>
          <a:noFill/>
          <a:ln cap="flat" cmpd="sng" w="38100">
            <a:solidFill>
              <a:srgbClr val="FF0000"/>
            </a:solidFill>
            <a:prstDash val="solid"/>
            <a:round/>
            <a:headEnd len="med" w="med" type="none"/>
            <a:tailEnd len="med" w="med" type="triangle"/>
          </a:ln>
        </p:spPr>
      </p:cxnSp>
      <p:cxnSp>
        <p:nvCxnSpPr>
          <p:cNvPr id="251" name="Google Shape;251;p27"/>
          <p:cNvCxnSpPr/>
          <p:nvPr/>
        </p:nvCxnSpPr>
        <p:spPr>
          <a:xfrm flipH="1">
            <a:off x="3870200" y="1341900"/>
            <a:ext cx="24900" cy="758100"/>
          </a:xfrm>
          <a:prstGeom prst="straightConnector1">
            <a:avLst/>
          </a:prstGeom>
          <a:noFill/>
          <a:ln cap="flat" cmpd="sng" w="38100">
            <a:solidFill>
              <a:srgbClr val="FF0000"/>
            </a:solidFill>
            <a:prstDash val="solid"/>
            <a:round/>
            <a:headEnd len="med" w="med" type="none"/>
            <a:tailEnd len="med" w="med" type="triangle"/>
          </a:ln>
        </p:spPr>
      </p:cxnSp>
      <p:pic>
        <p:nvPicPr>
          <p:cNvPr id="252" name="Google Shape;252;p27"/>
          <p:cNvPicPr preferRelativeResize="0"/>
          <p:nvPr/>
        </p:nvPicPr>
        <p:blipFill>
          <a:blip r:embed="rId5">
            <a:alphaModFix/>
          </a:blip>
          <a:stretch>
            <a:fillRect/>
          </a:stretch>
        </p:blipFill>
        <p:spPr>
          <a:xfrm>
            <a:off x="962025" y="1759285"/>
            <a:ext cx="1447775" cy="1709319"/>
          </a:xfrm>
          <a:prstGeom prst="rect">
            <a:avLst/>
          </a:prstGeom>
          <a:noFill/>
          <a:ln>
            <a:noFill/>
          </a:ln>
        </p:spPr>
      </p:pic>
      <p:pic>
        <p:nvPicPr>
          <p:cNvPr id="253" name="Google Shape;253;p27"/>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8"/>
          <p:cNvSpPr txBox="1"/>
          <p:nvPr/>
        </p:nvSpPr>
        <p:spPr>
          <a:xfrm>
            <a:off x="0" y="0"/>
            <a:ext cx="5662200" cy="1319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Use </a:t>
            </a:r>
            <a:r>
              <a:rPr lang="fr" sz="1100">
                <a:solidFill>
                  <a:schemeClr val="dk1"/>
                </a:solidFill>
              </a:rPr>
              <a:t> </a:t>
            </a:r>
            <a:endParaRPr sz="1100">
              <a:solidFill>
                <a:schemeClr val="dk1"/>
              </a:solidFill>
            </a:endParaRPr>
          </a:p>
          <a:p>
            <a:pPr indent="0" lvl="0" marL="0" rtl="0" algn="just">
              <a:lnSpc>
                <a:spcPct val="115000"/>
              </a:lnSpc>
              <a:spcBef>
                <a:spcPts val="0"/>
              </a:spcBef>
              <a:spcAft>
                <a:spcPts val="0"/>
              </a:spcAft>
              <a:buNone/>
            </a:pPr>
            <a:r>
              <a:rPr lang="fr" sz="1200">
                <a:solidFill>
                  <a:schemeClr val="dk1"/>
                </a:solidFill>
              </a:rPr>
              <a:t>In addition to the pressure gauge, the</a:t>
            </a:r>
            <a:r>
              <a:rPr b="1" lang="fr" sz="1200">
                <a:solidFill>
                  <a:schemeClr val="dk1"/>
                </a:solidFill>
              </a:rPr>
              <a:t> semi-trailer control valve box,</a:t>
            </a:r>
            <a:r>
              <a:rPr lang="fr" sz="1200">
                <a:solidFill>
                  <a:schemeClr val="dk1"/>
                </a:solidFill>
              </a:rPr>
              <a:t> generally provides an </a:t>
            </a:r>
            <a:r>
              <a:rPr b="1" lang="fr" sz="1200">
                <a:solidFill>
                  <a:schemeClr val="dk1"/>
                </a:solidFill>
              </a:rPr>
              <a:t>equivalence chart</a:t>
            </a:r>
            <a:r>
              <a:rPr lang="fr" sz="1200">
                <a:solidFill>
                  <a:schemeClr val="dk1"/>
                </a:solidFill>
              </a:rPr>
              <a:t>. This allows the</a:t>
            </a:r>
            <a:r>
              <a:rPr b="1" lang="fr" sz="1200">
                <a:solidFill>
                  <a:schemeClr val="dk1"/>
                </a:solidFill>
              </a:rPr>
              <a:t> approximate determination of the mass</a:t>
            </a:r>
            <a:r>
              <a:rPr lang="fr" sz="1200">
                <a:solidFill>
                  <a:schemeClr val="dk1"/>
                </a:solidFill>
              </a:rPr>
              <a:t> under the wheels of the </a:t>
            </a:r>
            <a:r>
              <a:rPr b="1" lang="fr" sz="1200">
                <a:solidFill>
                  <a:schemeClr val="dk1"/>
                </a:solidFill>
              </a:rPr>
              <a:t>semi-trailer.</a:t>
            </a:r>
            <a:r>
              <a:rPr lang="fr" sz="1200">
                <a:solidFill>
                  <a:schemeClr val="dk1"/>
                </a:solidFill>
              </a:rPr>
              <a:t>.</a:t>
            </a:r>
            <a:endParaRPr sz="1200"/>
          </a:p>
        </p:txBody>
      </p:sp>
      <p:pic>
        <p:nvPicPr>
          <p:cNvPr id="259" name="Google Shape;259;p28"/>
          <p:cNvPicPr preferRelativeResize="0"/>
          <p:nvPr/>
        </p:nvPicPr>
        <p:blipFill>
          <a:blip r:embed="rId3">
            <a:alphaModFix/>
          </a:blip>
          <a:stretch>
            <a:fillRect/>
          </a:stretch>
        </p:blipFill>
        <p:spPr>
          <a:xfrm>
            <a:off x="5739832" y="57179"/>
            <a:ext cx="3359700" cy="4183587"/>
          </a:xfrm>
          <a:prstGeom prst="rect">
            <a:avLst/>
          </a:prstGeom>
          <a:noFill/>
          <a:ln>
            <a:noFill/>
          </a:ln>
        </p:spPr>
      </p:pic>
      <p:sp>
        <p:nvSpPr>
          <p:cNvPr id="260" name="Google Shape;260;p28"/>
          <p:cNvSpPr/>
          <p:nvPr/>
        </p:nvSpPr>
        <p:spPr>
          <a:xfrm>
            <a:off x="6028802" y="1766900"/>
            <a:ext cx="339900" cy="32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8"/>
          <p:cNvSpPr/>
          <p:nvPr/>
        </p:nvSpPr>
        <p:spPr>
          <a:xfrm>
            <a:off x="8201221" y="1834854"/>
            <a:ext cx="652200" cy="199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8"/>
          <p:cNvSpPr txBox="1"/>
          <p:nvPr/>
        </p:nvSpPr>
        <p:spPr>
          <a:xfrm>
            <a:off x="0" y="1674975"/>
            <a:ext cx="3237300" cy="9177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fr" sz="1200"/>
              <a:t>For example:</a:t>
            </a:r>
            <a:r>
              <a:rPr lang="fr" sz="1200"/>
              <a:t> When a pressure gauge indicates a pressure of </a:t>
            </a:r>
            <a:r>
              <a:rPr b="1" lang="fr" sz="1200"/>
              <a:t>72 PSI</a:t>
            </a:r>
            <a:r>
              <a:rPr lang="fr" sz="1200"/>
              <a:t>,</a:t>
            </a:r>
            <a:r>
              <a:rPr lang="fr" sz="1200"/>
              <a:t> this equals </a:t>
            </a:r>
            <a:r>
              <a:rPr lang="fr" sz="1200"/>
              <a:t>  </a:t>
            </a:r>
            <a:r>
              <a:rPr lang="fr" sz="1200"/>
              <a:t> </a:t>
            </a:r>
            <a:r>
              <a:rPr b="1" lang="fr" sz="1200"/>
              <a:t>a mass of 8 618 kg/axle </a:t>
            </a:r>
            <a:r>
              <a:rPr lang="fr" sz="1200"/>
              <a:t>or</a:t>
            </a:r>
            <a:r>
              <a:rPr b="1" lang="fr" sz="1200"/>
              <a:t> ( multiply by 3 axles) a combined weight </a:t>
            </a:r>
            <a:r>
              <a:rPr lang="fr" sz="1200"/>
              <a:t>of</a:t>
            </a:r>
            <a:r>
              <a:rPr b="1" lang="fr" sz="1200"/>
              <a:t> 25 854 kg</a:t>
            </a:r>
            <a:r>
              <a:rPr lang="fr" sz="1200"/>
              <a:t> </a:t>
            </a:r>
            <a:r>
              <a:rPr b="1" lang="fr" sz="1200"/>
              <a:t> </a:t>
            </a:r>
            <a:r>
              <a:rPr lang="fr" sz="1200"/>
              <a:t> </a:t>
            </a:r>
            <a:endParaRPr sz="1200"/>
          </a:p>
        </p:txBody>
      </p:sp>
      <p:pic>
        <p:nvPicPr>
          <p:cNvPr id="263" name="Google Shape;263;p28"/>
          <p:cNvPicPr preferRelativeResize="0"/>
          <p:nvPr/>
        </p:nvPicPr>
        <p:blipFill>
          <a:blip r:embed="rId4">
            <a:alphaModFix/>
          </a:blip>
          <a:stretch>
            <a:fillRect/>
          </a:stretch>
        </p:blipFill>
        <p:spPr>
          <a:xfrm>
            <a:off x="76200" y="3396129"/>
            <a:ext cx="5505725" cy="917625"/>
          </a:xfrm>
          <a:prstGeom prst="rect">
            <a:avLst/>
          </a:prstGeom>
          <a:noFill/>
          <a:ln>
            <a:noFill/>
          </a:ln>
        </p:spPr>
      </p:pic>
      <p:sp>
        <p:nvSpPr>
          <p:cNvPr id="264" name="Google Shape;264;p28"/>
          <p:cNvSpPr/>
          <p:nvPr/>
        </p:nvSpPr>
        <p:spPr>
          <a:xfrm>
            <a:off x="1162013" y="3545263"/>
            <a:ext cx="2328600" cy="607800"/>
          </a:xfrm>
          <a:prstGeom prst="rect">
            <a:avLst/>
          </a:prstGeom>
          <a:solidFill>
            <a:srgbClr val="FF63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8"/>
          <p:cNvSpPr/>
          <p:nvPr/>
        </p:nvSpPr>
        <p:spPr>
          <a:xfrm>
            <a:off x="8020050" y="714375"/>
            <a:ext cx="1053600" cy="51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28"/>
          <p:cNvPicPr preferRelativeResize="0"/>
          <p:nvPr/>
        </p:nvPicPr>
        <p:blipFill>
          <a:blip r:embed="rId5">
            <a:alphaModFix/>
          </a:blip>
          <a:stretch>
            <a:fillRect/>
          </a:stretch>
        </p:blipFill>
        <p:spPr>
          <a:xfrm>
            <a:off x="3239943" y="1068398"/>
            <a:ext cx="2431006" cy="2305525"/>
          </a:xfrm>
          <a:prstGeom prst="rect">
            <a:avLst/>
          </a:prstGeom>
          <a:noFill/>
          <a:ln>
            <a:noFill/>
          </a:ln>
        </p:spPr>
      </p:pic>
      <p:sp>
        <p:nvSpPr>
          <p:cNvPr id="267" name="Google Shape;267;p28"/>
          <p:cNvSpPr/>
          <p:nvPr/>
        </p:nvSpPr>
        <p:spPr>
          <a:xfrm>
            <a:off x="4274788" y="1244083"/>
            <a:ext cx="254400" cy="263400"/>
          </a:xfrm>
          <a:prstGeom prst="star5">
            <a:avLst>
              <a:gd fmla="val 19098" name="adj"/>
              <a:gd fmla="val 105146" name="hf"/>
              <a:gd fmla="val 110557" name="vf"/>
            </a:avLst>
          </a:prstGeom>
          <a:solidFill>
            <a:srgbClr val="FF0000"/>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8"/>
          <p:cNvSpPr txBox="1"/>
          <p:nvPr/>
        </p:nvSpPr>
        <p:spPr>
          <a:xfrm>
            <a:off x="76200" y="3608225"/>
            <a:ext cx="7230600" cy="131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600">
                <a:solidFill>
                  <a:srgbClr val="FF0000"/>
                </a:solidFill>
              </a:rPr>
              <a:t>(</a:t>
            </a:r>
            <a:r>
              <a:rPr b="1" lang="fr" sz="1600">
                <a:solidFill>
                  <a:srgbClr val="FF0000"/>
                </a:solidFill>
              </a:rPr>
              <a:t>3 axles)</a:t>
            </a:r>
            <a:endParaRPr b="1" sz="1600">
              <a:solidFill>
                <a:srgbClr val="FF0000"/>
              </a:solidFill>
            </a:endParaRPr>
          </a:p>
        </p:txBody>
      </p:sp>
      <p:pic>
        <p:nvPicPr>
          <p:cNvPr id="269" name="Google Shape;269;p28"/>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1"/>
          <p:cNvSpPr txBox="1"/>
          <p:nvPr/>
        </p:nvSpPr>
        <p:spPr>
          <a:xfrm>
            <a:off x="0" y="0"/>
            <a:ext cx="8448900" cy="2238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a:solidFill>
                  <a:schemeClr val="dk1"/>
                </a:solidFill>
              </a:rPr>
              <a:t>The</a:t>
            </a:r>
            <a:r>
              <a:rPr b="1" lang="fr">
                <a:solidFill>
                  <a:schemeClr val="dk1"/>
                </a:solidFill>
              </a:rPr>
              <a:t> suspension:</a:t>
            </a:r>
            <a:endParaRPr b="1">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lang="fr" sz="1200">
                <a:solidFill>
                  <a:schemeClr val="dk1"/>
                </a:solidFill>
              </a:rPr>
              <a:t>The suspension of a truck is used to absorb imperfections found on roads. It also helps ensure better  </a:t>
            </a:r>
            <a:r>
              <a:rPr b="1" lang="fr" sz="1200" u="sng">
                <a:solidFill>
                  <a:schemeClr val="dk1"/>
                </a:solidFill>
              </a:rPr>
              <a:t>road handling</a:t>
            </a:r>
            <a:r>
              <a:rPr lang="fr" sz="1200">
                <a:solidFill>
                  <a:schemeClr val="dk1"/>
                </a:solidFill>
              </a:rPr>
              <a:t>  regardless of the load. However, it has its limits given the significant physical forces associated with driving a heavy vehicle. In addition to offering comfort to the </a:t>
            </a:r>
            <a:r>
              <a:rPr b="1" lang="fr" sz="1200" u="sng">
                <a:solidFill>
                  <a:schemeClr val="dk1"/>
                </a:solidFill>
              </a:rPr>
              <a:t>driver</a:t>
            </a:r>
            <a:r>
              <a:rPr lang="fr" sz="1200">
                <a:solidFill>
                  <a:schemeClr val="dk1"/>
                </a:solidFill>
              </a:rPr>
              <a:t>, it must in certain cases protect the cargo, such as the transport of furniture, electronic devices or any other goods that are fragile. But, more importantly, the modern truck’s suspension is designed so that </a:t>
            </a:r>
            <a:r>
              <a:rPr b="1" lang="fr" sz="1200">
                <a:solidFill>
                  <a:schemeClr val="dk1"/>
                </a:solidFill>
              </a:rPr>
              <a:t>each wheel carries the same amount of support as possible,</a:t>
            </a:r>
            <a:r>
              <a:rPr lang="fr" sz="1200">
                <a:solidFill>
                  <a:schemeClr val="dk1"/>
                </a:solidFill>
              </a:rPr>
              <a:t> and therefore has the same traction and braking force. In the case of a set of axles, the suspension system must be designed to equalize, to the nearest </a:t>
            </a:r>
            <a:r>
              <a:rPr b="1" lang="fr" sz="1200">
                <a:solidFill>
                  <a:schemeClr val="dk1"/>
                </a:solidFill>
              </a:rPr>
              <a:t>1000 kg</a:t>
            </a:r>
            <a:r>
              <a:rPr lang="fr" sz="1200">
                <a:solidFill>
                  <a:schemeClr val="dk1"/>
                </a:solidFill>
              </a:rPr>
              <a:t>, the </a:t>
            </a:r>
            <a:r>
              <a:rPr b="1" lang="fr" sz="1200" u="sng">
                <a:solidFill>
                  <a:schemeClr val="dk1"/>
                </a:solidFill>
              </a:rPr>
              <a:t>mass</a:t>
            </a:r>
            <a:r>
              <a:rPr lang="fr" sz="1200">
                <a:solidFill>
                  <a:schemeClr val="dk1"/>
                </a:solidFill>
              </a:rPr>
              <a:t> that can be measured under its wheels at all times.</a:t>
            </a:r>
            <a:endParaRPr sz="1200"/>
          </a:p>
        </p:txBody>
      </p:sp>
      <p:sp>
        <p:nvSpPr>
          <p:cNvPr id="77" name="Google Shape;77;p11"/>
          <p:cNvSpPr txBox="1"/>
          <p:nvPr/>
        </p:nvSpPr>
        <p:spPr>
          <a:xfrm>
            <a:off x="0" y="2255150"/>
            <a:ext cx="1422900" cy="392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a:solidFill>
                  <a:schemeClr val="dk1"/>
                </a:solidFill>
              </a:rPr>
              <a:t>G.A.W.R.</a:t>
            </a:r>
            <a:endParaRPr/>
          </a:p>
        </p:txBody>
      </p:sp>
      <p:pic>
        <p:nvPicPr>
          <p:cNvPr id="78" name="Google Shape;78;p11"/>
          <p:cNvPicPr preferRelativeResize="0"/>
          <p:nvPr/>
        </p:nvPicPr>
        <p:blipFill>
          <a:blip r:embed="rId3">
            <a:alphaModFix/>
          </a:blip>
          <a:stretch>
            <a:fillRect/>
          </a:stretch>
        </p:blipFill>
        <p:spPr>
          <a:xfrm>
            <a:off x="1600207" y="2647850"/>
            <a:ext cx="5943600" cy="1152525"/>
          </a:xfrm>
          <a:prstGeom prst="rect">
            <a:avLst/>
          </a:prstGeom>
          <a:noFill/>
          <a:ln>
            <a:noFill/>
          </a:ln>
        </p:spPr>
      </p:pic>
      <p:sp>
        <p:nvSpPr>
          <p:cNvPr id="79" name="Google Shape;79;p11"/>
          <p:cNvSpPr txBox="1"/>
          <p:nvPr/>
        </p:nvSpPr>
        <p:spPr>
          <a:xfrm>
            <a:off x="46554" y="3826500"/>
            <a:ext cx="5704800" cy="392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Reference; Page 3 Load and Size Limits</a:t>
            </a:r>
            <a:endParaRPr/>
          </a:p>
        </p:txBody>
      </p:sp>
      <p:pic>
        <p:nvPicPr>
          <p:cNvPr id="80" name="Google Shape;80;p11"/>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29"/>
          <p:cNvPicPr preferRelativeResize="0"/>
          <p:nvPr/>
        </p:nvPicPr>
        <p:blipFill rotWithShape="1">
          <a:blip r:embed="rId3">
            <a:alphaModFix/>
          </a:blip>
          <a:srcRect b="2498" l="0" r="0" t="2507"/>
          <a:stretch/>
        </p:blipFill>
        <p:spPr>
          <a:xfrm>
            <a:off x="4648200" y="2112500"/>
            <a:ext cx="3907960" cy="2118401"/>
          </a:xfrm>
          <a:prstGeom prst="rect">
            <a:avLst/>
          </a:prstGeom>
          <a:noFill/>
          <a:ln>
            <a:noFill/>
          </a:ln>
        </p:spPr>
      </p:pic>
      <p:pic>
        <p:nvPicPr>
          <p:cNvPr id="275" name="Google Shape;275;p29"/>
          <p:cNvPicPr preferRelativeResize="0"/>
          <p:nvPr/>
        </p:nvPicPr>
        <p:blipFill rotWithShape="1">
          <a:blip r:embed="rId4">
            <a:alphaModFix/>
          </a:blip>
          <a:srcRect b="6739" l="0" r="0" t="6739"/>
          <a:stretch/>
        </p:blipFill>
        <p:spPr>
          <a:xfrm>
            <a:off x="542750" y="2112500"/>
            <a:ext cx="3907959" cy="2118401"/>
          </a:xfrm>
          <a:prstGeom prst="rect">
            <a:avLst/>
          </a:prstGeom>
          <a:noFill/>
          <a:ln>
            <a:noFill/>
          </a:ln>
        </p:spPr>
      </p:pic>
      <p:sp>
        <p:nvSpPr>
          <p:cNvPr id="276" name="Google Shape;276;p29"/>
          <p:cNvSpPr txBox="1"/>
          <p:nvPr/>
        </p:nvSpPr>
        <p:spPr>
          <a:xfrm>
            <a:off x="32550" y="61475"/>
            <a:ext cx="6705900" cy="1641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Optional </a:t>
            </a:r>
            <a:r>
              <a:rPr b="1" lang="fr" sz="1800">
                <a:solidFill>
                  <a:schemeClr val="dk1"/>
                </a:solidFill>
              </a:rPr>
              <a:t>Equipment</a:t>
            </a:r>
            <a:endParaRPr b="1" sz="1800">
              <a:solidFill>
                <a:schemeClr val="dk1"/>
              </a:solidFill>
            </a:endParaRPr>
          </a:p>
          <a:p>
            <a:pPr indent="0" lvl="0" marL="0" rtl="0" algn="just">
              <a:lnSpc>
                <a:spcPct val="115000"/>
              </a:lnSpc>
              <a:spcBef>
                <a:spcPts val="0"/>
              </a:spcBef>
              <a:spcAft>
                <a:spcPts val="0"/>
              </a:spcAft>
              <a:buNone/>
            </a:pPr>
            <a:r>
              <a:rPr lang="fr" sz="1300">
                <a:solidFill>
                  <a:schemeClr val="dk1"/>
                </a:solidFill>
              </a:rPr>
              <a:t>Some semi-trailer suspensions are equipped with an</a:t>
            </a:r>
            <a:r>
              <a:rPr b="1" lang="fr" sz="1300">
                <a:solidFill>
                  <a:schemeClr val="dk1"/>
                </a:solidFill>
              </a:rPr>
              <a:t> anti-deflation mechanism</a:t>
            </a:r>
            <a:r>
              <a:rPr lang="fr" sz="1300">
                <a:solidFill>
                  <a:schemeClr val="dk1"/>
                </a:solidFill>
              </a:rPr>
              <a:t> called</a:t>
            </a:r>
            <a:r>
              <a:rPr b="1" lang="fr" sz="900">
                <a:solidFill>
                  <a:schemeClr val="dk1"/>
                </a:solidFill>
              </a:rPr>
              <a:t> </a:t>
            </a:r>
            <a:r>
              <a:rPr b="1" lang="fr" sz="1300">
                <a:solidFill>
                  <a:schemeClr val="dk1"/>
                </a:solidFill>
              </a:rPr>
              <a:t>SURELOK. </a:t>
            </a:r>
            <a:r>
              <a:rPr lang="fr" sz="1300">
                <a:solidFill>
                  <a:schemeClr val="dk1"/>
                </a:solidFill>
              </a:rPr>
              <a:t>This mechanism helps prevent the suspension of a stationary semi-trailer from sagging and moving unexpectedly</a:t>
            </a:r>
            <a:r>
              <a:rPr lang="fr">
                <a:solidFill>
                  <a:schemeClr val="dk1"/>
                </a:solidFill>
              </a:rPr>
              <a:t> </a:t>
            </a:r>
            <a:r>
              <a:rPr lang="fr" sz="1300">
                <a:solidFill>
                  <a:schemeClr val="dk1"/>
                </a:solidFill>
              </a:rPr>
              <a:t> </a:t>
            </a:r>
            <a:r>
              <a:rPr b="1" lang="fr" sz="1300" u="sng">
                <a:solidFill>
                  <a:schemeClr val="dk1"/>
                </a:solidFill>
              </a:rPr>
              <a:t>forward</a:t>
            </a:r>
            <a:r>
              <a:rPr lang="fr" sz="1300">
                <a:solidFill>
                  <a:schemeClr val="dk1"/>
                </a:solidFill>
              </a:rPr>
              <a:t> </a:t>
            </a:r>
            <a:r>
              <a:rPr b="1" lang="fr" sz="1300">
                <a:solidFill>
                  <a:schemeClr val="dk1"/>
                </a:solidFill>
              </a:rPr>
              <a:t>“Dock walk”.</a:t>
            </a:r>
            <a:r>
              <a:rPr lang="fr" sz="1300">
                <a:solidFill>
                  <a:schemeClr val="dk1"/>
                </a:solidFill>
              </a:rPr>
              <a:t> </a:t>
            </a:r>
            <a:r>
              <a:rPr lang="fr" sz="1300">
                <a:solidFill>
                  <a:schemeClr val="dk1"/>
                </a:solidFill>
              </a:rPr>
              <a:t> Thus, as its name suggests, it will benefit from a higher loading threshold </a:t>
            </a:r>
            <a:r>
              <a:rPr b="1" lang="fr" sz="1300">
                <a:solidFill>
                  <a:schemeClr val="dk1"/>
                </a:solidFill>
              </a:rPr>
              <a:t>when the configuration of the dock requires it. </a:t>
            </a:r>
            <a:r>
              <a:rPr lang="fr" sz="1300">
                <a:solidFill>
                  <a:schemeClr val="dk1"/>
                </a:solidFill>
              </a:rPr>
              <a:t>In addition, it </a:t>
            </a:r>
            <a:r>
              <a:rPr b="1" lang="fr" sz="1300">
                <a:solidFill>
                  <a:schemeClr val="dk1"/>
                </a:solidFill>
              </a:rPr>
              <a:t>increases the life of the landing gear</a:t>
            </a:r>
            <a:r>
              <a:rPr lang="fr" sz="1300">
                <a:solidFill>
                  <a:schemeClr val="dk1"/>
                </a:solidFill>
              </a:rPr>
              <a:t> (stationary loaded trailer) and </a:t>
            </a:r>
            <a:r>
              <a:rPr b="1" lang="fr" sz="1300">
                <a:solidFill>
                  <a:schemeClr val="dk1"/>
                </a:solidFill>
              </a:rPr>
              <a:t>bumper stops</a:t>
            </a:r>
            <a:r>
              <a:rPr lang="fr" sz="1300">
                <a:solidFill>
                  <a:schemeClr val="dk1"/>
                </a:solidFill>
              </a:rPr>
              <a:t>. </a:t>
            </a:r>
            <a:r>
              <a:rPr b="1" i="1" lang="fr" sz="1300">
                <a:solidFill>
                  <a:schemeClr val="dk1"/>
                </a:solidFill>
              </a:rPr>
              <a:t>It seems that most transport carrier rarely equip their trailers with BYPASS valve.</a:t>
            </a:r>
            <a:endParaRPr b="1" i="1" sz="1300"/>
          </a:p>
        </p:txBody>
      </p:sp>
      <p:pic>
        <p:nvPicPr>
          <p:cNvPr id="277" name="Google Shape;277;p29"/>
          <p:cNvPicPr preferRelativeResize="0"/>
          <p:nvPr/>
        </p:nvPicPr>
        <p:blipFill>
          <a:blip r:embed="rId5">
            <a:alphaModFix/>
          </a:blip>
          <a:stretch>
            <a:fillRect/>
          </a:stretch>
        </p:blipFill>
        <p:spPr>
          <a:xfrm>
            <a:off x="6738570" y="366280"/>
            <a:ext cx="2327525" cy="1133475"/>
          </a:xfrm>
          <a:prstGeom prst="rect">
            <a:avLst/>
          </a:prstGeom>
          <a:noFill/>
          <a:ln>
            <a:noFill/>
          </a:ln>
        </p:spPr>
      </p:pic>
      <p:sp>
        <p:nvSpPr>
          <p:cNvPr id="278" name="Google Shape;278;p29"/>
          <p:cNvSpPr txBox="1"/>
          <p:nvPr/>
        </p:nvSpPr>
        <p:spPr>
          <a:xfrm>
            <a:off x="1363175" y="3927975"/>
            <a:ext cx="2267100" cy="2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FF00"/>
                </a:solidFill>
                <a:highlight>
                  <a:srgbClr val="FF0000"/>
                </a:highlight>
              </a:rPr>
              <a:t>Parking Brake Applied</a:t>
            </a:r>
            <a:endParaRPr b="1">
              <a:solidFill>
                <a:srgbClr val="FFFF00"/>
              </a:solidFill>
              <a:highlight>
                <a:srgbClr val="FF0000"/>
              </a:highlight>
            </a:endParaRPr>
          </a:p>
        </p:txBody>
      </p:sp>
      <p:sp>
        <p:nvSpPr>
          <p:cNvPr id="279" name="Google Shape;279;p29"/>
          <p:cNvSpPr txBox="1"/>
          <p:nvPr/>
        </p:nvSpPr>
        <p:spPr>
          <a:xfrm>
            <a:off x="5036475" y="3927965"/>
            <a:ext cx="3131400" cy="2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FF00"/>
                </a:solidFill>
                <a:highlight>
                  <a:srgbClr val="FF0000"/>
                </a:highlight>
              </a:rPr>
              <a:t>Parking Brake Released “bypass”</a:t>
            </a:r>
            <a:endParaRPr b="1">
              <a:solidFill>
                <a:srgbClr val="FFFF00"/>
              </a:solidFill>
              <a:highlight>
                <a:srgbClr val="FF0000"/>
              </a:highlight>
            </a:endParaRPr>
          </a:p>
        </p:txBody>
      </p:sp>
      <p:pic>
        <p:nvPicPr>
          <p:cNvPr id="280" name="Google Shape;280;p29">
            <a:hlinkClick r:id="rId6"/>
          </p:cNvPr>
          <p:cNvPicPr preferRelativeResize="0"/>
          <p:nvPr/>
        </p:nvPicPr>
        <p:blipFill rotWithShape="1">
          <a:blip r:embed="rId7">
            <a:alphaModFix/>
          </a:blip>
          <a:srcRect b="9283" l="9699" r="9407" t="8419"/>
          <a:stretch/>
        </p:blipFill>
        <p:spPr>
          <a:xfrm>
            <a:off x="6992014" y="1579463"/>
            <a:ext cx="457013" cy="464938"/>
          </a:xfrm>
          <a:prstGeom prst="rect">
            <a:avLst/>
          </a:prstGeom>
          <a:noFill/>
          <a:ln>
            <a:noFill/>
          </a:ln>
        </p:spPr>
      </p:pic>
      <p:sp>
        <p:nvSpPr>
          <p:cNvPr id="281" name="Google Shape;281;p29"/>
          <p:cNvSpPr txBox="1"/>
          <p:nvPr/>
        </p:nvSpPr>
        <p:spPr>
          <a:xfrm>
            <a:off x="7393800" y="1627275"/>
            <a:ext cx="1473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200"/>
              <a:t>Surelok Demo</a:t>
            </a:r>
            <a:endParaRPr b="1" sz="1200"/>
          </a:p>
        </p:txBody>
      </p:sp>
      <p:pic>
        <p:nvPicPr>
          <p:cNvPr id="282" name="Google Shape;282;p29"/>
          <p:cNvPicPr preferRelativeResize="0"/>
          <p:nvPr/>
        </p:nvPicPr>
        <p:blipFill>
          <a:blip r:embed="rId8">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0"/>
          <p:cNvSpPr txBox="1"/>
          <p:nvPr/>
        </p:nvSpPr>
        <p:spPr>
          <a:xfrm>
            <a:off x="0" y="0"/>
            <a:ext cx="9078900" cy="1630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Lift Axle</a:t>
            </a:r>
            <a:endParaRPr b="1" sz="1800">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lang="fr" sz="1300">
                <a:solidFill>
                  <a:schemeClr val="dk1"/>
                </a:solidFill>
              </a:rPr>
              <a:t>The lift axle of a semi-trailer is an optional configuration available on certain semi-trailers. The primary function of this is to</a:t>
            </a:r>
            <a:r>
              <a:rPr b="1" lang="fr" sz="1300">
                <a:solidFill>
                  <a:schemeClr val="dk1"/>
                </a:solidFill>
              </a:rPr>
              <a:t> support more load</a:t>
            </a:r>
            <a:r>
              <a:rPr lang="fr" sz="1300">
                <a:solidFill>
                  <a:schemeClr val="dk1"/>
                </a:solidFill>
              </a:rPr>
              <a:t> on the equipment versus a tandem axle.</a:t>
            </a:r>
            <a:r>
              <a:rPr lang="fr" sz="1300">
                <a:solidFill>
                  <a:schemeClr val="dk1"/>
                </a:solidFill>
              </a:rPr>
              <a:t> When installed on the front axle of a tri-axle trailer, the driver has the option to use the switch </a:t>
            </a:r>
            <a:r>
              <a:rPr b="1" lang="fr" sz="1300">
                <a:solidFill>
                  <a:schemeClr val="dk1"/>
                </a:solidFill>
              </a:rPr>
              <a:t>“Trailer Auxiliary”</a:t>
            </a:r>
            <a:r>
              <a:rPr lang="fr" sz="1300">
                <a:solidFill>
                  <a:schemeClr val="dk1"/>
                </a:solidFill>
              </a:rPr>
              <a:t> to reduce the pressure in the airbags of that axle </a:t>
            </a:r>
            <a:r>
              <a:rPr b="1" lang="fr" sz="1300">
                <a:solidFill>
                  <a:schemeClr val="dk1"/>
                </a:solidFill>
              </a:rPr>
              <a:t>(lift axle)</a:t>
            </a:r>
            <a:r>
              <a:rPr lang="fr" sz="1300">
                <a:solidFill>
                  <a:schemeClr val="dk1"/>
                </a:solidFill>
              </a:rPr>
              <a:t> during a tight turn. This will </a:t>
            </a:r>
            <a:r>
              <a:rPr b="1" lang="fr" sz="1300">
                <a:solidFill>
                  <a:schemeClr val="dk1"/>
                </a:solidFill>
              </a:rPr>
              <a:t>prevent damage</a:t>
            </a:r>
            <a:r>
              <a:rPr lang="fr" sz="1300">
                <a:solidFill>
                  <a:schemeClr val="dk1"/>
                </a:solidFill>
              </a:rPr>
              <a:t> to your lift axle. In addition, it can be kept in the upright </a:t>
            </a:r>
            <a:r>
              <a:rPr lang="fr" sz="1300">
                <a:solidFill>
                  <a:schemeClr val="dk1"/>
                </a:solidFill>
              </a:rPr>
              <a:t>position</a:t>
            </a:r>
            <a:r>
              <a:rPr lang="fr" sz="1300">
                <a:solidFill>
                  <a:schemeClr val="dk1"/>
                </a:solidFill>
              </a:rPr>
              <a:t> when the transported load requires fewer axles on the ground (less weight in trailer)</a:t>
            </a:r>
            <a:r>
              <a:rPr lang="fr" sz="1200">
                <a:solidFill>
                  <a:schemeClr val="dk1"/>
                </a:solidFill>
              </a:rPr>
              <a:t>.</a:t>
            </a:r>
            <a:endParaRPr sz="1200">
              <a:solidFill>
                <a:schemeClr val="dk1"/>
              </a:solidFill>
            </a:endParaRPr>
          </a:p>
        </p:txBody>
      </p:sp>
      <p:pic>
        <p:nvPicPr>
          <p:cNvPr id="288" name="Google Shape;288;p30"/>
          <p:cNvPicPr preferRelativeResize="0"/>
          <p:nvPr/>
        </p:nvPicPr>
        <p:blipFill>
          <a:blip r:embed="rId3">
            <a:alphaModFix/>
          </a:blip>
          <a:stretch>
            <a:fillRect/>
          </a:stretch>
        </p:blipFill>
        <p:spPr>
          <a:xfrm>
            <a:off x="3305800" y="1716926"/>
            <a:ext cx="5773100" cy="2327174"/>
          </a:xfrm>
          <a:prstGeom prst="rect">
            <a:avLst/>
          </a:prstGeom>
          <a:noFill/>
          <a:ln>
            <a:noFill/>
          </a:ln>
        </p:spPr>
      </p:pic>
      <p:pic>
        <p:nvPicPr>
          <p:cNvPr id="289" name="Google Shape;289;p30"/>
          <p:cNvPicPr preferRelativeResize="0"/>
          <p:nvPr/>
        </p:nvPicPr>
        <p:blipFill>
          <a:blip r:embed="rId4">
            <a:alphaModFix/>
          </a:blip>
          <a:stretch>
            <a:fillRect/>
          </a:stretch>
        </p:blipFill>
        <p:spPr>
          <a:xfrm>
            <a:off x="79873" y="2412853"/>
            <a:ext cx="821261" cy="1806775"/>
          </a:xfrm>
          <a:prstGeom prst="rect">
            <a:avLst/>
          </a:prstGeom>
          <a:noFill/>
          <a:ln>
            <a:noFill/>
          </a:ln>
        </p:spPr>
      </p:pic>
      <p:pic>
        <p:nvPicPr>
          <p:cNvPr id="290" name="Google Shape;290;p30"/>
          <p:cNvPicPr preferRelativeResize="0"/>
          <p:nvPr/>
        </p:nvPicPr>
        <p:blipFill>
          <a:blip r:embed="rId5">
            <a:alphaModFix/>
          </a:blip>
          <a:stretch>
            <a:fillRect/>
          </a:stretch>
        </p:blipFill>
        <p:spPr>
          <a:xfrm>
            <a:off x="2172275" y="2399048"/>
            <a:ext cx="1055429" cy="1806775"/>
          </a:xfrm>
          <a:prstGeom prst="rect">
            <a:avLst/>
          </a:prstGeom>
          <a:noFill/>
          <a:ln>
            <a:noFill/>
          </a:ln>
        </p:spPr>
      </p:pic>
      <p:sp>
        <p:nvSpPr>
          <p:cNvPr id="291" name="Google Shape;291;p30"/>
          <p:cNvSpPr txBox="1"/>
          <p:nvPr/>
        </p:nvSpPr>
        <p:spPr>
          <a:xfrm>
            <a:off x="0" y="1564525"/>
            <a:ext cx="1674900" cy="40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dk1"/>
              </a:solidFill>
            </a:endParaRPr>
          </a:p>
          <a:p>
            <a:pPr indent="0" lvl="0" marL="0" rtl="0" algn="l">
              <a:lnSpc>
                <a:spcPct val="115000"/>
              </a:lnSpc>
              <a:spcBef>
                <a:spcPts val="0"/>
              </a:spcBef>
              <a:spcAft>
                <a:spcPts val="0"/>
              </a:spcAft>
              <a:buNone/>
            </a:pPr>
            <a:r>
              <a:rPr b="1" lang="fr" sz="1800">
                <a:solidFill>
                  <a:schemeClr val="dk1"/>
                </a:solidFill>
              </a:rPr>
              <a:t>Switches</a:t>
            </a:r>
            <a:endParaRPr sz="1800"/>
          </a:p>
        </p:txBody>
      </p:sp>
      <p:pic>
        <p:nvPicPr>
          <p:cNvPr id="292" name="Google Shape;292;p30"/>
          <p:cNvPicPr preferRelativeResize="0"/>
          <p:nvPr/>
        </p:nvPicPr>
        <p:blipFill>
          <a:blip r:embed="rId6">
            <a:alphaModFix/>
          </a:blip>
          <a:stretch>
            <a:fillRect/>
          </a:stretch>
        </p:blipFill>
        <p:spPr>
          <a:xfrm>
            <a:off x="952500" y="2427100"/>
            <a:ext cx="1158775" cy="1806775"/>
          </a:xfrm>
          <a:prstGeom prst="rect">
            <a:avLst/>
          </a:prstGeom>
          <a:noFill/>
          <a:ln>
            <a:noFill/>
          </a:ln>
        </p:spPr>
      </p:pic>
      <p:pic>
        <p:nvPicPr>
          <p:cNvPr id="293" name="Google Shape;293;p30"/>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1"/>
          <p:cNvSpPr txBox="1"/>
          <p:nvPr/>
        </p:nvSpPr>
        <p:spPr>
          <a:xfrm>
            <a:off x="0" y="0"/>
            <a:ext cx="3000000" cy="414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Self-Steering Axle</a:t>
            </a:r>
            <a:endParaRPr sz="1800"/>
          </a:p>
        </p:txBody>
      </p:sp>
      <p:sp>
        <p:nvSpPr>
          <p:cNvPr id="299" name="Google Shape;299;p31"/>
          <p:cNvSpPr txBox="1"/>
          <p:nvPr/>
        </p:nvSpPr>
        <p:spPr>
          <a:xfrm>
            <a:off x="152400" y="381000"/>
            <a:ext cx="8874600" cy="1056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300">
                <a:solidFill>
                  <a:schemeClr val="dk1"/>
                </a:solidFill>
              </a:rPr>
              <a:t>The self-steering axle, as its name suggests, turns </a:t>
            </a:r>
            <a:r>
              <a:rPr b="1" lang="fr" sz="1300">
                <a:solidFill>
                  <a:schemeClr val="dk1"/>
                </a:solidFill>
              </a:rPr>
              <a:t>automatically</a:t>
            </a:r>
            <a:r>
              <a:rPr lang="fr" sz="1300">
                <a:solidFill>
                  <a:schemeClr val="dk1"/>
                </a:solidFill>
              </a:rPr>
              <a:t> following the movement of the equipment. On a semi-trailer, it is installed at the front of a </a:t>
            </a:r>
            <a:r>
              <a:rPr b="1" lang="fr" sz="1300">
                <a:solidFill>
                  <a:schemeClr val="dk1"/>
                </a:solidFill>
              </a:rPr>
              <a:t>tri-axle group</a:t>
            </a:r>
            <a:r>
              <a:rPr lang="fr" sz="1300">
                <a:solidFill>
                  <a:schemeClr val="dk1"/>
                </a:solidFill>
              </a:rPr>
              <a:t> (in Quebec) and can be fitted as a</a:t>
            </a:r>
            <a:r>
              <a:rPr b="1" lang="fr" sz="1300">
                <a:solidFill>
                  <a:schemeClr val="dk1"/>
                </a:solidFill>
              </a:rPr>
              <a:t> single</a:t>
            </a:r>
            <a:r>
              <a:rPr lang="fr" sz="1300">
                <a:solidFill>
                  <a:schemeClr val="dk1"/>
                </a:solidFill>
              </a:rPr>
              <a:t> or </a:t>
            </a:r>
            <a:r>
              <a:rPr b="1" lang="fr" sz="1300">
                <a:solidFill>
                  <a:schemeClr val="dk1"/>
                </a:solidFill>
              </a:rPr>
              <a:t>twin</a:t>
            </a:r>
            <a:r>
              <a:rPr lang="fr" sz="1300">
                <a:solidFill>
                  <a:schemeClr val="dk1"/>
                </a:solidFill>
              </a:rPr>
              <a:t> assembly.</a:t>
            </a:r>
            <a:r>
              <a:rPr lang="fr" sz="1300">
                <a:solidFill>
                  <a:schemeClr val="dk1"/>
                </a:solidFill>
              </a:rPr>
              <a:t> It is</a:t>
            </a:r>
            <a:r>
              <a:rPr b="1" lang="fr" sz="1300">
                <a:solidFill>
                  <a:schemeClr val="dk1"/>
                </a:solidFill>
              </a:rPr>
              <a:t> constantly</a:t>
            </a:r>
            <a:r>
              <a:rPr lang="fr" sz="1300">
                <a:solidFill>
                  <a:schemeClr val="dk1"/>
                </a:solidFill>
              </a:rPr>
              <a:t> on the ground during turns, of course, when the load being carried requires its presence. However, </a:t>
            </a:r>
            <a:r>
              <a:rPr b="1" lang="fr" sz="1300">
                <a:solidFill>
                  <a:schemeClr val="dk1"/>
                </a:solidFill>
              </a:rPr>
              <a:t>it must be raised when backing up,</a:t>
            </a:r>
            <a:r>
              <a:rPr lang="fr" sz="1300">
                <a:solidFill>
                  <a:schemeClr val="dk1"/>
                </a:solidFill>
              </a:rPr>
              <a:t> not to damage its internal parts. It can be raised either automatically by a mechanism or by the intervention of the driver (switch on dashboard).</a:t>
            </a:r>
            <a:endParaRPr sz="1500"/>
          </a:p>
        </p:txBody>
      </p:sp>
      <p:pic>
        <p:nvPicPr>
          <p:cNvPr id="300" name="Google Shape;300;p31"/>
          <p:cNvPicPr preferRelativeResize="0"/>
          <p:nvPr/>
        </p:nvPicPr>
        <p:blipFill>
          <a:blip r:embed="rId3">
            <a:alphaModFix/>
          </a:blip>
          <a:stretch>
            <a:fillRect/>
          </a:stretch>
        </p:blipFill>
        <p:spPr>
          <a:xfrm>
            <a:off x="78275" y="1856100"/>
            <a:ext cx="3345775" cy="1902675"/>
          </a:xfrm>
          <a:prstGeom prst="rect">
            <a:avLst/>
          </a:prstGeom>
          <a:noFill/>
          <a:ln>
            <a:noFill/>
          </a:ln>
        </p:spPr>
      </p:pic>
      <p:pic>
        <p:nvPicPr>
          <p:cNvPr id="301" name="Google Shape;301;p31"/>
          <p:cNvPicPr preferRelativeResize="0"/>
          <p:nvPr/>
        </p:nvPicPr>
        <p:blipFill>
          <a:blip r:embed="rId4">
            <a:alphaModFix/>
          </a:blip>
          <a:stretch>
            <a:fillRect/>
          </a:stretch>
        </p:blipFill>
        <p:spPr>
          <a:xfrm>
            <a:off x="3483341" y="1557969"/>
            <a:ext cx="5567550" cy="2609948"/>
          </a:xfrm>
          <a:prstGeom prst="rect">
            <a:avLst/>
          </a:prstGeom>
          <a:noFill/>
          <a:ln>
            <a:noFill/>
          </a:ln>
        </p:spPr>
      </p:pic>
      <p:pic>
        <p:nvPicPr>
          <p:cNvPr id="302" name="Google Shape;302;p3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2"/>
          <p:cNvSpPr txBox="1"/>
          <p:nvPr/>
        </p:nvSpPr>
        <p:spPr>
          <a:xfrm>
            <a:off x="0" y="0"/>
            <a:ext cx="9144000" cy="1734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Load-bearing Axle</a:t>
            </a:r>
            <a:endParaRPr b="1" sz="1800">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lang="fr" sz="1300">
                <a:solidFill>
                  <a:schemeClr val="dk1"/>
                </a:solidFill>
              </a:rPr>
              <a:t>This is an axle installed on a semi-trailer fitted with an automated</a:t>
            </a:r>
            <a:r>
              <a:rPr b="1" lang="fr" sz="1300">
                <a:solidFill>
                  <a:schemeClr val="dk1"/>
                </a:solidFill>
              </a:rPr>
              <a:t> “SMART LIFT AXLE” </a:t>
            </a:r>
            <a:r>
              <a:rPr lang="fr" sz="1300">
                <a:solidFill>
                  <a:schemeClr val="dk1"/>
                </a:solidFill>
              </a:rPr>
              <a:t>control device, which </a:t>
            </a:r>
            <a:r>
              <a:rPr b="1" lang="fr" sz="1300">
                <a:solidFill>
                  <a:schemeClr val="dk1"/>
                </a:solidFill>
              </a:rPr>
              <a:t>raises</a:t>
            </a:r>
            <a:r>
              <a:rPr lang="fr" sz="1300">
                <a:solidFill>
                  <a:schemeClr val="dk1"/>
                </a:solidFill>
              </a:rPr>
              <a:t> the axle when the load exerted on it is </a:t>
            </a:r>
            <a:r>
              <a:rPr b="1" lang="fr" sz="1300">
                <a:solidFill>
                  <a:schemeClr val="dk1"/>
                </a:solidFill>
              </a:rPr>
              <a:t>insufficient</a:t>
            </a:r>
            <a:r>
              <a:rPr lang="fr" sz="1300">
                <a:solidFill>
                  <a:schemeClr val="dk1"/>
                </a:solidFill>
              </a:rPr>
              <a:t>. Thus, the system operates </a:t>
            </a:r>
            <a:r>
              <a:rPr b="1" lang="fr" sz="1300">
                <a:solidFill>
                  <a:schemeClr val="dk1"/>
                </a:solidFill>
              </a:rPr>
              <a:t>completely automatically </a:t>
            </a:r>
            <a:r>
              <a:rPr lang="fr" sz="1300">
                <a:solidFill>
                  <a:schemeClr val="dk1"/>
                </a:solidFill>
              </a:rPr>
              <a:t>without any intervention from the driver. This system therefore makes it possible to </a:t>
            </a:r>
            <a:r>
              <a:rPr b="1" lang="fr" sz="1300">
                <a:solidFill>
                  <a:schemeClr val="dk1"/>
                </a:solidFill>
              </a:rPr>
              <a:t>reduce operating costs</a:t>
            </a:r>
            <a:r>
              <a:rPr lang="fr" sz="1300">
                <a:solidFill>
                  <a:schemeClr val="dk1"/>
                </a:solidFill>
              </a:rPr>
              <a:t> related to the suspension, tires and even fuel consumption. Currently in Quebec, it requires a</a:t>
            </a:r>
            <a:r>
              <a:rPr b="1" lang="fr" sz="1300">
                <a:solidFill>
                  <a:schemeClr val="dk1"/>
                </a:solidFill>
              </a:rPr>
              <a:t> special permit</a:t>
            </a:r>
            <a:r>
              <a:rPr lang="fr" sz="1300">
                <a:solidFill>
                  <a:schemeClr val="dk1"/>
                </a:solidFill>
              </a:rPr>
              <a:t> to circulate on public roads.</a:t>
            </a:r>
            <a:endParaRPr sz="1500"/>
          </a:p>
        </p:txBody>
      </p:sp>
      <p:pic>
        <p:nvPicPr>
          <p:cNvPr id="308" name="Google Shape;308;p32"/>
          <p:cNvPicPr preferRelativeResize="0"/>
          <p:nvPr/>
        </p:nvPicPr>
        <p:blipFill>
          <a:blip r:embed="rId3">
            <a:alphaModFix/>
          </a:blip>
          <a:stretch>
            <a:fillRect/>
          </a:stretch>
        </p:blipFill>
        <p:spPr>
          <a:xfrm>
            <a:off x="609600" y="3261000"/>
            <a:ext cx="8182776" cy="918075"/>
          </a:xfrm>
          <a:prstGeom prst="rect">
            <a:avLst/>
          </a:prstGeom>
          <a:noFill/>
          <a:ln>
            <a:noFill/>
          </a:ln>
        </p:spPr>
      </p:pic>
      <p:pic>
        <p:nvPicPr>
          <p:cNvPr id="309" name="Google Shape;309;p32"/>
          <p:cNvPicPr preferRelativeResize="0"/>
          <p:nvPr/>
        </p:nvPicPr>
        <p:blipFill>
          <a:blip r:embed="rId4">
            <a:alphaModFix/>
          </a:blip>
          <a:stretch>
            <a:fillRect/>
          </a:stretch>
        </p:blipFill>
        <p:spPr>
          <a:xfrm>
            <a:off x="76200" y="1875705"/>
            <a:ext cx="9067801" cy="1024195"/>
          </a:xfrm>
          <a:prstGeom prst="rect">
            <a:avLst/>
          </a:prstGeom>
          <a:noFill/>
          <a:ln>
            <a:noFill/>
          </a:ln>
        </p:spPr>
      </p:pic>
      <p:pic>
        <p:nvPicPr>
          <p:cNvPr id="310" name="Google Shape;310;p32"/>
          <p:cNvPicPr preferRelativeResize="0"/>
          <p:nvPr/>
        </p:nvPicPr>
        <p:blipFill>
          <a:blip r:embed="rId5">
            <a:alphaModFix/>
          </a:blip>
          <a:stretch>
            <a:fillRect/>
          </a:stretch>
        </p:blipFill>
        <p:spPr>
          <a:xfrm>
            <a:off x="157178" y="1795950"/>
            <a:ext cx="3943600" cy="2386150"/>
          </a:xfrm>
          <a:prstGeom prst="rect">
            <a:avLst/>
          </a:prstGeom>
          <a:noFill/>
          <a:ln>
            <a:noFill/>
          </a:ln>
        </p:spPr>
      </p:pic>
      <p:pic>
        <p:nvPicPr>
          <p:cNvPr id="311" name="Google Shape;311;p32"/>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3"/>
          <p:cNvSpPr txBox="1"/>
          <p:nvPr/>
        </p:nvSpPr>
        <p:spPr>
          <a:xfrm>
            <a:off x="0" y="0"/>
            <a:ext cx="9144000" cy="42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800">
                <a:solidFill>
                  <a:schemeClr val="dk1"/>
                </a:solidFill>
              </a:rPr>
              <a:t>Index</a:t>
            </a:r>
            <a:r>
              <a:rPr b="1" lang="fr" sz="1800">
                <a:solidFill>
                  <a:schemeClr val="dk1"/>
                </a:solidFill>
              </a:rPr>
              <a:t>:</a:t>
            </a:r>
            <a:endParaRPr sz="1800">
              <a:solidFill>
                <a:schemeClr val="dk1"/>
              </a:solidFill>
            </a:endParaRPr>
          </a:p>
          <a:p>
            <a:pPr indent="0" lvl="0" marL="0" rtl="0" algn="just">
              <a:lnSpc>
                <a:spcPct val="115000"/>
              </a:lnSpc>
              <a:spcBef>
                <a:spcPts val="0"/>
              </a:spcBef>
              <a:spcAft>
                <a:spcPts val="0"/>
              </a:spcAft>
              <a:buNone/>
            </a:pPr>
            <a:r>
              <a:rPr b="1" lang="fr" sz="1100">
                <a:solidFill>
                  <a:schemeClr val="dk1"/>
                </a:solidFill>
              </a:rPr>
              <a:t>Suspension</a:t>
            </a:r>
            <a:r>
              <a:rPr lang="fr" sz="1100">
                <a:solidFill>
                  <a:schemeClr val="dk1"/>
                </a:solidFill>
              </a:rPr>
              <a:t>: Set of vehicle components which provide the flexible connection between the chassis frame and the axles.</a:t>
            </a:r>
            <a:endParaRPr sz="1100">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b="1" lang="fr" sz="1100">
                <a:solidFill>
                  <a:schemeClr val="dk1"/>
                </a:solidFill>
              </a:rPr>
              <a:t>Air Spring</a:t>
            </a:r>
            <a:r>
              <a:rPr b="1" lang="fr" sz="1100">
                <a:solidFill>
                  <a:schemeClr val="dk1"/>
                </a:solidFill>
              </a:rPr>
              <a:t>: </a:t>
            </a:r>
            <a:r>
              <a:rPr lang="fr" sz="1100">
                <a:solidFill>
                  <a:schemeClr val="dk1"/>
                </a:solidFill>
              </a:rPr>
              <a:t>Rubber device, with variable flexibility that replaces leaf springs in an air suspension. </a:t>
            </a:r>
            <a:r>
              <a:rPr b="1" lang="fr" sz="1100">
                <a:solidFill>
                  <a:schemeClr val="dk1"/>
                </a:solidFill>
              </a:rPr>
              <a:t>Common term</a:t>
            </a:r>
            <a:r>
              <a:rPr b="1" lang="fr" sz="1100">
                <a:solidFill>
                  <a:schemeClr val="dk1"/>
                </a:solidFill>
              </a:rPr>
              <a:t>:</a:t>
            </a:r>
            <a:r>
              <a:rPr lang="fr" sz="1100">
                <a:solidFill>
                  <a:schemeClr val="dk1"/>
                </a:solidFill>
              </a:rPr>
              <a:t> Airbag</a:t>
            </a:r>
            <a:r>
              <a:rPr lang="fr" sz="1100">
                <a:solidFill>
                  <a:schemeClr val="dk1"/>
                </a:solidFill>
              </a:rPr>
              <a:t> suspension.</a:t>
            </a:r>
            <a:endParaRPr sz="1100">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b="1" lang="fr" sz="1100">
                <a:solidFill>
                  <a:schemeClr val="dk1"/>
                </a:solidFill>
              </a:rPr>
              <a:t>Pneumatic suspension</a:t>
            </a:r>
            <a:r>
              <a:rPr b="1" lang="fr" sz="1100">
                <a:solidFill>
                  <a:schemeClr val="dk1"/>
                </a:solidFill>
              </a:rPr>
              <a:t>: </a:t>
            </a:r>
            <a:r>
              <a:rPr lang="fr" sz="1100">
                <a:solidFill>
                  <a:schemeClr val="dk1"/>
                </a:solidFill>
              </a:rPr>
              <a:t>Suspension with air springs (airbags). </a:t>
            </a:r>
            <a:r>
              <a:rPr b="1" lang="fr" sz="1100">
                <a:solidFill>
                  <a:schemeClr val="dk1"/>
                </a:solidFill>
              </a:rPr>
              <a:t>Common term: </a:t>
            </a:r>
            <a:r>
              <a:rPr lang="fr" sz="1100">
                <a:solidFill>
                  <a:schemeClr val="dk1"/>
                </a:solidFill>
              </a:rPr>
              <a:t>Air suspension</a:t>
            </a:r>
            <a:endParaRPr sz="1100">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b="1" lang="fr" sz="1100">
                <a:solidFill>
                  <a:schemeClr val="dk1"/>
                </a:solidFill>
              </a:rPr>
              <a:t>Load-bearing axle</a:t>
            </a:r>
            <a:r>
              <a:rPr b="1" lang="fr" sz="1100">
                <a:solidFill>
                  <a:schemeClr val="dk1"/>
                </a:solidFill>
              </a:rPr>
              <a:t>: </a:t>
            </a:r>
            <a:r>
              <a:rPr lang="fr" sz="1100">
                <a:solidFill>
                  <a:schemeClr val="dk1"/>
                </a:solidFill>
              </a:rPr>
              <a:t>Set of wheels arranged symmetrically on the same axle beam, intended to support part of the load.</a:t>
            </a:r>
            <a:endParaRPr sz="1100">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b="1" lang="fr" sz="1100">
                <a:solidFill>
                  <a:schemeClr val="dk1"/>
                </a:solidFill>
              </a:rPr>
              <a:t>Steering axle:</a:t>
            </a:r>
            <a:r>
              <a:rPr lang="fr" sz="1100">
                <a:solidFill>
                  <a:schemeClr val="dk1"/>
                </a:solidFill>
              </a:rPr>
              <a:t> It is a shaft to which the wheels of a vehicle are mounted. This bushing or bearing allows the wheels to rotate without the axle itself.</a:t>
            </a:r>
            <a:endParaRPr sz="1100">
              <a:solidFill>
                <a:schemeClr val="dk1"/>
              </a:solidFill>
            </a:endParaRPr>
          </a:p>
          <a:p>
            <a:pPr indent="0" lvl="0" marL="0" rtl="0" algn="just">
              <a:lnSpc>
                <a:spcPct val="115000"/>
              </a:lnSpc>
              <a:spcBef>
                <a:spcPts val="0"/>
              </a:spcBef>
              <a:spcAft>
                <a:spcPts val="0"/>
              </a:spcAft>
              <a:buNone/>
            </a:pPr>
            <a:r>
              <a:rPr b="1" lang="fr" sz="1100">
                <a:solidFill>
                  <a:schemeClr val="dk1"/>
                </a:solidFill>
              </a:rPr>
              <a:t>Single axle</a:t>
            </a:r>
            <a:r>
              <a:rPr b="1" lang="fr" sz="1100">
                <a:solidFill>
                  <a:schemeClr val="dk1"/>
                </a:solidFill>
              </a:rPr>
              <a:t>:</a:t>
            </a:r>
            <a:r>
              <a:rPr lang="fr" sz="1100">
                <a:solidFill>
                  <a:schemeClr val="dk1"/>
                </a:solidFill>
              </a:rPr>
              <a:t> Comprising of 1 sole set of wheels.</a:t>
            </a:r>
            <a:r>
              <a:rPr lang="fr" sz="1100">
                <a:solidFill>
                  <a:schemeClr val="dk1"/>
                </a:solidFill>
              </a:rPr>
              <a:t> </a:t>
            </a:r>
            <a:endParaRPr sz="1100">
              <a:solidFill>
                <a:schemeClr val="dk1"/>
              </a:solidFill>
            </a:endParaRPr>
          </a:p>
          <a:p>
            <a:pPr indent="0" lvl="0" marL="0" rtl="0" algn="just">
              <a:lnSpc>
                <a:spcPct val="115000"/>
              </a:lnSpc>
              <a:spcBef>
                <a:spcPts val="0"/>
              </a:spcBef>
              <a:spcAft>
                <a:spcPts val="0"/>
              </a:spcAft>
              <a:buNone/>
            </a:pPr>
            <a:r>
              <a:rPr b="1" lang="fr" sz="1100">
                <a:solidFill>
                  <a:schemeClr val="dk1"/>
                </a:solidFill>
              </a:rPr>
              <a:t>T</a:t>
            </a:r>
            <a:r>
              <a:rPr b="1" lang="fr" sz="1100">
                <a:solidFill>
                  <a:schemeClr val="dk1"/>
                </a:solidFill>
              </a:rPr>
              <a:t>andem axle:</a:t>
            </a:r>
            <a:r>
              <a:rPr lang="fr" sz="1100">
                <a:solidFill>
                  <a:schemeClr val="dk1"/>
                </a:solidFill>
              </a:rPr>
              <a:t> </a:t>
            </a:r>
            <a:r>
              <a:rPr lang="fr" sz="1100">
                <a:solidFill>
                  <a:schemeClr val="dk1"/>
                </a:solidFill>
              </a:rPr>
              <a:t>Comprising</a:t>
            </a:r>
            <a:r>
              <a:rPr lang="fr" sz="1100">
                <a:solidFill>
                  <a:schemeClr val="dk1"/>
                </a:solidFill>
              </a:rPr>
              <a:t> of 2 sets of wheels.  </a:t>
            </a:r>
            <a:r>
              <a:rPr b="1" lang="fr" sz="1100">
                <a:solidFill>
                  <a:schemeClr val="dk1"/>
                </a:solidFill>
              </a:rPr>
              <a:t>(Must balance at 1000 kg or less).</a:t>
            </a:r>
            <a:endParaRPr b="1" sz="1100">
              <a:solidFill>
                <a:schemeClr val="dk1"/>
              </a:solidFill>
            </a:endParaRPr>
          </a:p>
          <a:p>
            <a:pPr indent="0" lvl="0" marL="0" rtl="0" algn="just">
              <a:lnSpc>
                <a:spcPct val="115000"/>
              </a:lnSpc>
              <a:spcBef>
                <a:spcPts val="0"/>
              </a:spcBef>
              <a:spcAft>
                <a:spcPts val="0"/>
              </a:spcAft>
              <a:buNone/>
            </a:pPr>
            <a:r>
              <a:rPr b="1" lang="fr" sz="1100">
                <a:solidFill>
                  <a:schemeClr val="dk1"/>
                </a:solidFill>
              </a:rPr>
              <a:t>Tri-axle: </a:t>
            </a:r>
            <a:r>
              <a:rPr lang="fr" sz="1100">
                <a:solidFill>
                  <a:schemeClr val="dk1"/>
                </a:solidFill>
              </a:rPr>
              <a:t>Comprising of 3 sets of wheels equally spaced and attached to the same suspension</a:t>
            </a:r>
            <a:r>
              <a:rPr b="1" lang="fr" sz="1100">
                <a:solidFill>
                  <a:schemeClr val="dk1"/>
                </a:solidFill>
              </a:rPr>
              <a:t>.</a:t>
            </a:r>
            <a:r>
              <a:rPr b="1" lang="fr" sz="1100">
                <a:solidFill>
                  <a:schemeClr val="dk1"/>
                </a:solidFill>
              </a:rPr>
              <a:t> (Must balance at 1000 kg or less).</a:t>
            </a:r>
            <a:endParaRPr b="1" sz="1100">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b="1" lang="fr" sz="1100">
                <a:solidFill>
                  <a:schemeClr val="dk1"/>
                </a:solidFill>
              </a:rPr>
              <a:t>Self-turning axle:</a:t>
            </a:r>
            <a:r>
              <a:rPr lang="fr" sz="1100">
                <a:solidFill>
                  <a:schemeClr val="dk1"/>
                </a:solidFill>
              </a:rPr>
              <a:t>  Auxiliary axle with a fixed central beam of which is fitted with a spring device allowing them to adapt to the trajectory of the vehicule.</a:t>
            </a:r>
            <a:endParaRPr sz="1100">
              <a:solidFill>
                <a:schemeClr val="dk1"/>
              </a:solidFill>
            </a:endParaRPr>
          </a:p>
          <a:p>
            <a:pPr indent="0" lvl="0" marL="0" rtl="0" algn="just">
              <a:lnSpc>
                <a:spcPct val="115000"/>
              </a:lnSpc>
              <a:spcBef>
                <a:spcPts val="0"/>
              </a:spcBef>
              <a:spcAft>
                <a:spcPts val="0"/>
              </a:spcAft>
              <a:buNone/>
            </a:pPr>
            <a:r>
              <a:rPr b="1" lang="fr" sz="1100">
                <a:solidFill>
                  <a:schemeClr val="dk1"/>
                </a:solidFill>
              </a:rPr>
              <a:t>Center lift axle:</a:t>
            </a:r>
            <a:r>
              <a:rPr lang="fr" sz="1100">
                <a:solidFill>
                  <a:schemeClr val="dk1"/>
                </a:solidFill>
              </a:rPr>
              <a:t>  An axle that can be lowered to increase the weight capacity or to distribute the weight of cargo over more wheels.</a:t>
            </a:r>
            <a:r>
              <a:rPr b="1" lang="fr" sz="1100">
                <a:solidFill>
                  <a:schemeClr val="dk1"/>
                </a:solidFill>
              </a:rPr>
              <a:t>Common term:</a:t>
            </a:r>
            <a:r>
              <a:rPr lang="fr" sz="1100">
                <a:solidFill>
                  <a:schemeClr val="dk1"/>
                </a:solidFill>
              </a:rPr>
              <a:t> Airlift axle</a:t>
            </a:r>
            <a:endParaRPr/>
          </a:p>
        </p:txBody>
      </p:sp>
      <p:pic>
        <p:nvPicPr>
          <p:cNvPr id="317" name="Google Shape;317;p33"/>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4"/>
          <p:cNvSpPr txBox="1"/>
          <p:nvPr/>
        </p:nvSpPr>
        <p:spPr>
          <a:xfrm>
            <a:off x="5799375" y="1518850"/>
            <a:ext cx="3129900" cy="172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2800"/>
              <a:t>THANK YOU</a:t>
            </a:r>
            <a:endParaRPr b="1" sz="2800"/>
          </a:p>
          <a:p>
            <a:pPr indent="0" lvl="0" marL="0" rtl="0" algn="ctr">
              <a:spcBef>
                <a:spcPts val="0"/>
              </a:spcBef>
              <a:spcAft>
                <a:spcPts val="0"/>
              </a:spcAft>
              <a:buNone/>
            </a:pPr>
            <a:r>
              <a:rPr b="1" lang="fr" sz="2800"/>
              <a:t> FOR YOUR</a:t>
            </a:r>
            <a:endParaRPr b="1" sz="2800"/>
          </a:p>
          <a:p>
            <a:pPr indent="0" lvl="0" marL="0" rtl="0" algn="ctr">
              <a:spcBef>
                <a:spcPts val="0"/>
              </a:spcBef>
              <a:spcAft>
                <a:spcPts val="0"/>
              </a:spcAft>
              <a:buNone/>
            </a:pPr>
            <a:r>
              <a:rPr b="1" lang="fr" sz="2800"/>
              <a:t> PARTICIPATION</a:t>
            </a:r>
            <a:endParaRPr b="1" sz="2800"/>
          </a:p>
        </p:txBody>
      </p:sp>
      <p:pic>
        <p:nvPicPr>
          <p:cNvPr id="323" name="Google Shape;323;p34"/>
          <p:cNvPicPr preferRelativeResize="0"/>
          <p:nvPr/>
        </p:nvPicPr>
        <p:blipFill>
          <a:blip r:embed="rId3">
            <a:alphaModFix/>
          </a:blip>
          <a:stretch>
            <a:fillRect/>
          </a:stretch>
        </p:blipFill>
        <p:spPr>
          <a:xfrm>
            <a:off x="7907925" y="0"/>
            <a:ext cx="1128074" cy="4834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2"/>
          <p:cNvSpPr txBox="1"/>
          <p:nvPr/>
        </p:nvSpPr>
        <p:spPr>
          <a:xfrm>
            <a:off x="76200" y="121775"/>
            <a:ext cx="5571300" cy="936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a:solidFill>
                  <a:schemeClr val="dk1"/>
                </a:solidFill>
              </a:rPr>
              <a:t>The maximum capacity of the front axle </a:t>
            </a:r>
            <a:r>
              <a:rPr lang="fr" sz="1200">
                <a:solidFill>
                  <a:schemeClr val="dk1"/>
                </a:solidFill>
              </a:rPr>
              <a:t>is listed</a:t>
            </a:r>
            <a:r>
              <a:rPr lang="fr" sz="1200">
                <a:solidFill>
                  <a:schemeClr val="dk1"/>
                </a:solidFill>
              </a:rPr>
              <a:t> on a sticker </a:t>
            </a:r>
            <a:r>
              <a:rPr lang="fr" sz="1200">
                <a:solidFill>
                  <a:schemeClr val="dk1"/>
                </a:solidFill>
              </a:rPr>
              <a:t>usually</a:t>
            </a:r>
            <a:r>
              <a:rPr lang="fr" sz="1200">
                <a:solidFill>
                  <a:schemeClr val="dk1"/>
                </a:solidFill>
              </a:rPr>
              <a:t> affixed to the driver’s door frame. It also contains the maximum weights allowed by the </a:t>
            </a:r>
            <a:r>
              <a:rPr lang="fr" sz="1200">
                <a:solidFill>
                  <a:schemeClr val="dk1"/>
                </a:solidFill>
              </a:rPr>
              <a:t>manufacturer</a:t>
            </a:r>
            <a:r>
              <a:rPr lang="fr" sz="1200">
                <a:solidFill>
                  <a:schemeClr val="dk1"/>
                </a:solidFill>
              </a:rPr>
              <a:t> of </a:t>
            </a:r>
            <a:r>
              <a:rPr b="1" lang="fr" sz="1200">
                <a:solidFill>
                  <a:schemeClr val="dk1"/>
                </a:solidFill>
              </a:rPr>
              <a:t>all its axles in pounds (lbs) and kilograms.(kgs)</a:t>
            </a:r>
            <a:endParaRPr b="1" sz="1200"/>
          </a:p>
        </p:txBody>
      </p:sp>
      <p:pic>
        <p:nvPicPr>
          <p:cNvPr id="86" name="Google Shape;86;p12"/>
          <p:cNvPicPr preferRelativeResize="0"/>
          <p:nvPr/>
        </p:nvPicPr>
        <p:blipFill>
          <a:blip r:embed="rId3">
            <a:alphaModFix/>
          </a:blip>
          <a:stretch>
            <a:fillRect/>
          </a:stretch>
        </p:blipFill>
        <p:spPr>
          <a:xfrm>
            <a:off x="6127722" y="229125"/>
            <a:ext cx="2869700" cy="3847575"/>
          </a:xfrm>
          <a:prstGeom prst="rect">
            <a:avLst/>
          </a:prstGeom>
          <a:noFill/>
          <a:ln>
            <a:noFill/>
          </a:ln>
        </p:spPr>
      </p:pic>
      <p:pic>
        <p:nvPicPr>
          <p:cNvPr id="87" name="Google Shape;87;p12"/>
          <p:cNvPicPr preferRelativeResize="0"/>
          <p:nvPr/>
        </p:nvPicPr>
        <p:blipFill>
          <a:blip r:embed="rId4">
            <a:alphaModFix/>
          </a:blip>
          <a:stretch>
            <a:fillRect/>
          </a:stretch>
        </p:blipFill>
        <p:spPr>
          <a:xfrm>
            <a:off x="39525" y="1416775"/>
            <a:ext cx="7590300" cy="1774100"/>
          </a:xfrm>
          <a:prstGeom prst="rect">
            <a:avLst/>
          </a:prstGeom>
          <a:noFill/>
          <a:ln>
            <a:noFill/>
          </a:ln>
        </p:spPr>
      </p:pic>
      <p:pic>
        <p:nvPicPr>
          <p:cNvPr id="88" name="Google Shape;88;p12"/>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3"/>
          <p:cNvSpPr txBox="1"/>
          <p:nvPr/>
        </p:nvSpPr>
        <p:spPr>
          <a:xfrm>
            <a:off x="0" y="0"/>
            <a:ext cx="3000000" cy="1200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2000">
                <a:solidFill>
                  <a:schemeClr val="dk1"/>
                </a:solidFill>
              </a:rPr>
              <a:t>Types of S</a:t>
            </a:r>
            <a:r>
              <a:rPr b="1" lang="fr" sz="2000">
                <a:solidFill>
                  <a:schemeClr val="dk1"/>
                </a:solidFill>
              </a:rPr>
              <a:t>uspensions:</a:t>
            </a:r>
            <a:endParaRPr b="1" sz="2000">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b="1" lang="fr" u="sng">
                <a:solidFill>
                  <a:schemeClr val="dk1"/>
                </a:solidFill>
              </a:rPr>
              <a:t>Leaf Spring Suspension</a:t>
            </a:r>
            <a:endParaRPr b="1" u="sng">
              <a:solidFill>
                <a:schemeClr val="dk1"/>
              </a:solidFill>
            </a:endParaRPr>
          </a:p>
          <a:p>
            <a:pPr indent="0" lvl="0" marL="0" rtl="0" algn="just">
              <a:lnSpc>
                <a:spcPct val="115000"/>
              </a:lnSpc>
              <a:spcBef>
                <a:spcPts val="0"/>
              </a:spcBef>
              <a:spcAft>
                <a:spcPts val="0"/>
              </a:spcAft>
              <a:buNone/>
            </a:pPr>
            <a:r>
              <a:t/>
            </a:r>
            <a:endParaRPr b="1" u="sng">
              <a:solidFill>
                <a:schemeClr val="dk1"/>
              </a:solidFill>
            </a:endParaRPr>
          </a:p>
          <a:p>
            <a:pPr indent="0" lvl="0" marL="0" rtl="0" algn="just">
              <a:lnSpc>
                <a:spcPct val="115000"/>
              </a:lnSpc>
              <a:spcBef>
                <a:spcPts val="0"/>
              </a:spcBef>
              <a:spcAft>
                <a:spcPts val="0"/>
              </a:spcAft>
              <a:buNone/>
            </a:pPr>
            <a:r>
              <a:rPr b="1" lang="fr" sz="1300">
                <a:solidFill>
                  <a:schemeClr val="dk1"/>
                </a:solidFill>
              </a:rPr>
              <a:t>Steering Axle</a:t>
            </a:r>
            <a:endParaRPr sz="1600"/>
          </a:p>
        </p:txBody>
      </p:sp>
      <p:pic>
        <p:nvPicPr>
          <p:cNvPr id="94" name="Google Shape;94;p13"/>
          <p:cNvPicPr preferRelativeResize="0"/>
          <p:nvPr/>
        </p:nvPicPr>
        <p:blipFill>
          <a:blip r:embed="rId3">
            <a:alphaModFix/>
          </a:blip>
          <a:stretch>
            <a:fillRect/>
          </a:stretch>
        </p:blipFill>
        <p:spPr>
          <a:xfrm>
            <a:off x="76200" y="1488816"/>
            <a:ext cx="5107000" cy="2797884"/>
          </a:xfrm>
          <a:prstGeom prst="rect">
            <a:avLst/>
          </a:prstGeom>
          <a:noFill/>
          <a:ln>
            <a:noFill/>
          </a:ln>
        </p:spPr>
      </p:pic>
      <p:pic>
        <p:nvPicPr>
          <p:cNvPr id="95" name="Google Shape;95;p13"/>
          <p:cNvPicPr preferRelativeResize="0"/>
          <p:nvPr/>
        </p:nvPicPr>
        <p:blipFill>
          <a:blip r:embed="rId4">
            <a:alphaModFix/>
          </a:blip>
          <a:stretch>
            <a:fillRect/>
          </a:stretch>
        </p:blipFill>
        <p:spPr>
          <a:xfrm>
            <a:off x="5183206" y="61913"/>
            <a:ext cx="3895725" cy="3038475"/>
          </a:xfrm>
          <a:prstGeom prst="rect">
            <a:avLst/>
          </a:prstGeom>
          <a:noFill/>
          <a:ln>
            <a:noFill/>
          </a:ln>
        </p:spPr>
      </p:pic>
      <p:sp>
        <p:nvSpPr>
          <p:cNvPr id="96" name="Google Shape;96;p13"/>
          <p:cNvSpPr txBox="1"/>
          <p:nvPr/>
        </p:nvSpPr>
        <p:spPr>
          <a:xfrm>
            <a:off x="5960850" y="2780425"/>
            <a:ext cx="19269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u="sng"/>
              <a:t>Parts to check:</a:t>
            </a:r>
            <a:endParaRPr b="1" u="sng"/>
          </a:p>
        </p:txBody>
      </p:sp>
      <p:cxnSp>
        <p:nvCxnSpPr>
          <p:cNvPr id="97" name="Google Shape;97;p13"/>
          <p:cNvCxnSpPr>
            <a:stCxn id="96" idx="1"/>
          </p:cNvCxnSpPr>
          <p:nvPr/>
        </p:nvCxnSpPr>
        <p:spPr>
          <a:xfrm flipH="1">
            <a:off x="2653350" y="2987875"/>
            <a:ext cx="3307500" cy="658500"/>
          </a:xfrm>
          <a:prstGeom prst="straightConnector1">
            <a:avLst/>
          </a:prstGeom>
          <a:noFill/>
          <a:ln cap="flat" cmpd="sng" w="38100">
            <a:solidFill>
              <a:srgbClr val="FF0000"/>
            </a:solidFill>
            <a:prstDash val="solid"/>
            <a:round/>
            <a:headEnd len="med" w="med" type="none"/>
            <a:tailEnd len="med" w="med" type="triangle"/>
          </a:ln>
        </p:spPr>
      </p:cxnSp>
      <p:cxnSp>
        <p:nvCxnSpPr>
          <p:cNvPr id="98" name="Google Shape;98;p13"/>
          <p:cNvCxnSpPr>
            <a:stCxn id="96" idx="1"/>
          </p:cNvCxnSpPr>
          <p:nvPr/>
        </p:nvCxnSpPr>
        <p:spPr>
          <a:xfrm flipH="1">
            <a:off x="3898350" y="2987875"/>
            <a:ext cx="2062500" cy="213900"/>
          </a:xfrm>
          <a:prstGeom prst="straightConnector1">
            <a:avLst/>
          </a:prstGeom>
          <a:noFill/>
          <a:ln cap="flat" cmpd="sng" w="38100">
            <a:solidFill>
              <a:srgbClr val="FF0000"/>
            </a:solidFill>
            <a:prstDash val="solid"/>
            <a:round/>
            <a:headEnd len="med" w="med" type="none"/>
            <a:tailEnd len="med" w="med" type="triangle"/>
          </a:ln>
        </p:spPr>
      </p:cxnSp>
      <p:sp>
        <p:nvSpPr>
          <p:cNvPr id="99" name="Google Shape;99;p13"/>
          <p:cNvSpPr txBox="1"/>
          <p:nvPr/>
        </p:nvSpPr>
        <p:spPr>
          <a:xfrm>
            <a:off x="5988400" y="3174325"/>
            <a:ext cx="24903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0000"/>
                </a:solidFill>
              </a:rPr>
              <a:t>U-Bolts</a:t>
            </a:r>
            <a:endParaRPr b="1" i="1">
              <a:solidFill>
                <a:srgbClr val="FF0000"/>
              </a:solidFill>
            </a:endParaRPr>
          </a:p>
          <a:p>
            <a:pPr indent="0" lvl="0" marL="0" rtl="0" algn="l">
              <a:spcBef>
                <a:spcPts val="0"/>
              </a:spcBef>
              <a:spcAft>
                <a:spcPts val="0"/>
              </a:spcAft>
              <a:buNone/>
            </a:pPr>
            <a:r>
              <a:rPr b="1" i="1" lang="fr">
                <a:solidFill>
                  <a:srgbClr val="FF0000"/>
                </a:solidFill>
              </a:rPr>
              <a:t>Leaf </a:t>
            </a:r>
            <a:r>
              <a:rPr b="1" i="1" lang="fr">
                <a:solidFill>
                  <a:srgbClr val="FF0000"/>
                </a:solidFill>
              </a:rPr>
              <a:t>Springs</a:t>
            </a:r>
            <a:r>
              <a:rPr b="1" i="1" lang="fr">
                <a:solidFill>
                  <a:srgbClr val="FF0000"/>
                </a:solidFill>
              </a:rPr>
              <a:t>...</a:t>
            </a:r>
            <a:endParaRPr b="1" i="1">
              <a:solidFill>
                <a:srgbClr val="FF0000"/>
              </a:solidFill>
            </a:endParaRPr>
          </a:p>
        </p:txBody>
      </p:sp>
      <p:pic>
        <p:nvPicPr>
          <p:cNvPr id="100" name="Google Shape;100;p13"/>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4"/>
          <p:cNvSpPr txBox="1"/>
          <p:nvPr/>
        </p:nvSpPr>
        <p:spPr>
          <a:xfrm>
            <a:off x="-31075" y="152400"/>
            <a:ext cx="2980800" cy="578100"/>
          </a:xfrm>
          <a:prstGeom prst="rect">
            <a:avLst/>
          </a:prstGeom>
          <a:noFill/>
          <a:ln>
            <a:noFill/>
          </a:ln>
        </p:spPr>
        <p:txBody>
          <a:bodyPr anchorCtr="0" anchor="t" bIns="91425" lIns="91425" spcFirstLastPara="1" rIns="91425" wrap="square" tIns="91425">
            <a:noAutofit/>
          </a:bodyPr>
          <a:lstStyle/>
          <a:p>
            <a:pPr indent="457200" lvl="0" marL="0" rtl="0" algn="l">
              <a:lnSpc>
                <a:spcPct val="115000"/>
              </a:lnSpc>
              <a:spcBef>
                <a:spcPts val="0"/>
              </a:spcBef>
              <a:spcAft>
                <a:spcPts val="0"/>
              </a:spcAft>
              <a:buNone/>
            </a:pPr>
            <a:r>
              <a:rPr b="1" lang="fr" sz="1500" u="sng">
                <a:solidFill>
                  <a:schemeClr val="dk1"/>
                </a:solidFill>
              </a:rPr>
              <a:t>Leaf Spring Suspension</a:t>
            </a:r>
            <a:r>
              <a:rPr b="1" lang="fr">
                <a:solidFill>
                  <a:schemeClr val="dk1"/>
                </a:solidFill>
              </a:rPr>
              <a:t>  </a:t>
            </a:r>
            <a:endParaRPr b="1">
              <a:solidFill>
                <a:schemeClr val="dk1"/>
              </a:solidFill>
            </a:endParaRPr>
          </a:p>
          <a:p>
            <a:pPr indent="457200" lvl="0" marL="0" rtl="0" algn="l">
              <a:lnSpc>
                <a:spcPct val="115000"/>
              </a:lnSpc>
              <a:spcBef>
                <a:spcPts val="0"/>
              </a:spcBef>
              <a:spcAft>
                <a:spcPts val="0"/>
              </a:spcAft>
              <a:buNone/>
            </a:pPr>
            <a:r>
              <a:rPr b="1" lang="fr" sz="1100">
                <a:solidFill>
                  <a:schemeClr val="dk1"/>
                </a:solidFill>
              </a:rPr>
              <a:t> </a:t>
            </a:r>
            <a:endParaRPr b="1" sz="1100">
              <a:solidFill>
                <a:schemeClr val="dk1"/>
              </a:solidFill>
            </a:endParaRPr>
          </a:p>
          <a:p>
            <a:pPr indent="457200" lvl="0" marL="0" rtl="0" algn="l">
              <a:lnSpc>
                <a:spcPct val="115000"/>
              </a:lnSpc>
              <a:spcBef>
                <a:spcPts val="0"/>
              </a:spcBef>
              <a:spcAft>
                <a:spcPts val="0"/>
              </a:spcAft>
              <a:buNone/>
            </a:pPr>
            <a:r>
              <a:rPr b="1" lang="fr">
                <a:solidFill>
                  <a:schemeClr val="dk1"/>
                </a:solidFill>
              </a:rPr>
              <a:t>Drive Axle</a:t>
            </a:r>
            <a:r>
              <a:rPr b="1" lang="fr" sz="1200">
                <a:solidFill>
                  <a:schemeClr val="dk1"/>
                </a:solidFill>
              </a:rPr>
              <a:t> </a:t>
            </a:r>
            <a:endParaRPr b="1" sz="1200">
              <a:solidFill>
                <a:schemeClr val="dk1"/>
              </a:solidFill>
            </a:endParaRPr>
          </a:p>
        </p:txBody>
      </p:sp>
      <p:pic>
        <p:nvPicPr>
          <p:cNvPr id="106" name="Google Shape;106;p14"/>
          <p:cNvPicPr preferRelativeResize="0"/>
          <p:nvPr/>
        </p:nvPicPr>
        <p:blipFill>
          <a:blip r:embed="rId3">
            <a:alphaModFix/>
          </a:blip>
          <a:stretch>
            <a:fillRect/>
          </a:stretch>
        </p:blipFill>
        <p:spPr>
          <a:xfrm>
            <a:off x="63451" y="1719450"/>
            <a:ext cx="3240775" cy="2606150"/>
          </a:xfrm>
          <a:prstGeom prst="rect">
            <a:avLst/>
          </a:prstGeom>
          <a:noFill/>
          <a:ln>
            <a:noFill/>
          </a:ln>
        </p:spPr>
      </p:pic>
      <p:pic>
        <p:nvPicPr>
          <p:cNvPr id="107" name="Google Shape;107;p14"/>
          <p:cNvPicPr preferRelativeResize="0"/>
          <p:nvPr/>
        </p:nvPicPr>
        <p:blipFill>
          <a:blip r:embed="rId4">
            <a:alphaModFix/>
          </a:blip>
          <a:stretch>
            <a:fillRect/>
          </a:stretch>
        </p:blipFill>
        <p:spPr>
          <a:xfrm>
            <a:off x="3365241" y="1099075"/>
            <a:ext cx="5694109" cy="2606150"/>
          </a:xfrm>
          <a:prstGeom prst="rect">
            <a:avLst/>
          </a:prstGeom>
          <a:noFill/>
          <a:ln>
            <a:noFill/>
          </a:ln>
        </p:spPr>
      </p:pic>
      <p:sp>
        <p:nvSpPr>
          <p:cNvPr id="108" name="Google Shape;108;p14"/>
          <p:cNvSpPr txBox="1"/>
          <p:nvPr/>
        </p:nvSpPr>
        <p:spPr>
          <a:xfrm>
            <a:off x="4787750" y="113425"/>
            <a:ext cx="22086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u="sng"/>
              <a:t>Parts to check:</a:t>
            </a:r>
            <a:endParaRPr b="1" u="sng"/>
          </a:p>
        </p:txBody>
      </p:sp>
      <p:cxnSp>
        <p:nvCxnSpPr>
          <p:cNvPr id="109" name="Google Shape;109;p14"/>
          <p:cNvCxnSpPr>
            <a:stCxn id="108" idx="2"/>
          </p:cNvCxnSpPr>
          <p:nvPr/>
        </p:nvCxnSpPr>
        <p:spPr>
          <a:xfrm flipH="1">
            <a:off x="5798450" y="528325"/>
            <a:ext cx="93600" cy="2525100"/>
          </a:xfrm>
          <a:prstGeom prst="straightConnector1">
            <a:avLst/>
          </a:prstGeom>
          <a:noFill/>
          <a:ln cap="flat" cmpd="sng" w="38100">
            <a:solidFill>
              <a:srgbClr val="FF0000"/>
            </a:solidFill>
            <a:prstDash val="solid"/>
            <a:round/>
            <a:headEnd len="med" w="med" type="none"/>
            <a:tailEnd len="med" w="med" type="triangle"/>
          </a:ln>
        </p:spPr>
      </p:cxnSp>
      <p:cxnSp>
        <p:nvCxnSpPr>
          <p:cNvPr id="110" name="Google Shape;110;p14"/>
          <p:cNvCxnSpPr>
            <a:stCxn id="108" idx="2"/>
          </p:cNvCxnSpPr>
          <p:nvPr/>
        </p:nvCxnSpPr>
        <p:spPr>
          <a:xfrm>
            <a:off x="5892050" y="528325"/>
            <a:ext cx="766200" cy="2554800"/>
          </a:xfrm>
          <a:prstGeom prst="straightConnector1">
            <a:avLst/>
          </a:prstGeom>
          <a:noFill/>
          <a:ln cap="flat" cmpd="sng" w="38100">
            <a:solidFill>
              <a:srgbClr val="FF0000"/>
            </a:solidFill>
            <a:prstDash val="solid"/>
            <a:round/>
            <a:headEnd len="med" w="med" type="none"/>
            <a:tailEnd len="med" w="med" type="triangle"/>
          </a:ln>
        </p:spPr>
      </p:cxnSp>
      <p:sp>
        <p:nvSpPr>
          <p:cNvPr id="111" name="Google Shape;111;p14"/>
          <p:cNvSpPr txBox="1"/>
          <p:nvPr/>
        </p:nvSpPr>
        <p:spPr>
          <a:xfrm>
            <a:off x="6875674" y="116500"/>
            <a:ext cx="19734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0000"/>
                </a:solidFill>
              </a:rPr>
              <a:t>Reaction Rods</a:t>
            </a:r>
            <a:r>
              <a:rPr b="1" i="1" lang="fr">
                <a:solidFill>
                  <a:srgbClr val="FF0000"/>
                </a:solidFill>
              </a:rPr>
              <a:t>...</a:t>
            </a:r>
            <a:endParaRPr b="1" i="1">
              <a:solidFill>
                <a:srgbClr val="FF0000"/>
              </a:solidFill>
            </a:endParaRPr>
          </a:p>
        </p:txBody>
      </p:sp>
      <p:cxnSp>
        <p:nvCxnSpPr>
          <p:cNvPr id="112" name="Google Shape;112;p14"/>
          <p:cNvCxnSpPr>
            <a:stCxn id="108" idx="2"/>
          </p:cNvCxnSpPr>
          <p:nvPr/>
        </p:nvCxnSpPr>
        <p:spPr>
          <a:xfrm flipH="1">
            <a:off x="1215350" y="528325"/>
            <a:ext cx="4676700" cy="1532100"/>
          </a:xfrm>
          <a:prstGeom prst="straightConnector1">
            <a:avLst/>
          </a:prstGeom>
          <a:noFill/>
          <a:ln cap="flat" cmpd="sng" w="38100">
            <a:solidFill>
              <a:srgbClr val="FF0000"/>
            </a:solidFill>
            <a:prstDash val="solid"/>
            <a:round/>
            <a:headEnd len="med" w="med" type="none"/>
            <a:tailEnd len="med" w="med" type="triangle"/>
          </a:ln>
        </p:spPr>
      </p:cxnSp>
      <p:pic>
        <p:nvPicPr>
          <p:cNvPr id="113" name="Google Shape;113;p14"/>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5"/>
          <p:cNvSpPr txBox="1"/>
          <p:nvPr/>
        </p:nvSpPr>
        <p:spPr>
          <a:xfrm>
            <a:off x="0" y="152400"/>
            <a:ext cx="3824400" cy="504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2000">
                <a:solidFill>
                  <a:schemeClr val="dk1"/>
                </a:solidFill>
              </a:rPr>
              <a:t>Leaf Spring Suspension</a:t>
            </a:r>
            <a:endParaRPr b="1" sz="2000">
              <a:solidFill>
                <a:schemeClr val="dk1"/>
              </a:solidFill>
            </a:endParaRPr>
          </a:p>
          <a:p>
            <a:pPr indent="0" lvl="0" marL="0" rtl="0" algn="just">
              <a:lnSpc>
                <a:spcPct val="115000"/>
              </a:lnSpc>
              <a:spcBef>
                <a:spcPts val="0"/>
              </a:spcBef>
              <a:spcAft>
                <a:spcPts val="0"/>
              </a:spcAft>
              <a:buNone/>
            </a:pPr>
            <a:r>
              <a:rPr b="1" lang="fr">
                <a:solidFill>
                  <a:schemeClr val="dk1"/>
                </a:solidFill>
              </a:rPr>
              <a:t>Semi-trailer Axle</a:t>
            </a:r>
            <a:endParaRPr/>
          </a:p>
        </p:txBody>
      </p:sp>
      <p:pic>
        <p:nvPicPr>
          <p:cNvPr id="119" name="Google Shape;119;p15"/>
          <p:cNvPicPr preferRelativeResize="0"/>
          <p:nvPr/>
        </p:nvPicPr>
        <p:blipFill>
          <a:blip r:embed="rId3">
            <a:alphaModFix/>
          </a:blip>
          <a:stretch>
            <a:fillRect/>
          </a:stretch>
        </p:blipFill>
        <p:spPr>
          <a:xfrm>
            <a:off x="85725" y="1899075"/>
            <a:ext cx="5354225" cy="2377650"/>
          </a:xfrm>
          <a:prstGeom prst="rect">
            <a:avLst/>
          </a:prstGeom>
          <a:noFill/>
          <a:ln>
            <a:noFill/>
          </a:ln>
        </p:spPr>
      </p:pic>
      <p:sp>
        <p:nvSpPr>
          <p:cNvPr id="120" name="Google Shape;120;p15"/>
          <p:cNvSpPr txBox="1"/>
          <p:nvPr/>
        </p:nvSpPr>
        <p:spPr>
          <a:xfrm>
            <a:off x="703050" y="951625"/>
            <a:ext cx="19269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u="sng"/>
              <a:t>Parts to check:</a:t>
            </a:r>
            <a:endParaRPr b="1" u="sng"/>
          </a:p>
        </p:txBody>
      </p:sp>
      <p:sp>
        <p:nvSpPr>
          <p:cNvPr id="121" name="Google Shape;121;p15"/>
          <p:cNvSpPr txBox="1"/>
          <p:nvPr/>
        </p:nvSpPr>
        <p:spPr>
          <a:xfrm>
            <a:off x="340925" y="1422975"/>
            <a:ext cx="2697600" cy="3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0000"/>
                </a:solidFill>
              </a:rPr>
              <a:t>S</a:t>
            </a:r>
            <a:r>
              <a:rPr b="1" i="1" lang="fr">
                <a:solidFill>
                  <a:srgbClr val="FF0000"/>
                </a:solidFill>
              </a:rPr>
              <a:t>uspension Supports...</a:t>
            </a:r>
            <a:endParaRPr b="1" i="1">
              <a:solidFill>
                <a:srgbClr val="FF0000"/>
              </a:solidFill>
            </a:endParaRPr>
          </a:p>
        </p:txBody>
      </p:sp>
      <p:pic>
        <p:nvPicPr>
          <p:cNvPr id="122" name="Google Shape;122;p15"/>
          <p:cNvPicPr preferRelativeResize="0"/>
          <p:nvPr/>
        </p:nvPicPr>
        <p:blipFill>
          <a:blip r:embed="rId4">
            <a:alphaModFix/>
          </a:blip>
          <a:stretch>
            <a:fillRect/>
          </a:stretch>
        </p:blipFill>
        <p:spPr>
          <a:xfrm>
            <a:off x="3987450" y="125450"/>
            <a:ext cx="5004150" cy="2230098"/>
          </a:xfrm>
          <a:prstGeom prst="rect">
            <a:avLst/>
          </a:prstGeom>
          <a:noFill/>
          <a:ln>
            <a:noFill/>
          </a:ln>
        </p:spPr>
      </p:pic>
      <p:cxnSp>
        <p:nvCxnSpPr>
          <p:cNvPr id="123" name="Google Shape;123;p15"/>
          <p:cNvCxnSpPr>
            <a:stCxn id="120" idx="3"/>
          </p:cNvCxnSpPr>
          <p:nvPr/>
        </p:nvCxnSpPr>
        <p:spPr>
          <a:xfrm flipH="1" rot="10800000">
            <a:off x="2629950" y="963475"/>
            <a:ext cx="1980000" cy="195600"/>
          </a:xfrm>
          <a:prstGeom prst="straightConnector1">
            <a:avLst/>
          </a:prstGeom>
          <a:noFill/>
          <a:ln cap="flat" cmpd="sng" w="38100">
            <a:solidFill>
              <a:srgbClr val="FF0000"/>
            </a:solidFill>
            <a:prstDash val="solid"/>
            <a:round/>
            <a:headEnd len="med" w="med" type="none"/>
            <a:tailEnd len="med" w="med" type="triangle"/>
          </a:ln>
        </p:spPr>
      </p:cxnSp>
      <p:cxnSp>
        <p:nvCxnSpPr>
          <p:cNvPr id="124" name="Google Shape;124;p15"/>
          <p:cNvCxnSpPr>
            <a:stCxn id="120" idx="3"/>
          </p:cNvCxnSpPr>
          <p:nvPr/>
        </p:nvCxnSpPr>
        <p:spPr>
          <a:xfrm flipH="1" rot="10800000">
            <a:off x="2629950" y="963475"/>
            <a:ext cx="5151900" cy="195600"/>
          </a:xfrm>
          <a:prstGeom prst="straightConnector1">
            <a:avLst/>
          </a:prstGeom>
          <a:noFill/>
          <a:ln cap="flat" cmpd="sng" w="38100">
            <a:solidFill>
              <a:srgbClr val="FF0000"/>
            </a:solidFill>
            <a:prstDash val="solid"/>
            <a:round/>
            <a:headEnd len="med" w="med" type="none"/>
            <a:tailEnd len="med" w="med" type="triangle"/>
          </a:ln>
        </p:spPr>
      </p:cxnSp>
      <p:pic>
        <p:nvPicPr>
          <p:cNvPr id="125" name="Google Shape;125;p15"/>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6"/>
          <p:cNvSpPr txBox="1"/>
          <p:nvPr/>
        </p:nvSpPr>
        <p:spPr>
          <a:xfrm>
            <a:off x="0" y="152400"/>
            <a:ext cx="4211400" cy="504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700">
                <a:solidFill>
                  <a:schemeClr val="dk1"/>
                </a:solidFill>
              </a:rPr>
              <a:t>Leaf Spring Suspension (C</a:t>
            </a:r>
            <a:r>
              <a:rPr b="1" lang="fr" sz="1700">
                <a:solidFill>
                  <a:schemeClr val="dk1"/>
                </a:solidFill>
              </a:rPr>
              <a:t>omposite)</a:t>
            </a:r>
            <a:endParaRPr b="1" sz="1700">
              <a:solidFill>
                <a:schemeClr val="dk1"/>
              </a:solidFill>
            </a:endParaRPr>
          </a:p>
          <a:p>
            <a:pPr indent="0" lvl="0" marL="0" rtl="0" algn="just">
              <a:lnSpc>
                <a:spcPct val="115000"/>
              </a:lnSpc>
              <a:spcBef>
                <a:spcPts val="0"/>
              </a:spcBef>
              <a:spcAft>
                <a:spcPts val="0"/>
              </a:spcAft>
              <a:buNone/>
            </a:pPr>
            <a:r>
              <a:rPr b="1" lang="fr">
                <a:solidFill>
                  <a:schemeClr val="dk1"/>
                </a:solidFill>
              </a:rPr>
              <a:t>Semi-trailer Suspension</a:t>
            </a:r>
            <a:endParaRPr/>
          </a:p>
        </p:txBody>
      </p:sp>
      <p:pic>
        <p:nvPicPr>
          <p:cNvPr id="131" name="Google Shape;131;p16"/>
          <p:cNvPicPr preferRelativeResize="0"/>
          <p:nvPr/>
        </p:nvPicPr>
        <p:blipFill>
          <a:blip r:embed="rId3">
            <a:alphaModFix/>
          </a:blip>
          <a:stretch>
            <a:fillRect/>
          </a:stretch>
        </p:blipFill>
        <p:spPr>
          <a:xfrm>
            <a:off x="1143000" y="939250"/>
            <a:ext cx="6372050" cy="3213650"/>
          </a:xfrm>
          <a:prstGeom prst="rect">
            <a:avLst/>
          </a:prstGeom>
          <a:noFill/>
          <a:ln>
            <a:noFill/>
          </a:ln>
        </p:spPr>
      </p:pic>
      <p:cxnSp>
        <p:nvCxnSpPr>
          <p:cNvPr id="132" name="Google Shape;132;p16"/>
          <p:cNvCxnSpPr/>
          <p:nvPr/>
        </p:nvCxnSpPr>
        <p:spPr>
          <a:xfrm>
            <a:off x="3341725" y="477400"/>
            <a:ext cx="261900" cy="2510100"/>
          </a:xfrm>
          <a:prstGeom prst="straightConnector1">
            <a:avLst/>
          </a:prstGeom>
          <a:noFill/>
          <a:ln cap="flat" cmpd="sng" w="38100">
            <a:solidFill>
              <a:srgbClr val="FF0000"/>
            </a:solidFill>
            <a:prstDash val="solid"/>
            <a:round/>
            <a:headEnd len="med" w="med" type="none"/>
            <a:tailEnd len="med" w="med" type="triangle"/>
          </a:ln>
        </p:spPr>
      </p:cxnSp>
      <p:pic>
        <p:nvPicPr>
          <p:cNvPr id="133" name="Google Shape;133;p16"/>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7"/>
          <p:cNvSpPr txBox="1"/>
          <p:nvPr/>
        </p:nvSpPr>
        <p:spPr>
          <a:xfrm>
            <a:off x="0" y="228600"/>
            <a:ext cx="4713600" cy="58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800">
                <a:solidFill>
                  <a:schemeClr val="dk1"/>
                </a:solidFill>
              </a:rPr>
              <a:t>Rubber Coil Spring Suspension</a:t>
            </a:r>
            <a:endParaRPr b="1" sz="1800">
              <a:solidFill>
                <a:schemeClr val="dk1"/>
              </a:solidFill>
            </a:endParaRPr>
          </a:p>
          <a:p>
            <a:pPr indent="0" lvl="0" marL="0" rtl="0" algn="l">
              <a:lnSpc>
                <a:spcPct val="115000"/>
              </a:lnSpc>
              <a:spcBef>
                <a:spcPts val="0"/>
              </a:spcBef>
              <a:spcAft>
                <a:spcPts val="0"/>
              </a:spcAft>
              <a:buNone/>
            </a:pPr>
            <a:r>
              <a:rPr b="1" lang="fr" sz="1500">
                <a:solidFill>
                  <a:schemeClr val="dk1"/>
                </a:solidFill>
              </a:rPr>
              <a:t>Drive Axle</a:t>
            </a:r>
            <a:endParaRPr sz="1500"/>
          </a:p>
        </p:txBody>
      </p:sp>
      <p:pic>
        <p:nvPicPr>
          <p:cNvPr id="139" name="Google Shape;139;p17"/>
          <p:cNvPicPr preferRelativeResize="0"/>
          <p:nvPr/>
        </p:nvPicPr>
        <p:blipFill>
          <a:blip r:embed="rId3">
            <a:alphaModFix/>
          </a:blip>
          <a:stretch>
            <a:fillRect/>
          </a:stretch>
        </p:blipFill>
        <p:spPr>
          <a:xfrm>
            <a:off x="4114800" y="431950"/>
            <a:ext cx="4929925" cy="3705700"/>
          </a:xfrm>
          <a:prstGeom prst="rect">
            <a:avLst/>
          </a:prstGeom>
          <a:noFill/>
          <a:ln>
            <a:noFill/>
          </a:ln>
        </p:spPr>
      </p:pic>
      <p:sp>
        <p:nvSpPr>
          <p:cNvPr id="140" name="Google Shape;140;p17"/>
          <p:cNvSpPr txBox="1"/>
          <p:nvPr/>
        </p:nvSpPr>
        <p:spPr>
          <a:xfrm>
            <a:off x="578100" y="1497100"/>
            <a:ext cx="1630500" cy="5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u="sng"/>
              <a:t>Parts to check:</a:t>
            </a:r>
            <a:endParaRPr u="sng"/>
          </a:p>
        </p:txBody>
      </p:sp>
      <p:cxnSp>
        <p:nvCxnSpPr>
          <p:cNvPr id="141" name="Google Shape;141;p17"/>
          <p:cNvCxnSpPr>
            <a:stCxn id="140" idx="3"/>
          </p:cNvCxnSpPr>
          <p:nvPr/>
        </p:nvCxnSpPr>
        <p:spPr>
          <a:xfrm flipH="1" rot="10800000">
            <a:off x="2208600" y="1452700"/>
            <a:ext cx="4565400" cy="296400"/>
          </a:xfrm>
          <a:prstGeom prst="straightConnector1">
            <a:avLst/>
          </a:prstGeom>
          <a:noFill/>
          <a:ln cap="flat" cmpd="sng" w="38100">
            <a:solidFill>
              <a:srgbClr val="FF0000"/>
            </a:solidFill>
            <a:prstDash val="solid"/>
            <a:round/>
            <a:headEnd len="med" w="med" type="none"/>
            <a:tailEnd len="med" w="med" type="triangle"/>
          </a:ln>
        </p:spPr>
      </p:cxnSp>
      <p:cxnSp>
        <p:nvCxnSpPr>
          <p:cNvPr id="142" name="Google Shape;142;p17"/>
          <p:cNvCxnSpPr>
            <a:stCxn id="140" idx="3"/>
          </p:cNvCxnSpPr>
          <p:nvPr/>
        </p:nvCxnSpPr>
        <p:spPr>
          <a:xfrm>
            <a:off x="2208600" y="1749100"/>
            <a:ext cx="3083100" cy="459600"/>
          </a:xfrm>
          <a:prstGeom prst="straightConnector1">
            <a:avLst/>
          </a:prstGeom>
          <a:noFill/>
          <a:ln cap="flat" cmpd="sng" w="38100">
            <a:solidFill>
              <a:srgbClr val="FF0000"/>
            </a:solidFill>
            <a:prstDash val="solid"/>
            <a:round/>
            <a:headEnd len="med" w="med" type="none"/>
            <a:tailEnd len="med" w="med" type="triangle"/>
          </a:ln>
        </p:spPr>
      </p:cxnSp>
      <p:sp>
        <p:nvSpPr>
          <p:cNvPr id="143" name="Google Shape;143;p17"/>
          <p:cNvSpPr txBox="1"/>
          <p:nvPr/>
        </p:nvSpPr>
        <p:spPr>
          <a:xfrm>
            <a:off x="542175" y="2115475"/>
            <a:ext cx="2679000" cy="3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0000"/>
                </a:solidFill>
              </a:rPr>
              <a:t>Rubber cushions...</a:t>
            </a:r>
            <a:endParaRPr b="1" i="1">
              <a:solidFill>
                <a:srgbClr val="FF0000"/>
              </a:solidFill>
            </a:endParaRPr>
          </a:p>
        </p:txBody>
      </p:sp>
      <p:pic>
        <p:nvPicPr>
          <p:cNvPr id="144" name="Google Shape;144;p17"/>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8"/>
          <p:cNvSpPr txBox="1"/>
          <p:nvPr/>
        </p:nvSpPr>
        <p:spPr>
          <a:xfrm>
            <a:off x="0" y="0"/>
            <a:ext cx="3809400" cy="57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2000">
                <a:solidFill>
                  <a:schemeClr val="dk1"/>
                </a:solidFill>
              </a:rPr>
              <a:t>Air Springs</a:t>
            </a:r>
            <a:endParaRPr b="1" sz="2000">
              <a:solidFill>
                <a:schemeClr val="dk1"/>
              </a:solidFill>
            </a:endParaRPr>
          </a:p>
          <a:p>
            <a:pPr indent="0" lvl="0" marL="0" rtl="0" algn="l">
              <a:lnSpc>
                <a:spcPct val="115000"/>
              </a:lnSpc>
              <a:spcBef>
                <a:spcPts val="0"/>
              </a:spcBef>
              <a:spcAft>
                <a:spcPts val="0"/>
              </a:spcAft>
              <a:buNone/>
            </a:pPr>
            <a:r>
              <a:rPr b="1" lang="fr">
                <a:solidFill>
                  <a:schemeClr val="dk1"/>
                </a:solidFill>
              </a:rPr>
              <a:t>Steering Axle</a:t>
            </a:r>
            <a:endParaRPr/>
          </a:p>
        </p:txBody>
      </p:sp>
      <p:pic>
        <p:nvPicPr>
          <p:cNvPr id="150" name="Google Shape;150;p18"/>
          <p:cNvPicPr preferRelativeResize="0"/>
          <p:nvPr/>
        </p:nvPicPr>
        <p:blipFill>
          <a:blip r:embed="rId3">
            <a:alphaModFix/>
          </a:blip>
          <a:stretch>
            <a:fillRect/>
          </a:stretch>
        </p:blipFill>
        <p:spPr>
          <a:xfrm>
            <a:off x="304800" y="730500"/>
            <a:ext cx="4690475" cy="3523625"/>
          </a:xfrm>
          <a:prstGeom prst="rect">
            <a:avLst/>
          </a:prstGeom>
          <a:noFill/>
          <a:ln>
            <a:noFill/>
          </a:ln>
        </p:spPr>
      </p:pic>
      <p:pic>
        <p:nvPicPr>
          <p:cNvPr id="151" name="Google Shape;151;p18"/>
          <p:cNvPicPr preferRelativeResize="0"/>
          <p:nvPr/>
        </p:nvPicPr>
        <p:blipFill>
          <a:blip r:embed="rId4">
            <a:alphaModFix/>
          </a:blip>
          <a:stretch>
            <a:fillRect/>
          </a:stretch>
        </p:blipFill>
        <p:spPr>
          <a:xfrm>
            <a:off x="5746432" y="1066800"/>
            <a:ext cx="3017575" cy="2911700"/>
          </a:xfrm>
          <a:prstGeom prst="rect">
            <a:avLst/>
          </a:prstGeom>
          <a:noFill/>
          <a:ln>
            <a:noFill/>
          </a:ln>
        </p:spPr>
      </p:pic>
      <p:sp>
        <p:nvSpPr>
          <p:cNvPr id="152" name="Google Shape;152;p18"/>
          <p:cNvSpPr txBox="1"/>
          <p:nvPr/>
        </p:nvSpPr>
        <p:spPr>
          <a:xfrm>
            <a:off x="2117800" y="146150"/>
            <a:ext cx="1571100" cy="3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u="sng"/>
              <a:t>Parts to check:</a:t>
            </a:r>
            <a:endParaRPr u="sng"/>
          </a:p>
        </p:txBody>
      </p:sp>
      <p:cxnSp>
        <p:nvCxnSpPr>
          <p:cNvPr id="153" name="Google Shape;153;p18"/>
          <p:cNvCxnSpPr>
            <a:stCxn id="152" idx="3"/>
          </p:cNvCxnSpPr>
          <p:nvPr/>
        </p:nvCxnSpPr>
        <p:spPr>
          <a:xfrm>
            <a:off x="3688900" y="324050"/>
            <a:ext cx="3189000" cy="1914300"/>
          </a:xfrm>
          <a:prstGeom prst="straightConnector1">
            <a:avLst/>
          </a:prstGeom>
          <a:noFill/>
          <a:ln cap="flat" cmpd="sng" w="38100">
            <a:solidFill>
              <a:srgbClr val="FF0000"/>
            </a:solidFill>
            <a:prstDash val="solid"/>
            <a:round/>
            <a:headEnd len="med" w="med" type="none"/>
            <a:tailEnd len="med" w="med" type="triangle"/>
          </a:ln>
        </p:spPr>
      </p:cxnSp>
      <p:cxnSp>
        <p:nvCxnSpPr>
          <p:cNvPr id="154" name="Google Shape;154;p18"/>
          <p:cNvCxnSpPr>
            <a:stCxn id="152" idx="3"/>
          </p:cNvCxnSpPr>
          <p:nvPr/>
        </p:nvCxnSpPr>
        <p:spPr>
          <a:xfrm>
            <a:off x="3688900" y="324050"/>
            <a:ext cx="683700" cy="1454700"/>
          </a:xfrm>
          <a:prstGeom prst="straightConnector1">
            <a:avLst/>
          </a:prstGeom>
          <a:noFill/>
          <a:ln cap="flat" cmpd="sng" w="38100">
            <a:solidFill>
              <a:srgbClr val="FF0000"/>
            </a:solidFill>
            <a:prstDash val="solid"/>
            <a:round/>
            <a:headEnd len="med" w="med" type="none"/>
            <a:tailEnd len="med" w="med" type="triangle"/>
          </a:ln>
        </p:spPr>
      </p:cxnSp>
      <p:sp>
        <p:nvSpPr>
          <p:cNvPr id="155" name="Google Shape;155;p18"/>
          <p:cNvSpPr txBox="1"/>
          <p:nvPr/>
        </p:nvSpPr>
        <p:spPr>
          <a:xfrm>
            <a:off x="5721600" y="175775"/>
            <a:ext cx="3017700" cy="5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0000"/>
                </a:solidFill>
              </a:rPr>
              <a:t>Airbags</a:t>
            </a:r>
            <a:endParaRPr b="1" i="1">
              <a:solidFill>
                <a:srgbClr val="FF0000"/>
              </a:solidFill>
            </a:endParaRPr>
          </a:p>
          <a:p>
            <a:pPr indent="0" lvl="0" marL="0" rtl="0" algn="l">
              <a:spcBef>
                <a:spcPts val="0"/>
              </a:spcBef>
              <a:spcAft>
                <a:spcPts val="0"/>
              </a:spcAft>
              <a:buNone/>
            </a:pPr>
            <a:r>
              <a:rPr b="1" i="1" lang="fr">
                <a:solidFill>
                  <a:srgbClr val="FF0000"/>
                </a:solidFill>
              </a:rPr>
              <a:t>Spring Shackles...</a:t>
            </a:r>
            <a:endParaRPr b="1" i="1">
              <a:solidFill>
                <a:srgbClr val="FF0000"/>
              </a:solidFill>
            </a:endParaRPr>
          </a:p>
        </p:txBody>
      </p:sp>
      <p:pic>
        <p:nvPicPr>
          <p:cNvPr id="156" name="Google Shape;156;p18"/>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