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Exo 2"/>
      <p:regular r:id="rId24"/>
      <p:bold r:id="rId25"/>
      <p:italic r:id="rId26"/>
      <p:boldItalic r:id="rId27"/>
    </p:embeddedFont>
    <p:embeddedFont>
      <p:font typeface="Oswald"/>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Exo2-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xo2-italic.fntdata"/><Relationship Id="rId25" Type="http://schemas.openxmlformats.org/officeDocument/2006/relationships/font" Target="fonts/Exo2-bold.fntdata"/><Relationship Id="rId28" Type="http://schemas.openxmlformats.org/officeDocument/2006/relationships/font" Target="fonts/Oswald-regular.fntdata"/><Relationship Id="rId27" Type="http://schemas.openxmlformats.org/officeDocument/2006/relationships/font" Target="fonts/Exo2-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6f2206aca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f2206aca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7679755c1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7679755c1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75w85 synthetic oil is now more present in some automated transmissions.</a:t>
            </a:r>
            <a:endParaRPr/>
          </a:p>
          <a:p>
            <a:pPr indent="0" lvl="0" marL="0" rtl="0" algn="l">
              <a:spcBef>
                <a:spcPts val="0"/>
              </a:spcBef>
              <a:spcAft>
                <a:spcPts val="0"/>
              </a:spcAft>
              <a:buNone/>
            </a:pPr>
            <a:r>
              <a:rPr lang="fr"/>
              <a:t>Discuss how fragile the plastic around the cap and the rubber cap itself (easy to break especially in cold temperatures).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76cb2ee335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6cb2ee335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679755c1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679755c1e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7679755c1e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7679755c1e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76cb2ee33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6cb2ee33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6f255010b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6f255010b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6cb2ee33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6cb2ee33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Discuss the frequency of checking the wheels, lug nuts during stops.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77fbf6164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7fbf6164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Type of wheel... very limited use for several years. </a:t>
            </a:r>
            <a:r>
              <a:rPr b="1" lang="fr"/>
              <a:t>(Optional)</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7679755c1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7679755c1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679755c1e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679755c1e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7679755c1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679755c1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7679755c1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7679755c1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298d6344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298d6344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6.png"/><Relationship Id="rId4"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17" name="Google Shape;17;p2"/>
          <p:cNvPicPr preferRelativeResize="0"/>
          <p:nvPr/>
        </p:nvPicPr>
        <p:blipFill>
          <a:blip r:embed="rId4">
            <a:alphaModFix/>
          </a:blip>
          <a:stretch>
            <a:fillRect/>
          </a:stretch>
        </p:blipFill>
        <p:spPr>
          <a:xfrm>
            <a:off x="7952800" y="37025"/>
            <a:ext cx="1128074" cy="4834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0" name="Google Shape;2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1" name="Google Shape;21;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2" name="Google Shape;22;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3" name="Google Shape;23;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 name="Google Shape;24;p3"/>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25" name="Google Shape;25;p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 name="Google Shape;28;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0" name="Google Shape;30;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1" name="Google Shape;31;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2" name="Google Shape;32;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 name="Google Shape;33;p4"/>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34" name="Google Shape;34;p4"/>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8" name="Google Shape;38;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9" name="Google Shape;39;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0" name="Google Shape;40;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 name="Google Shape;41;p5"/>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42" name="Google Shape;42;p5"/>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sp>
        <p:nvSpPr>
          <p:cNvPr id="44" name="Google Shape;44;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5" name="Google Shape;4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6" name="Google Shape;46;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7" name="Google Shape;47;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8" name="Google Shape;48;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9" name="Google Shape;49;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0" name="Google Shape;50;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 name="Google Shape;51;p6"/>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52" name="Google Shape;52;p6"/>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 name="Shape 53"/>
        <p:cNvGrpSpPr/>
        <p:nvPr/>
      </p:nvGrpSpPr>
      <p:grpSpPr>
        <a:xfrm>
          <a:off x="0" y="0"/>
          <a:ext cx="0" cy="0"/>
          <a:chOff x="0" y="0"/>
          <a:chExt cx="0" cy="0"/>
        </a:xfrm>
      </p:grpSpPr>
      <p:sp>
        <p:nvSpPr>
          <p:cNvPr id="54" name="Google Shape;54;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6" name="Google Shape;56;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7" name="Google Shape;57;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8" name="Google Shape;5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9" name="Google Shape;59;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0" name="Google Shape;60;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1" name="Google Shape;61;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 name="Google Shape;62;p7"/>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63" name="Google Shape;63;p7"/>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6" name="Google Shape;66;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7" name="Google Shape;67;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8" name="Google Shape;68;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8"/>
          <p:cNvPicPr preferRelativeResize="0"/>
          <p:nvPr/>
        </p:nvPicPr>
        <p:blipFill>
          <a:blip r:embed="rId3">
            <a:alphaModFix/>
          </a:blip>
          <a:stretch>
            <a:fillRect/>
          </a:stretch>
        </p:blipFill>
        <p:spPr>
          <a:xfrm>
            <a:off x="215571" y="4583675"/>
            <a:ext cx="896855" cy="393600"/>
          </a:xfrm>
          <a:prstGeom prst="rect">
            <a:avLst/>
          </a:prstGeom>
          <a:noFill/>
          <a:ln>
            <a:noFill/>
          </a:ln>
        </p:spPr>
      </p:pic>
      <p:pic>
        <p:nvPicPr>
          <p:cNvPr id="70" name="Google Shape;70;p8"/>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71" name="Shape 71"/>
        <p:cNvGrpSpPr/>
        <p:nvPr/>
      </p:nvGrpSpPr>
      <p:grpSpPr>
        <a:xfrm>
          <a:off x="0" y="0"/>
          <a:ext cx="0" cy="0"/>
          <a:chOff x="0" y="0"/>
          <a:chExt cx="0" cy="0"/>
        </a:xfrm>
      </p:grpSpPr>
      <p:sp>
        <p:nvSpPr>
          <p:cNvPr id="72" name="Google Shape;72;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17.jpg"/><Relationship Id="rId5"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www.youtube.com/watch?v=UZ5G8PI5Vrw" TargetMode="Externa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9.jp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0"/>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Competency 2 </a:t>
            </a:r>
            <a:r>
              <a:rPr lang="fr">
                <a:latin typeface="Arial"/>
                <a:ea typeface="Arial"/>
                <a:cs typeface="Arial"/>
                <a:sym typeface="Arial"/>
              </a:rPr>
              <a:t>Lesson 2.5.3</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Wheels</a:t>
            </a:r>
            <a:endParaRPr>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19"/>
          <p:cNvPicPr preferRelativeResize="0"/>
          <p:nvPr/>
        </p:nvPicPr>
        <p:blipFill>
          <a:blip r:embed="rId3">
            <a:alphaModFix/>
          </a:blip>
          <a:stretch>
            <a:fillRect/>
          </a:stretch>
        </p:blipFill>
        <p:spPr>
          <a:xfrm>
            <a:off x="4470775" y="990600"/>
            <a:ext cx="4520826" cy="2718100"/>
          </a:xfrm>
          <a:prstGeom prst="rect">
            <a:avLst/>
          </a:prstGeom>
          <a:noFill/>
          <a:ln>
            <a:noFill/>
          </a:ln>
        </p:spPr>
      </p:pic>
      <p:sp>
        <p:nvSpPr>
          <p:cNvPr id="156" name="Google Shape;156;p19"/>
          <p:cNvSpPr txBox="1"/>
          <p:nvPr/>
        </p:nvSpPr>
        <p:spPr>
          <a:xfrm>
            <a:off x="4728475" y="343775"/>
            <a:ext cx="3305400" cy="646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2400">
                <a:solidFill>
                  <a:schemeClr val="dk1"/>
                </a:solidFill>
              </a:rPr>
              <a:t>Torque Wrench</a:t>
            </a:r>
            <a:endParaRPr sz="2400"/>
          </a:p>
        </p:txBody>
      </p:sp>
      <p:pic>
        <p:nvPicPr>
          <p:cNvPr id="157" name="Google Shape;157;p19"/>
          <p:cNvPicPr preferRelativeResize="0"/>
          <p:nvPr/>
        </p:nvPicPr>
        <p:blipFill>
          <a:blip r:embed="rId4">
            <a:alphaModFix/>
          </a:blip>
          <a:stretch>
            <a:fillRect/>
          </a:stretch>
        </p:blipFill>
        <p:spPr>
          <a:xfrm>
            <a:off x="152400" y="152400"/>
            <a:ext cx="4133850" cy="2733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0"/>
          <p:cNvSpPr txBox="1"/>
          <p:nvPr>
            <p:ph type="title"/>
          </p:nvPr>
        </p:nvSpPr>
        <p:spPr>
          <a:xfrm>
            <a:off x="277200" y="-142450"/>
            <a:ext cx="8546700" cy="6642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1800"/>
              <a:t>Suitable fluid to add to oil lubricated wheel hubs.</a:t>
            </a:r>
            <a:endParaRPr sz="1800"/>
          </a:p>
        </p:txBody>
      </p:sp>
      <p:pic>
        <p:nvPicPr>
          <p:cNvPr id="163" name="Google Shape;163;p20"/>
          <p:cNvPicPr preferRelativeResize="0"/>
          <p:nvPr/>
        </p:nvPicPr>
        <p:blipFill>
          <a:blip r:embed="rId3">
            <a:alphaModFix/>
          </a:blip>
          <a:stretch>
            <a:fillRect/>
          </a:stretch>
        </p:blipFill>
        <p:spPr>
          <a:xfrm>
            <a:off x="76200" y="902750"/>
            <a:ext cx="3543300" cy="3409950"/>
          </a:xfrm>
          <a:prstGeom prst="rect">
            <a:avLst/>
          </a:prstGeom>
          <a:noFill/>
          <a:ln>
            <a:noFill/>
          </a:ln>
        </p:spPr>
      </p:pic>
      <p:sp>
        <p:nvSpPr>
          <p:cNvPr id="164" name="Google Shape;164;p20"/>
          <p:cNvSpPr txBox="1"/>
          <p:nvPr/>
        </p:nvSpPr>
        <p:spPr>
          <a:xfrm>
            <a:off x="3575975" y="324800"/>
            <a:ext cx="1891800" cy="590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sz="1200">
                <a:solidFill>
                  <a:schemeClr val="dk1"/>
                </a:solidFill>
              </a:rPr>
              <a:t>Synthetic gear oil with a viscosity of</a:t>
            </a:r>
            <a:r>
              <a:rPr lang="fr" sz="1200">
                <a:solidFill>
                  <a:schemeClr val="dk1"/>
                </a:solidFill>
              </a:rPr>
              <a:t> </a:t>
            </a:r>
            <a:r>
              <a:rPr b="1" lang="fr" sz="1200" u="sng"/>
              <a:t>75W90</a:t>
            </a:r>
            <a:r>
              <a:rPr lang="fr" sz="1200">
                <a:solidFill>
                  <a:schemeClr val="dk1"/>
                </a:solidFill>
              </a:rPr>
              <a:t>.</a:t>
            </a:r>
            <a:endParaRPr sz="1200"/>
          </a:p>
        </p:txBody>
      </p:sp>
      <p:pic>
        <p:nvPicPr>
          <p:cNvPr id="165" name="Google Shape;165;p20"/>
          <p:cNvPicPr preferRelativeResize="0"/>
          <p:nvPr/>
        </p:nvPicPr>
        <p:blipFill>
          <a:blip r:embed="rId4">
            <a:alphaModFix/>
          </a:blip>
          <a:stretch>
            <a:fillRect/>
          </a:stretch>
        </p:blipFill>
        <p:spPr>
          <a:xfrm>
            <a:off x="3771900" y="924427"/>
            <a:ext cx="1491393" cy="1738325"/>
          </a:xfrm>
          <a:prstGeom prst="rect">
            <a:avLst/>
          </a:prstGeom>
          <a:noFill/>
          <a:ln>
            <a:noFill/>
          </a:ln>
        </p:spPr>
      </p:pic>
      <p:pic>
        <p:nvPicPr>
          <p:cNvPr id="166" name="Google Shape;166;p20"/>
          <p:cNvPicPr preferRelativeResize="0"/>
          <p:nvPr/>
        </p:nvPicPr>
        <p:blipFill>
          <a:blip r:embed="rId5">
            <a:alphaModFix/>
          </a:blip>
          <a:stretch>
            <a:fillRect/>
          </a:stretch>
        </p:blipFill>
        <p:spPr>
          <a:xfrm>
            <a:off x="7156850" y="912738"/>
            <a:ext cx="1123950" cy="1800225"/>
          </a:xfrm>
          <a:prstGeom prst="rect">
            <a:avLst/>
          </a:prstGeom>
          <a:noFill/>
          <a:ln>
            <a:noFill/>
          </a:ln>
        </p:spPr>
      </p:pic>
      <p:sp>
        <p:nvSpPr>
          <p:cNvPr id="167" name="Google Shape;167;p20"/>
          <p:cNvSpPr txBox="1"/>
          <p:nvPr/>
        </p:nvSpPr>
        <p:spPr>
          <a:xfrm>
            <a:off x="6413775" y="324800"/>
            <a:ext cx="2234100" cy="490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fr" sz="1200">
                <a:solidFill>
                  <a:schemeClr val="dk1"/>
                </a:solidFill>
              </a:rPr>
              <a:t> </a:t>
            </a:r>
            <a:r>
              <a:rPr b="1" lang="fr" sz="1200" u="sng">
                <a:solidFill>
                  <a:schemeClr val="dk1"/>
                </a:solidFill>
              </a:rPr>
              <a:t>80w90</a:t>
            </a:r>
            <a:r>
              <a:rPr b="1" lang="fr" sz="1200">
                <a:solidFill>
                  <a:schemeClr val="dk1"/>
                </a:solidFill>
              </a:rPr>
              <a:t> grade mineral oil can also be used.</a:t>
            </a:r>
            <a:endParaRPr b="1" sz="1200"/>
          </a:p>
        </p:txBody>
      </p:sp>
      <p:sp>
        <p:nvSpPr>
          <p:cNvPr id="168" name="Google Shape;168;p20"/>
          <p:cNvSpPr txBox="1"/>
          <p:nvPr/>
        </p:nvSpPr>
        <p:spPr>
          <a:xfrm>
            <a:off x="3695700" y="2667000"/>
            <a:ext cx="5385000" cy="1662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200">
                <a:solidFill>
                  <a:schemeClr val="dk1"/>
                </a:solidFill>
              </a:rPr>
              <a:t>Follow</a:t>
            </a:r>
            <a:r>
              <a:rPr lang="fr" sz="1200">
                <a:solidFill>
                  <a:schemeClr val="dk1"/>
                </a:solidFill>
              </a:rPr>
              <a:t> the manufacturer’s recommendations or consult the mechanic.</a:t>
            </a:r>
            <a:endParaRPr sz="1200">
              <a:solidFill>
                <a:schemeClr val="dk1"/>
              </a:solidFill>
            </a:endParaRPr>
          </a:p>
          <a:p>
            <a:pPr indent="0" lvl="0" marL="0" rtl="0" algn="just">
              <a:lnSpc>
                <a:spcPct val="115000"/>
              </a:lnSpc>
              <a:spcBef>
                <a:spcPts val="0"/>
              </a:spcBef>
              <a:spcAft>
                <a:spcPts val="0"/>
              </a:spcAft>
              <a:buNone/>
            </a:pPr>
            <a:r>
              <a:t/>
            </a:r>
            <a:endParaRPr sz="1200">
              <a:solidFill>
                <a:schemeClr val="dk1"/>
              </a:solidFill>
            </a:endParaRPr>
          </a:p>
          <a:p>
            <a:pPr indent="0" lvl="0" marL="0" rtl="0" algn="just">
              <a:lnSpc>
                <a:spcPct val="115000"/>
              </a:lnSpc>
              <a:spcBef>
                <a:spcPts val="0"/>
              </a:spcBef>
              <a:spcAft>
                <a:spcPts val="0"/>
              </a:spcAft>
              <a:buNone/>
            </a:pPr>
            <a:r>
              <a:rPr lang="fr" sz="1200">
                <a:solidFill>
                  <a:schemeClr val="dk1"/>
                </a:solidFill>
              </a:rPr>
              <a:t>These oils have a peculiar smell which makes it easier to detect leaks during the Circle Check. Leaks can occur on either side of the wheels, hence the importance of checking both sides when possible.</a:t>
            </a:r>
            <a:endParaRPr/>
          </a:p>
        </p:txBody>
      </p:sp>
      <p:sp>
        <p:nvSpPr>
          <p:cNvPr id="169" name="Google Shape;169;p20"/>
          <p:cNvSpPr txBox="1"/>
          <p:nvPr/>
        </p:nvSpPr>
        <p:spPr>
          <a:xfrm>
            <a:off x="0" y="304800"/>
            <a:ext cx="2234100" cy="428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300">
                <a:solidFill>
                  <a:schemeClr val="dk1"/>
                </a:solidFill>
              </a:rPr>
              <a:t>Two types that are used:</a:t>
            </a:r>
            <a:endParaRPr sz="15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1"/>
          <p:cNvSpPr txBox="1"/>
          <p:nvPr/>
        </p:nvSpPr>
        <p:spPr>
          <a:xfrm>
            <a:off x="4779825" y="381000"/>
            <a:ext cx="4287900" cy="1165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Sealed wheel hub are lubricated with a </a:t>
            </a:r>
            <a:r>
              <a:rPr b="1" lang="fr" sz="1800">
                <a:solidFill>
                  <a:schemeClr val="dk1"/>
                </a:solidFill>
                <a:highlight>
                  <a:srgbClr val="FFFF00"/>
                </a:highlight>
              </a:rPr>
              <a:t>semi-liquid grease</a:t>
            </a:r>
            <a:r>
              <a:rPr b="1" lang="fr" sz="1800">
                <a:solidFill>
                  <a:schemeClr val="dk1"/>
                </a:solidFill>
              </a:rPr>
              <a:t>, therefore no risk of leakage.</a:t>
            </a:r>
            <a:endParaRPr sz="1800"/>
          </a:p>
        </p:txBody>
      </p:sp>
      <p:pic>
        <p:nvPicPr>
          <p:cNvPr id="175" name="Google Shape;175;p21"/>
          <p:cNvPicPr preferRelativeResize="0"/>
          <p:nvPr/>
        </p:nvPicPr>
        <p:blipFill>
          <a:blip r:embed="rId3">
            <a:alphaModFix/>
          </a:blip>
          <a:stretch>
            <a:fillRect/>
          </a:stretch>
        </p:blipFill>
        <p:spPr>
          <a:xfrm>
            <a:off x="132501" y="114428"/>
            <a:ext cx="4647325" cy="4130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123200" y="204100"/>
            <a:ext cx="8777700" cy="4974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200"/>
              <a:t>Odometer mounted on a semi-</a:t>
            </a:r>
            <a:r>
              <a:rPr b="1" lang="fr" sz="2200"/>
              <a:t>trailer</a:t>
            </a:r>
            <a:r>
              <a:rPr b="1" lang="fr" sz="2200"/>
              <a:t> wheel hub</a:t>
            </a:r>
            <a:endParaRPr b="1" sz="2200"/>
          </a:p>
          <a:p>
            <a:pPr indent="0" lvl="0" marL="0" rtl="0" algn="ctr">
              <a:lnSpc>
                <a:spcPct val="115000"/>
              </a:lnSpc>
              <a:spcBef>
                <a:spcPts val="0"/>
              </a:spcBef>
              <a:spcAft>
                <a:spcPts val="0"/>
              </a:spcAft>
              <a:buClr>
                <a:schemeClr val="dk1"/>
              </a:buClr>
              <a:buSzPts val="1100"/>
              <a:buFont typeface="Arial"/>
              <a:buNone/>
            </a:pPr>
            <a:r>
              <a:rPr b="1" lang="fr" sz="2200"/>
              <a:t> (common name: </a:t>
            </a:r>
            <a:r>
              <a:rPr b="1" i="1" lang="fr" sz="2200"/>
              <a:t>Hubodometer</a:t>
            </a:r>
            <a:r>
              <a:rPr b="1" lang="fr" sz="2200"/>
              <a:t>)</a:t>
            </a:r>
            <a:endParaRPr sz="2200"/>
          </a:p>
        </p:txBody>
      </p:sp>
      <p:pic>
        <p:nvPicPr>
          <p:cNvPr id="181" name="Google Shape;181;p22"/>
          <p:cNvPicPr preferRelativeResize="0"/>
          <p:nvPr/>
        </p:nvPicPr>
        <p:blipFill>
          <a:blip r:embed="rId3">
            <a:alphaModFix/>
          </a:blip>
          <a:stretch>
            <a:fillRect/>
          </a:stretch>
        </p:blipFill>
        <p:spPr>
          <a:xfrm>
            <a:off x="2557838" y="890325"/>
            <a:ext cx="4028325" cy="2765725"/>
          </a:xfrm>
          <a:prstGeom prst="rect">
            <a:avLst/>
          </a:prstGeom>
          <a:noFill/>
          <a:ln>
            <a:noFill/>
          </a:ln>
        </p:spPr>
      </p:pic>
      <p:sp>
        <p:nvSpPr>
          <p:cNvPr id="182" name="Google Shape;182;p22"/>
          <p:cNvSpPr txBox="1"/>
          <p:nvPr/>
        </p:nvSpPr>
        <p:spPr>
          <a:xfrm>
            <a:off x="323400" y="3701451"/>
            <a:ext cx="8577300" cy="62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
              <a:t>The mileage must be indicated in the </a:t>
            </a:r>
            <a:r>
              <a:rPr b="1" lang="fr"/>
              <a:t>Circle Check Report</a:t>
            </a:r>
            <a:r>
              <a:rPr lang="fr"/>
              <a:t>. </a:t>
            </a:r>
            <a:r>
              <a:rPr b="1" lang="fr" u="sng">
                <a:solidFill>
                  <a:srgbClr val="FF0000"/>
                </a:solidFill>
              </a:rPr>
              <a:t>I</a:t>
            </a:r>
            <a:r>
              <a:rPr b="1" lang="fr">
                <a:solidFill>
                  <a:srgbClr val="FF0000"/>
                </a:solidFill>
              </a:rPr>
              <a:t>MPORTANT</a:t>
            </a:r>
            <a:r>
              <a:rPr b="1" lang="fr">
                <a:solidFill>
                  <a:schemeClr val="dk1"/>
                </a:solidFill>
              </a:rPr>
              <a:t>: </a:t>
            </a:r>
            <a:r>
              <a:rPr b="1" lang="fr" u="sng">
                <a:solidFill>
                  <a:schemeClr val="dk1"/>
                </a:solidFill>
              </a:rPr>
              <a:t>The presence of a Hubodometer is not an obstacle for not checking the oil level in the hub.</a:t>
            </a:r>
            <a:endParaRPr b="1"/>
          </a:p>
          <a:p>
            <a:pPr indent="0" lvl="0" marL="0" rtl="0" algn="ctr">
              <a:spcBef>
                <a:spcPts val="0"/>
              </a:spcBef>
              <a:spcAft>
                <a:spcPts val="0"/>
              </a:spcAft>
              <a:buNone/>
            </a:pPr>
            <a:r>
              <a:t/>
            </a:r>
            <a:endParaRPr/>
          </a:p>
        </p:txBody>
      </p:sp>
      <p:cxnSp>
        <p:nvCxnSpPr>
          <p:cNvPr id="183" name="Google Shape;183;p22"/>
          <p:cNvCxnSpPr/>
          <p:nvPr/>
        </p:nvCxnSpPr>
        <p:spPr>
          <a:xfrm rot="10800000">
            <a:off x="5636650" y="1961300"/>
            <a:ext cx="1791900" cy="20730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3"/>
          <p:cNvSpPr txBox="1"/>
          <p:nvPr>
            <p:ph type="title"/>
          </p:nvPr>
        </p:nvSpPr>
        <p:spPr>
          <a:xfrm>
            <a:off x="116900" y="200449"/>
            <a:ext cx="8900700" cy="5223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200"/>
              <a:t>Examples of defects caused by gasket leaks:</a:t>
            </a:r>
            <a:endParaRPr sz="2200"/>
          </a:p>
        </p:txBody>
      </p:sp>
      <p:pic>
        <p:nvPicPr>
          <p:cNvPr id="189" name="Google Shape;189;p23"/>
          <p:cNvPicPr preferRelativeResize="0"/>
          <p:nvPr/>
        </p:nvPicPr>
        <p:blipFill>
          <a:blip r:embed="rId3">
            <a:alphaModFix/>
          </a:blip>
          <a:stretch>
            <a:fillRect/>
          </a:stretch>
        </p:blipFill>
        <p:spPr>
          <a:xfrm>
            <a:off x="116900" y="852450"/>
            <a:ext cx="3088150" cy="2318575"/>
          </a:xfrm>
          <a:prstGeom prst="rect">
            <a:avLst/>
          </a:prstGeom>
          <a:noFill/>
          <a:ln>
            <a:noFill/>
          </a:ln>
        </p:spPr>
      </p:pic>
      <p:pic>
        <p:nvPicPr>
          <p:cNvPr id="190" name="Google Shape;190;p23"/>
          <p:cNvPicPr preferRelativeResize="0"/>
          <p:nvPr/>
        </p:nvPicPr>
        <p:blipFill>
          <a:blip r:embed="rId4">
            <a:alphaModFix/>
          </a:blip>
          <a:stretch>
            <a:fillRect/>
          </a:stretch>
        </p:blipFill>
        <p:spPr>
          <a:xfrm>
            <a:off x="6475258" y="839812"/>
            <a:ext cx="2539617" cy="2349650"/>
          </a:xfrm>
          <a:prstGeom prst="rect">
            <a:avLst/>
          </a:prstGeom>
          <a:noFill/>
          <a:ln>
            <a:noFill/>
          </a:ln>
        </p:spPr>
      </p:pic>
      <p:sp>
        <p:nvSpPr>
          <p:cNvPr id="191" name="Google Shape;191;p23"/>
          <p:cNvSpPr txBox="1"/>
          <p:nvPr/>
        </p:nvSpPr>
        <p:spPr>
          <a:xfrm>
            <a:off x="600288" y="3168725"/>
            <a:ext cx="18369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t>Fuite extérieure</a:t>
            </a:r>
            <a:endParaRPr b="1"/>
          </a:p>
        </p:txBody>
      </p:sp>
      <p:sp>
        <p:nvSpPr>
          <p:cNvPr id="192" name="Google Shape;192;p23"/>
          <p:cNvSpPr txBox="1"/>
          <p:nvPr/>
        </p:nvSpPr>
        <p:spPr>
          <a:xfrm>
            <a:off x="5416113" y="3168725"/>
            <a:ext cx="1836900" cy="3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a:t>Fuites intérieures</a:t>
            </a:r>
            <a:endParaRPr b="1"/>
          </a:p>
        </p:txBody>
      </p:sp>
      <p:pic>
        <p:nvPicPr>
          <p:cNvPr id="193" name="Google Shape;193;p23"/>
          <p:cNvPicPr preferRelativeResize="0"/>
          <p:nvPr/>
        </p:nvPicPr>
        <p:blipFill>
          <a:blip r:embed="rId5">
            <a:alphaModFix/>
          </a:blip>
          <a:stretch>
            <a:fillRect/>
          </a:stretch>
        </p:blipFill>
        <p:spPr>
          <a:xfrm>
            <a:off x="3296070" y="837050"/>
            <a:ext cx="3088150" cy="2349657"/>
          </a:xfrm>
          <a:prstGeom prst="rect">
            <a:avLst/>
          </a:prstGeom>
          <a:noFill/>
          <a:ln>
            <a:noFill/>
          </a:ln>
        </p:spPr>
      </p:pic>
      <p:sp>
        <p:nvSpPr>
          <p:cNvPr id="194" name="Google Shape;194;p23"/>
          <p:cNvSpPr txBox="1"/>
          <p:nvPr/>
        </p:nvSpPr>
        <p:spPr>
          <a:xfrm>
            <a:off x="0" y="3171025"/>
            <a:ext cx="9017700" cy="628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t/>
            </a:r>
            <a:endParaRPr b="1" sz="1200">
              <a:solidFill>
                <a:schemeClr val="dk1"/>
              </a:solidFill>
            </a:endParaRPr>
          </a:p>
          <a:p>
            <a:pPr indent="0" lvl="0" marL="0" rtl="0" algn="just">
              <a:lnSpc>
                <a:spcPct val="115000"/>
              </a:lnSpc>
              <a:spcBef>
                <a:spcPts val="0"/>
              </a:spcBef>
              <a:spcAft>
                <a:spcPts val="0"/>
              </a:spcAft>
              <a:buNone/>
            </a:pPr>
            <a:r>
              <a:rPr b="1" lang="fr" sz="1200">
                <a:solidFill>
                  <a:schemeClr val="dk1"/>
                </a:solidFill>
              </a:rPr>
              <a:t>                      </a:t>
            </a:r>
            <a:r>
              <a:rPr b="1" lang="fr" sz="1200">
                <a:solidFill>
                  <a:srgbClr val="FF0000"/>
                </a:solidFill>
              </a:rPr>
              <a:t>Exterior Leak </a:t>
            </a:r>
            <a:r>
              <a:rPr b="1" lang="fr" sz="1200">
                <a:solidFill>
                  <a:schemeClr val="dk1"/>
                </a:solidFill>
              </a:rPr>
              <a:t>                                                                                          </a:t>
            </a:r>
            <a:r>
              <a:rPr b="1" lang="fr" sz="1200">
                <a:solidFill>
                  <a:srgbClr val="FF0000"/>
                </a:solidFill>
              </a:rPr>
              <a:t>Interior Leak</a:t>
            </a:r>
            <a:r>
              <a:rPr b="1" lang="fr" sz="1200">
                <a:solidFill>
                  <a:schemeClr val="dk1"/>
                </a:solidFill>
              </a:rPr>
              <a:t>   </a:t>
            </a:r>
            <a:endParaRPr b="1" sz="1200">
              <a:solidFill>
                <a:schemeClr val="dk1"/>
              </a:solidFill>
            </a:endParaRPr>
          </a:p>
          <a:p>
            <a:pPr indent="0" lvl="0" marL="0" rtl="0" algn="just">
              <a:lnSpc>
                <a:spcPct val="115000"/>
              </a:lnSpc>
              <a:spcBef>
                <a:spcPts val="0"/>
              </a:spcBef>
              <a:spcAft>
                <a:spcPts val="0"/>
              </a:spcAft>
              <a:buNone/>
            </a:pPr>
            <a:r>
              <a:rPr b="1" lang="fr">
                <a:solidFill>
                  <a:schemeClr val="dk1"/>
                </a:solidFill>
              </a:rPr>
              <a:t>It could be very dangerous to drive with a wheel hub without the presence of any oil.</a:t>
            </a:r>
            <a:r>
              <a:rPr b="1" lang="fr">
                <a:solidFill>
                  <a:schemeClr val="dk1"/>
                </a:solidFill>
              </a:rPr>
              <a:t> </a:t>
            </a:r>
            <a:r>
              <a:rPr b="1" lang="fr">
                <a:solidFill>
                  <a:srgbClr val="FF0000"/>
                </a:solidFill>
                <a:highlight>
                  <a:srgbClr val="FFFF00"/>
                </a:highlight>
              </a:rPr>
              <a:t>Lack of oil can destroy the wheel bearing, resulting in wheel lose.</a:t>
            </a:r>
            <a:r>
              <a:rPr b="1" lang="fr">
                <a:solidFill>
                  <a:srgbClr val="FF0000"/>
                </a:solidFill>
                <a:highlight>
                  <a:srgbClr val="FFFF00"/>
                </a:highlight>
              </a:rPr>
              <a:t> </a:t>
            </a:r>
            <a:endParaRPr>
              <a:solidFill>
                <a:srgbClr val="FF0000"/>
              </a:solidFill>
              <a:highlight>
                <a:srgbClr val="FFFF00"/>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24"/>
          <p:cNvPicPr preferRelativeResize="0"/>
          <p:nvPr/>
        </p:nvPicPr>
        <p:blipFill>
          <a:blip r:embed="rId3">
            <a:alphaModFix/>
          </a:blip>
          <a:stretch>
            <a:fillRect/>
          </a:stretch>
        </p:blipFill>
        <p:spPr>
          <a:xfrm>
            <a:off x="87450" y="74475"/>
            <a:ext cx="3215675" cy="1847850"/>
          </a:xfrm>
          <a:prstGeom prst="rect">
            <a:avLst/>
          </a:prstGeom>
          <a:noFill/>
          <a:ln>
            <a:noFill/>
          </a:ln>
        </p:spPr>
      </p:pic>
      <p:pic>
        <p:nvPicPr>
          <p:cNvPr id="200" name="Google Shape;200;p24"/>
          <p:cNvPicPr preferRelativeResize="0"/>
          <p:nvPr/>
        </p:nvPicPr>
        <p:blipFill>
          <a:blip r:embed="rId4">
            <a:alphaModFix/>
          </a:blip>
          <a:stretch>
            <a:fillRect/>
          </a:stretch>
        </p:blipFill>
        <p:spPr>
          <a:xfrm>
            <a:off x="3352800" y="34750"/>
            <a:ext cx="3952000" cy="1592300"/>
          </a:xfrm>
          <a:prstGeom prst="rect">
            <a:avLst/>
          </a:prstGeom>
          <a:noFill/>
          <a:ln>
            <a:noFill/>
          </a:ln>
        </p:spPr>
      </p:pic>
      <p:pic>
        <p:nvPicPr>
          <p:cNvPr id="201" name="Google Shape;201;p24"/>
          <p:cNvPicPr preferRelativeResize="0"/>
          <p:nvPr/>
        </p:nvPicPr>
        <p:blipFill>
          <a:blip r:embed="rId5">
            <a:alphaModFix/>
          </a:blip>
          <a:stretch>
            <a:fillRect/>
          </a:stretch>
        </p:blipFill>
        <p:spPr>
          <a:xfrm>
            <a:off x="152400" y="2074725"/>
            <a:ext cx="2682425" cy="2172550"/>
          </a:xfrm>
          <a:prstGeom prst="rect">
            <a:avLst/>
          </a:prstGeom>
          <a:noFill/>
          <a:ln>
            <a:noFill/>
          </a:ln>
        </p:spPr>
      </p:pic>
      <p:pic>
        <p:nvPicPr>
          <p:cNvPr id="202" name="Google Shape;202;p24"/>
          <p:cNvPicPr preferRelativeResize="0"/>
          <p:nvPr/>
        </p:nvPicPr>
        <p:blipFill>
          <a:blip r:embed="rId6">
            <a:alphaModFix/>
          </a:blip>
          <a:stretch>
            <a:fillRect/>
          </a:stretch>
        </p:blipFill>
        <p:spPr>
          <a:xfrm>
            <a:off x="3038475" y="2224099"/>
            <a:ext cx="4921923" cy="1847850"/>
          </a:xfrm>
          <a:prstGeom prst="rect">
            <a:avLst/>
          </a:prstGeom>
          <a:noFill/>
          <a:ln>
            <a:noFill/>
          </a:ln>
        </p:spPr>
      </p:pic>
      <p:sp>
        <p:nvSpPr>
          <p:cNvPr id="203" name="Google Shape;203;p24"/>
          <p:cNvSpPr txBox="1"/>
          <p:nvPr/>
        </p:nvSpPr>
        <p:spPr>
          <a:xfrm>
            <a:off x="6390400" y="2532775"/>
            <a:ext cx="73359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4"/>
          <p:cNvPicPr preferRelativeResize="0"/>
          <p:nvPr/>
        </p:nvPicPr>
        <p:blipFill>
          <a:blip r:embed="rId7">
            <a:alphaModFix/>
          </a:blip>
          <a:stretch>
            <a:fillRect/>
          </a:stretch>
        </p:blipFill>
        <p:spPr>
          <a:xfrm>
            <a:off x="6579725" y="1695450"/>
            <a:ext cx="2458325" cy="1920575"/>
          </a:xfrm>
          <a:prstGeom prst="rect">
            <a:avLst/>
          </a:prstGeom>
          <a:noFill/>
          <a:ln>
            <a:noFill/>
          </a:ln>
        </p:spPr>
      </p:pic>
      <p:sp>
        <p:nvSpPr>
          <p:cNvPr id="205" name="Google Shape;205;p24"/>
          <p:cNvSpPr txBox="1"/>
          <p:nvPr/>
        </p:nvSpPr>
        <p:spPr>
          <a:xfrm>
            <a:off x="7354475" y="386200"/>
            <a:ext cx="1789500" cy="779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200">
                <a:solidFill>
                  <a:srgbClr val="FF0000"/>
                </a:solidFill>
              </a:rPr>
              <a:t>LOSE OF WHEEL</a:t>
            </a:r>
            <a:endParaRPr b="1" sz="2200">
              <a:solidFill>
                <a:srgbClr val="FF0000"/>
              </a:solidFill>
            </a:endParaRPr>
          </a:p>
        </p:txBody>
      </p:sp>
      <p:cxnSp>
        <p:nvCxnSpPr>
          <p:cNvPr id="206" name="Google Shape;206;p24"/>
          <p:cNvCxnSpPr/>
          <p:nvPr/>
        </p:nvCxnSpPr>
        <p:spPr>
          <a:xfrm flipH="1" rot="10800000">
            <a:off x="1727500" y="1415600"/>
            <a:ext cx="350700" cy="65100"/>
          </a:xfrm>
          <a:prstGeom prst="straightConnector1">
            <a:avLst/>
          </a:prstGeom>
          <a:noFill/>
          <a:ln cap="flat" cmpd="sng" w="38100">
            <a:solidFill>
              <a:srgbClr val="FF0000"/>
            </a:solidFill>
            <a:prstDash val="solid"/>
            <a:round/>
            <a:headEnd len="med" w="med" type="none"/>
            <a:tailEnd len="med" w="med" type="triangle"/>
          </a:ln>
        </p:spPr>
      </p:cxnSp>
      <p:cxnSp>
        <p:nvCxnSpPr>
          <p:cNvPr id="207" name="Google Shape;207;p24"/>
          <p:cNvCxnSpPr/>
          <p:nvPr/>
        </p:nvCxnSpPr>
        <p:spPr>
          <a:xfrm>
            <a:off x="1740475" y="1493700"/>
            <a:ext cx="1324800" cy="181800"/>
          </a:xfrm>
          <a:prstGeom prst="straightConnector1">
            <a:avLst/>
          </a:prstGeom>
          <a:noFill/>
          <a:ln cap="flat" cmpd="sng" w="38100">
            <a:solidFill>
              <a:srgbClr val="FF0000"/>
            </a:solidFill>
            <a:prstDash val="solid"/>
            <a:round/>
            <a:headEnd len="med" w="med" type="none"/>
            <a:tailEnd len="med" w="med" type="triangle"/>
          </a:ln>
        </p:spPr>
      </p:cxnSp>
      <p:sp>
        <p:nvSpPr>
          <p:cNvPr id="208" name="Google Shape;208;p24"/>
          <p:cNvSpPr/>
          <p:nvPr/>
        </p:nvSpPr>
        <p:spPr>
          <a:xfrm>
            <a:off x="6210300" y="45900"/>
            <a:ext cx="400200" cy="54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4"/>
          <p:cNvSpPr txBox="1"/>
          <p:nvPr/>
        </p:nvSpPr>
        <p:spPr>
          <a:xfrm>
            <a:off x="3356275" y="144600"/>
            <a:ext cx="1701600" cy="3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highlight>
                  <a:srgbClr val="FFFF00"/>
                </a:highlight>
              </a:rPr>
              <a:t>Loose Lug Nuts</a:t>
            </a:r>
            <a:endParaRPr b="1">
              <a:solidFill>
                <a:srgbClr val="FF0000"/>
              </a:solidFill>
              <a:highlight>
                <a:srgbClr val="FFFF00"/>
              </a:highlight>
            </a:endParaRPr>
          </a:p>
        </p:txBody>
      </p:sp>
      <p:sp>
        <p:nvSpPr>
          <p:cNvPr id="210" name="Google Shape;210;p24"/>
          <p:cNvSpPr txBox="1"/>
          <p:nvPr/>
        </p:nvSpPr>
        <p:spPr>
          <a:xfrm>
            <a:off x="3150725" y="2415875"/>
            <a:ext cx="2682300" cy="3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highlight>
                  <a:srgbClr val="FFFF00"/>
                </a:highlight>
              </a:rPr>
              <a:t>Poorly Lubricated Bearings</a:t>
            </a:r>
            <a:endParaRPr b="1">
              <a:solidFill>
                <a:srgbClr val="FF0000"/>
              </a:solidFill>
              <a:highlight>
                <a:srgbClr val="FFFF00"/>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5" title="SECURIVEUR - Perte de roues tragique dans une station essence">
            <a:hlinkClick r:id="rId3"/>
          </p:cNvPr>
          <p:cNvPicPr preferRelativeResize="0"/>
          <p:nvPr/>
        </p:nvPicPr>
        <p:blipFill>
          <a:blip r:embed="rId4">
            <a:alphaModFix/>
          </a:blip>
          <a:stretch>
            <a:fillRect/>
          </a:stretch>
        </p:blipFill>
        <p:spPr>
          <a:xfrm>
            <a:off x="1752600" y="228600"/>
            <a:ext cx="5250875" cy="3938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6"/>
          <p:cNvPicPr preferRelativeResize="0"/>
          <p:nvPr/>
        </p:nvPicPr>
        <p:blipFill>
          <a:blip r:embed="rId3">
            <a:alphaModFix/>
          </a:blip>
          <a:stretch>
            <a:fillRect/>
          </a:stretch>
        </p:blipFill>
        <p:spPr>
          <a:xfrm>
            <a:off x="152400" y="152400"/>
            <a:ext cx="4114800" cy="4038600"/>
          </a:xfrm>
          <a:prstGeom prst="rect">
            <a:avLst/>
          </a:prstGeom>
          <a:noFill/>
          <a:ln>
            <a:noFill/>
          </a:ln>
        </p:spPr>
      </p:pic>
      <p:sp>
        <p:nvSpPr>
          <p:cNvPr id="221" name="Google Shape;221;p26"/>
          <p:cNvSpPr txBox="1"/>
          <p:nvPr/>
        </p:nvSpPr>
        <p:spPr>
          <a:xfrm>
            <a:off x="5209500" y="367150"/>
            <a:ext cx="3149100" cy="95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200"/>
              <a:t>Anomalies (Defects)</a:t>
            </a:r>
            <a:endParaRPr b="1" sz="2200"/>
          </a:p>
          <a:p>
            <a:pPr indent="0" lvl="0" marL="0" rtl="0" algn="l">
              <a:spcBef>
                <a:spcPts val="0"/>
              </a:spcBef>
              <a:spcAft>
                <a:spcPts val="0"/>
              </a:spcAft>
              <a:buNone/>
            </a:pPr>
            <a:r>
              <a:t/>
            </a:r>
            <a:endParaRPr b="1"/>
          </a:p>
          <a:p>
            <a:pPr indent="0" lvl="0" marL="0" rtl="0" algn="l">
              <a:spcBef>
                <a:spcPts val="0"/>
              </a:spcBef>
              <a:spcAft>
                <a:spcPts val="0"/>
              </a:spcAft>
              <a:buNone/>
            </a:pPr>
            <a:r>
              <a:rPr b="1" lang="fr">
                <a:solidFill>
                  <a:srgbClr val="FF0000"/>
                </a:solidFill>
              </a:rPr>
              <a:t>What are they</a:t>
            </a:r>
            <a:r>
              <a:rPr b="1" lang="fr">
                <a:solidFill>
                  <a:srgbClr val="FF0000"/>
                </a:solidFill>
              </a:rPr>
              <a:t>?</a:t>
            </a:r>
            <a:endParaRPr b="1">
              <a:solidFill>
                <a:srgbClr val="FF0000"/>
              </a:solidFill>
            </a:endParaRPr>
          </a:p>
        </p:txBody>
      </p:sp>
      <p:sp>
        <p:nvSpPr>
          <p:cNvPr id="222" name="Google Shape;222;p26"/>
          <p:cNvSpPr txBox="1"/>
          <p:nvPr/>
        </p:nvSpPr>
        <p:spPr>
          <a:xfrm>
            <a:off x="4635300" y="1491375"/>
            <a:ext cx="4342800" cy="21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Recommendation:</a:t>
            </a:r>
            <a:endParaRPr b="1"/>
          </a:p>
          <a:p>
            <a:pPr indent="0" lvl="0" marL="0" rtl="0" algn="just">
              <a:spcBef>
                <a:spcPts val="0"/>
              </a:spcBef>
              <a:spcAft>
                <a:spcPts val="0"/>
              </a:spcAft>
              <a:buNone/>
            </a:pPr>
            <a:r>
              <a:t/>
            </a:r>
            <a:endParaRPr b="1"/>
          </a:p>
          <a:p>
            <a:pPr indent="0" lvl="0" marL="0" rtl="0" algn="just">
              <a:spcBef>
                <a:spcPts val="0"/>
              </a:spcBef>
              <a:spcAft>
                <a:spcPts val="0"/>
              </a:spcAft>
              <a:buNone/>
            </a:pPr>
            <a:r>
              <a:rPr lang="fr"/>
              <a:t>When stopping or taking a break, it is</a:t>
            </a:r>
            <a:r>
              <a:rPr b="1" lang="fr"/>
              <a:t> important</a:t>
            </a:r>
            <a:r>
              <a:rPr lang="fr"/>
              <a:t> to walk around your vehicle to detect any irregularities. Including a check of the wheels and lug nuts. </a:t>
            </a:r>
            <a:endParaRPr/>
          </a:p>
          <a:p>
            <a:pPr indent="0" lvl="0" marL="0" rtl="0" algn="l">
              <a:spcBef>
                <a:spcPts val="0"/>
              </a:spcBef>
              <a:spcAft>
                <a:spcPts val="0"/>
              </a:spcAft>
              <a:buNone/>
            </a:pPr>
            <a:r>
              <a:t/>
            </a:r>
            <a:endParaRPr/>
          </a:p>
          <a:p>
            <a:pPr indent="0" lvl="0" marL="0" rtl="0" algn="just">
              <a:spcBef>
                <a:spcPts val="0"/>
              </a:spcBef>
              <a:spcAft>
                <a:spcPts val="0"/>
              </a:spcAft>
              <a:buNone/>
            </a:pPr>
            <a:r>
              <a:rPr lang="fr"/>
              <a:t>Before </a:t>
            </a:r>
            <a:r>
              <a:rPr b="1" lang="fr">
                <a:highlight>
                  <a:srgbClr val="FFFF00"/>
                </a:highlight>
              </a:rPr>
              <a:t>losing a wheel</a:t>
            </a:r>
            <a:r>
              <a:rPr lang="fr"/>
              <a:t>, the mechanical parts can show you... </a:t>
            </a:r>
            <a:r>
              <a:rPr b="1" lang="fr"/>
              <a:t>IT’S UP TO YOU TO SEE THE SIGNS! </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7"/>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Thank You</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for your</a:t>
            </a:r>
            <a:r>
              <a:rPr lang="fr">
                <a:latin typeface="Arial"/>
                <a:ea typeface="Arial"/>
                <a:cs typeface="Arial"/>
                <a:sym typeface="Arial"/>
              </a:rPr>
              <a:t> participation</a:t>
            </a:r>
            <a:endParaRPr>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1"/>
          <p:cNvSpPr txBox="1"/>
          <p:nvPr>
            <p:ph type="title"/>
          </p:nvPr>
        </p:nvSpPr>
        <p:spPr>
          <a:xfrm>
            <a:off x="2719650" y="419975"/>
            <a:ext cx="3704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fr"/>
              <a:t>Wheels</a:t>
            </a:r>
            <a:endParaRPr b="1"/>
          </a:p>
        </p:txBody>
      </p:sp>
      <p:sp>
        <p:nvSpPr>
          <p:cNvPr id="83" name="Google Shape;83;p11"/>
          <p:cNvSpPr txBox="1"/>
          <p:nvPr/>
        </p:nvSpPr>
        <p:spPr>
          <a:xfrm>
            <a:off x="1035600" y="1483650"/>
            <a:ext cx="7072800" cy="2176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fr" sz="2400">
                <a:solidFill>
                  <a:schemeClr val="dk1"/>
                </a:solidFill>
              </a:rPr>
              <a:t>Objectives of the lesson: </a:t>
            </a:r>
            <a:endParaRPr b="1" sz="2400">
              <a:solidFill>
                <a:schemeClr val="dk1"/>
              </a:solidFill>
            </a:endParaRPr>
          </a:p>
          <a:p>
            <a:pPr indent="-381000" lvl="0" marL="269999" rtl="0" algn="l">
              <a:spcBef>
                <a:spcPts val="0"/>
              </a:spcBef>
              <a:spcAft>
                <a:spcPts val="0"/>
              </a:spcAft>
              <a:buClr>
                <a:schemeClr val="dk1"/>
              </a:buClr>
              <a:buSzPts val="2400"/>
              <a:buChar char="●"/>
            </a:pPr>
            <a:r>
              <a:rPr lang="fr" sz="2400">
                <a:solidFill>
                  <a:schemeClr val="dk1"/>
                </a:solidFill>
              </a:rPr>
              <a:t>Recognize the different types of wheels and their condition.</a:t>
            </a:r>
            <a:endParaRPr sz="2400">
              <a:solidFill>
                <a:schemeClr val="dk1"/>
              </a:solidFill>
            </a:endParaRPr>
          </a:p>
          <a:p>
            <a:pPr indent="-381000" lvl="0" marL="269999" rtl="0" algn="l">
              <a:spcBef>
                <a:spcPts val="0"/>
              </a:spcBef>
              <a:spcAft>
                <a:spcPts val="0"/>
              </a:spcAft>
              <a:buClr>
                <a:schemeClr val="dk1"/>
              </a:buClr>
              <a:buSzPts val="2400"/>
              <a:buChar char="●"/>
            </a:pPr>
            <a:r>
              <a:rPr lang="fr" sz="2400">
                <a:solidFill>
                  <a:schemeClr val="dk1"/>
                </a:solidFill>
              </a:rPr>
              <a:t>Recognize the different types of hubs and their condition.</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2"/>
          <p:cNvPicPr preferRelativeResize="0"/>
          <p:nvPr/>
        </p:nvPicPr>
        <p:blipFill>
          <a:blip r:embed="rId3">
            <a:alphaModFix/>
          </a:blip>
          <a:stretch>
            <a:fillRect/>
          </a:stretch>
        </p:blipFill>
        <p:spPr>
          <a:xfrm>
            <a:off x="5387125" y="1501863"/>
            <a:ext cx="1628775" cy="1666875"/>
          </a:xfrm>
          <a:prstGeom prst="rect">
            <a:avLst/>
          </a:prstGeom>
          <a:noFill/>
          <a:ln>
            <a:noFill/>
          </a:ln>
        </p:spPr>
      </p:pic>
      <p:pic>
        <p:nvPicPr>
          <p:cNvPr id="89" name="Google Shape;89;p12"/>
          <p:cNvPicPr preferRelativeResize="0"/>
          <p:nvPr/>
        </p:nvPicPr>
        <p:blipFill>
          <a:blip r:embed="rId4">
            <a:alphaModFix/>
          </a:blip>
          <a:stretch>
            <a:fillRect/>
          </a:stretch>
        </p:blipFill>
        <p:spPr>
          <a:xfrm>
            <a:off x="7195150" y="1535200"/>
            <a:ext cx="1685925" cy="1600200"/>
          </a:xfrm>
          <a:prstGeom prst="rect">
            <a:avLst/>
          </a:prstGeom>
          <a:noFill/>
          <a:ln>
            <a:noFill/>
          </a:ln>
        </p:spPr>
      </p:pic>
      <p:sp>
        <p:nvSpPr>
          <p:cNvPr id="90" name="Google Shape;90;p12"/>
          <p:cNvSpPr txBox="1"/>
          <p:nvPr/>
        </p:nvSpPr>
        <p:spPr>
          <a:xfrm>
            <a:off x="5606163" y="3410875"/>
            <a:ext cx="1343100" cy="663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fr">
                <a:solidFill>
                  <a:srgbClr val="FF0000"/>
                </a:solidFill>
              </a:rPr>
              <a:t>Steel Wheel</a:t>
            </a:r>
            <a:endParaRPr b="1">
              <a:solidFill>
                <a:srgbClr val="FF0000"/>
              </a:solidFill>
            </a:endParaRPr>
          </a:p>
        </p:txBody>
      </p:sp>
      <p:sp>
        <p:nvSpPr>
          <p:cNvPr id="91" name="Google Shape;91;p12"/>
          <p:cNvSpPr txBox="1"/>
          <p:nvPr>
            <p:ph type="title"/>
          </p:nvPr>
        </p:nvSpPr>
        <p:spPr>
          <a:xfrm>
            <a:off x="6661750" y="467150"/>
            <a:ext cx="1096800" cy="265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fr" sz="1400"/>
              <a:t>Rims</a:t>
            </a:r>
            <a:endParaRPr b="1" sz="1400"/>
          </a:p>
        </p:txBody>
      </p:sp>
      <p:sp>
        <p:nvSpPr>
          <p:cNvPr id="92" name="Google Shape;92;p12"/>
          <p:cNvSpPr txBox="1"/>
          <p:nvPr/>
        </p:nvSpPr>
        <p:spPr>
          <a:xfrm>
            <a:off x="7210150" y="3410850"/>
            <a:ext cx="1746900" cy="66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a:solidFill>
                  <a:schemeClr val="dk1"/>
                </a:solidFill>
              </a:rPr>
              <a:t> </a:t>
            </a:r>
            <a:r>
              <a:rPr b="1" lang="fr">
                <a:solidFill>
                  <a:srgbClr val="FF0000"/>
                </a:solidFill>
              </a:rPr>
              <a:t>Aluminium Wheel</a:t>
            </a:r>
            <a:endParaRPr b="1">
              <a:solidFill>
                <a:srgbClr val="FF0000"/>
              </a:solidFill>
            </a:endParaRPr>
          </a:p>
        </p:txBody>
      </p:sp>
      <p:cxnSp>
        <p:nvCxnSpPr>
          <p:cNvPr id="93" name="Google Shape;93;p12"/>
          <p:cNvCxnSpPr>
            <a:stCxn id="91" idx="2"/>
          </p:cNvCxnSpPr>
          <p:nvPr/>
        </p:nvCxnSpPr>
        <p:spPr>
          <a:xfrm>
            <a:off x="7210150" y="732650"/>
            <a:ext cx="724200" cy="853200"/>
          </a:xfrm>
          <a:prstGeom prst="straightConnector1">
            <a:avLst/>
          </a:prstGeom>
          <a:noFill/>
          <a:ln cap="flat" cmpd="sng" w="9525">
            <a:solidFill>
              <a:srgbClr val="FF0000"/>
            </a:solidFill>
            <a:prstDash val="solid"/>
            <a:round/>
            <a:headEnd len="med" w="med" type="none"/>
            <a:tailEnd len="med" w="med" type="triangle"/>
          </a:ln>
        </p:spPr>
      </p:cxnSp>
      <p:cxnSp>
        <p:nvCxnSpPr>
          <p:cNvPr id="94" name="Google Shape;94;p12"/>
          <p:cNvCxnSpPr>
            <a:stCxn id="91" idx="2"/>
          </p:cNvCxnSpPr>
          <p:nvPr/>
        </p:nvCxnSpPr>
        <p:spPr>
          <a:xfrm flipH="1">
            <a:off x="6428350" y="732650"/>
            <a:ext cx="781800" cy="827700"/>
          </a:xfrm>
          <a:prstGeom prst="straightConnector1">
            <a:avLst/>
          </a:prstGeom>
          <a:noFill/>
          <a:ln cap="flat" cmpd="sng" w="9525">
            <a:solidFill>
              <a:srgbClr val="FF0000"/>
            </a:solidFill>
            <a:prstDash val="solid"/>
            <a:round/>
            <a:headEnd len="med" w="med" type="none"/>
            <a:tailEnd len="med" w="med" type="triangle"/>
          </a:ln>
        </p:spPr>
      </p:cxnSp>
      <p:sp>
        <p:nvSpPr>
          <p:cNvPr id="95" name="Google Shape;95;p12"/>
          <p:cNvSpPr txBox="1"/>
          <p:nvPr/>
        </p:nvSpPr>
        <p:spPr>
          <a:xfrm>
            <a:off x="0" y="762000"/>
            <a:ext cx="4766700" cy="2897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Duel Wheels:</a:t>
            </a:r>
            <a:r>
              <a:rPr lang="fr">
                <a:solidFill>
                  <a:schemeClr val="dk1"/>
                </a:solidFill>
              </a:rPr>
              <a:t> Wheels mounted in pairs on either side of a rear axle of some heavy vehicles.</a:t>
            </a:r>
            <a:endParaRPr>
              <a:solidFill>
                <a:schemeClr val="dk1"/>
              </a:solidFill>
            </a:endParaRPr>
          </a:p>
          <a:p>
            <a:pPr indent="0" lvl="0" marL="0" rtl="0" algn="just">
              <a:lnSpc>
                <a:spcPct val="115000"/>
              </a:lnSpc>
              <a:spcBef>
                <a:spcPts val="0"/>
              </a:spcBef>
              <a:spcAft>
                <a:spcPts val="0"/>
              </a:spcAft>
              <a:buNone/>
            </a:pPr>
            <a:r>
              <a:rPr lang="fr">
                <a:solidFill>
                  <a:schemeClr val="dk1"/>
                </a:solidFill>
              </a:rPr>
              <a:t> </a:t>
            </a:r>
            <a:endParaRPr>
              <a:solidFill>
                <a:schemeClr val="dk1"/>
              </a:solidFill>
            </a:endParaRPr>
          </a:p>
          <a:p>
            <a:pPr indent="0" lvl="0" marL="0" rtl="0" algn="just">
              <a:lnSpc>
                <a:spcPct val="115000"/>
              </a:lnSpc>
              <a:spcBef>
                <a:spcPts val="0"/>
              </a:spcBef>
              <a:spcAft>
                <a:spcPts val="0"/>
              </a:spcAft>
              <a:buNone/>
            </a:pPr>
            <a:r>
              <a:rPr b="1" lang="fr">
                <a:solidFill>
                  <a:schemeClr val="dk1"/>
                </a:solidFill>
              </a:rPr>
              <a:t>Drive Axle Wheels:</a:t>
            </a:r>
            <a:r>
              <a:rPr lang="fr">
                <a:solidFill>
                  <a:schemeClr val="dk1"/>
                </a:solidFill>
              </a:rPr>
              <a:t> Wheels mounted on a drive axle.</a:t>
            </a:r>
            <a:endParaRPr>
              <a:solidFill>
                <a:schemeClr val="dk1"/>
              </a:solidFill>
            </a:endParaRPr>
          </a:p>
          <a:p>
            <a:pPr indent="0" lvl="0" marL="0" rtl="0" algn="just">
              <a:lnSpc>
                <a:spcPct val="115000"/>
              </a:lnSpc>
              <a:spcBef>
                <a:spcPts val="0"/>
              </a:spcBef>
              <a:spcAft>
                <a:spcPts val="0"/>
              </a:spcAft>
              <a:buNone/>
            </a:pPr>
            <a:r>
              <a:rPr lang="fr">
                <a:solidFill>
                  <a:schemeClr val="dk1"/>
                </a:solidFill>
              </a:rPr>
              <a:t> </a:t>
            </a:r>
            <a:endParaRPr>
              <a:solidFill>
                <a:schemeClr val="dk1"/>
              </a:solidFill>
            </a:endParaRPr>
          </a:p>
          <a:p>
            <a:pPr indent="0" lvl="0" marL="0" rtl="0" algn="just">
              <a:lnSpc>
                <a:spcPct val="115000"/>
              </a:lnSpc>
              <a:spcBef>
                <a:spcPts val="0"/>
              </a:spcBef>
              <a:spcAft>
                <a:spcPts val="0"/>
              </a:spcAft>
              <a:buNone/>
            </a:pPr>
            <a:r>
              <a:rPr b="1" lang="fr">
                <a:solidFill>
                  <a:schemeClr val="dk1"/>
                </a:solidFill>
              </a:rPr>
              <a:t>Steering Axle Wheels:</a:t>
            </a:r>
            <a:r>
              <a:rPr lang="fr">
                <a:solidFill>
                  <a:schemeClr val="dk1"/>
                </a:solidFill>
              </a:rPr>
              <a:t> Wheels mounted on a steering axle.</a:t>
            </a:r>
            <a:endParaRPr>
              <a:solidFill>
                <a:schemeClr val="dk1"/>
              </a:solidFill>
            </a:endParaRPr>
          </a:p>
          <a:p>
            <a:pPr indent="0" lvl="0" marL="0" rtl="0" algn="just">
              <a:lnSpc>
                <a:spcPct val="115000"/>
              </a:lnSpc>
              <a:spcBef>
                <a:spcPts val="0"/>
              </a:spcBef>
              <a:spcAft>
                <a:spcPts val="0"/>
              </a:spcAft>
              <a:buNone/>
            </a:pPr>
            <a:r>
              <a:t/>
            </a:r>
            <a:endParaRPr>
              <a:solidFill>
                <a:schemeClr val="dk1"/>
              </a:solidFill>
            </a:endParaRPr>
          </a:p>
          <a:p>
            <a:pPr indent="0" lvl="0" marL="0" rtl="0" algn="just">
              <a:lnSpc>
                <a:spcPct val="115000"/>
              </a:lnSpc>
              <a:spcBef>
                <a:spcPts val="0"/>
              </a:spcBef>
              <a:spcAft>
                <a:spcPts val="0"/>
              </a:spcAft>
              <a:buNone/>
            </a:pPr>
            <a:r>
              <a:rPr b="1" lang="fr">
                <a:solidFill>
                  <a:schemeClr val="dk1"/>
                </a:solidFill>
              </a:rPr>
              <a:t>Disc Wheels</a:t>
            </a:r>
            <a:r>
              <a:rPr b="1" lang="fr">
                <a:solidFill>
                  <a:schemeClr val="dk1"/>
                </a:solidFill>
              </a:rPr>
              <a:t> </a:t>
            </a:r>
            <a:r>
              <a:rPr lang="fr">
                <a:solidFill>
                  <a:schemeClr val="dk1"/>
                </a:solidFill>
              </a:rPr>
              <a:t> (common name: </a:t>
            </a:r>
            <a:r>
              <a:rPr b="1" lang="fr">
                <a:solidFill>
                  <a:schemeClr val="dk1"/>
                </a:solidFill>
              </a:rPr>
              <a:t>Budd Wheel</a:t>
            </a:r>
            <a:r>
              <a:rPr lang="fr">
                <a:solidFill>
                  <a:schemeClr val="dk1"/>
                </a:solidFill>
              </a:rPr>
              <a:t>)</a:t>
            </a:r>
            <a:endParaRPr>
              <a:solidFill>
                <a:schemeClr val="dk1"/>
              </a:solidFill>
            </a:endParaRPr>
          </a:p>
          <a:p>
            <a:pPr indent="0" lvl="0" marL="0" rtl="0" algn="just">
              <a:lnSpc>
                <a:spcPct val="115000"/>
              </a:lnSpc>
              <a:spcBef>
                <a:spcPts val="0"/>
              </a:spcBef>
              <a:spcAft>
                <a:spcPts val="0"/>
              </a:spcAft>
              <a:buNone/>
            </a:pPr>
            <a:r>
              <a:t/>
            </a:r>
            <a:endParaRPr b="1">
              <a:solidFill>
                <a:schemeClr val="dk1"/>
              </a:solidFill>
            </a:endParaRPr>
          </a:p>
          <a:p>
            <a:pPr indent="0" lvl="0" marL="0" rtl="0" algn="just">
              <a:lnSpc>
                <a:spcPct val="115000"/>
              </a:lnSpc>
              <a:spcBef>
                <a:spcPts val="0"/>
              </a:spcBef>
              <a:spcAft>
                <a:spcPts val="0"/>
              </a:spcAft>
              <a:buNone/>
            </a:pPr>
            <a:r>
              <a:rPr b="1" lang="fr">
                <a:solidFill>
                  <a:schemeClr val="dk1"/>
                </a:solidFill>
              </a:rPr>
              <a:t>Rim: </a:t>
            </a:r>
            <a:r>
              <a:rPr lang="fr">
                <a:solidFill>
                  <a:schemeClr val="dk1"/>
                </a:solidFill>
              </a:rPr>
              <a:t>Circular part of the wheel where the tire sits.</a:t>
            </a:r>
            <a:endParaRPr sz="1200"/>
          </a:p>
        </p:txBody>
      </p:sp>
      <p:sp>
        <p:nvSpPr>
          <p:cNvPr id="96" name="Google Shape;96;p12"/>
          <p:cNvSpPr txBox="1"/>
          <p:nvPr/>
        </p:nvSpPr>
        <p:spPr>
          <a:xfrm>
            <a:off x="0" y="105650"/>
            <a:ext cx="1901400" cy="3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000"/>
              <a:t>Definitions:</a:t>
            </a:r>
            <a:endParaRPr b="1"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3"/>
          <p:cNvSpPr txBox="1"/>
          <p:nvPr/>
        </p:nvSpPr>
        <p:spPr>
          <a:xfrm>
            <a:off x="4544875" y="50200"/>
            <a:ext cx="4188900" cy="84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b="1" lang="fr" sz="2000"/>
              <a:t>  Spoke Wheel</a:t>
            </a:r>
            <a:endParaRPr b="1" sz="2000"/>
          </a:p>
        </p:txBody>
      </p:sp>
      <p:pic>
        <p:nvPicPr>
          <p:cNvPr id="102" name="Google Shape;102;p13"/>
          <p:cNvPicPr preferRelativeResize="0"/>
          <p:nvPr/>
        </p:nvPicPr>
        <p:blipFill>
          <a:blip r:embed="rId3">
            <a:alphaModFix/>
          </a:blip>
          <a:stretch>
            <a:fillRect/>
          </a:stretch>
        </p:blipFill>
        <p:spPr>
          <a:xfrm>
            <a:off x="228600" y="208200"/>
            <a:ext cx="4188819" cy="4005500"/>
          </a:xfrm>
          <a:prstGeom prst="rect">
            <a:avLst/>
          </a:prstGeom>
          <a:noFill/>
          <a:ln>
            <a:noFill/>
          </a:ln>
        </p:spPr>
      </p:pic>
      <p:sp>
        <p:nvSpPr>
          <p:cNvPr id="103" name="Google Shape;103;p13"/>
          <p:cNvSpPr txBox="1"/>
          <p:nvPr/>
        </p:nvSpPr>
        <p:spPr>
          <a:xfrm>
            <a:off x="5112700" y="2879750"/>
            <a:ext cx="7881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Stud</a:t>
            </a:r>
            <a:endParaRPr b="1"/>
          </a:p>
        </p:txBody>
      </p:sp>
      <p:sp>
        <p:nvSpPr>
          <p:cNvPr id="104" name="Google Shape;104;p13"/>
          <p:cNvSpPr txBox="1"/>
          <p:nvPr/>
        </p:nvSpPr>
        <p:spPr>
          <a:xfrm>
            <a:off x="5112700" y="1127150"/>
            <a:ext cx="10164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Spoke</a:t>
            </a:r>
            <a:endParaRPr b="1"/>
          </a:p>
        </p:txBody>
      </p:sp>
      <p:sp>
        <p:nvSpPr>
          <p:cNvPr id="105" name="Google Shape;105;p13"/>
          <p:cNvSpPr txBox="1"/>
          <p:nvPr/>
        </p:nvSpPr>
        <p:spPr>
          <a:xfrm>
            <a:off x="5112700" y="1965350"/>
            <a:ext cx="10164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Lug Nut</a:t>
            </a:r>
            <a:endParaRPr b="1"/>
          </a:p>
        </p:txBody>
      </p:sp>
      <p:sp>
        <p:nvSpPr>
          <p:cNvPr id="106" name="Google Shape;106;p13"/>
          <p:cNvSpPr txBox="1"/>
          <p:nvPr/>
        </p:nvSpPr>
        <p:spPr>
          <a:xfrm>
            <a:off x="5173500" y="3489350"/>
            <a:ext cx="1016400" cy="3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Rim</a:t>
            </a:r>
            <a:endParaRPr b="1"/>
          </a:p>
        </p:txBody>
      </p:sp>
      <p:cxnSp>
        <p:nvCxnSpPr>
          <p:cNvPr id="107" name="Google Shape;107;p13"/>
          <p:cNvCxnSpPr/>
          <p:nvPr/>
        </p:nvCxnSpPr>
        <p:spPr>
          <a:xfrm flipH="1">
            <a:off x="2503600" y="1307900"/>
            <a:ext cx="2494800" cy="158700"/>
          </a:xfrm>
          <a:prstGeom prst="straightConnector1">
            <a:avLst/>
          </a:prstGeom>
          <a:noFill/>
          <a:ln cap="flat" cmpd="sng" w="19050">
            <a:solidFill>
              <a:srgbClr val="FF0000"/>
            </a:solidFill>
            <a:prstDash val="solid"/>
            <a:round/>
            <a:headEnd len="med" w="med" type="none"/>
            <a:tailEnd len="med" w="med" type="triangle"/>
          </a:ln>
        </p:spPr>
      </p:cxnSp>
      <p:cxnSp>
        <p:nvCxnSpPr>
          <p:cNvPr id="108" name="Google Shape;108;p13"/>
          <p:cNvCxnSpPr/>
          <p:nvPr/>
        </p:nvCxnSpPr>
        <p:spPr>
          <a:xfrm rot="10800000">
            <a:off x="3233613" y="2095475"/>
            <a:ext cx="1864800" cy="41100"/>
          </a:xfrm>
          <a:prstGeom prst="straightConnector1">
            <a:avLst/>
          </a:prstGeom>
          <a:noFill/>
          <a:ln cap="flat" cmpd="sng" w="19050">
            <a:solidFill>
              <a:srgbClr val="FF0000"/>
            </a:solidFill>
            <a:prstDash val="solid"/>
            <a:round/>
            <a:headEnd len="med" w="med" type="none"/>
            <a:tailEnd len="med" w="med" type="triangle"/>
          </a:ln>
        </p:spPr>
      </p:cxnSp>
      <p:cxnSp>
        <p:nvCxnSpPr>
          <p:cNvPr id="109" name="Google Shape;109;p13"/>
          <p:cNvCxnSpPr/>
          <p:nvPr/>
        </p:nvCxnSpPr>
        <p:spPr>
          <a:xfrm rot="10800000">
            <a:off x="2671750" y="2966975"/>
            <a:ext cx="2421900" cy="84000"/>
          </a:xfrm>
          <a:prstGeom prst="straightConnector1">
            <a:avLst/>
          </a:prstGeom>
          <a:noFill/>
          <a:ln cap="flat" cmpd="sng" w="19050">
            <a:solidFill>
              <a:srgbClr val="FF0000"/>
            </a:solidFill>
            <a:prstDash val="solid"/>
            <a:round/>
            <a:headEnd len="med" w="med" type="none"/>
            <a:tailEnd len="med" w="med" type="triangle"/>
          </a:ln>
        </p:spPr>
      </p:cxnSp>
      <p:cxnSp>
        <p:nvCxnSpPr>
          <p:cNvPr id="110" name="Google Shape;110;p13"/>
          <p:cNvCxnSpPr>
            <a:stCxn id="106" idx="1"/>
          </p:cNvCxnSpPr>
          <p:nvPr/>
        </p:nvCxnSpPr>
        <p:spPr>
          <a:xfrm rot="10800000">
            <a:off x="2338500" y="3419450"/>
            <a:ext cx="2835000" cy="231600"/>
          </a:xfrm>
          <a:prstGeom prst="straightConnector1">
            <a:avLst/>
          </a:prstGeom>
          <a:noFill/>
          <a:ln cap="flat" cmpd="sng" w="19050">
            <a:solidFill>
              <a:srgbClr val="FF0000"/>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4"/>
          <p:cNvSpPr txBox="1"/>
          <p:nvPr>
            <p:ph type="title"/>
          </p:nvPr>
        </p:nvSpPr>
        <p:spPr>
          <a:xfrm>
            <a:off x="3296850" y="501550"/>
            <a:ext cx="2840400" cy="3720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000"/>
              <a:t>Duel Wheel Assembly</a:t>
            </a:r>
            <a:endParaRPr sz="2000"/>
          </a:p>
        </p:txBody>
      </p:sp>
      <p:pic>
        <p:nvPicPr>
          <p:cNvPr id="116" name="Google Shape;116;p14"/>
          <p:cNvPicPr preferRelativeResize="0"/>
          <p:nvPr/>
        </p:nvPicPr>
        <p:blipFill>
          <a:blip r:embed="rId3">
            <a:alphaModFix/>
          </a:blip>
          <a:stretch>
            <a:fillRect/>
          </a:stretch>
        </p:blipFill>
        <p:spPr>
          <a:xfrm>
            <a:off x="1801763" y="1368325"/>
            <a:ext cx="5540463" cy="1855700"/>
          </a:xfrm>
          <a:prstGeom prst="rect">
            <a:avLst/>
          </a:prstGeom>
          <a:noFill/>
          <a:ln>
            <a:noFill/>
          </a:ln>
        </p:spPr>
      </p:pic>
      <p:sp>
        <p:nvSpPr>
          <p:cNvPr id="117" name="Google Shape;117;p14"/>
          <p:cNvSpPr txBox="1"/>
          <p:nvPr/>
        </p:nvSpPr>
        <p:spPr>
          <a:xfrm>
            <a:off x="1085850" y="3346750"/>
            <a:ext cx="7247700" cy="4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Pieces to </a:t>
            </a:r>
            <a:r>
              <a:rPr b="1" lang="fr"/>
              <a:t>identify</a:t>
            </a:r>
            <a:r>
              <a:rPr b="1" lang="fr"/>
              <a:t>:</a:t>
            </a:r>
            <a:r>
              <a:rPr lang="fr"/>
              <a:t> Lug nuts, rims, brake drum, hub, brake shoes, etc.</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5"/>
          <p:cNvSpPr txBox="1"/>
          <p:nvPr>
            <p:ph type="title"/>
          </p:nvPr>
        </p:nvSpPr>
        <p:spPr>
          <a:xfrm>
            <a:off x="1066350" y="304300"/>
            <a:ext cx="7011300" cy="7143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000"/>
              <a:t>Disc wheels Inspection</a:t>
            </a:r>
            <a:endParaRPr sz="2000"/>
          </a:p>
        </p:txBody>
      </p:sp>
      <p:pic>
        <p:nvPicPr>
          <p:cNvPr id="123" name="Google Shape;123;p15"/>
          <p:cNvPicPr preferRelativeResize="0"/>
          <p:nvPr/>
        </p:nvPicPr>
        <p:blipFill>
          <a:blip r:embed="rId3">
            <a:alphaModFix/>
          </a:blip>
          <a:stretch>
            <a:fillRect/>
          </a:stretch>
        </p:blipFill>
        <p:spPr>
          <a:xfrm>
            <a:off x="152400" y="1171000"/>
            <a:ext cx="2733675" cy="2286000"/>
          </a:xfrm>
          <a:prstGeom prst="rect">
            <a:avLst/>
          </a:prstGeom>
          <a:noFill/>
          <a:ln>
            <a:noFill/>
          </a:ln>
        </p:spPr>
      </p:pic>
      <p:pic>
        <p:nvPicPr>
          <p:cNvPr id="124" name="Google Shape;124;p15"/>
          <p:cNvPicPr preferRelativeResize="0"/>
          <p:nvPr/>
        </p:nvPicPr>
        <p:blipFill>
          <a:blip r:embed="rId4">
            <a:alphaModFix/>
          </a:blip>
          <a:stretch>
            <a:fillRect/>
          </a:stretch>
        </p:blipFill>
        <p:spPr>
          <a:xfrm>
            <a:off x="3038475" y="1171000"/>
            <a:ext cx="2962275" cy="2238375"/>
          </a:xfrm>
          <a:prstGeom prst="rect">
            <a:avLst/>
          </a:prstGeom>
          <a:noFill/>
          <a:ln>
            <a:noFill/>
          </a:ln>
        </p:spPr>
      </p:pic>
      <p:pic>
        <p:nvPicPr>
          <p:cNvPr id="125" name="Google Shape;125;p15"/>
          <p:cNvPicPr preferRelativeResize="0"/>
          <p:nvPr/>
        </p:nvPicPr>
        <p:blipFill>
          <a:blip r:embed="rId5">
            <a:alphaModFix/>
          </a:blip>
          <a:stretch>
            <a:fillRect/>
          </a:stretch>
        </p:blipFill>
        <p:spPr>
          <a:xfrm>
            <a:off x="6153150" y="1171000"/>
            <a:ext cx="3001933" cy="2238375"/>
          </a:xfrm>
          <a:prstGeom prst="rect">
            <a:avLst/>
          </a:prstGeom>
          <a:noFill/>
          <a:ln>
            <a:noFill/>
          </a:ln>
        </p:spPr>
      </p:pic>
      <p:sp>
        <p:nvSpPr>
          <p:cNvPr id="126" name="Google Shape;126;p15"/>
          <p:cNvSpPr txBox="1"/>
          <p:nvPr/>
        </p:nvSpPr>
        <p:spPr>
          <a:xfrm>
            <a:off x="2086938" y="3561775"/>
            <a:ext cx="4970100" cy="45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fr" sz="1700">
                <a:solidFill>
                  <a:schemeClr val="dk1"/>
                </a:solidFill>
              </a:rPr>
              <a:t>Check for </a:t>
            </a:r>
            <a:r>
              <a:rPr lang="fr" sz="1700">
                <a:solidFill>
                  <a:schemeClr val="dk1"/>
                </a:solidFill>
              </a:rPr>
              <a:t> </a:t>
            </a:r>
            <a:r>
              <a:rPr b="1" lang="fr" sz="1700">
                <a:solidFill>
                  <a:srgbClr val="FF0000"/>
                </a:solidFill>
              </a:rPr>
              <a:t>CRACKS</a:t>
            </a:r>
            <a:r>
              <a:rPr lang="fr" sz="1700"/>
              <a:t>.</a:t>
            </a:r>
            <a:endParaRPr sz="1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6"/>
          <p:cNvSpPr txBox="1"/>
          <p:nvPr>
            <p:ph type="title"/>
          </p:nvPr>
        </p:nvSpPr>
        <p:spPr>
          <a:xfrm>
            <a:off x="46150" y="25600"/>
            <a:ext cx="4265700" cy="4212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000"/>
              <a:t>Loose or missing lug nuts</a:t>
            </a:r>
            <a:endParaRPr sz="2000"/>
          </a:p>
        </p:txBody>
      </p:sp>
      <p:pic>
        <p:nvPicPr>
          <p:cNvPr id="132" name="Google Shape;132;p16"/>
          <p:cNvPicPr preferRelativeResize="0"/>
          <p:nvPr/>
        </p:nvPicPr>
        <p:blipFill>
          <a:blip r:embed="rId3">
            <a:alphaModFix/>
          </a:blip>
          <a:stretch>
            <a:fillRect/>
          </a:stretch>
        </p:blipFill>
        <p:spPr>
          <a:xfrm>
            <a:off x="152400" y="514125"/>
            <a:ext cx="2471300" cy="3611900"/>
          </a:xfrm>
          <a:prstGeom prst="rect">
            <a:avLst/>
          </a:prstGeom>
          <a:noFill/>
          <a:ln>
            <a:noFill/>
          </a:ln>
        </p:spPr>
      </p:pic>
      <p:sp>
        <p:nvSpPr>
          <p:cNvPr id="133" name="Google Shape;133;p16"/>
          <p:cNvSpPr txBox="1"/>
          <p:nvPr/>
        </p:nvSpPr>
        <p:spPr>
          <a:xfrm>
            <a:off x="3144975" y="1996950"/>
            <a:ext cx="5468100" cy="2113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A heavy vehicle with loose or missing lug nuts </a:t>
            </a:r>
            <a:r>
              <a:rPr b="1" lang="fr">
                <a:solidFill>
                  <a:schemeClr val="dk1"/>
                </a:solidFill>
              </a:rPr>
              <a:t>cannot be driven</a:t>
            </a:r>
            <a:r>
              <a:rPr lang="fr">
                <a:solidFill>
                  <a:schemeClr val="dk1"/>
                </a:solidFill>
              </a:rPr>
              <a:t> until the repair is made.</a:t>
            </a:r>
            <a:r>
              <a:rPr b="1" lang="fr">
                <a:solidFill>
                  <a:schemeClr val="dk1"/>
                </a:solidFill>
              </a:rPr>
              <a:t> Tightness indicators</a:t>
            </a:r>
            <a:r>
              <a:rPr lang="fr">
                <a:solidFill>
                  <a:schemeClr val="dk1"/>
                </a:solidFill>
              </a:rPr>
              <a:t>, such as those shown in the following illustration, are very useful to the driver, while performing his Circle Check.</a:t>
            </a:r>
            <a:endParaRPr>
              <a:solidFill>
                <a:schemeClr val="dk1"/>
              </a:solidFill>
            </a:endParaRPr>
          </a:p>
          <a:p>
            <a:pPr indent="0" lvl="0" marL="0" rtl="0" algn="just">
              <a:lnSpc>
                <a:spcPct val="115000"/>
              </a:lnSpc>
              <a:spcBef>
                <a:spcPts val="0"/>
              </a:spcBef>
              <a:spcAft>
                <a:spcPts val="0"/>
              </a:spcAft>
              <a:buNone/>
            </a:pPr>
            <a:r>
              <a:t/>
            </a:r>
            <a:endParaRPr>
              <a:solidFill>
                <a:schemeClr val="dk1"/>
              </a:solidFill>
            </a:endParaRPr>
          </a:p>
          <a:p>
            <a:pPr indent="0" lvl="0" marL="0" rtl="0" algn="just">
              <a:lnSpc>
                <a:spcPct val="115000"/>
              </a:lnSpc>
              <a:spcBef>
                <a:spcPts val="0"/>
              </a:spcBef>
              <a:spcAft>
                <a:spcPts val="0"/>
              </a:spcAft>
              <a:buNone/>
            </a:pPr>
            <a:r>
              <a:rPr lang="fr">
                <a:solidFill>
                  <a:schemeClr val="dk1"/>
                </a:solidFill>
              </a:rPr>
              <a:t>If one of them is </a:t>
            </a:r>
            <a:r>
              <a:rPr b="1" lang="fr">
                <a:solidFill>
                  <a:schemeClr val="dk1"/>
                </a:solidFill>
              </a:rPr>
              <a:t>no longer aligned</a:t>
            </a:r>
            <a:r>
              <a:rPr lang="fr">
                <a:solidFill>
                  <a:schemeClr val="dk1"/>
                </a:solidFill>
              </a:rPr>
              <a:t>, it is</a:t>
            </a:r>
            <a:r>
              <a:rPr b="1" lang="fr">
                <a:solidFill>
                  <a:schemeClr val="dk1"/>
                </a:solidFill>
              </a:rPr>
              <a:t> easy</a:t>
            </a:r>
            <a:r>
              <a:rPr lang="fr">
                <a:solidFill>
                  <a:schemeClr val="dk1"/>
                </a:solidFill>
              </a:rPr>
              <a:t> to recognize the defect</a:t>
            </a:r>
            <a:r>
              <a:rPr lang="fr">
                <a:solidFill>
                  <a:schemeClr val="dk1"/>
                </a:solidFill>
              </a:rPr>
              <a:t>.</a:t>
            </a:r>
            <a:r>
              <a:rPr b="1" lang="fr">
                <a:solidFill>
                  <a:schemeClr val="dk1"/>
                </a:solidFill>
              </a:rPr>
              <a:t> Rust marks</a:t>
            </a:r>
            <a:r>
              <a:rPr lang="fr">
                <a:solidFill>
                  <a:schemeClr val="dk1"/>
                </a:solidFill>
              </a:rPr>
              <a:t> around </a:t>
            </a:r>
            <a:r>
              <a:rPr b="1" lang="fr">
                <a:solidFill>
                  <a:schemeClr val="dk1"/>
                </a:solidFill>
              </a:rPr>
              <a:t>the bolts</a:t>
            </a:r>
            <a:r>
              <a:rPr lang="fr">
                <a:solidFill>
                  <a:schemeClr val="dk1"/>
                </a:solidFill>
              </a:rPr>
              <a:t> on a steel wheel are also a </a:t>
            </a:r>
            <a:r>
              <a:rPr b="1" lang="fr">
                <a:solidFill>
                  <a:schemeClr val="dk1"/>
                </a:solidFill>
              </a:rPr>
              <a:t>good indication</a:t>
            </a:r>
            <a:r>
              <a:rPr lang="fr">
                <a:solidFill>
                  <a:schemeClr val="dk1"/>
                </a:solidFill>
              </a:rPr>
              <a:t> that a lug nut is </a:t>
            </a:r>
            <a:r>
              <a:rPr b="1" lang="fr">
                <a:solidFill>
                  <a:schemeClr val="dk1"/>
                </a:solidFill>
              </a:rPr>
              <a:t>loose</a:t>
            </a:r>
            <a:r>
              <a:rPr lang="fr">
                <a:solidFill>
                  <a:schemeClr val="dk1"/>
                </a:solidFill>
              </a:rPr>
              <a:t>.</a:t>
            </a:r>
            <a:endParaRPr sz="1600"/>
          </a:p>
        </p:txBody>
      </p:sp>
      <p:pic>
        <p:nvPicPr>
          <p:cNvPr id="134" name="Google Shape;134;p16"/>
          <p:cNvPicPr preferRelativeResize="0"/>
          <p:nvPr/>
        </p:nvPicPr>
        <p:blipFill>
          <a:blip r:embed="rId4">
            <a:alphaModFix/>
          </a:blip>
          <a:stretch>
            <a:fillRect/>
          </a:stretch>
        </p:blipFill>
        <p:spPr>
          <a:xfrm>
            <a:off x="4376300" y="299700"/>
            <a:ext cx="3098983" cy="164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17"/>
          <p:cNvSpPr txBox="1"/>
          <p:nvPr>
            <p:ph type="title"/>
          </p:nvPr>
        </p:nvSpPr>
        <p:spPr>
          <a:xfrm>
            <a:off x="3587850" y="135320"/>
            <a:ext cx="3285000" cy="3081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fr" sz="2000"/>
              <a:t>Retorque Labels</a:t>
            </a:r>
            <a:endParaRPr sz="2000"/>
          </a:p>
        </p:txBody>
      </p:sp>
      <p:pic>
        <p:nvPicPr>
          <p:cNvPr id="140" name="Google Shape;140;p17"/>
          <p:cNvPicPr preferRelativeResize="0"/>
          <p:nvPr/>
        </p:nvPicPr>
        <p:blipFill>
          <a:blip r:embed="rId3">
            <a:alphaModFix/>
          </a:blip>
          <a:stretch>
            <a:fillRect/>
          </a:stretch>
        </p:blipFill>
        <p:spPr>
          <a:xfrm>
            <a:off x="357725" y="2911175"/>
            <a:ext cx="5375525" cy="1181575"/>
          </a:xfrm>
          <a:prstGeom prst="rect">
            <a:avLst/>
          </a:prstGeom>
          <a:noFill/>
          <a:ln>
            <a:noFill/>
          </a:ln>
        </p:spPr>
      </p:pic>
      <p:sp>
        <p:nvSpPr>
          <p:cNvPr id="141" name="Google Shape;141;p17"/>
          <p:cNvSpPr txBox="1"/>
          <p:nvPr/>
        </p:nvSpPr>
        <p:spPr>
          <a:xfrm>
            <a:off x="2078175" y="432507"/>
            <a:ext cx="6871200" cy="1981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200">
                <a:solidFill>
                  <a:schemeClr val="dk1"/>
                </a:solidFill>
              </a:rPr>
              <a:t>When this label is affixed to</a:t>
            </a:r>
            <a:r>
              <a:rPr b="1" lang="fr" sz="1200">
                <a:solidFill>
                  <a:schemeClr val="dk1"/>
                </a:solidFill>
              </a:rPr>
              <a:t> the valve</a:t>
            </a:r>
            <a:r>
              <a:rPr lang="fr" sz="1200">
                <a:solidFill>
                  <a:schemeClr val="dk1"/>
                </a:solidFill>
              </a:rPr>
              <a:t> at CFTR, it indicates that this wheel has been</a:t>
            </a:r>
            <a:r>
              <a:rPr b="1" lang="fr" sz="1200">
                <a:solidFill>
                  <a:schemeClr val="dk1"/>
                </a:solidFill>
              </a:rPr>
              <a:t> recently installed</a:t>
            </a:r>
            <a:r>
              <a:rPr lang="fr" sz="1200">
                <a:solidFill>
                  <a:schemeClr val="dk1"/>
                </a:solidFill>
              </a:rPr>
              <a:t>. For </a:t>
            </a:r>
            <a:r>
              <a:rPr b="1" lang="fr" sz="1200">
                <a:solidFill>
                  <a:schemeClr val="dk1"/>
                </a:solidFill>
              </a:rPr>
              <a:t>safety</a:t>
            </a:r>
            <a:r>
              <a:rPr b="1" lang="fr" sz="1200">
                <a:solidFill>
                  <a:schemeClr val="dk1"/>
                </a:solidFill>
              </a:rPr>
              <a:t> reasons</a:t>
            </a:r>
            <a:r>
              <a:rPr lang="fr" sz="1200">
                <a:solidFill>
                  <a:schemeClr val="dk1"/>
                </a:solidFill>
              </a:rPr>
              <a:t> and/or to comply with the </a:t>
            </a:r>
            <a:r>
              <a:rPr b="1" lang="fr" sz="1200">
                <a:solidFill>
                  <a:schemeClr val="dk1"/>
                </a:solidFill>
              </a:rPr>
              <a:t>law and regulation</a:t>
            </a:r>
            <a:r>
              <a:rPr lang="fr" sz="1200">
                <a:solidFill>
                  <a:schemeClr val="dk1"/>
                </a:solidFill>
              </a:rPr>
              <a:t> of the province, all newly installed wheels must be re-tightened</a:t>
            </a:r>
            <a:r>
              <a:rPr b="1" lang="fr" sz="1200">
                <a:solidFill>
                  <a:schemeClr val="dk1"/>
                </a:solidFill>
              </a:rPr>
              <a:t> (retorqued)</a:t>
            </a:r>
            <a:r>
              <a:rPr lang="fr" sz="1200">
                <a:solidFill>
                  <a:schemeClr val="dk1"/>
                </a:solidFill>
              </a:rPr>
              <a:t> to the torque set by the manufacturer.</a:t>
            </a:r>
            <a:r>
              <a:rPr lang="fr" sz="1200">
                <a:solidFill>
                  <a:schemeClr val="dk1"/>
                </a:solidFill>
              </a:rPr>
              <a:t> In the following example, </a:t>
            </a:r>
            <a:r>
              <a:rPr b="1" lang="fr" sz="1200" u="sng">
                <a:solidFill>
                  <a:schemeClr val="dk1"/>
                </a:solidFill>
                <a:highlight>
                  <a:srgbClr val="FFFF00"/>
                </a:highlight>
              </a:rPr>
              <a:t>you have the obligation</a:t>
            </a:r>
            <a:r>
              <a:rPr lang="fr" sz="1200">
                <a:solidFill>
                  <a:schemeClr val="dk1"/>
                </a:solidFill>
              </a:rPr>
              <a:t> as a driver, to have the wheels retorqued (re-tightened) within</a:t>
            </a:r>
            <a:r>
              <a:rPr b="1" lang="fr" sz="1200">
                <a:solidFill>
                  <a:schemeClr val="dk1"/>
                </a:solidFill>
              </a:rPr>
              <a:t> 5 days or 100 km</a:t>
            </a:r>
            <a:r>
              <a:rPr lang="fr" sz="1200">
                <a:solidFill>
                  <a:schemeClr val="dk1"/>
                </a:solidFill>
              </a:rPr>
              <a:t> whichever one comes first.</a:t>
            </a:r>
            <a:r>
              <a:rPr lang="fr" sz="1200">
                <a:solidFill>
                  <a:schemeClr val="dk1"/>
                </a:solidFill>
              </a:rPr>
              <a:t> Using a torque wrench, set the wrench between</a:t>
            </a:r>
            <a:r>
              <a:rPr b="1" lang="fr" sz="1200">
                <a:solidFill>
                  <a:schemeClr val="dk1"/>
                </a:solidFill>
              </a:rPr>
              <a:t> 450-500 lbs</a:t>
            </a:r>
            <a:r>
              <a:rPr lang="fr" sz="1200">
                <a:solidFill>
                  <a:schemeClr val="dk1"/>
                </a:solidFill>
              </a:rPr>
              <a:t>, </a:t>
            </a:r>
            <a:r>
              <a:rPr lang="fr" sz="1200">
                <a:solidFill>
                  <a:schemeClr val="dk1"/>
                </a:solidFill>
              </a:rPr>
              <a:t>according to the specifications from the manufacturer and tighten </a:t>
            </a:r>
            <a:r>
              <a:rPr b="1" lang="fr" sz="1200">
                <a:solidFill>
                  <a:schemeClr val="dk1"/>
                </a:solidFill>
              </a:rPr>
              <a:t>each</a:t>
            </a:r>
            <a:r>
              <a:rPr lang="fr" sz="1200">
                <a:solidFill>
                  <a:schemeClr val="dk1"/>
                </a:solidFill>
              </a:rPr>
              <a:t> lug nut individually.</a:t>
            </a:r>
            <a:endParaRPr sz="1200">
              <a:solidFill>
                <a:schemeClr val="dk1"/>
              </a:solidFill>
            </a:endParaRPr>
          </a:p>
          <a:p>
            <a:pPr indent="0" lvl="0" marL="0" rtl="0" algn="just">
              <a:lnSpc>
                <a:spcPct val="115000"/>
              </a:lnSpc>
              <a:spcBef>
                <a:spcPts val="0"/>
              </a:spcBef>
              <a:spcAft>
                <a:spcPts val="0"/>
              </a:spcAft>
              <a:buNone/>
            </a:pPr>
            <a:r>
              <a:rPr lang="fr" sz="1200">
                <a:solidFill>
                  <a:schemeClr val="dk1"/>
                </a:solidFill>
              </a:rPr>
              <a:t>Obviously, policies and </a:t>
            </a:r>
            <a:r>
              <a:rPr lang="fr" sz="1200">
                <a:solidFill>
                  <a:schemeClr val="dk1"/>
                </a:solidFill>
              </a:rPr>
              <a:t>procedures</a:t>
            </a:r>
            <a:r>
              <a:rPr lang="fr" sz="1200">
                <a:solidFill>
                  <a:schemeClr val="dk1"/>
                </a:solidFill>
              </a:rPr>
              <a:t> differ from company to company. It is the owner’s </a:t>
            </a:r>
            <a:r>
              <a:rPr lang="fr" sz="1200">
                <a:solidFill>
                  <a:schemeClr val="dk1"/>
                </a:solidFill>
              </a:rPr>
              <a:t>responsibility</a:t>
            </a:r>
            <a:r>
              <a:rPr lang="fr" sz="1200">
                <a:solidFill>
                  <a:schemeClr val="dk1"/>
                </a:solidFill>
              </a:rPr>
              <a:t> to ensure its application.</a:t>
            </a:r>
            <a:r>
              <a:rPr lang="fr" sz="1100">
                <a:solidFill>
                  <a:schemeClr val="dk1"/>
                </a:solidFill>
              </a:rPr>
              <a:t> </a:t>
            </a:r>
            <a:endParaRPr/>
          </a:p>
        </p:txBody>
      </p:sp>
      <p:pic>
        <p:nvPicPr>
          <p:cNvPr id="142" name="Google Shape;142;p17"/>
          <p:cNvPicPr preferRelativeResize="0"/>
          <p:nvPr/>
        </p:nvPicPr>
        <p:blipFill>
          <a:blip r:embed="rId4">
            <a:alphaModFix/>
          </a:blip>
          <a:stretch>
            <a:fillRect/>
          </a:stretch>
        </p:blipFill>
        <p:spPr>
          <a:xfrm>
            <a:off x="139074" y="120600"/>
            <a:ext cx="1739385" cy="2542175"/>
          </a:xfrm>
          <a:prstGeom prst="rect">
            <a:avLst/>
          </a:prstGeom>
          <a:noFill/>
          <a:ln>
            <a:noFill/>
          </a:ln>
        </p:spPr>
      </p:pic>
      <p:pic>
        <p:nvPicPr>
          <p:cNvPr id="143" name="Google Shape;143;p17"/>
          <p:cNvPicPr preferRelativeResize="0"/>
          <p:nvPr/>
        </p:nvPicPr>
        <p:blipFill>
          <a:blip r:embed="rId5">
            <a:alphaModFix/>
          </a:blip>
          <a:stretch>
            <a:fillRect/>
          </a:stretch>
        </p:blipFill>
        <p:spPr>
          <a:xfrm>
            <a:off x="6249100" y="2335850"/>
            <a:ext cx="1676448" cy="1884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8"/>
          <p:cNvPicPr preferRelativeResize="0"/>
          <p:nvPr/>
        </p:nvPicPr>
        <p:blipFill>
          <a:blip r:embed="rId3">
            <a:alphaModFix/>
          </a:blip>
          <a:stretch>
            <a:fillRect/>
          </a:stretch>
        </p:blipFill>
        <p:spPr>
          <a:xfrm>
            <a:off x="192689" y="62750"/>
            <a:ext cx="8778226" cy="4192150"/>
          </a:xfrm>
          <a:prstGeom prst="rect">
            <a:avLst/>
          </a:prstGeom>
          <a:noFill/>
          <a:ln>
            <a:noFill/>
          </a:ln>
        </p:spPr>
      </p:pic>
      <p:sp>
        <p:nvSpPr>
          <p:cNvPr id="149" name="Google Shape;149;p18"/>
          <p:cNvSpPr/>
          <p:nvPr/>
        </p:nvSpPr>
        <p:spPr>
          <a:xfrm>
            <a:off x="241725" y="1065550"/>
            <a:ext cx="3061800" cy="10230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6137275" y="1804399"/>
            <a:ext cx="2014500" cy="653700"/>
          </a:xfrm>
          <a:prstGeom prst="ellipse">
            <a:avLst/>
          </a:prstGeom>
          <a:noFill/>
          <a:ln cap="flat" cmpd="sng" w="762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