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Exo 2"/>
      <p:regular r:id="rId30"/>
      <p:bold r:id="rId31"/>
      <p:italic r:id="rId32"/>
      <p:boldItalic r:id="rId33"/>
    </p:embeddedFon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xo2-bold.fntdata"/><Relationship Id="rId30" Type="http://schemas.openxmlformats.org/officeDocument/2006/relationships/font" Target="fonts/Exo2-regular.fntdata"/><Relationship Id="rId11" Type="http://schemas.openxmlformats.org/officeDocument/2006/relationships/slide" Target="slides/slide6.xml"/><Relationship Id="rId33" Type="http://schemas.openxmlformats.org/officeDocument/2006/relationships/font" Target="fonts/Exo2-boldItalic.fntdata"/><Relationship Id="rId10" Type="http://schemas.openxmlformats.org/officeDocument/2006/relationships/slide" Target="slides/slide5.xml"/><Relationship Id="rId32" Type="http://schemas.openxmlformats.org/officeDocument/2006/relationships/font" Target="fonts/Exo2-italic.fntdata"/><Relationship Id="rId13" Type="http://schemas.openxmlformats.org/officeDocument/2006/relationships/slide" Target="slides/slide8.xml"/><Relationship Id="rId35" Type="http://schemas.openxmlformats.org/officeDocument/2006/relationships/font" Target="fonts/Oswald-bold.fntdata"/><Relationship Id="rId12" Type="http://schemas.openxmlformats.org/officeDocument/2006/relationships/slide" Target="slides/slide7.xml"/><Relationship Id="rId34" Type="http://schemas.openxmlformats.org/officeDocument/2006/relationships/font" Target="fonts/Oswald-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760bb020b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60bb020b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These pressures are adequate due to the fact that we are not loaded to full capacity.</a:t>
            </a:r>
            <a:endParaRPr/>
          </a:p>
          <a:p>
            <a:pPr indent="0" lvl="0" marL="0" rtl="0" algn="l">
              <a:spcBef>
                <a:spcPts val="0"/>
              </a:spcBef>
              <a:spcAft>
                <a:spcPts val="0"/>
              </a:spcAft>
              <a:buNone/>
            </a:pPr>
            <a:r>
              <a:rPr lang="fr"/>
              <a:t>The pressure (duel tires) is reduced in order to compensate for irregularities in the road, bumps, holes, sidewalks, etc.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7ff61762a7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ff61762a7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760bb020b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60bb020b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ff61762a7_3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ff61762a7_3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760bb020b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60bb020b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7ff61762a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7ff61762a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7ff61762a7_3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7ff61762a7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7ff61762a7_3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ff61762a7_3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7ff61762a7_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ff61762a7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7ff61762a7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7ff61762a7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7ff61762a7_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7ff61762a7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rPr>
              <a:t>Only imperfections allowing the</a:t>
            </a:r>
            <a:r>
              <a:rPr b="1" lang="fr">
                <a:solidFill>
                  <a:schemeClr val="dk1"/>
                </a:solidFill>
              </a:rPr>
              <a:t> reinforcement fabric of the sole or steel belt to be exposed</a:t>
            </a:r>
            <a:r>
              <a:rPr lang="fr">
                <a:solidFill>
                  <a:schemeClr val="dk1"/>
                </a:solidFill>
              </a:rPr>
              <a:t> will be considered anomalies.</a:t>
            </a:r>
            <a:r>
              <a:rPr lang="fr">
                <a:solidFill>
                  <a:schemeClr val="dk1"/>
                </a:solidFill>
              </a:rPr>
              <a:t> </a:t>
            </a:r>
            <a:r>
              <a:rPr lang="fr"/>
              <a:t>Vulcanization process (permanent baked repair). Not to be confused with a retreaded tire.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7ff61762a7_3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ff61762a7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76af4634b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76af4634b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76af4634b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76af4634b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4247fbc1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247fbc1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60bb020b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60bb020b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60bb020b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60bb020b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Steering axle tire wear marks are 4/32 and 2/32  for a semi-trailer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60bb020b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60bb020b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The wear marks are 4/32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60bb020b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60bb020b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60bb020b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60bb020b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760bb020b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60bb020b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0" name="Google Shape;20;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1" name="Google Shape;21;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2" name="Google Shape;22;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 name="Google Shape;23;p3"/>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8" name="Google Shape;28;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9" name="Google Shape;29;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0" name="Google Shape;30;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 name="Google Shape;31;p4"/>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5" name="Google Shape;35;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6" name="Google Shape;36;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7" name="Google Shape;37;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 name="Google Shape;38;p5"/>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2" name="Google Shape;42;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3" name="Google Shape;43;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4" name="Google Shape;44;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5" name="Google Shape;45;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6" name="Google Shape;46;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6"/>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1" name="Google Shape;51;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3" name="Google Shape;5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4" name="Google Shape;54;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55" name="Google Shape;55;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6" name="Google Shape;56;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7"/>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0" name="Google Shape;60;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1" name="Google Shape;61;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2" name="Google Shape;62;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8"/>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64" name="Shape 64"/>
        <p:cNvGrpSpPr/>
        <p:nvPr/>
      </p:nvGrpSpPr>
      <p:grpSpPr>
        <a:xfrm>
          <a:off x="0" y="0"/>
          <a:ext cx="0" cy="0"/>
          <a:chOff x="0" y="0"/>
          <a:chExt cx="0" cy="0"/>
        </a:xfrm>
      </p:grpSpPr>
      <p:sp>
        <p:nvSpPr>
          <p:cNvPr id="65" name="Google Shape;65;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16.jpg"/><Relationship Id="rId5" Type="http://schemas.openxmlformats.org/officeDocument/2006/relationships/image" Target="../media/image23.png"/><Relationship Id="rId6"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41.jpg"/><Relationship Id="rId5"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jpg"/><Relationship Id="rId4" Type="http://schemas.openxmlformats.org/officeDocument/2006/relationships/image" Target="../media/image33.png"/><Relationship Id="rId5"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0.png"/><Relationship Id="rId4" Type="http://schemas.openxmlformats.org/officeDocument/2006/relationships/image" Target="../media/image39.png"/><Relationship Id="rId5" Type="http://schemas.openxmlformats.org/officeDocument/2006/relationships/image" Target="../media/image29.png"/><Relationship Id="rId6"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37.png"/><Relationship Id="rId5"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34.png"/><Relationship Id="rId5" Type="http://schemas.openxmlformats.org/officeDocument/2006/relationships/image" Target="../media/image38.png"/><Relationship Id="rId6" Type="http://schemas.openxmlformats.org/officeDocument/2006/relationships/image" Target="../media/image36.png"/><Relationship Id="rId7"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2.png"/><Relationship Id="rId6"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35.pn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35.pn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0"/>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Competency 2 Lesson 2.5.2</a:t>
            </a:r>
            <a:endParaRPr/>
          </a:p>
          <a:p>
            <a:pPr indent="0" lvl="0" marL="0" rtl="0" algn="ctr">
              <a:spcBef>
                <a:spcPts val="0"/>
              </a:spcBef>
              <a:spcAft>
                <a:spcPts val="0"/>
              </a:spcAft>
              <a:buNone/>
            </a:pPr>
            <a:r>
              <a:rPr lang="fr"/>
              <a:t>Tires</a:t>
            </a:r>
            <a:endParaRPr/>
          </a:p>
          <a:p>
            <a:pPr indent="0" lvl="0" marL="0" rtl="0" algn="ctr">
              <a:spcBef>
                <a:spcPts val="0"/>
              </a:spcBef>
              <a:spcAft>
                <a:spcPts val="0"/>
              </a:spcAft>
              <a:buNone/>
            </a:pPr>
            <a:r>
              <a:t/>
            </a:r>
            <a:endParaRPr/>
          </a:p>
        </p:txBody>
      </p:sp>
      <p:pic>
        <p:nvPicPr>
          <p:cNvPr id="71" name="Google Shape;71;p10"/>
          <p:cNvPicPr preferRelativeResize="0"/>
          <p:nvPr/>
        </p:nvPicPr>
        <p:blipFill>
          <a:blip r:embed="rId3">
            <a:alphaModFix/>
          </a:blip>
          <a:stretch>
            <a:fillRect/>
          </a:stretch>
        </p:blipFill>
        <p:spPr>
          <a:xfrm>
            <a:off x="7915350" y="0"/>
            <a:ext cx="1128074" cy="483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1480800" y="-67450"/>
            <a:ext cx="6182400" cy="543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400"/>
          </a:p>
          <a:p>
            <a:pPr indent="0" lvl="0" marL="0" rtl="0" algn="ctr">
              <a:lnSpc>
                <a:spcPct val="115000"/>
              </a:lnSpc>
              <a:spcBef>
                <a:spcPts val="0"/>
              </a:spcBef>
              <a:spcAft>
                <a:spcPts val="0"/>
              </a:spcAft>
              <a:buClr>
                <a:schemeClr val="dk1"/>
              </a:buClr>
              <a:buSzPts val="1100"/>
              <a:buFont typeface="Arial"/>
              <a:buNone/>
            </a:pPr>
            <a:r>
              <a:rPr b="1" lang="fr" sz="3000"/>
              <a:t>Pressures and  Capacities</a:t>
            </a:r>
            <a:endParaRPr sz="3000"/>
          </a:p>
        </p:txBody>
      </p:sp>
      <p:sp>
        <p:nvSpPr>
          <p:cNvPr id="171" name="Google Shape;171;p19"/>
          <p:cNvSpPr txBox="1"/>
          <p:nvPr/>
        </p:nvSpPr>
        <p:spPr>
          <a:xfrm>
            <a:off x="161150" y="560575"/>
            <a:ext cx="4362600" cy="3047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a:solidFill>
                  <a:schemeClr val="dk1"/>
                </a:solidFill>
              </a:rPr>
              <a:t>The maximum inflation of the tire is indicated on the </a:t>
            </a:r>
            <a:r>
              <a:rPr lang="fr">
                <a:solidFill>
                  <a:schemeClr val="dk1"/>
                </a:solidFill>
              </a:rPr>
              <a:t> </a:t>
            </a:r>
            <a:r>
              <a:rPr b="1" lang="fr">
                <a:solidFill>
                  <a:srgbClr val="FF0000"/>
                </a:solidFill>
              </a:rPr>
              <a:t>sidewall</a:t>
            </a:r>
            <a:r>
              <a:rPr lang="fr">
                <a:solidFill>
                  <a:schemeClr val="dk1"/>
                </a:solidFill>
              </a:rPr>
              <a:t> of the tire by the tire manufacturer.</a:t>
            </a:r>
            <a:r>
              <a:rPr lang="fr">
                <a:solidFill>
                  <a:schemeClr val="dk1"/>
                </a:solidFill>
              </a:rPr>
              <a:t> This indication can also be found inside the driver’s  door frame. This pressure must be respected in order to be permitted by law to achieve</a:t>
            </a:r>
            <a:r>
              <a:rPr lang="fr">
                <a:solidFill>
                  <a:schemeClr val="dk1"/>
                </a:solidFill>
              </a:rPr>
              <a:t> maximum loads.</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The carrier may, in conjunction with the tire representative, determine a lower pressure that reflects the value of the loads being carried. This will help to optimize the performance of the tires and increase fuel economy.</a:t>
            </a:r>
            <a:endParaRPr/>
          </a:p>
        </p:txBody>
      </p:sp>
      <p:pic>
        <p:nvPicPr>
          <p:cNvPr id="172" name="Google Shape;172;p19"/>
          <p:cNvPicPr preferRelativeResize="0"/>
          <p:nvPr/>
        </p:nvPicPr>
        <p:blipFill>
          <a:blip r:embed="rId3">
            <a:alphaModFix/>
          </a:blip>
          <a:stretch>
            <a:fillRect/>
          </a:stretch>
        </p:blipFill>
        <p:spPr>
          <a:xfrm>
            <a:off x="4530175" y="933675"/>
            <a:ext cx="4362450" cy="1266825"/>
          </a:xfrm>
          <a:prstGeom prst="rect">
            <a:avLst/>
          </a:prstGeom>
          <a:noFill/>
          <a:ln>
            <a:noFill/>
          </a:ln>
        </p:spPr>
      </p:pic>
      <p:sp>
        <p:nvSpPr>
          <p:cNvPr id="173" name="Google Shape;173;p19"/>
          <p:cNvSpPr txBox="1"/>
          <p:nvPr/>
        </p:nvSpPr>
        <p:spPr>
          <a:xfrm>
            <a:off x="76200" y="3733800"/>
            <a:ext cx="8961900" cy="645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a:solidFill>
                  <a:schemeClr val="dk1"/>
                </a:solidFill>
              </a:rPr>
              <a:t>The CFTR uses 105 PSI for the steering axle and 80 PSI on the drive and trailer axles.</a:t>
            </a:r>
            <a:endParaRPr/>
          </a:p>
        </p:txBody>
      </p:sp>
      <p:pic>
        <p:nvPicPr>
          <p:cNvPr id="174" name="Google Shape;174;p19"/>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ph type="title"/>
          </p:nvPr>
        </p:nvSpPr>
        <p:spPr>
          <a:xfrm>
            <a:off x="1688150" y="19000"/>
            <a:ext cx="5112000" cy="56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 sz="3000"/>
              <a:t> P</a:t>
            </a:r>
            <a:r>
              <a:rPr b="1" lang="fr" sz="3000"/>
              <a:t>ressure</a:t>
            </a:r>
            <a:endParaRPr b="1" sz="3000"/>
          </a:p>
        </p:txBody>
      </p:sp>
      <p:sp>
        <p:nvSpPr>
          <p:cNvPr id="180" name="Google Shape;180;p20"/>
          <p:cNvSpPr txBox="1"/>
          <p:nvPr/>
        </p:nvSpPr>
        <p:spPr>
          <a:xfrm>
            <a:off x="533400" y="456400"/>
            <a:ext cx="7624800" cy="1315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chemeClr val="dk1"/>
                </a:solidFill>
              </a:rPr>
              <a:t>Recommendation: </a:t>
            </a:r>
            <a:r>
              <a:rPr lang="fr" sz="1800">
                <a:solidFill>
                  <a:schemeClr val="dk1"/>
                </a:solidFill>
              </a:rPr>
              <a:t>It can be difficult to tell if a tire is flat on a dual set, if one of the tires is in perfect condition.</a:t>
            </a:r>
            <a:r>
              <a:rPr lang="fr" sz="1800">
                <a:solidFill>
                  <a:schemeClr val="dk1"/>
                </a:solidFill>
              </a:rPr>
              <a:t> So to check this, it is strongly recommended to use a hammer to hit each tire. Listen to hear if there is a different sound. A tire with a lower pressure will sound much different.</a:t>
            </a:r>
            <a:r>
              <a:rPr b="1" lang="fr" sz="1800">
                <a:solidFill>
                  <a:schemeClr val="dk1"/>
                </a:solidFill>
              </a:rPr>
              <a:t> </a:t>
            </a:r>
            <a:endParaRPr b="1" sz="1800">
              <a:solidFill>
                <a:schemeClr val="dk1"/>
              </a:solidFill>
            </a:endParaRPr>
          </a:p>
          <a:p>
            <a:pPr indent="0" lvl="0" marL="0" rtl="0" algn="just">
              <a:lnSpc>
                <a:spcPct val="115000"/>
              </a:lnSpc>
              <a:spcBef>
                <a:spcPts val="0"/>
              </a:spcBef>
              <a:spcAft>
                <a:spcPts val="0"/>
              </a:spcAft>
              <a:buNone/>
            </a:pPr>
            <a:r>
              <a:rPr b="1" lang="fr" sz="1800">
                <a:solidFill>
                  <a:schemeClr val="dk1"/>
                </a:solidFill>
              </a:rPr>
              <a:t>DHV page 397</a:t>
            </a:r>
            <a:endParaRPr b="1" sz="1800">
              <a:solidFill>
                <a:schemeClr val="dk1"/>
              </a:solidFill>
            </a:endParaRPr>
          </a:p>
        </p:txBody>
      </p:sp>
      <p:pic>
        <p:nvPicPr>
          <p:cNvPr id="181" name="Google Shape;181;p20"/>
          <p:cNvPicPr preferRelativeResize="0"/>
          <p:nvPr/>
        </p:nvPicPr>
        <p:blipFill>
          <a:blip r:embed="rId3">
            <a:alphaModFix/>
          </a:blip>
          <a:stretch>
            <a:fillRect/>
          </a:stretch>
        </p:blipFill>
        <p:spPr>
          <a:xfrm>
            <a:off x="2556350" y="1863375"/>
            <a:ext cx="3714500" cy="2399425"/>
          </a:xfrm>
          <a:prstGeom prst="rect">
            <a:avLst/>
          </a:prstGeom>
          <a:noFill/>
          <a:ln>
            <a:noFill/>
          </a:ln>
        </p:spPr>
      </p:pic>
      <p:pic>
        <p:nvPicPr>
          <p:cNvPr id="182" name="Google Shape;182;p20"/>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2130450" y="235950"/>
            <a:ext cx="4883100" cy="746400"/>
          </a:xfrm>
          <a:prstGeom prst="rect">
            <a:avLst/>
          </a:prstGeom>
        </p:spPr>
        <p:txBody>
          <a:bodyPr anchorCtr="0" anchor="ctr" bIns="91425" lIns="91425" spcFirstLastPara="1" rIns="91425" wrap="square" tIns="91425">
            <a:noAutofit/>
          </a:bodyPr>
          <a:lstStyle/>
          <a:p>
            <a:pPr indent="0" lvl="0" marL="0" marR="3600" rtl="0" algn="ctr">
              <a:lnSpc>
                <a:spcPct val="115000"/>
              </a:lnSpc>
              <a:spcBef>
                <a:spcPts val="0"/>
              </a:spcBef>
              <a:spcAft>
                <a:spcPts val="0"/>
              </a:spcAft>
              <a:buClr>
                <a:schemeClr val="dk1"/>
              </a:buClr>
              <a:buSzPts val="1100"/>
              <a:buFont typeface="Arial"/>
              <a:buNone/>
            </a:pPr>
            <a:r>
              <a:rPr b="1" lang="fr" sz="3000"/>
              <a:t>Tire Inflation </a:t>
            </a:r>
            <a:endParaRPr sz="3000"/>
          </a:p>
        </p:txBody>
      </p:sp>
      <p:sp>
        <p:nvSpPr>
          <p:cNvPr id="188" name="Google Shape;188;p21"/>
          <p:cNvSpPr txBox="1"/>
          <p:nvPr/>
        </p:nvSpPr>
        <p:spPr>
          <a:xfrm>
            <a:off x="523750" y="1177200"/>
            <a:ext cx="8326200" cy="2641500"/>
          </a:xfrm>
          <a:prstGeom prst="rect">
            <a:avLst/>
          </a:prstGeom>
          <a:noFill/>
          <a:ln>
            <a:noFill/>
          </a:ln>
        </p:spPr>
        <p:txBody>
          <a:bodyPr anchorCtr="0" anchor="t" bIns="91425" lIns="91425" spcFirstLastPara="1" rIns="91425" wrap="square" tIns="91425">
            <a:noAutofit/>
          </a:bodyPr>
          <a:lstStyle/>
          <a:p>
            <a:pPr indent="0" lvl="0" marL="0" marR="3600" rtl="0" algn="just">
              <a:lnSpc>
                <a:spcPct val="115000"/>
              </a:lnSpc>
              <a:spcBef>
                <a:spcPts val="0"/>
              </a:spcBef>
              <a:spcAft>
                <a:spcPts val="0"/>
              </a:spcAft>
              <a:buNone/>
            </a:pPr>
            <a:r>
              <a:rPr lang="fr">
                <a:solidFill>
                  <a:schemeClr val="dk1"/>
                </a:solidFill>
              </a:rPr>
              <a:t>It is normal for a tire to have a slight drop in air pressure. Inflation is then recommended.</a:t>
            </a:r>
            <a:r>
              <a:rPr lang="fr">
                <a:solidFill>
                  <a:schemeClr val="dk1"/>
                </a:solidFill>
              </a:rPr>
              <a:t>  However, certain precautions should be taken. The adjustment should always be done when the tires are cold. </a:t>
            </a:r>
            <a:r>
              <a:rPr b="1" lang="fr" u="sng">
                <a:solidFill>
                  <a:schemeClr val="dk1"/>
                </a:solidFill>
              </a:rPr>
              <a:t>Never </a:t>
            </a:r>
            <a:r>
              <a:rPr b="1" lang="fr" u="sng">
                <a:solidFill>
                  <a:schemeClr val="dk1"/>
                </a:solidFill>
              </a:rPr>
              <a:t>adjust</a:t>
            </a:r>
            <a:r>
              <a:rPr b="1" lang="fr" u="sng">
                <a:solidFill>
                  <a:schemeClr val="dk1"/>
                </a:solidFill>
              </a:rPr>
              <a:t> the tire pressure when the tire is hot</a:t>
            </a:r>
            <a:r>
              <a:rPr lang="fr">
                <a:solidFill>
                  <a:schemeClr val="dk1"/>
                </a:solidFill>
              </a:rPr>
              <a:t>, because there is a high risk of explosion (flash rupture of the sidewall). If the tire has a </a:t>
            </a:r>
            <a:r>
              <a:rPr b="1" lang="fr">
                <a:solidFill>
                  <a:srgbClr val="FF0000"/>
                </a:solidFill>
              </a:rPr>
              <a:t>pressure drop</a:t>
            </a:r>
            <a:r>
              <a:rPr lang="fr">
                <a:solidFill>
                  <a:schemeClr val="dk1"/>
                </a:solidFill>
              </a:rPr>
              <a:t> of more than</a:t>
            </a:r>
            <a:r>
              <a:rPr lang="fr">
                <a:solidFill>
                  <a:srgbClr val="FF0000"/>
                </a:solidFill>
              </a:rPr>
              <a:t>  </a:t>
            </a:r>
            <a:r>
              <a:rPr b="1" lang="fr">
                <a:solidFill>
                  <a:srgbClr val="FF0000"/>
                </a:solidFill>
              </a:rPr>
              <a:t>20%</a:t>
            </a:r>
            <a:r>
              <a:rPr lang="fr">
                <a:solidFill>
                  <a:schemeClr val="dk1"/>
                </a:solidFill>
              </a:rPr>
              <a:t>, the tire should be removed and inspected before re-inflation.</a:t>
            </a:r>
            <a:endParaRPr>
              <a:solidFill>
                <a:schemeClr val="dk1"/>
              </a:solidFill>
            </a:endParaRPr>
          </a:p>
          <a:p>
            <a:pPr indent="0" lvl="0" marL="0" marR="3600" rtl="0" algn="just">
              <a:lnSpc>
                <a:spcPct val="115000"/>
              </a:lnSpc>
              <a:spcBef>
                <a:spcPts val="0"/>
              </a:spcBef>
              <a:spcAft>
                <a:spcPts val="0"/>
              </a:spcAft>
              <a:buNone/>
            </a:pPr>
            <a:r>
              <a:rPr lang="fr">
                <a:solidFill>
                  <a:schemeClr val="dk1"/>
                </a:solidFill>
              </a:rPr>
              <a:t>Also, it is recommended to use an air chuck connection and a hose extension, with a control valve.</a:t>
            </a:r>
            <a:endParaRPr>
              <a:solidFill>
                <a:schemeClr val="dk1"/>
              </a:solidFill>
            </a:endParaRPr>
          </a:p>
          <a:p>
            <a:pPr indent="0" lvl="0" marL="0" marR="3600" rtl="0" algn="just">
              <a:lnSpc>
                <a:spcPct val="115000"/>
              </a:lnSpc>
              <a:spcBef>
                <a:spcPts val="0"/>
              </a:spcBef>
              <a:spcAft>
                <a:spcPts val="0"/>
              </a:spcAft>
              <a:buNone/>
            </a:pPr>
            <a:r>
              <a:rPr lang="fr">
                <a:solidFill>
                  <a:schemeClr val="dk1"/>
                </a:solidFill>
              </a:rPr>
              <a:t>The extension therefore makes it possible to stand </a:t>
            </a:r>
            <a:r>
              <a:rPr b="1" lang="fr" u="sng">
                <a:solidFill>
                  <a:schemeClr val="dk1"/>
                </a:solidFill>
              </a:rPr>
              <a:t>at least one meter from the tire and not to face the sidewall.</a:t>
            </a:r>
            <a:endParaRPr/>
          </a:p>
        </p:txBody>
      </p:sp>
      <p:pic>
        <p:nvPicPr>
          <p:cNvPr id="189" name="Google Shape;189;p21"/>
          <p:cNvPicPr preferRelativeResize="0"/>
          <p:nvPr/>
        </p:nvPicPr>
        <p:blipFill>
          <a:blip r:embed="rId3">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382600" y="125600"/>
            <a:ext cx="8161800" cy="67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fr" sz="3000"/>
              <a:t>              Pressure Monitoring System</a:t>
            </a:r>
            <a:endParaRPr b="1" sz="3000"/>
          </a:p>
        </p:txBody>
      </p:sp>
      <p:pic>
        <p:nvPicPr>
          <p:cNvPr id="195" name="Google Shape;195;p22"/>
          <p:cNvPicPr preferRelativeResize="0"/>
          <p:nvPr/>
        </p:nvPicPr>
        <p:blipFill>
          <a:blip r:embed="rId3">
            <a:alphaModFix/>
          </a:blip>
          <a:stretch>
            <a:fillRect/>
          </a:stretch>
        </p:blipFill>
        <p:spPr>
          <a:xfrm>
            <a:off x="2050550" y="786975"/>
            <a:ext cx="5026375" cy="2886425"/>
          </a:xfrm>
          <a:prstGeom prst="rect">
            <a:avLst/>
          </a:prstGeom>
          <a:noFill/>
          <a:ln>
            <a:noFill/>
          </a:ln>
        </p:spPr>
      </p:pic>
      <p:sp>
        <p:nvSpPr>
          <p:cNvPr id="196" name="Google Shape;196;p22"/>
          <p:cNvSpPr txBox="1"/>
          <p:nvPr/>
        </p:nvSpPr>
        <p:spPr>
          <a:xfrm>
            <a:off x="458800" y="3818925"/>
            <a:ext cx="82233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Optional on certain vehicles, this system uses pressure sensors in each of the wheels. </a:t>
            </a:r>
            <a:endParaRPr/>
          </a:p>
        </p:txBody>
      </p:sp>
      <p:pic>
        <p:nvPicPr>
          <p:cNvPr id="197" name="Google Shape;197;p22"/>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1066350" y="104802"/>
            <a:ext cx="7011300" cy="576300"/>
          </a:xfrm>
          <a:prstGeom prst="rect">
            <a:avLst/>
          </a:prstGeom>
        </p:spPr>
        <p:txBody>
          <a:bodyPr anchorCtr="0" anchor="ctr" bIns="91425" lIns="91425" spcFirstLastPara="1" rIns="91425" wrap="square" tIns="91425">
            <a:noAutofit/>
          </a:bodyPr>
          <a:lstStyle/>
          <a:p>
            <a:pPr indent="0" lvl="0" marL="0" marR="3600" rtl="0" algn="ctr">
              <a:lnSpc>
                <a:spcPct val="115000"/>
              </a:lnSpc>
              <a:spcBef>
                <a:spcPts val="0"/>
              </a:spcBef>
              <a:spcAft>
                <a:spcPts val="0"/>
              </a:spcAft>
              <a:buClr>
                <a:schemeClr val="dk1"/>
              </a:buClr>
              <a:buSzPts val="1100"/>
              <a:buFont typeface="Arial"/>
              <a:buNone/>
            </a:pPr>
            <a:r>
              <a:rPr b="1" lang="fr" sz="3000"/>
              <a:t>Pressure Control System</a:t>
            </a:r>
            <a:endParaRPr sz="3000"/>
          </a:p>
        </p:txBody>
      </p:sp>
      <p:pic>
        <p:nvPicPr>
          <p:cNvPr id="203" name="Google Shape;203;p23"/>
          <p:cNvPicPr preferRelativeResize="0"/>
          <p:nvPr/>
        </p:nvPicPr>
        <p:blipFill>
          <a:blip r:embed="rId3">
            <a:alphaModFix/>
          </a:blip>
          <a:stretch>
            <a:fillRect/>
          </a:stretch>
        </p:blipFill>
        <p:spPr>
          <a:xfrm>
            <a:off x="402550" y="721749"/>
            <a:ext cx="2627175" cy="1941348"/>
          </a:xfrm>
          <a:prstGeom prst="rect">
            <a:avLst/>
          </a:prstGeom>
          <a:noFill/>
          <a:ln>
            <a:noFill/>
          </a:ln>
        </p:spPr>
      </p:pic>
      <p:pic>
        <p:nvPicPr>
          <p:cNvPr id="204" name="Google Shape;204;p23"/>
          <p:cNvPicPr preferRelativeResize="0"/>
          <p:nvPr/>
        </p:nvPicPr>
        <p:blipFill>
          <a:blip r:embed="rId4">
            <a:alphaModFix/>
          </a:blip>
          <a:stretch>
            <a:fillRect/>
          </a:stretch>
        </p:blipFill>
        <p:spPr>
          <a:xfrm>
            <a:off x="402550" y="2756758"/>
            <a:ext cx="2627175" cy="1408642"/>
          </a:xfrm>
          <a:prstGeom prst="rect">
            <a:avLst/>
          </a:prstGeom>
          <a:noFill/>
          <a:ln>
            <a:noFill/>
          </a:ln>
        </p:spPr>
      </p:pic>
      <p:sp>
        <p:nvSpPr>
          <p:cNvPr id="205" name="Google Shape;205;p23"/>
          <p:cNvSpPr txBox="1"/>
          <p:nvPr/>
        </p:nvSpPr>
        <p:spPr>
          <a:xfrm>
            <a:off x="5902350" y="721750"/>
            <a:ext cx="3000000" cy="335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200">
                <a:solidFill>
                  <a:schemeClr val="dk1"/>
                </a:solidFill>
              </a:rPr>
              <a:t>As soon as the semi-trailer is supplied with air, this system can </a:t>
            </a:r>
            <a:r>
              <a:rPr lang="fr" sz="1200">
                <a:solidFill>
                  <a:schemeClr val="dk1"/>
                </a:solidFill>
              </a:rPr>
              <a:t>intervene</a:t>
            </a:r>
            <a:r>
              <a:rPr lang="fr" sz="1200">
                <a:solidFill>
                  <a:schemeClr val="dk1"/>
                </a:solidFill>
              </a:rPr>
              <a:t> if necessary. When a tire has an air pressure lower than the pre-established standard, the system supplies the tire, which has the air leak, with the necessary volume of  air from one of the </a:t>
            </a:r>
            <a:r>
              <a:rPr b="1" lang="fr" sz="1200">
                <a:solidFill>
                  <a:srgbClr val="FF0000"/>
                </a:solidFill>
              </a:rPr>
              <a:t>air tanks</a:t>
            </a:r>
            <a:r>
              <a:rPr lang="fr" sz="1200">
                <a:solidFill>
                  <a:schemeClr val="dk1"/>
                </a:solidFill>
              </a:rPr>
              <a:t> of the semi-trailer</a:t>
            </a:r>
            <a:r>
              <a:rPr lang="fr" sz="1200">
                <a:solidFill>
                  <a:schemeClr val="dk1"/>
                </a:solidFill>
              </a:rPr>
              <a:t>. </a:t>
            </a:r>
            <a:r>
              <a:rPr b="1" lang="fr" sz="1200">
                <a:solidFill>
                  <a:schemeClr val="dk1"/>
                </a:solidFill>
              </a:rPr>
              <a:t>A warning light </a:t>
            </a:r>
            <a:r>
              <a:rPr lang="fr" sz="1200">
                <a:solidFill>
                  <a:schemeClr val="dk1"/>
                </a:solidFill>
              </a:rPr>
              <a:t>on the front of the trailer iindicates the intervention of the pressure regulator</a:t>
            </a:r>
            <a:r>
              <a:rPr lang="fr" sz="1200">
                <a:solidFill>
                  <a:schemeClr val="dk1"/>
                </a:solidFill>
              </a:rPr>
              <a:t>. The manufacturer reports that when the </a:t>
            </a:r>
            <a:r>
              <a:rPr b="1" lang="fr" sz="1200">
                <a:solidFill>
                  <a:schemeClr val="dk1"/>
                </a:solidFill>
              </a:rPr>
              <a:t>light is on constantly for more than 10 minutes,</a:t>
            </a:r>
            <a:r>
              <a:rPr lang="fr" sz="1200">
                <a:solidFill>
                  <a:schemeClr val="dk1"/>
                </a:solidFill>
              </a:rPr>
              <a:t> it means that one or more tires are deflated, or that the system is defective.</a:t>
            </a:r>
            <a:endParaRPr sz="1200"/>
          </a:p>
        </p:txBody>
      </p:sp>
      <p:pic>
        <p:nvPicPr>
          <p:cNvPr id="206" name="Google Shape;206;p23"/>
          <p:cNvPicPr preferRelativeResize="0"/>
          <p:nvPr/>
        </p:nvPicPr>
        <p:blipFill>
          <a:blip r:embed="rId5">
            <a:alphaModFix/>
          </a:blip>
          <a:stretch>
            <a:fillRect/>
          </a:stretch>
        </p:blipFill>
        <p:spPr>
          <a:xfrm>
            <a:off x="3182125" y="688641"/>
            <a:ext cx="2627175" cy="3541179"/>
          </a:xfrm>
          <a:prstGeom prst="rect">
            <a:avLst/>
          </a:prstGeom>
          <a:noFill/>
          <a:ln>
            <a:noFill/>
          </a:ln>
        </p:spPr>
      </p:pic>
      <p:sp>
        <p:nvSpPr>
          <p:cNvPr id="207" name="Google Shape;207;p23"/>
          <p:cNvSpPr/>
          <p:nvPr/>
        </p:nvSpPr>
        <p:spPr>
          <a:xfrm>
            <a:off x="5274594" y="1230300"/>
            <a:ext cx="582600" cy="1156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8" name="Google Shape;208;p23"/>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4"/>
          <p:cNvSpPr txBox="1"/>
          <p:nvPr/>
        </p:nvSpPr>
        <p:spPr>
          <a:xfrm>
            <a:off x="0" y="0"/>
            <a:ext cx="8177100" cy="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400">
                <a:solidFill>
                  <a:schemeClr val="dk1"/>
                </a:solidFill>
              </a:rPr>
              <a:t>Anomalies (defects):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fr">
                <a:solidFill>
                  <a:schemeClr val="dk1"/>
                </a:solidFill>
              </a:rPr>
              <a:t>Foreign objects, abnormal wear, puncture</a:t>
            </a:r>
            <a:r>
              <a:rPr b="1" lang="fr">
                <a:solidFill>
                  <a:schemeClr val="dk1"/>
                </a:solidFill>
              </a:rPr>
              <a:t>, separation, etc.</a:t>
            </a:r>
            <a:endParaRPr b="1"/>
          </a:p>
        </p:txBody>
      </p:sp>
      <p:sp>
        <p:nvSpPr>
          <p:cNvPr id="214" name="Google Shape;214;p24"/>
          <p:cNvSpPr txBox="1"/>
          <p:nvPr/>
        </p:nvSpPr>
        <p:spPr>
          <a:xfrm>
            <a:off x="0" y="883625"/>
            <a:ext cx="3876600" cy="38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a:solidFill>
                  <a:schemeClr val="dk1"/>
                </a:solidFill>
              </a:rPr>
              <a:t>Foreign objects with or without a puncture </a:t>
            </a:r>
            <a:endParaRPr/>
          </a:p>
        </p:txBody>
      </p:sp>
      <p:pic>
        <p:nvPicPr>
          <p:cNvPr id="215" name="Google Shape;215;p24"/>
          <p:cNvPicPr preferRelativeResize="0"/>
          <p:nvPr/>
        </p:nvPicPr>
        <p:blipFill>
          <a:blip r:embed="rId3">
            <a:alphaModFix/>
          </a:blip>
          <a:stretch>
            <a:fillRect/>
          </a:stretch>
        </p:blipFill>
        <p:spPr>
          <a:xfrm>
            <a:off x="152400" y="1199475"/>
            <a:ext cx="4208750" cy="2850650"/>
          </a:xfrm>
          <a:prstGeom prst="rect">
            <a:avLst/>
          </a:prstGeom>
          <a:noFill/>
          <a:ln>
            <a:noFill/>
          </a:ln>
        </p:spPr>
      </p:pic>
      <p:sp>
        <p:nvSpPr>
          <p:cNvPr id="216" name="Google Shape;216;p24"/>
          <p:cNvSpPr txBox="1"/>
          <p:nvPr/>
        </p:nvSpPr>
        <p:spPr>
          <a:xfrm>
            <a:off x="4572000" y="1981200"/>
            <a:ext cx="42942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rPr>
              <a:t>Flats are often caused by </a:t>
            </a:r>
            <a:r>
              <a:rPr b="1" lang="fr">
                <a:solidFill>
                  <a:schemeClr val="dk1"/>
                </a:solidFill>
              </a:rPr>
              <a:t>undetected</a:t>
            </a:r>
            <a:r>
              <a:rPr lang="fr">
                <a:solidFill>
                  <a:schemeClr val="dk1"/>
                </a:solidFill>
              </a:rPr>
              <a:t> foreign objects in the tread. </a:t>
            </a:r>
            <a:r>
              <a:rPr lang="fr">
                <a:solidFill>
                  <a:schemeClr val="dk1"/>
                </a:solidFill>
              </a:rPr>
              <a:t> </a:t>
            </a:r>
            <a:endParaRPr>
              <a:solidFill>
                <a:schemeClr val="dk1"/>
              </a:solidFill>
            </a:endParaRPr>
          </a:p>
        </p:txBody>
      </p:sp>
      <p:pic>
        <p:nvPicPr>
          <p:cNvPr id="217" name="Google Shape;217;p24"/>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5"/>
          <p:cNvSpPr txBox="1"/>
          <p:nvPr/>
        </p:nvSpPr>
        <p:spPr>
          <a:xfrm>
            <a:off x="141800" y="140201"/>
            <a:ext cx="1970400" cy="5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Uneven wear</a:t>
            </a:r>
            <a:endParaRPr b="1" sz="1800"/>
          </a:p>
        </p:txBody>
      </p:sp>
      <p:pic>
        <p:nvPicPr>
          <p:cNvPr id="223" name="Google Shape;223;p25"/>
          <p:cNvPicPr preferRelativeResize="0"/>
          <p:nvPr/>
        </p:nvPicPr>
        <p:blipFill>
          <a:blip r:embed="rId3">
            <a:alphaModFix/>
          </a:blip>
          <a:stretch>
            <a:fillRect/>
          </a:stretch>
        </p:blipFill>
        <p:spPr>
          <a:xfrm>
            <a:off x="538176" y="1508925"/>
            <a:ext cx="4150574" cy="2649000"/>
          </a:xfrm>
          <a:prstGeom prst="rect">
            <a:avLst/>
          </a:prstGeom>
          <a:noFill/>
          <a:ln>
            <a:noFill/>
          </a:ln>
        </p:spPr>
      </p:pic>
      <p:pic>
        <p:nvPicPr>
          <p:cNvPr id="224" name="Google Shape;224;p25"/>
          <p:cNvPicPr preferRelativeResize="0"/>
          <p:nvPr/>
        </p:nvPicPr>
        <p:blipFill>
          <a:blip r:embed="rId4">
            <a:alphaModFix/>
          </a:blip>
          <a:stretch>
            <a:fillRect/>
          </a:stretch>
        </p:blipFill>
        <p:spPr>
          <a:xfrm>
            <a:off x="5305425" y="1432725"/>
            <a:ext cx="2972950" cy="2725200"/>
          </a:xfrm>
          <a:prstGeom prst="rect">
            <a:avLst/>
          </a:prstGeom>
          <a:noFill/>
          <a:ln>
            <a:noFill/>
          </a:ln>
        </p:spPr>
      </p:pic>
      <p:sp>
        <p:nvSpPr>
          <p:cNvPr id="225" name="Google Shape;225;p25"/>
          <p:cNvSpPr txBox="1"/>
          <p:nvPr/>
        </p:nvSpPr>
        <p:spPr>
          <a:xfrm>
            <a:off x="120875" y="578000"/>
            <a:ext cx="8917200" cy="93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a:solidFill>
                  <a:schemeClr val="dk1"/>
                </a:solidFill>
              </a:rPr>
              <a:t>These deformations are usually caused by mechanical problems with the suspensions. Either shocks or other parts are in poor condition. It may be a faulty wheel alignment. </a:t>
            </a:r>
            <a:r>
              <a:rPr lang="fr">
                <a:solidFill>
                  <a:schemeClr val="dk1"/>
                </a:solidFill>
              </a:rPr>
              <a:t>Inadequate air pressure in the tires  can also cause unevenness.</a:t>
            </a:r>
            <a:endParaRPr/>
          </a:p>
        </p:txBody>
      </p:sp>
      <p:pic>
        <p:nvPicPr>
          <p:cNvPr id="226" name="Google Shape;226;p25"/>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6"/>
          <p:cNvPicPr preferRelativeResize="0"/>
          <p:nvPr/>
        </p:nvPicPr>
        <p:blipFill>
          <a:blip r:embed="rId3">
            <a:alphaModFix/>
          </a:blip>
          <a:stretch>
            <a:fillRect/>
          </a:stretch>
        </p:blipFill>
        <p:spPr>
          <a:xfrm>
            <a:off x="152400" y="533400"/>
            <a:ext cx="8839200" cy="3372321"/>
          </a:xfrm>
          <a:prstGeom prst="rect">
            <a:avLst/>
          </a:prstGeom>
          <a:noFill/>
          <a:ln>
            <a:noFill/>
          </a:ln>
        </p:spPr>
      </p:pic>
      <p:pic>
        <p:nvPicPr>
          <p:cNvPr id="232" name="Google Shape;232;p26"/>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7"/>
          <p:cNvSpPr txBox="1"/>
          <p:nvPr/>
        </p:nvSpPr>
        <p:spPr>
          <a:xfrm>
            <a:off x="323400" y="277200"/>
            <a:ext cx="14169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   </a:t>
            </a:r>
            <a:r>
              <a:rPr b="1" lang="fr" sz="1800"/>
              <a:t>Flat spot</a:t>
            </a:r>
            <a:endParaRPr b="1" sz="1800"/>
          </a:p>
        </p:txBody>
      </p:sp>
      <p:pic>
        <p:nvPicPr>
          <p:cNvPr id="238" name="Google Shape;238;p27"/>
          <p:cNvPicPr preferRelativeResize="0"/>
          <p:nvPr/>
        </p:nvPicPr>
        <p:blipFill>
          <a:blip r:embed="rId3">
            <a:alphaModFix/>
          </a:blip>
          <a:stretch>
            <a:fillRect/>
          </a:stretch>
        </p:blipFill>
        <p:spPr>
          <a:xfrm>
            <a:off x="2485475" y="162650"/>
            <a:ext cx="6472275" cy="3049150"/>
          </a:xfrm>
          <a:prstGeom prst="rect">
            <a:avLst/>
          </a:prstGeom>
          <a:noFill/>
          <a:ln>
            <a:noFill/>
          </a:ln>
        </p:spPr>
      </p:pic>
      <p:sp>
        <p:nvSpPr>
          <p:cNvPr id="239" name="Google Shape;239;p27"/>
          <p:cNvSpPr txBox="1"/>
          <p:nvPr/>
        </p:nvSpPr>
        <p:spPr>
          <a:xfrm>
            <a:off x="399600" y="3276600"/>
            <a:ext cx="8313900" cy="9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rPr>
              <a:t>This type of anomaly usually occurs on a trailer, when the operator fails to check the free </a:t>
            </a:r>
            <a:r>
              <a:rPr lang="fr">
                <a:solidFill>
                  <a:schemeClr val="dk1"/>
                </a:solidFill>
              </a:rPr>
              <a:t>movement</a:t>
            </a:r>
            <a:r>
              <a:rPr lang="fr">
                <a:solidFill>
                  <a:schemeClr val="dk1"/>
                </a:solidFill>
              </a:rPr>
              <a:t> of the wheels prior to departure. Also, such wear can occur during emergency braking or during a wheel blockage caused by a faulty brake system.</a:t>
            </a:r>
            <a:endParaRPr/>
          </a:p>
        </p:txBody>
      </p:sp>
      <p:pic>
        <p:nvPicPr>
          <p:cNvPr id="240" name="Google Shape;240;p27"/>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8"/>
          <p:cNvSpPr txBox="1"/>
          <p:nvPr/>
        </p:nvSpPr>
        <p:spPr>
          <a:xfrm>
            <a:off x="108150" y="186425"/>
            <a:ext cx="2635200" cy="7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          Flat spot </a:t>
            </a:r>
            <a:endParaRPr b="1" sz="1800"/>
          </a:p>
        </p:txBody>
      </p:sp>
      <p:pic>
        <p:nvPicPr>
          <p:cNvPr id="246" name="Google Shape;246;p28"/>
          <p:cNvPicPr preferRelativeResize="0"/>
          <p:nvPr/>
        </p:nvPicPr>
        <p:blipFill>
          <a:blip r:embed="rId3">
            <a:alphaModFix/>
          </a:blip>
          <a:stretch>
            <a:fillRect/>
          </a:stretch>
        </p:blipFill>
        <p:spPr>
          <a:xfrm rot="-313836">
            <a:off x="2917336" y="229833"/>
            <a:ext cx="1413977" cy="3884873"/>
          </a:xfrm>
          <a:prstGeom prst="rect">
            <a:avLst/>
          </a:prstGeom>
          <a:noFill/>
          <a:ln>
            <a:noFill/>
          </a:ln>
        </p:spPr>
      </p:pic>
      <p:sp>
        <p:nvSpPr>
          <p:cNvPr id="247" name="Google Shape;247;p28"/>
          <p:cNvSpPr txBox="1"/>
          <p:nvPr/>
        </p:nvSpPr>
        <p:spPr>
          <a:xfrm>
            <a:off x="31950" y="844900"/>
            <a:ext cx="2426700" cy="12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a:t>
            </a:r>
            <a:endParaRPr/>
          </a:p>
        </p:txBody>
      </p:sp>
      <p:sp>
        <p:nvSpPr>
          <p:cNvPr id="248" name="Google Shape;248;p28"/>
          <p:cNvSpPr txBox="1"/>
          <p:nvPr/>
        </p:nvSpPr>
        <p:spPr>
          <a:xfrm>
            <a:off x="31950" y="1565175"/>
            <a:ext cx="28479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A puncture may happen when you drag the tire (wheel is not turning)</a:t>
            </a:r>
            <a:endParaRPr/>
          </a:p>
        </p:txBody>
      </p:sp>
      <p:pic>
        <p:nvPicPr>
          <p:cNvPr id="249" name="Google Shape;249;p28"/>
          <p:cNvPicPr preferRelativeResize="0"/>
          <p:nvPr/>
        </p:nvPicPr>
        <p:blipFill>
          <a:blip r:embed="rId4">
            <a:alphaModFix/>
          </a:blip>
          <a:stretch>
            <a:fillRect/>
          </a:stretch>
        </p:blipFill>
        <p:spPr>
          <a:xfrm>
            <a:off x="4886450" y="1285875"/>
            <a:ext cx="3458300" cy="2739250"/>
          </a:xfrm>
          <a:prstGeom prst="rect">
            <a:avLst/>
          </a:prstGeom>
          <a:noFill/>
          <a:ln>
            <a:noFill/>
          </a:ln>
        </p:spPr>
      </p:pic>
      <p:sp>
        <p:nvSpPr>
          <p:cNvPr id="250" name="Google Shape;250;p28"/>
          <p:cNvSpPr txBox="1"/>
          <p:nvPr/>
        </p:nvSpPr>
        <p:spPr>
          <a:xfrm>
            <a:off x="4572000" y="152400"/>
            <a:ext cx="4481100" cy="12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An indicator can be installed under a nut of each wheel.</a:t>
            </a:r>
            <a:r>
              <a:rPr lang="fr"/>
              <a:t> This simple device allows you to better see the </a:t>
            </a:r>
            <a:r>
              <a:rPr b="1" lang="fr"/>
              <a:t>movement</a:t>
            </a:r>
            <a:r>
              <a:rPr lang="fr"/>
              <a:t> of each wheel, therefore </a:t>
            </a:r>
            <a:r>
              <a:rPr b="1" lang="fr"/>
              <a:t>avoiding to drive</a:t>
            </a:r>
            <a:r>
              <a:rPr lang="fr"/>
              <a:t> with a  </a:t>
            </a:r>
            <a:r>
              <a:rPr b="1" lang="fr"/>
              <a:t>blocked </a:t>
            </a:r>
            <a:r>
              <a:rPr lang="fr"/>
              <a:t>wheel.</a:t>
            </a:r>
            <a:endParaRPr/>
          </a:p>
        </p:txBody>
      </p:sp>
      <p:pic>
        <p:nvPicPr>
          <p:cNvPr id="251" name="Google Shape;251;p28"/>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1"/>
          <p:cNvSpPr txBox="1"/>
          <p:nvPr>
            <p:ph type="title"/>
          </p:nvPr>
        </p:nvSpPr>
        <p:spPr>
          <a:xfrm>
            <a:off x="2593050" y="174300"/>
            <a:ext cx="3957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Parts of a Tire</a:t>
            </a:r>
            <a:endParaRPr/>
          </a:p>
        </p:txBody>
      </p:sp>
      <p:pic>
        <p:nvPicPr>
          <p:cNvPr id="77" name="Google Shape;77;p11"/>
          <p:cNvPicPr preferRelativeResize="0"/>
          <p:nvPr/>
        </p:nvPicPr>
        <p:blipFill>
          <a:blip r:embed="rId3">
            <a:alphaModFix/>
          </a:blip>
          <a:stretch>
            <a:fillRect/>
          </a:stretch>
        </p:blipFill>
        <p:spPr>
          <a:xfrm>
            <a:off x="177900" y="1424225"/>
            <a:ext cx="4887950" cy="1979425"/>
          </a:xfrm>
          <a:prstGeom prst="rect">
            <a:avLst/>
          </a:prstGeom>
          <a:noFill/>
          <a:ln>
            <a:noFill/>
          </a:ln>
        </p:spPr>
      </p:pic>
      <p:sp>
        <p:nvSpPr>
          <p:cNvPr id="78" name="Google Shape;78;p11"/>
          <p:cNvSpPr txBox="1"/>
          <p:nvPr/>
        </p:nvSpPr>
        <p:spPr>
          <a:xfrm>
            <a:off x="1826576" y="3712625"/>
            <a:ext cx="17634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Tire Wear Indicator</a:t>
            </a:r>
            <a:endParaRPr/>
          </a:p>
        </p:txBody>
      </p:sp>
      <p:sp>
        <p:nvSpPr>
          <p:cNvPr id="79" name="Google Shape;79;p11"/>
          <p:cNvSpPr txBox="1"/>
          <p:nvPr/>
        </p:nvSpPr>
        <p:spPr>
          <a:xfrm>
            <a:off x="1701475" y="743850"/>
            <a:ext cx="18408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Tire Tread</a:t>
            </a:r>
            <a:endParaRPr/>
          </a:p>
        </p:txBody>
      </p:sp>
      <p:sp>
        <p:nvSpPr>
          <p:cNvPr id="80" name="Google Shape;80;p11"/>
          <p:cNvSpPr txBox="1"/>
          <p:nvPr/>
        </p:nvSpPr>
        <p:spPr>
          <a:xfrm>
            <a:off x="5364600" y="3728075"/>
            <a:ext cx="1590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Outer Sidewall</a:t>
            </a:r>
            <a:endParaRPr/>
          </a:p>
        </p:txBody>
      </p:sp>
      <p:sp>
        <p:nvSpPr>
          <p:cNvPr id="81" name="Google Shape;81;p11"/>
          <p:cNvSpPr txBox="1"/>
          <p:nvPr/>
        </p:nvSpPr>
        <p:spPr>
          <a:xfrm>
            <a:off x="7112875" y="3728063"/>
            <a:ext cx="1590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Inner Sidewall</a:t>
            </a:r>
            <a:endParaRPr/>
          </a:p>
        </p:txBody>
      </p:sp>
      <p:pic>
        <p:nvPicPr>
          <p:cNvPr id="82" name="Google Shape;82;p11"/>
          <p:cNvPicPr preferRelativeResize="0"/>
          <p:nvPr/>
        </p:nvPicPr>
        <p:blipFill>
          <a:blip r:embed="rId4">
            <a:alphaModFix/>
          </a:blip>
          <a:stretch>
            <a:fillRect/>
          </a:stretch>
        </p:blipFill>
        <p:spPr>
          <a:xfrm>
            <a:off x="5505700" y="1448970"/>
            <a:ext cx="1308425" cy="1974405"/>
          </a:xfrm>
          <a:prstGeom prst="rect">
            <a:avLst/>
          </a:prstGeom>
          <a:noFill/>
          <a:ln>
            <a:noFill/>
          </a:ln>
        </p:spPr>
      </p:pic>
      <p:pic>
        <p:nvPicPr>
          <p:cNvPr id="83" name="Google Shape;83;p11"/>
          <p:cNvPicPr preferRelativeResize="0"/>
          <p:nvPr/>
        </p:nvPicPr>
        <p:blipFill>
          <a:blip r:embed="rId5">
            <a:alphaModFix/>
          </a:blip>
          <a:stretch>
            <a:fillRect/>
          </a:stretch>
        </p:blipFill>
        <p:spPr>
          <a:xfrm>
            <a:off x="7253975" y="1446462"/>
            <a:ext cx="1308430" cy="1979425"/>
          </a:xfrm>
          <a:prstGeom prst="rect">
            <a:avLst/>
          </a:prstGeom>
          <a:noFill/>
          <a:ln>
            <a:noFill/>
          </a:ln>
        </p:spPr>
      </p:pic>
      <p:sp>
        <p:nvSpPr>
          <p:cNvPr id="84" name="Google Shape;84;p11"/>
          <p:cNvSpPr txBox="1"/>
          <p:nvPr/>
        </p:nvSpPr>
        <p:spPr>
          <a:xfrm>
            <a:off x="6083550" y="743850"/>
            <a:ext cx="19140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Tire Treads</a:t>
            </a:r>
            <a:endParaRPr/>
          </a:p>
        </p:txBody>
      </p:sp>
      <p:cxnSp>
        <p:nvCxnSpPr>
          <p:cNvPr id="85" name="Google Shape;85;p11"/>
          <p:cNvCxnSpPr>
            <a:stCxn id="79" idx="2"/>
          </p:cNvCxnSpPr>
          <p:nvPr/>
        </p:nvCxnSpPr>
        <p:spPr>
          <a:xfrm>
            <a:off x="2621875" y="1115250"/>
            <a:ext cx="240000" cy="815100"/>
          </a:xfrm>
          <a:prstGeom prst="straightConnector1">
            <a:avLst/>
          </a:prstGeom>
          <a:noFill/>
          <a:ln cap="flat" cmpd="sng" w="9525">
            <a:solidFill>
              <a:srgbClr val="FF0000"/>
            </a:solidFill>
            <a:prstDash val="solid"/>
            <a:round/>
            <a:headEnd len="med" w="med" type="none"/>
            <a:tailEnd len="med" w="med" type="triangle"/>
          </a:ln>
        </p:spPr>
      </p:cxnSp>
      <p:cxnSp>
        <p:nvCxnSpPr>
          <p:cNvPr id="86" name="Google Shape;86;p11"/>
          <p:cNvCxnSpPr>
            <a:stCxn id="84" idx="2"/>
          </p:cNvCxnSpPr>
          <p:nvPr/>
        </p:nvCxnSpPr>
        <p:spPr>
          <a:xfrm flipH="1">
            <a:off x="6559050" y="1115250"/>
            <a:ext cx="481500" cy="582900"/>
          </a:xfrm>
          <a:prstGeom prst="straightConnector1">
            <a:avLst/>
          </a:prstGeom>
          <a:noFill/>
          <a:ln cap="flat" cmpd="sng" w="9525">
            <a:solidFill>
              <a:srgbClr val="FF0000"/>
            </a:solidFill>
            <a:prstDash val="solid"/>
            <a:round/>
            <a:headEnd len="med" w="med" type="none"/>
            <a:tailEnd len="med" w="med" type="triangle"/>
          </a:ln>
        </p:spPr>
      </p:cxnSp>
      <p:cxnSp>
        <p:nvCxnSpPr>
          <p:cNvPr id="87" name="Google Shape;87;p11"/>
          <p:cNvCxnSpPr>
            <a:stCxn id="84" idx="2"/>
          </p:cNvCxnSpPr>
          <p:nvPr/>
        </p:nvCxnSpPr>
        <p:spPr>
          <a:xfrm>
            <a:off x="7040550" y="1115250"/>
            <a:ext cx="492900" cy="621600"/>
          </a:xfrm>
          <a:prstGeom prst="straightConnector1">
            <a:avLst/>
          </a:prstGeom>
          <a:noFill/>
          <a:ln cap="flat" cmpd="sng" w="9525">
            <a:solidFill>
              <a:srgbClr val="FF0000"/>
            </a:solidFill>
            <a:prstDash val="solid"/>
            <a:round/>
            <a:headEnd len="med" w="med" type="none"/>
            <a:tailEnd len="med" w="med" type="triangle"/>
          </a:ln>
        </p:spPr>
      </p:cxnSp>
      <p:cxnSp>
        <p:nvCxnSpPr>
          <p:cNvPr id="88" name="Google Shape;88;p11"/>
          <p:cNvCxnSpPr>
            <a:stCxn id="78" idx="0"/>
          </p:cNvCxnSpPr>
          <p:nvPr/>
        </p:nvCxnSpPr>
        <p:spPr>
          <a:xfrm rot="10800000">
            <a:off x="2453276" y="2464025"/>
            <a:ext cx="255000" cy="1248600"/>
          </a:xfrm>
          <a:prstGeom prst="straightConnector1">
            <a:avLst/>
          </a:prstGeom>
          <a:noFill/>
          <a:ln cap="flat" cmpd="sng" w="9525">
            <a:solidFill>
              <a:srgbClr val="FF0000"/>
            </a:solidFill>
            <a:prstDash val="solid"/>
            <a:round/>
            <a:headEnd len="med" w="med" type="none"/>
            <a:tailEnd len="med" w="med" type="triangle"/>
          </a:ln>
        </p:spPr>
      </p:cxnSp>
      <p:cxnSp>
        <p:nvCxnSpPr>
          <p:cNvPr id="89" name="Google Shape;89;p11"/>
          <p:cNvCxnSpPr>
            <a:stCxn id="78" idx="0"/>
          </p:cNvCxnSpPr>
          <p:nvPr/>
        </p:nvCxnSpPr>
        <p:spPr>
          <a:xfrm flipH="1" rot="10800000">
            <a:off x="2708276" y="2270525"/>
            <a:ext cx="905100" cy="1442100"/>
          </a:xfrm>
          <a:prstGeom prst="straightConnector1">
            <a:avLst/>
          </a:prstGeom>
          <a:noFill/>
          <a:ln cap="flat" cmpd="sng" w="9525">
            <a:solidFill>
              <a:srgbClr val="FF0000"/>
            </a:solidFill>
            <a:prstDash val="solid"/>
            <a:round/>
            <a:headEnd len="med" w="med" type="none"/>
            <a:tailEnd len="med" w="med" type="triangle"/>
          </a:ln>
        </p:spPr>
      </p:cxnSp>
      <p:cxnSp>
        <p:nvCxnSpPr>
          <p:cNvPr id="90" name="Google Shape;90;p11"/>
          <p:cNvCxnSpPr>
            <a:stCxn id="78" idx="0"/>
          </p:cNvCxnSpPr>
          <p:nvPr/>
        </p:nvCxnSpPr>
        <p:spPr>
          <a:xfrm flipH="1" rot="10800000">
            <a:off x="2708276" y="2131325"/>
            <a:ext cx="2026500" cy="1581300"/>
          </a:xfrm>
          <a:prstGeom prst="straightConnector1">
            <a:avLst/>
          </a:prstGeom>
          <a:noFill/>
          <a:ln cap="flat" cmpd="sng" w="9525">
            <a:solidFill>
              <a:srgbClr val="FF0000"/>
            </a:solidFill>
            <a:prstDash val="solid"/>
            <a:round/>
            <a:headEnd len="med" w="med" type="none"/>
            <a:tailEnd len="med" w="med" type="triangle"/>
          </a:ln>
        </p:spPr>
      </p:cxnSp>
      <p:cxnSp>
        <p:nvCxnSpPr>
          <p:cNvPr id="91" name="Google Shape;91;p11"/>
          <p:cNvCxnSpPr/>
          <p:nvPr/>
        </p:nvCxnSpPr>
        <p:spPr>
          <a:xfrm rot="10800000">
            <a:off x="5862600" y="3252900"/>
            <a:ext cx="665400" cy="564600"/>
          </a:xfrm>
          <a:prstGeom prst="straightConnector1">
            <a:avLst/>
          </a:prstGeom>
          <a:noFill/>
          <a:ln cap="flat" cmpd="sng" w="9525">
            <a:solidFill>
              <a:srgbClr val="FF0000"/>
            </a:solidFill>
            <a:prstDash val="solid"/>
            <a:round/>
            <a:headEnd len="med" w="med" type="none"/>
            <a:tailEnd len="med" w="med" type="triangle"/>
          </a:ln>
        </p:spPr>
      </p:cxnSp>
      <p:cxnSp>
        <p:nvCxnSpPr>
          <p:cNvPr id="92" name="Google Shape;92;p11"/>
          <p:cNvCxnSpPr/>
          <p:nvPr/>
        </p:nvCxnSpPr>
        <p:spPr>
          <a:xfrm flipH="1" rot="10800000">
            <a:off x="8214125" y="3237475"/>
            <a:ext cx="7800" cy="595500"/>
          </a:xfrm>
          <a:prstGeom prst="straightConnector1">
            <a:avLst/>
          </a:prstGeom>
          <a:noFill/>
          <a:ln cap="flat" cmpd="sng" w="9525">
            <a:solidFill>
              <a:srgbClr val="FF0000"/>
            </a:solidFill>
            <a:prstDash val="solid"/>
            <a:round/>
            <a:headEnd len="med" w="med" type="none"/>
            <a:tailEnd len="med" w="med" type="triangle"/>
          </a:ln>
        </p:spPr>
      </p:cxnSp>
      <p:pic>
        <p:nvPicPr>
          <p:cNvPr id="93" name="Google Shape;93;p11"/>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9"/>
          <p:cNvSpPr txBox="1"/>
          <p:nvPr>
            <p:ph type="title"/>
          </p:nvPr>
        </p:nvSpPr>
        <p:spPr>
          <a:xfrm>
            <a:off x="1851175" y="0"/>
            <a:ext cx="4910700" cy="54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800"/>
              <a:t>Damaged sidewall or tread</a:t>
            </a:r>
            <a:endParaRPr b="1" sz="1800"/>
          </a:p>
        </p:txBody>
      </p:sp>
      <p:sp>
        <p:nvSpPr>
          <p:cNvPr id="257" name="Google Shape;257;p29"/>
          <p:cNvSpPr txBox="1"/>
          <p:nvPr/>
        </p:nvSpPr>
        <p:spPr>
          <a:xfrm>
            <a:off x="3108300" y="3340050"/>
            <a:ext cx="6035700" cy="114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a:solidFill>
                  <a:schemeClr val="dk1"/>
                </a:solidFill>
              </a:rPr>
              <a:t>Several cracks can be found on different surfaces of the tires.</a:t>
            </a:r>
            <a:r>
              <a:rPr lang="fr">
                <a:solidFill>
                  <a:schemeClr val="dk1"/>
                </a:solidFill>
              </a:rPr>
              <a:t> Regarding sidewall dents and repairs </a:t>
            </a:r>
            <a:r>
              <a:rPr b="1" lang="fr">
                <a:solidFill>
                  <a:srgbClr val="6D9EEB"/>
                </a:solidFill>
              </a:rPr>
              <a:t>already been made</a:t>
            </a:r>
            <a:r>
              <a:rPr lang="fr">
                <a:solidFill>
                  <a:schemeClr val="dk1"/>
                </a:solidFill>
              </a:rPr>
              <a:t>...tolerances should be checked by qualified personnel.</a:t>
            </a:r>
            <a:endParaRPr/>
          </a:p>
        </p:txBody>
      </p:sp>
      <p:pic>
        <p:nvPicPr>
          <p:cNvPr id="258" name="Google Shape;258;p29"/>
          <p:cNvPicPr preferRelativeResize="0"/>
          <p:nvPr/>
        </p:nvPicPr>
        <p:blipFill>
          <a:blip r:embed="rId3">
            <a:alphaModFix/>
          </a:blip>
          <a:stretch>
            <a:fillRect/>
          </a:stretch>
        </p:blipFill>
        <p:spPr>
          <a:xfrm>
            <a:off x="3997286" y="533400"/>
            <a:ext cx="3927514" cy="2730450"/>
          </a:xfrm>
          <a:prstGeom prst="rect">
            <a:avLst/>
          </a:prstGeom>
          <a:noFill/>
          <a:ln>
            <a:noFill/>
          </a:ln>
        </p:spPr>
      </p:pic>
      <p:pic>
        <p:nvPicPr>
          <p:cNvPr id="259" name="Google Shape;259;p29"/>
          <p:cNvPicPr preferRelativeResize="0"/>
          <p:nvPr/>
        </p:nvPicPr>
        <p:blipFill>
          <a:blip r:embed="rId4">
            <a:alphaModFix/>
          </a:blip>
          <a:stretch>
            <a:fillRect/>
          </a:stretch>
        </p:blipFill>
        <p:spPr>
          <a:xfrm>
            <a:off x="98682" y="539275"/>
            <a:ext cx="3003525" cy="1691050"/>
          </a:xfrm>
          <a:prstGeom prst="rect">
            <a:avLst/>
          </a:prstGeom>
          <a:noFill/>
          <a:ln>
            <a:noFill/>
          </a:ln>
        </p:spPr>
      </p:pic>
      <p:pic>
        <p:nvPicPr>
          <p:cNvPr id="260" name="Google Shape;260;p29"/>
          <p:cNvPicPr preferRelativeResize="0"/>
          <p:nvPr/>
        </p:nvPicPr>
        <p:blipFill>
          <a:blip r:embed="rId5">
            <a:alphaModFix/>
          </a:blip>
          <a:stretch>
            <a:fillRect/>
          </a:stretch>
        </p:blipFill>
        <p:spPr>
          <a:xfrm>
            <a:off x="107913" y="2347913"/>
            <a:ext cx="3000375" cy="1971675"/>
          </a:xfrm>
          <a:prstGeom prst="rect">
            <a:avLst/>
          </a:prstGeom>
          <a:noFill/>
          <a:ln>
            <a:noFill/>
          </a:ln>
        </p:spPr>
      </p:pic>
      <p:cxnSp>
        <p:nvCxnSpPr>
          <p:cNvPr id="261" name="Google Shape;261;p29"/>
          <p:cNvCxnSpPr/>
          <p:nvPr/>
        </p:nvCxnSpPr>
        <p:spPr>
          <a:xfrm rot="10800000">
            <a:off x="2114663" y="3505138"/>
            <a:ext cx="1081500" cy="537000"/>
          </a:xfrm>
          <a:prstGeom prst="straightConnector1">
            <a:avLst/>
          </a:prstGeom>
          <a:noFill/>
          <a:ln cap="flat" cmpd="sng" w="28575">
            <a:solidFill>
              <a:srgbClr val="00FF00"/>
            </a:solidFill>
            <a:prstDash val="solid"/>
            <a:round/>
            <a:headEnd len="med" w="med" type="none"/>
            <a:tailEnd len="med" w="med" type="triangle"/>
          </a:ln>
        </p:spPr>
      </p:cxnSp>
      <p:sp>
        <p:nvSpPr>
          <p:cNvPr id="262" name="Google Shape;262;p29"/>
          <p:cNvSpPr/>
          <p:nvPr/>
        </p:nvSpPr>
        <p:spPr>
          <a:xfrm rot="266407">
            <a:off x="730367" y="3017592"/>
            <a:ext cx="1336912" cy="821167"/>
          </a:xfrm>
          <a:prstGeom prst="rect">
            <a:avLst/>
          </a:prstGeom>
          <a:noFill/>
          <a:ln cap="flat" cmpd="sng" w="2857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3" name="Google Shape;263;p29"/>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0"/>
          <p:cNvPicPr preferRelativeResize="0"/>
          <p:nvPr/>
        </p:nvPicPr>
        <p:blipFill>
          <a:blip r:embed="rId3">
            <a:alphaModFix/>
          </a:blip>
          <a:stretch>
            <a:fillRect/>
          </a:stretch>
        </p:blipFill>
        <p:spPr>
          <a:xfrm>
            <a:off x="6957875" y="152400"/>
            <a:ext cx="2038642" cy="3997601"/>
          </a:xfrm>
          <a:prstGeom prst="rect">
            <a:avLst/>
          </a:prstGeom>
          <a:noFill/>
          <a:ln>
            <a:noFill/>
          </a:ln>
        </p:spPr>
      </p:pic>
      <p:sp>
        <p:nvSpPr>
          <p:cNvPr id="269" name="Google Shape;269;p30"/>
          <p:cNvSpPr txBox="1"/>
          <p:nvPr/>
        </p:nvSpPr>
        <p:spPr>
          <a:xfrm>
            <a:off x="18875" y="309125"/>
            <a:ext cx="4462200" cy="7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Separations</a:t>
            </a:r>
            <a:r>
              <a:rPr lang="fr"/>
              <a:t> </a:t>
            </a:r>
            <a:r>
              <a:rPr lang="fr"/>
              <a:t>usually</a:t>
            </a:r>
            <a:r>
              <a:rPr lang="fr"/>
              <a:t> occur on retreaded tires.</a:t>
            </a:r>
            <a:r>
              <a:rPr lang="fr"/>
              <a:t> The sole may </a:t>
            </a:r>
            <a:r>
              <a:rPr lang="fr"/>
              <a:t>separate</a:t>
            </a:r>
            <a:r>
              <a:rPr lang="fr"/>
              <a:t> </a:t>
            </a:r>
            <a:r>
              <a:rPr b="1" lang="fr"/>
              <a:t>completely or partially from the carcass</a:t>
            </a:r>
            <a:r>
              <a:rPr lang="fr"/>
              <a:t>.  </a:t>
            </a:r>
            <a:endParaRPr/>
          </a:p>
        </p:txBody>
      </p:sp>
      <p:sp>
        <p:nvSpPr>
          <p:cNvPr id="270" name="Google Shape;270;p30"/>
          <p:cNvSpPr txBox="1"/>
          <p:nvPr/>
        </p:nvSpPr>
        <p:spPr>
          <a:xfrm>
            <a:off x="18875" y="4404"/>
            <a:ext cx="1452600" cy="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Separation</a:t>
            </a:r>
            <a:endParaRPr b="1" sz="1800"/>
          </a:p>
        </p:txBody>
      </p:sp>
      <p:pic>
        <p:nvPicPr>
          <p:cNvPr id="271" name="Google Shape;271;p30"/>
          <p:cNvPicPr preferRelativeResize="0"/>
          <p:nvPr/>
        </p:nvPicPr>
        <p:blipFill>
          <a:blip r:embed="rId4">
            <a:alphaModFix/>
          </a:blip>
          <a:stretch>
            <a:fillRect/>
          </a:stretch>
        </p:blipFill>
        <p:spPr>
          <a:xfrm>
            <a:off x="152400" y="1112825"/>
            <a:ext cx="3276599" cy="3166350"/>
          </a:xfrm>
          <a:prstGeom prst="rect">
            <a:avLst/>
          </a:prstGeom>
          <a:noFill/>
          <a:ln>
            <a:noFill/>
          </a:ln>
        </p:spPr>
      </p:pic>
      <p:sp>
        <p:nvSpPr>
          <p:cNvPr id="272" name="Google Shape;272;p30"/>
          <p:cNvSpPr txBox="1"/>
          <p:nvPr/>
        </p:nvSpPr>
        <p:spPr>
          <a:xfrm>
            <a:off x="3733800" y="1524000"/>
            <a:ext cx="3000000" cy="16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rPr>
              <a:t>In the latter case, the tire can continue to roll normally.</a:t>
            </a:r>
            <a:r>
              <a:rPr lang="fr">
                <a:solidFill>
                  <a:schemeClr val="dk1"/>
                </a:solidFill>
              </a:rPr>
              <a:t>  However, when there is complete separation, </a:t>
            </a:r>
            <a:r>
              <a:rPr b="1" lang="fr">
                <a:solidFill>
                  <a:schemeClr val="dk1"/>
                </a:solidFill>
              </a:rPr>
              <a:t>the projection of the sole</a:t>
            </a:r>
            <a:r>
              <a:rPr lang="fr">
                <a:solidFill>
                  <a:schemeClr val="dk1"/>
                </a:solidFill>
              </a:rPr>
              <a:t> can cause mechanical damage. </a:t>
            </a:r>
            <a:endParaRPr/>
          </a:p>
        </p:txBody>
      </p:sp>
      <p:pic>
        <p:nvPicPr>
          <p:cNvPr id="273" name="Google Shape;273;p30"/>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1"/>
          <p:cNvSpPr txBox="1"/>
          <p:nvPr/>
        </p:nvSpPr>
        <p:spPr>
          <a:xfrm>
            <a:off x="-14596" y="-10425"/>
            <a:ext cx="4557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 </a:t>
            </a:r>
            <a:endParaRPr b="1"/>
          </a:p>
        </p:txBody>
      </p:sp>
      <p:sp>
        <p:nvSpPr>
          <p:cNvPr id="279" name="Google Shape;279;p31"/>
          <p:cNvSpPr txBox="1"/>
          <p:nvPr/>
        </p:nvSpPr>
        <p:spPr>
          <a:xfrm>
            <a:off x="-16689" y="167671"/>
            <a:ext cx="25644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Tire </a:t>
            </a:r>
            <a:r>
              <a:rPr b="1" lang="fr"/>
              <a:t>Explosion: (Pyrolysis)</a:t>
            </a:r>
            <a:r>
              <a:rPr lang="fr"/>
              <a:t> </a:t>
            </a:r>
            <a:endParaRPr/>
          </a:p>
        </p:txBody>
      </p:sp>
      <p:sp>
        <p:nvSpPr>
          <p:cNvPr id="280" name="Google Shape;280;p31"/>
          <p:cNvSpPr txBox="1"/>
          <p:nvPr/>
        </p:nvSpPr>
        <p:spPr>
          <a:xfrm>
            <a:off x="0" y="609600"/>
            <a:ext cx="4950900" cy="2636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100">
                <a:solidFill>
                  <a:schemeClr val="dk1"/>
                </a:solidFill>
              </a:rPr>
              <a:t>Danger</a:t>
            </a:r>
            <a:endParaRPr b="1" sz="1100">
              <a:solidFill>
                <a:schemeClr val="dk1"/>
              </a:solidFill>
            </a:endParaRPr>
          </a:p>
          <a:p>
            <a:pPr indent="0" lvl="0" marL="0" rtl="0" algn="just">
              <a:lnSpc>
                <a:spcPct val="115000"/>
              </a:lnSpc>
              <a:spcBef>
                <a:spcPts val="0"/>
              </a:spcBef>
              <a:spcAft>
                <a:spcPts val="0"/>
              </a:spcAft>
              <a:buNone/>
            </a:pPr>
            <a:br>
              <a:rPr lang="fr" sz="1100">
                <a:solidFill>
                  <a:schemeClr val="dk1"/>
                </a:solidFill>
                <a:highlight>
                  <a:srgbClr val="FFFF00"/>
                </a:highlight>
              </a:rPr>
            </a:br>
            <a:r>
              <a:rPr lang="fr" sz="1100">
                <a:solidFill>
                  <a:schemeClr val="dk1"/>
                </a:solidFill>
              </a:rPr>
              <a:t>Pyrolysis is the thermochemical </a:t>
            </a:r>
            <a:r>
              <a:rPr b="1" lang="fr" sz="1100">
                <a:solidFill>
                  <a:schemeClr val="dk1"/>
                </a:solidFill>
              </a:rPr>
              <a:t>decomposition</a:t>
            </a:r>
            <a:r>
              <a:rPr lang="fr" sz="1100">
                <a:solidFill>
                  <a:schemeClr val="dk1"/>
                </a:solidFill>
              </a:rPr>
              <a:t> of organic material that can occur at high temperatures in the absence of oxygen. This decomposition process requires only the presence of rubber and heat.</a:t>
            </a:r>
            <a:r>
              <a:rPr lang="fr" sz="1100">
                <a:solidFill>
                  <a:schemeClr val="dk1"/>
                </a:solidFill>
              </a:rPr>
              <a:t> Once started, the decomposition process is </a:t>
            </a:r>
            <a:r>
              <a:rPr b="1" lang="fr" sz="1100">
                <a:solidFill>
                  <a:schemeClr val="dk1"/>
                </a:solidFill>
              </a:rPr>
              <a:t>irreversible</a:t>
            </a:r>
            <a:r>
              <a:rPr lang="fr" sz="1100">
                <a:solidFill>
                  <a:schemeClr val="dk1"/>
                </a:solidFill>
              </a:rPr>
              <a:t>. There is </a:t>
            </a:r>
            <a:r>
              <a:rPr b="1" lang="fr" sz="1100">
                <a:solidFill>
                  <a:schemeClr val="dk1"/>
                </a:solidFill>
              </a:rPr>
              <a:t>no visible</a:t>
            </a:r>
            <a:r>
              <a:rPr lang="fr" sz="1100">
                <a:solidFill>
                  <a:schemeClr val="dk1"/>
                </a:solidFill>
              </a:rPr>
              <a:t> indication that the decomposition process is taking place. Depending on the specific circumstances, </a:t>
            </a:r>
            <a:r>
              <a:rPr b="1" lang="fr" sz="1100">
                <a:solidFill>
                  <a:schemeClr val="dk1"/>
                </a:solidFill>
              </a:rPr>
              <a:t>an </a:t>
            </a:r>
            <a:r>
              <a:rPr b="1" lang="fr" sz="1100">
                <a:solidFill>
                  <a:schemeClr val="dk1"/>
                </a:solidFill>
              </a:rPr>
              <a:t>explosion</a:t>
            </a:r>
            <a:r>
              <a:rPr lang="fr" sz="1100">
                <a:solidFill>
                  <a:schemeClr val="dk1"/>
                </a:solidFill>
              </a:rPr>
              <a:t> may occur immediately, within a few minutes or several hours after exposure to the source of heat.</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rPr lang="fr" sz="1100">
                <a:solidFill>
                  <a:schemeClr val="dk1"/>
                </a:solidFill>
              </a:rPr>
              <a:t>In many cases, </a:t>
            </a:r>
            <a:r>
              <a:rPr b="1" lang="fr" sz="1100">
                <a:solidFill>
                  <a:schemeClr val="dk1"/>
                </a:solidFill>
              </a:rPr>
              <a:t>an</a:t>
            </a:r>
            <a:r>
              <a:rPr b="1" lang="fr" sz="1100">
                <a:solidFill>
                  <a:schemeClr val="dk1"/>
                </a:solidFill>
              </a:rPr>
              <a:t> explosion</a:t>
            </a:r>
            <a:r>
              <a:rPr lang="fr" sz="1100">
                <a:solidFill>
                  <a:schemeClr val="dk1"/>
                </a:solidFill>
              </a:rPr>
              <a:t> can cause the tire and/or its components, </a:t>
            </a:r>
            <a:r>
              <a:rPr b="1" lang="fr" sz="1100">
                <a:solidFill>
                  <a:schemeClr val="dk1"/>
                </a:solidFill>
              </a:rPr>
              <a:t>to be thrown long distances</a:t>
            </a:r>
            <a:r>
              <a:rPr lang="fr" sz="1100">
                <a:solidFill>
                  <a:schemeClr val="dk1"/>
                </a:solidFill>
              </a:rPr>
              <a:t>  resulting in serious injury and/or </a:t>
            </a:r>
            <a:r>
              <a:rPr b="1" lang="fr" sz="1100">
                <a:solidFill>
                  <a:schemeClr val="dk1"/>
                </a:solidFill>
              </a:rPr>
              <a:t>death </a:t>
            </a:r>
            <a:r>
              <a:rPr b="1" lang="fr" sz="1100">
                <a:solidFill>
                  <a:schemeClr val="dk1"/>
                </a:solidFill>
              </a:rPr>
              <a:t>of workers</a:t>
            </a:r>
            <a:r>
              <a:rPr lang="fr" sz="1100">
                <a:solidFill>
                  <a:schemeClr val="dk1"/>
                </a:solidFill>
              </a:rPr>
              <a:t>, as well as serious material damage.</a:t>
            </a:r>
            <a:endParaRPr/>
          </a:p>
        </p:txBody>
      </p:sp>
      <p:sp>
        <p:nvSpPr>
          <p:cNvPr id="281" name="Google Shape;281;p31"/>
          <p:cNvSpPr txBox="1"/>
          <p:nvPr/>
        </p:nvSpPr>
        <p:spPr>
          <a:xfrm>
            <a:off x="0" y="3288025"/>
            <a:ext cx="4950900" cy="999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1100">
                <a:solidFill>
                  <a:schemeClr val="dk1"/>
                </a:solidFill>
              </a:rPr>
              <a:t>T</a:t>
            </a:r>
            <a:r>
              <a:rPr b="1" lang="fr" sz="1100">
                <a:solidFill>
                  <a:schemeClr val="dk1"/>
                </a:solidFill>
              </a:rPr>
              <a:t>hree situations that can cause Pyrolysis:</a:t>
            </a:r>
            <a:endParaRPr b="1" sz="1100">
              <a:solidFill>
                <a:schemeClr val="dk1"/>
              </a:solidFill>
            </a:endParaRPr>
          </a:p>
          <a:p>
            <a:pPr indent="0" lvl="0" marL="0" rtl="0" algn="l">
              <a:lnSpc>
                <a:spcPct val="115000"/>
              </a:lnSpc>
              <a:spcBef>
                <a:spcPts val="0"/>
              </a:spcBef>
              <a:spcAft>
                <a:spcPts val="0"/>
              </a:spcAft>
              <a:buNone/>
            </a:pPr>
            <a:r>
              <a:rPr b="1" lang="fr" sz="1100">
                <a:solidFill>
                  <a:schemeClr val="dk1"/>
                </a:solidFill>
              </a:rPr>
              <a:t>1- Over heating of brakes</a:t>
            </a:r>
            <a:endParaRPr b="1" sz="1100">
              <a:solidFill>
                <a:schemeClr val="dk1"/>
              </a:solidFill>
            </a:endParaRPr>
          </a:p>
          <a:p>
            <a:pPr indent="0" lvl="0" marL="0" rtl="0" algn="l">
              <a:lnSpc>
                <a:spcPct val="115000"/>
              </a:lnSpc>
              <a:spcBef>
                <a:spcPts val="0"/>
              </a:spcBef>
              <a:spcAft>
                <a:spcPts val="0"/>
              </a:spcAft>
              <a:buNone/>
            </a:pPr>
            <a:r>
              <a:rPr b="1" lang="fr" sz="1100">
                <a:solidFill>
                  <a:schemeClr val="dk1"/>
                </a:solidFill>
              </a:rPr>
              <a:t>2- Driving long distances with under inflated tires</a:t>
            </a:r>
            <a:endParaRPr b="1" sz="1100">
              <a:solidFill>
                <a:schemeClr val="dk1"/>
              </a:solidFill>
            </a:endParaRPr>
          </a:p>
          <a:p>
            <a:pPr indent="0" lvl="0" marL="0" rtl="0" algn="l">
              <a:lnSpc>
                <a:spcPct val="115000"/>
              </a:lnSpc>
              <a:spcBef>
                <a:spcPts val="0"/>
              </a:spcBef>
              <a:spcAft>
                <a:spcPts val="0"/>
              </a:spcAft>
              <a:buNone/>
            </a:pPr>
            <a:r>
              <a:rPr b="1" lang="fr" sz="1100">
                <a:solidFill>
                  <a:schemeClr val="dk1"/>
                </a:solidFill>
              </a:rPr>
              <a:t>3- Overload</a:t>
            </a:r>
            <a:endParaRPr b="1"/>
          </a:p>
        </p:txBody>
      </p:sp>
      <p:pic>
        <p:nvPicPr>
          <p:cNvPr id="282" name="Google Shape;282;p31"/>
          <p:cNvPicPr preferRelativeResize="0"/>
          <p:nvPr/>
        </p:nvPicPr>
        <p:blipFill>
          <a:blip r:embed="rId3">
            <a:alphaModFix/>
          </a:blip>
          <a:stretch>
            <a:fillRect/>
          </a:stretch>
        </p:blipFill>
        <p:spPr>
          <a:xfrm>
            <a:off x="5458475" y="457200"/>
            <a:ext cx="3445275" cy="3445275"/>
          </a:xfrm>
          <a:prstGeom prst="rect">
            <a:avLst/>
          </a:prstGeom>
          <a:noFill/>
          <a:ln>
            <a:noFill/>
          </a:ln>
        </p:spPr>
      </p:pic>
      <p:pic>
        <p:nvPicPr>
          <p:cNvPr id="283" name="Google Shape;283;p31"/>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2"/>
          <p:cNvSpPr txBox="1"/>
          <p:nvPr/>
        </p:nvSpPr>
        <p:spPr>
          <a:xfrm>
            <a:off x="114300" y="95250"/>
            <a:ext cx="4381500" cy="7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Tire location code used by </a:t>
            </a:r>
            <a:r>
              <a:rPr b="1" lang="fr" sz="1800"/>
              <a:t>CFTR</a:t>
            </a:r>
            <a:endParaRPr b="1" sz="1800"/>
          </a:p>
          <a:p>
            <a:pPr indent="0" lvl="0" marL="0" rtl="0" algn="l">
              <a:spcBef>
                <a:spcPts val="0"/>
              </a:spcBef>
              <a:spcAft>
                <a:spcPts val="0"/>
              </a:spcAft>
              <a:buNone/>
            </a:pPr>
            <a:r>
              <a:t/>
            </a:r>
            <a:endParaRPr/>
          </a:p>
        </p:txBody>
      </p:sp>
      <p:pic>
        <p:nvPicPr>
          <p:cNvPr id="289" name="Google Shape;289;p32"/>
          <p:cNvPicPr preferRelativeResize="0"/>
          <p:nvPr/>
        </p:nvPicPr>
        <p:blipFill>
          <a:blip r:embed="rId3">
            <a:alphaModFix/>
          </a:blip>
          <a:stretch>
            <a:fillRect/>
          </a:stretch>
        </p:blipFill>
        <p:spPr>
          <a:xfrm>
            <a:off x="152400" y="1126200"/>
            <a:ext cx="2247900" cy="2076450"/>
          </a:xfrm>
          <a:prstGeom prst="rect">
            <a:avLst/>
          </a:prstGeom>
          <a:noFill/>
          <a:ln>
            <a:noFill/>
          </a:ln>
        </p:spPr>
      </p:pic>
      <p:pic>
        <p:nvPicPr>
          <p:cNvPr id="290" name="Google Shape;290;p32"/>
          <p:cNvPicPr preferRelativeResize="0"/>
          <p:nvPr/>
        </p:nvPicPr>
        <p:blipFill>
          <a:blip r:embed="rId4">
            <a:alphaModFix/>
          </a:blip>
          <a:stretch>
            <a:fillRect/>
          </a:stretch>
        </p:blipFill>
        <p:spPr>
          <a:xfrm>
            <a:off x="2400300" y="1202400"/>
            <a:ext cx="2076450" cy="2057400"/>
          </a:xfrm>
          <a:prstGeom prst="rect">
            <a:avLst/>
          </a:prstGeom>
          <a:noFill/>
          <a:ln>
            <a:noFill/>
          </a:ln>
        </p:spPr>
      </p:pic>
      <p:sp>
        <p:nvSpPr>
          <p:cNvPr id="291" name="Google Shape;291;p32"/>
          <p:cNvSpPr txBox="1"/>
          <p:nvPr/>
        </p:nvSpPr>
        <p:spPr>
          <a:xfrm>
            <a:off x="4965625" y="76200"/>
            <a:ext cx="4125000" cy="9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Wheel (single/dual) location code by </a:t>
            </a:r>
            <a:r>
              <a:rPr b="1" lang="fr" sz="1800"/>
              <a:t>CFTR</a:t>
            </a:r>
            <a:endParaRPr b="1" sz="1800"/>
          </a:p>
        </p:txBody>
      </p:sp>
      <p:pic>
        <p:nvPicPr>
          <p:cNvPr id="292" name="Google Shape;292;p32"/>
          <p:cNvPicPr preferRelativeResize="0"/>
          <p:nvPr/>
        </p:nvPicPr>
        <p:blipFill>
          <a:blip r:embed="rId5">
            <a:alphaModFix/>
          </a:blip>
          <a:stretch>
            <a:fillRect/>
          </a:stretch>
        </p:blipFill>
        <p:spPr>
          <a:xfrm>
            <a:off x="5181600" y="1221450"/>
            <a:ext cx="1602588" cy="2017050"/>
          </a:xfrm>
          <a:prstGeom prst="rect">
            <a:avLst/>
          </a:prstGeom>
          <a:noFill/>
          <a:ln>
            <a:noFill/>
          </a:ln>
        </p:spPr>
      </p:pic>
      <p:pic>
        <p:nvPicPr>
          <p:cNvPr id="293" name="Google Shape;293;p32"/>
          <p:cNvPicPr preferRelativeResize="0"/>
          <p:nvPr/>
        </p:nvPicPr>
        <p:blipFill>
          <a:blip r:embed="rId6">
            <a:alphaModFix/>
          </a:blip>
          <a:stretch>
            <a:fillRect/>
          </a:stretch>
        </p:blipFill>
        <p:spPr>
          <a:xfrm>
            <a:off x="6936588" y="1202400"/>
            <a:ext cx="1704975" cy="2028825"/>
          </a:xfrm>
          <a:prstGeom prst="rect">
            <a:avLst/>
          </a:prstGeom>
          <a:noFill/>
          <a:ln>
            <a:noFill/>
          </a:ln>
        </p:spPr>
      </p:pic>
      <p:sp>
        <p:nvSpPr>
          <p:cNvPr id="294" name="Google Shape;294;p32"/>
          <p:cNvSpPr txBox="1"/>
          <p:nvPr/>
        </p:nvSpPr>
        <p:spPr>
          <a:xfrm>
            <a:off x="1856575" y="3676050"/>
            <a:ext cx="1082100" cy="5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0000"/>
                </a:solidFill>
              </a:rPr>
              <a:t>Tire</a:t>
            </a:r>
            <a:r>
              <a:rPr b="1" lang="fr">
                <a:solidFill>
                  <a:srgbClr val="FF0000"/>
                </a:solidFill>
              </a:rPr>
              <a:t> # 4</a:t>
            </a:r>
            <a:endParaRPr b="1">
              <a:solidFill>
                <a:srgbClr val="FF0000"/>
              </a:solidFill>
            </a:endParaRPr>
          </a:p>
        </p:txBody>
      </p:sp>
      <p:cxnSp>
        <p:nvCxnSpPr>
          <p:cNvPr id="295" name="Google Shape;295;p32"/>
          <p:cNvCxnSpPr>
            <a:stCxn id="294" idx="0"/>
          </p:cNvCxnSpPr>
          <p:nvPr/>
        </p:nvCxnSpPr>
        <p:spPr>
          <a:xfrm rot="10800000">
            <a:off x="1008025" y="2757150"/>
            <a:ext cx="1389600" cy="918900"/>
          </a:xfrm>
          <a:prstGeom prst="straightConnector1">
            <a:avLst/>
          </a:prstGeom>
          <a:noFill/>
          <a:ln cap="flat" cmpd="sng" w="28575">
            <a:solidFill>
              <a:srgbClr val="FF0000"/>
            </a:solidFill>
            <a:prstDash val="solid"/>
            <a:round/>
            <a:headEnd len="med" w="med" type="none"/>
            <a:tailEnd len="med" w="med" type="triangle"/>
          </a:ln>
        </p:spPr>
      </p:cxnSp>
      <p:cxnSp>
        <p:nvCxnSpPr>
          <p:cNvPr id="296" name="Google Shape;296;p32"/>
          <p:cNvCxnSpPr>
            <a:stCxn id="294" idx="0"/>
          </p:cNvCxnSpPr>
          <p:nvPr/>
        </p:nvCxnSpPr>
        <p:spPr>
          <a:xfrm flipH="1" rot="10800000">
            <a:off x="2397625" y="2771850"/>
            <a:ext cx="1500900" cy="904200"/>
          </a:xfrm>
          <a:prstGeom prst="straightConnector1">
            <a:avLst/>
          </a:prstGeom>
          <a:noFill/>
          <a:ln cap="flat" cmpd="sng" w="28575">
            <a:solidFill>
              <a:srgbClr val="FF0000"/>
            </a:solidFill>
            <a:prstDash val="solid"/>
            <a:round/>
            <a:headEnd len="med" w="med" type="none"/>
            <a:tailEnd len="med" w="med" type="triangle"/>
          </a:ln>
        </p:spPr>
      </p:cxnSp>
      <p:sp>
        <p:nvSpPr>
          <p:cNvPr id="297" name="Google Shape;297;p32"/>
          <p:cNvSpPr/>
          <p:nvPr/>
        </p:nvSpPr>
        <p:spPr>
          <a:xfrm>
            <a:off x="740021" y="2270942"/>
            <a:ext cx="266700" cy="504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2"/>
          <p:cNvSpPr/>
          <p:nvPr/>
        </p:nvSpPr>
        <p:spPr>
          <a:xfrm>
            <a:off x="3797546" y="2318567"/>
            <a:ext cx="266700" cy="504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2"/>
          <p:cNvSpPr txBox="1"/>
          <p:nvPr/>
        </p:nvSpPr>
        <p:spPr>
          <a:xfrm>
            <a:off x="6352375" y="3676050"/>
            <a:ext cx="1082100" cy="5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0000"/>
                </a:solidFill>
              </a:rPr>
              <a:t>Wheel</a:t>
            </a:r>
            <a:r>
              <a:rPr b="1" lang="fr">
                <a:solidFill>
                  <a:srgbClr val="FF0000"/>
                </a:solidFill>
              </a:rPr>
              <a:t> # 4</a:t>
            </a:r>
            <a:endParaRPr b="1">
              <a:solidFill>
                <a:srgbClr val="FF0000"/>
              </a:solidFill>
            </a:endParaRPr>
          </a:p>
        </p:txBody>
      </p:sp>
      <p:sp>
        <p:nvSpPr>
          <p:cNvPr id="300" name="Google Shape;300;p32"/>
          <p:cNvSpPr/>
          <p:nvPr/>
        </p:nvSpPr>
        <p:spPr>
          <a:xfrm>
            <a:off x="6074025" y="2299525"/>
            <a:ext cx="469500" cy="576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2"/>
          <p:cNvSpPr/>
          <p:nvPr/>
        </p:nvSpPr>
        <p:spPr>
          <a:xfrm>
            <a:off x="7893300" y="2680525"/>
            <a:ext cx="469500" cy="576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2" name="Google Shape;302;p32"/>
          <p:cNvCxnSpPr>
            <a:stCxn id="299" idx="0"/>
            <a:endCxn id="300" idx="5"/>
          </p:cNvCxnSpPr>
          <p:nvPr/>
        </p:nvCxnSpPr>
        <p:spPr>
          <a:xfrm rot="10800000">
            <a:off x="6474625" y="2791950"/>
            <a:ext cx="418800" cy="884100"/>
          </a:xfrm>
          <a:prstGeom prst="straightConnector1">
            <a:avLst/>
          </a:prstGeom>
          <a:noFill/>
          <a:ln cap="flat" cmpd="sng" w="28575">
            <a:solidFill>
              <a:srgbClr val="FF0000"/>
            </a:solidFill>
            <a:prstDash val="solid"/>
            <a:round/>
            <a:headEnd len="med" w="med" type="none"/>
            <a:tailEnd len="med" w="med" type="triangle"/>
          </a:ln>
        </p:spPr>
      </p:cxnSp>
      <p:cxnSp>
        <p:nvCxnSpPr>
          <p:cNvPr id="303" name="Google Shape;303;p32"/>
          <p:cNvCxnSpPr>
            <a:stCxn id="299" idx="0"/>
            <a:endCxn id="301" idx="3"/>
          </p:cNvCxnSpPr>
          <p:nvPr/>
        </p:nvCxnSpPr>
        <p:spPr>
          <a:xfrm flipH="1" rot="10800000">
            <a:off x="6893425" y="3172950"/>
            <a:ext cx="1068600" cy="503100"/>
          </a:xfrm>
          <a:prstGeom prst="straightConnector1">
            <a:avLst/>
          </a:prstGeom>
          <a:noFill/>
          <a:ln cap="flat" cmpd="sng" w="28575">
            <a:solidFill>
              <a:srgbClr val="FF0000"/>
            </a:solidFill>
            <a:prstDash val="solid"/>
            <a:round/>
            <a:headEnd len="med" w="med" type="none"/>
            <a:tailEnd len="med" w="med" type="triangle"/>
          </a:ln>
        </p:spPr>
      </p:cxnSp>
      <p:pic>
        <p:nvPicPr>
          <p:cNvPr id="304" name="Google Shape;304;p32"/>
          <p:cNvPicPr preferRelativeResize="0"/>
          <p:nvPr/>
        </p:nvPicPr>
        <p:blipFill>
          <a:blip r:embed="rId7">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3"/>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Thank you </a:t>
            </a:r>
            <a:endParaRPr/>
          </a:p>
          <a:p>
            <a:pPr indent="0" lvl="0" marL="0" rtl="0" algn="ctr">
              <a:spcBef>
                <a:spcPts val="0"/>
              </a:spcBef>
              <a:spcAft>
                <a:spcPts val="0"/>
              </a:spcAft>
              <a:buNone/>
            </a:pPr>
            <a:r>
              <a:rPr lang="fr"/>
              <a:t>for </a:t>
            </a:r>
            <a:r>
              <a:rPr lang="fr"/>
              <a:t>participation</a:t>
            </a:r>
            <a:endParaRPr/>
          </a:p>
        </p:txBody>
      </p:sp>
      <p:pic>
        <p:nvPicPr>
          <p:cNvPr id="310" name="Google Shape;310;p33"/>
          <p:cNvPicPr preferRelativeResize="0"/>
          <p:nvPr/>
        </p:nvPicPr>
        <p:blipFill>
          <a:blip r:embed="rId3">
            <a:alphaModFix/>
          </a:blip>
          <a:stretch>
            <a:fillRect/>
          </a:stretch>
        </p:blipFill>
        <p:spPr>
          <a:xfrm>
            <a:off x="7922725" y="0"/>
            <a:ext cx="1128074" cy="483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2"/>
          <p:cNvSpPr txBox="1"/>
          <p:nvPr>
            <p:ph type="title"/>
          </p:nvPr>
        </p:nvSpPr>
        <p:spPr>
          <a:xfrm>
            <a:off x="1514550" y="143100"/>
            <a:ext cx="6114900" cy="83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Steering Tire</a:t>
            </a:r>
            <a:endParaRPr/>
          </a:p>
        </p:txBody>
      </p:sp>
      <p:pic>
        <p:nvPicPr>
          <p:cNvPr id="99" name="Google Shape;99;p12"/>
          <p:cNvPicPr preferRelativeResize="0"/>
          <p:nvPr/>
        </p:nvPicPr>
        <p:blipFill>
          <a:blip r:embed="rId3">
            <a:alphaModFix/>
          </a:blip>
          <a:stretch>
            <a:fillRect/>
          </a:stretch>
        </p:blipFill>
        <p:spPr>
          <a:xfrm>
            <a:off x="1277350" y="1371627"/>
            <a:ext cx="1841375" cy="2778600"/>
          </a:xfrm>
          <a:prstGeom prst="rect">
            <a:avLst/>
          </a:prstGeom>
          <a:noFill/>
          <a:ln>
            <a:noFill/>
          </a:ln>
        </p:spPr>
      </p:pic>
      <p:pic>
        <p:nvPicPr>
          <p:cNvPr id="100" name="Google Shape;100;p12"/>
          <p:cNvPicPr preferRelativeResize="0"/>
          <p:nvPr/>
        </p:nvPicPr>
        <p:blipFill>
          <a:blip r:embed="rId4">
            <a:alphaModFix/>
          </a:blip>
          <a:stretch>
            <a:fillRect/>
          </a:stretch>
        </p:blipFill>
        <p:spPr>
          <a:xfrm>
            <a:off x="3974870" y="1366825"/>
            <a:ext cx="1054330" cy="2778600"/>
          </a:xfrm>
          <a:prstGeom prst="rect">
            <a:avLst/>
          </a:prstGeom>
          <a:noFill/>
          <a:ln>
            <a:noFill/>
          </a:ln>
        </p:spPr>
      </p:pic>
      <p:pic>
        <p:nvPicPr>
          <p:cNvPr id="101" name="Google Shape;101;p12"/>
          <p:cNvPicPr preferRelativeResize="0"/>
          <p:nvPr/>
        </p:nvPicPr>
        <p:blipFill>
          <a:blip r:embed="rId5">
            <a:alphaModFix/>
          </a:blip>
          <a:stretch>
            <a:fillRect/>
          </a:stretch>
        </p:blipFill>
        <p:spPr>
          <a:xfrm>
            <a:off x="5932425" y="1366850"/>
            <a:ext cx="1364950" cy="2697900"/>
          </a:xfrm>
          <a:prstGeom prst="rect">
            <a:avLst/>
          </a:prstGeom>
          <a:noFill/>
          <a:ln>
            <a:noFill/>
          </a:ln>
        </p:spPr>
      </p:pic>
      <p:pic>
        <p:nvPicPr>
          <p:cNvPr id="102" name="Google Shape;102;p12"/>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3"/>
          <p:cNvSpPr txBox="1"/>
          <p:nvPr>
            <p:ph type="title"/>
          </p:nvPr>
        </p:nvSpPr>
        <p:spPr>
          <a:xfrm>
            <a:off x="46350" y="181800"/>
            <a:ext cx="9051300" cy="711900"/>
          </a:xfrm>
          <a:prstGeom prst="rect">
            <a:avLst/>
          </a:prstGeom>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b="1" lang="fr" sz="3000"/>
              <a:t>                            Drive Tires</a:t>
            </a:r>
            <a:endParaRPr sz="3000"/>
          </a:p>
        </p:txBody>
      </p:sp>
      <p:pic>
        <p:nvPicPr>
          <p:cNvPr id="108" name="Google Shape;108;p13"/>
          <p:cNvPicPr preferRelativeResize="0"/>
          <p:nvPr/>
        </p:nvPicPr>
        <p:blipFill>
          <a:blip r:embed="rId3">
            <a:alphaModFix/>
          </a:blip>
          <a:stretch>
            <a:fillRect/>
          </a:stretch>
        </p:blipFill>
        <p:spPr>
          <a:xfrm>
            <a:off x="957025" y="1125750"/>
            <a:ext cx="1645100" cy="2898475"/>
          </a:xfrm>
          <a:prstGeom prst="rect">
            <a:avLst/>
          </a:prstGeom>
          <a:noFill/>
          <a:ln>
            <a:noFill/>
          </a:ln>
        </p:spPr>
      </p:pic>
      <p:pic>
        <p:nvPicPr>
          <p:cNvPr id="109" name="Google Shape;109;p13"/>
          <p:cNvPicPr preferRelativeResize="0"/>
          <p:nvPr/>
        </p:nvPicPr>
        <p:blipFill>
          <a:blip r:embed="rId4">
            <a:alphaModFix/>
          </a:blip>
          <a:stretch>
            <a:fillRect/>
          </a:stretch>
        </p:blipFill>
        <p:spPr>
          <a:xfrm>
            <a:off x="3727888" y="1201750"/>
            <a:ext cx="1688225" cy="2822479"/>
          </a:xfrm>
          <a:prstGeom prst="rect">
            <a:avLst/>
          </a:prstGeom>
          <a:noFill/>
          <a:ln>
            <a:noFill/>
          </a:ln>
        </p:spPr>
      </p:pic>
      <p:pic>
        <p:nvPicPr>
          <p:cNvPr id="110" name="Google Shape;110;p13"/>
          <p:cNvPicPr preferRelativeResize="0"/>
          <p:nvPr/>
        </p:nvPicPr>
        <p:blipFill>
          <a:blip r:embed="rId5">
            <a:alphaModFix/>
          </a:blip>
          <a:stretch>
            <a:fillRect/>
          </a:stretch>
        </p:blipFill>
        <p:spPr>
          <a:xfrm>
            <a:off x="6595975" y="1201750"/>
            <a:ext cx="1907100" cy="2822475"/>
          </a:xfrm>
          <a:prstGeom prst="rect">
            <a:avLst/>
          </a:prstGeom>
          <a:noFill/>
          <a:ln>
            <a:noFill/>
          </a:ln>
        </p:spPr>
      </p:pic>
      <p:pic>
        <p:nvPicPr>
          <p:cNvPr id="111" name="Google Shape;111;p13"/>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4"/>
          <p:cNvSpPr txBox="1"/>
          <p:nvPr>
            <p:ph type="title"/>
          </p:nvPr>
        </p:nvSpPr>
        <p:spPr>
          <a:xfrm>
            <a:off x="185638" y="127625"/>
            <a:ext cx="8701500" cy="1133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100"/>
          </a:p>
          <a:p>
            <a:pPr indent="0" lvl="0" marL="457200" rtl="0" algn="l">
              <a:lnSpc>
                <a:spcPct val="115000"/>
              </a:lnSpc>
              <a:spcBef>
                <a:spcPts val="0"/>
              </a:spcBef>
              <a:spcAft>
                <a:spcPts val="0"/>
              </a:spcAft>
              <a:buNone/>
            </a:pPr>
            <a:r>
              <a:rPr b="1" lang="fr" sz="3000"/>
              <a:t>                         Trailer Tires</a:t>
            </a:r>
            <a:endParaRPr sz="3000"/>
          </a:p>
        </p:txBody>
      </p:sp>
      <p:pic>
        <p:nvPicPr>
          <p:cNvPr id="117" name="Google Shape;117;p14"/>
          <p:cNvPicPr preferRelativeResize="0"/>
          <p:nvPr/>
        </p:nvPicPr>
        <p:blipFill>
          <a:blip r:embed="rId3">
            <a:alphaModFix/>
          </a:blip>
          <a:stretch>
            <a:fillRect/>
          </a:stretch>
        </p:blipFill>
        <p:spPr>
          <a:xfrm>
            <a:off x="1406550" y="1416575"/>
            <a:ext cx="1549600" cy="2816300"/>
          </a:xfrm>
          <a:prstGeom prst="rect">
            <a:avLst/>
          </a:prstGeom>
          <a:noFill/>
          <a:ln>
            <a:noFill/>
          </a:ln>
        </p:spPr>
      </p:pic>
      <p:pic>
        <p:nvPicPr>
          <p:cNvPr id="118" name="Google Shape;118;p14"/>
          <p:cNvPicPr preferRelativeResize="0"/>
          <p:nvPr/>
        </p:nvPicPr>
        <p:blipFill>
          <a:blip r:embed="rId4">
            <a:alphaModFix/>
          </a:blip>
          <a:stretch>
            <a:fillRect/>
          </a:stretch>
        </p:blipFill>
        <p:spPr>
          <a:xfrm>
            <a:off x="4079188" y="1416575"/>
            <a:ext cx="914381" cy="2816300"/>
          </a:xfrm>
          <a:prstGeom prst="rect">
            <a:avLst/>
          </a:prstGeom>
          <a:noFill/>
          <a:ln>
            <a:noFill/>
          </a:ln>
        </p:spPr>
      </p:pic>
      <p:pic>
        <p:nvPicPr>
          <p:cNvPr id="119" name="Google Shape;119;p14"/>
          <p:cNvPicPr preferRelativeResize="0"/>
          <p:nvPr/>
        </p:nvPicPr>
        <p:blipFill>
          <a:blip r:embed="rId5">
            <a:alphaModFix/>
          </a:blip>
          <a:stretch>
            <a:fillRect/>
          </a:stretch>
        </p:blipFill>
        <p:spPr>
          <a:xfrm>
            <a:off x="6172681" y="1416575"/>
            <a:ext cx="1861619" cy="2816300"/>
          </a:xfrm>
          <a:prstGeom prst="rect">
            <a:avLst/>
          </a:prstGeom>
          <a:noFill/>
          <a:ln>
            <a:noFill/>
          </a:ln>
        </p:spPr>
      </p:pic>
      <p:pic>
        <p:nvPicPr>
          <p:cNvPr id="120" name="Google Shape;120;p14"/>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5"/>
          <p:cNvSpPr txBox="1"/>
          <p:nvPr>
            <p:ph type="title"/>
          </p:nvPr>
        </p:nvSpPr>
        <p:spPr>
          <a:xfrm>
            <a:off x="108275" y="166325"/>
            <a:ext cx="8964300" cy="1187100"/>
          </a:xfrm>
          <a:prstGeom prst="rect">
            <a:avLst/>
          </a:prstGeom>
        </p:spPr>
        <p:txBody>
          <a:bodyPr anchorCtr="0" anchor="ctr" bIns="91425" lIns="91425" spcFirstLastPara="1" rIns="91425" wrap="square" tIns="91425">
            <a:noAutofit/>
          </a:bodyPr>
          <a:lstStyle/>
          <a:p>
            <a:pPr indent="0" lvl="0" marL="457200" rtl="0" algn="ctr">
              <a:lnSpc>
                <a:spcPct val="115000"/>
              </a:lnSpc>
              <a:spcBef>
                <a:spcPts val="0"/>
              </a:spcBef>
              <a:spcAft>
                <a:spcPts val="0"/>
              </a:spcAft>
              <a:buNone/>
            </a:pPr>
            <a:r>
              <a:rPr b="1" lang="fr" sz="2800"/>
              <a:t>Double Wide single tires (X One) for drive tires and trailer tires</a:t>
            </a:r>
            <a:endParaRPr sz="2800"/>
          </a:p>
        </p:txBody>
      </p:sp>
      <p:pic>
        <p:nvPicPr>
          <p:cNvPr id="126" name="Google Shape;126;p15"/>
          <p:cNvPicPr preferRelativeResize="0"/>
          <p:nvPr/>
        </p:nvPicPr>
        <p:blipFill>
          <a:blip r:embed="rId3">
            <a:alphaModFix/>
          </a:blip>
          <a:stretch>
            <a:fillRect/>
          </a:stretch>
        </p:blipFill>
        <p:spPr>
          <a:xfrm>
            <a:off x="1382200" y="1627800"/>
            <a:ext cx="1647825" cy="2428875"/>
          </a:xfrm>
          <a:prstGeom prst="rect">
            <a:avLst/>
          </a:prstGeom>
          <a:noFill/>
          <a:ln>
            <a:noFill/>
          </a:ln>
        </p:spPr>
      </p:pic>
      <p:pic>
        <p:nvPicPr>
          <p:cNvPr id="127" name="Google Shape;127;p15"/>
          <p:cNvPicPr preferRelativeResize="0"/>
          <p:nvPr/>
        </p:nvPicPr>
        <p:blipFill>
          <a:blip r:embed="rId4">
            <a:alphaModFix/>
          </a:blip>
          <a:stretch>
            <a:fillRect/>
          </a:stretch>
        </p:blipFill>
        <p:spPr>
          <a:xfrm>
            <a:off x="5835375" y="1637325"/>
            <a:ext cx="1647825" cy="2409825"/>
          </a:xfrm>
          <a:prstGeom prst="rect">
            <a:avLst/>
          </a:prstGeom>
          <a:noFill/>
          <a:ln>
            <a:noFill/>
          </a:ln>
        </p:spPr>
      </p:pic>
      <p:cxnSp>
        <p:nvCxnSpPr>
          <p:cNvPr id="128" name="Google Shape;128;p15"/>
          <p:cNvCxnSpPr>
            <a:endCxn id="126" idx="0"/>
          </p:cNvCxnSpPr>
          <p:nvPr/>
        </p:nvCxnSpPr>
        <p:spPr>
          <a:xfrm>
            <a:off x="2196513" y="1141200"/>
            <a:ext cx="9600" cy="486600"/>
          </a:xfrm>
          <a:prstGeom prst="straightConnector1">
            <a:avLst/>
          </a:prstGeom>
          <a:noFill/>
          <a:ln cap="flat" cmpd="sng" w="9525">
            <a:solidFill>
              <a:srgbClr val="FF0000"/>
            </a:solidFill>
            <a:prstDash val="solid"/>
            <a:round/>
            <a:headEnd len="med" w="med" type="none"/>
            <a:tailEnd len="med" w="med" type="triangle"/>
          </a:ln>
        </p:spPr>
      </p:cxnSp>
      <p:cxnSp>
        <p:nvCxnSpPr>
          <p:cNvPr id="129" name="Google Shape;129;p15"/>
          <p:cNvCxnSpPr/>
          <p:nvPr/>
        </p:nvCxnSpPr>
        <p:spPr>
          <a:xfrm>
            <a:off x="6868325" y="1133600"/>
            <a:ext cx="7800" cy="456300"/>
          </a:xfrm>
          <a:prstGeom prst="straightConnector1">
            <a:avLst/>
          </a:prstGeom>
          <a:noFill/>
          <a:ln cap="flat" cmpd="sng" w="9525">
            <a:solidFill>
              <a:srgbClr val="FF0000"/>
            </a:solidFill>
            <a:prstDash val="solid"/>
            <a:round/>
            <a:headEnd len="med" w="med" type="none"/>
            <a:tailEnd len="med" w="med" type="triangle"/>
          </a:ln>
        </p:spPr>
      </p:cxnSp>
      <p:pic>
        <p:nvPicPr>
          <p:cNvPr id="130" name="Google Shape;130;p15"/>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txBox="1"/>
          <p:nvPr>
            <p:ph type="title"/>
          </p:nvPr>
        </p:nvSpPr>
        <p:spPr>
          <a:xfrm>
            <a:off x="2230950" y="189525"/>
            <a:ext cx="5717400" cy="62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Retreaded Tires (recaps) </a:t>
            </a:r>
            <a:endParaRPr/>
          </a:p>
        </p:txBody>
      </p:sp>
      <p:sp>
        <p:nvSpPr>
          <p:cNvPr id="136" name="Google Shape;136;p16"/>
          <p:cNvSpPr txBox="1"/>
          <p:nvPr/>
        </p:nvSpPr>
        <p:spPr>
          <a:xfrm>
            <a:off x="224325" y="997725"/>
            <a:ext cx="8531400" cy="303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2000">
                <a:solidFill>
                  <a:schemeClr val="dk1"/>
                </a:solidFill>
              </a:rPr>
              <a:t>There is also a type of tire called a</a:t>
            </a:r>
            <a:r>
              <a:rPr lang="fr" sz="2000">
                <a:solidFill>
                  <a:schemeClr val="dk1"/>
                </a:solidFill>
              </a:rPr>
              <a:t> </a:t>
            </a:r>
            <a:r>
              <a:rPr b="1" lang="fr" sz="2000" u="sng">
                <a:solidFill>
                  <a:schemeClr val="dk1"/>
                </a:solidFill>
              </a:rPr>
              <a:t>retreaded tire or recaps.</a:t>
            </a:r>
            <a:r>
              <a:rPr lang="fr" sz="2000">
                <a:solidFill>
                  <a:schemeClr val="dk1"/>
                </a:solidFill>
              </a:rPr>
              <a:t> This is a used tire with a new  </a:t>
            </a:r>
            <a:r>
              <a:rPr b="1" lang="fr" sz="2000">
                <a:solidFill>
                  <a:srgbClr val="FF0000"/>
                </a:solidFill>
              </a:rPr>
              <a:t>tread</a:t>
            </a:r>
            <a:r>
              <a:rPr lang="fr" sz="2000">
                <a:solidFill>
                  <a:schemeClr val="dk1"/>
                </a:solidFill>
              </a:rPr>
              <a:t> glued to its casing for cost savings. All tires seen before can be retreaded.  However, in Quebec, the law does not allow them to be used on the </a:t>
            </a:r>
            <a:r>
              <a:rPr b="1" lang="fr" sz="2000">
                <a:solidFill>
                  <a:srgbClr val="FF0000"/>
                </a:solidFill>
              </a:rPr>
              <a:t>steering axle </a:t>
            </a:r>
            <a:r>
              <a:rPr lang="fr" sz="2000"/>
              <a:t>of a heavy vehicle.</a:t>
            </a:r>
            <a:r>
              <a:rPr lang="fr" sz="2000">
                <a:solidFill>
                  <a:schemeClr val="dk1"/>
                </a:solidFill>
              </a:rPr>
              <a:t> A casing can be retreaded up to three times according to  </a:t>
            </a:r>
            <a:r>
              <a:rPr lang="fr" sz="2000" u="sng">
                <a:solidFill>
                  <a:schemeClr val="dk1"/>
                </a:solidFill>
              </a:rPr>
              <a:t>Bandag</a:t>
            </a:r>
            <a:r>
              <a:rPr lang="fr" sz="2000">
                <a:solidFill>
                  <a:schemeClr val="dk1"/>
                </a:solidFill>
              </a:rPr>
              <a:t> (specialist in tire retreading). </a:t>
            </a:r>
            <a:endParaRPr sz="2000"/>
          </a:p>
        </p:txBody>
      </p:sp>
      <p:pic>
        <p:nvPicPr>
          <p:cNvPr id="137" name="Google Shape;137;p16"/>
          <p:cNvPicPr preferRelativeResize="0"/>
          <p:nvPr/>
        </p:nvPicPr>
        <p:blipFill>
          <a:blip r:embed="rId3">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txBox="1"/>
          <p:nvPr>
            <p:ph type="title"/>
          </p:nvPr>
        </p:nvSpPr>
        <p:spPr>
          <a:xfrm>
            <a:off x="2413500" y="181775"/>
            <a:ext cx="4317000" cy="8238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sz="1100"/>
          </a:p>
          <a:p>
            <a:pPr indent="0" lvl="0" marL="0" rtl="0" algn="ctr">
              <a:lnSpc>
                <a:spcPct val="115000"/>
              </a:lnSpc>
              <a:spcBef>
                <a:spcPts val="0"/>
              </a:spcBef>
              <a:spcAft>
                <a:spcPts val="0"/>
              </a:spcAft>
              <a:buClr>
                <a:schemeClr val="dk1"/>
              </a:buClr>
              <a:buSzPts val="1100"/>
              <a:buFont typeface="Arial"/>
              <a:buNone/>
            </a:pPr>
            <a:r>
              <a:rPr b="1" lang="fr" sz="3000"/>
              <a:t> Dimensions</a:t>
            </a:r>
            <a:endParaRPr b="1" sz="3000"/>
          </a:p>
        </p:txBody>
      </p:sp>
      <p:pic>
        <p:nvPicPr>
          <p:cNvPr id="143" name="Google Shape;143;p17"/>
          <p:cNvPicPr preferRelativeResize="0"/>
          <p:nvPr/>
        </p:nvPicPr>
        <p:blipFill>
          <a:blip r:embed="rId3">
            <a:alphaModFix/>
          </a:blip>
          <a:stretch>
            <a:fillRect/>
          </a:stretch>
        </p:blipFill>
        <p:spPr>
          <a:xfrm>
            <a:off x="170148" y="1196650"/>
            <a:ext cx="6501650" cy="1698625"/>
          </a:xfrm>
          <a:prstGeom prst="rect">
            <a:avLst/>
          </a:prstGeom>
          <a:noFill/>
          <a:ln>
            <a:noFill/>
          </a:ln>
        </p:spPr>
      </p:pic>
      <p:sp>
        <p:nvSpPr>
          <p:cNvPr id="144" name="Google Shape;144;p17"/>
          <p:cNvSpPr txBox="1"/>
          <p:nvPr/>
        </p:nvSpPr>
        <p:spPr>
          <a:xfrm>
            <a:off x="2581825" y="3795400"/>
            <a:ext cx="2830800" cy="4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Tread width in inches</a:t>
            </a:r>
            <a:endParaRPr/>
          </a:p>
        </p:txBody>
      </p:sp>
      <p:sp>
        <p:nvSpPr>
          <p:cNvPr id="145" name="Google Shape;145;p17"/>
          <p:cNvSpPr txBox="1"/>
          <p:nvPr/>
        </p:nvSpPr>
        <p:spPr>
          <a:xfrm>
            <a:off x="611963" y="784450"/>
            <a:ext cx="17040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Radial “Type”</a:t>
            </a:r>
            <a:endParaRPr/>
          </a:p>
        </p:txBody>
      </p:sp>
      <p:sp>
        <p:nvSpPr>
          <p:cNvPr id="146" name="Google Shape;146;p17"/>
          <p:cNvSpPr txBox="1"/>
          <p:nvPr/>
        </p:nvSpPr>
        <p:spPr>
          <a:xfrm>
            <a:off x="6031225" y="3811750"/>
            <a:ext cx="2703900" cy="41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fr">
                <a:solidFill>
                  <a:schemeClr val="dk1"/>
                </a:solidFill>
              </a:rPr>
              <a:t>Diameter of wheel in inches</a:t>
            </a:r>
            <a:endParaRPr/>
          </a:p>
        </p:txBody>
      </p:sp>
      <p:cxnSp>
        <p:nvCxnSpPr>
          <p:cNvPr id="147" name="Google Shape;147;p17"/>
          <p:cNvCxnSpPr>
            <a:stCxn id="144" idx="0"/>
          </p:cNvCxnSpPr>
          <p:nvPr/>
        </p:nvCxnSpPr>
        <p:spPr>
          <a:xfrm rot="10800000">
            <a:off x="2970025" y="2653000"/>
            <a:ext cx="1027200" cy="1142400"/>
          </a:xfrm>
          <a:prstGeom prst="straightConnector1">
            <a:avLst/>
          </a:prstGeom>
          <a:noFill/>
          <a:ln cap="flat" cmpd="sng" w="9525">
            <a:solidFill>
              <a:srgbClr val="FF0000"/>
            </a:solidFill>
            <a:prstDash val="solid"/>
            <a:round/>
            <a:headEnd len="med" w="med" type="none"/>
            <a:tailEnd len="med" w="med" type="triangle"/>
          </a:ln>
        </p:spPr>
      </p:cxnSp>
      <p:cxnSp>
        <p:nvCxnSpPr>
          <p:cNvPr id="148" name="Google Shape;148;p17"/>
          <p:cNvCxnSpPr>
            <a:stCxn id="145" idx="2"/>
          </p:cNvCxnSpPr>
          <p:nvPr/>
        </p:nvCxnSpPr>
        <p:spPr>
          <a:xfrm>
            <a:off x="1463963" y="1196650"/>
            <a:ext cx="1637700" cy="969000"/>
          </a:xfrm>
          <a:prstGeom prst="straightConnector1">
            <a:avLst/>
          </a:prstGeom>
          <a:noFill/>
          <a:ln cap="flat" cmpd="sng" w="9525">
            <a:solidFill>
              <a:srgbClr val="FF0000"/>
            </a:solidFill>
            <a:prstDash val="solid"/>
            <a:round/>
            <a:headEnd len="med" w="med" type="none"/>
            <a:tailEnd len="med" w="med" type="triangle"/>
          </a:ln>
        </p:spPr>
      </p:cxnSp>
      <p:cxnSp>
        <p:nvCxnSpPr>
          <p:cNvPr id="149" name="Google Shape;149;p17"/>
          <p:cNvCxnSpPr>
            <a:stCxn id="146" idx="0"/>
          </p:cNvCxnSpPr>
          <p:nvPr/>
        </p:nvCxnSpPr>
        <p:spPr>
          <a:xfrm rot="10800000">
            <a:off x="4060675" y="2467150"/>
            <a:ext cx="3322500" cy="1344600"/>
          </a:xfrm>
          <a:prstGeom prst="straightConnector1">
            <a:avLst/>
          </a:prstGeom>
          <a:noFill/>
          <a:ln cap="flat" cmpd="sng" w="9525">
            <a:solidFill>
              <a:srgbClr val="FF0000"/>
            </a:solidFill>
            <a:prstDash val="solid"/>
            <a:round/>
            <a:headEnd len="med" w="med" type="none"/>
            <a:tailEnd len="med" w="med" type="triangle"/>
          </a:ln>
        </p:spPr>
      </p:cxnSp>
      <p:pic>
        <p:nvPicPr>
          <p:cNvPr id="150" name="Google Shape;150;p17"/>
          <p:cNvPicPr preferRelativeResize="0"/>
          <p:nvPr/>
        </p:nvPicPr>
        <p:blipFill>
          <a:blip r:embed="rId4">
            <a:alphaModFix/>
          </a:blip>
          <a:stretch>
            <a:fillRect/>
          </a:stretch>
        </p:blipFill>
        <p:spPr>
          <a:xfrm>
            <a:off x="6828025" y="350950"/>
            <a:ext cx="1907100" cy="2822475"/>
          </a:xfrm>
          <a:prstGeom prst="rect">
            <a:avLst/>
          </a:prstGeom>
          <a:noFill/>
          <a:ln>
            <a:noFill/>
          </a:ln>
        </p:spPr>
      </p:pic>
      <p:cxnSp>
        <p:nvCxnSpPr>
          <p:cNvPr id="151" name="Google Shape;151;p17"/>
          <p:cNvCxnSpPr>
            <a:stCxn id="146" idx="0"/>
          </p:cNvCxnSpPr>
          <p:nvPr/>
        </p:nvCxnSpPr>
        <p:spPr>
          <a:xfrm flipH="1" rot="10800000">
            <a:off x="7383175" y="2413150"/>
            <a:ext cx="506100" cy="1398600"/>
          </a:xfrm>
          <a:prstGeom prst="straightConnector1">
            <a:avLst/>
          </a:prstGeom>
          <a:noFill/>
          <a:ln cap="flat" cmpd="sng" w="9525">
            <a:solidFill>
              <a:srgbClr val="FF0000"/>
            </a:solidFill>
            <a:prstDash val="solid"/>
            <a:round/>
            <a:headEnd len="med" w="med" type="none"/>
            <a:tailEnd len="med" w="med" type="triangle"/>
          </a:ln>
        </p:spPr>
      </p:cxnSp>
      <p:cxnSp>
        <p:nvCxnSpPr>
          <p:cNvPr id="152" name="Google Shape;152;p17"/>
          <p:cNvCxnSpPr>
            <a:stCxn id="144" idx="0"/>
            <a:endCxn id="150" idx="1"/>
          </p:cNvCxnSpPr>
          <p:nvPr/>
        </p:nvCxnSpPr>
        <p:spPr>
          <a:xfrm flipH="1" rot="10800000">
            <a:off x="3997225" y="1762300"/>
            <a:ext cx="2830800" cy="2033100"/>
          </a:xfrm>
          <a:prstGeom prst="straightConnector1">
            <a:avLst/>
          </a:prstGeom>
          <a:noFill/>
          <a:ln cap="flat" cmpd="sng" w="9525">
            <a:solidFill>
              <a:srgbClr val="FF0000"/>
            </a:solidFill>
            <a:prstDash val="solid"/>
            <a:round/>
            <a:headEnd len="med" w="med" type="none"/>
            <a:tailEnd len="med" w="med" type="triangle"/>
          </a:ln>
        </p:spPr>
      </p:cxnSp>
      <p:pic>
        <p:nvPicPr>
          <p:cNvPr id="153" name="Google Shape;153;p17"/>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8"/>
          <p:cNvPicPr preferRelativeResize="0"/>
          <p:nvPr/>
        </p:nvPicPr>
        <p:blipFill>
          <a:blip r:embed="rId3">
            <a:alphaModFix/>
          </a:blip>
          <a:stretch>
            <a:fillRect/>
          </a:stretch>
        </p:blipFill>
        <p:spPr>
          <a:xfrm>
            <a:off x="5079325" y="304550"/>
            <a:ext cx="3457575" cy="828675"/>
          </a:xfrm>
          <a:prstGeom prst="rect">
            <a:avLst/>
          </a:prstGeom>
          <a:noFill/>
          <a:ln>
            <a:noFill/>
          </a:ln>
        </p:spPr>
      </p:pic>
      <p:sp>
        <p:nvSpPr>
          <p:cNvPr id="159" name="Google Shape;159;p18"/>
          <p:cNvSpPr txBox="1"/>
          <p:nvPr/>
        </p:nvSpPr>
        <p:spPr>
          <a:xfrm>
            <a:off x="270700" y="174500"/>
            <a:ext cx="4362300" cy="36816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fr"/>
              <a:t>The industry is constantly developing new products, models and sizes that are more and more specific to their needs.</a:t>
            </a:r>
            <a:r>
              <a:rPr lang="fr"/>
              <a:t> Nowadays, there are a lot of metric size tires, for example, 445 50 R 22.5, a  </a:t>
            </a:r>
            <a:r>
              <a:rPr b="1" lang="fr">
                <a:solidFill>
                  <a:srgbClr val="FF0000"/>
                </a:solidFill>
              </a:rPr>
              <a:t>wide tire tread</a:t>
            </a:r>
            <a:r>
              <a:rPr lang="fr">
                <a:solidFill>
                  <a:srgbClr val="FF0000"/>
                </a:solidFill>
              </a:rPr>
              <a:t>.</a:t>
            </a:r>
            <a:r>
              <a:rPr lang="fr"/>
              <a:t> This type of tire is mainly used for its lower resistance to the road, among other things.This  results in a </a:t>
            </a:r>
            <a:r>
              <a:rPr b="1" lang="fr">
                <a:solidFill>
                  <a:srgbClr val="FF0000"/>
                </a:solidFill>
              </a:rPr>
              <a:t>reduction in fuel consumption</a:t>
            </a:r>
            <a:r>
              <a:rPr lang="fr"/>
              <a:t>. Another significant advantage is the weight reduction caused by its single frame. The width of the tire is 445 mm. The number 50 represents the height of the sidewall expressed in  % (50% of 445 mm). </a:t>
            </a:r>
            <a:endParaRPr/>
          </a:p>
          <a:p>
            <a:pPr indent="0" lvl="0" marL="0" rtl="0" algn="just">
              <a:lnSpc>
                <a:spcPct val="115000"/>
              </a:lnSpc>
              <a:spcBef>
                <a:spcPts val="0"/>
              </a:spcBef>
              <a:spcAft>
                <a:spcPts val="0"/>
              </a:spcAft>
              <a:buNone/>
            </a:pPr>
            <a:r>
              <a:rPr lang="fr"/>
              <a:t>This wheel can also be installed on a 22.5 diameter wheel.</a:t>
            </a:r>
            <a:endParaRPr/>
          </a:p>
        </p:txBody>
      </p:sp>
      <p:pic>
        <p:nvPicPr>
          <p:cNvPr id="160" name="Google Shape;160;p18"/>
          <p:cNvPicPr preferRelativeResize="0"/>
          <p:nvPr/>
        </p:nvPicPr>
        <p:blipFill>
          <a:blip r:embed="rId4">
            <a:alphaModFix/>
          </a:blip>
          <a:stretch>
            <a:fillRect/>
          </a:stretch>
        </p:blipFill>
        <p:spPr>
          <a:xfrm>
            <a:off x="4994175" y="1792000"/>
            <a:ext cx="1647825" cy="2409825"/>
          </a:xfrm>
          <a:prstGeom prst="rect">
            <a:avLst/>
          </a:prstGeom>
          <a:noFill/>
          <a:ln>
            <a:noFill/>
          </a:ln>
        </p:spPr>
      </p:pic>
      <p:cxnSp>
        <p:nvCxnSpPr>
          <p:cNvPr id="161" name="Google Shape;161;p18"/>
          <p:cNvCxnSpPr/>
          <p:nvPr/>
        </p:nvCxnSpPr>
        <p:spPr>
          <a:xfrm>
            <a:off x="6357825" y="978900"/>
            <a:ext cx="69600" cy="15600"/>
          </a:xfrm>
          <a:prstGeom prst="straightConnector1">
            <a:avLst/>
          </a:prstGeom>
          <a:noFill/>
          <a:ln cap="flat" cmpd="sng" w="9525">
            <a:solidFill>
              <a:schemeClr val="dk2"/>
            </a:solidFill>
            <a:prstDash val="solid"/>
            <a:round/>
            <a:headEnd len="med" w="med" type="none"/>
            <a:tailEnd len="med" w="med" type="triangle"/>
          </a:ln>
        </p:spPr>
      </p:cxnSp>
      <p:cxnSp>
        <p:nvCxnSpPr>
          <p:cNvPr id="162" name="Google Shape;162;p18"/>
          <p:cNvCxnSpPr/>
          <p:nvPr/>
        </p:nvCxnSpPr>
        <p:spPr>
          <a:xfrm flipH="1">
            <a:off x="5994188" y="1025200"/>
            <a:ext cx="317100" cy="796800"/>
          </a:xfrm>
          <a:prstGeom prst="straightConnector1">
            <a:avLst/>
          </a:prstGeom>
          <a:noFill/>
          <a:ln cap="flat" cmpd="sng" w="9525">
            <a:solidFill>
              <a:srgbClr val="FF0000"/>
            </a:solidFill>
            <a:prstDash val="solid"/>
            <a:round/>
            <a:headEnd len="med" w="med" type="none"/>
            <a:tailEnd len="med" w="med" type="triangle"/>
          </a:ln>
        </p:spPr>
      </p:cxnSp>
      <p:cxnSp>
        <p:nvCxnSpPr>
          <p:cNvPr id="163" name="Google Shape;163;p18"/>
          <p:cNvCxnSpPr/>
          <p:nvPr/>
        </p:nvCxnSpPr>
        <p:spPr>
          <a:xfrm flipH="1">
            <a:off x="6396550" y="978900"/>
            <a:ext cx="348000" cy="1044000"/>
          </a:xfrm>
          <a:prstGeom prst="straightConnector1">
            <a:avLst/>
          </a:prstGeom>
          <a:noFill/>
          <a:ln cap="flat" cmpd="sng" w="9525">
            <a:solidFill>
              <a:srgbClr val="FF0000"/>
            </a:solidFill>
            <a:prstDash val="solid"/>
            <a:round/>
            <a:headEnd len="med" w="med" type="none"/>
            <a:tailEnd len="med" w="med" type="triangle"/>
          </a:ln>
        </p:spPr>
      </p:cxnSp>
      <p:cxnSp>
        <p:nvCxnSpPr>
          <p:cNvPr id="164" name="Google Shape;164;p18"/>
          <p:cNvCxnSpPr/>
          <p:nvPr/>
        </p:nvCxnSpPr>
        <p:spPr>
          <a:xfrm flipH="1">
            <a:off x="6527950" y="1025325"/>
            <a:ext cx="572400" cy="1647300"/>
          </a:xfrm>
          <a:prstGeom prst="straightConnector1">
            <a:avLst/>
          </a:prstGeom>
          <a:noFill/>
          <a:ln cap="flat" cmpd="sng" w="9525">
            <a:solidFill>
              <a:srgbClr val="FF0000"/>
            </a:solidFill>
            <a:prstDash val="solid"/>
            <a:round/>
            <a:headEnd len="med" w="med" type="none"/>
            <a:tailEnd len="med" w="med" type="triangle"/>
          </a:ln>
        </p:spPr>
      </p:cxnSp>
      <p:pic>
        <p:nvPicPr>
          <p:cNvPr id="165" name="Google Shape;165;p18"/>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