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xo 2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-regular.fntdata"/><Relationship Id="rId14" Type="http://schemas.openxmlformats.org/officeDocument/2006/relationships/slide" Target="slides/slide9.xml"/><Relationship Id="rId17" Type="http://schemas.openxmlformats.org/officeDocument/2006/relationships/font" Target="fonts/Exo2-italic.fntdata"/><Relationship Id="rId16" Type="http://schemas.openxmlformats.org/officeDocument/2006/relationships/font" Target="fonts/Exo2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Exo2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d13c3a6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d13c3a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d13c3a6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d13c3a6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1d13c3a6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1d13c3a6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1d13c3a6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1d13c3a6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53153c5c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53153c5c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Inadequate air pressure in the steering tires</a:t>
            </a:r>
            <a:r>
              <a:rPr lang="fr"/>
              <a:t> can also affect driving stability. 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3075" y="7620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357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Competency 2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Lesson 2.5.1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Arial"/>
                <a:ea typeface="Arial"/>
                <a:cs typeface="Arial"/>
                <a:sym typeface="Arial"/>
              </a:rPr>
              <a:t>Steering System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216425"/>
            <a:ext cx="253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Ve</a:t>
            </a:r>
            <a:r>
              <a:rPr b="1" lang="fr"/>
              <a:t>rification</a:t>
            </a:r>
            <a:endParaRPr b="1"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11700" y="713275"/>
            <a:ext cx="28656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Steering Wheel</a:t>
            </a:r>
            <a:r>
              <a:rPr lang="fr"/>
              <a:t>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r"/>
              <a:t>Solidity</a:t>
            </a:r>
            <a:r>
              <a:rPr lang="fr"/>
              <a:t> and </a:t>
            </a:r>
            <a:r>
              <a:rPr b="1" lang="fr"/>
              <a:t>fonction</a:t>
            </a:r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8000"/>
            <a:ext cx="2627500" cy="26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3820225" y="938475"/>
            <a:ext cx="15594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Oil Level: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 </a:t>
            </a:r>
            <a:r>
              <a:rPr b="1" lang="fr" u="sng">
                <a:solidFill>
                  <a:srgbClr val="000000"/>
                </a:solidFill>
                <a:highlight>
                  <a:srgbClr val="FFFF00"/>
                </a:highlight>
              </a:rPr>
              <a:t>Check</a:t>
            </a:r>
            <a:r>
              <a:rPr lang="fr" u="sng"/>
              <a:t> 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 </a:t>
            </a:r>
            <a:r>
              <a:rPr b="1" lang="fr">
                <a:solidFill>
                  <a:srgbClr val="0000FF"/>
                </a:solidFill>
              </a:rPr>
              <a:t>Cold </a:t>
            </a:r>
            <a:r>
              <a:rPr lang="fr"/>
              <a:t>or</a:t>
            </a:r>
            <a:r>
              <a:rPr lang="fr"/>
              <a:t> </a:t>
            </a:r>
            <a:r>
              <a:rPr b="1" lang="fr">
                <a:solidFill>
                  <a:srgbClr val="FF0000"/>
                </a:solidFill>
              </a:rPr>
              <a:t>Hot</a:t>
            </a: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300" y="1145318"/>
            <a:ext cx="2627500" cy="30182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4956975" y="2442377"/>
            <a:ext cx="1007100" cy="26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7464800" y="2268375"/>
            <a:ext cx="1007100" cy="268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152400" y="62475"/>
            <a:ext cx="5930400" cy="7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Identification of the gauge (</a:t>
            </a:r>
            <a:r>
              <a:rPr b="1" lang="fr" sz="1800"/>
              <a:t>dipstick</a:t>
            </a:r>
            <a:r>
              <a:rPr b="1" lang="fr" sz="1800"/>
              <a:t>) on an opaque power steering reservoir.</a:t>
            </a:r>
            <a:endParaRPr sz="2000"/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3075"/>
            <a:ext cx="5017550" cy="13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>
            <a:off x="4812132" y="1624973"/>
            <a:ext cx="228000" cy="859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3803725" y="1616219"/>
            <a:ext cx="228000" cy="859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3521050" y="2378150"/>
            <a:ext cx="1173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FF"/>
                </a:solidFill>
              </a:rPr>
              <a:t>maximum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4012824" y="2511625"/>
            <a:ext cx="2214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FF"/>
                </a:solidFill>
              </a:rPr>
              <a:t>         add cold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7400" y="13125"/>
            <a:ext cx="2399025" cy="38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3803725" y="3672025"/>
            <a:ext cx="52479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Type of oil used:  </a:t>
            </a:r>
            <a:r>
              <a:rPr b="1" lang="fr" sz="1800">
                <a:solidFill>
                  <a:srgbClr val="0000FF"/>
                </a:solidFill>
              </a:rPr>
              <a:t>Dexron III o</a:t>
            </a:r>
            <a:r>
              <a:rPr b="1" lang="fr" sz="1800">
                <a:solidFill>
                  <a:srgbClr val="0000FF"/>
                </a:solidFill>
              </a:rPr>
              <a:t>r Super ATF                                                     </a:t>
            </a:r>
            <a:r>
              <a:rPr b="1" lang="fr" sz="1800">
                <a:solidFill>
                  <a:srgbClr val="0000FF"/>
                </a:solidFill>
              </a:rPr>
              <a:t>                                      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FF"/>
                </a:solidFill>
              </a:rPr>
              <a:t>                                        (generally)</a:t>
            </a:r>
            <a:endParaRPr b="1" sz="1800">
              <a:solidFill>
                <a:srgbClr val="0000FF"/>
              </a:solidFill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3857"/>
            <a:ext cx="3472450" cy="181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9339" y="1392437"/>
            <a:ext cx="1085473" cy="5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381000"/>
            <a:ext cx="2402975" cy="33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900" y="18105"/>
            <a:ext cx="12763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3505200" y="2895600"/>
            <a:ext cx="54120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In the example above, it is recommended to use </a:t>
            </a:r>
            <a:r>
              <a:rPr b="1" lang="fr" sz="1800">
                <a:solidFill>
                  <a:schemeClr val="dk1"/>
                </a:solidFill>
              </a:rPr>
              <a:t>Mercon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automatic transmission fluid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or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Dexron</a:t>
            </a:r>
            <a:r>
              <a:rPr lang="fr" sz="1800">
                <a:solidFill>
                  <a:schemeClr val="dk1"/>
                </a:solidFill>
              </a:rPr>
              <a:t>. The color </a:t>
            </a:r>
            <a:r>
              <a:rPr b="1" lang="fr" sz="1800">
                <a:solidFill>
                  <a:schemeClr val="dk1"/>
                </a:solidFill>
                <a:highlight>
                  <a:srgbClr val="FF0000"/>
                </a:highlight>
              </a:rPr>
              <a:t>red</a:t>
            </a:r>
            <a:r>
              <a:rPr lang="fr" sz="1800">
                <a:solidFill>
                  <a:schemeClr val="dk1"/>
                </a:solidFill>
              </a:rPr>
              <a:t> is a good clue, but not always true.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3868300" y="161150"/>
            <a:ext cx="5089800" cy="40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information on the type of oil to add is not visible on the power steering reservoir, refer to the truck’s</a:t>
            </a:r>
            <a:r>
              <a:rPr b="1" lang="fr" sz="1800"/>
              <a:t> manufacturer’s manual</a:t>
            </a:r>
            <a:r>
              <a:rPr lang="fr" sz="1800"/>
              <a:t>. If this is not available, ask the </a:t>
            </a:r>
            <a:r>
              <a:rPr lang="fr" sz="1800">
                <a:solidFill>
                  <a:srgbClr val="000000"/>
                </a:solidFill>
                <a:highlight>
                  <a:srgbClr val="FFFF00"/>
                </a:highlight>
              </a:rPr>
              <a:t>mechanic</a:t>
            </a:r>
            <a:r>
              <a:rPr lang="fr" sz="1800"/>
              <a:t> of the transport company. It is not necessarily always </a:t>
            </a:r>
            <a:r>
              <a:rPr b="1" lang="fr" sz="1800">
                <a:solidFill>
                  <a:srgbClr val="FF0000"/>
                </a:solidFill>
              </a:rPr>
              <a:t>automatic transmission fluid</a:t>
            </a:r>
            <a:r>
              <a:rPr lang="fr" sz="1800"/>
              <a:t> that is used in the power steering.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This example:</a:t>
            </a:r>
            <a:r>
              <a:rPr b="1" lang="fr" sz="1800"/>
              <a:t> 15W-40 Engine Oil</a:t>
            </a:r>
            <a:endParaRPr b="1" sz="1800"/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600"/>
            <a:ext cx="3645400" cy="33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22375" y="154975"/>
            <a:ext cx="6507000" cy="5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/>
              <a:t>The power steering box and linkage:</a:t>
            </a:r>
            <a:endParaRPr sz="2200"/>
          </a:p>
        </p:txBody>
      </p:sp>
      <p:sp>
        <p:nvSpPr>
          <p:cNvPr id="121" name="Google Shape;121;p15"/>
          <p:cNvSpPr txBox="1"/>
          <p:nvPr/>
        </p:nvSpPr>
        <p:spPr>
          <a:xfrm>
            <a:off x="30800" y="533400"/>
            <a:ext cx="7684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Checking the condition of parts and the presence of leaks.</a:t>
            </a:r>
            <a:endParaRPr sz="2000"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675" y="60450"/>
            <a:ext cx="4030800" cy="41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805775" y="1181800"/>
            <a:ext cx="27666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Steering </a:t>
            </a:r>
            <a:r>
              <a:rPr lang="fr" sz="1800">
                <a:solidFill>
                  <a:srgbClr val="FF0000"/>
                </a:solidFill>
              </a:rPr>
              <a:t>Column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8761D"/>
                </a:solidFill>
              </a:rPr>
              <a:t>Steering Box</a:t>
            </a:r>
            <a:endParaRPr sz="18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Steering Linkage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3048200" y="1677320"/>
            <a:ext cx="4030800" cy="77700"/>
          </a:xfrm>
          <a:prstGeom prst="rightArrow">
            <a:avLst>
              <a:gd fmla="val 50000" name="adj1"/>
              <a:gd fmla="val 89325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3088775" y="2818525"/>
            <a:ext cx="1932000" cy="77700"/>
          </a:xfrm>
          <a:prstGeom prst="rightArrow">
            <a:avLst>
              <a:gd fmla="val 50000" name="adj1"/>
              <a:gd fmla="val 72913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3267750" y="3346675"/>
            <a:ext cx="2135400" cy="7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197075" y="185600"/>
            <a:ext cx="84876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Instructions on how to properly maintain the power steering</a:t>
            </a:r>
            <a:endParaRPr sz="2200"/>
          </a:p>
        </p:txBody>
      </p:sp>
      <p:sp>
        <p:nvSpPr>
          <p:cNvPr id="132" name="Google Shape;132;p16"/>
          <p:cNvSpPr txBox="1"/>
          <p:nvPr/>
        </p:nvSpPr>
        <p:spPr>
          <a:xfrm>
            <a:off x="107800" y="990600"/>
            <a:ext cx="89442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1.	Avoid turning the steering wheel when the truck is not in motion.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2.	Avoid turning the steering wheel when the brakes are strongly applied.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3.   Avoid turning the steering wheel as far as possible to one side and forcing it to this position.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4.	Ensure adequate lubrication of the fifth wheel.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5.    Avoid climbing on curbs or sidewalks during turning maneuvers.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152400" y="76200"/>
            <a:ext cx="89733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Recognizing a steering problem when the truck is in motion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0200"/>
            <a:ext cx="4721098" cy="29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4873500" y="1484375"/>
            <a:ext cx="4023600" cy="26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When driving at high speeds, the truck should drive in a straight line when the steering wheel is not turned.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If the truck pulls to one side of the road, the parallelism of the wheels (alignment) may be the cause.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Good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erification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