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Exo 2"/>
      <p:regular r:id="rId26"/>
      <p:bold r:id="rId27"/>
      <p:italic r:id="rId28"/>
      <p:boldItalic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xo2-regular.fntdata"/><Relationship Id="rId25" Type="http://schemas.openxmlformats.org/officeDocument/2006/relationships/slide" Target="slides/slide20.xml"/><Relationship Id="rId28" Type="http://schemas.openxmlformats.org/officeDocument/2006/relationships/font" Target="fonts/Exo2-italic.fntdata"/><Relationship Id="rId27" Type="http://schemas.openxmlformats.org/officeDocument/2006/relationships/font" Target="fonts/Exo2-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xo2-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3ddbfe28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3ddbfe28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63ddbfe28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3ddbfe28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63ddbfe28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3ddbfe28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641f0b8a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41f0b8a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641f0b8af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41f0b8af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The service brakes should be used to maintain a constant speed in curves while going downhill.</a:t>
            </a:r>
            <a:endParaRPr/>
          </a:p>
          <a:p>
            <a:pPr indent="0" lvl="0" marL="0" rtl="0" algn="l">
              <a:spcBef>
                <a:spcPts val="0"/>
              </a:spcBef>
              <a:spcAft>
                <a:spcPts val="0"/>
              </a:spcAft>
              <a:buNone/>
            </a:pPr>
            <a:r>
              <a:rPr lang="fr"/>
              <a:t>It might be a good idea to enter these types of curves at slower speed than suggested.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641f0b8af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41f0b8af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641f0b8af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41f0b8af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7dcfe0303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dcfe0303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641f0b8af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641f0b8af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6451c57a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6451c57a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7dcfe0303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dcfe0303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63ddbfe28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3ddbfe28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63ddbfe28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3ddbfe28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3ddbfe28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3ddbfe28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63ddbfe28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3ddbfe28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63ddbfe28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3ddbfe28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63ddbfe28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3ddbfe28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0" name="Google Shape;20;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1" name="Google Shape;21;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2" name="Google Shape;22;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3"/>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8" name="Google Shape;28;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9" name="Google Shape;29;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0" name="Google Shape;30;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4"/>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5" name="Google Shape;35;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6" name="Google Shape;36;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7" name="Google Shape;37;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p5"/>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2" name="Google Shape;42;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3" name="Google Shape;43;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4" name="Google Shape;44;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5" name="Google Shape;45;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6" name="Google Shape;46;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6"/>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3" name="Google Shape;5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4" name="Google Shape;54;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5" name="Google Shape;55;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6" name="Google Shape;56;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7"/>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0" name="Google Shape;60;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1" name="Google Shape;61;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2" name="Google Shape;62;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8"/>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64" name="Shape 64"/>
        <p:cNvGrpSpPr/>
        <p:nvPr/>
      </p:nvGrpSpPr>
      <p:grpSpPr>
        <a:xfrm>
          <a:off x="0" y="0"/>
          <a:ext cx="0" cy="0"/>
          <a:chOff x="0" y="0"/>
          <a:chExt cx="0" cy="0"/>
        </a:xfrm>
      </p:grpSpPr>
      <p:sp>
        <p:nvSpPr>
          <p:cNvPr id="65" name="Google Shape;65;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30.png"/><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40.png"/><Relationship Id="rId5" Type="http://schemas.openxmlformats.org/officeDocument/2006/relationships/image" Target="../media/image23.png"/><Relationship Id="rId6"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33.png"/><Relationship Id="rId6" Type="http://schemas.openxmlformats.org/officeDocument/2006/relationships/image" Target="../media/image36.png"/><Relationship Id="rId7"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23.png"/><Relationship Id="rId5" Type="http://schemas.openxmlformats.org/officeDocument/2006/relationships/image" Target="../media/image29.png"/><Relationship Id="rId6" Type="http://schemas.openxmlformats.org/officeDocument/2006/relationships/image" Target="../media/image44.png"/><Relationship Id="rId7" Type="http://schemas.openxmlformats.org/officeDocument/2006/relationships/image" Target="../media/image42.png"/><Relationship Id="rId8"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3.jpg"/><Relationship Id="rId4" Type="http://schemas.openxmlformats.org/officeDocument/2006/relationships/image" Target="../media/image3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type="title"/>
          </p:nvPr>
        </p:nvSpPr>
        <p:spPr>
          <a:xfrm>
            <a:off x="4572000" y="1947275"/>
            <a:ext cx="4377300" cy="175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solidFill>
                  <a:schemeClr val="dk1"/>
                </a:solidFill>
                <a:latin typeface="Arial"/>
                <a:ea typeface="Arial"/>
                <a:cs typeface="Arial"/>
                <a:sym typeface="Arial"/>
              </a:rPr>
              <a:t>Competency 2 Lesson 2.4.3 </a:t>
            </a:r>
            <a:endParaRPr>
              <a:solidFill>
                <a:schemeClr val="dk1"/>
              </a:solidFill>
              <a:latin typeface="Arial"/>
              <a:ea typeface="Arial"/>
              <a:cs typeface="Arial"/>
              <a:sym typeface="Arial"/>
            </a:endParaRPr>
          </a:p>
          <a:p>
            <a:pPr indent="0" lvl="0" marL="0" rtl="0" algn="ctr">
              <a:spcBef>
                <a:spcPts val="1600"/>
              </a:spcBef>
              <a:spcAft>
                <a:spcPts val="0"/>
              </a:spcAft>
              <a:buClr>
                <a:schemeClr val="dk1"/>
              </a:buClr>
              <a:buSzPts val="1100"/>
              <a:buFont typeface="Arial"/>
              <a:buNone/>
            </a:pPr>
            <a:r>
              <a:rPr lang="fr">
                <a:solidFill>
                  <a:schemeClr val="dk1"/>
                </a:solidFill>
                <a:latin typeface="Arial"/>
                <a:ea typeface="Arial"/>
                <a:cs typeface="Arial"/>
                <a:sym typeface="Arial"/>
              </a:rPr>
              <a:t>Brake System </a:t>
            </a:r>
            <a:endParaRPr>
              <a:solidFill>
                <a:schemeClr val="dk1"/>
              </a:solidFill>
              <a:latin typeface="Arial"/>
              <a:ea typeface="Arial"/>
              <a:cs typeface="Arial"/>
              <a:sym typeface="Arial"/>
            </a:endParaRPr>
          </a:p>
          <a:p>
            <a:pPr indent="0" lvl="0" marL="0" rtl="0" algn="ctr">
              <a:spcBef>
                <a:spcPts val="1600"/>
              </a:spcBef>
              <a:spcAft>
                <a:spcPts val="0"/>
              </a:spcAft>
              <a:buClr>
                <a:schemeClr val="dk1"/>
              </a:buClr>
              <a:buSzPts val="1100"/>
              <a:buFont typeface="Arial"/>
              <a:buNone/>
            </a:pPr>
            <a:r>
              <a:rPr lang="fr">
                <a:solidFill>
                  <a:schemeClr val="dk1"/>
                </a:solidFill>
                <a:latin typeface="Arial"/>
                <a:ea typeface="Arial"/>
                <a:cs typeface="Arial"/>
                <a:sym typeface="Arial"/>
              </a:rPr>
              <a:t>(3)</a:t>
            </a:r>
            <a:endParaRPr>
              <a:solidFill>
                <a:schemeClr val="dk1"/>
              </a:solidFill>
              <a:latin typeface="Arial"/>
              <a:ea typeface="Arial"/>
              <a:cs typeface="Arial"/>
              <a:sym typeface="Arial"/>
            </a:endParaRPr>
          </a:p>
          <a:p>
            <a:pPr indent="0" lvl="0" marL="0" rtl="0" algn="l">
              <a:spcBef>
                <a:spcPts val="1600"/>
              </a:spcBef>
              <a:spcAft>
                <a:spcPts val="1600"/>
              </a:spcAft>
              <a:buClr>
                <a:schemeClr val="dk1"/>
              </a:buClr>
              <a:buSzPts val="1100"/>
              <a:buFont typeface="Arial"/>
              <a:buNone/>
            </a:pPr>
            <a:r>
              <a:t/>
            </a:r>
            <a:endParaRPr>
              <a:solidFill>
                <a:schemeClr val="dk1"/>
              </a:solidFill>
              <a:latin typeface="Arial"/>
              <a:ea typeface="Arial"/>
              <a:cs typeface="Arial"/>
              <a:sym typeface="Arial"/>
            </a:endParaRPr>
          </a:p>
        </p:txBody>
      </p:sp>
      <p:pic>
        <p:nvPicPr>
          <p:cNvPr id="71" name="Google Shape;71;p10"/>
          <p:cNvPicPr preferRelativeResize="0"/>
          <p:nvPr/>
        </p:nvPicPr>
        <p:blipFill>
          <a:blip r:embed="rId3">
            <a:alphaModFix/>
          </a:blip>
          <a:stretch>
            <a:fillRect/>
          </a:stretch>
        </p:blipFill>
        <p:spPr>
          <a:xfrm>
            <a:off x="7967150" y="0"/>
            <a:ext cx="1128074" cy="483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nvSpPr>
        <p:spPr>
          <a:xfrm>
            <a:off x="201741" y="231391"/>
            <a:ext cx="8877000" cy="1170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1500">
                <a:solidFill>
                  <a:schemeClr val="dk1"/>
                </a:solidFill>
              </a:rPr>
              <a:t>In addition, they can create and </a:t>
            </a:r>
            <a:r>
              <a:rPr b="1" lang="fr" sz="1500">
                <a:solidFill>
                  <a:schemeClr val="dk1"/>
                </a:solidFill>
                <a:highlight>
                  <a:srgbClr val="FFFF00"/>
                </a:highlight>
              </a:rPr>
              <a:t>record  events. </a:t>
            </a:r>
            <a:r>
              <a:rPr lang="fr" sz="1500">
                <a:solidFill>
                  <a:schemeClr val="dk1"/>
                </a:solidFill>
              </a:rPr>
              <a:t>Thus, as soon as one of the driver assistance systems intervenes, it can create an </a:t>
            </a:r>
            <a:r>
              <a:rPr b="1" lang="fr" sz="1500">
                <a:solidFill>
                  <a:schemeClr val="dk1"/>
                </a:solidFill>
              </a:rPr>
              <a:t>event report.</a:t>
            </a:r>
            <a:r>
              <a:rPr lang="fr" sz="1500">
                <a:solidFill>
                  <a:schemeClr val="dk1"/>
                </a:solidFill>
              </a:rPr>
              <a:t> In the following example, the anti-rollover system</a:t>
            </a:r>
            <a:r>
              <a:rPr b="1" lang="fr" sz="1500">
                <a:solidFill>
                  <a:schemeClr val="dk1"/>
                </a:solidFill>
              </a:rPr>
              <a:t> RSP (Roll Stability Program) </a:t>
            </a:r>
            <a:r>
              <a:rPr lang="fr" sz="1500">
                <a:solidFill>
                  <a:schemeClr val="dk1"/>
                </a:solidFill>
              </a:rPr>
              <a:t>of a vehicle was activated while it was travelling at</a:t>
            </a:r>
            <a:r>
              <a:rPr b="1" lang="fr" sz="1500">
                <a:solidFill>
                  <a:schemeClr val="dk1"/>
                </a:solidFill>
              </a:rPr>
              <a:t> </a:t>
            </a:r>
            <a:r>
              <a:rPr b="1" lang="fr" sz="1500">
                <a:solidFill>
                  <a:schemeClr val="dk1"/>
                </a:solidFill>
                <a:highlight>
                  <a:srgbClr val="FFFF00"/>
                </a:highlight>
              </a:rPr>
              <a:t>55 mph </a:t>
            </a:r>
            <a:r>
              <a:rPr b="1" lang="fr" sz="1500">
                <a:solidFill>
                  <a:schemeClr val="dk1"/>
                </a:solidFill>
              </a:rPr>
              <a:t>or</a:t>
            </a:r>
            <a:r>
              <a:rPr lang="fr" sz="1500">
                <a:solidFill>
                  <a:schemeClr val="dk1"/>
                </a:solidFill>
              </a:rPr>
              <a:t> </a:t>
            </a:r>
            <a:r>
              <a:rPr b="1" lang="fr" sz="1500">
                <a:solidFill>
                  <a:schemeClr val="dk1"/>
                </a:solidFill>
                <a:highlight>
                  <a:srgbClr val="FFFF00"/>
                </a:highlight>
              </a:rPr>
              <a:t>89 km/h</a:t>
            </a:r>
            <a:r>
              <a:rPr lang="fr">
                <a:solidFill>
                  <a:schemeClr val="dk1"/>
                </a:solidFill>
              </a:rPr>
              <a:t>.</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a:p>
        </p:txBody>
      </p:sp>
      <p:pic>
        <p:nvPicPr>
          <p:cNvPr id="146" name="Google Shape;146;p19"/>
          <p:cNvPicPr preferRelativeResize="0"/>
          <p:nvPr/>
        </p:nvPicPr>
        <p:blipFill>
          <a:blip r:embed="rId3">
            <a:alphaModFix/>
          </a:blip>
          <a:stretch>
            <a:fillRect/>
          </a:stretch>
        </p:blipFill>
        <p:spPr>
          <a:xfrm>
            <a:off x="1565223" y="1751154"/>
            <a:ext cx="5607800" cy="2246825"/>
          </a:xfrm>
          <a:prstGeom prst="rect">
            <a:avLst/>
          </a:prstGeom>
          <a:noFill/>
          <a:ln>
            <a:noFill/>
          </a:ln>
        </p:spPr>
      </p:pic>
      <p:pic>
        <p:nvPicPr>
          <p:cNvPr id="147" name="Google Shape;147;p19"/>
          <p:cNvPicPr preferRelativeResize="0"/>
          <p:nvPr/>
        </p:nvPicPr>
        <p:blipFill>
          <a:blip r:embed="rId4">
            <a:alphaModFix/>
          </a:blip>
          <a:stretch>
            <a:fillRect/>
          </a:stretch>
        </p:blipFill>
        <p:spPr>
          <a:xfrm>
            <a:off x="1905000" y="1303854"/>
            <a:ext cx="4857700" cy="381000"/>
          </a:xfrm>
          <a:prstGeom prst="rect">
            <a:avLst/>
          </a:prstGeom>
          <a:noFill/>
          <a:ln>
            <a:noFill/>
          </a:ln>
        </p:spPr>
      </p:pic>
      <p:sp>
        <p:nvSpPr>
          <p:cNvPr id="148" name="Google Shape;148;p19"/>
          <p:cNvSpPr/>
          <p:nvPr/>
        </p:nvSpPr>
        <p:spPr>
          <a:xfrm>
            <a:off x="2668107" y="3496093"/>
            <a:ext cx="711600" cy="50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4556178" y="3527836"/>
            <a:ext cx="2079900" cy="50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19"/>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747925" y="370000"/>
            <a:ext cx="7640700" cy="48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1600"/>
              <a:t>Furthermore, the level of intervention of the system was at its maximum,  </a:t>
            </a:r>
            <a:r>
              <a:rPr lang="fr" sz="1600">
                <a:highlight>
                  <a:srgbClr val="FFFF00"/>
                </a:highlight>
              </a:rPr>
              <a:t>level 5.</a:t>
            </a:r>
            <a:endParaRPr sz="1600">
              <a:highlight>
                <a:srgbClr val="FFFF00"/>
              </a:highlight>
            </a:endParaRPr>
          </a:p>
        </p:txBody>
      </p:sp>
      <p:pic>
        <p:nvPicPr>
          <p:cNvPr id="156" name="Google Shape;156;p20"/>
          <p:cNvPicPr preferRelativeResize="0"/>
          <p:nvPr/>
        </p:nvPicPr>
        <p:blipFill>
          <a:blip r:embed="rId3">
            <a:alphaModFix/>
          </a:blip>
          <a:stretch>
            <a:fillRect/>
          </a:stretch>
        </p:blipFill>
        <p:spPr>
          <a:xfrm>
            <a:off x="2057400" y="866400"/>
            <a:ext cx="4990757" cy="1838700"/>
          </a:xfrm>
          <a:prstGeom prst="rect">
            <a:avLst/>
          </a:prstGeom>
          <a:noFill/>
          <a:ln>
            <a:noFill/>
          </a:ln>
        </p:spPr>
      </p:pic>
      <p:sp>
        <p:nvSpPr>
          <p:cNvPr id="157" name="Google Shape;157;p20"/>
          <p:cNvSpPr txBox="1"/>
          <p:nvPr/>
        </p:nvSpPr>
        <p:spPr>
          <a:xfrm>
            <a:off x="0" y="2895600"/>
            <a:ext cx="9027000" cy="1016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2000" u="sng">
                <a:solidFill>
                  <a:srgbClr val="FF0000"/>
                </a:solidFill>
              </a:rPr>
              <a:t>Important</a:t>
            </a:r>
            <a:r>
              <a:rPr b="1" lang="fr" sz="2000">
                <a:solidFill>
                  <a:srgbClr val="FF0000"/>
                </a:solidFill>
              </a:rPr>
              <a:t>: Despite their effectiveness, these driving assistance systems will never replace DEFENSIVE DRIVING applied by a professional driver.</a:t>
            </a:r>
            <a:endParaRPr sz="2000">
              <a:solidFill>
                <a:srgbClr val="FF0000"/>
              </a:solidFill>
            </a:endParaRPr>
          </a:p>
        </p:txBody>
      </p:sp>
      <p:sp>
        <p:nvSpPr>
          <p:cNvPr id="158" name="Google Shape;158;p20"/>
          <p:cNvSpPr/>
          <p:nvPr/>
        </p:nvSpPr>
        <p:spPr>
          <a:xfrm>
            <a:off x="3186900" y="2361004"/>
            <a:ext cx="1008000" cy="400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0"/>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1"/>
          <p:cNvPicPr preferRelativeResize="0"/>
          <p:nvPr/>
        </p:nvPicPr>
        <p:blipFill>
          <a:blip r:embed="rId3">
            <a:alphaModFix/>
          </a:blip>
          <a:stretch>
            <a:fillRect/>
          </a:stretch>
        </p:blipFill>
        <p:spPr>
          <a:xfrm>
            <a:off x="4815400" y="0"/>
            <a:ext cx="3286125" cy="4324350"/>
          </a:xfrm>
          <a:prstGeom prst="rect">
            <a:avLst/>
          </a:prstGeom>
          <a:noFill/>
          <a:ln>
            <a:noFill/>
          </a:ln>
        </p:spPr>
      </p:pic>
      <p:sp>
        <p:nvSpPr>
          <p:cNvPr id="165" name="Google Shape;165;p21"/>
          <p:cNvSpPr txBox="1"/>
          <p:nvPr/>
        </p:nvSpPr>
        <p:spPr>
          <a:xfrm>
            <a:off x="0" y="76200"/>
            <a:ext cx="4698900" cy="14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highlight>
                  <a:srgbClr val="FFFF00"/>
                </a:highlight>
              </a:rPr>
              <a:t>Level 5 Intervention.</a:t>
            </a:r>
            <a:endParaRPr b="1" sz="1800">
              <a:solidFill>
                <a:schemeClr val="dk1"/>
              </a:solidFill>
              <a:highlight>
                <a:srgbClr val="FFFF00"/>
              </a:highlight>
            </a:endParaRPr>
          </a:p>
          <a:p>
            <a:pPr indent="0" lvl="0" marL="0" rtl="0" algn="l">
              <a:lnSpc>
                <a:spcPct val="115000"/>
              </a:lnSpc>
              <a:spcBef>
                <a:spcPts val="0"/>
              </a:spcBef>
              <a:spcAft>
                <a:spcPts val="0"/>
              </a:spcAft>
              <a:buNone/>
            </a:pPr>
            <a:r>
              <a:t/>
            </a:r>
            <a:endParaRPr b="1" sz="1800">
              <a:solidFill>
                <a:schemeClr val="dk1"/>
              </a:solidFill>
              <a:highlight>
                <a:srgbClr val="FFFF00"/>
              </a:highlight>
            </a:endParaRPr>
          </a:p>
          <a:p>
            <a:pPr indent="0" lvl="0" marL="0" rtl="0" algn="l">
              <a:lnSpc>
                <a:spcPct val="115000"/>
              </a:lnSpc>
              <a:spcBef>
                <a:spcPts val="0"/>
              </a:spcBef>
              <a:spcAft>
                <a:spcPts val="0"/>
              </a:spcAft>
              <a:buNone/>
            </a:pPr>
            <a:r>
              <a:rPr b="1" lang="fr" sz="1800">
                <a:solidFill>
                  <a:schemeClr val="dk1"/>
                </a:solidFill>
                <a:highlight>
                  <a:srgbClr val="FFFF00"/>
                </a:highlight>
              </a:rPr>
              <a:t>Excessive speed during a turn or sudden maneuver.</a:t>
            </a:r>
            <a:endParaRPr b="1">
              <a:highlight>
                <a:srgbClr val="FFFF00"/>
              </a:highlight>
            </a:endParaRPr>
          </a:p>
        </p:txBody>
      </p:sp>
      <p:pic>
        <p:nvPicPr>
          <p:cNvPr id="166" name="Google Shape;166;p21"/>
          <p:cNvPicPr preferRelativeResize="0"/>
          <p:nvPr/>
        </p:nvPicPr>
        <p:blipFill>
          <a:blip r:embed="rId4">
            <a:alphaModFix/>
          </a:blip>
          <a:stretch>
            <a:fillRect/>
          </a:stretch>
        </p:blipFill>
        <p:spPr>
          <a:xfrm>
            <a:off x="1013500" y="1505646"/>
            <a:ext cx="2772150" cy="2772150"/>
          </a:xfrm>
          <a:prstGeom prst="rect">
            <a:avLst/>
          </a:prstGeom>
          <a:noFill/>
          <a:ln>
            <a:noFill/>
          </a:ln>
        </p:spPr>
      </p:pic>
      <p:pic>
        <p:nvPicPr>
          <p:cNvPr id="167" name="Google Shape;167;p21"/>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2"/>
          <p:cNvPicPr preferRelativeResize="0"/>
          <p:nvPr/>
        </p:nvPicPr>
        <p:blipFill>
          <a:blip r:embed="rId3">
            <a:alphaModFix/>
          </a:blip>
          <a:stretch>
            <a:fillRect/>
          </a:stretch>
        </p:blipFill>
        <p:spPr>
          <a:xfrm>
            <a:off x="7823123" y="780975"/>
            <a:ext cx="1305400" cy="1305400"/>
          </a:xfrm>
          <a:prstGeom prst="rect">
            <a:avLst/>
          </a:prstGeom>
          <a:noFill/>
          <a:ln>
            <a:noFill/>
          </a:ln>
        </p:spPr>
      </p:pic>
      <p:pic>
        <p:nvPicPr>
          <p:cNvPr id="173" name="Google Shape;173;p22"/>
          <p:cNvPicPr preferRelativeResize="0"/>
          <p:nvPr/>
        </p:nvPicPr>
        <p:blipFill>
          <a:blip r:embed="rId4">
            <a:alphaModFix/>
          </a:blip>
          <a:stretch>
            <a:fillRect/>
          </a:stretch>
        </p:blipFill>
        <p:spPr>
          <a:xfrm>
            <a:off x="81148" y="71252"/>
            <a:ext cx="7727145" cy="4215650"/>
          </a:xfrm>
          <a:prstGeom prst="rect">
            <a:avLst/>
          </a:prstGeom>
          <a:noFill/>
          <a:ln>
            <a:noFill/>
          </a:ln>
        </p:spPr>
      </p:pic>
      <p:sp>
        <p:nvSpPr>
          <p:cNvPr id="174" name="Google Shape;174;p22"/>
          <p:cNvSpPr txBox="1"/>
          <p:nvPr/>
        </p:nvSpPr>
        <p:spPr>
          <a:xfrm>
            <a:off x="1620000" y="152400"/>
            <a:ext cx="5698200" cy="122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400">
                <a:solidFill>
                  <a:schemeClr val="dk1"/>
                </a:solidFill>
              </a:rPr>
              <a:t>BRAKING </a:t>
            </a:r>
            <a:r>
              <a:rPr b="1" lang="fr" sz="2400">
                <a:solidFill>
                  <a:schemeClr val="dk1"/>
                </a:solidFill>
              </a:rPr>
              <a:t>TECHNIQUES ON SLOPES AND ON FLAT </a:t>
            </a:r>
            <a:r>
              <a:rPr b="1" lang="fr" sz="2400">
                <a:solidFill>
                  <a:schemeClr val="dk1"/>
                </a:solidFill>
              </a:rPr>
              <a:t>TERRAIN</a:t>
            </a:r>
            <a:r>
              <a:rPr b="1" lang="fr" sz="2400">
                <a:solidFill>
                  <a:schemeClr val="dk1"/>
                </a:solidFill>
              </a:rPr>
              <a:t> </a:t>
            </a:r>
            <a:endParaRPr b="1" sz="2400"/>
          </a:p>
        </p:txBody>
      </p:sp>
      <p:pic>
        <p:nvPicPr>
          <p:cNvPr id="175" name="Google Shape;175;p22"/>
          <p:cNvPicPr preferRelativeResize="0"/>
          <p:nvPr/>
        </p:nvPicPr>
        <p:blipFill>
          <a:blip r:embed="rId5">
            <a:alphaModFix/>
          </a:blip>
          <a:stretch>
            <a:fillRect/>
          </a:stretch>
        </p:blipFill>
        <p:spPr>
          <a:xfrm>
            <a:off x="7868075" y="2282750"/>
            <a:ext cx="1220100" cy="1220100"/>
          </a:xfrm>
          <a:prstGeom prst="rect">
            <a:avLst/>
          </a:prstGeom>
          <a:noFill/>
          <a:ln>
            <a:noFill/>
          </a:ln>
        </p:spPr>
      </p:pic>
      <p:pic>
        <p:nvPicPr>
          <p:cNvPr id="176" name="Google Shape;176;p22"/>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3"/>
          <p:cNvPicPr preferRelativeResize="0"/>
          <p:nvPr/>
        </p:nvPicPr>
        <p:blipFill>
          <a:blip r:embed="rId3">
            <a:alphaModFix/>
          </a:blip>
          <a:stretch>
            <a:fillRect/>
          </a:stretch>
        </p:blipFill>
        <p:spPr>
          <a:xfrm>
            <a:off x="48641" y="46554"/>
            <a:ext cx="6354801" cy="4236550"/>
          </a:xfrm>
          <a:prstGeom prst="rect">
            <a:avLst/>
          </a:prstGeom>
          <a:noFill/>
          <a:ln>
            <a:noFill/>
          </a:ln>
        </p:spPr>
      </p:pic>
      <p:sp>
        <p:nvSpPr>
          <p:cNvPr id="182" name="Google Shape;182;p23"/>
          <p:cNvSpPr txBox="1"/>
          <p:nvPr>
            <p:ph type="title"/>
          </p:nvPr>
        </p:nvSpPr>
        <p:spPr>
          <a:xfrm>
            <a:off x="98575" y="144046"/>
            <a:ext cx="6354900" cy="153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1800"/>
              <a:t>Exit Ramps:</a:t>
            </a:r>
            <a:endParaRPr b="1" sz="1800"/>
          </a:p>
          <a:p>
            <a:pPr indent="0" lvl="0" marL="0" rtl="0" algn="just">
              <a:lnSpc>
                <a:spcPct val="115000"/>
              </a:lnSpc>
              <a:spcBef>
                <a:spcPts val="0"/>
              </a:spcBef>
              <a:spcAft>
                <a:spcPts val="0"/>
              </a:spcAft>
              <a:buNone/>
            </a:pPr>
            <a:r>
              <a:rPr b="1" lang="fr" sz="1400"/>
              <a:t>Anticipation of exit ramps is crucial. In order to optimize the stability of the truck, it is best not to brake when the truck is in the curve.The </a:t>
            </a:r>
            <a:r>
              <a:rPr b="1" lang="fr" sz="1400" u="sng"/>
              <a:t>slowdown</a:t>
            </a:r>
            <a:r>
              <a:rPr b="1" lang="fr" sz="1400"/>
              <a:t> must therefore be</a:t>
            </a:r>
            <a:r>
              <a:rPr b="1" lang="fr" sz="1400" u="sng"/>
              <a:t> completed before entering the exit.</a:t>
            </a:r>
            <a:r>
              <a:rPr b="1" lang="fr" sz="1400"/>
              <a:t> Well anticipated, an exit can even be negotiated without the use of the </a:t>
            </a:r>
            <a:r>
              <a:rPr b="1" lang="fr" sz="1400"/>
              <a:t>service</a:t>
            </a:r>
            <a:r>
              <a:rPr b="1" lang="fr" sz="1400"/>
              <a:t> brakes. Proper use of the Engine Brake Retarder is necessary.</a:t>
            </a:r>
            <a:endParaRPr b="1" sz="1400"/>
          </a:p>
        </p:txBody>
      </p:sp>
      <p:sp>
        <p:nvSpPr>
          <p:cNvPr id="183" name="Google Shape;183;p23"/>
          <p:cNvSpPr txBox="1"/>
          <p:nvPr/>
        </p:nvSpPr>
        <p:spPr>
          <a:xfrm>
            <a:off x="6333725" y="4080425"/>
            <a:ext cx="2030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t>Photo: Les versants; Transports Québec</a:t>
            </a:r>
            <a:endParaRPr sz="800"/>
          </a:p>
        </p:txBody>
      </p:sp>
      <p:pic>
        <p:nvPicPr>
          <p:cNvPr id="184" name="Google Shape;184;p23"/>
          <p:cNvPicPr preferRelativeResize="0"/>
          <p:nvPr/>
        </p:nvPicPr>
        <p:blipFill>
          <a:blip r:embed="rId4">
            <a:alphaModFix/>
          </a:blip>
          <a:stretch>
            <a:fillRect/>
          </a:stretch>
        </p:blipFill>
        <p:spPr>
          <a:xfrm rot="10800000">
            <a:off x="6875475" y="160975"/>
            <a:ext cx="1785175" cy="1785175"/>
          </a:xfrm>
          <a:prstGeom prst="rect">
            <a:avLst/>
          </a:prstGeom>
          <a:noFill/>
          <a:ln>
            <a:noFill/>
          </a:ln>
        </p:spPr>
      </p:pic>
      <p:pic>
        <p:nvPicPr>
          <p:cNvPr id="185" name="Google Shape;185;p23"/>
          <p:cNvPicPr preferRelativeResize="0"/>
          <p:nvPr/>
        </p:nvPicPr>
        <p:blipFill>
          <a:blip r:embed="rId5">
            <a:alphaModFix/>
          </a:blip>
          <a:stretch>
            <a:fillRect/>
          </a:stretch>
        </p:blipFill>
        <p:spPr>
          <a:xfrm>
            <a:off x="6816184" y="2056575"/>
            <a:ext cx="1944075" cy="1944075"/>
          </a:xfrm>
          <a:prstGeom prst="rect">
            <a:avLst/>
          </a:prstGeom>
          <a:noFill/>
          <a:ln>
            <a:noFill/>
          </a:ln>
        </p:spPr>
      </p:pic>
      <p:pic>
        <p:nvPicPr>
          <p:cNvPr id="186" name="Google Shape;186;p23"/>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nvSpPr>
        <p:spPr>
          <a:xfrm>
            <a:off x="0" y="0"/>
            <a:ext cx="8954100" cy="441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Traffic Light:</a:t>
            </a:r>
            <a:endParaRPr b="1" sz="1800">
              <a:solidFill>
                <a:schemeClr val="dk1"/>
              </a:solidFill>
            </a:endParaRPr>
          </a:p>
          <a:p>
            <a:pPr indent="0" lvl="0" marL="0" rtl="0" algn="just">
              <a:lnSpc>
                <a:spcPct val="115000"/>
              </a:lnSpc>
              <a:spcBef>
                <a:spcPts val="0"/>
              </a:spcBef>
              <a:spcAft>
                <a:spcPts val="0"/>
              </a:spcAft>
              <a:buNone/>
            </a:pPr>
            <a:r>
              <a:rPr lang="fr">
                <a:solidFill>
                  <a:schemeClr val="dk1"/>
                </a:solidFill>
              </a:rPr>
              <a:t>When approaching a traffic light, it is </a:t>
            </a:r>
            <a:r>
              <a:rPr b="1" lang="fr">
                <a:solidFill>
                  <a:schemeClr val="dk1"/>
                </a:solidFill>
              </a:rPr>
              <a:t>strongly recommended</a:t>
            </a:r>
            <a:r>
              <a:rPr lang="fr">
                <a:solidFill>
                  <a:schemeClr val="dk1"/>
                </a:solidFill>
              </a:rPr>
              <a:t> that you </a:t>
            </a:r>
            <a:r>
              <a:rPr b="1" lang="fr">
                <a:solidFill>
                  <a:schemeClr val="dk1"/>
                </a:solidFill>
              </a:rPr>
              <a:t>avoid</a:t>
            </a:r>
            <a:r>
              <a:rPr lang="fr">
                <a:solidFill>
                  <a:schemeClr val="dk1"/>
                </a:solidFill>
              </a:rPr>
              <a:t> accelerating too much. </a:t>
            </a:r>
            <a:r>
              <a:rPr b="1" lang="fr">
                <a:solidFill>
                  <a:schemeClr val="dk1"/>
                </a:solidFill>
              </a:rPr>
              <a:t>Anticipating</a:t>
            </a:r>
            <a:r>
              <a:rPr lang="fr">
                <a:solidFill>
                  <a:schemeClr val="dk1"/>
                </a:solidFill>
              </a:rPr>
              <a:t> lights and traffic means </a:t>
            </a:r>
            <a:r>
              <a:rPr b="1" lang="fr">
                <a:solidFill>
                  <a:schemeClr val="dk1"/>
                </a:solidFill>
              </a:rPr>
              <a:t>less strain </a:t>
            </a:r>
            <a:r>
              <a:rPr lang="fr">
                <a:solidFill>
                  <a:schemeClr val="dk1"/>
                </a:solidFill>
              </a:rPr>
              <a:t>on the service brakes by </a:t>
            </a:r>
            <a:r>
              <a:rPr b="1" lang="fr">
                <a:solidFill>
                  <a:schemeClr val="dk1"/>
                </a:solidFill>
              </a:rPr>
              <a:t>reducing</a:t>
            </a:r>
            <a:r>
              <a:rPr lang="fr">
                <a:solidFill>
                  <a:schemeClr val="dk1"/>
                </a:solidFill>
              </a:rPr>
              <a:t> severe deceleration and reducing </a:t>
            </a:r>
            <a:r>
              <a:rPr b="1" lang="fr">
                <a:solidFill>
                  <a:schemeClr val="dk1"/>
                </a:solidFill>
              </a:rPr>
              <a:t>unnecessary</a:t>
            </a:r>
            <a:r>
              <a:rPr lang="fr">
                <a:solidFill>
                  <a:schemeClr val="dk1"/>
                </a:solidFill>
              </a:rPr>
              <a:t> stops.</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fr" sz="1800">
                <a:solidFill>
                  <a:schemeClr val="dk1"/>
                </a:solidFill>
              </a:rPr>
              <a:t>Short Descents:</a:t>
            </a:r>
            <a:endParaRPr b="1" sz="1800">
              <a:solidFill>
                <a:schemeClr val="dk1"/>
              </a:solidFill>
            </a:endParaRPr>
          </a:p>
          <a:p>
            <a:pPr indent="0" lvl="0" marL="0" rtl="0" algn="just">
              <a:lnSpc>
                <a:spcPct val="115000"/>
              </a:lnSpc>
              <a:spcBef>
                <a:spcPts val="0"/>
              </a:spcBef>
              <a:spcAft>
                <a:spcPts val="0"/>
              </a:spcAft>
              <a:buNone/>
            </a:pPr>
            <a:r>
              <a:rPr lang="fr">
                <a:solidFill>
                  <a:schemeClr val="dk1"/>
                </a:solidFill>
              </a:rPr>
              <a:t>As you approach short descents, you should </a:t>
            </a:r>
            <a:r>
              <a:rPr b="1" lang="fr">
                <a:solidFill>
                  <a:schemeClr val="dk1"/>
                </a:solidFill>
              </a:rPr>
              <a:t>release the accelerator</a:t>
            </a:r>
            <a:r>
              <a:rPr lang="fr">
                <a:solidFill>
                  <a:schemeClr val="dk1"/>
                </a:solidFill>
              </a:rPr>
              <a:t> to reduce your speed. Thus, the acceleration caused by the slope,</a:t>
            </a:r>
            <a:r>
              <a:rPr b="1" lang="fr">
                <a:solidFill>
                  <a:schemeClr val="dk1"/>
                </a:solidFill>
              </a:rPr>
              <a:t> gravity</a:t>
            </a:r>
            <a:r>
              <a:rPr lang="fr">
                <a:solidFill>
                  <a:schemeClr val="dk1"/>
                </a:solidFill>
              </a:rPr>
              <a:t> will allow you to maintain your cruising speed without exceeding it. The engine brake can be used but with</a:t>
            </a:r>
            <a:r>
              <a:rPr b="1" lang="fr">
                <a:solidFill>
                  <a:schemeClr val="dk1"/>
                </a:solidFill>
              </a:rPr>
              <a:t> good judgment</a:t>
            </a:r>
            <a:r>
              <a:rPr lang="fr">
                <a:solidFill>
                  <a:schemeClr val="dk1"/>
                </a:solidFill>
              </a:rPr>
              <a:t>.</a:t>
            </a:r>
            <a:endParaRPr/>
          </a:p>
        </p:txBody>
      </p:sp>
      <p:pic>
        <p:nvPicPr>
          <p:cNvPr id="192" name="Google Shape;192;p24"/>
          <p:cNvPicPr preferRelativeResize="0"/>
          <p:nvPr/>
        </p:nvPicPr>
        <p:blipFill>
          <a:blip r:embed="rId3">
            <a:alphaModFix/>
          </a:blip>
          <a:stretch>
            <a:fillRect/>
          </a:stretch>
        </p:blipFill>
        <p:spPr>
          <a:xfrm>
            <a:off x="372925" y="1227975"/>
            <a:ext cx="1803725" cy="1803725"/>
          </a:xfrm>
          <a:prstGeom prst="rect">
            <a:avLst/>
          </a:prstGeom>
          <a:noFill/>
          <a:ln>
            <a:noFill/>
          </a:ln>
        </p:spPr>
      </p:pic>
      <p:pic>
        <p:nvPicPr>
          <p:cNvPr id="193" name="Google Shape;193;p24"/>
          <p:cNvPicPr preferRelativeResize="0"/>
          <p:nvPr/>
        </p:nvPicPr>
        <p:blipFill>
          <a:blip r:embed="rId4">
            <a:alphaModFix/>
          </a:blip>
          <a:stretch>
            <a:fillRect/>
          </a:stretch>
        </p:blipFill>
        <p:spPr>
          <a:xfrm>
            <a:off x="2490498" y="1242800"/>
            <a:ext cx="1803725" cy="1803725"/>
          </a:xfrm>
          <a:prstGeom prst="rect">
            <a:avLst/>
          </a:prstGeom>
          <a:noFill/>
          <a:ln>
            <a:noFill/>
          </a:ln>
        </p:spPr>
      </p:pic>
      <p:pic>
        <p:nvPicPr>
          <p:cNvPr id="194" name="Google Shape;194;p24"/>
          <p:cNvPicPr preferRelativeResize="0"/>
          <p:nvPr/>
        </p:nvPicPr>
        <p:blipFill>
          <a:blip r:embed="rId5">
            <a:alphaModFix/>
          </a:blip>
          <a:stretch>
            <a:fillRect/>
          </a:stretch>
        </p:blipFill>
        <p:spPr>
          <a:xfrm>
            <a:off x="4648200" y="1227975"/>
            <a:ext cx="1871575" cy="1871575"/>
          </a:xfrm>
          <a:prstGeom prst="rect">
            <a:avLst/>
          </a:prstGeom>
          <a:noFill/>
          <a:ln>
            <a:noFill/>
          </a:ln>
        </p:spPr>
      </p:pic>
      <p:pic>
        <p:nvPicPr>
          <p:cNvPr id="195" name="Google Shape;195;p24"/>
          <p:cNvPicPr preferRelativeResize="0"/>
          <p:nvPr/>
        </p:nvPicPr>
        <p:blipFill>
          <a:blip r:embed="rId6">
            <a:alphaModFix/>
          </a:blip>
          <a:stretch>
            <a:fillRect/>
          </a:stretch>
        </p:blipFill>
        <p:spPr>
          <a:xfrm>
            <a:off x="6846523" y="1238627"/>
            <a:ext cx="1871575" cy="1871575"/>
          </a:xfrm>
          <a:prstGeom prst="rect">
            <a:avLst/>
          </a:prstGeom>
          <a:noFill/>
          <a:ln>
            <a:noFill/>
          </a:ln>
        </p:spPr>
      </p:pic>
      <p:pic>
        <p:nvPicPr>
          <p:cNvPr id="196" name="Google Shape;196;p24"/>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5"/>
          <p:cNvPicPr preferRelativeResize="0"/>
          <p:nvPr/>
        </p:nvPicPr>
        <p:blipFill>
          <a:blip r:embed="rId3">
            <a:alphaModFix/>
          </a:blip>
          <a:stretch>
            <a:fillRect/>
          </a:stretch>
        </p:blipFill>
        <p:spPr>
          <a:xfrm>
            <a:off x="44475" y="41316"/>
            <a:ext cx="5551926" cy="4189341"/>
          </a:xfrm>
          <a:prstGeom prst="rect">
            <a:avLst/>
          </a:prstGeom>
          <a:noFill/>
          <a:ln>
            <a:noFill/>
          </a:ln>
        </p:spPr>
      </p:pic>
      <p:sp>
        <p:nvSpPr>
          <p:cNvPr id="202" name="Google Shape;202;p25"/>
          <p:cNvSpPr txBox="1"/>
          <p:nvPr/>
        </p:nvSpPr>
        <p:spPr>
          <a:xfrm>
            <a:off x="5596400" y="304800"/>
            <a:ext cx="3547500" cy="378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Long Descents:</a:t>
            </a:r>
            <a:endParaRPr b="1" sz="1800">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just">
              <a:lnSpc>
                <a:spcPct val="115000"/>
              </a:lnSpc>
              <a:spcBef>
                <a:spcPts val="0"/>
              </a:spcBef>
              <a:spcAft>
                <a:spcPts val="0"/>
              </a:spcAft>
              <a:buNone/>
            </a:pPr>
            <a:r>
              <a:rPr lang="fr">
                <a:solidFill>
                  <a:schemeClr val="dk1"/>
                </a:solidFill>
              </a:rPr>
              <a:t>As we approach a long descent, we must </a:t>
            </a:r>
            <a:r>
              <a:rPr b="1" lang="fr">
                <a:solidFill>
                  <a:schemeClr val="dk1"/>
                </a:solidFill>
              </a:rPr>
              <a:t>carefully observe </a:t>
            </a:r>
            <a:r>
              <a:rPr lang="fr">
                <a:solidFill>
                  <a:schemeClr val="dk1"/>
                </a:solidFill>
              </a:rPr>
              <a:t>the </a:t>
            </a:r>
            <a:r>
              <a:rPr b="1" lang="fr">
                <a:solidFill>
                  <a:schemeClr val="dk1"/>
                </a:solidFill>
              </a:rPr>
              <a:t>signs</a:t>
            </a:r>
            <a:r>
              <a:rPr lang="fr">
                <a:solidFill>
                  <a:schemeClr val="dk1"/>
                </a:solidFill>
              </a:rPr>
              <a:t> and take in consideration </a:t>
            </a:r>
            <a:r>
              <a:rPr b="1" lang="fr">
                <a:solidFill>
                  <a:schemeClr val="dk1"/>
                </a:solidFill>
              </a:rPr>
              <a:t>weather conditions</a:t>
            </a:r>
            <a:r>
              <a:rPr lang="fr">
                <a:solidFill>
                  <a:schemeClr val="dk1"/>
                </a:solidFill>
              </a:rPr>
              <a:t>.</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This will make it easier to determine the deceleration required for the vehicle, in these circumstances.</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Therefore, the combination of braking and downshifting, </a:t>
            </a:r>
            <a:r>
              <a:rPr b="1" lang="fr">
                <a:solidFill>
                  <a:schemeClr val="dk1"/>
                </a:solidFill>
              </a:rPr>
              <a:t>before negotiating the slope</a:t>
            </a:r>
            <a:r>
              <a:rPr lang="fr">
                <a:solidFill>
                  <a:schemeClr val="dk1"/>
                </a:solidFill>
              </a:rPr>
              <a:t>, will allow you to reach the </a:t>
            </a:r>
            <a:r>
              <a:rPr b="1" lang="fr">
                <a:solidFill>
                  <a:schemeClr val="dk1"/>
                </a:solidFill>
              </a:rPr>
              <a:t>ideal gear </a:t>
            </a:r>
            <a:r>
              <a:rPr lang="fr">
                <a:solidFill>
                  <a:schemeClr val="dk1"/>
                </a:solidFill>
              </a:rPr>
              <a:t>for the descent..</a:t>
            </a:r>
            <a:endParaRPr/>
          </a:p>
        </p:txBody>
      </p:sp>
      <p:pic>
        <p:nvPicPr>
          <p:cNvPr id="203" name="Google Shape;203;p2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6"/>
          <p:cNvPicPr preferRelativeResize="0"/>
          <p:nvPr/>
        </p:nvPicPr>
        <p:blipFill>
          <a:blip r:embed="rId3">
            <a:alphaModFix/>
          </a:blip>
          <a:stretch>
            <a:fillRect/>
          </a:stretch>
        </p:blipFill>
        <p:spPr>
          <a:xfrm>
            <a:off x="304800" y="226514"/>
            <a:ext cx="1759725" cy="1759725"/>
          </a:xfrm>
          <a:prstGeom prst="rect">
            <a:avLst/>
          </a:prstGeom>
          <a:noFill/>
          <a:ln>
            <a:noFill/>
          </a:ln>
        </p:spPr>
      </p:pic>
      <p:pic>
        <p:nvPicPr>
          <p:cNvPr id="209" name="Google Shape;209;p26"/>
          <p:cNvPicPr preferRelativeResize="0"/>
          <p:nvPr/>
        </p:nvPicPr>
        <p:blipFill>
          <a:blip r:embed="rId4">
            <a:alphaModFix/>
          </a:blip>
          <a:stretch>
            <a:fillRect/>
          </a:stretch>
        </p:blipFill>
        <p:spPr>
          <a:xfrm>
            <a:off x="6996766" y="152400"/>
            <a:ext cx="1759725" cy="1759725"/>
          </a:xfrm>
          <a:prstGeom prst="rect">
            <a:avLst/>
          </a:prstGeom>
          <a:noFill/>
          <a:ln>
            <a:noFill/>
          </a:ln>
        </p:spPr>
      </p:pic>
      <p:pic>
        <p:nvPicPr>
          <p:cNvPr id="210" name="Google Shape;210;p26"/>
          <p:cNvPicPr preferRelativeResize="0"/>
          <p:nvPr/>
        </p:nvPicPr>
        <p:blipFill>
          <a:blip r:embed="rId5">
            <a:alphaModFix/>
          </a:blip>
          <a:stretch>
            <a:fillRect/>
          </a:stretch>
        </p:blipFill>
        <p:spPr>
          <a:xfrm>
            <a:off x="6827650" y="2047625"/>
            <a:ext cx="2143375" cy="2143375"/>
          </a:xfrm>
          <a:prstGeom prst="rect">
            <a:avLst/>
          </a:prstGeom>
          <a:noFill/>
          <a:ln>
            <a:noFill/>
          </a:ln>
        </p:spPr>
      </p:pic>
      <p:pic>
        <p:nvPicPr>
          <p:cNvPr id="211" name="Google Shape;211;p26"/>
          <p:cNvPicPr preferRelativeResize="0"/>
          <p:nvPr/>
        </p:nvPicPr>
        <p:blipFill>
          <a:blip r:embed="rId6">
            <a:alphaModFix/>
          </a:blip>
          <a:stretch>
            <a:fillRect/>
          </a:stretch>
        </p:blipFill>
        <p:spPr>
          <a:xfrm>
            <a:off x="152400" y="2140725"/>
            <a:ext cx="2143375" cy="2143375"/>
          </a:xfrm>
          <a:prstGeom prst="rect">
            <a:avLst/>
          </a:prstGeom>
          <a:noFill/>
          <a:ln>
            <a:noFill/>
          </a:ln>
        </p:spPr>
      </p:pic>
      <p:pic>
        <p:nvPicPr>
          <p:cNvPr id="212" name="Google Shape;212;p26"/>
          <p:cNvPicPr preferRelativeResize="0"/>
          <p:nvPr/>
        </p:nvPicPr>
        <p:blipFill>
          <a:blip r:embed="rId7">
            <a:alphaModFix/>
          </a:blip>
          <a:stretch>
            <a:fillRect/>
          </a:stretch>
        </p:blipFill>
        <p:spPr>
          <a:xfrm>
            <a:off x="2752975" y="1219200"/>
            <a:ext cx="3407762" cy="2419350"/>
          </a:xfrm>
          <a:prstGeom prst="rect">
            <a:avLst/>
          </a:prstGeom>
          <a:noFill/>
          <a:ln>
            <a:noFill/>
          </a:ln>
        </p:spPr>
      </p:pic>
      <p:sp>
        <p:nvSpPr>
          <p:cNvPr id="213" name="Google Shape;213;p26"/>
          <p:cNvSpPr txBox="1"/>
          <p:nvPr/>
        </p:nvSpPr>
        <p:spPr>
          <a:xfrm>
            <a:off x="2064525" y="163050"/>
            <a:ext cx="49323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t>Specific signage for long steep slopes</a:t>
            </a:r>
            <a:endParaRPr b="1" sz="2000"/>
          </a:p>
        </p:txBody>
      </p:sp>
      <p:sp>
        <p:nvSpPr>
          <p:cNvPr id="214" name="Google Shape;214;p26"/>
          <p:cNvSpPr txBox="1"/>
          <p:nvPr/>
        </p:nvSpPr>
        <p:spPr>
          <a:xfrm>
            <a:off x="2301350" y="3638550"/>
            <a:ext cx="4579800" cy="7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rgbClr val="FF0000"/>
                </a:solidFill>
              </a:rPr>
              <a:t>Runaway Truck Ramps</a:t>
            </a:r>
            <a:endParaRPr b="1" sz="1600">
              <a:solidFill>
                <a:srgbClr val="FF0000"/>
              </a:solidFill>
            </a:endParaRPr>
          </a:p>
        </p:txBody>
      </p:sp>
      <p:cxnSp>
        <p:nvCxnSpPr>
          <p:cNvPr id="215" name="Google Shape;215;p26"/>
          <p:cNvCxnSpPr/>
          <p:nvPr/>
        </p:nvCxnSpPr>
        <p:spPr>
          <a:xfrm flipH="1" rot="10800000">
            <a:off x="5741850" y="3693750"/>
            <a:ext cx="920400" cy="172500"/>
          </a:xfrm>
          <a:prstGeom prst="straightConnector1">
            <a:avLst/>
          </a:prstGeom>
          <a:noFill/>
          <a:ln cap="flat" cmpd="sng" w="9525">
            <a:solidFill>
              <a:srgbClr val="FF0000"/>
            </a:solidFill>
            <a:prstDash val="solid"/>
            <a:round/>
            <a:headEnd len="med" w="med" type="none"/>
            <a:tailEnd len="med" w="med" type="triangle"/>
          </a:ln>
        </p:spPr>
      </p:cxnSp>
      <p:cxnSp>
        <p:nvCxnSpPr>
          <p:cNvPr id="216" name="Google Shape;216;p26"/>
          <p:cNvCxnSpPr/>
          <p:nvPr/>
        </p:nvCxnSpPr>
        <p:spPr>
          <a:xfrm rot="10800000">
            <a:off x="2416475" y="3682250"/>
            <a:ext cx="978000" cy="172500"/>
          </a:xfrm>
          <a:prstGeom prst="straightConnector1">
            <a:avLst/>
          </a:prstGeom>
          <a:noFill/>
          <a:ln cap="flat" cmpd="sng" w="9525">
            <a:solidFill>
              <a:srgbClr val="FF0000"/>
            </a:solidFill>
            <a:prstDash val="solid"/>
            <a:round/>
            <a:headEnd len="med" w="med" type="none"/>
            <a:tailEnd len="med" w="med" type="triangle"/>
          </a:ln>
        </p:spPr>
      </p:cxnSp>
      <p:sp>
        <p:nvSpPr>
          <p:cNvPr id="217" name="Google Shape;217;p26"/>
          <p:cNvSpPr txBox="1"/>
          <p:nvPr/>
        </p:nvSpPr>
        <p:spPr>
          <a:xfrm>
            <a:off x="2064525" y="655875"/>
            <a:ext cx="4989000" cy="62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rgbClr val="FF0000"/>
                </a:solidFill>
              </a:rPr>
              <a:t>Brake Check</a:t>
            </a:r>
            <a:endParaRPr b="1" sz="1600">
              <a:solidFill>
                <a:srgbClr val="FF0000"/>
              </a:solidFill>
            </a:endParaRPr>
          </a:p>
        </p:txBody>
      </p:sp>
      <p:cxnSp>
        <p:nvCxnSpPr>
          <p:cNvPr id="218" name="Google Shape;218;p26"/>
          <p:cNvCxnSpPr/>
          <p:nvPr/>
        </p:nvCxnSpPr>
        <p:spPr>
          <a:xfrm>
            <a:off x="5258575" y="897525"/>
            <a:ext cx="1495800" cy="115200"/>
          </a:xfrm>
          <a:prstGeom prst="straightConnector1">
            <a:avLst/>
          </a:prstGeom>
          <a:noFill/>
          <a:ln cap="flat" cmpd="sng" w="9525">
            <a:solidFill>
              <a:srgbClr val="FF0000"/>
            </a:solidFill>
            <a:prstDash val="solid"/>
            <a:round/>
            <a:headEnd len="med" w="med" type="none"/>
            <a:tailEnd len="med" w="med" type="triangle"/>
          </a:ln>
        </p:spPr>
      </p:cxnSp>
      <p:cxnSp>
        <p:nvCxnSpPr>
          <p:cNvPr id="219" name="Google Shape;219;p26"/>
          <p:cNvCxnSpPr/>
          <p:nvPr/>
        </p:nvCxnSpPr>
        <p:spPr>
          <a:xfrm flipH="1">
            <a:off x="2295775" y="910900"/>
            <a:ext cx="1599600" cy="264600"/>
          </a:xfrm>
          <a:prstGeom prst="straightConnector1">
            <a:avLst/>
          </a:prstGeom>
          <a:noFill/>
          <a:ln cap="flat" cmpd="sng" w="9525">
            <a:solidFill>
              <a:srgbClr val="FF0000"/>
            </a:solidFill>
            <a:prstDash val="solid"/>
            <a:round/>
            <a:headEnd len="med" w="med" type="none"/>
            <a:tailEnd len="med" w="med" type="triangle"/>
          </a:ln>
        </p:spPr>
      </p:cxnSp>
      <p:cxnSp>
        <p:nvCxnSpPr>
          <p:cNvPr id="220" name="Google Shape;220;p26"/>
          <p:cNvCxnSpPr>
            <a:endCxn id="217" idx="2"/>
          </p:cNvCxnSpPr>
          <p:nvPr/>
        </p:nvCxnSpPr>
        <p:spPr>
          <a:xfrm>
            <a:off x="4545225" y="1012575"/>
            <a:ext cx="13800" cy="264600"/>
          </a:xfrm>
          <a:prstGeom prst="straightConnector1">
            <a:avLst/>
          </a:prstGeom>
          <a:noFill/>
          <a:ln cap="flat" cmpd="sng" w="9525">
            <a:solidFill>
              <a:srgbClr val="FF0000"/>
            </a:solidFill>
            <a:prstDash val="solid"/>
            <a:round/>
            <a:headEnd len="med" w="med" type="none"/>
            <a:tailEnd len="med" w="med" type="triangle"/>
          </a:ln>
        </p:spPr>
      </p:cxnSp>
      <p:pic>
        <p:nvPicPr>
          <p:cNvPr id="221" name="Google Shape;221;p26"/>
          <p:cNvPicPr preferRelativeResize="0"/>
          <p:nvPr/>
        </p:nvPicPr>
        <p:blipFill>
          <a:blip r:embed="rId8">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118575" y="65200"/>
            <a:ext cx="8863800" cy="1927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1800">
                <a:solidFill>
                  <a:srgbClr val="19232D"/>
                </a:solidFill>
              </a:rPr>
              <a:t>OnGuard from Meritor WABCO. </a:t>
            </a:r>
            <a:endParaRPr b="1" sz="1800">
              <a:solidFill>
                <a:srgbClr val="19232D"/>
              </a:solidFill>
            </a:endParaRPr>
          </a:p>
          <a:p>
            <a:pPr indent="0" lvl="0" marL="0" marR="330200" rtl="0" algn="l">
              <a:lnSpc>
                <a:spcPct val="115000"/>
              </a:lnSpc>
              <a:spcBef>
                <a:spcPts val="0"/>
              </a:spcBef>
              <a:spcAft>
                <a:spcPts val="0"/>
              </a:spcAft>
              <a:buNone/>
            </a:pPr>
            <a:r>
              <a:rPr b="1" lang="fr" sz="1800">
                <a:solidFill>
                  <a:srgbClr val="19232D"/>
                </a:solidFill>
              </a:rPr>
              <a:t>CMS (</a:t>
            </a:r>
            <a:r>
              <a:rPr b="1" i="1" lang="fr" sz="1800">
                <a:solidFill>
                  <a:srgbClr val="19232D"/>
                </a:solidFill>
              </a:rPr>
              <a:t>Collision Mitigation System</a:t>
            </a:r>
            <a:r>
              <a:rPr b="1" lang="fr" sz="1800">
                <a:solidFill>
                  <a:srgbClr val="19232D"/>
                </a:solidFill>
              </a:rPr>
              <a:t>)</a:t>
            </a:r>
            <a:endParaRPr b="1" sz="1800">
              <a:solidFill>
                <a:srgbClr val="19232D"/>
              </a:solidFill>
            </a:endParaRPr>
          </a:p>
          <a:p>
            <a:pPr indent="0" lvl="0" marL="0" marR="330200" rtl="0" algn="just">
              <a:lnSpc>
                <a:spcPct val="115000"/>
              </a:lnSpc>
              <a:spcBef>
                <a:spcPts val="0"/>
              </a:spcBef>
              <a:spcAft>
                <a:spcPts val="0"/>
              </a:spcAft>
              <a:buClr>
                <a:schemeClr val="dk1"/>
              </a:buClr>
              <a:buSzPts val="1100"/>
              <a:buFont typeface="Arial"/>
              <a:buNone/>
            </a:pPr>
            <a:r>
              <a:rPr lang="fr" sz="1600">
                <a:solidFill>
                  <a:srgbClr val="19232D"/>
                </a:solidFill>
              </a:rPr>
              <a:t>This optional system uses a radar located in the front bumper. The radar determines the </a:t>
            </a:r>
            <a:r>
              <a:rPr lang="fr" sz="1600">
                <a:solidFill>
                  <a:srgbClr val="19232D"/>
                </a:solidFill>
              </a:rPr>
              <a:t>position</a:t>
            </a:r>
            <a:r>
              <a:rPr lang="fr" sz="1600">
                <a:solidFill>
                  <a:srgbClr val="19232D"/>
                </a:solidFill>
              </a:rPr>
              <a:t> as well as the speed of vehicles or objects in front of the tractor. It informs the driver of potential dangers by first changing the color of its screen, then emitting an audible signal. Finally, if the risk of collision increases, </a:t>
            </a:r>
            <a:r>
              <a:rPr b="1" lang="fr" sz="1600">
                <a:solidFill>
                  <a:srgbClr val="19232D"/>
                </a:solidFill>
              </a:rPr>
              <a:t>it can apply the service brakes up to 50% of its maximum power.</a:t>
            </a:r>
            <a:endParaRPr b="1" sz="3800"/>
          </a:p>
        </p:txBody>
      </p:sp>
      <p:pic>
        <p:nvPicPr>
          <p:cNvPr id="227" name="Google Shape;227;p27"/>
          <p:cNvPicPr preferRelativeResize="0"/>
          <p:nvPr/>
        </p:nvPicPr>
        <p:blipFill>
          <a:blip r:embed="rId3">
            <a:alphaModFix/>
          </a:blip>
          <a:stretch>
            <a:fillRect/>
          </a:stretch>
        </p:blipFill>
        <p:spPr>
          <a:xfrm>
            <a:off x="152400" y="1992400"/>
            <a:ext cx="3581400" cy="2124075"/>
          </a:xfrm>
          <a:prstGeom prst="rect">
            <a:avLst/>
          </a:prstGeom>
          <a:noFill/>
          <a:ln>
            <a:noFill/>
          </a:ln>
        </p:spPr>
      </p:pic>
      <p:sp>
        <p:nvSpPr>
          <p:cNvPr id="228" name="Google Shape;228;p27"/>
          <p:cNvSpPr txBox="1"/>
          <p:nvPr/>
        </p:nvSpPr>
        <p:spPr>
          <a:xfrm>
            <a:off x="3805675" y="2182100"/>
            <a:ext cx="5176800" cy="20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highlight>
                  <a:srgbClr val="4A86E8"/>
                </a:highlight>
              </a:rPr>
              <a:t>Blue</a:t>
            </a:r>
            <a:r>
              <a:rPr b="1" lang="fr">
                <a:highlight>
                  <a:srgbClr val="4A86E8"/>
                </a:highlight>
              </a:rPr>
              <a:t>:</a:t>
            </a:r>
            <a:r>
              <a:rPr lang="fr">
                <a:highlight>
                  <a:srgbClr val="4A86E8"/>
                </a:highlight>
              </a:rPr>
              <a:t>		</a:t>
            </a:r>
            <a:r>
              <a:rPr b="1" lang="fr">
                <a:highlight>
                  <a:srgbClr val="4A86E8"/>
                </a:highlight>
              </a:rPr>
              <a:t>Normal Operation</a:t>
            </a:r>
            <a:endParaRPr b="1">
              <a:highlight>
                <a:srgbClr val="4A86E8"/>
              </a:highlight>
            </a:endParaRPr>
          </a:p>
          <a:p>
            <a:pPr indent="0" lvl="0" marL="0" rtl="0" algn="l">
              <a:spcBef>
                <a:spcPts val="0"/>
              </a:spcBef>
              <a:spcAft>
                <a:spcPts val="0"/>
              </a:spcAft>
              <a:buNone/>
            </a:pPr>
            <a:r>
              <a:t/>
            </a:r>
            <a:endParaRPr b="1">
              <a:highlight>
                <a:srgbClr val="4A86E8"/>
              </a:highlight>
            </a:endParaRPr>
          </a:p>
          <a:p>
            <a:pPr indent="0" lvl="0" marL="0" rtl="0" algn="l">
              <a:spcBef>
                <a:spcPts val="0"/>
              </a:spcBef>
              <a:spcAft>
                <a:spcPts val="0"/>
              </a:spcAft>
              <a:buNone/>
            </a:pPr>
            <a:r>
              <a:rPr b="1" lang="fr">
                <a:highlight>
                  <a:srgbClr val="00FF00"/>
                </a:highlight>
              </a:rPr>
              <a:t>Green</a:t>
            </a:r>
            <a:r>
              <a:rPr b="1" lang="fr">
                <a:highlight>
                  <a:srgbClr val="00FF00"/>
                </a:highlight>
              </a:rPr>
              <a:t>:</a:t>
            </a:r>
            <a:r>
              <a:rPr lang="fr"/>
              <a:t>	</a:t>
            </a:r>
            <a:r>
              <a:rPr b="1" lang="fr">
                <a:highlight>
                  <a:srgbClr val="00FF00"/>
                </a:highlight>
              </a:rPr>
              <a:t>Vehicule Detected In Front</a:t>
            </a:r>
            <a:endParaRPr b="1">
              <a:highlight>
                <a:srgbClr val="00FF00"/>
              </a:highlight>
            </a:endParaRPr>
          </a:p>
          <a:p>
            <a:pPr indent="0" lvl="0" marL="0" rtl="0" algn="l">
              <a:spcBef>
                <a:spcPts val="0"/>
              </a:spcBef>
              <a:spcAft>
                <a:spcPts val="0"/>
              </a:spcAft>
              <a:buNone/>
            </a:pPr>
            <a:r>
              <a:t/>
            </a:r>
            <a:endParaRPr b="1">
              <a:highlight>
                <a:srgbClr val="00FF00"/>
              </a:highlight>
            </a:endParaRPr>
          </a:p>
          <a:p>
            <a:pPr indent="0" lvl="0" marL="0" rtl="0" algn="l">
              <a:spcBef>
                <a:spcPts val="0"/>
              </a:spcBef>
              <a:spcAft>
                <a:spcPts val="0"/>
              </a:spcAft>
              <a:buNone/>
            </a:pPr>
            <a:r>
              <a:rPr b="1" lang="fr">
                <a:highlight>
                  <a:srgbClr val="FFFF00"/>
                </a:highlight>
              </a:rPr>
              <a:t>Yellow</a:t>
            </a:r>
            <a:r>
              <a:rPr b="1" lang="fr">
                <a:highlight>
                  <a:srgbClr val="FFFF00"/>
                </a:highlight>
              </a:rPr>
              <a:t>:</a:t>
            </a:r>
            <a:r>
              <a:rPr lang="fr"/>
              <a:t>	</a:t>
            </a:r>
            <a:r>
              <a:rPr b="1" lang="fr">
                <a:highlight>
                  <a:srgbClr val="FFFF00"/>
                </a:highlight>
              </a:rPr>
              <a:t>Following To Close               </a:t>
            </a:r>
            <a:r>
              <a:rPr lang="fr"/>
              <a:t>	</a:t>
            </a:r>
            <a:r>
              <a:rPr b="1" lang="fr">
                <a:highlight>
                  <a:srgbClr val="FFFF00"/>
                </a:highlight>
              </a:rPr>
              <a:t>S</a:t>
            </a:r>
            <a:r>
              <a:rPr b="1" lang="fr">
                <a:highlight>
                  <a:srgbClr val="FFFF00"/>
                </a:highlight>
              </a:rPr>
              <a:t>ound Alert</a:t>
            </a:r>
            <a:r>
              <a:rPr lang="fr"/>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fr">
                <a:highlight>
                  <a:srgbClr val="FF0000"/>
                </a:highlight>
              </a:rPr>
              <a:t>Red:</a:t>
            </a:r>
            <a:r>
              <a:rPr lang="fr"/>
              <a:t>	         </a:t>
            </a:r>
            <a:r>
              <a:rPr b="1" lang="fr">
                <a:highlight>
                  <a:srgbClr val="FF0000"/>
                </a:highlight>
              </a:rPr>
              <a:t>Risk Of Collision</a:t>
            </a:r>
            <a:r>
              <a:rPr lang="fr"/>
              <a:t>	            	</a:t>
            </a:r>
            <a:r>
              <a:rPr b="1" lang="fr">
                <a:highlight>
                  <a:srgbClr val="FF0000"/>
                </a:highlight>
              </a:rPr>
              <a:t>Sound Alert</a:t>
            </a:r>
            <a:r>
              <a:rPr b="1" lang="fr">
                <a:highlight>
                  <a:srgbClr val="FF0000"/>
                </a:highlight>
              </a:rPr>
              <a:t> </a:t>
            </a:r>
            <a:endParaRPr b="1">
              <a:highlight>
                <a:srgbClr val="FF0000"/>
              </a:highlight>
            </a:endParaRPr>
          </a:p>
        </p:txBody>
      </p:sp>
      <p:pic>
        <p:nvPicPr>
          <p:cNvPr id="229" name="Google Shape;229;p2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nvSpPr>
        <p:spPr>
          <a:xfrm>
            <a:off x="292275" y="381000"/>
            <a:ext cx="8493600" cy="68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700">
                <a:solidFill>
                  <a:schemeClr val="dk1"/>
                </a:solidFill>
              </a:rPr>
              <a:t>I</a:t>
            </a:r>
            <a:r>
              <a:rPr lang="fr" sz="1600">
                <a:solidFill>
                  <a:schemeClr val="dk1"/>
                </a:solidFill>
              </a:rPr>
              <a:t>n the following example, a vehicle is detected in front of the truck at</a:t>
            </a:r>
            <a:r>
              <a:rPr b="1" lang="fr" sz="1600">
                <a:solidFill>
                  <a:schemeClr val="dk1"/>
                </a:solidFill>
              </a:rPr>
              <a:t> 230 feet (70 m)</a:t>
            </a:r>
            <a:r>
              <a:rPr lang="fr" sz="1600">
                <a:solidFill>
                  <a:schemeClr val="dk1"/>
                </a:solidFill>
              </a:rPr>
              <a:t> and it is moving at</a:t>
            </a:r>
            <a:r>
              <a:rPr b="1" lang="fr" sz="1600">
                <a:solidFill>
                  <a:schemeClr val="dk1"/>
                </a:solidFill>
              </a:rPr>
              <a:t> 55 miles per hour (89 km/h)</a:t>
            </a:r>
            <a:endParaRPr b="1" sz="1600"/>
          </a:p>
        </p:txBody>
      </p:sp>
      <p:pic>
        <p:nvPicPr>
          <p:cNvPr id="235" name="Google Shape;235;p28"/>
          <p:cNvPicPr preferRelativeResize="0"/>
          <p:nvPr/>
        </p:nvPicPr>
        <p:blipFill>
          <a:blip r:embed="rId3">
            <a:alphaModFix/>
          </a:blip>
          <a:stretch>
            <a:fillRect/>
          </a:stretch>
        </p:blipFill>
        <p:spPr>
          <a:xfrm>
            <a:off x="1600200" y="1065075"/>
            <a:ext cx="5817950" cy="2988675"/>
          </a:xfrm>
          <a:prstGeom prst="rect">
            <a:avLst/>
          </a:prstGeom>
          <a:noFill/>
          <a:ln>
            <a:noFill/>
          </a:ln>
        </p:spPr>
      </p:pic>
      <p:pic>
        <p:nvPicPr>
          <p:cNvPr id="236" name="Google Shape;236;p28"/>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nvSpPr>
        <p:spPr>
          <a:xfrm>
            <a:off x="3292150" y="-243425"/>
            <a:ext cx="5803500" cy="21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2400"/>
              <a:t>Objecti</a:t>
            </a:r>
            <a:r>
              <a:rPr b="1" lang="fr" sz="2400"/>
              <a:t>ves of the lesson:</a:t>
            </a:r>
            <a:endParaRPr b="1" sz="2400"/>
          </a:p>
          <a:p>
            <a:pPr indent="0" lvl="0" marL="0" rtl="0" algn="l">
              <a:spcBef>
                <a:spcPts val="0"/>
              </a:spcBef>
              <a:spcAft>
                <a:spcPts val="0"/>
              </a:spcAft>
              <a:buNone/>
            </a:pPr>
            <a:r>
              <a:t/>
            </a:r>
            <a:endParaRPr b="1" sz="2400"/>
          </a:p>
          <a:p>
            <a:pPr indent="0" lvl="0" marL="0" rtl="0" algn="l">
              <a:spcBef>
                <a:spcPts val="0"/>
              </a:spcBef>
              <a:spcAft>
                <a:spcPts val="0"/>
              </a:spcAft>
              <a:buNone/>
            </a:pPr>
            <a:r>
              <a:rPr lang="fr" sz="1800"/>
              <a:t>Determine relevant means for optimization.</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fr" sz="1800"/>
              <a:t>To prepare for the </a:t>
            </a:r>
            <a:r>
              <a:rPr b="1" lang="fr" sz="1800"/>
              <a:t>SAAQ</a:t>
            </a:r>
            <a:r>
              <a:rPr lang="fr" sz="1800"/>
              <a:t> air brake theory exam.</a:t>
            </a:r>
            <a:endParaRPr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p:txBody>
      </p:sp>
      <p:pic>
        <p:nvPicPr>
          <p:cNvPr id="77" name="Google Shape;77;p11"/>
          <p:cNvPicPr preferRelativeResize="0"/>
          <p:nvPr/>
        </p:nvPicPr>
        <p:blipFill>
          <a:blip r:embed="rId3">
            <a:alphaModFix/>
          </a:blip>
          <a:stretch>
            <a:fillRect/>
          </a:stretch>
        </p:blipFill>
        <p:spPr>
          <a:xfrm>
            <a:off x="128598" y="137577"/>
            <a:ext cx="3011150" cy="4180025"/>
          </a:xfrm>
          <a:prstGeom prst="rect">
            <a:avLst/>
          </a:prstGeom>
          <a:noFill/>
          <a:ln>
            <a:noFill/>
          </a:ln>
        </p:spPr>
      </p:pic>
      <p:pic>
        <p:nvPicPr>
          <p:cNvPr id="78" name="Google Shape;78;p11"/>
          <p:cNvPicPr preferRelativeResize="0"/>
          <p:nvPr/>
        </p:nvPicPr>
        <p:blipFill>
          <a:blip r:embed="rId4">
            <a:alphaModFix/>
          </a:blip>
          <a:stretch>
            <a:fillRect/>
          </a:stretch>
        </p:blipFill>
        <p:spPr>
          <a:xfrm>
            <a:off x="6271150" y="1703000"/>
            <a:ext cx="2018950" cy="2496950"/>
          </a:xfrm>
          <a:prstGeom prst="rect">
            <a:avLst/>
          </a:prstGeom>
          <a:noFill/>
          <a:ln>
            <a:noFill/>
          </a:ln>
        </p:spPr>
      </p:pic>
      <p:sp>
        <p:nvSpPr>
          <p:cNvPr id="79" name="Google Shape;79;p11"/>
          <p:cNvSpPr txBox="1"/>
          <p:nvPr/>
        </p:nvSpPr>
        <p:spPr>
          <a:xfrm>
            <a:off x="4982400" y="1798350"/>
            <a:ext cx="50514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0000"/>
                </a:solidFill>
              </a:rPr>
              <a:t>DRIVING A HEAVY VEHICLE</a:t>
            </a:r>
            <a:endParaRPr b="1">
              <a:solidFill>
                <a:srgbClr val="FF0000"/>
              </a:solidFill>
            </a:endParaRPr>
          </a:p>
        </p:txBody>
      </p:sp>
      <p:pic>
        <p:nvPicPr>
          <p:cNvPr id="80" name="Google Shape;80;p11"/>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Thank you </a:t>
            </a:r>
            <a:endParaRPr/>
          </a:p>
          <a:p>
            <a:pPr indent="0" lvl="0" marL="0" rtl="0" algn="ctr">
              <a:spcBef>
                <a:spcPts val="0"/>
              </a:spcBef>
              <a:spcAft>
                <a:spcPts val="0"/>
              </a:spcAft>
              <a:buNone/>
            </a:pPr>
            <a:r>
              <a:rPr lang="fr"/>
              <a:t>for your participation</a:t>
            </a:r>
            <a:endParaRPr/>
          </a:p>
        </p:txBody>
      </p:sp>
      <p:pic>
        <p:nvPicPr>
          <p:cNvPr id="242" name="Google Shape;242;p29"/>
          <p:cNvPicPr preferRelativeResize="0"/>
          <p:nvPr/>
        </p:nvPicPr>
        <p:blipFill>
          <a:blip r:embed="rId3">
            <a:alphaModFix/>
          </a:blip>
          <a:stretch>
            <a:fillRect/>
          </a:stretch>
        </p:blipFill>
        <p:spPr>
          <a:xfrm>
            <a:off x="7944925" y="0"/>
            <a:ext cx="1128074" cy="483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2"/>
          <p:cNvSpPr txBox="1"/>
          <p:nvPr/>
        </p:nvSpPr>
        <p:spPr>
          <a:xfrm>
            <a:off x="152400" y="30200"/>
            <a:ext cx="8695200" cy="1810800"/>
          </a:xfrm>
          <a:prstGeom prst="rect">
            <a:avLst/>
          </a:prstGeom>
          <a:noFill/>
          <a:ln>
            <a:noFill/>
          </a:ln>
        </p:spPr>
        <p:txBody>
          <a:bodyPr anchorCtr="0" anchor="t" bIns="91425" lIns="91425" spcFirstLastPara="1" rIns="91425" wrap="square" tIns="91425">
            <a:noAutofit/>
          </a:bodyPr>
          <a:lstStyle/>
          <a:p>
            <a:pPr indent="0" lvl="0" marL="0" marR="330200" rtl="0" algn="l">
              <a:lnSpc>
                <a:spcPct val="115000"/>
              </a:lnSpc>
              <a:spcBef>
                <a:spcPts val="0"/>
              </a:spcBef>
              <a:spcAft>
                <a:spcPts val="0"/>
              </a:spcAft>
              <a:buNone/>
            </a:pPr>
            <a:r>
              <a:rPr b="1" lang="fr" sz="1800">
                <a:solidFill>
                  <a:srgbClr val="19232D"/>
                </a:solidFill>
              </a:rPr>
              <a:t>ABS (Anti-lock Braking System):</a:t>
            </a:r>
            <a:endParaRPr b="1" sz="1800">
              <a:solidFill>
                <a:srgbClr val="19232D"/>
              </a:solidFill>
            </a:endParaRPr>
          </a:p>
          <a:p>
            <a:pPr indent="0" lvl="0" marL="0" rtl="0" algn="just">
              <a:lnSpc>
                <a:spcPct val="115000"/>
              </a:lnSpc>
              <a:spcBef>
                <a:spcPts val="0"/>
              </a:spcBef>
              <a:spcAft>
                <a:spcPts val="0"/>
              </a:spcAft>
              <a:buNone/>
            </a:pPr>
            <a:r>
              <a:t/>
            </a:r>
            <a:endParaRPr sz="1300">
              <a:solidFill>
                <a:srgbClr val="333333"/>
              </a:solidFill>
              <a:highlight>
                <a:srgbClr val="FFFFFF"/>
              </a:highlight>
            </a:endParaRPr>
          </a:p>
          <a:p>
            <a:pPr indent="0" lvl="0" marL="0" rtl="0" algn="just">
              <a:lnSpc>
                <a:spcPct val="115000"/>
              </a:lnSpc>
              <a:spcBef>
                <a:spcPts val="0"/>
              </a:spcBef>
              <a:spcAft>
                <a:spcPts val="0"/>
              </a:spcAft>
              <a:buNone/>
            </a:pPr>
            <a:r>
              <a:rPr lang="fr" sz="1300">
                <a:solidFill>
                  <a:srgbClr val="333333"/>
                </a:solidFill>
                <a:highlight>
                  <a:srgbClr val="FFFFFF"/>
                </a:highlight>
              </a:rPr>
              <a:t>The anti-lock braking system (ABS) is designed so that the driver can maintain control of his vehicle and prevent it from skidding during braking. When there is loss of traction, the ABS computer uses the wheel speed sensors to determine if one or more wheels are about to lock up during  braking. Before a lockout occurs on a </a:t>
            </a:r>
            <a:r>
              <a:rPr b="1" i="1" lang="fr" sz="1300" u="sng">
                <a:solidFill>
                  <a:srgbClr val="333333"/>
                </a:solidFill>
                <a:highlight>
                  <a:srgbClr val="FFFFFF"/>
                </a:highlight>
              </a:rPr>
              <a:t>wheel</a:t>
            </a:r>
            <a:r>
              <a:rPr lang="fr" sz="1300">
                <a:solidFill>
                  <a:srgbClr val="333333"/>
                </a:solidFill>
                <a:highlight>
                  <a:srgbClr val="FFFFFF"/>
                </a:highlight>
              </a:rPr>
              <a:t>, the </a:t>
            </a:r>
            <a:r>
              <a:rPr lang="fr" sz="1300">
                <a:solidFill>
                  <a:srgbClr val="333333"/>
                </a:solidFill>
                <a:highlight>
                  <a:srgbClr val="FFFFFF"/>
                </a:highlight>
              </a:rPr>
              <a:t>hydraulic</a:t>
            </a:r>
            <a:r>
              <a:rPr lang="fr" sz="1300">
                <a:solidFill>
                  <a:srgbClr val="333333"/>
                </a:solidFill>
                <a:highlight>
                  <a:srgbClr val="FFFFFF"/>
                </a:highlight>
              </a:rPr>
              <a:t> modulator valve </a:t>
            </a:r>
            <a:r>
              <a:rPr lang="fr" sz="1300">
                <a:solidFill>
                  <a:srgbClr val="333333"/>
                </a:solidFill>
                <a:highlight>
                  <a:srgbClr val="FFFF00"/>
                </a:highlight>
              </a:rPr>
              <a:t>r</a:t>
            </a:r>
            <a:r>
              <a:rPr lang="fr" sz="1300">
                <a:solidFill>
                  <a:srgbClr val="333333"/>
                </a:solidFill>
                <a:highlight>
                  <a:srgbClr val="FFFF00"/>
                </a:highlight>
              </a:rPr>
              <a:t>eleases the brake pressure</a:t>
            </a:r>
            <a:r>
              <a:rPr lang="fr" sz="1300">
                <a:solidFill>
                  <a:srgbClr val="333333"/>
                </a:solidFill>
                <a:highlight>
                  <a:srgbClr val="FFFFFF"/>
                </a:highlight>
              </a:rPr>
              <a:t> on it </a:t>
            </a:r>
            <a:r>
              <a:rPr lang="fr" sz="1300">
                <a:solidFill>
                  <a:srgbClr val="333333"/>
                </a:solidFill>
                <a:highlight>
                  <a:srgbClr val="FFFF00"/>
                </a:highlight>
              </a:rPr>
              <a:t>several times per second</a:t>
            </a:r>
            <a:r>
              <a:rPr lang="fr" sz="1300">
                <a:solidFill>
                  <a:srgbClr val="333333"/>
                </a:solidFill>
                <a:highlight>
                  <a:srgbClr val="FFFFFF"/>
                </a:highlight>
              </a:rPr>
              <a:t>. </a:t>
            </a:r>
            <a:r>
              <a:rPr lang="fr" sz="1300">
                <a:solidFill>
                  <a:srgbClr val="333333"/>
                </a:solidFill>
                <a:highlight>
                  <a:srgbClr val="FFFFFF"/>
                </a:highlight>
              </a:rPr>
              <a:t>The constant rotation of the wheels prevents skidding and helps maintain steering control..</a:t>
            </a:r>
            <a:endParaRPr sz="1300">
              <a:solidFill>
                <a:schemeClr val="dk1"/>
              </a:solidFill>
            </a:endParaRPr>
          </a:p>
        </p:txBody>
      </p:sp>
      <p:pic>
        <p:nvPicPr>
          <p:cNvPr id="86" name="Google Shape;86;p12"/>
          <p:cNvPicPr preferRelativeResize="0"/>
          <p:nvPr/>
        </p:nvPicPr>
        <p:blipFill>
          <a:blip r:embed="rId3">
            <a:alphaModFix/>
          </a:blip>
          <a:stretch>
            <a:fillRect/>
          </a:stretch>
        </p:blipFill>
        <p:spPr>
          <a:xfrm>
            <a:off x="7589515" y="1955100"/>
            <a:ext cx="792485" cy="798675"/>
          </a:xfrm>
          <a:prstGeom prst="rect">
            <a:avLst/>
          </a:prstGeom>
          <a:noFill/>
          <a:ln>
            <a:noFill/>
          </a:ln>
        </p:spPr>
      </p:pic>
      <p:pic>
        <p:nvPicPr>
          <p:cNvPr id="87" name="Google Shape;87;p12"/>
          <p:cNvPicPr preferRelativeResize="0"/>
          <p:nvPr/>
        </p:nvPicPr>
        <p:blipFill>
          <a:blip r:embed="rId4">
            <a:alphaModFix/>
          </a:blip>
          <a:stretch>
            <a:fillRect/>
          </a:stretch>
        </p:blipFill>
        <p:spPr>
          <a:xfrm>
            <a:off x="6325101" y="1948050"/>
            <a:ext cx="976850" cy="792550"/>
          </a:xfrm>
          <a:prstGeom prst="rect">
            <a:avLst/>
          </a:prstGeom>
          <a:noFill/>
          <a:ln>
            <a:noFill/>
          </a:ln>
        </p:spPr>
      </p:pic>
      <p:pic>
        <p:nvPicPr>
          <p:cNvPr id="88" name="Google Shape;88;p12"/>
          <p:cNvPicPr preferRelativeResize="0"/>
          <p:nvPr/>
        </p:nvPicPr>
        <p:blipFill>
          <a:blip r:embed="rId5">
            <a:alphaModFix/>
          </a:blip>
          <a:stretch>
            <a:fillRect/>
          </a:stretch>
        </p:blipFill>
        <p:spPr>
          <a:xfrm>
            <a:off x="5097675" y="1937075"/>
            <a:ext cx="976850" cy="798687"/>
          </a:xfrm>
          <a:prstGeom prst="rect">
            <a:avLst/>
          </a:prstGeom>
          <a:noFill/>
          <a:ln>
            <a:noFill/>
          </a:ln>
        </p:spPr>
      </p:pic>
      <p:pic>
        <p:nvPicPr>
          <p:cNvPr id="89" name="Google Shape;89;p12"/>
          <p:cNvPicPr preferRelativeResize="0"/>
          <p:nvPr/>
        </p:nvPicPr>
        <p:blipFill>
          <a:blip r:embed="rId6">
            <a:alphaModFix/>
          </a:blip>
          <a:stretch>
            <a:fillRect/>
          </a:stretch>
        </p:blipFill>
        <p:spPr>
          <a:xfrm>
            <a:off x="3802275" y="1935351"/>
            <a:ext cx="976850" cy="792520"/>
          </a:xfrm>
          <a:prstGeom prst="rect">
            <a:avLst/>
          </a:prstGeom>
          <a:noFill/>
          <a:ln>
            <a:noFill/>
          </a:ln>
        </p:spPr>
      </p:pic>
      <p:sp>
        <p:nvSpPr>
          <p:cNvPr id="90" name="Google Shape;90;p12"/>
          <p:cNvSpPr txBox="1"/>
          <p:nvPr/>
        </p:nvSpPr>
        <p:spPr>
          <a:xfrm>
            <a:off x="152400" y="2727875"/>
            <a:ext cx="8853300" cy="16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333333"/>
              </a:solidFill>
            </a:endParaRPr>
          </a:p>
          <a:p>
            <a:pPr indent="0" lvl="0" marL="0" rtl="0" algn="just">
              <a:lnSpc>
                <a:spcPct val="115000"/>
              </a:lnSpc>
              <a:spcBef>
                <a:spcPts val="900"/>
              </a:spcBef>
              <a:spcAft>
                <a:spcPts val="900"/>
              </a:spcAft>
              <a:buNone/>
            </a:pPr>
            <a:r>
              <a:rPr lang="fr" sz="1300">
                <a:solidFill>
                  <a:srgbClr val="333333"/>
                </a:solidFill>
              </a:rPr>
              <a:t>The ABS warning light, </a:t>
            </a:r>
            <a:r>
              <a:rPr lang="fr" sz="1300">
                <a:solidFill>
                  <a:srgbClr val="333333"/>
                </a:solidFill>
              </a:rPr>
              <a:t>usually</a:t>
            </a:r>
            <a:r>
              <a:rPr lang="fr" sz="1300">
                <a:solidFill>
                  <a:srgbClr val="333333"/>
                </a:solidFill>
              </a:rPr>
              <a:t> </a:t>
            </a:r>
            <a:r>
              <a:rPr lang="fr" sz="1300">
                <a:solidFill>
                  <a:srgbClr val="333333"/>
                </a:solidFill>
                <a:highlight>
                  <a:srgbClr val="FFFF00"/>
                </a:highlight>
              </a:rPr>
              <a:t>yellow</a:t>
            </a:r>
            <a:r>
              <a:rPr lang="fr" sz="1300">
                <a:solidFill>
                  <a:srgbClr val="333333"/>
                </a:solidFill>
              </a:rPr>
              <a:t> in color, lights up in the instrument panel for a few seconds when the ignition is switched on </a:t>
            </a:r>
            <a:r>
              <a:rPr lang="fr" sz="1300">
                <a:solidFill>
                  <a:srgbClr val="333333"/>
                </a:solidFill>
              </a:rPr>
              <a:t>then</a:t>
            </a:r>
            <a:r>
              <a:rPr lang="fr" sz="1300">
                <a:solidFill>
                  <a:srgbClr val="333333"/>
                </a:solidFill>
              </a:rPr>
              <a:t> goes out. However, if the warning light on the instrument panel or on the trailer  </a:t>
            </a:r>
            <a:r>
              <a:rPr lang="fr" sz="1300">
                <a:solidFill>
                  <a:srgbClr val="333333"/>
                </a:solidFill>
                <a:highlight>
                  <a:srgbClr val="FFFF00"/>
                </a:highlight>
              </a:rPr>
              <a:t>remains on constantly</a:t>
            </a:r>
            <a:r>
              <a:rPr lang="fr" sz="1300">
                <a:solidFill>
                  <a:srgbClr val="333333"/>
                </a:solidFill>
              </a:rPr>
              <a:t>, it will inform the driver that the ABS computer has detected an anomaly (defect) in its components and the system is </a:t>
            </a:r>
            <a:r>
              <a:rPr b="1" lang="fr" sz="1300">
                <a:solidFill>
                  <a:srgbClr val="333333"/>
                </a:solidFill>
              </a:rPr>
              <a:t>no longer</a:t>
            </a:r>
            <a:r>
              <a:rPr lang="fr" sz="1300">
                <a:solidFill>
                  <a:srgbClr val="333333"/>
                </a:solidFill>
              </a:rPr>
              <a:t> functioning. Nevertheless, the conventional brakes are still working normally. At this time, it is essential to adapt your driving accordingly. In addition, the system should be repaired ASAP </a:t>
            </a:r>
            <a:r>
              <a:rPr lang="fr" sz="1300">
                <a:solidFill>
                  <a:srgbClr val="333333"/>
                </a:solidFill>
                <a:highlight>
                  <a:srgbClr val="FFFF00"/>
                </a:highlight>
              </a:rPr>
              <a:t>as soon as </a:t>
            </a:r>
            <a:r>
              <a:rPr lang="fr" sz="1300">
                <a:solidFill>
                  <a:srgbClr val="333333"/>
                </a:solidFill>
                <a:highlight>
                  <a:srgbClr val="FFFF00"/>
                </a:highlight>
              </a:rPr>
              <a:t> possible</a:t>
            </a:r>
            <a:r>
              <a:rPr lang="fr" sz="1300">
                <a:solidFill>
                  <a:srgbClr val="333333"/>
                </a:solidFill>
              </a:rPr>
              <a:t>.</a:t>
            </a:r>
            <a:endParaRPr sz="1500"/>
          </a:p>
        </p:txBody>
      </p:sp>
      <p:sp>
        <p:nvSpPr>
          <p:cNvPr id="91" name="Google Shape;91;p12"/>
          <p:cNvSpPr txBox="1"/>
          <p:nvPr/>
        </p:nvSpPr>
        <p:spPr>
          <a:xfrm>
            <a:off x="152400" y="2404900"/>
            <a:ext cx="4626600" cy="8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p>
          <a:p>
            <a:pPr indent="0" lvl="0" marL="0" rtl="0" algn="l">
              <a:spcBef>
                <a:spcPts val="0"/>
              </a:spcBef>
              <a:spcAft>
                <a:spcPts val="0"/>
              </a:spcAft>
              <a:buNone/>
            </a:pPr>
            <a:r>
              <a:rPr b="1" lang="fr" sz="1800"/>
              <a:t>Operation Indicators (warning lights):</a:t>
            </a:r>
            <a:endParaRPr b="1" sz="1800"/>
          </a:p>
        </p:txBody>
      </p:sp>
      <p:pic>
        <p:nvPicPr>
          <p:cNvPr id="92" name="Google Shape;92;p12"/>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title"/>
          </p:nvPr>
        </p:nvSpPr>
        <p:spPr>
          <a:xfrm>
            <a:off x="217250" y="369650"/>
            <a:ext cx="8788500" cy="1376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1800"/>
              <a:t>Driver assistance system</a:t>
            </a:r>
            <a:endParaRPr b="1" sz="1800"/>
          </a:p>
          <a:p>
            <a:pPr indent="0" lvl="0" marL="0" rtl="0" algn="just">
              <a:lnSpc>
                <a:spcPct val="115000"/>
              </a:lnSpc>
              <a:spcBef>
                <a:spcPts val="0"/>
              </a:spcBef>
              <a:spcAft>
                <a:spcPts val="0"/>
              </a:spcAft>
              <a:buClr>
                <a:schemeClr val="dk1"/>
              </a:buClr>
              <a:buSzPts val="1100"/>
              <a:buFont typeface="Arial"/>
              <a:buNone/>
            </a:pPr>
            <a:r>
              <a:rPr lang="fr" sz="1300"/>
              <a:t>Some vehicles are equipped with a driver assistance system. This system uses the vehicle braking system to </a:t>
            </a:r>
            <a:r>
              <a:rPr b="1" lang="fr" sz="1300"/>
              <a:t>improve</a:t>
            </a:r>
            <a:r>
              <a:rPr lang="fr" sz="1300"/>
              <a:t> the </a:t>
            </a:r>
            <a:r>
              <a:rPr b="1" lang="fr" sz="1300"/>
              <a:t>control </a:t>
            </a:r>
            <a:r>
              <a:rPr lang="fr" sz="1300"/>
              <a:t>and </a:t>
            </a:r>
            <a:r>
              <a:rPr b="1" lang="fr" sz="1300"/>
              <a:t>stability</a:t>
            </a:r>
            <a:r>
              <a:rPr lang="fr" sz="1300"/>
              <a:t> of</a:t>
            </a:r>
            <a:r>
              <a:rPr b="1" lang="fr" sz="1300"/>
              <a:t> </a:t>
            </a:r>
            <a:r>
              <a:rPr lang="fr" sz="1300"/>
              <a:t>the equipment. A pictogram in the dashboard indicates its presence. It turns on for a few seconds when the ignition is switched to the on position, then turns off. The warning light flashes for each maneuver requiring its intervention. </a:t>
            </a:r>
            <a:r>
              <a:rPr lang="fr" sz="1300">
                <a:solidFill>
                  <a:srgbClr val="333333"/>
                </a:solidFill>
              </a:rPr>
              <a:t>If it </a:t>
            </a:r>
            <a:r>
              <a:rPr lang="fr" sz="1300">
                <a:solidFill>
                  <a:srgbClr val="333333"/>
                </a:solidFill>
                <a:highlight>
                  <a:srgbClr val="FFFF00"/>
                </a:highlight>
              </a:rPr>
              <a:t>remains on,</a:t>
            </a:r>
            <a:r>
              <a:rPr lang="fr" sz="1300">
                <a:solidFill>
                  <a:srgbClr val="333333"/>
                </a:solidFill>
              </a:rPr>
              <a:t> the system is inactive and should be repaired as soon as possible </a:t>
            </a:r>
            <a:r>
              <a:rPr lang="fr" sz="1300">
                <a:solidFill>
                  <a:srgbClr val="333333"/>
                </a:solidFill>
                <a:highlight>
                  <a:srgbClr val="FFFF00"/>
                </a:highlight>
              </a:rPr>
              <a:t>(ASAP)</a:t>
            </a:r>
            <a:r>
              <a:rPr lang="fr" sz="1300">
                <a:solidFill>
                  <a:srgbClr val="333333"/>
                </a:solidFill>
              </a:rPr>
              <a:t>.</a:t>
            </a:r>
            <a:endParaRPr sz="3700"/>
          </a:p>
        </p:txBody>
      </p:sp>
      <p:pic>
        <p:nvPicPr>
          <p:cNvPr id="98" name="Google Shape;98;p13"/>
          <p:cNvPicPr preferRelativeResize="0"/>
          <p:nvPr/>
        </p:nvPicPr>
        <p:blipFill>
          <a:blip r:embed="rId3">
            <a:alphaModFix/>
          </a:blip>
          <a:stretch>
            <a:fillRect/>
          </a:stretch>
        </p:blipFill>
        <p:spPr>
          <a:xfrm>
            <a:off x="3792675" y="1801125"/>
            <a:ext cx="671025" cy="580793"/>
          </a:xfrm>
          <a:prstGeom prst="rect">
            <a:avLst/>
          </a:prstGeom>
          <a:noFill/>
          <a:ln>
            <a:noFill/>
          </a:ln>
        </p:spPr>
      </p:pic>
      <p:pic>
        <p:nvPicPr>
          <p:cNvPr id="99" name="Google Shape;99;p13"/>
          <p:cNvPicPr preferRelativeResize="0"/>
          <p:nvPr/>
        </p:nvPicPr>
        <p:blipFill>
          <a:blip r:embed="rId4">
            <a:alphaModFix/>
          </a:blip>
          <a:stretch>
            <a:fillRect/>
          </a:stretch>
        </p:blipFill>
        <p:spPr>
          <a:xfrm>
            <a:off x="5078550" y="1839875"/>
            <a:ext cx="671025" cy="548525"/>
          </a:xfrm>
          <a:prstGeom prst="rect">
            <a:avLst/>
          </a:prstGeom>
          <a:noFill/>
          <a:ln>
            <a:noFill/>
          </a:ln>
        </p:spPr>
      </p:pic>
      <p:pic>
        <p:nvPicPr>
          <p:cNvPr id="100" name="Google Shape;100;p13"/>
          <p:cNvPicPr preferRelativeResize="0"/>
          <p:nvPr/>
        </p:nvPicPr>
        <p:blipFill>
          <a:blip r:embed="rId5">
            <a:alphaModFix/>
          </a:blip>
          <a:stretch>
            <a:fillRect/>
          </a:stretch>
        </p:blipFill>
        <p:spPr>
          <a:xfrm>
            <a:off x="6354900" y="1839875"/>
            <a:ext cx="671025" cy="548532"/>
          </a:xfrm>
          <a:prstGeom prst="rect">
            <a:avLst/>
          </a:prstGeom>
          <a:noFill/>
          <a:ln>
            <a:noFill/>
          </a:ln>
        </p:spPr>
      </p:pic>
      <p:sp>
        <p:nvSpPr>
          <p:cNvPr id="101" name="Google Shape;101;p13"/>
          <p:cNvSpPr txBox="1"/>
          <p:nvPr/>
        </p:nvSpPr>
        <p:spPr>
          <a:xfrm>
            <a:off x="217300" y="2088900"/>
            <a:ext cx="8788500" cy="152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ESP </a:t>
            </a:r>
            <a:r>
              <a:rPr lang="fr" sz="1800">
                <a:solidFill>
                  <a:schemeClr val="dk1"/>
                </a:solidFill>
              </a:rPr>
              <a:t>(</a:t>
            </a:r>
            <a:r>
              <a:rPr i="1" lang="fr" sz="1800">
                <a:solidFill>
                  <a:schemeClr val="dk1"/>
                </a:solidFill>
              </a:rPr>
              <a:t>Electronic Stability Program</a:t>
            </a:r>
            <a:r>
              <a:rPr lang="fr" sz="1800">
                <a:solidFill>
                  <a:schemeClr val="dk1"/>
                </a:solidFill>
              </a:rPr>
              <a:t>)</a:t>
            </a:r>
            <a:endParaRPr sz="18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lang="fr" sz="1300">
                <a:solidFill>
                  <a:schemeClr val="dk1"/>
                </a:solidFill>
              </a:rPr>
              <a:t>This system is integrated with the ABS (anti-lock braking system) computer and uses the same sensors and modulating valves. It manages the engine  </a:t>
            </a:r>
            <a:r>
              <a:rPr lang="fr" sz="1300">
                <a:solidFill>
                  <a:schemeClr val="dk1"/>
                </a:solidFill>
                <a:highlight>
                  <a:srgbClr val="FFFF00"/>
                </a:highlight>
              </a:rPr>
              <a:t>torque</a:t>
            </a:r>
            <a:r>
              <a:rPr lang="fr" sz="1300">
                <a:solidFill>
                  <a:schemeClr val="dk1"/>
                </a:solidFill>
              </a:rPr>
              <a:t> and sometimes even the </a:t>
            </a:r>
            <a:r>
              <a:rPr lang="fr" sz="1300">
                <a:solidFill>
                  <a:schemeClr val="dk1"/>
                </a:solidFill>
                <a:highlight>
                  <a:srgbClr val="FFFF00"/>
                </a:highlight>
              </a:rPr>
              <a:t>engine brake</a:t>
            </a:r>
            <a:r>
              <a:rPr lang="fr" sz="1300">
                <a:solidFill>
                  <a:schemeClr val="dk1"/>
                </a:solidFill>
              </a:rPr>
              <a:t>. Additional sensors are added to convey information to the  </a:t>
            </a:r>
            <a:r>
              <a:rPr b="1" lang="fr" sz="1300">
                <a:solidFill>
                  <a:schemeClr val="dk1"/>
                </a:solidFill>
              </a:rPr>
              <a:t>ECU </a:t>
            </a:r>
            <a:r>
              <a:rPr lang="fr" sz="1300">
                <a:solidFill>
                  <a:schemeClr val="dk1"/>
                </a:solidFill>
              </a:rPr>
              <a:t>(</a:t>
            </a:r>
            <a:r>
              <a:rPr i="1" lang="fr" sz="1300">
                <a:solidFill>
                  <a:schemeClr val="dk1"/>
                </a:solidFill>
              </a:rPr>
              <a:t>E</a:t>
            </a:r>
            <a:r>
              <a:rPr i="1" lang="fr" sz="1300">
                <a:solidFill>
                  <a:schemeClr val="dk1"/>
                </a:solidFill>
              </a:rPr>
              <a:t>lectronic Control Unit</a:t>
            </a:r>
            <a:r>
              <a:rPr lang="fr" sz="1300">
                <a:solidFill>
                  <a:schemeClr val="dk1"/>
                </a:solidFill>
              </a:rPr>
              <a:t>) on the steering angle and the lateral displacement of the vehicle. The system may include anti-slip </a:t>
            </a:r>
            <a:r>
              <a:rPr b="1" lang="fr" sz="1300">
                <a:solidFill>
                  <a:schemeClr val="dk1"/>
                </a:solidFill>
              </a:rPr>
              <a:t>(yaw control)</a:t>
            </a:r>
            <a:r>
              <a:rPr lang="fr" sz="1300">
                <a:solidFill>
                  <a:schemeClr val="dk1"/>
                </a:solidFill>
              </a:rPr>
              <a:t> and anti-rollover </a:t>
            </a:r>
            <a:r>
              <a:rPr b="1" lang="fr" sz="1300">
                <a:solidFill>
                  <a:schemeClr val="dk1"/>
                </a:solidFill>
              </a:rPr>
              <a:t>(RSP)</a:t>
            </a:r>
            <a:r>
              <a:rPr lang="fr" sz="1300">
                <a:solidFill>
                  <a:schemeClr val="dk1"/>
                </a:solidFill>
              </a:rPr>
              <a:t>.</a:t>
            </a:r>
            <a:endParaRPr sz="1600"/>
          </a:p>
        </p:txBody>
      </p:sp>
      <p:pic>
        <p:nvPicPr>
          <p:cNvPr id="102" name="Google Shape;102;p13"/>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nvSpPr>
        <p:spPr>
          <a:xfrm>
            <a:off x="217300" y="524175"/>
            <a:ext cx="4445700" cy="224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RSP (</a:t>
            </a:r>
            <a:r>
              <a:rPr b="1" i="1" lang="fr" sz="1800">
                <a:solidFill>
                  <a:schemeClr val="dk1"/>
                </a:solidFill>
              </a:rPr>
              <a:t>Roll Stability Program</a:t>
            </a:r>
            <a:r>
              <a:rPr b="1" lang="fr" sz="1800">
                <a:solidFill>
                  <a:schemeClr val="dk1"/>
                </a:solidFill>
              </a:rPr>
              <a:t>)</a:t>
            </a:r>
            <a:endParaRPr b="1" sz="1800">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just">
              <a:lnSpc>
                <a:spcPct val="115000"/>
              </a:lnSpc>
              <a:spcBef>
                <a:spcPts val="0"/>
              </a:spcBef>
              <a:spcAft>
                <a:spcPts val="0"/>
              </a:spcAft>
              <a:buNone/>
            </a:pPr>
            <a:r>
              <a:rPr lang="fr" sz="1500">
                <a:solidFill>
                  <a:schemeClr val="dk1"/>
                </a:solidFill>
              </a:rPr>
              <a:t>The purpose of this system is to prevent rollovers caused by</a:t>
            </a:r>
            <a:r>
              <a:rPr lang="fr" sz="1500">
                <a:solidFill>
                  <a:schemeClr val="dk1"/>
                </a:solidFill>
              </a:rPr>
              <a:t> </a:t>
            </a:r>
            <a:r>
              <a:rPr lang="fr" sz="1500">
                <a:solidFill>
                  <a:schemeClr val="dk1"/>
                </a:solidFill>
                <a:highlight>
                  <a:srgbClr val="FFFF00"/>
                </a:highlight>
              </a:rPr>
              <a:t>excessive speed during a turn</a:t>
            </a:r>
            <a:r>
              <a:rPr lang="fr" sz="1500">
                <a:solidFill>
                  <a:schemeClr val="dk1"/>
                </a:solidFill>
              </a:rPr>
              <a:t> or sudden maneuvers. Under these conditions, it </a:t>
            </a:r>
            <a:r>
              <a:rPr b="1" lang="fr" sz="1500">
                <a:solidFill>
                  <a:schemeClr val="dk1"/>
                </a:solidFill>
              </a:rPr>
              <a:t>automatically</a:t>
            </a:r>
            <a:r>
              <a:rPr lang="fr" sz="1500">
                <a:solidFill>
                  <a:schemeClr val="dk1"/>
                </a:solidFill>
              </a:rPr>
              <a:t> reduces the engine torque and </a:t>
            </a:r>
            <a:r>
              <a:rPr b="1" lang="fr" sz="1500">
                <a:solidFill>
                  <a:schemeClr val="dk1"/>
                </a:solidFill>
              </a:rPr>
              <a:t>applies</a:t>
            </a:r>
            <a:r>
              <a:rPr lang="fr" sz="1500">
                <a:solidFill>
                  <a:schemeClr val="dk1"/>
                </a:solidFill>
              </a:rPr>
              <a:t> the</a:t>
            </a:r>
            <a:r>
              <a:rPr b="1" lang="fr" sz="1500">
                <a:solidFill>
                  <a:schemeClr val="dk1"/>
                </a:solidFill>
              </a:rPr>
              <a:t> service brakes</a:t>
            </a:r>
            <a:r>
              <a:rPr lang="fr" sz="1500">
                <a:solidFill>
                  <a:schemeClr val="dk1"/>
                </a:solidFill>
              </a:rPr>
              <a:t> in order to reduce the risk of overturning.</a:t>
            </a:r>
            <a:endParaRPr sz="1700"/>
          </a:p>
        </p:txBody>
      </p:sp>
      <p:pic>
        <p:nvPicPr>
          <p:cNvPr id="108" name="Google Shape;108;p14"/>
          <p:cNvPicPr preferRelativeResize="0"/>
          <p:nvPr/>
        </p:nvPicPr>
        <p:blipFill>
          <a:blip r:embed="rId3">
            <a:alphaModFix/>
          </a:blip>
          <a:stretch>
            <a:fillRect/>
          </a:stretch>
        </p:blipFill>
        <p:spPr>
          <a:xfrm>
            <a:off x="4815400" y="0"/>
            <a:ext cx="3286125" cy="4324350"/>
          </a:xfrm>
          <a:prstGeom prst="rect">
            <a:avLst/>
          </a:prstGeom>
          <a:noFill/>
          <a:ln>
            <a:noFill/>
          </a:ln>
        </p:spPr>
      </p:pic>
      <p:pic>
        <p:nvPicPr>
          <p:cNvPr id="109" name="Google Shape;109;p1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5"/>
          <p:cNvPicPr preferRelativeResize="0"/>
          <p:nvPr/>
        </p:nvPicPr>
        <p:blipFill>
          <a:blip r:embed="rId3">
            <a:alphaModFix/>
          </a:blip>
          <a:stretch>
            <a:fillRect/>
          </a:stretch>
        </p:blipFill>
        <p:spPr>
          <a:xfrm>
            <a:off x="1571525" y="76200"/>
            <a:ext cx="5913325" cy="4161025"/>
          </a:xfrm>
          <a:prstGeom prst="rect">
            <a:avLst/>
          </a:prstGeom>
          <a:noFill/>
          <a:ln>
            <a:noFill/>
          </a:ln>
        </p:spPr>
      </p:pic>
      <p:pic>
        <p:nvPicPr>
          <p:cNvPr id="115" name="Google Shape;115;p1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nvSpPr>
        <p:spPr>
          <a:xfrm>
            <a:off x="3812600" y="558500"/>
            <a:ext cx="5041500" cy="245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000">
                <a:solidFill>
                  <a:schemeClr val="dk1"/>
                </a:solidFill>
              </a:rPr>
              <a:t>Anti-slip</a:t>
            </a:r>
            <a:r>
              <a:rPr lang="fr" sz="2000">
                <a:solidFill>
                  <a:schemeClr val="dk1"/>
                </a:solidFill>
              </a:rPr>
              <a:t> (Yaw Control)</a:t>
            </a:r>
            <a:endParaRPr sz="20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lang="fr" sz="1500">
                <a:solidFill>
                  <a:schemeClr val="dk1"/>
                </a:solidFill>
                <a:highlight>
                  <a:srgbClr val="FFFF00"/>
                </a:highlight>
              </a:rPr>
              <a:t>Excessive vehicle speed,</a:t>
            </a:r>
            <a:r>
              <a:rPr lang="fr" sz="1500">
                <a:solidFill>
                  <a:schemeClr val="dk1"/>
                </a:solidFill>
              </a:rPr>
              <a:t> can cause </a:t>
            </a:r>
            <a:r>
              <a:rPr lang="fr" sz="1500">
                <a:solidFill>
                  <a:schemeClr val="dk1"/>
                </a:solidFill>
                <a:highlight>
                  <a:srgbClr val="FFFF00"/>
                </a:highlight>
              </a:rPr>
              <a:t>slipping</a:t>
            </a:r>
            <a:r>
              <a:rPr lang="fr" sz="1500">
                <a:solidFill>
                  <a:schemeClr val="dk1"/>
                </a:solidFill>
              </a:rPr>
              <a:t> or even provoke a</a:t>
            </a:r>
            <a:r>
              <a:rPr lang="fr" sz="1500">
                <a:solidFill>
                  <a:schemeClr val="dk1"/>
                </a:solidFill>
                <a:highlight>
                  <a:srgbClr val="FFFF00"/>
                </a:highlight>
              </a:rPr>
              <a:t> jackknife</a:t>
            </a:r>
            <a:r>
              <a:rPr lang="fr" sz="1500">
                <a:solidFill>
                  <a:schemeClr val="dk1"/>
                </a:solidFill>
              </a:rPr>
              <a:t>, </a:t>
            </a:r>
            <a:r>
              <a:rPr b="1" lang="fr" sz="1500">
                <a:solidFill>
                  <a:schemeClr val="dk1"/>
                </a:solidFill>
              </a:rPr>
              <a:t>especially</a:t>
            </a:r>
            <a:r>
              <a:rPr lang="fr" sz="1500">
                <a:solidFill>
                  <a:schemeClr val="dk1"/>
                </a:solidFill>
              </a:rPr>
              <a:t> on wet or icy road conditions.</a:t>
            </a:r>
            <a:endParaRPr sz="1500">
              <a:solidFill>
                <a:schemeClr val="dk1"/>
              </a:solidFill>
            </a:endParaRPr>
          </a:p>
          <a:p>
            <a:pPr indent="0" lvl="0" marL="0" rtl="0" algn="just">
              <a:lnSpc>
                <a:spcPct val="115000"/>
              </a:lnSpc>
              <a:spcBef>
                <a:spcPts val="0"/>
              </a:spcBef>
              <a:spcAft>
                <a:spcPts val="0"/>
              </a:spcAft>
              <a:buNone/>
            </a:pPr>
            <a:r>
              <a:t/>
            </a:r>
            <a:endParaRPr sz="1500">
              <a:solidFill>
                <a:schemeClr val="dk1"/>
              </a:solidFill>
            </a:endParaRPr>
          </a:p>
          <a:p>
            <a:pPr indent="0" lvl="0" marL="0" rtl="0" algn="just">
              <a:lnSpc>
                <a:spcPct val="115000"/>
              </a:lnSpc>
              <a:spcBef>
                <a:spcPts val="0"/>
              </a:spcBef>
              <a:spcAft>
                <a:spcPts val="0"/>
              </a:spcAft>
              <a:buNone/>
            </a:pPr>
            <a:r>
              <a:rPr lang="fr" sz="1500">
                <a:solidFill>
                  <a:schemeClr val="dk1"/>
                </a:solidFill>
              </a:rPr>
              <a:t>The purpose of this system is to </a:t>
            </a:r>
            <a:r>
              <a:rPr b="1" lang="fr" sz="1500">
                <a:solidFill>
                  <a:schemeClr val="dk1"/>
                </a:solidFill>
              </a:rPr>
              <a:t>limit slippage</a:t>
            </a:r>
            <a:r>
              <a:rPr lang="fr" sz="1500">
                <a:solidFill>
                  <a:schemeClr val="dk1"/>
                </a:solidFill>
              </a:rPr>
              <a:t>,  preventing a  </a:t>
            </a:r>
            <a:r>
              <a:rPr lang="fr" sz="1500">
                <a:solidFill>
                  <a:schemeClr val="dk1"/>
                </a:solidFill>
                <a:highlight>
                  <a:srgbClr val="FFFF00"/>
                </a:highlight>
              </a:rPr>
              <a:t>Jackknife</a:t>
            </a:r>
            <a:r>
              <a:rPr lang="fr" sz="1500">
                <a:solidFill>
                  <a:schemeClr val="dk1"/>
                </a:solidFill>
              </a:rPr>
              <a:t>, by </a:t>
            </a:r>
            <a:r>
              <a:rPr b="1" lang="fr" sz="1500">
                <a:solidFill>
                  <a:schemeClr val="dk1"/>
                </a:solidFill>
              </a:rPr>
              <a:t>reducing throttle</a:t>
            </a:r>
            <a:r>
              <a:rPr lang="fr" sz="1500">
                <a:solidFill>
                  <a:schemeClr val="dk1"/>
                </a:solidFill>
              </a:rPr>
              <a:t> control and </a:t>
            </a:r>
            <a:r>
              <a:rPr b="1" lang="fr" sz="1500">
                <a:solidFill>
                  <a:schemeClr val="dk1"/>
                </a:solidFill>
              </a:rPr>
              <a:t>strategically</a:t>
            </a:r>
            <a:r>
              <a:rPr lang="fr" sz="1500">
                <a:solidFill>
                  <a:schemeClr val="dk1"/>
                </a:solidFill>
              </a:rPr>
              <a:t> applying the service brakes.</a:t>
            </a:r>
            <a:endParaRPr sz="1700"/>
          </a:p>
        </p:txBody>
      </p:sp>
      <p:pic>
        <p:nvPicPr>
          <p:cNvPr id="121" name="Google Shape;121;p16"/>
          <p:cNvPicPr preferRelativeResize="0"/>
          <p:nvPr/>
        </p:nvPicPr>
        <p:blipFill>
          <a:blip r:embed="rId3">
            <a:alphaModFix/>
          </a:blip>
          <a:stretch>
            <a:fillRect/>
          </a:stretch>
        </p:blipFill>
        <p:spPr>
          <a:xfrm>
            <a:off x="154600" y="28875"/>
            <a:ext cx="3368775" cy="4298075"/>
          </a:xfrm>
          <a:prstGeom prst="rect">
            <a:avLst/>
          </a:prstGeom>
          <a:noFill/>
          <a:ln>
            <a:noFill/>
          </a:ln>
        </p:spPr>
      </p:pic>
      <p:pic>
        <p:nvPicPr>
          <p:cNvPr id="122" name="Google Shape;122;p16"/>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7"/>
          <p:cNvPicPr preferRelativeResize="0"/>
          <p:nvPr/>
        </p:nvPicPr>
        <p:blipFill>
          <a:blip r:embed="rId3">
            <a:alphaModFix/>
          </a:blip>
          <a:stretch>
            <a:fillRect/>
          </a:stretch>
        </p:blipFill>
        <p:spPr>
          <a:xfrm>
            <a:off x="1689725" y="120668"/>
            <a:ext cx="5826850" cy="4131375"/>
          </a:xfrm>
          <a:prstGeom prst="rect">
            <a:avLst/>
          </a:prstGeom>
          <a:noFill/>
          <a:ln>
            <a:noFill/>
          </a:ln>
        </p:spPr>
      </p:pic>
      <p:pic>
        <p:nvPicPr>
          <p:cNvPr id="128" name="Google Shape;128;p1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158000" y="26850"/>
            <a:ext cx="5578500" cy="3519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1800"/>
              <a:t>What to know about these systems:</a:t>
            </a:r>
            <a:endParaRPr b="1" sz="1800"/>
          </a:p>
          <a:p>
            <a:pPr indent="0" lvl="0" marL="0" rtl="0" algn="l">
              <a:lnSpc>
                <a:spcPct val="115000"/>
              </a:lnSpc>
              <a:spcBef>
                <a:spcPts val="0"/>
              </a:spcBef>
              <a:spcAft>
                <a:spcPts val="0"/>
              </a:spcAft>
              <a:buClr>
                <a:schemeClr val="dk1"/>
              </a:buClr>
              <a:buSzPts val="1100"/>
              <a:buFont typeface="Arial"/>
              <a:buNone/>
            </a:pPr>
            <a:r>
              <a:t/>
            </a:r>
            <a:endParaRPr b="1" sz="1400"/>
          </a:p>
          <a:p>
            <a:pPr indent="0" lvl="0" marL="0" rtl="0" algn="l">
              <a:lnSpc>
                <a:spcPct val="115000"/>
              </a:lnSpc>
              <a:spcBef>
                <a:spcPts val="0"/>
              </a:spcBef>
              <a:spcAft>
                <a:spcPts val="0"/>
              </a:spcAft>
              <a:buClr>
                <a:schemeClr val="dk1"/>
              </a:buClr>
              <a:buSzPts val="1100"/>
              <a:buFont typeface="Arial"/>
              <a:buNone/>
            </a:pPr>
            <a:r>
              <a:rPr lang="fr" sz="1300"/>
              <a:t>These systems are not foolproof and can lose their </a:t>
            </a:r>
            <a:r>
              <a:rPr lang="fr" sz="1300"/>
              <a:t>efficiency</a:t>
            </a:r>
            <a:r>
              <a:rPr lang="fr" sz="1300"/>
              <a:t> when the steering angle is incorrect or when the load is unstable.</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None/>
            </a:pPr>
            <a:r>
              <a:rPr lang="fr" sz="1300"/>
              <a:t>They become  </a:t>
            </a:r>
            <a:r>
              <a:rPr lang="fr" sz="1300">
                <a:highlight>
                  <a:srgbClr val="FFFF00"/>
                </a:highlight>
              </a:rPr>
              <a:t>inactive</a:t>
            </a:r>
            <a:r>
              <a:rPr lang="fr" sz="1300"/>
              <a:t> in</a:t>
            </a:r>
            <a:r>
              <a:rPr b="1" lang="fr" sz="1300"/>
              <a:t> ABS/OFF-ROAD </a:t>
            </a:r>
            <a:r>
              <a:rPr lang="fr" sz="1300"/>
              <a:t>mode or when the</a:t>
            </a:r>
            <a:r>
              <a:rPr b="1" lang="fr" sz="1300"/>
              <a:t> ABS/ATC</a:t>
            </a:r>
            <a:r>
              <a:rPr lang="fr" sz="1300"/>
              <a:t> (Automatic Traction Control) system is in fault or is in diagnostic mode.</a:t>
            </a:r>
            <a:endParaRPr sz="13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t/>
            </a:r>
            <a:endParaRPr/>
          </a:p>
        </p:txBody>
      </p:sp>
      <p:pic>
        <p:nvPicPr>
          <p:cNvPr id="134" name="Google Shape;134;p18"/>
          <p:cNvPicPr preferRelativeResize="0"/>
          <p:nvPr/>
        </p:nvPicPr>
        <p:blipFill>
          <a:blip r:embed="rId3">
            <a:alphaModFix/>
          </a:blip>
          <a:stretch>
            <a:fillRect/>
          </a:stretch>
        </p:blipFill>
        <p:spPr>
          <a:xfrm>
            <a:off x="7433050" y="648025"/>
            <a:ext cx="1614250" cy="3026573"/>
          </a:xfrm>
          <a:prstGeom prst="rect">
            <a:avLst/>
          </a:prstGeom>
          <a:noFill/>
          <a:ln>
            <a:noFill/>
          </a:ln>
        </p:spPr>
      </p:pic>
      <p:pic>
        <p:nvPicPr>
          <p:cNvPr id="135" name="Google Shape;135;p18"/>
          <p:cNvPicPr preferRelativeResize="0"/>
          <p:nvPr/>
        </p:nvPicPr>
        <p:blipFill>
          <a:blip r:embed="rId4">
            <a:alphaModFix/>
          </a:blip>
          <a:stretch>
            <a:fillRect/>
          </a:stretch>
        </p:blipFill>
        <p:spPr>
          <a:xfrm>
            <a:off x="3458875" y="2525196"/>
            <a:ext cx="1720426" cy="1262075"/>
          </a:xfrm>
          <a:prstGeom prst="rect">
            <a:avLst/>
          </a:prstGeom>
          <a:noFill/>
          <a:ln cap="flat" cmpd="sng" w="76200">
            <a:solidFill>
              <a:schemeClr val="dk2"/>
            </a:solidFill>
            <a:prstDash val="solid"/>
            <a:round/>
            <a:headEnd len="sm" w="sm" type="none"/>
            <a:tailEnd len="sm" w="sm" type="none"/>
          </a:ln>
        </p:spPr>
      </p:pic>
      <p:pic>
        <p:nvPicPr>
          <p:cNvPr id="136" name="Google Shape;136;p18"/>
          <p:cNvPicPr preferRelativeResize="0"/>
          <p:nvPr/>
        </p:nvPicPr>
        <p:blipFill>
          <a:blip r:embed="rId5">
            <a:alphaModFix/>
          </a:blip>
          <a:stretch>
            <a:fillRect/>
          </a:stretch>
        </p:blipFill>
        <p:spPr>
          <a:xfrm>
            <a:off x="565027" y="2480727"/>
            <a:ext cx="1942749" cy="1352550"/>
          </a:xfrm>
          <a:prstGeom prst="rect">
            <a:avLst/>
          </a:prstGeom>
          <a:noFill/>
          <a:ln>
            <a:noFill/>
          </a:ln>
        </p:spPr>
      </p:pic>
      <p:sp>
        <p:nvSpPr>
          <p:cNvPr id="137" name="Google Shape;137;p18"/>
          <p:cNvSpPr/>
          <p:nvPr/>
        </p:nvSpPr>
        <p:spPr>
          <a:xfrm>
            <a:off x="2848066" y="1984162"/>
            <a:ext cx="2875500" cy="2312100"/>
          </a:xfrm>
          <a:prstGeom prst="sun">
            <a:avLst>
              <a:gd fmla="val 25000" name="adj"/>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158000" y="1984163"/>
            <a:ext cx="2747100" cy="2356800"/>
          </a:xfrm>
          <a:prstGeom prst="sun">
            <a:avLst>
              <a:gd fmla="val 25000" name="adj"/>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18"/>
          <p:cNvPicPr preferRelativeResize="0"/>
          <p:nvPr/>
        </p:nvPicPr>
        <p:blipFill>
          <a:blip r:embed="rId6">
            <a:alphaModFix/>
          </a:blip>
          <a:stretch>
            <a:fillRect/>
          </a:stretch>
        </p:blipFill>
        <p:spPr>
          <a:xfrm>
            <a:off x="5812700" y="779752"/>
            <a:ext cx="1541775" cy="2770723"/>
          </a:xfrm>
          <a:prstGeom prst="rect">
            <a:avLst/>
          </a:prstGeom>
          <a:noFill/>
          <a:ln>
            <a:noFill/>
          </a:ln>
        </p:spPr>
      </p:pic>
      <p:pic>
        <p:nvPicPr>
          <p:cNvPr id="140" name="Google Shape;140;p18"/>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