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Exo 2"/>
      <p:regular r:id="rId21"/>
      <p:bold r:id="rId22"/>
      <p:italic r:id="rId23"/>
      <p:boldItalic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xo2-bold.fntdata"/><Relationship Id="rId21" Type="http://schemas.openxmlformats.org/officeDocument/2006/relationships/font" Target="fonts/Exo2-regular.fntdata"/><Relationship Id="rId24" Type="http://schemas.openxmlformats.org/officeDocument/2006/relationships/font" Target="fonts/Exo2-boldItalic.fntdata"/><Relationship Id="rId23" Type="http://schemas.openxmlformats.org/officeDocument/2006/relationships/font" Target="fonts/Exo2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7c94205e3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7c94205e3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59fb7e03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59fb7e03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59fb7e03a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59fb7e03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774113532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774113532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Displacement of the push rod: Red indicator and end points are in yellow.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59fb7e03a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59fb7e03a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The whole brake system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5c9f6f0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5c9f6f0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Look at entire video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Reference: Page 116 of DHV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6d7ac1b3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6d7ac1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47fbc19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247fbc19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Reference: Page 100 DHV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5589d485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b5589d485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2c10106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2c10106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Important video from: 38 sec. to 1:05 only.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b5589d485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b5589d485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b5589d485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b5589d485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Reference: Page.104 DHV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Video from </a:t>
            </a:r>
            <a:r>
              <a:rPr lang="fr"/>
              <a:t>beginning</a:t>
            </a:r>
            <a:r>
              <a:rPr lang="fr"/>
              <a:t> to 1:05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59fb7e0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59fb7e0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59fb7e03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59fb7e03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59fb7e03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59fb7e03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Présentatio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27933" t="0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fr" sz="700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i="1" sz="700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b="1" sz="36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28" name="Google Shape;28;p4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7" name="Google Shape;37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" name="Google Shape;3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2" name="Google Shape;42;p6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3" name="Google Shape;43;p6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44" name="Google Shape;44;p6"/>
          <p:cNvSpPr txBox="1"/>
          <p:nvPr>
            <p:ph idx="4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" name="Google Shape;4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4" name="Google Shape;54;p7"/>
          <p:cNvSpPr txBox="1"/>
          <p:nvPr>
            <p:ph idx="3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60" name="Google Shape;60;p8"/>
          <p:cNvSpPr txBox="1"/>
          <p:nvPr>
            <p:ph idx="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 b="43715" l="0" r="0" t="16408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 2">
  <p:cSld name="CUSTOM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5" Type="http://schemas.openxmlformats.org/officeDocument/2006/relationships/image" Target="../media/image28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8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9.png"/><Relationship Id="rId5" Type="http://schemas.openxmlformats.org/officeDocument/2006/relationships/hyperlink" Target="https://www.youtube.com/watch?v=peN01ASbdF0&amp;t=7s" TargetMode="External"/><Relationship Id="rId6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Relationship Id="rId5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youtube.com/watch?v=peN01ASbdF0&amp;t=7s" TargetMode="External"/><Relationship Id="rId4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peN01ASbdF0&amp;t=7s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Relationship Id="rId5" Type="http://schemas.openxmlformats.org/officeDocument/2006/relationships/image" Target="../media/image32.png"/><Relationship Id="rId6" Type="http://schemas.openxmlformats.org/officeDocument/2006/relationships/hyperlink" Target="https://www.youtube.com/watch?v=peN01ASbdF0&amp;t=7s" TargetMode="External"/><Relationship Id="rId7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5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1" Type="http://schemas.openxmlformats.org/officeDocument/2006/relationships/image" Target="../media/image5.jpg"/><Relationship Id="rId10" Type="http://schemas.openxmlformats.org/officeDocument/2006/relationships/image" Target="../media/image35.png"/><Relationship Id="rId9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14.pn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/>
          <p:nvPr>
            <p:ph type="title"/>
          </p:nvPr>
        </p:nvSpPr>
        <p:spPr>
          <a:xfrm>
            <a:off x="5237250" y="1504100"/>
            <a:ext cx="3492000" cy="166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Competency 2 </a:t>
            </a:r>
            <a:r>
              <a:rPr lang="fr">
                <a:latin typeface="Arial"/>
                <a:ea typeface="Arial"/>
                <a:cs typeface="Arial"/>
                <a:sym typeface="Arial"/>
              </a:rPr>
              <a:t>Lesson 2.4.2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Brake System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(2)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2725" y="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1066350" y="325325"/>
            <a:ext cx="7011300" cy="5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/>
              <a:t>Danger indicators and warning lights</a:t>
            </a:r>
            <a:endParaRPr sz="3000"/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25" y="1167975"/>
            <a:ext cx="1268650" cy="103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450" y="1167967"/>
            <a:ext cx="1268650" cy="103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1275" y="1173853"/>
            <a:ext cx="1268650" cy="102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725" y="2690165"/>
            <a:ext cx="1268650" cy="1034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8450" y="2690165"/>
            <a:ext cx="1268650" cy="103411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9"/>
          <p:cNvSpPr txBox="1"/>
          <p:nvPr/>
        </p:nvSpPr>
        <p:spPr>
          <a:xfrm>
            <a:off x="5312300" y="1299400"/>
            <a:ext cx="27375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Danger Indicator</a:t>
            </a:r>
            <a:endParaRPr b="1"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 </a:t>
            </a:r>
            <a:r>
              <a:rPr b="1" lang="fr" sz="1700">
                <a:highlight>
                  <a:srgbClr val="FF0000"/>
                </a:highlight>
              </a:rPr>
              <a:t>Low Air Pressure</a:t>
            </a:r>
            <a:endParaRPr b="1" sz="1700">
              <a:highlight>
                <a:srgbClr val="FF0000"/>
              </a:highlight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3574675" y="2773775"/>
            <a:ext cx="51513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Parking brake application warning lights</a:t>
            </a:r>
            <a:endParaRPr b="1" sz="1700"/>
          </a:p>
        </p:txBody>
      </p:sp>
      <p:pic>
        <p:nvPicPr>
          <p:cNvPr id="173" name="Google Shape;17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634800" y="37125"/>
            <a:ext cx="7690800" cy="6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/>
              <a:t>Verification of brake adjustment</a:t>
            </a:r>
            <a:endParaRPr sz="3000"/>
          </a:p>
        </p:txBody>
      </p:sp>
      <p:pic>
        <p:nvPicPr>
          <p:cNvPr id="179" name="Google Shape;17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865" y="1021175"/>
            <a:ext cx="3675661" cy="304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0125" y="1021175"/>
            <a:ext cx="3780558" cy="294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1183400" y="617175"/>
            <a:ext cx="18120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Brake not applied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5046400" y="617175"/>
            <a:ext cx="16629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Brake applied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83" name="Google Shape;183;p20"/>
          <p:cNvCxnSpPr/>
          <p:nvPr/>
        </p:nvCxnSpPr>
        <p:spPr>
          <a:xfrm flipH="1">
            <a:off x="2041875" y="1972325"/>
            <a:ext cx="7800" cy="348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20"/>
          <p:cNvCxnSpPr/>
          <p:nvPr/>
        </p:nvCxnSpPr>
        <p:spPr>
          <a:xfrm>
            <a:off x="6466125" y="1980050"/>
            <a:ext cx="7800" cy="324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5" name="Google Shape;185;p20"/>
          <p:cNvSpPr txBox="1"/>
          <p:nvPr>
            <p:ph idx="4294967295" type="body"/>
          </p:nvPr>
        </p:nvSpPr>
        <p:spPr>
          <a:xfrm>
            <a:off x="6932650" y="584175"/>
            <a:ext cx="18120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5"/>
              </a:rPr>
              <a:t>Vidéo frein</a:t>
            </a:r>
            <a:endParaRPr/>
          </a:p>
        </p:txBody>
      </p:sp>
      <p:pic>
        <p:nvPicPr>
          <p:cNvPr id="186" name="Google Shape;18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/>
          <p:nvPr/>
        </p:nvSpPr>
        <p:spPr>
          <a:xfrm>
            <a:off x="533400" y="-76200"/>
            <a:ext cx="78075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chemeClr val="dk1"/>
                </a:solidFill>
              </a:rPr>
              <a:t>Verification of brake adjustment</a:t>
            </a:r>
            <a:endParaRPr sz="1000"/>
          </a:p>
        </p:txBody>
      </p: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504225"/>
            <a:ext cx="3466524" cy="380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8425" y="454072"/>
            <a:ext cx="3466525" cy="376610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1"/>
          <p:cNvSpPr txBox="1"/>
          <p:nvPr/>
        </p:nvSpPr>
        <p:spPr>
          <a:xfrm>
            <a:off x="1324375" y="1066800"/>
            <a:ext cx="22623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highlight>
                  <a:srgbClr val="000000"/>
                </a:highlight>
              </a:rPr>
              <a:t>Brake not applied</a:t>
            </a:r>
            <a:endParaRPr b="1" sz="18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sp>
        <p:nvSpPr>
          <p:cNvPr id="195" name="Google Shape;195;p21"/>
          <p:cNvSpPr txBox="1"/>
          <p:nvPr/>
        </p:nvSpPr>
        <p:spPr>
          <a:xfrm>
            <a:off x="5743975" y="1066800"/>
            <a:ext cx="19236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FFFFFF"/>
                </a:solidFill>
                <a:highlight>
                  <a:srgbClr val="000000"/>
                </a:highlight>
              </a:rPr>
              <a:t>Brake applied</a:t>
            </a:r>
            <a:endParaRPr b="1" sz="18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  <p:pic>
        <p:nvPicPr>
          <p:cNvPr id="196" name="Google Shape;19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075" y="117050"/>
            <a:ext cx="8459926" cy="425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 txBox="1"/>
          <p:nvPr/>
        </p:nvSpPr>
        <p:spPr>
          <a:xfrm>
            <a:off x="303075" y="966575"/>
            <a:ext cx="8787000" cy="35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              </a:t>
            </a:r>
            <a:r>
              <a:rPr b="1" lang="fr" sz="1000">
                <a:solidFill>
                  <a:srgbClr val="FF0000"/>
                </a:solidFill>
              </a:rPr>
              <a:t>Disc Brake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                     Brake Actuator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                                                                                                                         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Brake Actuators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                                    Brake Pedal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                                                                                                              Relay Valve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Semi-trailer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Relay Valve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Spring Brake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                                      Safety Valve                                                                                          Brake Actuators                                           Release Valve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                      Air Dryer                          Low Air Pressure Warning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Disc Brake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            Brake Actuator                                                Front Reservoir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                                         Supply Reservoir                                Rear Reservoir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       Air                                      Pressure Regulator </a:t>
            </a:r>
            <a:endParaRPr b="1" sz="1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Compressor</a:t>
            </a:r>
            <a:endParaRPr b="1" sz="1000">
              <a:solidFill>
                <a:srgbClr val="FF0000"/>
              </a:solidFill>
            </a:endParaRPr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/>
          <p:nvPr>
            <p:ph type="title"/>
          </p:nvPr>
        </p:nvSpPr>
        <p:spPr>
          <a:xfrm>
            <a:off x="182700" y="622675"/>
            <a:ext cx="8778600" cy="172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/>
              <a:t>Drum brake adjustment procedure</a:t>
            </a:r>
            <a:endParaRPr sz="3200"/>
          </a:p>
        </p:txBody>
      </p:sp>
      <p:sp>
        <p:nvSpPr>
          <p:cNvPr id="209" name="Google Shape;209;p23"/>
          <p:cNvSpPr txBox="1"/>
          <p:nvPr/>
        </p:nvSpPr>
        <p:spPr>
          <a:xfrm>
            <a:off x="341500" y="2647250"/>
            <a:ext cx="13536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8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 frein</a:t>
            </a:r>
            <a:endParaRPr/>
          </a:p>
        </p:txBody>
      </p:sp>
      <p:pic>
        <p:nvPicPr>
          <p:cNvPr id="210" name="Google Shape;2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4"/>
          <p:cNvSpPr txBox="1"/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Thank you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for your participation</a:t>
            </a:r>
            <a:endParaRPr/>
          </a:p>
        </p:txBody>
      </p:sp>
      <p:pic>
        <p:nvPicPr>
          <p:cNvPr id="216" name="Google Shape;2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2750" y="0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type="title"/>
          </p:nvPr>
        </p:nvSpPr>
        <p:spPr>
          <a:xfrm>
            <a:off x="1118550" y="286600"/>
            <a:ext cx="7011300" cy="9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Brake Drum </a:t>
            </a:r>
            <a:r>
              <a:rPr lang="fr"/>
              <a:t>Classification</a:t>
            </a:r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00" y="1324025"/>
            <a:ext cx="3000000" cy="268750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/>
          <p:nvPr/>
        </p:nvSpPr>
        <p:spPr>
          <a:xfrm>
            <a:off x="3365400" y="1492075"/>
            <a:ext cx="3262500" cy="23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1- </a:t>
            </a:r>
            <a:r>
              <a:rPr lang="fr" sz="1100">
                <a:solidFill>
                  <a:srgbClr val="FF0000"/>
                </a:solidFill>
              </a:rPr>
              <a:t>Brake Actuator</a:t>
            </a:r>
            <a:endParaRPr sz="11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2- </a:t>
            </a:r>
            <a:r>
              <a:rPr lang="fr" sz="1100">
                <a:solidFill>
                  <a:srgbClr val="FF0000"/>
                </a:solidFill>
              </a:rPr>
              <a:t>Push Rod</a:t>
            </a:r>
            <a:endParaRPr sz="11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3- </a:t>
            </a:r>
            <a:r>
              <a:rPr lang="fr" sz="1100">
                <a:solidFill>
                  <a:srgbClr val="FF0000"/>
                </a:solidFill>
              </a:rPr>
              <a:t>Adjustable Lever (Automatic Slack Adjuster)</a:t>
            </a:r>
            <a:endParaRPr sz="11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4- </a:t>
            </a:r>
            <a:r>
              <a:rPr lang="fr" sz="1100">
                <a:solidFill>
                  <a:srgbClr val="FF0000"/>
                </a:solidFill>
              </a:rPr>
              <a:t>S Camshaft</a:t>
            </a:r>
            <a:endParaRPr sz="11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5- </a:t>
            </a:r>
            <a:r>
              <a:rPr lang="fr" sz="1100">
                <a:solidFill>
                  <a:srgbClr val="FF0000"/>
                </a:solidFill>
              </a:rPr>
              <a:t>Brake Lining</a:t>
            </a:r>
            <a:endParaRPr sz="11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6- </a:t>
            </a:r>
            <a:r>
              <a:rPr lang="fr" sz="1100">
                <a:solidFill>
                  <a:srgbClr val="FF0000"/>
                </a:solidFill>
              </a:rPr>
              <a:t>Drum</a:t>
            </a:r>
            <a:endParaRPr sz="1100">
              <a:solidFill>
                <a:srgbClr val="FF0000"/>
              </a:solidFill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6443750" y="-67550"/>
            <a:ext cx="2389200" cy="3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Particularities </a:t>
            </a:r>
            <a:r>
              <a:rPr lang="fr" sz="1100">
                <a:solidFill>
                  <a:schemeClr val="dk1"/>
                </a:solidFill>
              </a:rPr>
              <a:t>: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</a:rPr>
              <a:t>Loss of efficiency during overheating</a:t>
            </a:r>
            <a:endParaRPr>
              <a:solidFill>
                <a:srgbClr val="00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</a:rPr>
              <a:t>Needs </a:t>
            </a:r>
            <a:r>
              <a:rPr lang="fr">
                <a:solidFill>
                  <a:srgbClr val="0000FF"/>
                </a:solidFill>
              </a:rPr>
              <a:t>adjustment</a:t>
            </a:r>
            <a:r>
              <a:rPr lang="fr">
                <a:solidFill>
                  <a:srgbClr val="0000FF"/>
                </a:solidFill>
              </a:rPr>
              <a:t> </a:t>
            </a:r>
            <a:endParaRPr>
              <a:solidFill>
                <a:srgbClr val="00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0000FF"/>
                </a:solidFill>
              </a:rPr>
              <a:t>Needs to be verified during Circle Check</a:t>
            </a:r>
            <a:endParaRPr>
              <a:solidFill>
                <a:srgbClr val="0000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80" name="Google Shape;8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252300" y="483450"/>
            <a:ext cx="8639400" cy="84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/>
              <a:t>Single Brake Actuator (Booster) Classification</a:t>
            </a:r>
            <a:endParaRPr sz="3000"/>
          </a:p>
        </p:txBody>
      </p:sp>
      <p:pic>
        <p:nvPicPr>
          <p:cNvPr id="86" name="Google Shape;86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50" y="1186275"/>
            <a:ext cx="3281775" cy="29157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/>
          <p:nvPr/>
        </p:nvSpPr>
        <p:spPr>
          <a:xfrm>
            <a:off x="4182125" y="1186275"/>
            <a:ext cx="363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1- </a:t>
            </a:r>
            <a:r>
              <a:rPr lang="fr" sz="1300">
                <a:solidFill>
                  <a:srgbClr val="FF0000"/>
                </a:solidFill>
              </a:rPr>
              <a:t>Adjustable lever (Automatic Slack Adjuster)</a:t>
            </a:r>
            <a:endParaRPr sz="13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2- </a:t>
            </a:r>
            <a:r>
              <a:rPr lang="fr" sz="1300">
                <a:solidFill>
                  <a:srgbClr val="FF0000"/>
                </a:solidFill>
              </a:rPr>
              <a:t>S </a:t>
            </a:r>
            <a:r>
              <a:rPr lang="fr" sz="1300">
                <a:solidFill>
                  <a:srgbClr val="FF0000"/>
                </a:solidFill>
              </a:rPr>
              <a:t>Camshaft</a:t>
            </a:r>
            <a:endParaRPr sz="13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3- </a:t>
            </a:r>
            <a:r>
              <a:rPr lang="fr" sz="1300">
                <a:solidFill>
                  <a:srgbClr val="FF0000"/>
                </a:solidFill>
              </a:rPr>
              <a:t>Push Rod</a:t>
            </a:r>
            <a:endParaRPr sz="13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4- </a:t>
            </a:r>
            <a:r>
              <a:rPr lang="fr" sz="1300">
                <a:solidFill>
                  <a:srgbClr val="FF0000"/>
                </a:solidFill>
              </a:rPr>
              <a:t>Service Brake Chamber</a:t>
            </a:r>
            <a:endParaRPr sz="13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300">
                <a:solidFill>
                  <a:schemeClr val="dk1"/>
                </a:solidFill>
              </a:rPr>
              <a:t>5- </a:t>
            </a:r>
            <a:r>
              <a:rPr lang="fr" sz="1300">
                <a:solidFill>
                  <a:srgbClr val="FF0000"/>
                </a:solidFill>
              </a:rPr>
              <a:t>D</a:t>
            </a:r>
            <a:r>
              <a:rPr lang="fr" sz="1300">
                <a:solidFill>
                  <a:srgbClr val="FF0000"/>
                </a:solidFill>
              </a:rPr>
              <a:t>iaphragm</a:t>
            </a:r>
            <a:endParaRPr sz="1300">
              <a:solidFill>
                <a:srgbClr val="FF0000"/>
              </a:solidFill>
            </a:endParaRPr>
          </a:p>
        </p:txBody>
      </p:sp>
      <p:pic>
        <p:nvPicPr>
          <p:cNvPr id="88" name="Google Shape;88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56450" y="228450"/>
            <a:ext cx="2836200" cy="14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Operation of a single brake actuator</a:t>
            </a:r>
            <a:endParaRPr/>
          </a:p>
        </p:txBody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6719525" y="628500"/>
            <a:ext cx="21186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3"/>
              </a:rPr>
              <a:t>Vidéo frein</a:t>
            </a:r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2738" y="121425"/>
            <a:ext cx="3438525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550" y="2169513"/>
            <a:ext cx="34385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1100" y="2174275"/>
            <a:ext cx="343852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 txBox="1"/>
          <p:nvPr/>
        </p:nvSpPr>
        <p:spPr>
          <a:xfrm>
            <a:off x="448750" y="1956150"/>
            <a:ext cx="24438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356700" y="1783550"/>
            <a:ext cx="68118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Moderate brake pedal application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5718825" y="1783550"/>
            <a:ext cx="3119400" cy="10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Maximum brake pedal application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6041025" y="207125"/>
            <a:ext cx="66279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No pedal application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02" name="Google Shape;102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/>
          <p:nvPr>
            <p:ph type="title"/>
          </p:nvPr>
        </p:nvSpPr>
        <p:spPr>
          <a:xfrm>
            <a:off x="167100" y="313275"/>
            <a:ext cx="8809800" cy="57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000"/>
              <a:t>Dual Brake Actuator (Booster) Classification</a:t>
            </a:r>
            <a:endParaRPr sz="3000"/>
          </a:p>
        </p:txBody>
      </p:sp>
      <p:sp>
        <p:nvSpPr>
          <p:cNvPr id="108" name="Google Shape;108;p14"/>
          <p:cNvSpPr txBox="1"/>
          <p:nvPr/>
        </p:nvSpPr>
        <p:spPr>
          <a:xfrm>
            <a:off x="5385150" y="816975"/>
            <a:ext cx="3371400" cy="3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1 </a:t>
            </a:r>
            <a:r>
              <a:rPr lang="fr" sz="1200">
                <a:solidFill>
                  <a:srgbClr val="FF0000"/>
                </a:solidFill>
              </a:rPr>
              <a:t>Adjustable Lever (Automatic Slack Adjuster)</a:t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2 </a:t>
            </a:r>
            <a:r>
              <a:rPr lang="fr" sz="1200">
                <a:solidFill>
                  <a:srgbClr val="FF0000"/>
                </a:solidFill>
              </a:rPr>
              <a:t>S Camshaft</a:t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3 </a:t>
            </a:r>
            <a:r>
              <a:rPr lang="fr" sz="1200">
                <a:solidFill>
                  <a:srgbClr val="FF0000"/>
                </a:solidFill>
              </a:rPr>
              <a:t>Push Rod</a:t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4 </a:t>
            </a:r>
            <a:r>
              <a:rPr lang="fr" sz="1200">
                <a:solidFill>
                  <a:srgbClr val="FF0000"/>
                </a:solidFill>
              </a:rPr>
              <a:t>Service Brake Chamber</a:t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5 </a:t>
            </a:r>
            <a:r>
              <a:rPr lang="fr" sz="1200">
                <a:solidFill>
                  <a:srgbClr val="FF0000"/>
                </a:solidFill>
              </a:rPr>
              <a:t>Diaphragm</a:t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6 </a:t>
            </a:r>
            <a:r>
              <a:rPr lang="fr" sz="1200">
                <a:solidFill>
                  <a:srgbClr val="FF0000"/>
                </a:solidFill>
              </a:rPr>
              <a:t>Diaphragm</a:t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7 </a:t>
            </a:r>
            <a:r>
              <a:rPr lang="fr" sz="1200">
                <a:solidFill>
                  <a:srgbClr val="FF0000"/>
                </a:solidFill>
              </a:rPr>
              <a:t>Parking Brake Spring</a:t>
            </a:r>
            <a:endParaRPr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8</a:t>
            </a:r>
            <a:r>
              <a:rPr b="1" lang="fr" sz="1200">
                <a:solidFill>
                  <a:srgbClr val="FF0000"/>
                </a:solidFill>
              </a:rPr>
              <a:t> </a:t>
            </a:r>
            <a:r>
              <a:rPr lang="fr" sz="1200">
                <a:solidFill>
                  <a:srgbClr val="FF0000"/>
                </a:solidFill>
              </a:rPr>
              <a:t>Parking Brake Chamber</a:t>
            </a:r>
            <a:endParaRPr b="1" sz="12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5775"/>
            <a:ext cx="4890550" cy="32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>
            <p:ph type="title"/>
          </p:nvPr>
        </p:nvSpPr>
        <p:spPr>
          <a:xfrm>
            <a:off x="0" y="-58725"/>
            <a:ext cx="8781300" cy="5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/>
              <a:t>Operation of the dual brake actuator (Booster)</a:t>
            </a:r>
            <a:endParaRPr sz="3000"/>
          </a:p>
        </p:txBody>
      </p:sp>
      <p:pic>
        <p:nvPicPr>
          <p:cNvPr id="116" name="Google Shape;11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600" y="463600"/>
            <a:ext cx="3292100" cy="18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425" y="2335800"/>
            <a:ext cx="3084561" cy="19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7825" y="2186750"/>
            <a:ext cx="3193575" cy="20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5"/>
          <p:cNvSpPr txBox="1"/>
          <p:nvPr/>
        </p:nvSpPr>
        <p:spPr>
          <a:xfrm>
            <a:off x="109450" y="914700"/>
            <a:ext cx="13536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8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Vidéo frein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5661300" y="488475"/>
            <a:ext cx="21747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Parking brake applied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6927050" y="1829575"/>
            <a:ext cx="20136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Service brake applied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299175" y="1933125"/>
            <a:ext cx="18870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Released Brakes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23" name="Google Shape;123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2304450" y="800"/>
            <a:ext cx="4255800" cy="64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400"/>
              <a:t>Disc Brake</a:t>
            </a:r>
            <a:endParaRPr sz="3400"/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26" y="1103421"/>
            <a:ext cx="4355575" cy="306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2950" y="1154150"/>
            <a:ext cx="4355575" cy="301236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6"/>
          <p:cNvSpPr txBox="1"/>
          <p:nvPr/>
        </p:nvSpPr>
        <p:spPr>
          <a:xfrm>
            <a:off x="61600" y="615150"/>
            <a:ext cx="90825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/>
              <a:t>Particularities</a:t>
            </a:r>
            <a:r>
              <a:rPr b="1" lang="fr"/>
              <a:t>:</a:t>
            </a:r>
            <a:r>
              <a:rPr lang="fr"/>
              <a:t> </a:t>
            </a:r>
            <a:r>
              <a:rPr lang="fr">
                <a:solidFill>
                  <a:srgbClr val="FF0000"/>
                </a:solidFill>
              </a:rPr>
              <a:t>The brake actuator pushes directly on the piston. No adjustment required and no verification during the Circle Check.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483275" y="1610950"/>
            <a:ext cx="2220900" cy="10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Released parking brake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4970900" y="1668475"/>
            <a:ext cx="20829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Parking brake applied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/>
          <p:nvPr>
            <p:ph type="title"/>
          </p:nvPr>
        </p:nvSpPr>
        <p:spPr>
          <a:xfrm>
            <a:off x="286200" y="53750"/>
            <a:ext cx="8438400" cy="97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200"/>
              <a:t>Semi-trailer braking system</a:t>
            </a:r>
            <a:endParaRPr sz="3200"/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875" y="719750"/>
            <a:ext cx="6945675" cy="361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7456350" y="1852550"/>
            <a:ext cx="1403700" cy="11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Spring brake release valve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3843250" y="2393400"/>
            <a:ext cx="2312700" cy="12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Semi-trailer 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rgbClr val="FF0000"/>
                </a:solidFill>
              </a:rPr>
              <a:t>relay valve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 txBox="1"/>
          <p:nvPr>
            <p:ph type="title"/>
          </p:nvPr>
        </p:nvSpPr>
        <p:spPr>
          <a:xfrm>
            <a:off x="75900" y="35101"/>
            <a:ext cx="8992200" cy="5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/>
              <a:t>The pictograms and gauges associated with the braking systems</a:t>
            </a:r>
            <a:endParaRPr sz="2200"/>
          </a:p>
        </p:txBody>
      </p:sp>
      <p:pic>
        <p:nvPicPr>
          <p:cNvPr id="149" name="Google Shape;14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62775"/>
            <a:ext cx="9429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6738" y="650458"/>
            <a:ext cx="9525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648613"/>
            <a:ext cx="9429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324" y="1610525"/>
            <a:ext cx="1000125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388" y="3377425"/>
            <a:ext cx="9429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5388" y="3472675"/>
            <a:ext cx="1047750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8"/>
          <p:cNvSpPr txBox="1"/>
          <p:nvPr/>
        </p:nvSpPr>
        <p:spPr>
          <a:xfrm>
            <a:off x="2243150" y="953300"/>
            <a:ext cx="166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Primary Circuit</a:t>
            </a:r>
            <a:endParaRPr b="1" sz="1500">
              <a:solidFill>
                <a:srgbClr val="FF0000"/>
              </a:solidFill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2174550" y="1877225"/>
            <a:ext cx="186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Secondary Circuit</a:t>
            </a:r>
            <a:endParaRPr b="1" sz="1500">
              <a:solidFill>
                <a:srgbClr val="FF0000"/>
              </a:solidFill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2270875" y="3532525"/>
            <a:ext cx="19209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500">
                <a:solidFill>
                  <a:srgbClr val="FF0000"/>
                </a:solidFill>
              </a:rPr>
              <a:t>Application Gauge</a:t>
            </a:r>
            <a:endParaRPr b="1" sz="1500">
              <a:solidFill>
                <a:srgbClr val="FF0000"/>
              </a:solidFill>
            </a:endParaRPr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08250" y="615200"/>
            <a:ext cx="4454925" cy="2085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36137" y="2804025"/>
            <a:ext cx="1369050" cy="13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63525" y="4473225"/>
            <a:ext cx="1128074" cy="4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