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Lst>
  <p:sldSz cy="5143500" cx="9144000"/>
  <p:notesSz cx="6858000" cy="9144000"/>
  <p:embeddedFontLst>
    <p:embeddedFont>
      <p:font typeface="Exo 2"/>
      <p:regular r:id="rId40"/>
      <p:bold r:id="rId41"/>
      <p:italic r:id="rId42"/>
      <p:boldItalic r:id="rId43"/>
    </p:embeddedFont>
    <p:embeddedFont>
      <p:font typeface="Oswald"/>
      <p:regular r:id="rId44"/>
      <p:bold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304">
          <p15:clr>
            <a:srgbClr val="A4A3A4"/>
          </p15:clr>
        </p15:guide>
        <p15:guide id="2" pos="227">
          <p15:clr>
            <a:srgbClr val="A4A3A4"/>
          </p15:clr>
        </p15:guide>
        <p15:guide id="3" pos="454">
          <p15:clr>
            <a:srgbClr val="9AA0A6"/>
          </p15:clr>
        </p15:guide>
        <p15:guide id="4" pos="680">
          <p15:clr>
            <a:srgbClr val="A4A3A4"/>
          </p15:clr>
        </p15:guide>
        <p15:guide id="5" pos="907">
          <p15:clr>
            <a:srgbClr val="A4A3A4"/>
          </p15:clr>
        </p15:guide>
        <p15:guide id="6" pos="1134">
          <p15:clr>
            <a:srgbClr val="A4A3A4"/>
          </p15:clr>
        </p15:guide>
        <p15:guide id="7" pos="1361">
          <p15:clr>
            <a:srgbClr val="A4A3A4"/>
          </p15:clr>
        </p15:guide>
        <p15:guide id="8" pos="1587">
          <p15:clr>
            <a:srgbClr val="A4A3A4"/>
          </p15:clr>
        </p15:guide>
        <p15:guide id="9" pos="1814">
          <p15:clr>
            <a:srgbClr val="9AA0A6"/>
          </p15:clr>
        </p15:guide>
        <p15:guide id="10" pos="2041">
          <p15:clr>
            <a:srgbClr val="9AA0A6"/>
          </p15:clr>
        </p15:guide>
        <p15:guide id="11" pos="2268">
          <p15:clr>
            <a:srgbClr val="9AA0A6"/>
          </p15:clr>
        </p15:guide>
        <p15:guide id="12" pos="2494">
          <p15:clr>
            <a:srgbClr val="9AA0A6"/>
          </p15:clr>
        </p15:guide>
        <p15:guide id="13" pos="2721">
          <p15:clr>
            <a:srgbClr val="9AA0A6"/>
          </p15:clr>
        </p15:guide>
        <p15:guide id="14" pos="2948">
          <p15:clr>
            <a:srgbClr val="9AA0A6"/>
          </p15:clr>
        </p15:guide>
        <p15:guide id="15" pos="3175">
          <p15:clr>
            <a:srgbClr val="9AA0A6"/>
          </p15:clr>
        </p15:guide>
        <p15:guide id="16" pos="3719">
          <p15:clr>
            <a:srgbClr val="9AA0A6"/>
          </p15:clr>
        </p15:guide>
        <p15:guide id="17" pos="4535">
          <p15:clr>
            <a:srgbClr val="9AA0A6"/>
          </p15:clr>
        </p15:guide>
        <p15:guide id="18" pos="4762">
          <p15:clr>
            <a:srgbClr val="9AA0A6"/>
          </p15:clr>
        </p15:guide>
        <p15:guide id="19" pos="4989">
          <p15:clr>
            <a:srgbClr val="9AA0A6"/>
          </p15:clr>
        </p15:guide>
        <p15:guide id="20" pos="5216">
          <p15:clr>
            <a:srgbClr val="9AA0A6"/>
          </p15:clr>
        </p15:guide>
        <p15:guide id="21" pos="5669">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304" orient="horz"/>
        <p:guide pos="227"/>
        <p:guide pos="454"/>
        <p:guide pos="680"/>
        <p:guide pos="907"/>
        <p:guide pos="1134"/>
        <p:guide pos="1361"/>
        <p:guide pos="1587"/>
        <p:guide pos="1814"/>
        <p:guide pos="2041"/>
        <p:guide pos="2268"/>
        <p:guide pos="2494"/>
        <p:guide pos="2721"/>
        <p:guide pos="2948"/>
        <p:guide pos="3175"/>
        <p:guide pos="3719"/>
        <p:guide pos="4535"/>
        <p:guide pos="4762"/>
        <p:guide pos="4989"/>
        <p:guide pos="5216"/>
        <p:guide pos="5669"/>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Exo2-regular.fntdata"/><Relationship Id="rId20" Type="http://schemas.openxmlformats.org/officeDocument/2006/relationships/slide" Target="slides/slide15.xml"/><Relationship Id="rId42" Type="http://schemas.openxmlformats.org/officeDocument/2006/relationships/font" Target="fonts/Exo2-italic.fntdata"/><Relationship Id="rId41" Type="http://schemas.openxmlformats.org/officeDocument/2006/relationships/font" Target="fonts/Exo2-bold.fntdata"/><Relationship Id="rId22" Type="http://schemas.openxmlformats.org/officeDocument/2006/relationships/slide" Target="slides/slide17.xml"/><Relationship Id="rId44" Type="http://schemas.openxmlformats.org/officeDocument/2006/relationships/font" Target="fonts/Oswald-regular.fntdata"/><Relationship Id="rId21" Type="http://schemas.openxmlformats.org/officeDocument/2006/relationships/slide" Target="slides/slide16.xml"/><Relationship Id="rId43" Type="http://schemas.openxmlformats.org/officeDocument/2006/relationships/font" Target="fonts/Exo2-boldItalic.fntdata"/><Relationship Id="rId24" Type="http://schemas.openxmlformats.org/officeDocument/2006/relationships/slide" Target="slides/slide19.xml"/><Relationship Id="rId23" Type="http://schemas.openxmlformats.org/officeDocument/2006/relationships/slide" Target="slides/slide18.xml"/><Relationship Id="rId45" Type="http://schemas.openxmlformats.org/officeDocument/2006/relationships/font" Target="fonts/Oswald-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47c94205e3_1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47c94205e3_1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70c42f3138_1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70c42f3138_1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A heating element is installed under the air dryer to prevent moisture from freezing.</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70c42f3138_1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70c42f3138_1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solidFill>
                  <a:schemeClr val="dk1"/>
                </a:solidFill>
              </a:rPr>
              <a:t>It supplies the primary and secondary circuit.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70c42f3138_1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70c42f3138_1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solidFill>
                  <a:schemeClr val="dk1"/>
                </a:solidFill>
              </a:rPr>
              <a:t>It prevents the air pressure from exceeding 150 PSI in the event of a system malfunction.</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70caed8fe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70caed8fe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70caed8fe9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70caed8fe9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The low air pressure warning device is connected to an indicator light and also makes a warning sound...it must activate at a minimum of 55 PSI.</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70caed8fe9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70caed8fe9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70caed8fe9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70caed8fe9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70caed8fe9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70caed8fe9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There are several brands and models.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70caed8fe9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70caed8fe9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70caed8fe9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70caed8fe9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73fbc7a32e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73fbc7a32e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85240c9a50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85240c9a50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70caed8fe9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70caed8fe9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70caed8fe9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70caed8fe9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70caed8fe9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70caed8fe9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70caed8fe9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70caed8fe9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70c42f3138_2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70c42f3138_2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70c5e63be9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70c5e63be9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756c45cb6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756c45cb6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Note: that the alarm goes off much higher than 55 PSI</a:t>
            </a:r>
            <a:endParaRPr/>
          </a:p>
          <a:p>
            <a:pPr indent="0" lvl="0" marL="0" rtl="0" algn="l">
              <a:spcBef>
                <a:spcPts val="0"/>
              </a:spcBef>
              <a:spcAft>
                <a:spcPts val="0"/>
              </a:spcAft>
              <a:buNone/>
            </a:pPr>
            <a:r>
              <a:rPr lang="fr"/>
              <a:t>It allows the driver to be notified ASAP to park before the emergency brakes apply.</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756c45cb66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6" name="Google Shape;406;g756c45cb66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This test helps ensure a safe braking distance under all circumstances.</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756c45cb66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756c45cb66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The compressor should stop somewhere in between 117 and 137 PSI.</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42c101062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42c101062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50 km/hr with 15 tonnes is the  benchmark and has a braking distance of 27 m						Reference::Page 107 and 108 of DHV</a:t>
            </a:r>
            <a:endParaRPr/>
          </a:p>
          <a:p>
            <a:pPr indent="0" lvl="0" marL="0" rtl="0" algn="l">
              <a:spcBef>
                <a:spcPts val="0"/>
              </a:spcBef>
              <a:spcAft>
                <a:spcPts val="0"/>
              </a:spcAft>
              <a:buNone/>
            </a:pPr>
            <a:r>
              <a:rPr lang="fr">
                <a:solidFill>
                  <a:schemeClr val="dk1"/>
                </a:solidFill>
              </a:rPr>
              <a:t>50 km/hr with 30 tonnes has a braking distance of 54 m...2x</a:t>
            </a:r>
            <a:endParaRPr>
              <a:solidFill>
                <a:schemeClr val="dk1"/>
              </a:solidFill>
            </a:endParaRPr>
          </a:p>
          <a:p>
            <a:pPr indent="0" lvl="0" marL="0" rtl="0" algn="l">
              <a:spcBef>
                <a:spcPts val="0"/>
              </a:spcBef>
              <a:spcAft>
                <a:spcPts val="0"/>
              </a:spcAft>
              <a:buNone/>
            </a:pPr>
            <a:r>
              <a:rPr lang="fr">
                <a:solidFill>
                  <a:schemeClr val="dk1"/>
                </a:solidFill>
              </a:rPr>
              <a:t>100 km/hr with 15 tonnes has a braking distance of 108 m...4x</a:t>
            </a:r>
            <a:endParaRPr>
              <a:solidFill>
                <a:schemeClr val="dk1"/>
              </a:solidFill>
            </a:endParaRPr>
          </a:p>
          <a:p>
            <a:pPr indent="0" lvl="0" marL="0" rtl="0" algn="l">
              <a:spcBef>
                <a:spcPts val="0"/>
              </a:spcBef>
              <a:spcAft>
                <a:spcPts val="0"/>
              </a:spcAft>
              <a:buClr>
                <a:schemeClr val="dk1"/>
              </a:buClr>
              <a:buSzPts val="1100"/>
              <a:buFont typeface="Arial"/>
              <a:buNone/>
            </a:pPr>
            <a:r>
              <a:rPr lang="fr">
                <a:solidFill>
                  <a:schemeClr val="dk1"/>
                </a:solidFill>
              </a:rPr>
              <a:t>100 km/hr with 30 tonnes has a braking distance of 216 m (no picture)...8x</a:t>
            </a:r>
            <a:endParaRPr>
              <a:solidFill>
                <a:schemeClr val="dk1"/>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756c45cb66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756c45cb66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This is the only test that is done with the engine off.</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756c45cb66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9" name="Google Shape;439;g756c45cb66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The compressor starts 20 PSI below disengagement.</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756c45cb66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0" name="Google Shape;450;g756c45cb66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With a manual transmission, it would be wise to engage 2nd or 3rd gear to reduce the torsional force to the driveshaft and axles.</a:t>
            </a:r>
            <a:endParaRPr/>
          </a:p>
          <a:p>
            <a:pPr indent="0" lvl="0" marL="0" rtl="0" algn="l">
              <a:spcBef>
                <a:spcPts val="0"/>
              </a:spcBef>
              <a:spcAft>
                <a:spcPts val="0"/>
              </a:spcAft>
              <a:buNone/>
            </a:pPr>
            <a:r>
              <a:rPr lang="fr"/>
              <a:t>With an automated or automatic transmission, setting the truck in motion may be necessary depending on the manufacturer’s safety type...some transmissions do not engage in “drive” when the parking brake is applied.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756c45cb66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1" name="Google Shape;461;g756c45cb66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When setting the truck in motion, make sure that all the wheels turn freely.</a:t>
            </a:r>
            <a:endParaRPr/>
          </a:p>
          <a:p>
            <a:pPr indent="0" lvl="0" marL="0" rtl="0" algn="l">
              <a:spcBef>
                <a:spcPts val="0"/>
              </a:spcBef>
              <a:spcAft>
                <a:spcPts val="0"/>
              </a:spcAft>
              <a:buNone/>
            </a:pPr>
            <a:r>
              <a:rPr lang="fr"/>
              <a:t>With a manual transmission, the clutch must be depressed before braking, due to the low speed of the vehicle.</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46d7ac1b3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2" name="Google Shape;472;g46d7ac1b3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4247fbc19b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4247fbc19b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Reference: Page 108 of DHV</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70be042371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70be042371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70be042371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70be042371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Reference: Page 108 of DHV</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7f08cd57c3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7f08cd57c3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70be042371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70be042371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solidFill>
                  <a:schemeClr val="dk1"/>
                </a:solidFill>
              </a:rPr>
              <a:t>The compressor is driven by the rotation of the engine, it is supplied with air by the engine’s air filter and is lubricated by engine oil.</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70c42f3138_1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70c42f3138_1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solidFill>
                  <a:schemeClr val="dk1"/>
                </a:solidFill>
              </a:rPr>
              <a:t>The pressure regulator is usually has a preset between 100 to 105 PSI for starting and will end 20 PSI higher.	 Reference: Page  97 to 98 of DHV for the circuit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jpg"/><Relationship Id="rId3"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jpg"/><Relationship Id="rId3"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jpg"/><Relationship Id="rId3"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jpg"/><Relationship Id="rId3"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jpg"/><Relationship Id="rId3"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jpg"/><Relationship Id="rId3"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ge Présentation" type="title">
  <p:cSld name="TITLE">
    <p:spTree>
      <p:nvGrpSpPr>
        <p:cNvPr id="9" name="Shape 9"/>
        <p:cNvGrpSpPr/>
        <p:nvPr/>
      </p:nvGrpSpPr>
      <p:grpSpPr>
        <a:xfrm>
          <a:off x="0" y="0"/>
          <a:ext cx="0" cy="0"/>
          <a:chOff x="0" y="0"/>
          <a:chExt cx="0" cy="0"/>
        </a:xfrm>
      </p:grpSpPr>
      <p:sp>
        <p:nvSpPr>
          <p:cNvPr id="10" name="Google Shape;10;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pic>
        <p:nvPicPr>
          <p:cNvPr id="11" name="Google Shape;11;p2"/>
          <p:cNvPicPr preferRelativeResize="0"/>
          <p:nvPr/>
        </p:nvPicPr>
        <p:blipFill rotWithShape="1">
          <a:blip r:embed="rId2">
            <a:alphaModFix/>
          </a:blip>
          <a:srcRect b="0" l="0" r="27933" t="0"/>
          <a:stretch/>
        </p:blipFill>
        <p:spPr>
          <a:xfrm>
            <a:off x="-53150" y="425300"/>
            <a:ext cx="9214800" cy="4768800"/>
          </a:xfrm>
          <a:prstGeom prst="rect">
            <a:avLst/>
          </a:prstGeom>
          <a:noFill/>
          <a:ln>
            <a:noFill/>
          </a:ln>
        </p:spPr>
      </p:pic>
      <p:sp>
        <p:nvSpPr>
          <p:cNvPr id="12" name="Google Shape;12;p2"/>
          <p:cNvSpPr/>
          <p:nvPr/>
        </p:nvSpPr>
        <p:spPr>
          <a:xfrm rot="10800000">
            <a:off x="-58250" y="-106150"/>
            <a:ext cx="9225000" cy="1297575"/>
          </a:xfrm>
          <a:prstGeom prst="flowChartManualInput">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 name="Google Shape;13;p2"/>
          <p:cNvGrpSpPr/>
          <p:nvPr/>
        </p:nvGrpSpPr>
        <p:grpSpPr>
          <a:xfrm>
            <a:off x="76200" y="76204"/>
            <a:ext cx="2449718" cy="819858"/>
            <a:chOff x="-58250" y="-38001"/>
            <a:chExt cx="3035209" cy="1148421"/>
          </a:xfrm>
        </p:grpSpPr>
        <p:pic>
          <p:nvPicPr>
            <p:cNvPr id="14" name="Google Shape;14;p2"/>
            <p:cNvPicPr preferRelativeResize="0"/>
            <p:nvPr/>
          </p:nvPicPr>
          <p:blipFill>
            <a:blip r:embed="rId3">
              <a:alphaModFix/>
            </a:blip>
            <a:stretch>
              <a:fillRect/>
            </a:stretch>
          </p:blipFill>
          <p:spPr>
            <a:xfrm>
              <a:off x="-58250" y="-38001"/>
              <a:ext cx="2324650" cy="1020176"/>
            </a:xfrm>
            <a:prstGeom prst="rect">
              <a:avLst/>
            </a:prstGeom>
            <a:noFill/>
            <a:ln>
              <a:noFill/>
            </a:ln>
          </p:spPr>
        </p:pic>
        <p:sp>
          <p:nvSpPr>
            <p:cNvPr id="15" name="Google Shape;15;p2"/>
            <p:cNvSpPr txBox="1"/>
            <p:nvPr/>
          </p:nvSpPr>
          <p:spPr>
            <a:xfrm>
              <a:off x="652259" y="596220"/>
              <a:ext cx="2324700" cy="51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fr" sz="700">
                  <a:solidFill>
                    <a:srgbClr val="FFFFFF"/>
                  </a:solidFill>
                  <a:latin typeface="Exo 2"/>
                  <a:ea typeface="Exo 2"/>
                  <a:cs typeface="Exo 2"/>
                  <a:sym typeface="Exo 2"/>
                </a:rPr>
                <a:t>CENTRE DE FORMATION </a:t>
              </a:r>
              <a:endParaRPr i="1" sz="700">
                <a:solidFill>
                  <a:srgbClr val="FFFFFF"/>
                </a:solidFill>
                <a:latin typeface="Exo 2"/>
                <a:ea typeface="Exo 2"/>
                <a:cs typeface="Exo 2"/>
                <a:sym typeface="Exo 2"/>
              </a:endParaRPr>
            </a:p>
            <a:p>
              <a:pPr indent="0" lvl="0" marL="0" rtl="0" algn="l">
                <a:spcBef>
                  <a:spcPts val="0"/>
                </a:spcBef>
                <a:spcAft>
                  <a:spcPts val="0"/>
                </a:spcAft>
                <a:buNone/>
              </a:pPr>
              <a:r>
                <a:rPr i="1" lang="fr" sz="700">
                  <a:solidFill>
                    <a:srgbClr val="FFFFFF"/>
                  </a:solidFill>
                  <a:latin typeface="Exo 2"/>
                  <a:ea typeface="Exo 2"/>
                  <a:cs typeface="Exo 2"/>
                  <a:sym typeface="Exo 2"/>
                </a:rPr>
                <a:t>DU TRANSPORT ROUTIER</a:t>
              </a:r>
              <a:endParaRPr i="1" sz="700">
                <a:solidFill>
                  <a:srgbClr val="FFFFFF"/>
                </a:solidFill>
                <a:latin typeface="Exo 2"/>
                <a:ea typeface="Exo 2"/>
                <a:cs typeface="Exo 2"/>
                <a:sym typeface="Exo 2"/>
              </a:endParaRPr>
            </a:p>
            <a:p>
              <a:pPr indent="0" lvl="0" marL="0" rtl="0" algn="l">
                <a:spcBef>
                  <a:spcPts val="0"/>
                </a:spcBef>
                <a:spcAft>
                  <a:spcPts val="0"/>
                </a:spcAft>
                <a:buNone/>
              </a:pPr>
              <a:r>
                <a:rPr i="1" lang="fr" sz="700">
                  <a:solidFill>
                    <a:srgbClr val="FFFFFF"/>
                  </a:solidFill>
                  <a:latin typeface="Exo 2"/>
                  <a:ea typeface="Exo 2"/>
                  <a:cs typeface="Exo 2"/>
                  <a:sym typeface="Exo 2"/>
                </a:rPr>
                <a:t>DE SAINT-JÉRÔME</a:t>
              </a:r>
              <a:endParaRPr i="1" sz="700">
                <a:solidFill>
                  <a:srgbClr val="FFFFFF"/>
                </a:solidFill>
                <a:latin typeface="Exo 2"/>
                <a:ea typeface="Exo 2"/>
                <a:cs typeface="Exo 2"/>
                <a:sym typeface="Exo 2"/>
              </a:endParaRPr>
            </a:p>
          </p:txBody>
        </p:sp>
      </p:grpSp>
      <p:sp>
        <p:nvSpPr>
          <p:cNvPr id="16" name="Google Shape;16;p2"/>
          <p:cNvSpPr txBox="1"/>
          <p:nvPr>
            <p:ph type="title"/>
          </p:nvPr>
        </p:nvSpPr>
        <p:spPr>
          <a:xfrm>
            <a:off x="5237250" y="1239725"/>
            <a:ext cx="3235200" cy="19272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000000"/>
              </a:buClr>
              <a:buSzPts val="3600"/>
              <a:buFont typeface="Oswald"/>
              <a:buNone/>
              <a:defRPr b="1" sz="3600">
                <a:solidFill>
                  <a:srgbClr val="000000"/>
                </a:solidFill>
                <a:latin typeface="Oswald"/>
                <a:ea typeface="Oswald"/>
                <a:cs typeface="Oswald"/>
                <a:sym typeface="Oswald"/>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3"/>
          <p:cNvSpPr txBox="1"/>
          <p:nvPr>
            <p:ph type="title"/>
          </p:nvPr>
        </p:nvSpPr>
        <p:spPr>
          <a:xfrm>
            <a:off x="1165375" y="1055800"/>
            <a:ext cx="7011300" cy="19272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9" name="Google Shape;19;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20" name="Google Shape;20;p3"/>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21" name="Google Shape;21;p3"/>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22" name="Google Shape;22;p3"/>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 name="Google Shape;23;p3"/>
          <p:cNvPicPr preferRelativeResize="0"/>
          <p:nvPr/>
        </p:nvPicPr>
        <p:blipFill>
          <a:blip r:embed="rId3">
            <a:alphaModFix/>
          </a:blip>
          <a:stretch>
            <a:fillRect/>
          </a:stretch>
        </p:blipFill>
        <p:spPr>
          <a:xfrm>
            <a:off x="215571" y="4583675"/>
            <a:ext cx="896855" cy="3936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4" name="Shape 24"/>
        <p:cNvGrpSpPr/>
        <p:nvPr/>
      </p:nvGrpSpPr>
      <p:grpSpPr>
        <a:xfrm>
          <a:off x="0" y="0"/>
          <a:ext cx="0" cy="0"/>
          <a:chOff x="0" y="0"/>
          <a:chExt cx="0" cy="0"/>
        </a:xfrm>
      </p:grpSpPr>
      <p:sp>
        <p:nvSpPr>
          <p:cNvPr id="25" name="Google Shape;25;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6" name="Google Shape;26;p4"/>
          <p:cNvSpPr txBox="1"/>
          <p:nvPr>
            <p:ph idx="1" type="body"/>
          </p:nvPr>
        </p:nvSpPr>
        <p:spPr>
          <a:xfrm>
            <a:off x="311700" y="1152475"/>
            <a:ext cx="8520600" cy="30132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7" name="Google Shape;27;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28" name="Google Shape;28;p4"/>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29" name="Google Shape;29;p4"/>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30" name="Google Shape;30;p4"/>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1" name="Google Shape;31;p4"/>
          <p:cNvPicPr preferRelativeResize="0"/>
          <p:nvPr/>
        </p:nvPicPr>
        <p:blipFill>
          <a:blip r:embed="rId3">
            <a:alphaModFix/>
          </a:blip>
          <a:stretch>
            <a:fillRect/>
          </a:stretch>
        </p:blipFill>
        <p:spPr>
          <a:xfrm>
            <a:off x="215571" y="4583675"/>
            <a:ext cx="896855" cy="3936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2" name="Shape 32"/>
        <p:cNvGrpSpPr/>
        <p:nvPr/>
      </p:nvGrpSpPr>
      <p:grpSpPr>
        <a:xfrm>
          <a:off x="0" y="0"/>
          <a:ext cx="0" cy="0"/>
          <a:chOff x="0" y="0"/>
          <a:chExt cx="0" cy="0"/>
        </a:xfrm>
      </p:grpSpPr>
      <p:sp>
        <p:nvSpPr>
          <p:cNvPr id="33" name="Google Shape;33;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4" name="Google Shape;3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35" name="Google Shape;35;p5"/>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36" name="Google Shape;36;p5"/>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37" name="Google Shape;37;p5"/>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8" name="Google Shape;38;p5"/>
          <p:cNvPicPr preferRelativeResize="0"/>
          <p:nvPr/>
        </p:nvPicPr>
        <p:blipFill>
          <a:blip r:embed="rId3">
            <a:alphaModFix/>
          </a:blip>
          <a:stretch>
            <a:fillRect/>
          </a:stretch>
        </p:blipFill>
        <p:spPr>
          <a:xfrm>
            <a:off x="215571" y="4583675"/>
            <a:ext cx="896855" cy="3936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9" name="Shape 39"/>
        <p:cNvGrpSpPr/>
        <p:nvPr/>
      </p:nvGrpSpPr>
      <p:grpSpPr>
        <a:xfrm>
          <a:off x="0" y="0"/>
          <a:ext cx="0" cy="0"/>
          <a:chOff x="0" y="0"/>
          <a:chExt cx="0" cy="0"/>
        </a:xfrm>
      </p:grpSpPr>
      <p:sp>
        <p:nvSpPr>
          <p:cNvPr id="40" name="Google Shape;40;p6"/>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1" name="Google Shape;41;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42" name="Google Shape;42;p6"/>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43" name="Google Shape;43;p6"/>
          <p:cNvSpPr txBox="1"/>
          <p:nvPr>
            <p:ph idx="3"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44" name="Google Shape;44;p6"/>
          <p:cNvSpPr txBox="1"/>
          <p:nvPr>
            <p:ph idx="4"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45" name="Google Shape;45;p6"/>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46" name="Google Shape;46;p6"/>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7" name="Google Shape;47;p6"/>
          <p:cNvPicPr preferRelativeResize="0"/>
          <p:nvPr/>
        </p:nvPicPr>
        <p:blipFill>
          <a:blip r:embed="rId3">
            <a:alphaModFix/>
          </a:blip>
          <a:stretch>
            <a:fillRect/>
          </a:stretch>
        </p:blipFill>
        <p:spPr>
          <a:xfrm>
            <a:off x="215571" y="4583675"/>
            <a:ext cx="896855" cy="3936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8" name="Shape 48"/>
        <p:cNvGrpSpPr/>
        <p:nvPr/>
      </p:nvGrpSpPr>
      <p:grpSpPr>
        <a:xfrm>
          <a:off x="0" y="0"/>
          <a:ext cx="0" cy="0"/>
          <a:chOff x="0" y="0"/>
          <a:chExt cx="0" cy="0"/>
        </a:xfrm>
      </p:grpSpPr>
      <p:sp>
        <p:nvSpPr>
          <p:cNvPr id="49" name="Google Shape;49;p7"/>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7"/>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51" name="Google Shape;51;p7"/>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2" name="Google Shape;52;p7"/>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53" name="Google Shape;53;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54" name="Google Shape;54;p7"/>
          <p:cNvSpPr txBox="1"/>
          <p:nvPr>
            <p:ph idx="3"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55" name="Google Shape;55;p7"/>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56" name="Google Shape;56;p7"/>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7" name="Google Shape;57;p7"/>
          <p:cNvPicPr preferRelativeResize="0"/>
          <p:nvPr/>
        </p:nvPicPr>
        <p:blipFill>
          <a:blip r:embed="rId3">
            <a:alphaModFix/>
          </a:blip>
          <a:stretch>
            <a:fillRect/>
          </a:stretch>
        </p:blipFill>
        <p:spPr>
          <a:xfrm>
            <a:off x="215571" y="4583675"/>
            <a:ext cx="896855" cy="3936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8" name="Shape 58"/>
        <p:cNvGrpSpPr/>
        <p:nvPr/>
      </p:nvGrpSpPr>
      <p:grpSpPr>
        <a:xfrm>
          <a:off x="0" y="0"/>
          <a:ext cx="0" cy="0"/>
          <a:chOff x="0" y="0"/>
          <a:chExt cx="0" cy="0"/>
        </a:xfrm>
      </p:grpSpPr>
      <p:sp>
        <p:nvSpPr>
          <p:cNvPr id="59" name="Google Shape;59;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60" name="Google Shape;60;p8"/>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61" name="Google Shape;61;p8"/>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62" name="Google Shape;62;p8"/>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3" name="Google Shape;63;p8"/>
          <p:cNvPicPr preferRelativeResize="0"/>
          <p:nvPr/>
        </p:nvPicPr>
        <p:blipFill>
          <a:blip r:embed="rId3">
            <a:alphaModFix/>
          </a:blip>
          <a:stretch>
            <a:fillRect/>
          </a:stretch>
        </p:blipFill>
        <p:spPr>
          <a:xfrm>
            <a:off x="215571" y="4583675"/>
            <a:ext cx="896855" cy="3936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 2">
  <p:cSld name="CUSTOM">
    <p:spTree>
      <p:nvGrpSpPr>
        <p:cNvPr id="64" name="Shape 64"/>
        <p:cNvGrpSpPr/>
        <p:nvPr/>
      </p:nvGrpSpPr>
      <p:grpSpPr>
        <a:xfrm>
          <a:off x="0" y="0"/>
          <a:ext cx="0" cy="0"/>
          <a:chOff x="0" y="0"/>
          <a:chExt cx="0" cy="0"/>
        </a:xfrm>
      </p:grpSpPr>
      <p:sp>
        <p:nvSpPr>
          <p:cNvPr id="65" name="Google Shape;65;p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
        <p:nvSpPr>
          <p:cNvPr id="66" name="Google Shape;66;p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f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5.png"/><Relationship Id="rId4" Type="http://schemas.openxmlformats.org/officeDocument/2006/relationships/image" Target="../media/image13.png"/><Relationship Id="rId5" Type="http://schemas.openxmlformats.org/officeDocument/2006/relationships/image" Target="../media/image21.jpg"/><Relationship Id="rId6" Type="http://schemas.openxmlformats.org/officeDocument/2006/relationships/image" Target="../media/image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7.png"/><Relationship Id="rId4" Type="http://schemas.openxmlformats.org/officeDocument/2006/relationships/image" Target="../media/image13.png"/><Relationship Id="rId5" Type="http://schemas.openxmlformats.org/officeDocument/2006/relationships/image" Target="../media/image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24.png"/><Relationship Id="rId4" Type="http://schemas.openxmlformats.org/officeDocument/2006/relationships/image" Target="../media/image13.png"/><Relationship Id="rId5" Type="http://schemas.openxmlformats.org/officeDocument/2006/relationships/image" Target="../media/image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36.png"/><Relationship Id="rId4" Type="http://schemas.openxmlformats.org/officeDocument/2006/relationships/image" Target="../media/image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36.png"/><Relationship Id="rId4" Type="http://schemas.openxmlformats.org/officeDocument/2006/relationships/image" Target="../media/image17.png"/><Relationship Id="rId5" Type="http://schemas.openxmlformats.org/officeDocument/2006/relationships/image" Target="../media/image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22.png"/><Relationship Id="rId4" Type="http://schemas.openxmlformats.org/officeDocument/2006/relationships/image" Target="../media/image36.png"/><Relationship Id="rId5" Type="http://schemas.openxmlformats.org/officeDocument/2006/relationships/image" Target="../media/image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20.png"/><Relationship Id="rId4" Type="http://schemas.openxmlformats.org/officeDocument/2006/relationships/image" Target="../media/image36.png"/><Relationship Id="rId5" Type="http://schemas.openxmlformats.org/officeDocument/2006/relationships/image" Target="../media/image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30.png"/><Relationship Id="rId4" Type="http://schemas.openxmlformats.org/officeDocument/2006/relationships/image" Target="../media/image36.png"/><Relationship Id="rId5" Type="http://schemas.openxmlformats.org/officeDocument/2006/relationships/image" Target="../media/image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25.png"/><Relationship Id="rId4" Type="http://schemas.openxmlformats.org/officeDocument/2006/relationships/image" Target="../media/image36.png"/><Relationship Id="rId5" Type="http://schemas.openxmlformats.org/officeDocument/2006/relationships/image" Target="../media/image27.png"/><Relationship Id="rId6" Type="http://schemas.openxmlformats.org/officeDocument/2006/relationships/image" Target="../media/image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26.png"/><Relationship Id="rId4" Type="http://schemas.openxmlformats.org/officeDocument/2006/relationships/image" Target="../media/image36.png"/><Relationship Id="rId5" Type="http://schemas.openxmlformats.org/officeDocument/2006/relationships/image" Target="../media/image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32.jpg"/><Relationship Id="rId4" Type="http://schemas.openxmlformats.org/officeDocument/2006/relationships/image" Target="../media/image28.png"/><Relationship Id="rId5" Type="http://schemas.openxmlformats.org/officeDocument/2006/relationships/image" Target="../media/image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38.png"/><Relationship Id="rId4" Type="http://schemas.openxmlformats.org/officeDocument/2006/relationships/image" Target="../media/image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29.png"/><Relationship Id="rId4" Type="http://schemas.openxmlformats.org/officeDocument/2006/relationships/image" Target="../media/image38.png"/><Relationship Id="rId5" Type="http://schemas.openxmlformats.org/officeDocument/2006/relationships/image" Target="../media/image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38.png"/><Relationship Id="rId4" Type="http://schemas.openxmlformats.org/officeDocument/2006/relationships/image" Target="../media/image41.png"/><Relationship Id="rId5" Type="http://schemas.openxmlformats.org/officeDocument/2006/relationships/image" Target="../media/image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39.png"/><Relationship Id="rId4" Type="http://schemas.openxmlformats.org/officeDocument/2006/relationships/image" Target="../media/image31.png"/><Relationship Id="rId5" Type="http://schemas.openxmlformats.org/officeDocument/2006/relationships/image" Target="../media/image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35.png"/><Relationship Id="rId4" Type="http://schemas.openxmlformats.org/officeDocument/2006/relationships/image" Target="../media/image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34.png"/><Relationship Id="rId4" Type="http://schemas.openxmlformats.org/officeDocument/2006/relationships/image" Target="../media/image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35.png"/><Relationship Id="rId4" Type="http://schemas.openxmlformats.org/officeDocument/2006/relationships/image" Target="../media/image33.png"/><Relationship Id="rId5" Type="http://schemas.openxmlformats.org/officeDocument/2006/relationships/image" Target="../media/image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35.png"/><Relationship Id="rId4" Type="http://schemas.openxmlformats.org/officeDocument/2006/relationships/image" Target="../media/image12.png"/><Relationship Id="rId5" Type="http://schemas.openxmlformats.org/officeDocument/2006/relationships/image" Target="../media/image1.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35.png"/><Relationship Id="rId4" Type="http://schemas.openxmlformats.org/officeDocument/2006/relationships/image" Target="../media/image16.png"/><Relationship Id="rId5" Type="http://schemas.openxmlformats.org/officeDocument/2006/relationships/image" Target="../media/image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7.png"/><Relationship Id="rId4" Type="http://schemas.openxmlformats.org/officeDocument/2006/relationships/image" Target="../media/image1.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35.png"/><Relationship Id="rId4" Type="http://schemas.openxmlformats.org/officeDocument/2006/relationships/image" Target="../media/image40.png"/><Relationship Id="rId5" Type="http://schemas.openxmlformats.org/officeDocument/2006/relationships/image" Target="../media/image1.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35.png"/><Relationship Id="rId4" Type="http://schemas.openxmlformats.org/officeDocument/2006/relationships/image" Target="../media/image16.png"/><Relationship Id="rId5" Type="http://schemas.openxmlformats.org/officeDocument/2006/relationships/image" Target="../media/image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35.png"/><Relationship Id="rId4" Type="http://schemas.openxmlformats.org/officeDocument/2006/relationships/image" Target="../media/image31.png"/><Relationship Id="rId5" Type="http://schemas.openxmlformats.org/officeDocument/2006/relationships/image" Target="../media/image1.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35.png"/><Relationship Id="rId4" Type="http://schemas.openxmlformats.org/officeDocument/2006/relationships/image" Target="../media/image22.png"/><Relationship Id="rId5" Type="http://schemas.openxmlformats.org/officeDocument/2006/relationships/image" Target="../media/image1.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14.png"/><Relationship Id="rId5" Type="http://schemas.openxmlformats.org/officeDocument/2006/relationships/image" Target="../media/image19.png"/><Relationship Id="rId6" Type="http://schemas.openxmlformats.org/officeDocument/2006/relationships/image" Target="../media/image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hyperlink" Target="https://drive.google.com/open?id=1R7A4Vaj7BWInz0xNfaE3oMGwfRS8JWY5" TargetMode="External"/><Relationship Id="rId5" Type="http://schemas.openxmlformats.org/officeDocument/2006/relationships/image" Target="../media/image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6.png"/><Relationship Id="rId4" Type="http://schemas.openxmlformats.org/officeDocument/2006/relationships/image" Target="../media/image13.png"/><Relationship Id="rId5"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10"/>
          <p:cNvSpPr txBox="1"/>
          <p:nvPr>
            <p:ph type="title"/>
          </p:nvPr>
        </p:nvSpPr>
        <p:spPr>
          <a:xfrm>
            <a:off x="5237250" y="2070000"/>
            <a:ext cx="3465000" cy="1097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fr">
                <a:latin typeface="Arial"/>
                <a:ea typeface="Arial"/>
                <a:cs typeface="Arial"/>
                <a:sym typeface="Arial"/>
              </a:rPr>
              <a:t>Competency 2 </a:t>
            </a:r>
            <a:r>
              <a:rPr lang="fr">
                <a:latin typeface="Arial"/>
                <a:ea typeface="Arial"/>
                <a:cs typeface="Arial"/>
                <a:sym typeface="Arial"/>
              </a:rPr>
              <a:t>Lesson 2.4.1</a:t>
            </a:r>
            <a:endParaRPr>
              <a:latin typeface="Arial"/>
              <a:ea typeface="Arial"/>
              <a:cs typeface="Arial"/>
              <a:sym typeface="Arial"/>
            </a:endParaRPr>
          </a:p>
          <a:p>
            <a:pPr indent="0" lvl="0" marL="0" rtl="0" algn="ctr">
              <a:spcBef>
                <a:spcPts val="0"/>
              </a:spcBef>
              <a:spcAft>
                <a:spcPts val="0"/>
              </a:spcAft>
              <a:buNone/>
            </a:pPr>
            <a:r>
              <a:rPr lang="fr">
                <a:latin typeface="Arial"/>
                <a:ea typeface="Arial"/>
                <a:cs typeface="Arial"/>
                <a:sym typeface="Arial"/>
              </a:rPr>
              <a:t>Brake System (1)</a:t>
            </a:r>
            <a:endParaRPr>
              <a:latin typeface="Arial"/>
              <a:ea typeface="Arial"/>
              <a:cs typeface="Arial"/>
              <a:sym typeface="Arial"/>
            </a:endParaRPr>
          </a:p>
          <a:p>
            <a:pPr indent="0" lvl="0" marL="0" rtl="0" algn="ctr">
              <a:spcBef>
                <a:spcPts val="0"/>
              </a:spcBef>
              <a:spcAft>
                <a:spcPts val="0"/>
              </a:spcAft>
              <a:buNone/>
            </a:pPr>
            <a:r>
              <a:t/>
            </a:r>
            <a:endParaRPr>
              <a:latin typeface="Arial"/>
              <a:ea typeface="Arial"/>
              <a:cs typeface="Arial"/>
              <a:sym typeface="Arial"/>
            </a:endParaRPr>
          </a:p>
          <a:p>
            <a:pPr indent="0" lvl="0" marL="0" rtl="0" algn="ctr">
              <a:spcBef>
                <a:spcPts val="0"/>
              </a:spcBef>
              <a:spcAft>
                <a:spcPts val="0"/>
              </a:spcAft>
              <a:buNone/>
            </a:pPr>
            <a:r>
              <a:t/>
            </a:r>
            <a:endParaRPr>
              <a:latin typeface="Arial"/>
              <a:ea typeface="Arial"/>
              <a:cs typeface="Arial"/>
              <a:sym typeface="Arial"/>
            </a:endParaRPr>
          </a:p>
        </p:txBody>
      </p:sp>
      <p:sp>
        <p:nvSpPr>
          <p:cNvPr id="72" name="Google Shape;72;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pic>
        <p:nvPicPr>
          <p:cNvPr id="73" name="Google Shape;73;p10"/>
          <p:cNvPicPr preferRelativeResize="0"/>
          <p:nvPr/>
        </p:nvPicPr>
        <p:blipFill>
          <a:blip r:embed="rId3">
            <a:alphaModFix/>
          </a:blip>
          <a:stretch>
            <a:fillRect/>
          </a:stretch>
        </p:blipFill>
        <p:spPr>
          <a:xfrm>
            <a:off x="7967125" y="-41200"/>
            <a:ext cx="1128074" cy="48345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1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fr"/>
              <a:t>Air Dryer (air purifier)</a:t>
            </a:r>
            <a:endParaRPr/>
          </a:p>
        </p:txBody>
      </p:sp>
      <p:pic>
        <p:nvPicPr>
          <p:cNvPr id="176" name="Google Shape;176;p19"/>
          <p:cNvPicPr preferRelativeResize="0"/>
          <p:nvPr/>
        </p:nvPicPr>
        <p:blipFill>
          <a:blip r:embed="rId3">
            <a:alphaModFix/>
          </a:blip>
          <a:stretch>
            <a:fillRect/>
          </a:stretch>
        </p:blipFill>
        <p:spPr>
          <a:xfrm>
            <a:off x="304800" y="1551125"/>
            <a:ext cx="1772450" cy="2469475"/>
          </a:xfrm>
          <a:prstGeom prst="rect">
            <a:avLst/>
          </a:prstGeom>
          <a:noFill/>
          <a:ln>
            <a:noFill/>
          </a:ln>
        </p:spPr>
      </p:pic>
      <p:sp>
        <p:nvSpPr>
          <p:cNvPr id="177" name="Google Shape;177;p19"/>
          <p:cNvSpPr txBox="1"/>
          <p:nvPr/>
        </p:nvSpPr>
        <p:spPr>
          <a:xfrm>
            <a:off x="5156675" y="2156850"/>
            <a:ext cx="3235200" cy="8298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fr" sz="1600">
                <a:solidFill>
                  <a:schemeClr val="dk1"/>
                </a:solidFill>
              </a:rPr>
              <a:t>The</a:t>
            </a:r>
            <a:r>
              <a:rPr b="1" lang="fr" sz="1600">
                <a:solidFill>
                  <a:schemeClr val="dk1"/>
                </a:solidFill>
              </a:rPr>
              <a:t> </a:t>
            </a:r>
            <a:r>
              <a:rPr b="1" lang="fr" sz="1600">
                <a:solidFill>
                  <a:srgbClr val="FF0000"/>
                </a:solidFill>
              </a:rPr>
              <a:t>air dryer</a:t>
            </a:r>
            <a:r>
              <a:rPr lang="fr" sz="1600">
                <a:solidFill>
                  <a:srgbClr val="FF0000"/>
                </a:solidFill>
              </a:rPr>
              <a:t> </a:t>
            </a:r>
            <a:r>
              <a:rPr lang="fr" sz="1600">
                <a:solidFill>
                  <a:schemeClr val="dk1"/>
                </a:solidFill>
              </a:rPr>
              <a:t>installed between the compressor and the supply tank, evacuates the moisture contained in the compressed air.</a:t>
            </a:r>
            <a:endParaRPr sz="1900"/>
          </a:p>
        </p:txBody>
      </p:sp>
      <p:pic>
        <p:nvPicPr>
          <p:cNvPr id="178" name="Google Shape;178;p19"/>
          <p:cNvPicPr preferRelativeResize="0"/>
          <p:nvPr/>
        </p:nvPicPr>
        <p:blipFill>
          <a:blip r:embed="rId4">
            <a:alphaModFix/>
          </a:blip>
          <a:stretch>
            <a:fillRect/>
          </a:stretch>
        </p:blipFill>
        <p:spPr>
          <a:xfrm>
            <a:off x="100705" y="174400"/>
            <a:ext cx="1355195" cy="1013450"/>
          </a:xfrm>
          <a:prstGeom prst="rect">
            <a:avLst/>
          </a:prstGeom>
          <a:noFill/>
          <a:ln>
            <a:noFill/>
          </a:ln>
        </p:spPr>
      </p:pic>
      <p:sp>
        <p:nvSpPr>
          <p:cNvPr id="179" name="Google Shape;179;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pic>
        <p:nvPicPr>
          <p:cNvPr id="180" name="Google Shape;180;p19"/>
          <p:cNvPicPr preferRelativeResize="0"/>
          <p:nvPr/>
        </p:nvPicPr>
        <p:blipFill>
          <a:blip r:embed="rId5">
            <a:alphaModFix/>
          </a:blip>
          <a:stretch>
            <a:fillRect/>
          </a:stretch>
        </p:blipFill>
        <p:spPr>
          <a:xfrm>
            <a:off x="2229650" y="1377050"/>
            <a:ext cx="2713713" cy="2750205"/>
          </a:xfrm>
          <a:prstGeom prst="rect">
            <a:avLst/>
          </a:prstGeom>
          <a:noFill/>
          <a:ln>
            <a:noFill/>
          </a:ln>
        </p:spPr>
      </p:pic>
      <p:sp>
        <p:nvSpPr>
          <p:cNvPr id="181" name="Google Shape;181;p19"/>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pic>
        <p:nvPicPr>
          <p:cNvPr id="182" name="Google Shape;182;p19"/>
          <p:cNvPicPr preferRelativeResize="0"/>
          <p:nvPr/>
        </p:nvPicPr>
        <p:blipFill>
          <a:blip r:embed="rId6">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2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Air Supply Reservoir (tank) </a:t>
            </a:r>
            <a:endParaRPr/>
          </a:p>
        </p:txBody>
      </p:sp>
      <p:pic>
        <p:nvPicPr>
          <p:cNvPr id="188" name="Google Shape;188;p20"/>
          <p:cNvPicPr preferRelativeResize="0"/>
          <p:nvPr/>
        </p:nvPicPr>
        <p:blipFill>
          <a:blip r:embed="rId3">
            <a:alphaModFix/>
          </a:blip>
          <a:stretch>
            <a:fillRect/>
          </a:stretch>
        </p:blipFill>
        <p:spPr>
          <a:xfrm>
            <a:off x="0" y="1850750"/>
            <a:ext cx="4517000" cy="1477900"/>
          </a:xfrm>
          <a:prstGeom prst="rect">
            <a:avLst/>
          </a:prstGeom>
          <a:noFill/>
          <a:ln>
            <a:noFill/>
          </a:ln>
        </p:spPr>
      </p:pic>
      <p:sp>
        <p:nvSpPr>
          <p:cNvPr id="189" name="Google Shape;189;p20"/>
          <p:cNvSpPr txBox="1"/>
          <p:nvPr/>
        </p:nvSpPr>
        <p:spPr>
          <a:xfrm>
            <a:off x="4809800" y="2161800"/>
            <a:ext cx="3578700" cy="6465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fr" sz="1800">
                <a:solidFill>
                  <a:schemeClr val="dk1"/>
                </a:solidFill>
              </a:rPr>
              <a:t>The</a:t>
            </a:r>
            <a:r>
              <a:rPr lang="fr" sz="1800">
                <a:solidFill>
                  <a:schemeClr val="dk1"/>
                </a:solidFill>
              </a:rPr>
              <a:t> </a:t>
            </a:r>
            <a:r>
              <a:rPr b="1" lang="fr" sz="1800">
                <a:solidFill>
                  <a:srgbClr val="FF0000"/>
                </a:solidFill>
              </a:rPr>
              <a:t>air supply reservoir (tank)</a:t>
            </a:r>
            <a:r>
              <a:rPr lang="fr" sz="1800">
                <a:solidFill>
                  <a:schemeClr val="dk1"/>
                </a:solidFill>
              </a:rPr>
              <a:t> stores the compressed air that comes from the air compressor.</a:t>
            </a:r>
            <a:endParaRPr sz="2100"/>
          </a:p>
        </p:txBody>
      </p:sp>
      <p:pic>
        <p:nvPicPr>
          <p:cNvPr id="190" name="Google Shape;190;p20"/>
          <p:cNvPicPr preferRelativeResize="0"/>
          <p:nvPr/>
        </p:nvPicPr>
        <p:blipFill>
          <a:blip r:embed="rId4">
            <a:alphaModFix/>
          </a:blip>
          <a:stretch>
            <a:fillRect/>
          </a:stretch>
        </p:blipFill>
        <p:spPr>
          <a:xfrm>
            <a:off x="100705" y="174400"/>
            <a:ext cx="1355195" cy="1013450"/>
          </a:xfrm>
          <a:prstGeom prst="rect">
            <a:avLst/>
          </a:prstGeom>
          <a:noFill/>
          <a:ln>
            <a:noFill/>
          </a:ln>
        </p:spPr>
      </p:pic>
      <p:sp>
        <p:nvSpPr>
          <p:cNvPr id="191" name="Google Shape;191;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sp>
        <p:nvSpPr>
          <p:cNvPr id="192" name="Google Shape;192;p20"/>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pic>
        <p:nvPicPr>
          <p:cNvPr id="193" name="Google Shape;193;p20"/>
          <p:cNvPicPr preferRelativeResize="0"/>
          <p:nvPr/>
        </p:nvPicPr>
        <p:blipFill>
          <a:blip r:embed="rId5">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2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Safety Valve</a:t>
            </a:r>
            <a:endParaRPr/>
          </a:p>
        </p:txBody>
      </p:sp>
      <p:pic>
        <p:nvPicPr>
          <p:cNvPr id="199" name="Google Shape;199;p21"/>
          <p:cNvPicPr preferRelativeResize="0"/>
          <p:nvPr/>
        </p:nvPicPr>
        <p:blipFill>
          <a:blip r:embed="rId3">
            <a:alphaModFix/>
          </a:blip>
          <a:stretch>
            <a:fillRect/>
          </a:stretch>
        </p:blipFill>
        <p:spPr>
          <a:xfrm>
            <a:off x="1371600" y="1474925"/>
            <a:ext cx="1727950" cy="2364575"/>
          </a:xfrm>
          <a:prstGeom prst="rect">
            <a:avLst/>
          </a:prstGeom>
          <a:noFill/>
          <a:ln>
            <a:noFill/>
          </a:ln>
        </p:spPr>
      </p:pic>
      <p:sp>
        <p:nvSpPr>
          <p:cNvPr id="200" name="Google Shape;200;p21"/>
          <p:cNvSpPr txBox="1"/>
          <p:nvPr/>
        </p:nvSpPr>
        <p:spPr>
          <a:xfrm>
            <a:off x="3716675" y="1954550"/>
            <a:ext cx="4203300" cy="16227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fr" sz="1500">
                <a:solidFill>
                  <a:schemeClr val="dk1"/>
                </a:solidFill>
              </a:rPr>
              <a:t>If the </a:t>
            </a:r>
            <a:r>
              <a:rPr b="1" lang="fr" sz="1500">
                <a:solidFill>
                  <a:schemeClr val="dk1"/>
                </a:solidFill>
              </a:rPr>
              <a:t>pressure regulator</a:t>
            </a:r>
            <a:r>
              <a:rPr lang="fr" sz="1500">
                <a:solidFill>
                  <a:schemeClr val="dk1"/>
                </a:solidFill>
              </a:rPr>
              <a:t> is</a:t>
            </a:r>
            <a:r>
              <a:rPr b="1" lang="fr" sz="1500">
                <a:solidFill>
                  <a:schemeClr val="dk1"/>
                </a:solidFill>
              </a:rPr>
              <a:t> faulty</a:t>
            </a:r>
            <a:r>
              <a:rPr lang="fr" sz="1500">
                <a:solidFill>
                  <a:schemeClr val="dk1"/>
                </a:solidFill>
              </a:rPr>
              <a:t> and wouldn’t be able to send the signal to the compressor to </a:t>
            </a:r>
            <a:r>
              <a:rPr b="1" lang="fr" sz="1500">
                <a:solidFill>
                  <a:schemeClr val="dk1"/>
                </a:solidFill>
              </a:rPr>
              <a:t>disengage</a:t>
            </a:r>
            <a:r>
              <a:rPr lang="fr" sz="1500">
                <a:solidFill>
                  <a:schemeClr val="dk1"/>
                </a:solidFill>
              </a:rPr>
              <a:t>, the</a:t>
            </a:r>
            <a:r>
              <a:rPr lang="fr" sz="1500">
                <a:solidFill>
                  <a:schemeClr val="dk1"/>
                </a:solidFill>
              </a:rPr>
              <a:t> </a:t>
            </a:r>
            <a:r>
              <a:rPr b="1" lang="fr" sz="1500">
                <a:solidFill>
                  <a:srgbClr val="FF0000"/>
                </a:solidFill>
              </a:rPr>
              <a:t>safety valve</a:t>
            </a:r>
            <a:r>
              <a:rPr lang="fr" sz="1500">
                <a:solidFill>
                  <a:schemeClr val="dk1"/>
                </a:solidFill>
              </a:rPr>
              <a:t> would protect the pneumatic system frome overpressure and explosion.</a:t>
            </a:r>
            <a:endParaRPr sz="1800"/>
          </a:p>
        </p:txBody>
      </p:sp>
      <p:pic>
        <p:nvPicPr>
          <p:cNvPr id="201" name="Google Shape;201;p21"/>
          <p:cNvPicPr preferRelativeResize="0"/>
          <p:nvPr/>
        </p:nvPicPr>
        <p:blipFill>
          <a:blip r:embed="rId4">
            <a:alphaModFix/>
          </a:blip>
          <a:stretch>
            <a:fillRect/>
          </a:stretch>
        </p:blipFill>
        <p:spPr>
          <a:xfrm>
            <a:off x="100705" y="174400"/>
            <a:ext cx="1355195" cy="1013450"/>
          </a:xfrm>
          <a:prstGeom prst="rect">
            <a:avLst/>
          </a:prstGeom>
          <a:noFill/>
          <a:ln>
            <a:noFill/>
          </a:ln>
        </p:spPr>
      </p:pic>
      <p:sp>
        <p:nvSpPr>
          <p:cNvPr id="202" name="Google Shape;202;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sp>
        <p:nvSpPr>
          <p:cNvPr id="203" name="Google Shape;203;p21"/>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pic>
        <p:nvPicPr>
          <p:cNvPr id="204" name="Google Shape;204;p21"/>
          <p:cNvPicPr preferRelativeResize="0"/>
          <p:nvPr/>
        </p:nvPicPr>
        <p:blipFill>
          <a:blip r:embed="rId5">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2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fr"/>
              <a:t>Secondary Circuit </a:t>
            </a:r>
            <a:endParaRPr/>
          </a:p>
        </p:txBody>
      </p:sp>
      <p:pic>
        <p:nvPicPr>
          <p:cNvPr id="210" name="Google Shape;210;p22"/>
          <p:cNvPicPr preferRelativeResize="0"/>
          <p:nvPr/>
        </p:nvPicPr>
        <p:blipFill>
          <a:blip r:embed="rId3">
            <a:alphaModFix/>
          </a:blip>
          <a:stretch>
            <a:fillRect/>
          </a:stretch>
        </p:blipFill>
        <p:spPr>
          <a:xfrm>
            <a:off x="299400" y="1150"/>
            <a:ext cx="5868201" cy="4594700"/>
          </a:xfrm>
          <a:prstGeom prst="rect">
            <a:avLst/>
          </a:prstGeom>
          <a:noFill/>
          <a:ln>
            <a:noFill/>
          </a:ln>
        </p:spPr>
      </p:pic>
      <p:sp>
        <p:nvSpPr>
          <p:cNvPr id="211" name="Google Shape;211;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sp>
        <p:nvSpPr>
          <p:cNvPr id="212" name="Google Shape;212;p22"/>
          <p:cNvSpPr txBox="1"/>
          <p:nvPr/>
        </p:nvSpPr>
        <p:spPr>
          <a:xfrm>
            <a:off x="149575" y="966575"/>
            <a:ext cx="7939500" cy="349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a:t>                            </a:t>
            </a:r>
            <a:r>
              <a:rPr lang="fr">
                <a:solidFill>
                  <a:srgbClr val="FF0000"/>
                </a:solidFill>
              </a:rPr>
              <a:t>Disk Brake</a:t>
            </a:r>
            <a:endParaRPr>
              <a:solidFill>
                <a:srgbClr val="FF0000"/>
              </a:solidFill>
            </a:endParaRPr>
          </a:p>
          <a:p>
            <a:pPr indent="0" lvl="0" marL="0" rtl="0" algn="l">
              <a:spcBef>
                <a:spcPts val="0"/>
              </a:spcBef>
              <a:spcAft>
                <a:spcPts val="0"/>
              </a:spcAft>
              <a:buNone/>
            </a:pPr>
            <a:r>
              <a:t/>
            </a:r>
            <a:endParaRPr>
              <a:solidFill>
                <a:srgbClr val="FF0000"/>
              </a:solidFill>
            </a:endParaRPr>
          </a:p>
          <a:p>
            <a:pPr indent="0" lvl="0" marL="0" rtl="0" algn="l">
              <a:spcBef>
                <a:spcPts val="0"/>
              </a:spcBef>
              <a:spcAft>
                <a:spcPts val="0"/>
              </a:spcAft>
              <a:buNone/>
            </a:pPr>
            <a:r>
              <a:rPr lang="fr">
                <a:solidFill>
                  <a:srgbClr val="FF0000"/>
                </a:solidFill>
              </a:rPr>
              <a:t>                              Brake Actuator</a:t>
            </a:r>
            <a:endParaRPr>
              <a:solidFill>
                <a:srgbClr val="FF0000"/>
              </a:solidFill>
            </a:endParaRPr>
          </a:p>
          <a:p>
            <a:pPr indent="0" lvl="0" marL="0" rtl="0" algn="l">
              <a:spcBef>
                <a:spcPts val="0"/>
              </a:spcBef>
              <a:spcAft>
                <a:spcPts val="0"/>
              </a:spcAft>
              <a:buNone/>
            </a:pPr>
            <a:r>
              <a:t/>
            </a:r>
            <a:endParaRPr>
              <a:solidFill>
                <a:srgbClr val="FF0000"/>
              </a:solidFill>
            </a:endParaRPr>
          </a:p>
          <a:p>
            <a:pPr indent="0" lvl="0" marL="0" rtl="0" algn="l">
              <a:spcBef>
                <a:spcPts val="0"/>
              </a:spcBef>
              <a:spcAft>
                <a:spcPts val="0"/>
              </a:spcAft>
              <a:buNone/>
            </a:pPr>
            <a:r>
              <a:t/>
            </a:r>
            <a:endParaRPr>
              <a:solidFill>
                <a:srgbClr val="FF0000"/>
              </a:solidFill>
            </a:endParaRPr>
          </a:p>
          <a:p>
            <a:pPr indent="0" lvl="0" marL="0" rtl="0" algn="l">
              <a:spcBef>
                <a:spcPts val="0"/>
              </a:spcBef>
              <a:spcAft>
                <a:spcPts val="0"/>
              </a:spcAft>
              <a:buNone/>
            </a:pPr>
            <a:r>
              <a:rPr lang="fr">
                <a:solidFill>
                  <a:srgbClr val="FF0000"/>
                </a:solidFill>
              </a:rPr>
              <a:t>                                                           Brake Pedal</a:t>
            </a:r>
            <a:endParaRPr>
              <a:solidFill>
                <a:srgbClr val="FF0000"/>
              </a:solidFill>
            </a:endParaRPr>
          </a:p>
          <a:p>
            <a:pPr indent="0" lvl="0" marL="0" rtl="0" algn="l">
              <a:spcBef>
                <a:spcPts val="0"/>
              </a:spcBef>
              <a:spcAft>
                <a:spcPts val="0"/>
              </a:spcAft>
              <a:buNone/>
            </a:pPr>
            <a:r>
              <a:t/>
            </a:r>
            <a:endParaRPr>
              <a:solidFill>
                <a:srgbClr val="FF0000"/>
              </a:solidFill>
            </a:endParaRPr>
          </a:p>
          <a:p>
            <a:pPr indent="0" lvl="0" marL="0" rtl="0" algn="l">
              <a:spcBef>
                <a:spcPts val="0"/>
              </a:spcBef>
              <a:spcAft>
                <a:spcPts val="0"/>
              </a:spcAft>
              <a:buNone/>
            </a:pPr>
            <a:r>
              <a:t/>
            </a:r>
            <a:endParaRPr>
              <a:solidFill>
                <a:srgbClr val="FF0000"/>
              </a:solidFill>
            </a:endParaRPr>
          </a:p>
          <a:p>
            <a:pPr indent="0" lvl="0" marL="0" rtl="0" algn="l">
              <a:spcBef>
                <a:spcPts val="0"/>
              </a:spcBef>
              <a:spcAft>
                <a:spcPts val="0"/>
              </a:spcAft>
              <a:buNone/>
            </a:pPr>
            <a:r>
              <a:rPr lang="fr">
                <a:solidFill>
                  <a:srgbClr val="FF0000"/>
                </a:solidFill>
              </a:rPr>
              <a:t>                                                                   </a:t>
            </a:r>
            <a:endParaRPr>
              <a:solidFill>
                <a:srgbClr val="FF0000"/>
              </a:solidFill>
            </a:endParaRPr>
          </a:p>
          <a:p>
            <a:pPr indent="0" lvl="0" marL="0" rtl="0" algn="l">
              <a:spcBef>
                <a:spcPts val="0"/>
              </a:spcBef>
              <a:spcAft>
                <a:spcPts val="0"/>
              </a:spcAft>
              <a:buNone/>
            </a:pPr>
            <a:r>
              <a:rPr lang="fr">
                <a:solidFill>
                  <a:srgbClr val="FF0000"/>
                </a:solidFill>
              </a:rPr>
              <a:t>                                                                    Safety Valve</a:t>
            </a:r>
            <a:endParaRPr>
              <a:solidFill>
                <a:srgbClr val="FF0000"/>
              </a:solidFill>
            </a:endParaRPr>
          </a:p>
          <a:p>
            <a:pPr indent="0" lvl="0" marL="0" rtl="0" algn="l">
              <a:spcBef>
                <a:spcPts val="0"/>
              </a:spcBef>
              <a:spcAft>
                <a:spcPts val="0"/>
              </a:spcAft>
              <a:buNone/>
            </a:pPr>
            <a:r>
              <a:rPr lang="fr">
                <a:solidFill>
                  <a:srgbClr val="FF0000"/>
                </a:solidFill>
              </a:rPr>
              <a:t>                                                              Air Dryer                                     Low Air Pressure Warning </a:t>
            </a:r>
            <a:endParaRPr>
              <a:solidFill>
                <a:srgbClr val="FF0000"/>
              </a:solidFill>
            </a:endParaRPr>
          </a:p>
          <a:p>
            <a:pPr indent="0" lvl="0" marL="0" rtl="0" algn="l">
              <a:spcBef>
                <a:spcPts val="0"/>
              </a:spcBef>
              <a:spcAft>
                <a:spcPts val="0"/>
              </a:spcAft>
              <a:buNone/>
            </a:pPr>
            <a:r>
              <a:rPr lang="fr">
                <a:solidFill>
                  <a:srgbClr val="FF0000"/>
                </a:solidFill>
              </a:rPr>
              <a:t>Brake Drum</a:t>
            </a:r>
            <a:endParaRPr>
              <a:solidFill>
                <a:srgbClr val="FF0000"/>
              </a:solidFill>
            </a:endParaRPr>
          </a:p>
          <a:p>
            <a:pPr indent="0" lvl="0" marL="0" rtl="0" algn="l">
              <a:spcBef>
                <a:spcPts val="0"/>
              </a:spcBef>
              <a:spcAft>
                <a:spcPts val="0"/>
              </a:spcAft>
              <a:buNone/>
            </a:pPr>
            <a:r>
              <a:rPr lang="fr">
                <a:solidFill>
                  <a:srgbClr val="FF0000"/>
                </a:solidFill>
              </a:rPr>
              <a:t>                         Brake Actuator                                                       Front Reservoir</a:t>
            </a:r>
            <a:endParaRPr>
              <a:solidFill>
                <a:srgbClr val="FF0000"/>
              </a:solidFill>
            </a:endParaRPr>
          </a:p>
          <a:p>
            <a:pPr indent="0" lvl="0" marL="0" rtl="0" algn="l">
              <a:spcBef>
                <a:spcPts val="0"/>
              </a:spcBef>
              <a:spcAft>
                <a:spcPts val="0"/>
              </a:spcAft>
              <a:buNone/>
            </a:pPr>
            <a:r>
              <a:rPr lang="fr">
                <a:solidFill>
                  <a:srgbClr val="FF0000"/>
                </a:solidFill>
              </a:rPr>
              <a:t>                                              Pressure</a:t>
            </a:r>
            <a:endParaRPr>
              <a:solidFill>
                <a:srgbClr val="FF0000"/>
              </a:solidFill>
            </a:endParaRPr>
          </a:p>
          <a:p>
            <a:pPr indent="0" lvl="0" marL="0" rtl="0" algn="l">
              <a:spcBef>
                <a:spcPts val="0"/>
              </a:spcBef>
              <a:spcAft>
                <a:spcPts val="0"/>
              </a:spcAft>
              <a:buNone/>
            </a:pPr>
            <a:r>
              <a:rPr lang="fr">
                <a:solidFill>
                  <a:srgbClr val="FF0000"/>
                </a:solidFill>
              </a:rPr>
              <a:t>                                              Regulator                     Air Supply Reservoir</a:t>
            </a:r>
            <a:endParaRPr>
              <a:solidFill>
                <a:srgbClr val="FF0000"/>
              </a:solidFill>
            </a:endParaRPr>
          </a:p>
          <a:p>
            <a:pPr indent="0" lvl="0" marL="0" rtl="0" algn="l">
              <a:spcBef>
                <a:spcPts val="0"/>
              </a:spcBef>
              <a:spcAft>
                <a:spcPts val="0"/>
              </a:spcAft>
              <a:buNone/>
            </a:pPr>
            <a:r>
              <a:rPr lang="fr">
                <a:solidFill>
                  <a:srgbClr val="FF0000"/>
                </a:solidFill>
              </a:rPr>
              <a:t>Air </a:t>
            </a:r>
            <a:r>
              <a:rPr lang="fr">
                <a:solidFill>
                  <a:srgbClr val="FF0000"/>
                </a:solidFill>
              </a:rPr>
              <a:t>Compressor</a:t>
            </a:r>
            <a:endParaRPr>
              <a:solidFill>
                <a:srgbClr val="FF0000"/>
              </a:solidFill>
            </a:endParaRPr>
          </a:p>
        </p:txBody>
      </p:sp>
      <p:sp>
        <p:nvSpPr>
          <p:cNvPr id="213" name="Google Shape;213;p22"/>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pic>
        <p:nvPicPr>
          <p:cNvPr id="214" name="Google Shape;214;p22"/>
          <p:cNvPicPr preferRelativeResize="0"/>
          <p:nvPr/>
        </p:nvPicPr>
        <p:blipFill>
          <a:blip r:embed="rId4">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2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fr"/>
              <a:t>Secondary Reservoir (tank) </a:t>
            </a:r>
            <a:endParaRPr/>
          </a:p>
        </p:txBody>
      </p:sp>
      <p:pic>
        <p:nvPicPr>
          <p:cNvPr id="220" name="Google Shape;220;p23"/>
          <p:cNvPicPr preferRelativeResize="0"/>
          <p:nvPr/>
        </p:nvPicPr>
        <p:blipFill>
          <a:blip r:embed="rId3">
            <a:alphaModFix/>
          </a:blip>
          <a:stretch>
            <a:fillRect/>
          </a:stretch>
        </p:blipFill>
        <p:spPr>
          <a:xfrm>
            <a:off x="70800" y="1150"/>
            <a:ext cx="1796675" cy="2208425"/>
          </a:xfrm>
          <a:prstGeom prst="rect">
            <a:avLst/>
          </a:prstGeom>
          <a:noFill/>
          <a:ln>
            <a:noFill/>
          </a:ln>
        </p:spPr>
      </p:pic>
      <p:pic>
        <p:nvPicPr>
          <p:cNvPr id="221" name="Google Shape;221;p23"/>
          <p:cNvPicPr preferRelativeResize="0"/>
          <p:nvPr/>
        </p:nvPicPr>
        <p:blipFill>
          <a:blip r:embed="rId4">
            <a:alphaModFix/>
          </a:blip>
          <a:stretch>
            <a:fillRect/>
          </a:stretch>
        </p:blipFill>
        <p:spPr>
          <a:xfrm>
            <a:off x="1269625" y="2209575"/>
            <a:ext cx="4248375" cy="1390025"/>
          </a:xfrm>
          <a:prstGeom prst="rect">
            <a:avLst/>
          </a:prstGeom>
          <a:noFill/>
          <a:ln>
            <a:noFill/>
          </a:ln>
        </p:spPr>
      </p:pic>
      <p:sp>
        <p:nvSpPr>
          <p:cNvPr id="222" name="Google Shape;222;p23"/>
          <p:cNvSpPr txBox="1"/>
          <p:nvPr/>
        </p:nvSpPr>
        <p:spPr>
          <a:xfrm>
            <a:off x="5674150" y="1810350"/>
            <a:ext cx="3205200" cy="7614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fr">
                <a:solidFill>
                  <a:schemeClr val="dk1"/>
                </a:solidFill>
              </a:rPr>
              <a:t>The</a:t>
            </a:r>
            <a:r>
              <a:rPr lang="fr">
                <a:solidFill>
                  <a:schemeClr val="dk1"/>
                </a:solidFill>
              </a:rPr>
              <a:t> </a:t>
            </a:r>
            <a:r>
              <a:rPr b="1" lang="fr">
                <a:solidFill>
                  <a:srgbClr val="FF0000"/>
                </a:solidFill>
              </a:rPr>
              <a:t>secondary reservoir</a:t>
            </a:r>
            <a:r>
              <a:rPr lang="fr">
                <a:solidFill>
                  <a:schemeClr val="dk1"/>
                </a:solidFill>
              </a:rPr>
              <a:t> stores the compressed air that comes from the air supply tank.</a:t>
            </a:r>
            <a:endParaRPr/>
          </a:p>
        </p:txBody>
      </p:sp>
      <p:sp>
        <p:nvSpPr>
          <p:cNvPr id="223" name="Google Shape;223;p23"/>
          <p:cNvSpPr txBox="1"/>
          <p:nvPr/>
        </p:nvSpPr>
        <p:spPr>
          <a:xfrm>
            <a:off x="5674250" y="3217575"/>
            <a:ext cx="3205200" cy="51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a:t>It is equipped with a low air pressure warning alarm.</a:t>
            </a:r>
            <a:endParaRPr/>
          </a:p>
        </p:txBody>
      </p:sp>
      <p:cxnSp>
        <p:nvCxnSpPr>
          <p:cNvPr id="224" name="Google Shape;224;p23"/>
          <p:cNvCxnSpPr>
            <a:stCxn id="223" idx="1"/>
          </p:cNvCxnSpPr>
          <p:nvPr/>
        </p:nvCxnSpPr>
        <p:spPr>
          <a:xfrm rot="10800000">
            <a:off x="5031950" y="3144525"/>
            <a:ext cx="642300" cy="333000"/>
          </a:xfrm>
          <a:prstGeom prst="straightConnector1">
            <a:avLst/>
          </a:prstGeom>
          <a:noFill/>
          <a:ln cap="flat" cmpd="sng" w="9525">
            <a:solidFill>
              <a:srgbClr val="FF0000"/>
            </a:solidFill>
            <a:prstDash val="solid"/>
            <a:round/>
            <a:headEnd len="med" w="med" type="none"/>
            <a:tailEnd len="med" w="med" type="triangle"/>
          </a:ln>
        </p:spPr>
      </p:cxnSp>
      <p:sp>
        <p:nvSpPr>
          <p:cNvPr id="225" name="Google Shape;225;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sp>
        <p:nvSpPr>
          <p:cNvPr id="226" name="Google Shape;226;p23"/>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pic>
        <p:nvPicPr>
          <p:cNvPr id="227" name="Google Shape;227;p23"/>
          <p:cNvPicPr preferRelativeResize="0"/>
          <p:nvPr/>
        </p:nvPicPr>
        <p:blipFill>
          <a:blip r:embed="rId5">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2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fr"/>
              <a:t>Brake Pedal</a:t>
            </a:r>
            <a:endParaRPr/>
          </a:p>
        </p:txBody>
      </p:sp>
      <p:pic>
        <p:nvPicPr>
          <p:cNvPr id="233" name="Google Shape;233;p24"/>
          <p:cNvPicPr preferRelativeResize="0"/>
          <p:nvPr/>
        </p:nvPicPr>
        <p:blipFill>
          <a:blip r:embed="rId3">
            <a:alphaModFix/>
          </a:blip>
          <a:stretch>
            <a:fillRect/>
          </a:stretch>
        </p:blipFill>
        <p:spPr>
          <a:xfrm>
            <a:off x="2953088" y="1456250"/>
            <a:ext cx="1293825" cy="2824850"/>
          </a:xfrm>
          <a:prstGeom prst="rect">
            <a:avLst/>
          </a:prstGeom>
          <a:noFill/>
          <a:ln>
            <a:noFill/>
          </a:ln>
        </p:spPr>
      </p:pic>
      <p:pic>
        <p:nvPicPr>
          <p:cNvPr id="234" name="Google Shape;234;p24"/>
          <p:cNvPicPr preferRelativeResize="0"/>
          <p:nvPr/>
        </p:nvPicPr>
        <p:blipFill>
          <a:blip r:embed="rId4">
            <a:alphaModFix/>
          </a:blip>
          <a:stretch>
            <a:fillRect/>
          </a:stretch>
        </p:blipFill>
        <p:spPr>
          <a:xfrm>
            <a:off x="70800" y="1150"/>
            <a:ext cx="1796675" cy="2208425"/>
          </a:xfrm>
          <a:prstGeom prst="rect">
            <a:avLst/>
          </a:prstGeom>
          <a:noFill/>
          <a:ln>
            <a:noFill/>
          </a:ln>
        </p:spPr>
      </p:pic>
      <p:sp>
        <p:nvSpPr>
          <p:cNvPr id="235" name="Google Shape;235;p24"/>
          <p:cNvSpPr txBox="1"/>
          <p:nvPr/>
        </p:nvSpPr>
        <p:spPr>
          <a:xfrm>
            <a:off x="5040000" y="2462625"/>
            <a:ext cx="3337500" cy="8121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fr" sz="1600">
                <a:solidFill>
                  <a:schemeClr val="dk1"/>
                </a:solidFill>
              </a:rPr>
              <a:t>The</a:t>
            </a:r>
            <a:r>
              <a:rPr b="1" lang="fr" sz="1600">
                <a:solidFill>
                  <a:srgbClr val="FF0000"/>
                </a:solidFill>
              </a:rPr>
              <a:t> brake pedal</a:t>
            </a:r>
            <a:r>
              <a:rPr lang="fr" sz="1600">
                <a:solidFill>
                  <a:schemeClr val="dk1"/>
                </a:solidFill>
              </a:rPr>
              <a:t> allows the driver to apply the brakes.</a:t>
            </a:r>
            <a:endParaRPr sz="1600"/>
          </a:p>
        </p:txBody>
      </p:sp>
      <p:sp>
        <p:nvSpPr>
          <p:cNvPr id="236" name="Google Shape;236;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sp>
        <p:nvSpPr>
          <p:cNvPr id="237" name="Google Shape;237;p24"/>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pic>
        <p:nvPicPr>
          <p:cNvPr id="238" name="Google Shape;238;p24"/>
          <p:cNvPicPr preferRelativeResize="0"/>
          <p:nvPr/>
        </p:nvPicPr>
        <p:blipFill>
          <a:blip r:embed="rId5">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2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fr"/>
              <a:t>Single Brake Actuator (booster)</a:t>
            </a:r>
            <a:endParaRPr/>
          </a:p>
        </p:txBody>
      </p:sp>
      <p:pic>
        <p:nvPicPr>
          <p:cNvPr id="244" name="Google Shape;244;p25"/>
          <p:cNvPicPr preferRelativeResize="0"/>
          <p:nvPr/>
        </p:nvPicPr>
        <p:blipFill>
          <a:blip r:embed="rId3">
            <a:alphaModFix/>
          </a:blip>
          <a:stretch>
            <a:fillRect/>
          </a:stretch>
        </p:blipFill>
        <p:spPr>
          <a:xfrm>
            <a:off x="2200650" y="1425350"/>
            <a:ext cx="2675325" cy="2565675"/>
          </a:xfrm>
          <a:prstGeom prst="rect">
            <a:avLst/>
          </a:prstGeom>
          <a:noFill/>
          <a:ln>
            <a:noFill/>
          </a:ln>
        </p:spPr>
      </p:pic>
      <p:pic>
        <p:nvPicPr>
          <p:cNvPr id="245" name="Google Shape;245;p25"/>
          <p:cNvPicPr preferRelativeResize="0"/>
          <p:nvPr/>
        </p:nvPicPr>
        <p:blipFill>
          <a:blip r:embed="rId4">
            <a:alphaModFix/>
          </a:blip>
          <a:stretch>
            <a:fillRect/>
          </a:stretch>
        </p:blipFill>
        <p:spPr>
          <a:xfrm>
            <a:off x="70800" y="1150"/>
            <a:ext cx="1796675" cy="2208425"/>
          </a:xfrm>
          <a:prstGeom prst="rect">
            <a:avLst/>
          </a:prstGeom>
          <a:noFill/>
          <a:ln>
            <a:noFill/>
          </a:ln>
        </p:spPr>
      </p:pic>
      <p:sp>
        <p:nvSpPr>
          <p:cNvPr id="246" name="Google Shape;246;p25"/>
          <p:cNvSpPr txBox="1"/>
          <p:nvPr/>
        </p:nvSpPr>
        <p:spPr>
          <a:xfrm>
            <a:off x="5040000" y="1982250"/>
            <a:ext cx="3785700" cy="11790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fr">
                <a:solidFill>
                  <a:schemeClr val="dk1"/>
                </a:solidFill>
              </a:rPr>
              <a:t>The</a:t>
            </a:r>
            <a:r>
              <a:rPr b="1" lang="fr">
                <a:solidFill>
                  <a:schemeClr val="dk1"/>
                </a:solidFill>
              </a:rPr>
              <a:t> </a:t>
            </a:r>
            <a:r>
              <a:rPr b="1" lang="fr">
                <a:solidFill>
                  <a:srgbClr val="FF0000"/>
                </a:solidFill>
              </a:rPr>
              <a:t>single brake actuator</a:t>
            </a:r>
            <a:r>
              <a:rPr lang="fr">
                <a:solidFill>
                  <a:schemeClr val="dk1"/>
                </a:solidFill>
              </a:rPr>
              <a:t> </a:t>
            </a:r>
            <a:r>
              <a:rPr lang="fr" sz="1300">
                <a:solidFill>
                  <a:schemeClr val="dk1"/>
                </a:solidFill>
              </a:rPr>
              <a:t>uses compressed air that puts pressure on the adjustable lever (automatic slack adjuster). </a:t>
            </a:r>
            <a:endParaRPr sz="1300">
              <a:solidFill>
                <a:schemeClr val="dk1"/>
              </a:solidFill>
            </a:endParaRPr>
          </a:p>
          <a:p>
            <a:pPr indent="0" lvl="0" marL="0" rtl="0" algn="just">
              <a:lnSpc>
                <a:spcPct val="115000"/>
              </a:lnSpc>
              <a:spcBef>
                <a:spcPts val="0"/>
              </a:spcBef>
              <a:spcAft>
                <a:spcPts val="0"/>
              </a:spcAft>
              <a:buNone/>
            </a:pPr>
            <a:r>
              <a:rPr b="1" lang="fr" sz="1300">
                <a:solidFill>
                  <a:schemeClr val="dk1"/>
                </a:solidFill>
              </a:rPr>
              <a:t>Note: </a:t>
            </a:r>
            <a:r>
              <a:rPr lang="fr" sz="1300">
                <a:solidFill>
                  <a:schemeClr val="dk1"/>
                </a:solidFill>
              </a:rPr>
              <a:t>This receptor has no parking brake</a:t>
            </a:r>
            <a:endParaRPr sz="1600"/>
          </a:p>
        </p:txBody>
      </p:sp>
      <p:sp>
        <p:nvSpPr>
          <p:cNvPr id="247" name="Google Shape;247;p2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sp>
        <p:nvSpPr>
          <p:cNvPr id="248" name="Google Shape;248;p25"/>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pic>
        <p:nvPicPr>
          <p:cNvPr id="249" name="Google Shape;249;p25"/>
          <p:cNvPicPr preferRelativeResize="0"/>
          <p:nvPr/>
        </p:nvPicPr>
        <p:blipFill>
          <a:blip r:embed="rId5">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2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fr"/>
              <a:t>The adjustable lever (automatic slack adjuster)</a:t>
            </a:r>
            <a:endParaRPr/>
          </a:p>
        </p:txBody>
      </p:sp>
      <p:pic>
        <p:nvPicPr>
          <p:cNvPr id="255" name="Google Shape;255;p26"/>
          <p:cNvPicPr preferRelativeResize="0"/>
          <p:nvPr/>
        </p:nvPicPr>
        <p:blipFill>
          <a:blip r:embed="rId3">
            <a:alphaModFix/>
          </a:blip>
          <a:stretch>
            <a:fillRect/>
          </a:stretch>
        </p:blipFill>
        <p:spPr>
          <a:xfrm>
            <a:off x="2573325" y="1394275"/>
            <a:ext cx="1881800" cy="2674125"/>
          </a:xfrm>
          <a:prstGeom prst="rect">
            <a:avLst/>
          </a:prstGeom>
          <a:noFill/>
          <a:ln>
            <a:noFill/>
          </a:ln>
        </p:spPr>
      </p:pic>
      <p:pic>
        <p:nvPicPr>
          <p:cNvPr id="256" name="Google Shape;256;p26"/>
          <p:cNvPicPr preferRelativeResize="0"/>
          <p:nvPr/>
        </p:nvPicPr>
        <p:blipFill>
          <a:blip r:embed="rId4">
            <a:alphaModFix/>
          </a:blip>
          <a:stretch>
            <a:fillRect/>
          </a:stretch>
        </p:blipFill>
        <p:spPr>
          <a:xfrm>
            <a:off x="70800" y="1150"/>
            <a:ext cx="1796675" cy="2208425"/>
          </a:xfrm>
          <a:prstGeom prst="rect">
            <a:avLst/>
          </a:prstGeom>
          <a:noFill/>
          <a:ln>
            <a:noFill/>
          </a:ln>
        </p:spPr>
      </p:pic>
      <p:sp>
        <p:nvSpPr>
          <p:cNvPr id="257" name="Google Shape;257;p26"/>
          <p:cNvSpPr txBox="1"/>
          <p:nvPr/>
        </p:nvSpPr>
        <p:spPr>
          <a:xfrm>
            <a:off x="4510625" y="1910125"/>
            <a:ext cx="3769200" cy="17376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fr" sz="1500">
                <a:solidFill>
                  <a:schemeClr val="dk1"/>
                </a:solidFill>
              </a:rPr>
              <a:t>The</a:t>
            </a:r>
            <a:r>
              <a:rPr lang="fr" sz="1500">
                <a:solidFill>
                  <a:schemeClr val="dk1"/>
                </a:solidFill>
              </a:rPr>
              <a:t> </a:t>
            </a:r>
            <a:r>
              <a:rPr b="1" lang="fr" sz="1500">
                <a:solidFill>
                  <a:srgbClr val="FF0000"/>
                </a:solidFill>
              </a:rPr>
              <a:t>adjustable lever</a:t>
            </a:r>
            <a:r>
              <a:rPr b="1" lang="fr" sz="1500">
                <a:solidFill>
                  <a:schemeClr val="dk1"/>
                </a:solidFill>
              </a:rPr>
              <a:t> </a:t>
            </a:r>
            <a:r>
              <a:rPr lang="fr" sz="1500">
                <a:solidFill>
                  <a:schemeClr val="dk1"/>
                </a:solidFill>
              </a:rPr>
              <a:t>or </a:t>
            </a:r>
            <a:r>
              <a:rPr b="1" lang="fr" sz="1500">
                <a:solidFill>
                  <a:srgbClr val="FF0000"/>
                </a:solidFill>
              </a:rPr>
              <a:t>automatic slack adjuster</a:t>
            </a:r>
            <a:r>
              <a:rPr lang="fr" sz="1500">
                <a:solidFill>
                  <a:schemeClr val="dk1"/>
                </a:solidFill>
              </a:rPr>
              <a:t>, are designed to continuously  and automatically maintain the brakes in proper adjustment during normal use.</a:t>
            </a:r>
            <a:endParaRPr sz="1500"/>
          </a:p>
        </p:txBody>
      </p:sp>
      <p:sp>
        <p:nvSpPr>
          <p:cNvPr id="258" name="Google Shape;258;p2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sp>
        <p:nvSpPr>
          <p:cNvPr id="259" name="Google Shape;259;p26"/>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pic>
        <p:nvPicPr>
          <p:cNvPr id="260" name="Google Shape;260;p26"/>
          <p:cNvPicPr preferRelativeResize="0"/>
          <p:nvPr/>
        </p:nvPicPr>
        <p:blipFill>
          <a:blip r:embed="rId5">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2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fr"/>
              <a:t>The “S” Camshaft</a:t>
            </a:r>
            <a:endParaRPr/>
          </a:p>
        </p:txBody>
      </p:sp>
      <p:pic>
        <p:nvPicPr>
          <p:cNvPr id="266" name="Google Shape;266;p27"/>
          <p:cNvPicPr preferRelativeResize="0"/>
          <p:nvPr/>
        </p:nvPicPr>
        <p:blipFill>
          <a:blip r:embed="rId3">
            <a:alphaModFix/>
          </a:blip>
          <a:stretch>
            <a:fillRect/>
          </a:stretch>
        </p:blipFill>
        <p:spPr>
          <a:xfrm>
            <a:off x="1681949" y="2833075"/>
            <a:ext cx="3358050" cy="1235350"/>
          </a:xfrm>
          <a:prstGeom prst="rect">
            <a:avLst/>
          </a:prstGeom>
          <a:noFill/>
          <a:ln>
            <a:noFill/>
          </a:ln>
        </p:spPr>
      </p:pic>
      <p:pic>
        <p:nvPicPr>
          <p:cNvPr id="267" name="Google Shape;267;p27"/>
          <p:cNvPicPr preferRelativeResize="0"/>
          <p:nvPr/>
        </p:nvPicPr>
        <p:blipFill>
          <a:blip r:embed="rId4">
            <a:alphaModFix/>
          </a:blip>
          <a:stretch>
            <a:fillRect/>
          </a:stretch>
        </p:blipFill>
        <p:spPr>
          <a:xfrm>
            <a:off x="70800" y="1150"/>
            <a:ext cx="1796675" cy="2208425"/>
          </a:xfrm>
          <a:prstGeom prst="rect">
            <a:avLst/>
          </a:prstGeom>
          <a:noFill/>
          <a:ln>
            <a:noFill/>
          </a:ln>
        </p:spPr>
      </p:pic>
      <p:pic>
        <p:nvPicPr>
          <p:cNvPr id="268" name="Google Shape;268;p27"/>
          <p:cNvPicPr preferRelativeResize="0"/>
          <p:nvPr/>
        </p:nvPicPr>
        <p:blipFill>
          <a:blip r:embed="rId5">
            <a:alphaModFix/>
          </a:blip>
          <a:stretch>
            <a:fillRect/>
          </a:stretch>
        </p:blipFill>
        <p:spPr>
          <a:xfrm>
            <a:off x="1681952" y="1523600"/>
            <a:ext cx="741150" cy="1088564"/>
          </a:xfrm>
          <a:prstGeom prst="rect">
            <a:avLst/>
          </a:prstGeom>
          <a:noFill/>
          <a:ln>
            <a:noFill/>
          </a:ln>
        </p:spPr>
      </p:pic>
      <p:sp>
        <p:nvSpPr>
          <p:cNvPr id="269" name="Google Shape;269;p27"/>
          <p:cNvSpPr txBox="1"/>
          <p:nvPr/>
        </p:nvSpPr>
        <p:spPr>
          <a:xfrm>
            <a:off x="5155000" y="2355175"/>
            <a:ext cx="3420600" cy="7536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fr" sz="1800">
                <a:solidFill>
                  <a:schemeClr val="dk1"/>
                </a:solidFill>
                <a:latin typeface="Calibri"/>
                <a:ea typeface="Calibri"/>
                <a:cs typeface="Calibri"/>
                <a:sym typeface="Calibri"/>
              </a:rPr>
              <a:t>The</a:t>
            </a:r>
            <a:r>
              <a:rPr b="1" lang="fr" sz="1800">
                <a:solidFill>
                  <a:schemeClr val="dk1"/>
                </a:solidFill>
                <a:latin typeface="Calibri"/>
                <a:ea typeface="Calibri"/>
                <a:cs typeface="Calibri"/>
                <a:sym typeface="Calibri"/>
              </a:rPr>
              <a:t> </a:t>
            </a:r>
            <a:r>
              <a:rPr b="1" lang="fr" sz="1800">
                <a:solidFill>
                  <a:srgbClr val="FF0000"/>
                </a:solidFill>
                <a:latin typeface="Calibri"/>
                <a:ea typeface="Calibri"/>
                <a:cs typeface="Calibri"/>
                <a:sym typeface="Calibri"/>
              </a:rPr>
              <a:t>S camshaft</a:t>
            </a:r>
            <a:r>
              <a:rPr b="1" lang="fr" sz="1800">
                <a:solidFill>
                  <a:schemeClr val="dk1"/>
                </a:solidFill>
                <a:latin typeface="Calibri"/>
                <a:ea typeface="Calibri"/>
                <a:cs typeface="Calibri"/>
                <a:sym typeface="Calibri"/>
              </a:rPr>
              <a:t> </a:t>
            </a:r>
            <a:r>
              <a:rPr lang="fr" sz="1800">
                <a:solidFill>
                  <a:schemeClr val="dk1"/>
                </a:solidFill>
                <a:latin typeface="Calibri"/>
                <a:ea typeface="Calibri"/>
                <a:cs typeface="Calibri"/>
                <a:sym typeface="Calibri"/>
              </a:rPr>
              <a:t>applies pressure to the brake linings.</a:t>
            </a:r>
            <a:endParaRPr sz="1800"/>
          </a:p>
        </p:txBody>
      </p:sp>
      <p:sp>
        <p:nvSpPr>
          <p:cNvPr id="270" name="Google Shape;270;p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sp>
        <p:nvSpPr>
          <p:cNvPr id="271" name="Google Shape;271;p27"/>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pic>
        <p:nvPicPr>
          <p:cNvPr id="272" name="Google Shape;272;p27"/>
          <p:cNvPicPr preferRelativeResize="0"/>
          <p:nvPr/>
        </p:nvPicPr>
        <p:blipFill>
          <a:blip r:embed="rId6">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2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fr"/>
              <a:t>Brake Drum</a:t>
            </a:r>
            <a:endParaRPr/>
          </a:p>
        </p:txBody>
      </p:sp>
      <p:pic>
        <p:nvPicPr>
          <p:cNvPr id="278" name="Google Shape;278;p28"/>
          <p:cNvPicPr preferRelativeResize="0"/>
          <p:nvPr/>
        </p:nvPicPr>
        <p:blipFill>
          <a:blip r:embed="rId3">
            <a:alphaModFix/>
          </a:blip>
          <a:stretch>
            <a:fillRect/>
          </a:stretch>
        </p:blipFill>
        <p:spPr>
          <a:xfrm>
            <a:off x="2341662" y="2001114"/>
            <a:ext cx="1796675" cy="1829061"/>
          </a:xfrm>
          <a:prstGeom prst="rect">
            <a:avLst/>
          </a:prstGeom>
          <a:noFill/>
          <a:ln>
            <a:noFill/>
          </a:ln>
        </p:spPr>
      </p:pic>
      <p:sp>
        <p:nvSpPr>
          <p:cNvPr id="279" name="Google Shape;279;p28"/>
          <p:cNvSpPr txBox="1"/>
          <p:nvPr/>
        </p:nvSpPr>
        <p:spPr>
          <a:xfrm>
            <a:off x="4441600" y="2458150"/>
            <a:ext cx="3838200" cy="10860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fr" sz="1600">
                <a:solidFill>
                  <a:schemeClr val="dk1"/>
                </a:solidFill>
                <a:latin typeface="Calibri"/>
                <a:ea typeface="Calibri"/>
                <a:cs typeface="Calibri"/>
                <a:sym typeface="Calibri"/>
              </a:rPr>
              <a:t>It is through the process of friction between the </a:t>
            </a:r>
            <a:r>
              <a:rPr b="1" lang="fr" sz="1600">
                <a:solidFill>
                  <a:schemeClr val="dk1"/>
                </a:solidFill>
                <a:latin typeface="Calibri"/>
                <a:ea typeface="Calibri"/>
                <a:cs typeface="Calibri"/>
                <a:sym typeface="Calibri"/>
              </a:rPr>
              <a:t>brake linings</a:t>
            </a:r>
            <a:r>
              <a:rPr lang="fr" sz="1600">
                <a:solidFill>
                  <a:schemeClr val="dk1"/>
                </a:solidFill>
                <a:latin typeface="Calibri"/>
                <a:ea typeface="Calibri"/>
                <a:cs typeface="Calibri"/>
                <a:sym typeface="Calibri"/>
              </a:rPr>
              <a:t> and the</a:t>
            </a:r>
            <a:r>
              <a:rPr b="1" lang="fr" sz="1600">
                <a:solidFill>
                  <a:schemeClr val="dk1"/>
                </a:solidFill>
                <a:latin typeface="Calibri"/>
                <a:ea typeface="Calibri"/>
                <a:cs typeface="Calibri"/>
                <a:sym typeface="Calibri"/>
              </a:rPr>
              <a:t> </a:t>
            </a:r>
            <a:r>
              <a:rPr b="1" lang="fr" sz="1600">
                <a:solidFill>
                  <a:srgbClr val="FF0000"/>
                </a:solidFill>
                <a:latin typeface="Calibri"/>
                <a:ea typeface="Calibri"/>
                <a:cs typeface="Calibri"/>
                <a:sym typeface="Calibri"/>
              </a:rPr>
              <a:t>brake drum</a:t>
            </a:r>
            <a:r>
              <a:rPr b="1" lang="fr" sz="1600">
                <a:solidFill>
                  <a:schemeClr val="dk1"/>
                </a:solidFill>
                <a:latin typeface="Calibri"/>
                <a:ea typeface="Calibri"/>
                <a:cs typeface="Calibri"/>
                <a:sym typeface="Calibri"/>
              </a:rPr>
              <a:t> </a:t>
            </a:r>
            <a:r>
              <a:rPr lang="fr" sz="1600">
                <a:solidFill>
                  <a:schemeClr val="dk1"/>
                </a:solidFill>
                <a:latin typeface="Calibri"/>
                <a:ea typeface="Calibri"/>
                <a:cs typeface="Calibri"/>
                <a:sym typeface="Calibri"/>
              </a:rPr>
              <a:t>that causes the vehicle to brake.</a:t>
            </a:r>
            <a:endParaRPr sz="1600"/>
          </a:p>
        </p:txBody>
      </p:sp>
      <p:pic>
        <p:nvPicPr>
          <p:cNvPr id="280" name="Google Shape;280;p28"/>
          <p:cNvPicPr preferRelativeResize="0"/>
          <p:nvPr/>
        </p:nvPicPr>
        <p:blipFill>
          <a:blip r:embed="rId4">
            <a:alphaModFix/>
          </a:blip>
          <a:stretch>
            <a:fillRect/>
          </a:stretch>
        </p:blipFill>
        <p:spPr>
          <a:xfrm>
            <a:off x="70800" y="1150"/>
            <a:ext cx="1796675" cy="2208425"/>
          </a:xfrm>
          <a:prstGeom prst="rect">
            <a:avLst/>
          </a:prstGeom>
          <a:noFill/>
          <a:ln>
            <a:noFill/>
          </a:ln>
        </p:spPr>
      </p:pic>
      <p:sp>
        <p:nvSpPr>
          <p:cNvPr id="281" name="Google Shape;281;p2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sp>
        <p:nvSpPr>
          <p:cNvPr id="282" name="Google Shape;282;p28"/>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pic>
        <p:nvPicPr>
          <p:cNvPr id="283" name="Google Shape;283;p28"/>
          <p:cNvPicPr preferRelativeResize="0"/>
          <p:nvPr/>
        </p:nvPicPr>
        <p:blipFill>
          <a:blip r:embed="rId5">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pic>
        <p:nvPicPr>
          <p:cNvPr id="78" name="Google Shape;78;p11"/>
          <p:cNvPicPr preferRelativeResize="0"/>
          <p:nvPr/>
        </p:nvPicPr>
        <p:blipFill>
          <a:blip r:embed="rId3">
            <a:alphaModFix/>
          </a:blip>
          <a:stretch>
            <a:fillRect/>
          </a:stretch>
        </p:blipFill>
        <p:spPr>
          <a:xfrm>
            <a:off x="360000" y="2149386"/>
            <a:ext cx="1080000" cy="422363"/>
          </a:xfrm>
          <a:prstGeom prst="rect">
            <a:avLst/>
          </a:prstGeom>
          <a:noFill/>
          <a:ln>
            <a:noFill/>
          </a:ln>
        </p:spPr>
      </p:pic>
      <p:pic>
        <p:nvPicPr>
          <p:cNvPr id="79" name="Google Shape;79;p11"/>
          <p:cNvPicPr preferRelativeResize="0"/>
          <p:nvPr/>
        </p:nvPicPr>
        <p:blipFill>
          <a:blip r:embed="rId4">
            <a:alphaModFix/>
          </a:blip>
          <a:stretch>
            <a:fillRect/>
          </a:stretch>
        </p:blipFill>
        <p:spPr>
          <a:xfrm>
            <a:off x="2520004" y="2149378"/>
            <a:ext cx="1080047" cy="422375"/>
          </a:xfrm>
          <a:prstGeom prst="rect">
            <a:avLst/>
          </a:prstGeom>
          <a:noFill/>
          <a:ln>
            <a:noFill/>
          </a:ln>
        </p:spPr>
      </p:pic>
      <p:pic>
        <p:nvPicPr>
          <p:cNvPr id="80" name="Google Shape;80;p11"/>
          <p:cNvPicPr preferRelativeResize="0"/>
          <p:nvPr/>
        </p:nvPicPr>
        <p:blipFill>
          <a:blip r:embed="rId4">
            <a:alphaModFix/>
          </a:blip>
          <a:stretch>
            <a:fillRect/>
          </a:stretch>
        </p:blipFill>
        <p:spPr>
          <a:xfrm>
            <a:off x="9240654" y="2149378"/>
            <a:ext cx="1080047" cy="422375"/>
          </a:xfrm>
          <a:prstGeom prst="rect">
            <a:avLst/>
          </a:prstGeom>
          <a:noFill/>
          <a:ln>
            <a:noFill/>
          </a:ln>
        </p:spPr>
      </p:pic>
      <p:pic>
        <p:nvPicPr>
          <p:cNvPr id="81" name="Google Shape;81;p11"/>
          <p:cNvPicPr preferRelativeResize="0"/>
          <p:nvPr/>
        </p:nvPicPr>
        <p:blipFill>
          <a:blip r:embed="rId3">
            <a:alphaModFix/>
          </a:blip>
          <a:stretch>
            <a:fillRect/>
          </a:stretch>
        </p:blipFill>
        <p:spPr>
          <a:xfrm>
            <a:off x="6120000" y="2149386"/>
            <a:ext cx="1080000" cy="422363"/>
          </a:xfrm>
          <a:prstGeom prst="rect">
            <a:avLst/>
          </a:prstGeom>
          <a:noFill/>
          <a:ln>
            <a:noFill/>
          </a:ln>
        </p:spPr>
      </p:pic>
      <p:pic>
        <p:nvPicPr>
          <p:cNvPr id="82" name="Google Shape;82;p11"/>
          <p:cNvPicPr preferRelativeResize="0"/>
          <p:nvPr/>
        </p:nvPicPr>
        <p:blipFill>
          <a:blip r:embed="rId3">
            <a:alphaModFix amt="25000"/>
          </a:blip>
          <a:stretch>
            <a:fillRect/>
          </a:stretch>
        </p:blipFill>
        <p:spPr>
          <a:xfrm>
            <a:off x="360000" y="2149386"/>
            <a:ext cx="1080000" cy="422363"/>
          </a:xfrm>
          <a:prstGeom prst="rect">
            <a:avLst/>
          </a:prstGeom>
          <a:noFill/>
          <a:ln>
            <a:noFill/>
          </a:ln>
        </p:spPr>
      </p:pic>
      <p:pic>
        <p:nvPicPr>
          <p:cNvPr id="83" name="Google Shape;83;p11"/>
          <p:cNvPicPr preferRelativeResize="0"/>
          <p:nvPr/>
        </p:nvPicPr>
        <p:blipFill>
          <a:blip r:embed="rId4">
            <a:alphaModFix amt="25000"/>
          </a:blip>
          <a:stretch>
            <a:fillRect/>
          </a:stretch>
        </p:blipFill>
        <p:spPr>
          <a:xfrm>
            <a:off x="2520004" y="2149378"/>
            <a:ext cx="1080047" cy="422375"/>
          </a:xfrm>
          <a:prstGeom prst="rect">
            <a:avLst/>
          </a:prstGeom>
          <a:noFill/>
          <a:ln>
            <a:noFill/>
          </a:ln>
        </p:spPr>
      </p:pic>
      <p:pic>
        <p:nvPicPr>
          <p:cNvPr id="84" name="Google Shape;84;p11"/>
          <p:cNvPicPr preferRelativeResize="0"/>
          <p:nvPr/>
        </p:nvPicPr>
        <p:blipFill>
          <a:blip r:embed="rId3">
            <a:alphaModFix amt="25000"/>
          </a:blip>
          <a:stretch>
            <a:fillRect/>
          </a:stretch>
        </p:blipFill>
        <p:spPr>
          <a:xfrm>
            <a:off x="6120000" y="2149386"/>
            <a:ext cx="1080000" cy="422363"/>
          </a:xfrm>
          <a:prstGeom prst="rect">
            <a:avLst/>
          </a:prstGeom>
          <a:noFill/>
          <a:ln>
            <a:noFill/>
          </a:ln>
        </p:spPr>
      </p:pic>
      <p:sp>
        <p:nvSpPr>
          <p:cNvPr id="85" name="Google Shape;85;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pic>
        <p:nvPicPr>
          <p:cNvPr id="86" name="Google Shape;86;p11"/>
          <p:cNvPicPr preferRelativeResize="0"/>
          <p:nvPr/>
        </p:nvPicPr>
        <p:blipFill>
          <a:blip r:embed="rId5">
            <a:alphaModFix/>
          </a:blip>
          <a:stretch>
            <a:fillRect/>
          </a:stretch>
        </p:blipFill>
        <p:spPr>
          <a:xfrm>
            <a:off x="7863525" y="4473225"/>
            <a:ext cx="1128074" cy="48345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78"/>
                                        </p:tgtEl>
                                        <p:attrNameLst>
                                          <p:attrName>style.visibility</p:attrName>
                                        </p:attrNameLst>
                                      </p:cBhvr>
                                      <p:to>
                                        <p:strVal val="visible"/>
                                      </p:to>
                                    </p:set>
                                    <p:anim calcmode="lin" valueType="num">
                                      <p:cBhvr additive="base">
                                        <p:cTn dur="5000"/>
                                        <p:tgtEl>
                                          <p:spTgt spid="78"/>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3900"/>
                                        <p:tgtEl>
                                          <p:spTgt spid="78"/>
                                        </p:tgtEl>
                                      </p:cBhvr>
                                    </p:animEffect>
                                    <p:set>
                                      <p:cBhvr>
                                        <p:cTn dur="1" fill="hold">
                                          <p:stCondLst>
                                            <p:cond delay="3900"/>
                                          </p:stCondLst>
                                        </p:cTn>
                                        <p:tgtEl>
                                          <p:spTgt spid="78"/>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8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79"/>
                                        </p:tgtEl>
                                        <p:attrNameLst>
                                          <p:attrName>style.visibility</p:attrName>
                                        </p:attrNameLst>
                                      </p:cBhvr>
                                      <p:to>
                                        <p:strVal val="visible"/>
                                      </p:to>
                                    </p:set>
                                    <p:anim calcmode="lin" valueType="num">
                                      <p:cBhvr additive="base">
                                        <p:cTn dur="4000"/>
                                        <p:tgtEl>
                                          <p:spTgt spid="79"/>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79"/>
                                        </p:tgtEl>
                                      </p:cBhvr>
                                    </p:animEffect>
                                    <p:set>
                                      <p:cBhvr>
                                        <p:cTn dur="1" fill="hold">
                                          <p:stCondLst>
                                            <p:cond delay="1000"/>
                                          </p:stCondLst>
                                        </p:cTn>
                                        <p:tgtEl>
                                          <p:spTgt spid="79"/>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8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81"/>
                                        </p:tgtEl>
                                        <p:attrNameLst>
                                          <p:attrName>style.visibility</p:attrName>
                                        </p:attrNameLst>
                                      </p:cBhvr>
                                      <p:to>
                                        <p:strVal val="visible"/>
                                      </p:to>
                                    </p:set>
                                    <p:anim calcmode="lin" valueType="num">
                                      <p:cBhvr additive="base">
                                        <p:cTn dur="1000"/>
                                        <p:tgtEl>
                                          <p:spTgt spid="81"/>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81"/>
                                        </p:tgtEl>
                                      </p:cBhvr>
                                    </p:animEffect>
                                    <p:set>
                                      <p:cBhvr>
                                        <p:cTn dur="1" fill="hold">
                                          <p:stCondLst>
                                            <p:cond delay="1000"/>
                                          </p:stCondLst>
                                        </p:cTn>
                                        <p:tgtEl>
                                          <p:spTgt spid="81"/>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8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80"/>
                                        </p:tgtEl>
                                        <p:attrNameLst>
                                          <p:attrName>style.visibility</p:attrName>
                                        </p:attrNameLst>
                                      </p:cBhvr>
                                      <p:to>
                                        <p:strVal val="visible"/>
                                      </p:to>
                                    </p:set>
                                    <p:anim calcmode="lin" valueType="num">
                                      <p:cBhvr additive="base">
                                        <p:cTn dur="1000"/>
                                        <p:tgtEl>
                                          <p:spTgt spid="80"/>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2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sp>
        <p:nvSpPr>
          <p:cNvPr id="289" name="Google Shape;289;p29"/>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sp>
        <p:nvSpPr>
          <p:cNvPr id="290" name="Google Shape;290;p2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fr" sz="3200"/>
              <a:t>Disc Brakes</a:t>
            </a:r>
            <a:endParaRPr sz="3200"/>
          </a:p>
        </p:txBody>
      </p:sp>
      <p:pic>
        <p:nvPicPr>
          <p:cNvPr id="291" name="Google Shape;291;p29"/>
          <p:cNvPicPr preferRelativeResize="0"/>
          <p:nvPr/>
        </p:nvPicPr>
        <p:blipFill>
          <a:blip r:embed="rId3">
            <a:alphaModFix/>
          </a:blip>
          <a:stretch>
            <a:fillRect/>
          </a:stretch>
        </p:blipFill>
        <p:spPr>
          <a:xfrm>
            <a:off x="133350" y="609775"/>
            <a:ext cx="5102552" cy="3245425"/>
          </a:xfrm>
          <a:prstGeom prst="rect">
            <a:avLst/>
          </a:prstGeom>
          <a:noFill/>
          <a:ln>
            <a:noFill/>
          </a:ln>
        </p:spPr>
      </p:pic>
      <p:pic>
        <p:nvPicPr>
          <p:cNvPr id="292" name="Google Shape;292;p29"/>
          <p:cNvPicPr preferRelativeResize="0"/>
          <p:nvPr/>
        </p:nvPicPr>
        <p:blipFill>
          <a:blip r:embed="rId4">
            <a:alphaModFix/>
          </a:blip>
          <a:stretch>
            <a:fillRect/>
          </a:stretch>
        </p:blipFill>
        <p:spPr>
          <a:xfrm>
            <a:off x="5328975" y="1339150"/>
            <a:ext cx="3643575" cy="2218175"/>
          </a:xfrm>
          <a:prstGeom prst="rect">
            <a:avLst/>
          </a:prstGeom>
          <a:noFill/>
          <a:ln>
            <a:noFill/>
          </a:ln>
        </p:spPr>
      </p:pic>
      <p:pic>
        <p:nvPicPr>
          <p:cNvPr id="293" name="Google Shape;293;p29"/>
          <p:cNvPicPr preferRelativeResize="0"/>
          <p:nvPr/>
        </p:nvPicPr>
        <p:blipFill>
          <a:blip r:embed="rId5">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3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fr"/>
              <a:t>                     </a:t>
            </a:r>
            <a:r>
              <a:rPr lang="fr" sz="3000"/>
              <a:t>Primary Circuit</a:t>
            </a:r>
            <a:r>
              <a:rPr lang="fr"/>
              <a:t> </a:t>
            </a:r>
            <a:endParaRPr/>
          </a:p>
        </p:txBody>
      </p:sp>
      <p:pic>
        <p:nvPicPr>
          <p:cNvPr id="299" name="Google Shape;299;p30"/>
          <p:cNvPicPr preferRelativeResize="0"/>
          <p:nvPr/>
        </p:nvPicPr>
        <p:blipFill>
          <a:blip r:embed="rId3">
            <a:alphaModFix/>
          </a:blip>
          <a:stretch>
            <a:fillRect/>
          </a:stretch>
        </p:blipFill>
        <p:spPr>
          <a:xfrm>
            <a:off x="999475" y="172350"/>
            <a:ext cx="7216324" cy="4143050"/>
          </a:xfrm>
          <a:prstGeom prst="rect">
            <a:avLst/>
          </a:prstGeom>
          <a:noFill/>
          <a:ln>
            <a:noFill/>
          </a:ln>
        </p:spPr>
      </p:pic>
      <p:sp>
        <p:nvSpPr>
          <p:cNvPr id="300" name="Google Shape;300;p3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sp>
        <p:nvSpPr>
          <p:cNvPr id="301" name="Google Shape;301;p30"/>
          <p:cNvSpPr txBox="1"/>
          <p:nvPr/>
        </p:nvSpPr>
        <p:spPr>
          <a:xfrm>
            <a:off x="287675" y="1288700"/>
            <a:ext cx="8376900" cy="302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solidFill>
                <a:srgbClr val="FF0000"/>
              </a:solidFill>
            </a:endParaRPr>
          </a:p>
          <a:p>
            <a:pPr indent="0" lvl="0" marL="0" rtl="0" algn="l">
              <a:spcBef>
                <a:spcPts val="0"/>
              </a:spcBef>
              <a:spcAft>
                <a:spcPts val="0"/>
              </a:spcAft>
              <a:buNone/>
            </a:pPr>
            <a:r>
              <a:t/>
            </a:r>
            <a:endParaRPr>
              <a:solidFill>
                <a:srgbClr val="FF0000"/>
              </a:solidFill>
            </a:endParaRPr>
          </a:p>
          <a:p>
            <a:pPr indent="0" lvl="0" marL="0" rtl="0" algn="l">
              <a:spcBef>
                <a:spcPts val="0"/>
              </a:spcBef>
              <a:spcAft>
                <a:spcPts val="0"/>
              </a:spcAft>
              <a:buNone/>
            </a:pPr>
            <a:r>
              <a:rPr lang="fr">
                <a:solidFill>
                  <a:srgbClr val="FF0000"/>
                </a:solidFill>
              </a:rPr>
              <a:t>                                                 Brake Pedal</a:t>
            </a:r>
            <a:endParaRPr>
              <a:solidFill>
                <a:srgbClr val="FF0000"/>
              </a:solidFill>
            </a:endParaRPr>
          </a:p>
          <a:p>
            <a:pPr indent="0" lvl="0" marL="0" rtl="0" algn="l">
              <a:spcBef>
                <a:spcPts val="0"/>
              </a:spcBef>
              <a:spcAft>
                <a:spcPts val="0"/>
              </a:spcAft>
              <a:buNone/>
            </a:pPr>
            <a:r>
              <a:rPr lang="fr">
                <a:solidFill>
                  <a:srgbClr val="FF0000"/>
                </a:solidFill>
              </a:rPr>
              <a:t>                                                                                                                             Relay Valve</a:t>
            </a:r>
            <a:endParaRPr>
              <a:solidFill>
                <a:srgbClr val="FF0000"/>
              </a:solidFill>
            </a:endParaRPr>
          </a:p>
          <a:p>
            <a:pPr indent="0" lvl="0" marL="0" rtl="0" algn="l">
              <a:spcBef>
                <a:spcPts val="0"/>
              </a:spcBef>
              <a:spcAft>
                <a:spcPts val="0"/>
              </a:spcAft>
              <a:buNone/>
            </a:pPr>
            <a:r>
              <a:t/>
            </a:r>
            <a:endParaRPr>
              <a:solidFill>
                <a:srgbClr val="FF0000"/>
              </a:solidFill>
            </a:endParaRPr>
          </a:p>
          <a:p>
            <a:pPr indent="0" lvl="0" marL="0" rtl="0" algn="l">
              <a:spcBef>
                <a:spcPts val="0"/>
              </a:spcBef>
              <a:spcAft>
                <a:spcPts val="0"/>
              </a:spcAft>
              <a:buNone/>
            </a:pPr>
            <a:r>
              <a:rPr lang="fr">
                <a:solidFill>
                  <a:srgbClr val="FF0000"/>
                </a:solidFill>
              </a:rPr>
              <a:t>                                                                                                                                 Brake Actuators</a:t>
            </a:r>
            <a:endParaRPr>
              <a:solidFill>
                <a:srgbClr val="FF0000"/>
              </a:solidFill>
            </a:endParaRPr>
          </a:p>
          <a:p>
            <a:pPr indent="0" lvl="0" marL="0" rtl="0" algn="l">
              <a:spcBef>
                <a:spcPts val="0"/>
              </a:spcBef>
              <a:spcAft>
                <a:spcPts val="0"/>
              </a:spcAft>
              <a:buNone/>
            </a:pPr>
            <a:r>
              <a:rPr lang="fr">
                <a:solidFill>
                  <a:srgbClr val="FF0000"/>
                </a:solidFill>
              </a:rPr>
              <a:t>                                                       Safety Valve</a:t>
            </a:r>
            <a:endParaRPr>
              <a:solidFill>
                <a:srgbClr val="FF0000"/>
              </a:solidFill>
            </a:endParaRPr>
          </a:p>
          <a:p>
            <a:pPr indent="0" lvl="0" marL="0" rtl="0" algn="l">
              <a:spcBef>
                <a:spcPts val="0"/>
              </a:spcBef>
              <a:spcAft>
                <a:spcPts val="0"/>
              </a:spcAft>
              <a:buNone/>
            </a:pPr>
            <a:r>
              <a:rPr lang="fr">
                <a:solidFill>
                  <a:srgbClr val="FF0000"/>
                </a:solidFill>
              </a:rPr>
              <a:t>                   Air Dryer</a:t>
            </a:r>
            <a:endParaRPr>
              <a:solidFill>
                <a:srgbClr val="FF0000"/>
              </a:solidFill>
            </a:endParaRPr>
          </a:p>
          <a:p>
            <a:pPr indent="0" lvl="0" marL="0" rtl="0" algn="l">
              <a:spcBef>
                <a:spcPts val="0"/>
              </a:spcBef>
              <a:spcAft>
                <a:spcPts val="0"/>
              </a:spcAft>
              <a:buNone/>
            </a:pPr>
            <a:r>
              <a:t/>
            </a:r>
            <a:endParaRPr>
              <a:solidFill>
                <a:srgbClr val="FF0000"/>
              </a:solidFill>
            </a:endParaRPr>
          </a:p>
          <a:p>
            <a:pPr indent="0" lvl="0" marL="0" rtl="0" algn="l">
              <a:spcBef>
                <a:spcPts val="0"/>
              </a:spcBef>
              <a:spcAft>
                <a:spcPts val="0"/>
              </a:spcAft>
              <a:buNone/>
            </a:pPr>
            <a:r>
              <a:rPr lang="fr">
                <a:solidFill>
                  <a:srgbClr val="FF0000"/>
                </a:solidFill>
              </a:rPr>
              <a:t>                                                                             Rear Reservoir</a:t>
            </a:r>
            <a:endParaRPr>
              <a:solidFill>
                <a:srgbClr val="FF0000"/>
              </a:solidFill>
            </a:endParaRPr>
          </a:p>
          <a:p>
            <a:pPr indent="0" lvl="0" marL="0" rtl="0" algn="l">
              <a:spcBef>
                <a:spcPts val="0"/>
              </a:spcBef>
              <a:spcAft>
                <a:spcPts val="0"/>
              </a:spcAft>
              <a:buNone/>
            </a:pPr>
            <a:r>
              <a:rPr lang="fr">
                <a:solidFill>
                  <a:srgbClr val="FF0000"/>
                </a:solidFill>
              </a:rPr>
              <a:t>                                               Air Supply Reservoir</a:t>
            </a:r>
            <a:endParaRPr>
              <a:solidFill>
                <a:srgbClr val="FF0000"/>
              </a:solidFill>
            </a:endParaRPr>
          </a:p>
          <a:p>
            <a:pPr indent="0" lvl="0" marL="0" rtl="0" algn="l">
              <a:spcBef>
                <a:spcPts val="0"/>
              </a:spcBef>
              <a:spcAft>
                <a:spcPts val="0"/>
              </a:spcAft>
              <a:buNone/>
            </a:pPr>
            <a:r>
              <a:rPr lang="fr">
                <a:solidFill>
                  <a:srgbClr val="FF0000"/>
                </a:solidFill>
              </a:rPr>
              <a:t>Air Compressor</a:t>
            </a:r>
            <a:endParaRPr>
              <a:solidFill>
                <a:srgbClr val="FF0000"/>
              </a:solidFill>
            </a:endParaRPr>
          </a:p>
          <a:p>
            <a:pPr indent="0" lvl="0" marL="0" rtl="0" algn="l">
              <a:spcBef>
                <a:spcPts val="0"/>
              </a:spcBef>
              <a:spcAft>
                <a:spcPts val="0"/>
              </a:spcAft>
              <a:buNone/>
            </a:pPr>
            <a:r>
              <a:rPr lang="fr">
                <a:solidFill>
                  <a:srgbClr val="FF0000"/>
                </a:solidFill>
              </a:rPr>
              <a:t>                                                   Pressure Regulator</a:t>
            </a:r>
            <a:endParaRPr>
              <a:solidFill>
                <a:srgbClr val="FF0000"/>
              </a:solidFill>
            </a:endParaRPr>
          </a:p>
        </p:txBody>
      </p:sp>
      <p:sp>
        <p:nvSpPr>
          <p:cNvPr id="302" name="Google Shape;302;p30"/>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pic>
        <p:nvPicPr>
          <p:cNvPr id="303" name="Google Shape;303;p30"/>
          <p:cNvPicPr preferRelativeResize="0"/>
          <p:nvPr/>
        </p:nvPicPr>
        <p:blipFill>
          <a:blip r:embed="rId4">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3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fr"/>
              <a:t>Relay Valve</a:t>
            </a:r>
            <a:endParaRPr/>
          </a:p>
        </p:txBody>
      </p:sp>
      <p:pic>
        <p:nvPicPr>
          <p:cNvPr id="309" name="Google Shape;309;p31"/>
          <p:cNvPicPr preferRelativeResize="0"/>
          <p:nvPr/>
        </p:nvPicPr>
        <p:blipFill>
          <a:blip r:embed="rId3">
            <a:alphaModFix/>
          </a:blip>
          <a:stretch>
            <a:fillRect/>
          </a:stretch>
        </p:blipFill>
        <p:spPr>
          <a:xfrm>
            <a:off x="6129525" y="418700"/>
            <a:ext cx="1878129" cy="1782300"/>
          </a:xfrm>
          <a:prstGeom prst="rect">
            <a:avLst/>
          </a:prstGeom>
          <a:noFill/>
          <a:ln>
            <a:noFill/>
          </a:ln>
        </p:spPr>
      </p:pic>
      <p:sp>
        <p:nvSpPr>
          <p:cNvPr id="310" name="Google Shape;310;p31"/>
          <p:cNvSpPr txBox="1"/>
          <p:nvPr/>
        </p:nvSpPr>
        <p:spPr>
          <a:xfrm>
            <a:off x="3854750" y="2353400"/>
            <a:ext cx="4746000" cy="17823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fr" sz="1500">
                <a:solidFill>
                  <a:schemeClr val="dk1"/>
                </a:solidFill>
              </a:rPr>
              <a:t>Compressed air from the brake pedal travels through the service line and activates the</a:t>
            </a:r>
            <a:r>
              <a:rPr b="1" lang="fr" sz="1500">
                <a:solidFill>
                  <a:schemeClr val="dk1"/>
                </a:solidFill>
              </a:rPr>
              <a:t> </a:t>
            </a:r>
            <a:r>
              <a:rPr b="1" lang="fr" sz="1500">
                <a:solidFill>
                  <a:srgbClr val="FF0000"/>
                </a:solidFill>
              </a:rPr>
              <a:t>relay valve</a:t>
            </a:r>
            <a:r>
              <a:rPr lang="fr" sz="1500">
                <a:solidFill>
                  <a:schemeClr val="dk1"/>
                </a:solidFill>
              </a:rPr>
              <a:t> which directs air from the primary reservoir to the vehicle’s rear service brakes.</a:t>
            </a:r>
            <a:endParaRPr sz="1500"/>
          </a:p>
        </p:txBody>
      </p:sp>
      <p:pic>
        <p:nvPicPr>
          <p:cNvPr id="311" name="Google Shape;311;p31"/>
          <p:cNvPicPr preferRelativeResize="0"/>
          <p:nvPr/>
        </p:nvPicPr>
        <p:blipFill>
          <a:blip r:embed="rId4">
            <a:alphaModFix/>
          </a:blip>
          <a:stretch>
            <a:fillRect/>
          </a:stretch>
        </p:blipFill>
        <p:spPr>
          <a:xfrm>
            <a:off x="86800" y="86525"/>
            <a:ext cx="3279501" cy="2864310"/>
          </a:xfrm>
          <a:prstGeom prst="rect">
            <a:avLst/>
          </a:prstGeom>
          <a:noFill/>
          <a:ln>
            <a:noFill/>
          </a:ln>
        </p:spPr>
      </p:pic>
      <p:sp>
        <p:nvSpPr>
          <p:cNvPr id="312" name="Google Shape;312;p3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cxnSp>
        <p:nvCxnSpPr>
          <p:cNvPr id="313" name="Google Shape;313;p31"/>
          <p:cNvCxnSpPr/>
          <p:nvPr/>
        </p:nvCxnSpPr>
        <p:spPr>
          <a:xfrm flipH="1">
            <a:off x="2646700" y="874500"/>
            <a:ext cx="1116000" cy="736500"/>
          </a:xfrm>
          <a:prstGeom prst="straightConnector1">
            <a:avLst/>
          </a:prstGeom>
          <a:noFill/>
          <a:ln cap="flat" cmpd="sng" w="9525">
            <a:solidFill>
              <a:srgbClr val="FF0000"/>
            </a:solidFill>
            <a:prstDash val="solid"/>
            <a:round/>
            <a:headEnd len="med" w="med" type="none"/>
            <a:tailEnd len="med" w="med" type="triangle"/>
          </a:ln>
        </p:spPr>
      </p:cxnSp>
      <p:sp>
        <p:nvSpPr>
          <p:cNvPr id="314" name="Google Shape;314;p31"/>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pic>
        <p:nvPicPr>
          <p:cNvPr id="315" name="Google Shape;315;p31"/>
          <p:cNvPicPr preferRelativeResize="0"/>
          <p:nvPr/>
        </p:nvPicPr>
        <p:blipFill>
          <a:blip r:embed="rId5">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3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fr"/>
              <a:t>Dual</a:t>
            </a:r>
            <a:r>
              <a:rPr lang="fr"/>
              <a:t> Brake Actuator (booster)</a:t>
            </a:r>
            <a:endParaRPr/>
          </a:p>
        </p:txBody>
      </p:sp>
      <p:sp>
        <p:nvSpPr>
          <p:cNvPr id="321" name="Google Shape;321;p32"/>
          <p:cNvSpPr txBox="1"/>
          <p:nvPr/>
        </p:nvSpPr>
        <p:spPr>
          <a:xfrm>
            <a:off x="3751200" y="2757375"/>
            <a:ext cx="4228800" cy="11634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fr">
                <a:solidFill>
                  <a:schemeClr val="dk1"/>
                </a:solidFill>
              </a:rPr>
              <a:t>The</a:t>
            </a:r>
            <a:r>
              <a:rPr lang="fr">
                <a:solidFill>
                  <a:schemeClr val="dk1"/>
                </a:solidFill>
              </a:rPr>
              <a:t> </a:t>
            </a:r>
            <a:r>
              <a:rPr b="1" lang="fr">
                <a:solidFill>
                  <a:srgbClr val="FF0000"/>
                </a:solidFill>
              </a:rPr>
              <a:t>dual brake actuator</a:t>
            </a:r>
            <a:r>
              <a:rPr lang="fr">
                <a:solidFill>
                  <a:schemeClr val="dk1"/>
                </a:solidFill>
              </a:rPr>
              <a:t>, in addition to performing the same action as the single brake actuator it also  actuates the parking brake.</a:t>
            </a:r>
            <a:endParaRPr/>
          </a:p>
        </p:txBody>
      </p:sp>
      <p:pic>
        <p:nvPicPr>
          <p:cNvPr id="322" name="Google Shape;322;p32"/>
          <p:cNvPicPr preferRelativeResize="0"/>
          <p:nvPr/>
        </p:nvPicPr>
        <p:blipFill>
          <a:blip r:embed="rId3">
            <a:alphaModFix/>
          </a:blip>
          <a:stretch>
            <a:fillRect/>
          </a:stretch>
        </p:blipFill>
        <p:spPr>
          <a:xfrm>
            <a:off x="71325" y="1017725"/>
            <a:ext cx="3279501" cy="2864310"/>
          </a:xfrm>
          <a:prstGeom prst="rect">
            <a:avLst/>
          </a:prstGeom>
          <a:noFill/>
          <a:ln>
            <a:noFill/>
          </a:ln>
        </p:spPr>
      </p:pic>
      <p:pic>
        <p:nvPicPr>
          <p:cNvPr id="323" name="Google Shape;323;p32"/>
          <p:cNvPicPr preferRelativeResize="0"/>
          <p:nvPr/>
        </p:nvPicPr>
        <p:blipFill>
          <a:blip r:embed="rId4">
            <a:alphaModFix/>
          </a:blip>
          <a:stretch>
            <a:fillRect/>
          </a:stretch>
        </p:blipFill>
        <p:spPr>
          <a:xfrm>
            <a:off x="5100125" y="945600"/>
            <a:ext cx="2680875" cy="1755625"/>
          </a:xfrm>
          <a:prstGeom prst="rect">
            <a:avLst/>
          </a:prstGeom>
          <a:noFill/>
          <a:ln>
            <a:noFill/>
          </a:ln>
        </p:spPr>
      </p:pic>
      <p:sp>
        <p:nvSpPr>
          <p:cNvPr id="324" name="Google Shape;324;p3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sp>
        <p:nvSpPr>
          <p:cNvPr id="325" name="Google Shape;325;p32"/>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pic>
        <p:nvPicPr>
          <p:cNvPr id="326" name="Google Shape;326;p32"/>
          <p:cNvPicPr preferRelativeResize="0"/>
          <p:nvPr/>
        </p:nvPicPr>
        <p:blipFill>
          <a:blip r:embed="rId5">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3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fr">
                <a:solidFill>
                  <a:srgbClr val="000000"/>
                </a:solidFill>
              </a:rPr>
              <a:t>The Parking Brake Circuit (emergency)</a:t>
            </a:r>
            <a:endParaRPr>
              <a:solidFill>
                <a:srgbClr val="000000"/>
              </a:solidFill>
            </a:endParaRPr>
          </a:p>
        </p:txBody>
      </p:sp>
      <p:pic>
        <p:nvPicPr>
          <p:cNvPr id="332" name="Google Shape;332;p33"/>
          <p:cNvPicPr preferRelativeResize="0"/>
          <p:nvPr/>
        </p:nvPicPr>
        <p:blipFill>
          <a:blip r:embed="rId3">
            <a:alphaModFix/>
          </a:blip>
          <a:stretch>
            <a:fillRect/>
          </a:stretch>
        </p:blipFill>
        <p:spPr>
          <a:xfrm>
            <a:off x="-1975" y="661275"/>
            <a:ext cx="5467675" cy="3820975"/>
          </a:xfrm>
          <a:prstGeom prst="rect">
            <a:avLst/>
          </a:prstGeom>
          <a:noFill/>
          <a:ln>
            <a:noFill/>
          </a:ln>
        </p:spPr>
      </p:pic>
      <p:pic>
        <p:nvPicPr>
          <p:cNvPr id="333" name="Google Shape;333;p33"/>
          <p:cNvPicPr preferRelativeResize="0"/>
          <p:nvPr/>
        </p:nvPicPr>
        <p:blipFill>
          <a:blip r:embed="rId4">
            <a:alphaModFix/>
          </a:blip>
          <a:stretch>
            <a:fillRect/>
          </a:stretch>
        </p:blipFill>
        <p:spPr>
          <a:xfrm>
            <a:off x="6120004" y="857600"/>
            <a:ext cx="1288075" cy="1274375"/>
          </a:xfrm>
          <a:prstGeom prst="rect">
            <a:avLst/>
          </a:prstGeom>
          <a:noFill/>
          <a:ln>
            <a:noFill/>
          </a:ln>
        </p:spPr>
      </p:pic>
      <p:sp>
        <p:nvSpPr>
          <p:cNvPr id="334" name="Google Shape;334;p33"/>
          <p:cNvSpPr txBox="1"/>
          <p:nvPr/>
        </p:nvSpPr>
        <p:spPr>
          <a:xfrm>
            <a:off x="5604000" y="2088750"/>
            <a:ext cx="3026100" cy="6570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fr" sz="1300">
                <a:solidFill>
                  <a:schemeClr val="dk1"/>
                </a:solidFill>
              </a:rPr>
              <a:t>The</a:t>
            </a:r>
            <a:r>
              <a:rPr lang="fr" sz="1300">
                <a:solidFill>
                  <a:schemeClr val="dk1"/>
                </a:solidFill>
              </a:rPr>
              <a:t> </a:t>
            </a:r>
            <a:r>
              <a:rPr b="1" lang="fr" sz="1300">
                <a:solidFill>
                  <a:srgbClr val="FF0000"/>
                </a:solidFill>
              </a:rPr>
              <a:t>parking brake control valve</a:t>
            </a:r>
            <a:r>
              <a:rPr lang="fr" sz="1300"/>
              <a:t>, w</a:t>
            </a:r>
            <a:r>
              <a:rPr lang="fr" sz="1300">
                <a:solidFill>
                  <a:schemeClr val="dk1"/>
                </a:solidFill>
              </a:rPr>
              <a:t>hen </a:t>
            </a:r>
            <a:r>
              <a:rPr b="1" lang="fr" sz="1300">
                <a:solidFill>
                  <a:schemeClr val="dk1"/>
                </a:solidFill>
              </a:rPr>
              <a:t>pushed</a:t>
            </a:r>
            <a:r>
              <a:rPr lang="fr" sz="1300">
                <a:solidFill>
                  <a:schemeClr val="dk1"/>
                </a:solidFill>
              </a:rPr>
              <a:t>, </a:t>
            </a:r>
            <a:r>
              <a:rPr b="1" lang="fr" sz="1300">
                <a:solidFill>
                  <a:schemeClr val="dk1"/>
                </a:solidFill>
              </a:rPr>
              <a:t>releases</a:t>
            </a:r>
            <a:r>
              <a:rPr lang="fr" sz="1300">
                <a:solidFill>
                  <a:schemeClr val="dk1"/>
                </a:solidFill>
              </a:rPr>
              <a:t> the vehicle’s parking brake.</a:t>
            </a:r>
            <a:endParaRPr sz="1600"/>
          </a:p>
        </p:txBody>
      </p:sp>
      <p:sp>
        <p:nvSpPr>
          <p:cNvPr id="335" name="Google Shape;335;p33"/>
          <p:cNvSpPr txBox="1"/>
          <p:nvPr/>
        </p:nvSpPr>
        <p:spPr>
          <a:xfrm>
            <a:off x="5604000" y="2861700"/>
            <a:ext cx="3026100" cy="13575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fr" sz="1300">
                <a:solidFill>
                  <a:schemeClr val="dk1"/>
                </a:solidFill>
              </a:rPr>
              <a:t>Compressed air from the</a:t>
            </a:r>
            <a:r>
              <a:rPr b="1" lang="fr" sz="1300">
                <a:solidFill>
                  <a:schemeClr val="dk1"/>
                </a:solidFill>
              </a:rPr>
              <a:t> parking brake control valve</a:t>
            </a:r>
            <a:r>
              <a:rPr lang="fr" sz="1300">
                <a:solidFill>
                  <a:schemeClr val="dk1"/>
                </a:solidFill>
              </a:rPr>
              <a:t> actuates the</a:t>
            </a:r>
            <a:r>
              <a:rPr lang="fr" sz="1300">
                <a:solidFill>
                  <a:schemeClr val="dk1"/>
                </a:solidFill>
              </a:rPr>
              <a:t> </a:t>
            </a:r>
            <a:r>
              <a:rPr b="1" lang="fr" sz="1300">
                <a:solidFill>
                  <a:srgbClr val="FF0000"/>
                </a:solidFill>
              </a:rPr>
              <a:t>relay valve</a:t>
            </a:r>
            <a:r>
              <a:rPr lang="fr" sz="1300">
                <a:solidFill>
                  <a:schemeClr val="dk1"/>
                </a:solidFill>
              </a:rPr>
              <a:t> which directs air from the primary and secondary reservoirs to the vehicle’s parking brakes.</a:t>
            </a:r>
            <a:endParaRPr sz="1600"/>
          </a:p>
        </p:txBody>
      </p:sp>
      <p:sp>
        <p:nvSpPr>
          <p:cNvPr id="336" name="Google Shape;336;p3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sp>
        <p:nvSpPr>
          <p:cNvPr id="337" name="Google Shape;337;p33"/>
          <p:cNvSpPr txBox="1"/>
          <p:nvPr/>
        </p:nvSpPr>
        <p:spPr>
          <a:xfrm>
            <a:off x="92050" y="1070125"/>
            <a:ext cx="5327700" cy="346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b="1" lang="fr"/>
              <a:t>Parking Brake Control Valve</a:t>
            </a:r>
            <a:endParaRPr b="1"/>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fr"/>
              <a:t>                                                                            </a:t>
            </a:r>
            <a:r>
              <a:rPr lang="fr" sz="1200">
                <a:solidFill>
                  <a:srgbClr val="FF0000"/>
                </a:solidFill>
              </a:rPr>
              <a:t> Brake Actuators</a:t>
            </a:r>
            <a:endParaRPr sz="1200">
              <a:solidFill>
                <a:srgbClr val="FF0000"/>
              </a:solidFill>
            </a:endParaRPr>
          </a:p>
          <a:p>
            <a:pPr indent="0" lvl="0" marL="0" rtl="0" algn="l">
              <a:spcBef>
                <a:spcPts val="0"/>
              </a:spcBef>
              <a:spcAft>
                <a:spcPts val="0"/>
              </a:spcAft>
              <a:buNone/>
            </a:pPr>
            <a:r>
              <a:t/>
            </a:r>
            <a:endParaRPr>
              <a:solidFill>
                <a:srgbClr val="FF0000"/>
              </a:solidFill>
            </a:endParaRPr>
          </a:p>
          <a:p>
            <a:pPr indent="0" lvl="0" marL="0" rtl="0" algn="l">
              <a:spcBef>
                <a:spcPts val="0"/>
              </a:spcBef>
              <a:spcAft>
                <a:spcPts val="0"/>
              </a:spcAft>
              <a:buNone/>
            </a:pPr>
            <a:r>
              <a:rPr lang="fr">
                <a:solidFill>
                  <a:srgbClr val="FF0000"/>
                </a:solidFill>
              </a:rPr>
              <a:t>                  </a:t>
            </a:r>
            <a:r>
              <a:rPr lang="fr" sz="1200">
                <a:solidFill>
                  <a:srgbClr val="FF0000"/>
                </a:solidFill>
              </a:rPr>
              <a:t>Safety Valve</a:t>
            </a:r>
            <a:r>
              <a:rPr lang="fr">
                <a:solidFill>
                  <a:srgbClr val="FF0000"/>
                </a:solidFill>
              </a:rPr>
              <a:t>              </a:t>
            </a:r>
            <a:endParaRPr>
              <a:solidFill>
                <a:srgbClr val="FF0000"/>
              </a:solidFill>
            </a:endParaRPr>
          </a:p>
          <a:p>
            <a:pPr indent="0" lvl="0" marL="0" rtl="0" algn="l">
              <a:spcBef>
                <a:spcPts val="0"/>
              </a:spcBef>
              <a:spcAft>
                <a:spcPts val="0"/>
              </a:spcAft>
              <a:buNone/>
            </a:pPr>
            <a:r>
              <a:rPr lang="fr">
                <a:solidFill>
                  <a:srgbClr val="FF0000"/>
                </a:solidFill>
              </a:rPr>
              <a:t> </a:t>
            </a:r>
            <a:r>
              <a:rPr lang="fr" sz="1200">
                <a:solidFill>
                  <a:srgbClr val="FF0000"/>
                </a:solidFill>
              </a:rPr>
              <a:t> Air Dryer</a:t>
            </a:r>
            <a:r>
              <a:rPr lang="fr">
                <a:solidFill>
                  <a:srgbClr val="FF0000"/>
                </a:solidFill>
              </a:rPr>
              <a:t>                             </a:t>
            </a:r>
            <a:r>
              <a:rPr lang="fr" sz="1200">
                <a:solidFill>
                  <a:srgbClr val="FF0000"/>
                </a:solidFill>
              </a:rPr>
              <a:t>Low Air Pressure Warning</a:t>
            </a:r>
            <a:r>
              <a:rPr lang="fr">
                <a:solidFill>
                  <a:srgbClr val="FF0000"/>
                </a:solidFill>
              </a:rPr>
              <a:t> </a:t>
            </a:r>
            <a:endParaRPr>
              <a:solidFill>
                <a:srgbClr val="FF0000"/>
              </a:solidFill>
            </a:endParaRPr>
          </a:p>
          <a:p>
            <a:pPr indent="0" lvl="0" marL="0" rtl="0" algn="l">
              <a:spcBef>
                <a:spcPts val="0"/>
              </a:spcBef>
              <a:spcAft>
                <a:spcPts val="0"/>
              </a:spcAft>
              <a:buNone/>
            </a:pPr>
            <a:r>
              <a:rPr lang="fr">
                <a:solidFill>
                  <a:srgbClr val="FF0000"/>
                </a:solidFill>
              </a:rPr>
              <a:t>  </a:t>
            </a:r>
            <a:endParaRPr>
              <a:solidFill>
                <a:srgbClr val="FF0000"/>
              </a:solidFill>
            </a:endParaRPr>
          </a:p>
          <a:p>
            <a:pPr indent="0" lvl="0" marL="0" rtl="0" algn="l">
              <a:spcBef>
                <a:spcPts val="0"/>
              </a:spcBef>
              <a:spcAft>
                <a:spcPts val="0"/>
              </a:spcAft>
              <a:buNone/>
            </a:pPr>
            <a:r>
              <a:rPr lang="fr" sz="1200">
                <a:solidFill>
                  <a:srgbClr val="FF0000"/>
                </a:solidFill>
              </a:rPr>
              <a:t>Pressure                                                  Front Reservoir</a:t>
            </a:r>
            <a:endParaRPr sz="1200">
              <a:solidFill>
                <a:srgbClr val="FF0000"/>
              </a:solidFill>
            </a:endParaRPr>
          </a:p>
          <a:p>
            <a:pPr indent="0" lvl="0" marL="0" rtl="0" algn="l">
              <a:spcBef>
                <a:spcPts val="0"/>
              </a:spcBef>
              <a:spcAft>
                <a:spcPts val="0"/>
              </a:spcAft>
              <a:buNone/>
            </a:pPr>
            <a:r>
              <a:rPr lang="fr" sz="1200">
                <a:solidFill>
                  <a:srgbClr val="FF0000"/>
                </a:solidFill>
              </a:rPr>
              <a:t>Regulator</a:t>
            </a:r>
            <a:endParaRPr sz="1200">
              <a:solidFill>
                <a:srgbClr val="FF0000"/>
              </a:solidFill>
            </a:endParaRPr>
          </a:p>
          <a:p>
            <a:pPr indent="0" lvl="0" marL="0" rtl="0" algn="l">
              <a:spcBef>
                <a:spcPts val="0"/>
              </a:spcBef>
              <a:spcAft>
                <a:spcPts val="0"/>
              </a:spcAft>
              <a:buNone/>
            </a:pPr>
            <a:r>
              <a:rPr lang="fr">
                <a:solidFill>
                  <a:srgbClr val="FF0000"/>
                </a:solidFill>
              </a:rPr>
              <a:t>                                         </a:t>
            </a:r>
            <a:r>
              <a:rPr lang="fr" sz="1200">
                <a:solidFill>
                  <a:srgbClr val="FF0000"/>
                </a:solidFill>
              </a:rPr>
              <a:t>Air</a:t>
            </a:r>
            <a:endParaRPr sz="1200">
              <a:solidFill>
                <a:srgbClr val="FF0000"/>
              </a:solidFill>
            </a:endParaRPr>
          </a:p>
          <a:p>
            <a:pPr indent="0" lvl="0" marL="0" rtl="0" algn="l">
              <a:spcBef>
                <a:spcPts val="0"/>
              </a:spcBef>
              <a:spcAft>
                <a:spcPts val="0"/>
              </a:spcAft>
              <a:buNone/>
            </a:pPr>
            <a:r>
              <a:rPr lang="fr">
                <a:solidFill>
                  <a:srgbClr val="FF0000"/>
                </a:solidFill>
              </a:rPr>
              <a:t>                                       </a:t>
            </a:r>
            <a:r>
              <a:rPr lang="fr" sz="1200">
                <a:solidFill>
                  <a:srgbClr val="FF0000"/>
                </a:solidFill>
              </a:rPr>
              <a:t>Supply</a:t>
            </a:r>
            <a:r>
              <a:rPr lang="fr">
                <a:solidFill>
                  <a:srgbClr val="FF0000"/>
                </a:solidFill>
              </a:rPr>
              <a:t>                   </a:t>
            </a:r>
            <a:r>
              <a:rPr lang="fr" sz="1200">
                <a:solidFill>
                  <a:srgbClr val="FF0000"/>
                </a:solidFill>
              </a:rPr>
              <a:t>Rear Reservoir </a:t>
            </a:r>
            <a:r>
              <a:rPr lang="fr">
                <a:solidFill>
                  <a:srgbClr val="FF0000"/>
                </a:solidFill>
              </a:rPr>
              <a:t>                                </a:t>
            </a:r>
            <a:endParaRPr>
              <a:solidFill>
                <a:srgbClr val="FF0000"/>
              </a:solidFill>
            </a:endParaRPr>
          </a:p>
          <a:p>
            <a:pPr indent="0" lvl="0" marL="0" rtl="0" algn="l">
              <a:spcBef>
                <a:spcPts val="0"/>
              </a:spcBef>
              <a:spcAft>
                <a:spcPts val="0"/>
              </a:spcAft>
              <a:buNone/>
            </a:pPr>
            <a:r>
              <a:rPr lang="fr" sz="1200">
                <a:solidFill>
                  <a:srgbClr val="FF0000"/>
                </a:solidFill>
              </a:rPr>
              <a:t>Air </a:t>
            </a:r>
            <a:r>
              <a:rPr lang="fr" sz="1200">
                <a:solidFill>
                  <a:srgbClr val="FF0000"/>
                </a:solidFill>
              </a:rPr>
              <a:t>Compresseur</a:t>
            </a:r>
            <a:r>
              <a:rPr lang="fr" sz="1200">
                <a:solidFill>
                  <a:srgbClr val="FF0000"/>
                </a:solidFill>
              </a:rPr>
              <a:t> </a:t>
            </a:r>
            <a:r>
              <a:rPr lang="fr">
                <a:solidFill>
                  <a:srgbClr val="FF0000"/>
                </a:solidFill>
              </a:rPr>
              <a:t>             </a:t>
            </a:r>
            <a:r>
              <a:rPr lang="fr" sz="1200">
                <a:solidFill>
                  <a:srgbClr val="FF0000"/>
                </a:solidFill>
              </a:rPr>
              <a:t>Reservoir</a:t>
            </a:r>
            <a:endParaRPr sz="1200">
              <a:solidFill>
                <a:srgbClr val="FF0000"/>
              </a:solidFill>
            </a:endParaRPr>
          </a:p>
        </p:txBody>
      </p:sp>
      <p:cxnSp>
        <p:nvCxnSpPr>
          <p:cNvPr id="338" name="Google Shape;338;p33"/>
          <p:cNvCxnSpPr/>
          <p:nvPr/>
        </p:nvCxnSpPr>
        <p:spPr>
          <a:xfrm>
            <a:off x="978075" y="1576425"/>
            <a:ext cx="702000" cy="149700"/>
          </a:xfrm>
          <a:prstGeom prst="straightConnector1">
            <a:avLst/>
          </a:prstGeom>
          <a:noFill/>
          <a:ln cap="flat" cmpd="sng" w="9525">
            <a:solidFill>
              <a:srgbClr val="FF0000"/>
            </a:solidFill>
            <a:prstDash val="solid"/>
            <a:round/>
            <a:headEnd len="med" w="med" type="none"/>
            <a:tailEnd len="med" w="med" type="triangle"/>
          </a:ln>
        </p:spPr>
      </p:cxnSp>
      <p:sp>
        <p:nvSpPr>
          <p:cNvPr id="339" name="Google Shape;339;p33"/>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pic>
        <p:nvPicPr>
          <p:cNvPr id="340" name="Google Shape;340;p33"/>
          <p:cNvPicPr preferRelativeResize="0"/>
          <p:nvPr/>
        </p:nvPicPr>
        <p:blipFill>
          <a:blip r:embed="rId5">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pic>
        <p:nvPicPr>
          <p:cNvPr id="345" name="Google Shape;345;p34"/>
          <p:cNvPicPr preferRelativeResize="0"/>
          <p:nvPr/>
        </p:nvPicPr>
        <p:blipFill>
          <a:blip r:embed="rId3">
            <a:alphaModFix/>
          </a:blip>
          <a:stretch>
            <a:fillRect/>
          </a:stretch>
        </p:blipFill>
        <p:spPr>
          <a:xfrm>
            <a:off x="1440001" y="32650"/>
            <a:ext cx="5996476" cy="4411525"/>
          </a:xfrm>
          <a:prstGeom prst="rect">
            <a:avLst/>
          </a:prstGeom>
          <a:noFill/>
          <a:ln>
            <a:noFill/>
          </a:ln>
        </p:spPr>
      </p:pic>
      <p:sp>
        <p:nvSpPr>
          <p:cNvPr id="346" name="Google Shape;346;p3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sp>
        <p:nvSpPr>
          <p:cNvPr id="347" name="Google Shape;347;p34"/>
          <p:cNvSpPr txBox="1"/>
          <p:nvPr/>
        </p:nvSpPr>
        <p:spPr>
          <a:xfrm>
            <a:off x="2885625" y="81000"/>
            <a:ext cx="548700" cy="516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2800"/>
              <a:t>W</a:t>
            </a:r>
            <a:endParaRPr sz="2800"/>
          </a:p>
          <a:p>
            <a:pPr indent="0" lvl="0" marL="0" rtl="0" algn="ctr">
              <a:spcBef>
                <a:spcPts val="0"/>
              </a:spcBef>
              <a:spcAft>
                <a:spcPts val="0"/>
              </a:spcAft>
              <a:buNone/>
            </a:pPr>
            <a:r>
              <a:rPr lang="fr" sz="300"/>
              <a:t>Low </a:t>
            </a:r>
            <a:r>
              <a:rPr lang="fr" sz="300"/>
              <a:t>Air Pressure</a:t>
            </a:r>
            <a:r>
              <a:rPr lang="fr" sz="300"/>
              <a:t> Warning</a:t>
            </a:r>
            <a:endParaRPr sz="300"/>
          </a:p>
        </p:txBody>
      </p:sp>
      <p:sp>
        <p:nvSpPr>
          <p:cNvPr id="348" name="Google Shape;348;p34"/>
          <p:cNvSpPr txBox="1"/>
          <p:nvPr/>
        </p:nvSpPr>
        <p:spPr>
          <a:xfrm>
            <a:off x="3544275" y="81000"/>
            <a:ext cx="548700" cy="516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2800"/>
              <a:t>E</a:t>
            </a:r>
            <a:endParaRPr sz="2800"/>
          </a:p>
          <a:p>
            <a:pPr indent="0" lvl="0" marL="0" rtl="0" algn="ctr">
              <a:spcBef>
                <a:spcPts val="0"/>
              </a:spcBef>
              <a:spcAft>
                <a:spcPts val="0"/>
              </a:spcAft>
              <a:buNone/>
            </a:pPr>
            <a:r>
              <a:rPr lang="fr" sz="500"/>
              <a:t>Efficiency</a:t>
            </a:r>
            <a:endParaRPr sz="500"/>
          </a:p>
        </p:txBody>
      </p:sp>
      <p:sp>
        <p:nvSpPr>
          <p:cNvPr id="349" name="Google Shape;349;p34"/>
          <p:cNvSpPr txBox="1"/>
          <p:nvPr/>
        </p:nvSpPr>
        <p:spPr>
          <a:xfrm>
            <a:off x="4202925" y="81000"/>
            <a:ext cx="548700" cy="516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2800"/>
              <a:t>D</a:t>
            </a:r>
            <a:endParaRPr sz="2800"/>
          </a:p>
          <a:p>
            <a:pPr indent="0" lvl="0" marL="0" rtl="0" algn="ctr">
              <a:spcBef>
                <a:spcPts val="0"/>
              </a:spcBef>
              <a:spcAft>
                <a:spcPts val="0"/>
              </a:spcAft>
              <a:buNone/>
            </a:pPr>
            <a:r>
              <a:rPr lang="fr" sz="400"/>
              <a:t>Disengagement</a:t>
            </a:r>
            <a:endParaRPr sz="400"/>
          </a:p>
        </p:txBody>
      </p:sp>
      <p:sp>
        <p:nvSpPr>
          <p:cNvPr id="350" name="Google Shape;350;p34"/>
          <p:cNvSpPr txBox="1"/>
          <p:nvPr/>
        </p:nvSpPr>
        <p:spPr>
          <a:xfrm>
            <a:off x="6837525" y="81000"/>
            <a:ext cx="548700" cy="516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2800"/>
              <a:t>S</a:t>
            </a:r>
            <a:endParaRPr sz="2800"/>
          </a:p>
          <a:p>
            <a:pPr indent="0" lvl="0" marL="0" rtl="0" algn="ctr">
              <a:spcBef>
                <a:spcPts val="0"/>
              </a:spcBef>
              <a:spcAft>
                <a:spcPts val="0"/>
              </a:spcAft>
              <a:buNone/>
            </a:pPr>
            <a:r>
              <a:rPr lang="fr" sz="500"/>
              <a:t>Service Brake</a:t>
            </a:r>
            <a:endParaRPr sz="500"/>
          </a:p>
        </p:txBody>
      </p:sp>
      <p:sp>
        <p:nvSpPr>
          <p:cNvPr id="351" name="Google Shape;351;p34"/>
          <p:cNvSpPr txBox="1"/>
          <p:nvPr/>
        </p:nvSpPr>
        <p:spPr>
          <a:xfrm>
            <a:off x="6127725" y="81000"/>
            <a:ext cx="617400" cy="516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2800"/>
              <a:t>P</a:t>
            </a:r>
            <a:endParaRPr sz="2800"/>
          </a:p>
          <a:p>
            <a:pPr indent="0" lvl="0" marL="0" rtl="0" algn="ctr">
              <a:spcBef>
                <a:spcPts val="0"/>
              </a:spcBef>
              <a:spcAft>
                <a:spcPts val="0"/>
              </a:spcAft>
              <a:buNone/>
            </a:pPr>
            <a:r>
              <a:rPr lang="fr" sz="500"/>
              <a:t>Parking Brake</a:t>
            </a:r>
            <a:endParaRPr sz="500"/>
          </a:p>
        </p:txBody>
      </p:sp>
      <p:sp>
        <p:nvSpPr>
          <p:cNvPr id="352" name="Google Shape;352;p34"/>
          <p:cNvSpPr txBox="1"/>
          <p:nvPr/>
        </p:nvSpPr>
        <p:spPr>
          <a:xfrm>
            <a:off x="5520225" y="81000"/>
            <a:ext cx="548700" cy="516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2800"/>
              <a:t>E</a:t>
            </a:r>
            <a:endParaRPr sz="2800"/>
          </a:p>
          <a:p>
            <a:pPr indent="0" lvl="0" marL="0" rtl="0" algn="ctr">
              <a:spcBef>
                <a:spcPts val="0"/>
              </a:spcBef>
              <a:spcAft>
                <a:spcPts val="0"/>
              </a:spcAft>
              <a:buNone/>
            </a:pPr>
            <a:r>
              <a:rPr lang="fr" sz="500"/>
              <a:t>Engagement</a:t>
            </a:r>
            <a:endParaRPr sz="500"/>
          </a:p>
        </p:txBody>
      </p:sp>
      <p:sp>
        <p:nvSpPr>
          <p:cNvPr id="353" name="Google Shape;353;p34"/>
          <p:cNvSpPr txBox="1"/>
          <p:nvPr/>
        </p:nvSpPr>
        <p:spPr>
          <a:xfrm>
            <a:off x="4861575" y="81000"/>
            <a:ext cx="548700" cy="516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2800"/>
              <a:t>L</a:t>
            </a:r>
            <a:endParaRPr sz="2800"/>
          </a:p>
          <a:p>
            <a:pPr indent="0" lvl="0" marL="0" rtl="0" algn="ctr">
              <a:spcBef>
                <a:spcPts val="0"/>
              </a:spcBef>
              <a:spcAft>
                <a:spcPts val="0"/>
              </a:spcAft>
              <a:buNone/>
            </a:pPr>
            <a:r>
              <a:rPr lang="fr" sz="500"/>
              <a:t>Leakage</a:t>
            </a:r>
            <a:endParaRPr sz="500"/>
          </a:p>
        </p:txBody>
      </p:sp>
      <p:sp>
        <p:nvSpPr>
          <p:cNvPr id="354" name="Google Shape;354;p34"/>
          <p:cNvSpPr txBox="1"/>
          <p:nvPr/>
        </p:nvSpPr>
        <p:spPr>
          <a:xfrm>
            <a:off x="2885625" y="2562150"/>
            <a:ext cx="568800" cy="606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600">
                <a:solidFill>
                  <a:srgbClr val="FFFF00"/>
                </a:solidFill>
              </a:rPr>
              <a:t>55 lbs</a:t>
            </a:r>
            <a:endParaRPr sz="600">
              <a:solidFill>
                <a:srgbClr val="FFFF00"/>
              </a:solidFill>
            </a:endParaRPr>
          </a:p>
          <a:p>
            <a:pPr indent="0" lvl="0" marL="0" rtl="0" algn="ctr">
              <a:spcBef>
                <a:spcPts val="0"/>
              </a:spcBef>
              <a:spcAft>
                <a:spcPts val="0"/>
              </a:spcAft>
              <a:buNone/>
            </a:pPr>
            <a:r>
              <a:rPr lang="fr" sz="400">
                <a:solidFill>
                  <a:srgbClr val="FFFF00"/>
                </a:solidFill>
              </a:rPr>
              <a:t>380 kpa</a:t>
            </a:r>
            <a:endParaRPr sz="400">
              <a:solidFill>
                <a:srgbClr val="FFFF00"/>
              </a:solidFill>
            </a:endParaRPr>
          </a:p>
          <a:p>
            <a:pPr indent="0" lvl="0" marL="0" rtl="0" algn="ctr">
              <a:spcBef>
                <a:spcPts val="0"/>
              </a:spcBef>
              <a:spcAft>
                <a:spcPts val="0"/>
              </a:spcAft>
              <a:buNone/>
            </a:pPr>
            <a:r>
              <a:rPr lang="fr" sz="400">
                <a:solidFill>
                  <a:srgbClr val="FFFF00"/>
                </a:solidFill>
              </a:rPr>
              <a:t>Minor: if one or the other is not working</a:t>
            </a:r>
            <a:endParaRPr sz="400">
              <a:solidFill>
                <a:srgbClr val="FFFF00"/>
              </a:solidFill>
            </a:endParaRPr>
          </a:p>
          <a:p>
            <a:pPr indent="0" lvl="0" marL="0" rtl="0" algn="ctr">
              <a:spcBef>
                <a:spcPts val="0"/>
              </a:spcBef>
              <a:spcAft>
                <a:spcPts val="0"/>
              </a:spcAft>
              <a:buNone/>
            </a:pPr>
            <a:r>
              <a:rPr lang="fr" sz="400">
                <a:solidFill>
                  <a:srgbClr val="FF0000"/>
                </a:solidFill>
              </a:rPr>
              <a:t>Majer: if both not working</a:t>
            </a:r>
            <a:endParaRPr sz="400">
              <a:solidFill>
                <a:srgbClr val="FF0000"/>
              </a:solidFill>
            </a:endParaRPr>
          </a:p>
        </p:txBody>
      </p:sp>
      <p:sp>
        <p:nvSpPr>
          <p:cNvPr id="355" name="Google Shape;355;p34"/>
          <p:cNvSpPr txBox="1"/>
          <p:nvPr/>
        </p:nvSpPr>
        <p:spPr>
          <a:xfrm>
            <a:off x="3523800" y="2562150"/>
            <a:ext cx="617400" cy="606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700">
                <a:solidFill>
                  <a:srgbClr val="FF0000"/>
                </a:solidFill>
              </a:rPr>
              <a:t>90 lbs</a:t>
            </a:r>
            <a:endParaRPr sz="700">
              <a:solidFill>
                <a:srgbClr val="FF0000"/>
              </a:solidFill>
            </a:endParaRPr>
          </a:p>
          <a:p>
            <a:pPr indent="0" lvl="0" marL="0" rtl="0" algn="ctr">
              <a:spcBef>
                <a:spcPts val="0"/>
              </a:spcBef>
              <a:spcAft>
                <a:spcPts val="0"/>
              </a:spcAft>
              <a:buNone/>
            </a:pPr>
            <a:r>
              <a:rPr lang="fr" sz="700">
                <a:solidFill>
                  <a:srgbClr val="FF0000"/>
                </a:solidFill>
              </a:rPr>
              <a:t>(620 kpa)</a:t>
            </a:r>
            <a:endParaRPr sz="700">
              <a:solidFill>
                <a:srgbClr val="FF0000"/>
              </a:solidFill>
            </a:endParaRPr>
          </a:p>
        </p:txBody>
      </p:sp>
      <p:sp>
        <p:nvSpPr>
          <p:cNvPr id="356" name="Google Shape;356;p34"/>
          <p:cNvSpPr txBox="1"/>
          <p:nvPr/>
        </p:nvSpPr>
        <p:spPr>
          <a:xfrm>
            <a:off x="4161975" y="2562150"/>
            <a:ext cx="617400" cy="606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600">
                <a:solidFill>
                  <a:srgbClr val="FFFF00"/>
                </a:solidFill>
              </a:rPr>
              <a:t>117-137 lbs</a:t>
            </a:r>
            <a:endParaRPr sz="600">
              <a:solidFill>
                <a:srgbClr val="FFFF00"/>
              </a:solidFill>
            </a:endParaRPr>
          </a:p>
          <a:p>
            <a:pPr indent="0" lvl="0" marL="0" rtl="0" algn="ctr">
              <a:spcBef>
                <a:spcPts val="0"/>
              </a:spcBef>
              <a:spcAft>
                <a:spcPts val="0"/>
              </a:spcAft>
              <a:buNone/>
            </a:pPr>
            <a:r>
              <a:rPr lang="fr" sz="600">
                <a:solidFill>
                  <a:srgbClr val="FFFF00"/>
                </a:solidFill>
              </a:rPr>
              <a:t>(805-945 kpa)</a:t>
            </a:r>
            <a:endParaRPr sz="600">
              <a:solidFill>
                <a:srgbClr val="FFFF00"/>
              </a:solidFill>
            </a:endParaRPr>
          </a:p>
        </p:txBody>
      </p:sp>
      <p:sp>
        <p:nvSpPr>
          <p:cNvPr id="357" name="Google Shape;357;p34"/>
          <p:cNvSpPr txBox="1"/>
          <p:nvPr/>
        </p:nvSpPr>
        <p:spPr>
          <a:xfrm>
            <a:off x="4848700" y="2562150"/>
            <a:ext cx="568800" cy="606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500"/>
          </a:p>
          <a:p>
            <a:pPr indent="0" lvl="0" marL="0" rtl="0" algn="ctr">
              <a:spcBef>
                <a:spcPts val="0"/>
              </a:spcBef>
              <a:spcAft>
                <a:spcPts val="0"/>
              </a:spcAft>
              <a:buNone/>
            </a:pPr>
            <a:r>
              <a:rPr lang="fr" sz="400">
                <a:solidFill>
                  <a:srgbClr val="FFFF00"/>
                </a:solidFill>
              </a:rPr>
              <a:t>Straight Truck</a:t>
            </a:r>
            <a:endParaRPr sz="400">
              <a:solidFill>
                <a:srgbClr val="FFFF00"/>
              </a:solidFill>
            </a:endParaRPr>
          </a:p>
          <a:p>
            <a:pPr indent="0" lvl="0" marL="0" rtl="0" algn="ctr">
              <a:spcBef>
                <a:spcPts val="0"/>
              </a:spcBef>
              <a:spcAft>
                <a:spcPts val="0"/>
              </a:spcAft>
              <a:buNone/>
            </a:pPr>
            <a:r>
              <a:rPr lang="fr" sz="400">
                <a:solidFill>
                  <a:srgbClr val="FFFF00"/>
                </a:solidFill>
              </a:rPr>
              <a:t>3 lbs (</a:t>
            </a:r>
            <a:r>
              <a:rPr lang="fr" sz="400">
                <a:solidFill>
                  <a:srgbClr val="FFFF00"/>
                </a:solidFill>
              </a:rPr>
              <a:t>40 kpa</a:t>
            </a:r>
            <a:r>
              <a:rPr lang="fr" sz="400">
                <a:solidFill>
                  <a:srgbClr val="FFFF00"/>
                </a:solidFill>
              </a:rPr>
              <a:t>)</a:t>
            </a:r>
            <a:endParaRPr sz="400">
              <a:solidFill>
                <a:srgbClr val="FFFF00"/>
              </a:solidFill>
            </a:endParaRPr>
          </a:p>
          <a:p>
            <a:pPr indent="0" lvl="0" marL="0" rtl="0" algn="ctr">
              <a:spcBef>
                <a:spcPts val="0"/>
              </a:spcBef>
              <a:spcAft>
                <a:spcPts val="0"/>
              </a:spcAft>
              <a:buNone/>
            </a:pPr>
            <a:r>
              <a:rPr lang="fr" sz="400">
                <a:solidFill>
                  <a:srgbClr val="FFFF00"/>
                </a:solidFill>
              </a:rPr>
              <a:t>Tractor+S</a:t>
            </a:r>
            <a:r>
              <a:rPr lang="fr" sz="400">
                <a:solidFill>
                  <a:srgbClr val="FFFF00"/>
                </a:solidFill>
              </a:rPr>
              <a:t>-trlr</a:t>
            </a:r>
            <a:endParaRPr sz="400">
              <a:solidFill>
                <a:srgbClr val="FFFF00"/>
              </a:solidFill>
            </a:endParaRPr>
          </a:p>
          <a:p>
            <a:pPr indent="0" lvl="0" marL="0" rtl="0" algn="ctr">
              <a:spcBef>
                <a:spcPts val="0"/>
              </a:spcBef>
              <a:spcAft>
                <a:spcPts val="0"/>
              </a:spcAft>
              <a:buNone/>
            </a:pPr>
            <a:r>
              <a:rPr lang="fr" sz="400">
                <a:solidFill>
                  <a:srgbClr val="FFFF00"/>
                </a:solidFill>
              </a:rPr>
              <a:t>4 lbs (28 kpa)</a:t>
            </a:r>
            <a:endParaRPr sz="400">
              <a:solidFill>
                <a:srgbClr val="FFFF00"/>
              </a:solidFill>
            </a:endParaRPr>
          </a:p>
          <a:p>
            <a:pPr indent="0" lvl="0" marL="0" rtl="0" algn="ctr">
              <a:spcBef>
                <a:spcPts val="0"/>
              </a:spcBef>
              <a:spcAft>
                <a:spcPts val="0"/>
              </a:spcAft>
              <a:buNone/>
            </a:pPr>
            <a:r>
              <a:rPr lang="fr" sz="400">
                <a:solidFill>
                  <a:srgbClr val="FF0000"/>
                </a:solidFill>
              </a:rPr>
              <a:t>Straight </a:t>
            </a:r>
            <a:r>
              <a:rPr lang="fr" sz="400">
                <a:solidFill>
                  <a:srgbClr val="FF0000"/>
                </a:solidFill>
              </a:rPr>
              <a:t>Truck</a:t>
            </a:r>
            <a:endParaRPr sz="400">
              <a:solidFill>
                <a:srgbClr val="FF0000"/>
              </a:solidFill>
            </a:endParaRPr>
          </a:p>
          <a:p>
            <a:pPr indent="0" lvl="0" marL="0" rtl="0" algn="ctr">
              <a:spcBef>
                <a:spcPts val="0"/>
              </a:spcBef>
              <a:spcAft>
                <a:spcPts val="0"/>
              </a:spcAft>
              <a:buNone/>
            </a:pPr>
            <a:r>
              <a:rPr lang="fr" sz="400">
                <a:solidFill>
                  <a:srgbClr val="FF0000"/>
                </a:solidFill>
              </a:rPr>
              <a:t>6 lbs (40 kpa)</a:t>
            </a:r>
            <a:endParaRPr sz="400">
              <a:solidFill>
                <a:srgbClr val="FF0000"/>
              </a:solidFill>
            </a:endParaRPr>
          </a:p>
          <a:p>
            <a:pPr indent="0" lvl="0" marL="0" rtl="0" algn="ctr">
              <a:spcBef>
                <a:spcPts val="0"/>
              </a:spcBef>
              <a:spcAft>
                <a:spcPts val="0"/>
              </a:spcAft>
              <a:buNone/>
            </a:pPr>
            <a:r>
              <a:rPr lang="fr" sz="400">
                <a:solidFill>
                  <a:srgbClr val="FF0000"/>
                </a:solidFill>
              </a:rPr>
              <a:t>Tracto + S-trlr</a:t>
            </a:r>
            <a:endParaRPr sz="400">
              <a:solidFill>
                <a:srgbClr val="FF0000"/>
              </a:solidFill>
            </a:endParaRPr>
          </a:p>
          <a:p>
            <a:pPr indent="0" lvl="0" marL="0" rtl="0" algn="ctr">
              <a:spcBef>
                <a:spcPts val="0"/>
              </a:spcBef>
              <a:spcAft>
                <a:spcPts val="0"/>
              </a:spcAft>
              <a:buNone/>
            </a:pPr>
            <a:r>
              <a:rPr lang="fr" sz="400">
                <a:solidFill>
                  <a:srgbClr val="FF0000"/>
                </a:solidFill>
              </a:rPr>
              <a:t>7 lbs (48 kpa)</a:t>
            </a:r>
            <a:endParaRPr sz="400">
              <a:solidFill>
                <a:srgbClr val="FF0000"/>
              </a:solidFill>
            </a:endParaRPr>
          </a:p>
          <a:p>
            <a:pPr indent="0" lvl="0" marL="0" rtl="0" algn="ctr">
              <a:spcBef>
                <a:spcPts val="0"/>
              </a:spcBef>
              <a:spcAft>
                <a:spcPts val="0"/>
              </a:spcAft>
              <a:buNone/>
            </a:pPr>
            <a:r>
              <a:t/>
            </a:r>
            <a:endParaRPr sz="700"/>
          </a:p>
        </p:txBody>
      </p:sp>
      <p:sp>
        <p:nvSpPr>
          <p:cNvPr id="358" name="Google Shape;358;p34"/>
          <p:cNvSpPr txBox="1"/>
          <p:nvPr/>
        </p:nvSpPr>
        <p:spPr>
          <a:xfrm>
            <a:off x="5507025" y="2562150"/>
            <a:ext cx="548700" cy="606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600">
                <a:solidFill>
                  <a:srgbClr val="FFFF00"/>
                </a:solidFill>
              </a:rPr>
              <a:t>80 lbs</a:t>
            </a:r>
            <a:endParaRPr sz="600">
              <a:solidFill>
                <a:srgbClr val="FFFF00"/>
              </a:solidFill>
            </a:endParaRPr>
          </a:p>
          <a:p>
            <a:pPr indent="0" lvl="0" marL="0" rtl="0" algn="ctr">
              <a:spcBef>
                <a:spcPts val="0"/>
              </a:spcBef>
              <a:spcAft>
                <a:spcPts val="0"/>
              </a:spcAft>
              <a:buNone/>
            </a:pPr>
            <a:r>
              <a:rPr lang="fr" sz="600">
                <a:solidFill>
                  <a:srgbClr val="FFFF00"/>
                </a:solidFill>
              </a:rPr>
              <a:t>(550 kpa)</a:t>
            </a:r>
            <a:endParaRPr sz="600">
              <a:solidFill>
                <a:srgbClr val="FFFF00"/>
              </a:solidFill>
            </a:endParaRPr>
          </a:p>
        </p:txBody>
      </p:sp>
      <p:sp>
        <p:nvSpPr>
          <p:cNvPr id="359" name="Google Shape;359;p34"/>
          <p:cNvSpPr txBox="1"/>
          <p:nvPr/>
        </p:nvSpPr>
        <p:spPr>
          <a:xfrm>
            <a:off x="6145200" y="2562150"/>
            <a:ext cx="548700" cy="606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700"/>
              <a:t>N/A</a:t>
            </a:r>
            <a:endParaRPr sz="700"/>
          </a:p>
        </p:txBody>
      </p:sp>
      <p:sp>
        <p:nvSpPr>
          <p:cNvPr id="360" name="Google Shape;360;p34"/>
          <p:cNvSpPr txBox="1"/>
          <p:nvPr/>
        </p:nvSpPr>
        <p:spPr>
          <a:xfrm>
            <a:off x="6783375" y="2562150"/>
            <a:ext cx="548700" cy="606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700"/>
              <a:t>N/A</a:t>
            </a:r>
            <a:endParaRPr sz="700"/>
          </a:p>
        </p:txBody>
      </p:sp>
      <p:sp>
        <p:nvSpPr>
          <p:cNvPr id="361" name="Google Shape;361;p34"/>
          <p:cNvSpPr txBox="1"/>
          <p:nvPr/>
        </p:nvSpPr>
        <p:spPr>
          <a:xfrm>
            <a:off x="1515450" y="3250500"/>
            <a:ext cx="1289100" cy="516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900"/>
              <a:t>Type Of Defect </a:t>
            </a:r>
            <a:endParaRPr sz="900"/>
          </a:p>
        </p:txBody>
      </p:sp>
      <p:sp>
        <p:nvSpPr>
          <p:cNvPr id="362" name="Google Shape;362;p34"/>
          <p:cNvSpPr txBox="1"/>
          <p:nvPr/>
        </p:nvSpPr>
        <p:spPr>
          <a:xfrm>
            <a:off x="1525650" y="3974375"/>
            <a:ext cx="1289100" cy="393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 sz="900"/>
              <a:t>Parts Being Verified</a:t>
            </a:r>
            <a:endParaRPr sz="900"/>
          </a:p>
        </p:txBody>
      </p:sp>
      <p:sp>
        <p:nvSpPr>
          <p:cNvPr id="363" name="Google Shape;363;p3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34"/>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pic>
        <p:nvPicPr>
          <p:cNvPr id="365" name="Google Shape;365;p34"/>
          <p:cNvPicPr preferRelativeResize="0"/>
          <p:nvPr/>
        </p:nvPicPr>
        <p:blipFill>
          <a:blip r:embed="rId4">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pic>
        <p:nvPicPr>
          <p:cNvPr id="370" name="Google Shape;370;p35"/>
          <p:cNvPicPr preferRelativeResize="0"/>
          <p:nvPr/>
        </p:nvPicPr>
        <p:blipFill>
          <a:blip r:embed="rId3">
            <a:alphaModFix/>
          </a:blip>
          <a:stretch>
            <a:fillRect/>
          </a:stretch>
        </p:blipFill>
        <p:spPr>
          <a:xfrm>
            <a:off x="1315950" y="-20837"/>
            <a:ext cx="6008101" cy="4436075"/>
          </a:xfrm>
          <a:prstGeom prst="rect">
            <a:avLst/>
          </a:prstGeom>
          <a:noFill/>
          <a:ln>
            <a:noFill/>
          </a:ln>
        </p:spPr>
      </p:pic>
      <p:sp>
        <p:nvSpPr>
          <p:cNvPr id="371" name="Google Shape;371;p3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sp>
        <p:nvSpPr>
          <p:cNvPr id="372" name="Google Shape;372;p35"/>
          <p:cNvSpPr txBox="1"/>
          <p:nvPr/>
        </p:nvSpPr>
        <p:spPr>
          <a:xfrm>
            <a:off x="2450250" y="729000"/>
            <a:ext cx="1771800" cy="182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000"/>
              <a:t>Parking Brake Released</a:t>
            </a:r>
            <a:endParaRPr b="1" sz="1000"/>
          </a:p>
        </p:txBody>
      </p:sp>
      <p:sp>
        <p:nvSpPr>
          <p:cNvPr id="373" name="Google Shape;373;p35"/>
          <p:cNvSpPr txBox="1"/>
          <p:nvPr/>
        </p:nvSpPr>
        <p:spPr>
          <a:xfrm>
            <a:off x="2450250" y="1185150"/>
            <a:ext cx="1771800" cy="182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000"/>
              <a:t>Parking Brake Applied</a:t>
            </a:r>
            <a:endParaRPr b="1" sz="1000"/>
          </a:p>
        </p:txBody>
      </p:sp>
      <p:sp>
        <p:nvSpPr>
          <p:cNvPr id="374" name="Google Shape;374;p35"/>
          <p:cNvSpPr txBox="1"/>
          <p:nvPr/>
        </p:nvSpPr>
        <p:spPr>
          <a:xfrm>
            <a:off x="2354100" y="1641300"/>
            <a:ext cx="1867800" cy="231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000"/>
              <a:t>Apply Firm Pressure On The Brake Pedal</a:t>
            </a:r>
            <a:endParaRPr b="1" sz="1000"/>
          </a:p>
        </p:txBody>
      </p:sp>
      <p:sp>
        <p:nvSpPr>
          <p:cNvPr id="375" name="Google Shape;375;p35"/>
          <p:cNvSpPr txBox="1"/>
          <p:nvPr/>
        </p:nvSpPr>
        <p:spPr>
          <a:xfrm>
            <a:off x="2100075" y="2127000"/>
            <a:ext cx="2057100" cy="292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000"/>
              <a:t>None Or Very Little Brake Pressure On The Brake Pedal</a:t>
            </a:r>
            <a:endParaRPr b="1" sz="1000"/>
          </a:p>
        </p:txBody>
      </p:sp>
      <p:sp>
        <p:nvSpPr>
          <p:cNvPr id="376" name="Google Shape;376;p35"/>
          <p:cNvSpPr txBox="1"/>
          <p:nvPr/>
        </p:nvSpPr>
        <p:spPr>
          <a:xfrm>
            <a:off x="2354100" y="2603400"/>
            <a:ext cx="1771800" cy="182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000"/>
              <a:t>Pump The Brake Pedal</a:t>
            </a:r>
            <a:endParaRPr b="1" sz="1000"/>
          </a:p>
        </p:txBody>
      </p:sp>
      <p:sp>
        <p:nvSpPr>
          <p:cNvPr id="377" name="Google Shape;377;p35"/>
          <p:cNvSpPr txBox="1"/>
          <p:nvPr/>
        </p:nvSpPr>
        <p:spPr>
          <a:xfrm>
            <a:off x="2450250" y="3079800"/>
            <a:ext cx="1675500" cy="231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000"/>
              <a:t>Air Pressure Readings On Gauges</a:t>
            </a:r>
            <a:endParaRPr b="1" sz="1000"/>
          </a:p>
        </p:txBody>
      </p:sp>
      <p:sp>
        <p:nvSpPr>
          <p:cNvPr id="378" name="Google Shape;378;p35"/>
          <p:cNvSpPr txBox="1"/>
          <p:nvPr/>
        </p:nvSpPr>
        <p:spPr>
          <a:xfrm>
            <a:off x="2402100" y="3606000"/>
            <a:ext cx="1771800" cy="182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000"/>
              <a:t>Engine Running</a:t>
            </a:r>
            <a:endParaRPr b="1" sz="1000"/>
          </a:p>
        </p:txBody>
      </p:sp>
      <p:sp>
        <p:nvSpPr>
          <p:cNvPr id="379" name="Google Shape;379;p35"/>
          <p:cNvSpPr txBox="1"/>
          <p:nvPr/>
        </p:nvSpPr>
        <p:spPr>
          <a:xfrm>
            <a:off x="2402100" y="4082400"/>
            <a:ext cx="1771800" cy="182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000"/>
              <a:t>Engine Off</a:t>
            </a:r>
            <a:endParaRPr b="1" sz="1000"/>
          </a:p>
        </p:txBody>
      </p:sp>
      <p:sp>
        <p:nvSpPr>
          <p:cNvPr id="380" name="Google Shape;380;p35"/>
          <p:cNvSpPr txBox="1"/>
          <p:nvPr/>
        </p:nvSpPr>
        <p:spPr>
          <a:xfrm>
            <a:off x="4773050" y="729000"/>
            <a:ext cx="2191500" cy="182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000"/>
              <a:t>Minor Defect</a:t>
            </a:r>
            <a:endParaRPr b="1" sz="1000"/>
          </a:p>
        </p:txBody>
      </p:sp>
      <p:sp>
        <p:nvSpPr>
          <p:cNvPr id="381" name="Google Shape;381;p35"/>
          <p:cNvSpPr txBox="1"/>
          <p:nvPr/>
        </p:nvSpPr>
        <p:spPr>
          <a:xfrm>
            <a:off x="5333475" y="3104688"/>
            <a:ext cx="1771800" cy="182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000"/>
              <a:t>Low Air </a:t>
            </a:r>
            <a:r>
              <a:rPr b="1" lang="fr" sz="1000"/>
              <a:t>Pressure Warning</a:t>
            </a:r>
            <a:endParaRPr b="1" sz="1000"/>
          </a:p>
        </p:txBody>
      </p:sp>
      <p:sp>
        <p:nvSpPr>
          <p:cNvPr id="382" name="Google Shape;382;p35"/>
          <p:cNvSpPr txBox="1"/>
          <p:nvPr/>
        </p:nvSpPr>
        <p:spPr>
          <a:xfrm>
            <a:off x="5040000" y="1641300"/>
            <a:ext cx="1771800" cy="182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000"/>
              <a:t>Pressure Regulator</a:t>
            </a:r>
            <a:endParaRPr b="1" sz="1000"/>
          </a:p>
        </p:txBody>
      </p:sp>
      <p:sp>
        <p:nvSpPr>
          <p:cNvPr id="383" name="Google Shape;383;p35"/>
          <p:cNvSpPr txBox="1"/>
          <p:nvPr/>
        </p:nvSpPr>
        <p:spPr>
          <a:xfrm>
            <a:off x="4847775" y="1185150"/>
            <a:ext cx="2057100" cy="182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000"/>
              <a:t>Major Defect</a:t>
            </a:r>
            <a:endParaRPr b="1" sz="1000"/>
          </a:p>
        </p:txBody>
      </p:sp>
      <p:sp>
        <p:nvSpPr>
          <p:cNvPr id="384" name="Google Shape;384;p35"/>
          <p:cNvSpPr txBox="1"/>
          <p:nvPr/>
        </p:nvSpPr>
        <p:spPr>
          <a:xfrm>
            <a:off x="5040000" y="2603400"/>
            <a:ext cx="1771800" cy="182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000"/>
              <a:t>Air Compressor</a:t>
            </a:r>
            <a:endParaRPr b="1" sz="1000"/>
          </a:p>
        </p:txBody>
      </p:sp>
      <p:sp>
        <p:nvSpPr>
          <p:cNvPr id="385" name="Google Shape;385;p35"/>
          <p:cNvSpPr txBox="1"/>
          <p:nvPr/>
        </p:nvSpPr>
        <p:spPr>
          <a:xfrm>
            <a:off x="5037075" y="2182350"/>
            <a:ext cx="1867800" cy="182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000"/>
              <a:t>Air Brake System</a:t>
            </a:r>
            <a:endParaRPr b="1" sz="1000"/>
          </a:p>
        </p:txBody>
      </p:sp>
      <p:sp>
        <p:nvSpPr>
          <p:cNvPr id="386" name="Google Shape;386;p35"/>
          <p:cNvSpPr txBox="1"/>
          <p:nvPr/>
        </p:nvSpPr>
        <p:spPr>
          <a:xfrm>
            <a:off x="4827750" y="3606000"/>
            <a:ext cx="2452200" cy="182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 sz="1000"/>
              <a:t>Quality Of Parking Or Service Brakes</a:t>
            </a:r>
            <a:endParaRPr b="1" sz="1000"/>
          </a:p>
        </p:txBody>
      </p:sp>
      <p:sp>
        <p:nvSpPr>
          <p:cNvPr id="387" name="Google Shape;387;p35"/>
          <p:cNvSpPr txBox="1"/>
          <p:nvPr/>
        </p:nvSpPr>
        <p:spPr>
          <a:xfrm>
            <a:off x="3482250" y="0"/>
            <a:ext cx="2353500" cy="52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2200"/>
              <a:t>Legend/</a:t>
            </a:r>
            <a:endParaRPr b="1" sz="2200"/>
          </a:p>
        </p:txBody>
      </p:sp>
      <p:sp>
        <p:nvSpPr>
          <p:cNvPr id="388" name="Google Shape;388;p3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35"/>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pic>
        <p:nvPicPr>
          <p:cNvPr id="390" name="Google Shape;390;p35"/>
          <p:cNvPicPr preferRelativeResize="0"/>
          <p:nvPr/>
        </p:nvPicPr>
        <p:blipFill>
          <a:blip r:embed="rId4">
            <a:alphaModFix/>
          </a:blip>
          <a:stretch>
            <a:fillRect/>
          </a:stretch>
        </p:blipFill>
        <p:spPr>
          <a:xfrm>
            <a:off x="7863525" y="4473225"/>
            <a:ext cx="1128074" cy="483451"/>
          </a:xfrm>
          <a:prstGeom prst="rect">
            <a:avLst/>
          </a:prstGeom>
          <a:noFill/>
          <a:ln>
            <a:noFill/>
          </a:ln>
        </p:spPr>
      </p:pic>
    </p:spTree>
  </p:cSld>
  <p:clrMapOvr>
    <a:masterClrMapping/>
  </p:clrMapOvr>
  <mc:AlternateContent>
    <mc:Choice Requires="p14">
      <p:transition spd="slow" p14:dur="1000">
        <p14:gallery dir="l"/>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3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
              <a:t>Low Air Pressure Warning</a:t>
            </a:r>
            <a:endParaRPr/>
          </a:p>
        </p:txBody>
      </p:sp>
      <p:pic>
        <p:nvPicPr>
          <p:cNvPr id="396" name="Google Shape;396;p36"/>
          <p:cNvPicPr preferRelativeResize="0"/>
          <p:nvPr/>
        </p:nvPicPr>
        <p:blipFill>
          <a:blip r:embed="rId3">
            <a:alphaModFix/>
          </a:blip>
          <a:stretch>
            <a:fillRect/>
          </a:stretch>
        </p:blipFill>
        <p:spPr>
          <a:xfrm>
            <a:off x="63250" y="1604200"/>
            <a:ext cx="3696122" cy="2719176"/>
          </a:xfrm>
          <a:prstGeom prst="rect">
            <a:avLst/>
          </a:prstGeom>
          <a:noFill/>
          <a:ln>
            <a:noFill/>
          </a:ln>
        </p:spPr>
      </p:pic>
      <p:sp>
        <p:nvSpPr>
          <p:cNvPr id="397" name="Google Shape;397;p36"/>
          <p:cNvSpPr txBox="1"/>
          <p:nvPr/>
        </p:nvSpPr>
        <p:spPr>
          <a:xfrm>
            <a:off x="5463900" y="1183375"/>
            <a:ext cx="1191000" cy="51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36"/>
          <p:cNvSpPr txBox="1"/>
          <p:nvPr/>
        </p:nvSpPr>
        <p:spPr>
          <a:xfrm>
            <a:off x="5040000" y="1604200"/>
            <a:ext cx="3960000" cy="79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600"/>
              <a:t>The low air pressure warning device should be</a:t>
            </a:r>
            <a:r>
              <a:rPr b="1" lang="fr" sz="1600"/>
              <a:t> seen and heard</a:t>
            </a:r>
            <a:r>
              <a:rPr lang="fr" sz="1600"/>
              <a:t> at a minimum of </a:t>
            </a:r>
            <a:r>
              <a:rPr b="1" lang="fr" sz="1600">
                <a:solidFill>
                  <a:srgbClr val="FF0000"/>
                </a:solidFill>
              </a:rPr>
              <a:t>55 PSI.</a:t>
            </a:r>
            <a:endParaRPr b="1" sz="1600">
              <a:solidFill>
                <a:srgbClr val="FF0000"/>
              </a:solidFill>
            </a:endParaRPr>
          </a:p>
        </p:txBody>
      </p:sp>
      <p:pic>
        <p:nvPicPr>
          <p:cNvPr id="399" name="Google Shape;399;p36"/>
          <p:cNvPicPr preferRelativeResize="0"/>
          <p:nvPr/>
        </p:nvPicPr>
        <p:blipFill>
          <a:blip r:embed="rId4">
            <a:alphaModFix/>
          </a:blip>
          <a:stretch>
            <a:fillRect/>
          </a:stretch>
        </p:blipFill>
        <p:spPr>
          <a:xfrm>
            <a:off x="3911775" y="2633500"/>
            <a:ext cx="1858425" cy="1648041"/>
          </a:xfrm>
          <a:prstGeom prst="rect">
            <a:avLst/>
          </a:prstGeom>
          <a:noFill/>
          <a:ln>
            <a:noFill/>
          </a:ln>
        </p:spPr>
      </p:pic>
      <p:sp>
        <p:nvSpPr>
          <p:cNvPr id="400" name="Google Shape;400;p3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sp>
        <p:nvSpPr>
          <p:cNvPr id="401" name="Google Shape;401;p36"/>
          <p:cNvSpPr txBox="1"/>
          <p:nvPr/>
        </p:nvSpPr>
        <p:spPr>
          <a:xfrm>
            <a:off x="4556650" y="3578575"/>
            <a:ext cx="2643300" cy="127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fr" sz="1500">
                <a:solidFill>
                  <a:srgbClr val="FF0000"/>
                </a:solidFill>
              </a:rPr>
              <a:t>Low</a:t>
            </a:r>
            <a:endParaRPr b="1" sz="1500">
              <a:solidFill>
                <a:srgbClr val="FF0000"/>
              </a:solidFill>
            </a:endParaRPr>
          </a:p>
          <a:p>
            <a:pPr indent="0" lvl="0" marL="0" rtl="0" algn="ctr">
              <a:spcBef>
                <a:spcPts val="0"/>
              </a:spcBef>
              <a:spcAft>
                <a:spcPts val="0"/>
              </a:spcAft>
              <a:buNone/>
            </a:pPr>
            <a:r>
              <a:rPr b="1" lang="fr" sz="1500">
                <a:solidFill>
                  <a:srgbClr val="FF0000"/>
                </a:solidFill>
              </a:rPr>
              <a:t>Pressure</a:t>
            </a:r>
            <a:endParaRPr b="1" sz="1500">
              <a:solidFill>
                <a:srgbClr val="FF0000"/>
              </a:solidFill>
            </a:endParaRPr>
          </a:p>
        </p:txBody>
      </p:sp>
      <p:sp>
        <p:nvSpPr>
          <p:cNvPr id="402" name="Google Shape;402;p36"/>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pic>
        <p:nvPicPr>
          <p:cNvPr id="403" name="Google Shape;403;p36"/>
          <p:cNvPicPr preferRelativeResize="0"/>
          <p:nvPr/>
        </p:nvPicPr>
        <p:blipFill>
          <a:blip r:embed="rId5">
            <a:alphaModFix/>
          </a:blip>
          <a:stretch>
            <a:fillRect/>
          </a:stretch>
        </p:blipFill>
        <p:spPr>
          <a:xfrm>
            <a:off x="7863525" y="4473225"/>
            <a:ext cx="1128074" cy="48345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9"/>
                                        </p:tgtEl>
                                        <p:attrNameLst>
                                          <p:attrName>style.visibility</p:attrName>
                                        </p:attrNameLst>
                                      </p:cBhvr>
                                      <p:to>
                                        <p:strVal val="visible"/>
                                      </p:to>
                                    </p:set>
                                    <p:animEffect filter="fade" transition="in">
                                      <p:cBhvr>
                                        <p:cTn dur="1000"/>
                                        <p:tgtEl>
                                          <p:spTgt spid="3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3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fr"/>
              <a:t>Efficiency</a:t>
            </a:r>
            <a:endParaRPr/>
          </a:p>
        </p:txBody>
      </p:sp>
      <p:pic>
        <p:nvPicPr>
          <p:cNvPr id="409" name="Google Shape;409;p37"/>
          <p:cNvPicPr preferRelativeResize="0"/>
          <p:nvPr/>
        </p:nvPicPr>
        <p:blipFill>
          <a:blip r:embed="rId3">
            <a:alphaModFix/>
          </a:blip>
          <a:stretch>
            <a:fillRect/>
          </a:stretch>
        </p:blipFill>
        <p:spPr>
          <a:xfrm>
            <a:off x="63250" y="1604200"/>
            <a:ext cx="3696122" cy="2719176"/>
          </a:xfrm>
          <a:prstGeom prst="rect">
            <a:avLst/>
          </a:prstGeom>
          <a:noFill/>
          <a:ln>
            <a:noFill/>
          </a:ln>
        </p:spPr>
      </p:pic>
      <p:pic>
        <p:nvPicPr>
          <p:cNvPr id="410" name="Google Shape;410;p37"/>
          <p:cNvPicPr preferRelativeResize="0"/>
          <p:nvPr/>
        </p:nvPicPr>
        <p:blipFill>
          <a:blip r:embed="rId4">
            <a:alphaModFix/>
          </a:blip>
          <a:stretch>
            <a:fillRect/>
          </a:stretch>
        </p:blipFill>
        <p:spPr>
          <a:xfrm>
            <a:off x="3915150" y="1469475"/>
            <a:ext cx="2367600" cy="2912358"/>
          </a:xfrm>
          <a:prstGeom prst="rect">
            <a:avLst/>
          </a:prstGeom>
          <a:noFill/>
          <a:ln>
            <a:noFill/>
          </a:ln>
        </p:spPr>
      </p:pic>
      <p:sp>
        <p:nvSpPr>
          <p:cNvPr id="411" name="Google Shape;411;p37"/>
          <p:cNvSpPr txBox="1"/>
          <p:nvPr/>
        </p:nvSpPr>
        <p:spPr>
          <a:xfrm>
            <a:off x="6075550" y="2211900"/>
            <a:ext cx="2814000" cy="71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500"/>
              <a:t>The compressor </a:t>
            </a:r>
            <a:r>
              <a:rPr b="1" lang="fr" sz="1500"/>
              <a:t>must</a:t>
            </a:r>
            <a:r>
              <a:rPr lang="fr" sz="1500"/>
              <a:t> be able to </a:t>
            </a:r>
            <a:r>
              <a:rPr b="1" lang="fr" sz="1500"/>
              <a:t>maintain </a:t>
            </a:r>
            <a:r>
              <a:rPr b="1" lang="fr" sz="1500">
                <a:solidFill>
                  <a:srgbClr val="FF0000"/>
                </a:solidFill>
              </a:rPr>
              <a:t>90 PSI</a:t>
            </a:r>
            <a:r>
              <a:rPr lang="fr" sz="1500">
                <a:solidFill>
                  <a:srgbClr val="FF0000"/>
                </a:solidFill>
              </a:rPr>
              <a:t> </a:t>
            </a:r>
            <a:r>
              <a:rPr lang="fr" sz="1500"/>
              <a:t>under the worst circumstances.</a:t>
            </a:r>
            <a:endParaRPr sz="1500"/>
          </a:p>
        </p:txBody>
      </p:sp>
      <p:sp>
        <p:nvSpPr>
          <p:cNvPr id="412" name="Google Shape;412;p3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sp>
        <p:nvSpPr>
          <p:cNvPr id="413" name="Google Shape;413;p37"/>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pic>
        <p:nvPicPr>
          <p:cNvPr id="414" name="Google Shape;414;p37"/>
          <p:cNvPicPr preferRelativeResize="0"/>
          <p:nvPr/>
        </p:nvPicPr>
        <p:blipFill>
          <a:blip r:embed="rId5">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3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fr"/>
              <a:t>Disengagement</a:t>
            </a:r>
            <a:endParaRPr/>
          </a:p>
        </p:txBody>
      </p:sp>
      <p:pic>
        <p:nvPicPr>
          <p:cNvPr id="420" name="Google Shape;420;p38"/>
          <p:cNvPicPr preferRelativeResize="0"/>
          <p:nvPr/>
        </p:nvPicPr>
        <p:blipFill>
          <a:blip r:embed="rId3">
            <a:alphaModFix/>
          </a:blip>
          <a:stretch>
            <a:fillRect/>
          </a:stretch>
        </p:blipFill>
        <p:spPr>
          <a:xfrm>
            <a:off x="63250" y="1604200"/>
            <a:ext cx="3696122" cy="2719176"/>
          </a:xfrm>
          <a:prstGeom prst="rect">
            <a:avLst/>
          </a:prstGeom>
          <a:noFill/>
          <a:ln>
            <a:noFill/>
          </a:ln>
        </p:spPr>
      </p:pic>
      <p:pic>
        <p:nvPicPr>
          <p:cNvPr id="421" name="Google Shape;421;p38"/>
          <p:cNvPicPr preferRelativeResize="0"/>
          <p:nvPr/>
        </p:nvPicPr>
        <p:blipFill>
          <a:blip r:embed="rId4">
            <a:alphaModFix/>
          </a:blip>
          <a:stretch>
            <a:fillRect/>
          </a:stretch>
        </p:blipFill>
        <p:spPr>
          <a:xfrm>
            <a:off x="4161000" y="1625800"/>
            <a:ext cx="1450234" cy="2719175"/>
          </a:xfrm>
          <a:prstGeom prst="rect">
            <a:avLst/>
          </a:prstGeom>
          <a:noFill/>
          <a:ln>
            <a:noFill/>
          </a:ln>
        </p:spPr>
      </p:pic>
      <p:sp>
        <p:nvSpPr>
          <p:cNvPr id="422" name="Google Shape;422;p38"/>
          <p:cNvSpPr txBox="1"/>
          <p:nvPr/>
        </p:nvSpPr>
        <p:spPr>
          <a:xfrm>
            <a:off x="5741850" y="2070725"/>
            <a:ext cx="3154500" cy="107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500"/>
              <a:t>The </a:t>
            </a:r>
            <a:r>
              <a:rPr b="1" lang="fr" sz="1500"/>
              <a:t>pressure regulator</a:t>
            </a:r>
            <a:r>
              <a:rPr lang="fr" sz="1500"/>
              <a:t> sends a signal to the compressor to </a:t>
            </a:r>
            <a:r>
              <a:rPr b="1" lang="fr" sz="1500"/>
              <a:t>stop</a:t>
            </a:r>
            <a:r>
              <a:rPr lang="fr" sz="1500"/>
              <a:t> between </a:t>
            </a:r>
            <a:r>
              <a:rPr b="1" lang="fr" sz="1500">
                <a:solidFill>
                  <a:srgbClr val="FF0000"/>
                </a:solidFill>
              </a:rPr>
              <a:t>117</a:t>
            </a:r>
            <a:r>
              <a:rPr lang="fr" sz="1500"/>
              <a:t> and </a:t>
            </a:r>
            <a:r>
              <a:rPr b="1" lang="fr" sz="1500">
                <a:solidFill>
                  <a:srgbClr val="FF0000"/>
                </a:solidFill>
              </a:rPr>
              <a:t>137 PSI</a:t>
            </a:r>
            <a:endParaRPr b="1" sz="1500">
              <a:solidFill>
                <a:srgbClr val="FF0000"/>
              </a:solidFill>
            </a:endParaRPr>
          </a:p>
        </p:txBody>
      </p:sp>
      <p:sp>
        <p:nvSpPr>
          <p:cNvPr id="423" name="Google Shape;423;p3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sp>
        <p:nvSpPr>
          <p:cNvPr id="424" name="Google Shape;424;p38"/>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pic>
        <p:nvPicPr>
          <p:cNvPr id="425" name="Google Shape;425;p38"/>
          <p:cNvPicPr preferRelativeResize="0"/>
          <p:nvPr/>
        </p:nvPicPr>
        <p:blipFill>
          <a:blip r:embed="rId5">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2"/>
          <p:cNvSpPr txBox="1"/>
          <p:nvPr>
            <p:ph type="title"/>
          </p:nvPr>
        </p:nvSpPr>
        <p:spPr>
          <a:xfrm>
            <a:off x="311700" y="64025"/>
            <a:ext cx="8520600" cy="572700"/>
          </a:xfrm>
          <a:prstGeom prst="rect">
            <a:avLst/>
          </a:prstGeom>
        </p:spPr>
        <p:txBody>
          <a:bodyPr anchorCtr="0" anchor="t" bIns="91425" lIns="91425" spcFirstLastPara="1" rIns="91425" wrap="square" tIns="91425">
            <a:noAutofit/>
          </a:bodyPr>
          <a:lstStyle/>
          <a:p>
            <a:pPr indent="0" lvl="0" marL="0" marR="0" rtl="0" algn="ctr">
              <a:lnSpc>
                <a:spcPct val="115000"/>
              </a:lnSpc>
              <a:spcBef>
                <a:spcPts val="200"/>
              </a:spcBef>
              <a:spcAft>
                <a:spcPts val="0"/>
              </a:spcAft>
              <a:buNone/>
            </a:pPr>
            <a:r>
              <a:rPr b="1" lang="fr" sz="2400"/>
              <a:t>Kinetic Energy</a:t>
            </a:r>
            <a:endParaRPr sz="2400"/>
          </a:p>
        </p:txBody>
      </p:sp>
      <p:sp>
        <p:nvSpPr>
          <p:cNvPr id="92" name="Google Shape;92;p12"/>
          <p:cNvSpPr txBox="1"/>
          <p:nvPr>
            <p:ph idx="1" type="body"/>
          </p:nvPr>
        </p:nvSpPr>
        <p:spPr>
          <a:xfrm>
            <a:off x="311700" y="542875"/>
            <a:ext cx="8520600" cy="734700"/>
          </a:xfrm>
          <a:prstGeom prst="rect">
            <a:avLst/>
          </a:prstGeom>
        </p:spPr>
        <p:txBody>
          <a:bodyPr anchorCtr="0" anchor="t" bIns="91425" lIns="91425" spcFirstLastPara="1" rIns="91425" wrap="square" tIns="91425">
            <a:noAutofit/>
          </a:bodyPr>
          <a:lstStyle/>
          <a:p>
            <a:pPr indent="-298450" lvl="0" marL="457200" marR="0" rtl="0" algn="just">
              <a:spcBef>
                <a:spcPts val="200"/>
              </a:spcBef>
              <a:spcAft>
                <a:spcPts val="0"/>
              </a:spcAft>
              <a:buClr>
                <a:schemeClr val="dk1"/>
              </a:buClr>
              <a:buSzPts val="1100"/>
              <a:buChar char="●"/>
            </a:pPr>
            <a:r>
              <a:rPr lang="fr" sz="1100">
                <a:solidFill>
                  <a:schemeClr val="dk1"/>
                </a:solidFill>
              </a:rPr>
              <a:t>When the vehicle’s weight is doubled, the braking distance is also doubled (2x)</a:t>
            </a:r>
            <a:endParaRPr sz="1100">
              <a:solidFill>
                <a:schemeClr val="dk1"/>
              </a:solidFill>
            </a:endParaRPr>
          </a:p>
          <a:p>
            <a:pPr indent="-298450" lvl="0" marL="457200" marR="0" rtl="0" algn="just">
              <a:spcBef>
                <a:spcPts val="0"/>
              </a:spcBef>
              <a:spcAft>
                <a:spcPts val="0"/>
              </a:spcAft>
              <a:buClr>
                <a:schemeClr val="dk1"/>
              </a:buClr>
              <a:buSzPts val="1100"/>
              <a:buChar char="●"/>
            </a:pPr>
            <a:r>
              <a:rPr lang="fr" sz="1100">
                <a:solidFill>
                  <a:schemeClr val="dk1"/>
                </a:solidFill>
              </a:rPr>
              <a:t>When the vehicle’s speed is doubled, the braking distance quadruples (4x)</a:t>
            </a:r>
            <a:endParaRPr sz="1100">
              <a:solidFill>
                <a:schemeClr val="dk1"/>
              </a:solidFill>
            </a:endParaRPr>
          </a:p>
          <a:p>
            <a:pPr indent="-298450" lvl="0" marL="457200" marR="0" rtl="0" algn="just">
              <a:spcBef>
                <a:spcPts val="0"/>
              </a:spcBef>
              <a:spcAft>
                <a:spcPts val="0"/>
              </a:spcAft>
              <a:buClr>
                <a:schemeClr val="dk1"/>
              </a:buClr>
              <a:buSzPts val="1100"/>
              <a:buChar char="●"/>
            </a:pPr>
            <a:r>
              <a:rPr lang="fr" sz="1100">
                <a:solidFill>
                  <a:schemeClr val="dk1"/>
                </a:solidFill>
              </a:rPr>
              <a:t>When the weight and speed are both doubled, the braking distance is eight times longer (8x)</a:t>
            </a:r>
            <a:endParaRPr sz="1100">
              <a:solidFill>
                <a:schemeClr val="dk1"/>
              </a:solidFill>
            </a:endParaRPr>
          </a:p>
        </p:txBody>
      </p:sp>
      <p:pic>
        <p:nvPicPr>
          <p:cNvPr id="93" name="Google Shape;93;p12"/>
          <p:cNvPicPr preferRelativeResize="0"/>
          <p:nvPr/>
        </p:nvPicPr>
        <p:blipFill>
          <a:blip r:embed="rId3">
            <a:alphaModFix/>
          </a:blip>
          <a:stretch>
            <a:fillRect/>
          </a:stretch>
        </p:blipFill>
        <p:spPr>
          <a:xfrm>
            <a:off x="1080000" y="1389000"/>
            <a:ext cx="5836829" cy="2951525"/>
          </a:xfrm>
          <a:prstGeom prst="rect">
            <a:avLst/>
          </a:prstGeom>
          <a:noFill/>
          <a:ln>
            <a:noFill/>
          </a:ln>
        </p:spPr>
      </p:pic>
      <p:sp>
        <p:nvSpPr>
          <p:cNvPr id="94" name="Google Shape;94;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sp>
        <p:nvSpPr>
          <p:cNvPr id="95" name="Google Shape;95;p12"/>
          <p:cNvSpPr txBox="1"/>
          <p:nvPr/>
        </p:nvSpPr>
        <p:spPr>
          <a:xfrm>
            <a:off x="3302425" y="2842150"/>
            <a:ext cx="3716700" cy="91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100"/>
              <a:t>  </a:t>
            </a:r>
            <a:r>
              <a:rPr b="1" lang="fr" sz="1100"/>
              <a:t>  </a:t>
            </a:r>
            <a:r>
              <a:rPr b="1" lang="fr" sz="1100">
                <a:solidFill>
                  <a:srgbClr val="FF0000"/>
                </a:solidFill>
              </a:rPr>
              <a:t>B</a:t>
            </a:r>
            <a:r>
              <a:rPr b="1" lang="fr" sz="1100">
                <a:solidFill>
                  <a:srgbClr val="FF0000"/>
                </a:solidFill>
              </a:rPr>
              <a:t>raking distance</a:t>
            </a:r>
            <a:endParaRPr b="1" sz="1100">
              <a:solidFill>
                <a:srgbClr val="FF0000"/>
              </a:solidFill>
            </a:endParaRPr>
          </a:p>
        </p:txBody>
      </p:sp>
      <p:sp>
        <p:nvSpPr>
          <p:cNvPr id="96" name="Google Shape;96;p12"/>
          <p:cNvSpPr txBox="1"/>
          <p:nvPr/>
        </p:nvSpPr>
        <p:spPr>
          <a:xfrm>
            <a:off x="1311775" y="1076575"/>
            <a:ext cx="7237500" cy="108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1100">
                <a:solidFill>
                  <a:srgbClr val="FF0000"/>
                </a:solidFill>
              </a:rPr>
              <a:t>Start of braking</a:t>
            </a:r>
            <a:endParaRPr b="1" sz="1100">
              <a:solidFill>
                <a:srgbClr val="FF0000"/>
              </a:solidFill>
            </a:endParaRPr>
          </a:p>
        </p:txBody>
      </p:sp>
      <p:pic>
        <p:nvPicPr>
          <p:cNvPr id="97" name="Google Shape;97;p12"/>
          <p:cNvPicPr preferRelativeResize="0"/>
          <p:nvPr/>
        </p:nvPicPr>
        <p:blipFill>
          <a:blip r:embed="rId4">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3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fr"/>
              <a:t>Leakage </a:t>
            </a:r>
            <a:endParaRPr/>
          </a:p>
        </p:txBody>
      </p:sp>
      <p:pic>
        <p:nvPicPr>
          <p:cNvPr id="431" name="Google Shape;431;p39"/>
          <p:cNvPicPr preferRelativeResize="0"/>
          <p:nvPr/>
        </p:nvPicPr>
        <p:blipFill>
          <a:blip r:embed="rId3">
            <a:alphaModFix/>
          </a:blip>
          <a:stretch>
            <a:fillRect/>
          </a:stretch>
        </p:blipFill>
        <p:spPr>
          <a:xfrm>
            <a:off x="63250" y="1604200"/>
            <a:ext cx="3696122" cy="2719176"/>
          </a:xfrm>
          <a:prstGeom prst="rect">
            <a:avLst/>
          </a:prstGeom>
          <a:noFill/>
          <a:ln>
            <a:noFill/>
          </a:ln>
        </p:spPr>
      </p:pic>
      <p:sp>
        <p:nvSpPr>
          <p:cNvPr id="432" name="Google Shape;432;p39"/>
          <p:cNvSpPr txBox="1"/>
          <p:nvPr/>
        </p:nvSpPr>
        <p:spPr>
          <a:xfrm>
            <a:off x="3960000" y="3341350"/>
            <a:ext cx="4640700" cy="77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500"/>
              <a:t>The pneumatic system </a:t>
            </a:r>
            <a:r>
              <a:rPr b="1" lang="fr" sz="1500"/>
              <a:t>must not</a:t>
            </a:r>
            <a:r>
              <a:rPr lang="fr" sz="1500"/>
              <a:t> have an </a:t>
            </a:r>
            <a:r>
              <a:rPr b="1" lang="fr" sz="1500"/>
              <a:t>air lose</a:t>
            </a:r>
            <a:r>
              <a:rPr lang="fr" sz="1500"/>
              <a:t> of more than </a:t>
            </a:r>
            <a:r>
              <a:rPr b="1" lang="fr" sz="1500">
                <a:solidFill>
                  <a:srgbClr val="FF0000"/>
                </a:solidFill>
              </a:rPr>
              <a:t>6 PSI</a:t>
            </a:r>
            <a:r>
              <a:rPr lang="fr" sz="1500"/>
              <a:t> for one vehicle and </a:t>
            </a:r>
            <a:r>
              <a:rPr b="1" lang="fr" sz="1500">
                <a:solidFill>
                  <a:srgbClr val="FF0000"/>
                </a:solidFill>
              </a:rPr>
              <a:t>7 PSI</a:t>
            </a:r>
            <a:r>
              <a:rPr lang="fr" sz="1500"/>
              <a:t> for more than one vehicle.</a:t>
            </a:r>
            <a:endParaRPr sz="1500"/>
          </a:p>
        </p:txBody>
      </p:sp>
      <p:pic>
        <p:nvPicPr>
          <p:cNvPr id="433" name="Google Shape;433;p39"/>
          <p:cNvPicPr preferRelativeResize="0"/>
          <p:nvPr/>
        </p:nvPicPr>
        <p:blipFill>
          <a:blip r:embed="rId4">
            <a:alphaModFix/>
          </a:blip>
          <a:stretch>
            <a:fillRect/>
          </a:stretch>
        </p:blipFill>
        <p:spPr>
          <a:xfrm>
            <a:off x="4793511" y="1082850"/>
            <a:ext cx="3080000" cy="2105325"/>
          </a:xfrm>
          <a:prstGeom prst="rect">
            <a:avLst/>
          </a:prstGeom>
          <a:noFill/>
          <a:ln>
            <a:noFill/>
          </a:ln>
        </p:spPr>
      </p:pic>
      <p:sp>
        <p:nvSpPr>
          <p:cNvPr id="434" name="Google Shape;434;p3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sp>
        <p:nvSpPr>
          <p:cNvPr id="435" name="Google Shape;435;p39"/>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pic>
        <p:nvPicPr>
          <p:cNvPr id="436" name="Google Shape;436;p39"/>
          <p:cNvPicPr preferRelativeResize="0"/>
          <p:nvPr/>
        </p:nvPicPr>
        <p:blipFill>
          <a:blip r:embed="rId5">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4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fr"/>
              <a:t>Engagement</a:t>
            </a:r>
            <a:endParaRPr/>
          </a:p>
        </p:txBody>
      </p:sp>
      <p:pic>
        <p:nvPicPr>
          <p:cNvPr id="442" name="Google Shape;442;p40"/>
          <p:cNvPicPr preferRelativeResize="0"/>
          <p:nvPr/>
        </p:nvPicPr>
        <p:blipFill>
          <a:blip r:embed="rId3">
            <a:alphaModFix/>
          </a:blip>
          <a:stretch>
            <a:fillRect/>
          </a:stretch>
        </p:blipFill>
        <p:spPr>
          <a:xfrm>
            <a:off x="63250" y="1604200"/>
            <a:ext cx="3696122" cy="2719176"/>
          </a:xfrm>
          <a:prstGeom prst="rect">
            <a:avLst/>
          </a:prstGeom>
          <a:noFill/>
          <a:ln>
            <a:noFill/>
          </a:ln>
        </p:spPr>
      </p:pic>
      <p:sp>
        <p:nvSpPr>
          <p:cNvPr id="443" name="Google Shape;443;p40"/>
          <p:cNvSpPr txBox="1"/>
          <p:nvPr/>
        </p:nvSpPr>
        <p:spPr>
          <a:xfrm>
            <a:off x="5340000" y="2156450"/>
            <a:ext cx="3000000" cy="73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sz="1500">
                <a:solidFill>
                  <a:schemeClr val="dk1"/>
                </a:solidFill>
              </a:rPr>
              <a:t>The </a:t>
            </a:r>
            <a:r>
              <a:rPr b="1" lang="fr" sz="1500">
                <a:solidFill>
                  <a:schemeClr val="dk1"/>
                </a:solidFill>
              </a:rPr>
              <a:t>pressure regulator</a:t>
            </a:r>
            <a:r>
              <a:rPr lang="fr" sz="1500">
                <a:solidFill>
                  <a:schemeClr val="dk1"/>
                </a:solidFill>
              </a:rPr>
              <a:t> sends a signal to the compressor to </a:t>
            </a:r>
            <a:r>
              <a:rPr b="1" lang="fr" sz="1500">
                <a:solidFill>
                  <a:schemeClr val="dk1"/>
                </a:solidFill>
              </a:rPr>
              <a:t>start</a:t>
            </a:r>
            <a:r>
              <a:rPr lang="fr" sz="1500">
                <a:solidFill>
                  <a:schemeClr val="dk1"/>
                </a:solidFill>
              </a:rPr>
              <a:t> at a minimum of </a:t>
            </a:r>
            <a:r>
              <a:rPr b="1" lang="fr" sz="1500">
                <a:solidFill>
                  <a:srgbClr val="FF0000"/>
                </a:solidFill>
              </a:rPr>
              <a:t>80 PSI</a:t>
            </a:r>
            <a:r>
              <a:rPr b="1" lang="fr" sz="1500"/>
              <a:t>.</a:t>
            </a:r>
            <a:endParaRPr/>
          </a:p>
        </p:txBody>
      </p:sp>
      <p:pic>
        <p:nvPicPr>
          <p:cNvPr id="444" name="Google Shape;444;p40"/>
          <p:cNvPicPr preferRelativeResize="0"/>
          <p:nvPr/>
        </p:nvPicPr>
        <p:blipFill>
          <a:blip r:embed="rId4">
            <a:alphaModFix/>
          </a:blip>
          <a:stretch>
            <a:fillRect/>
          </a:stretch>
        </p:blipFill>
        <p:spPr>
          <a:xfrm>
            <a:off x="3856200" y="1625800"/>
            <a:ext cx="1450234" cy="2719175"/>
          </a:xfrm>
          <a:prstGeom prst="rect">
            <a:avLst/>
          </a:prstGeom>
          <a:noFill/>
          <a:ln>
            <a:noFill/>
          </a:ln>
        </p:spPr>
      </p:pic>
      <p:sp>
        <p:nvSpPr>
          <p:cNvPr id="445" name="Google Shape;445;p4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sp>
        <p:nvSpPr>
          <p:cNvPr id="446" name="Google Shape;446;p40"/>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pic>
        <p:nvPicPr>
          <p:cNvPr id="447" name="Google Shape;447;p40"/>
          <p:cNvPicPr preferRelativeResize="0"/>
          <p:nvPr/>
        </p:nvPicPr>
        <p:blipFill>
          <a:blip r:embed="rId5">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p4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fr"/>
              <a:t>Parking Brake</a:t>
            </a:r>
            <a:endParaRPr/>
          </a:p>
        </p:txBody>
      </p:sp>
      <p:pic>
        <p:nvPicPr>
          <p:cNvPr id="453" name="Google Shape;453;p41"/>
          <p:cNvPicPr preferRelativeResize="0"/>
          <p:nvPr/>
        </p:nvPicPr>
        <p:blipFill>
          <a:blip r:embed="rId3">
            <a:alphaModFix/>
          </a:blip>
          <a:stretch>
            <a:fillRect/>
          </a:stretch>
        </p:blipFill>
        <p:spPr>
          <a:xfrm>
            <a:off x="63250" y="1604200"/>
            <a:ext cx="3696122" cy="2719176"/>
          </a:xfrm>
          <a:prstGeom prst="rect">
            <a:avLst/>
          </a:prstGeom>
          <a:noFill/>
          <a:ln>
            <a:noFill/>
          </a:ln>
        </p:spPr>
      </p:pic>
      <p:pic>
        <p:nvPicPr>
          <p:cNvPr id="454" name="Google Shape;454;p41"/>
          <p:cNvPicPr preferRelativeResize="0"/>
          <p:nvPr/>
        </p:nvPicPr>
        <p:blipFill>
          <a:blip r:embed="rId4">
            <a:alphaModFix/>
          </a:blip>
          <a:stretch>
            <a:fillRect/>
          </a:stretch>
        </p:blipFill>
        <p:spPr>
          <a:xfrm>
            <a:off x="4471929" y="2326600"/>
            <a:ext cx="1288075" cy="1274375"/>
          </a:xfrm>
          <a:prstGeom prst="rect">
            <a:avLst/>
          </a:prstGeom>
          <a:noFill/>
          <a:ln>
            <a:noFill/>
          </a:ln>
        </p:spPr>
      </p:pic>
      <p:sp>
        <p:nvSpPr>
          <p:cNvPr id="455" name="Google Shape;455;p41"/>
          <p:cNvSpPr txBox="1"/>
          <p:nvPr/>
        </p:nvSpPr>
        <p:spPr>
          <a:xfrm>
            <a:off x="5040000" y="1732550"/>
            <a:ext cx="4059300" cy="123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600"/>
              <a:t>The parking brakes </a:t>
            </a:r>
            <a:r>
              <a:rPr b="1" lang="fr" sz="1600"/>
              <a:t>must hold the vehicle</a:t>
            </a:r>
            <a:r>
              <a:rPr lang="fr" sz="1600"/>
              <a:t> when trying to move forward</a:t>
            </a:r>
            <a:r>
              <a:rPr lang="fr"/>
              <a:t>.</a:t>
            </a:r>
            <a:endParaRPr/>
          </a:p>
        </p:txBody>
      </p:sp>
      <p:sp>
        <p:nvSpPr>
          <p:cNvPr id="456" name="Google Shape;456;p4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sp>
        <p:nvSpPr>
          <p:cNvPr id="457" name="Google Shape;457;p41"/>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pic>
        <p:nvPicPr>
          <p:cNvPr id="458" name="Google Shape;458;p41"/>
          <p:cNvPicPr preferRelativeResize="0"/>
          <p:nvPr/>
        </p:nvPicPr>
        <p:blipFill>
          <a:blip r:embed="rId5">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p4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fr"/>
              <a:t>Service Brake</a:t>
            </a:r>
            <a:endParaRPr/>
          </a:p>
        </p:txBody>
      </p:sp>
      <p:pic>
        <p:nvPicPr>
          <p:cNvPr id="464" name="Google Shape;464;p42"/>
          <p:cNvPicPr preferRelativeResize="0"/>
          <p:nvPr/>
        </p:nvPicPr>
        <p:blipFill>
          <a:blip r:embed="rId3">
            <a:alphaModFix/>
          </a:blip>
          <a:stretch>
            <a:fillRect/>
          </a:stretch>
        </p:blipFill>
        <p:spPr>
          <a:xfrm>
            <a:off x="63250" y="1604200"/>
            <a:ext cx="3696122" cy="2719176"/>
          </a:xfrm>
          <a:prstGeom prst="rect">
            <a:avLst/>
          </a:prstGeom>
          <a:noFill/>
          <a:ln>
            <a:noFill/>
          </a:ln>
        </p:spPr>
      </p:pic>
      <p:pic>
        <p:nvPicPr>
          <p:cNvPr id="465" name="Google Shape;465;p42"/>
          <p:cNvPicPr preferRelativeResize="0"/>
          <p:nvPr/>
        </p:nvPicPr>
        <p:blipFill>
          <a:blip r:embed="rId4">
            <a:alphaModFix/>
          </a:blip>
          <a:stretch>
            <a:fillRect/>
          </a:stretch>
        </p:blipFill>
        <p:spPr>
          <a:xfrm>
            <a:off x="4206100" y="1554175"/>
            <a:ext cx="1268337" cy="2769200"/>
          </a:xfrm>
          <a:prstGeom prst="rect">
            <a:avLst/>
          </a:prstGeom>
          <a:noFill/>
          <a:ln>
            <a:noFill/>
          </a:ln>
        </p:spPr>
      </p:pic>
      <p:sp>
        <p:nvSpPr>
          <p:cNvPr id="466" name="Google Shape;466;p42"/>
          <p:cNvSpPr txBox="1"/>
          <p:nvPr/>
        </p:nvSpPr>
        <p:spPr>
          <a:xfrm>
            <a:off x="5474425" y="2359025"/>
            <a:ext cx="3669600" cy="87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600"/>
              <a:t>The service brakes should</a:t>
            </a:r>
            <a:r>
              <a:rPr b="1" lang="fr" sz="1600"/>
              <a:t> easily stop</a:t>
            </a:r>
            <a:r>
              <a:rPr lang="fr" sz="1600"/>
              <a:t> the vehicle when it is in motion.</a:t>
            </a:r>
            <a:endParaRPr sz="1600"/>
          </a:p>
        </p:txBody>
      </p:sp>
      <p:sp>
        <p:nvSpPr>
          <p:cNvPr id="467" name="Google Shape;467;p4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sp>
        <p:nvSpPr>
          <p:cNvPr id="468" name="Google Shape;468;p42"/>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pic>
        <p:nvPicPr>
          <p:cNvPr id="469" name="Google Shape;469;p42"/>
          <p:cNvPicPr preferRelativeResize="0"/>
          <p:nvPr/>
        </p:nvPicPr>
        <p:blipFill>
          <a:blip r:embed="rId5">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p43"/>
          <p:cNvSpPr txBox="1"/>
          <p:nvPr>
            <p:ph type="title"/>
          </p:nvPr>
        </p:nvSpPr>
        <p:spPr>
          <a:xfrm>
            <a:off x="5237250" y="1239725"/>
            <a:ext cx="3235200" cy="192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fr">
                <a:latin typeface="Arial"/>
                <a:ea typeface="Arial"/>
                <a:cs typeface="Arial"/>
                <a:sym typeface="Arial"/>
              </a:rPr>
              <a:t>Thank you</a:t>
            </a:r>
            <a:endParaRPr>
              <a:latin typeface="Arial"/>
              <a:ea typeface="Arial"/>
              <a:cs typeface="Arial"/>
              <a:sym typeface="Arial"/>
            </a:endParaRPr>
          </a:p>
          <a:p>
            <a:pPr indent="0" lvl="0" marL="0" rtl="0" algn="ctr">
              <a:spcBef>
                <a:spcPts val="0"/>
              </a:spcBef>
              <a:spcAft>
                <a:spcPts val="0"/>
              </a:spcAft>
              <a:buNone/>
            </a:pPr>
            <a:r>
              <a:rPr lang="fr">
                <a:latin typeface="Arial"/>
                <a:ea typeface="Arial"/>
                <a:cs typeface="Arial"/>
                <a:sym typeface="Arial"/>
              </a:rPr>
              <a:t>for your</a:t>
            </a:r>
            <a:r>
              <a:rPr lang="fr">
                <a:latin typeface="Arial"/>
                <a:ea typeface="Arial"/>
                <a:cs typeface="Arial"/>
                <a:sym typeface="Arial"/>
              </a:rPr>
              <a:t> participation</a:t>
            </a:r>
            <a:endParaRPr>
              <a:latin typeface="Arial"/>
              <a:ea typeface="Arial"/>
              <a:cs typeface="Arial"/>
              <a:sym typeface="Arial"/>
            </a:endParaRPr>
          </a:p>
        </p:txBody>
      </p:sp>
      <p:sp>
        <p:nvSpPr>
          <p:cNvPr id="475" name="Google Shape;475;p4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pic>
        <p:nvPicPr>
          <p:cNvPr id="476" name="Google Shape;476;p43"/>
          <p:cNvPicPr preferRelativeResize="0"/>
          <p:nvPr/>
        </p:nvPicPr>
        <p:blipFill>
          <a:blip r:embed="rId3">
            <a:alphaModFix/>
          </a:blip>
          <a:stretch>
            <a:fillRect/>
          </a:stretch>
        </p:blipFill>
        <p:spPr>
          <a:xfrm>
            <a:off x="7967150" y="0"/>
            <a:ext cx="1128074" cy="48345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13"/>
          <p:cNvSpPr txBox="1"/>
          <p:nvPr>
            <p:ph type="title"/>
          </p:nvPr>
        </p:nvSpPr>
        <p:spPr>
          <a:xfrm>
            <a:off x="1174350" y="450625"/>
            <a:ext cx="7011300" cy="1336200"/>
          </a:xfrm>
          <a:prstGeom prst="rect">
            <a:avLst/>
          </a:prstGeom>
        </p:spPr>
        <p:txBody>
          <a:bodyPr anchorCtr="0" anchor="ctr" bIns="91425" lIns="91425" spcFirstLastPara="1" rIns="91425" wrap="square" tIns="91425">
            <a:noAutofit/>
          </a:bodyPr>
          <a:lstStyle/>
          <a:p>
            <a:pPr indent="0" lvl="0" marL="0" marR="0" rtl="0" algn="just">
              <a:lnSpc>
                <a:spcPct val="115000"/>
              </a:lnSpc>
              <a:spcBef>
                <a:spcPts val="200"/>
              </a:spcBef>
              <a:spcAft>
                <a:spcPts val="0"/>
              </a:spcAft>
              <a:buClr>
                <a:schemeClr val="dk1"/>
              </a:buClr>
              <a:buSzPts val="1100"/>
              <a:buFont typeface="Arial"/>
              <a:buNone/>
            </a:pPr>
            <a:r>
              <a:t/>
            </a:r>
            <a:endParaRPr b="1" sz="1400"/>
          </a:p>
          <a:p>
            <a:pPr indent="0" lvl="0" marL="0" marR="0" rtl="0" algn="just">
              <a:lnSpc>
                <a:spcPct val="115000"/>
              </a:lnSpc>
              <a:spcBef>
                <a:spcPts val="200"/>
              </a:spcBef>
              <a:spcAft>
                <a:spcPts val="0"/>
              </a:spcAft>
              <a:buClr>
                <a:schemeClr val="dk1"/>
              </a:buClr>
              <a:buSzPts val="1100"/>
              <a:buFont typeface="Arial"/>
              <a:buNone/>
            </a:pPr>
            <a:r>
              <a:t/>
            </a:r>
            <a:endParaRPr b="1" sz="1100"/>
          </a:p>
          <a:p>
            <a:pPr indent="0" lvl="0" marL="0" marR="0" rtl="0" algn="just">
              <a:lnSpc>
                <a:spcPct val="115000"/>
              </a:lnSpc>
              <a:spcBef>
                <a:spcPts val="200"/>
              </a:spcBef>
              <a:spcAft>
                <a:spcPts val="0"/>
              </a:spcAft>
              <a:buClr>
                <a:schemeClr val="dk1"/>
              </a:buClr>
              <a:buSzPts val="1100"/>
              <a:buFont typeface="Arial"/>
              <a:buNone/>
            </a:pPr>
            <a:r>
              <a:t/>
            </a:r>
            <a:endParaRPr sz="1800"/>
          </a:p>
          <a:p>
            <a:pPr indent="0" lvl="0" marL="0" marR="0" rtl="0" algn="just">
              <a:lnSpc>
                <a:spcPct val="115000"/>
              </a:lnSpc>
              <a:spcBef>
                <a:spcPts val="200"/>
              </a:spcBef>
              <a:spcAft>
                <a:spcPts val="0"/>
              </a:spcAft>
              <a:buClr>
                <a:schemeClr val="dk1"/>
              </a:buClr>
              <a:buSzPts val="1100"/>
              <a:buFont typeface="Arial"/>
              <a:buNone/>
            </a:pPr>
            <a:r>
              <a:t/>
            </a:r>
            <a:endParaRPr sz="1800"/>
          </a:p>
          <a:p>
            <a:pPr indent="0" lvl="0" marL="0" marR="0" rtl="0" algn="just">
              <a:lnSpc>
                <a:spcPct val="115000"/>
              </a:lnSpc>
              <a:spcBef>
                <a:spcPts val="200"/>
              </a:spcBef>
              <a:spcAft>
                <a:spcPts val="0"/>
              </a:spcAft>
              <a:buClr>
                <a:schemeClr val="dk1"/>
              </a:buClr>
              <a:buSzPts val="1100"/>
              <a:buFont typeface="Arial"/>
              <a:buNone/>
            </a:pPr>
            <a:r>
              <a:rPr lang="fr" sz="1800"/>
              <a:t>The coefficient of friction between the tires and the road also affects the braking distance.</a:t>
            </a:r>
            <a:endParaRPr sz="1800"/>
          </a:p>
          <a:p>
            <a:pPr indent="0" lvl="0" marL="0" marR="0" rtl="0" algn="just">
              <a:lnSpc>
                <a:spcPct val="115000"/>
              </a:lnSpc>
              <a:spcBef>
                <a:spcPts val="200"/>
              </a:spcBef>
              <a:spcAft>
                <a:spcPts val="0"/>
              </a:spcAft>
              <a:buClr>
                <a:schemeClr val="dk1"/>
              </a:buClr>
              <a:buSzPts val="1100"/>
              <a:buFont typeface="Arial"/>
              <a:buNone/>
            </a:pPr>
            <a:r>
              <a:t/>
            </a:r>
            <a:endParaRPr sz="1800"/>
          </a:p>
          <a:p>
            <a:pPr indent="0" lvl="0" marL="0" marR="0" rtl="0" algn="just">
              <a:lnSpc>
                <a:spcPct val="115000"/>
              </a:lnSpc>
              <a:spcBef>
                <a:spcPts val="200"/>
              </a:spcBef>
              <a:spcAft>
                <a:spcPts val="0"/>
              </a:spcAft>
              <a:buClr>
                <a:schemeClr val="dk1"/>
              </a:buClr>
              <a:buSzPts val="1100"/>
              <a:buFont typeface="Arial"/>
              <a:buNone/>
            </a:pPr>
            <a:r>
              <a:rPr lang="fr" sz="1800"/>
              <a:t>It is also through the process of friction that the vehicle brakes.</a:t>
            </a:r>
            <a:endParaRPr sz="1800"/>
          </a:p>
        </p:txBody>
      </p:sp>
      <p:sp>
        <p:nvSpPr>
          <p:cNvPr id="103" name="Google Shape;103;p13"/>
          <p:cNvSpPr txBox="1"/>
          <p:nvPr/>
        </p:nvSpPr>
        <p:spPr>
          <a:xfrm>
            <a:off x="2344500" y="299550"/>
            <a:ext cx="4455000" cy="5199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200"/>
              </a:spcBef>
              <a:spcAft>
                <a:spcPts val="0"/>
              </a:spcAft>
              <a:buNone/>
            </a:pPr>
            <a:r>
              <a:rPr b="1" lang="fr" sz="2400">
                <a:solidFill>
                  <a:schemeClr val="dk1"/>
                </a:solidFill>
              </a:rPr>
              <a:t>F</a:t>
            </a:r>
            <a:r>
              <a:rPr b="1" lang="fr" sz="2400">
                <a:solidFill>
                  <a:schemeClr val="dk1"/>
                </a:solidFill>
              </a:rPr>
              <a:t>riction</a:t>
            </a:r>
            <a:endParaRPr sz="2400"/>
          </a:p>
        </p:txBody>
      </p:sp>
      <p:sp>
        <p:nvSpPr>
          <p:cNvPr id="104" name="Google Shape;104;p13"/>
          <p:cNvSpPr txBox="1"/>
          <p:nvPr/>
        </p:nvSpPr>
        <p:spPr>
          <a:xfrm>
            <a:off x="1168800" y="2347375"/>
            <a:ext cx="6806400" cy="46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fr" sz="1800"/>
              <a:t>Always take into account the condition of the road surface, as this </a:t>
            </a:r>
            <a:r>
              <a:rPr lang="fr" sz="1800"/>
              <a:t>dramatically</a:t>
            </a:r>
            <a:r>
              <a:rPr lang="fr" sz="1800"/>
              <a:t> affects your braking distance (much greater).</a:t>
            </a:r>
            <a:endParaRPr sz="1800"/>
          </a:p>
        </p:txBody>
      </p:sp>
      <p:sp>
        <p:nvSpPr>
          <p:cNvPr id="105" name="Google Shape;105;p1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pic>
        <p:nvPicPr>
          <p:cNvPr id="106" name="Google Shape;106;p13"/>
          <p:cNvPicPr preferRelativeResize="0"/>
          <p:nvPr/>
        </p:nvPicPr>
        <p:blipFill>
          <a:blip r:embed="rId3">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14"/>
          <p:cNvSpPr txBox="1"/>
          <p:nvPr>
            <p:ph type="title"/>
          </p:nvPr>
        </p:nvSpPr>
        <p:spPr>
          <a:xfrm>
            <a:off x="1174350" y="217600"/>
            <a:ext cx="7011300" cy="792300"/>
          </a:xfrm>
          <a:prstGeom prst="rect">
            <a:avLst/>
          </a:prstGeom>
        </p:spPr>
        <p:txBody>
          <a:bodyPr anchorCtr="0" anchor="ctr" bIns="91425" lIns="91425" spcFirstLastPara="1" rIns="91425" wrap="square" tIns="91425">
            <a:noAutofit/>
          </a:bodyPr>
          <a:lstStyle/>
          <a:p>
            <a:pPr indent="0" lvl="0" marL="0" marR="0" rtl="0" algn="ctr">
              <a:lnSpc>
                <a:spcPct val="115000"/>
              </a:lnSpc>
              <a:spcBef>
                <a:spcPts val="200"/>
              </a:spcBef>
              <a:spcAft>
                <a:spcPts val="0"/>
              </a:spcAft>
              <a:buClr>
                <a:schemeClr val="dk1"/>
              </a:buClr>
              <a:buSzPts val="1100"/>
              <a:buFont typeface="Arial"/>
              <a:buNone/>
            </a:pPr>
            <a:r>
              <a:rPr b="1" lang="fr" sz="2400"/>
              <a:t>Braking Power</a:t>
            </a:r>
            <a:endParaRPr sz="2400"/>
          </a:p>
        </p:txBody>
      </p:sp>
      <p:pic>
        <p:nvPicPr>
          <p:cNvPr id="112" name="Google Shape;112;p14"/>
          <p:cNvPicPr preferRelativeResize="0"/>
          <p:nvPr/>
        </p:nvPicPr>
        <p:blipFill>
          <a:blip r:embed="rId3">
            <a:alphaModFix/>
          </a:blip>
          <a:stretch>
            <a:fillRect/>
          </a:stretch>
        </p:blipFill>
        <p:spPr>
          <a:xfrm>
            <a:off x="685800" y="1848100"/>
            <a:ext cx="2143125" cy="1895475"/>
          </a:xfrm>
          <a:prstGeom prst="rect">
            <a:avLst/>
          </a:prstGeom>
          <a:noFill/>
          <a:ln>
            <a:noFill/>
          </a:ln>
        </p:spPr>
      </p:pic>
      <p:pic>
        <p:nvPicPr>
          <p:cNvPr id="113" name="Google Shape;113;p14"/>
          <p:cNvPicPr preferRelativeResize="0"/>
          <p:nvPr/>
        </p:nvPicPr>
        <p:blipFill>
          <a:blip r:embed="rId4">
            <a:alphaModFix/>
          </a:blip>
          <a:stretch>
            <a:fillRect/>
          </a:stretch>
        </p:blipFill>
        <p:spPr>
          <a:xfrm>
            <a:off x="5800725" y="1848100"/>
            <a:ext cx="2343150" cy="1952625"/>
          </a:xfrm>
          <a:prstGeom prst="rect">
            <a:avLst/>
          </a:prstGeom>
          <a:noFill/>
          <a:ln>
            <a:noFill/>
          </a:ln>
        </p:spPr>
      </p:pic>
      <p:sp>
        <p:nvSpPr>
          <p:cNvPr id="114" name="Google Shape;114;p14"/>
          <p:cNvSpPr txBox="1"/>
          <p:nvPr/>
        </p:nvSpPr>
        <p:spPr>
          <a:xfrm>
            <a:off x="304800" y="1524000"/>
            <a:ext cx="3000000" cy="5382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200"/>
              </a:spcBef>
              <a:spcAft>
                <a:spcPts val="0"/>
              </a:spcAft>
              <a:buNone/>
            </a:pPr>
            <a:r>
              <a:rPr b="1" lang="fr" sz="1100">
                <a:solidFill>
                  <a:schemeClr val="dk1"/>
                </a:solidFill>
              </a:rPr>
              <a:t>The adjustable lever  and the leverage</a:t>
            </a:r>
            <a:endParaRPr/>
          </a:p>
        </p:txBody>
      </p:sp>
      <p:sp>
        <p:nvSpPr>
          <p:cNvPr id="115" name="Google Shape;115;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pic>
        <p:nvPicPr>
          <p:cNvPr id="116" name="Google Shape;116;p14"/>
          <p:cNvPicPr preferRelativeResize="0"/>
          <p:nvPr/>
        </p:nvPicPr>
        <p:blipFill>
          <a:blip r:embed="rId5">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15"/>
          <p:cNvSpPr txBox="1"/>
          <p:nvPr>
            <p:ph type="title"/>
          </p:nvPr>
        </p:nvSpPr>
        <p:spPr>
          <a:xfrm>
            <a:off x="432000" y="415275"/>
            <a:ext cx="8280000" cy="676800"/>
          </a:xfrm>
          <a:prstGeom prst="rect">
            <a:avLst/>
          </a:prstGeom>
        </p:spPr>
        <p:txBody>
          <a:bodyPr anchorCtr="0" anchor="ctr" bIns="91425" lIns="91425" spcFirstLastPara="1" rIns="91425" wrap="square" tIns="91425">
            <a:noAutofit/>
          </a:bodyPr>
          <a:lstStyle/>
          <a:p>
            <a:pPr indent="0" lvl="0" marL="0" marR="0" rtl="0" algn="ctr">
              <a:lnSpc>
                <a:spcPct val="115000"/>
              </a:lnSpc>
              <a:spcBef>
                <a:spcPts val="200"/>
              </a:spcBef>
              <a:spcAft>
                <a:spcPts val="0"/>
              </a:spcAft>
              <a:buClr>
                <a:schemeClr val="dk1"/>
              </a:buClr>
              <a:buSzPts val="1100"/>
              <a:buFont typeface="Arial"/>
              <a:buNone/>
            </a:pPr>
            <a:r>
              <a:rPr b="1" lang="fr" sz="1800"/>
              <a:t>    Friction and braking power caused by overheating</a:t>
            </a:r>
            <a:endParaRPr sz="1800"/>
          </a:p>
        </p:txBody>
      </p:sp>
      <p:pic>
        <p:nvPicPr>
          <p:cNvPr id="122" name="Google Shape;122;p15"/>
          <p:cNvPicPr preferRelativeResize="0"/>
          <p:nvPr/>
        </p:nvPicPr>
        <p:blipFill>
          <a:blip r:embed="rId3">
            <a:alphaModFix/>
          </a:blip>
          <a:stretch>
            <a:fillRect/>
          </a:stretch>
        </p:blipFill>
        <p:spPr>
          <a:xfrm>
            <a:off x="664800" y="1092075"/>
            <a:ext cx="1828800" cy="1181100"/>
          </a:xfrm>
          <a:prstGeom prst="rect">
            <a:avLst/>
          </a:prstGeom>
          <a:noFill/>
          <a:ln>
            <a:noFill/>
          </a:ln>
        </p:spPr>
      </p:pic>
      <p:pic>
        <p:nvPicPr>
          <p:cNvPr id="123" name="Google Shape;123;p15"/>
          <p:cNvPicPr preferRelativeResize="0"/>
          <p:nvPr/>
        </p:nvPicPr>
        <p:blipFill>
          <a:blip r:embed="rId4">
            <a:alphaModFix/>
          </a:blip>
          <a:stretch>
            <a:fillRect/>
          </a:stretch>
        </p:blipFill>
        <p:spPr>
          <a:xfrm>
            <a:off x="683850" y="2650650"/>
            <a:ext cx="1790700" cy="1181100"/>
          </a:xfrm>
          <a:prstGeom prst="rect">
            <a:avLst/>
          </a:prstGeom>
          <a:noFill/>
          <a:ln>
            <a:noFill/>
          </a:ln>
        </p:spPr>
      </p:pic>
      <p:pic>
        <p:nvPicPr>
          <p:cNvPr id="124" name="Google Shape;124;p15"/>
          <p:cNvPicPr preferRelativeResize="0"/>
          <p:nvPr/>
        </p:nvPicPr>
        <p:blipFill>
          <a:blip r:embed="rId5">
            <a:alphaModFix/>
          </a:blip>
          <a:stretch>
            <a:fillRect/>
          </a:stretch>
        </p:blipFill>
        <p:spPr>
          <a:xfrm>
            <a:off x="6168200" y="1147763"/>
            <a:ext cx="2171700" cy="2390775"/>
          </a:xfrm>
          <a:prstGeom prst="rect">
            <a:avLst/>
          </a:prstGeom>
          <a:noFill/>
          <a:ln>
            <a:noFill/>
          </a:ln>
        </p:spPr>
      </p:pic>
      <p:sp>
        <p:nvSpPr>
          <p:cNvPr id="125" name="Google Shape;125;p15"/>
          <p:cNvSpPr txBox="1"/>
          <p:nvPr/>
        </p:nvSpPr>
        <p:spPr>
          <a:xfrm>
            <a:off x="2860650" y="1422675"/>
            <a:ext cx="2776800" cy="51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a:t>Normal braking at low speed</a:t>
            </a:r>
            <a:endParaRPr/>
          </a:p>
        </p:txBody>
      </p:sp>
      <p:sp>
        <p:nvSpPr>
          <p:cNvPr id="126" name="Google Shape;126;p15"/>
          <p:cNvSpPr txBox="1"/>
          <p:nvPr/>
        </p:nvSpPr>
        <p:spPr>
          <a:xfrm>
            <a:off x="2880000" y="3154950"/>
            <a:ext cx="3000000" cy="67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a:solidFill>
                  <a:schemeClr val="dk1"/>
                </a:solidFill>
              </a:rPr>
              <a:t>Excessive braking on a long descent and speed is way too high</a:t>
            </a:r>
            <a:r>
              <a:rPr lang="fr">
                <a:solidFill>
                  <a:schemeClr val="dk1"/>
                </a:solidFill>
              </a:rPr>
              <a:t> </a:t>
            </a:r>
            <a:endParaRPr/>
          </a:p>
        </p:txBody>
      </p:sp>
      <p:sp>
        <p:nvSpPr>
          <p:cNvPr id="127" name="Google Shape;127;p15"/>
          <p:cNvSpPr txBox="1"/>
          <p:nvPr/>
        </p:nvSpPr>
        <p:spPr>
          <a:xfrm>
            <a:off x="2880000" y="2170559"/>
            <a:ext cx="3000000" cy="67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a:solidFill>
                  <a:schemeClr val="dk1"/>
                </a:solidFill>
              </a:rPr>
              <a:t>Normal to hard braking going downhill at low speed</a:t>
            </a:r>
            <a:endParaRPr/>
          </a:p>
        </p:txBody>
      </p:sp>
      <p:cxnSp>
        <p:nvCxnSpPr>
          <p:cNvPr id="128" name="Google Shape;128;p15"/>
          <p:cNvCxnSpPr>
            <a:stCxn id="125" idx="1"/>
            <a:endCxn id="122" idx="3"/>
          </p:cNvCxnSpPr>
          <p:nvPr/>
        </p:nvCxnSpPr>
        <p:spPr>
          <a:xfrm rot="10800000">
            <a:off x="2493750" y="1682625"/>
            <a:ext cx="366900" cy="0"/>
          </a:xfrm>
          <a:prstGeom prst="straightConnector1">
            <a:avLst/>
          </a:prstGeom>
          <a:noFill/>
          <a:ln cap="flat" cmpd="sng" w="9525">
            <a:solidFill>
              <a:srgbClr val="999999"/>
            </a:solidFill>
            <a:prstDash val="solid"/>
            <a:round/>
            <a:headEnd len="med" w="med" type="none"/>
            <a:tailEnd len="med" w="med" type="triangle"/>
          </a:ln>
        </p:spPr>
      </p:cxnSp>
      <p:cxnSp>
        <p:nvCxnSpPr>
          <p:cNvPr id="129" name="Google Shape;129;p15"/>
          <p:cNvCxnSpPr>
            <a:stCxn id="127" idx="1"/>
          </p:cNvCxnSpPr>
          <p:nvPr/>
        </p:nvCxnSpPr>
        <p:spPr>
          <a:xfrm flipH="1">
            <a:off x="2436300" y="2508959"/>
            <a:ext cx="443700" cy="484200"/>
          </a:xfrm>
          <a:prstGeom prst="straightConnector1">
            <a:avLst/>
          </a:prstGeom>
          <a:noFill/>
          <a:ln cap="flat" cmpd="sng" w="9525">
            <a:solidFill>
              <a:srgbClr val="FF00FF"/>
            </a:solidFill>
            <a:prstDash val="solid"/>
            <a:round/>
            <a:headEnd len="med" w="med" type="none"/>
            <a:tailEnd len="med" w="med" type="triangle"/>
          </a:ln>
        </p:spPr>
      </p:cxnSp>
      <p:cxnSp>
        <p:nvCxnSpPr>
          <p:cNvPr id="130" name="Google Shape;130;p15"/>
          <p:cNvCxnSpPr>
            <a:stCxn id="126" idx="3"/>
          </p:cNvCxnSpPr>
          <p:nvPr/>
        </p:nvCxnSpPr>
        <p:spPr>
          <a:xfrm flipH="1" rot="10800000">
            <a:off x="5880000" y="3418650"/>
            <a:ext cx="1104300" cy="74700"/>
          </a:xfrm>
          <a:prstGeom prst="straightConnector1">
            <a:avLst/>
          </a:prstGeom>
          <a:noFill/>
          <a:ln cap="flat" cmpd="sng" w="9525">
            <a:solidFill>
              <a:srgbClr val="CC0000"/>
            </a:solidFill>
            <a:prstDash val="solid"/>
            <a:round/>
            <a:headEnd len="med" w="med" type="none"/>
            <a:tailEnd len="med" w="med" type="triangle"/>
          </a:ln>
        </p:spPr>
      </p:cxnSp>
      <p:sp>
        <p:nvSpPr>
          <p:cNvPr id="131" name="Google Shape;131;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pic>
        <p:nvPicPr>
          <p:cNvPr id="132" name="Google Shape;132;p15"/>
          <p:cNvPicPr preferRelativeResize="0"/>
          <p:nvPr/>
        </p:nvPicPr>
        <p:blipFill>
          <a:blip r:embed="rId6">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sp>
        <p:nvSpPr>
          <p:cNvPr id="138" name="Google Shape;138;p16"/>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pic>
        <p:nvPicPr>
          <p:cNvPr id="139" name="Google Shape;139;p16"/>
          <p:cNvPicPr preferRelativeResize="0"/>
          <p:nvPr/>
        </p:nvPicPr>
        <p:blipFill>
          <a:blip r:embed="rId3">
            <a:alphaModFix/>
          </a:blip>
          <a:stretch>
            <a:fillRect/>
          </a:stretch>
        </p:blipFill>
        <p:spPr>
          <a:xfrm>
            <a:off x="1456364" y="140675"/>
            <a:ext cx="5743626" cy="4247475"/>
          </a:xfrm>
          <a:prstGeom prst="rect">
            <a:avLst/>
          </a:prstGeom>
          <a:noFill/>
          <a:ln>
            <a:noFill/>
          </a:ln>
        </p:spPr>
      </p:pic>
      <p:sp>
        <p:nvSpPr>
          <p:cNvPr id="140" name="Google Shape;140;p16">
            <a:hlinkClick r:id="rId4"/>
          </p:cNvPr>
          <p:cNvSpPr txBox="1"/>
          <p:nvPr/>
        </p:nvSpPr>
        <p:spPr>
          <a:xfrm>
            <a:off x="423325" y="959550"/>
            <a:ext cx="10248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1800"/>
              <a:t>VIDEO</a:t>
            </a:r>
            <a:endParaRPr b="1" sz="1800"/>
          </a:p>
        </p:txBody>
      </p:sp>
      <p:sp>
        <p:nvSpPr>
          <p:cNvPr id="141" name="Google Shape;141;p16"/>
          <p:cNvSpPr txBox="1"/>
          <p:nvPr/>
        </p:nvSpPr>
        <p:spPr>
          <a:xfrm>
            <a:off x="240225" y="3452025"/>
            <a:ext cx="2697300" cy="79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a:solidFill>
                  <a:srgbClr val="FF0000"/>
                </a:solidFill>
              </a:rPr>
              <a:t>Air Compressor</a:t>
            </a:r>
            <a:endParaRPr b="1">
              <a:solidFill>
                <a:srgbClr val="FF0000"/>
              </a:solidFill>
            </a:endParaRPr>
          </a:p>
        </p:txBody>
      </p:sp>
      <p:sp>
        <p:nvSpPr>
          <p:cNvPr id="142" name="Google Shape;142;p16"/>
          <p:cNvSpPr txBox="1"/>
          <p:nvPr/>
        </p:nvSpPr>
        <p:spPr>
          <a:xfrm>
            <a:off x="5442675" y="3981250"/>
            <a:ext cx="2398500" cy="79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a:solidFill>
                  <a:srgbClr val="FF0000"/>
                </a:solidFill>
              </a:rPr>
              <a:t>Pressure Regulator</a:t>
            </a:r>
            <a:endParaRPr b="1">
              <a:solidFill>
                <a:srgbClr val="FF0000"/>
              </a:solidFill>
            </a:endParaRPr>
          </a:p>
        </p:txBody>
      </p:sp>
      <p:sp>
        <p:nvSpPr>
          <p:cNvPr id="143" name="Google Shape;143;p16"/>
          <p:cNvSpPr txBox="1"/>
          <p:nvPr/>
        </p:nvSpPr>
        <p:spPr>
          <a:xfrm>
            <a:off x="3037800" y="506300"/>
            <a:ext cx="1642200" cy="119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a:solidFill>
                  <a:srgbClr val="FF0000"/>
                </a:solidFill>
              </a:rPr>
              <a:t>Air Dryer</a:t>
            </a:r>
            <a:endParaRPr b="1">
              <a:solidFill>
                <a:srgbClr val="FF0000"/>
              </a:solidFill>
            </a:endParaRPr>
          </a:p>
        </p:txBody>
      </p:sp>
      <p:sp>
        <p:nvSpPr>
          <p:cNvPr id="144" name="Google Shape;144;p16"/>
          <p:cNvSpPr txBox="1"/>
          <p:nvPr/>
        </p:nvSpPr>
        <p:spPr>
          <a:xfrm>
            <a:off x="5904000" y="0"/>
            <a:ext cx="2288700" cy="107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a:solidFill>
                  <a:srgbClr val="FF0000"/>
                </a:solidFill>
              </a:rPr>
              <a:t>Safety Valve</a:t>
            </a:r>
            <a:endParaRPr b="1">
              <a:solidFill>
                <a:srgbClr val="FF0000"/>
              </a:solidFill>
            </a:endParaRPr>
          </a:p>
        </p:txBody>
      </p:sp>
      <p:sp>
        <p:nvSpPr>
          <p:cNvPr id="145" name="Google Shape;145;p16"/>
          <p:cNvSpPr txBox="1"/>
          <p:nvPr/>
        </p:nvSpPr>
        <p:spPr>
          <a:xfrm>
            <a:off x="7099650" y="2704075"/>
            <a:ext cx="1818000" cy="133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a:solidFill>
                  <a:srgbClr val="FF0000"/>
                </a:solidFill>
              </a:rPr>
              <a:t>Air Supply Reservoir (tank)</a:t>
            </a:r>
            <a:endParaRPr b="1">
              <a:solidFill>
                <a:srgbClr val="FF0000"/>
              </a:solidFill>
            </a:endParaRPr>
          </a:p>
        </p:txBody>
      </p:sp>
      <p:pic>
        <p:nvPicPr>
          <p:cNvPr id="146" name="Google Shape;146;p16"/>
          <p:cNvPicPr preferRelativeResize="0"/>
          <p:nvPr/>
        </p:nvPicPr>
        <p:blipFill>
          <a:blip r:embed="rId5">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The Air Compressor</a:t>
            </a:r>
            <a:endParaRPr/>
          </a:p>
        </p:txBody>
      </p:sp>
      <p:pic>
        <p:nvPicPr>
          <p:cNvPr id="152" name="Google Shape;152;p17"/>
          <p:cNvPicPr preferRelativeResize="0"/>
          <p:nvPr/>
        </p:nvPicPr>
        <p:blipFill>
          <a:blip r:embed="rId3">
            <a:alphaModFix/>
          </a:blip>
          <a:stretch>
            <a:fillRect/>
          </a:stretch>
        </p:blipFill>
        <p:spPr>
          <a:xfrm>
            <a:off x="1447800" y="1170125"/>
            <a:ext cx="2367600" cy="2912358"/>
          </a:xfrm>
          <a:prstGeom prst="rect">
            <a:avLst/>
          </a:prstGeom>
          <a:noFill/>
          <a:ln>
            <a:noFill/>
          </a:ln>
        </p:spPr>
      </p:pic>
      <p:sp>
        <p:nvSpPr>
          <p:cNvPr id="153" name="Google Shape;153;p17"/>
          <p:cNvSpPr txBox="1"/>
          <p:nvPr/>
        </p:nvSpPr>
        <p:spPr>
          <a:xfrm>
            <a:off x="4560000" y="1888300"/>
            <a:ext cx="3000000" cy="78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a:solidFill>
                  <a:schemeClr val="dk1"/>
                </a:solidFill>
              </a:rPr>
              <a:t>Its </a:t>
            </a:r>
            <a:r>
              <a:rPr b="1" lang="fr">
                <a:solidFill>
                  <a:schemeClr val="dk1"/>
                </a:solidFill>
              </a:rPr>
              <a:t>role</a:t>
            </a:r>
            <a:r>
              <a:rPr lang="fr">
                <a:solidFill>
                  <a:schemeClr val="dk1"/>
                </a:solidFill>
              </a:rPr>
              <a:t>: Feed compressed air to the air supply reservoir (tank).</a:t>
            </a:r>
            <a:endParaRPr/>
          </a:p>
        </p:txBody>
      </p:sp>
      <p:sp>
        <p:nvSpPr>
          <p:cNvPr id="154" name="Google Shape;154;p17"/>
          <p:cNvSpPr txBox="1"/>
          <p:nvPr/>
        </p:nvSpPr>
        <p:spPr>
          <a:xfrm>
            <a:off x="3900000" y="2682450"/>
            <a:ext cx="4244400" cy="9591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fr">
                <a:solidFill>
                  <a:schemeClr val="dk1"/>
                </a:solidFill>
              </a:rPr>
              <a:t>In an air brake system, part of the power required for braking comes from</a:t>
            </a:r>
            <a:r>
              <a:rPr lang="fr">
                <a:solidFill>
                  <a:schemeClr val="dk1"/>
                </a:solidFill>
              </a:rPr>
              <a:t> </a:t>
            </a:r>
            <a:r>
              <a:rPr b="1" lang="fr">
                <a:solidFill>
                  <a:srgbClr val="FF0000"/>
                </a:solidFill>
              </a:rPr>
              <a:t>compressed air</a:t>
            </a:r>
            <a:r>
              <a:rPr lang="fr">
                <a:solidFill>
                  <a:schemeClr val="dk1"/>
                </a:solidFill>
              </a:rPr>
              <a:t>. The air compressor pumps pressurized air into the tanks.</a:t>
            </a:r>
            <a:r>
              <a:rPr lang="fr">
                <a:solidFill>
                  <a:schemeClr val="dk1"/>
                </a:solidFill>
              </a:rPr>
              <a:t> </a:t>
            </a:r>
            <a:endParaRPr sz="1700"/>
          </a:p>
        </p:txBody>
      </p:sp>
      <p:pic>
        <p:nvPicPr>
          <p:cNvPr id="155" name="Google Shape;155;p17"/>
          <p:cNvPicPr preferRelativeResize="0"/>
          <p:nvPr/>
        </p:nvPicPr>
        <p:blipFill>
          <a:blip r:embed="rId4">
            <a:alphaModFix/>
          </a:blip>
          <a:stretch>
            <a:fillRect/>
          </a:stretch>
        </p:blipFill>
        <p:spPr>
          <a:xfrm>
            <a:off x="100705" y="174400"/>
            <a:ext cx="1355195" cy="1013450"/>
          </a:xfrm>
          <a:prstGeom prst="rect">
            <a:avLst/>
          </a:prstGeom>
          <a:noFill/>
          <a:ln>
            <a:noFill/>
          </a:ln>
        </p:spPr>
      </p:pic>
      <p:sp>
        <p:nvSpPr>
          <p:cNvPr id="156" name="Google Shape;156;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sp>
        <p:nvSpPr>
          <p:cNvPr id="157" name="Google Shape;157;p17"/>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pic>
        <p:nvPicPr>
          <p:cNvPr id="158" name="Google Shape;158;p17"/>
          <p:cNvPicPr preferRelativeResize="0"/>
          <p:nvPr/>
        </p:nvPicPr>
        <p:blipFill>
          <a:blip r:embed="rId5">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fr"/>
              <a:t>Pressure Regulator</a:t>
            </a:r>
            <a:endParaRPr/>
          </a:p>
        </p:txBody>
      </p:sp>
      <p:pic>
        <p:nvPicPr>
          <p:cNvPr id="164" name="Google Shape;164;p18"/>
          <p:cNvPicPr preferRelativeResize="0"/>
          <p:nvPr/>
        </p:nvPicPr>
        <p:blipFill>
          <a:blip r:embed="rId3">
            <a:alphaModFix/>
          </a:blip>
          <a:stretch>
            <a:fillRect/>
          </a:stretch>
        </p:blipFill>
        <p:spPr>
          <a:xfrm>
            <a:off x="1447800" y="1296650"/>
            <a:ext cx="1647600" cy="3089246"/>
          </a:xfrm>
          <a:prstGeom prst="rect">
            <a:avLst/>
          </a:prstGeom>
          <a:noFill/>
          <a:ln>
            <a:noFill/>
          </a:ln>
        </p:spPr>
      </p:pic>
      <p:sp>
        <p:nvSpPr>
          <p:cNvPr id="165" name="Google Shape;165;p18"/>
          <p:cNvSpPr txBox="1"/>
          <p:nvPr/>
        </p:nvSpPr>
        <p:spPr>
          <a:xfrm>
            <a:off x="4107825" y="1175650"/>
            <a:ext cx="4053900" cy="139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a:solidFill>
                  <a:schemeClr val="dk1"/>
                </a:solidFill>
              </a:rPr>
              <a:t>Its</a:t>
            </a:r>
            <a:r>
              <a:rPr b="1" lang="fr">
                <a:solidFill>
                  <a:schemeClr val="dk1"/>
                </a:solidFill>
              </a:rPr>
              <a:t> role: </a:t>
            </a:r>
            <a:r>
              <a:rPr lang="fr">
                <a:solidFill>
                  <a:schemeClr val="dk1"/>
                </a:solidFill>
              </a:rPr>
              <a:t>Start the compressor at a minimum of </a:t>
            </a:r>
            <a:r>
              <a:rPr lang="fr">
                <a:solidFill>
                  <a:schemeClr val="dk1"/>
                </a:solidFill>
              </a:rPr>
              <a:t> </a:t>
            </a:r>
            <a:r>
              <a:rPr b="1" lang="fr">
                <a:solidFill>
                  <a:srgbClr val="FF0000"/>
                </a:solidFill>
              </a:rPr>
              <a:t>80 PSI</a:t>
            </a:r>
            <a:r>
              <a:rPr lang="fr">
                <a:solidFill>
                  <a:schemeClr val="dk1"/>
                </a:solidFill>
              </a:rPr>
              <a:t> </a:t>
            </a:r>
            <a:r>
              <a:rPr b="1" lang="fr">
                <a:solidFill>
                  <a:schemeClr val="dk1"/>
                </a:solidFill>
              </a:rPr>
              <a:t>“start of pumping cycle”</a:t>
            </a:r>
            <a:r>
              <a:rPr lang="fr">
                <a:solidFill>
                  <a:schemeClr val="dk1"/>
                </a:solidFill>
              </a:rPr>
              <a:t> and stop between </a:t>
            </a:r>
            <a:r>
              <a:rPr b="1" lang="fr">
                <a:solidFill>
                  <a:srgbClr val="FF0000"/>
                </a:solidFill>
              </a:rPr>
              <a:t>117</a:t>
            </a:r>
            <a:r>
              <a:rPr lang="fr">
                <a:solidFill>
                  <a:schemeClr val="dk1"/>
                </a:solidFill>
              </a:rPr>
              <a:t> and </a:t>
            </a:r>
            <a:r>
              <a:rPr b="1" lang="fr">
                <a:solidFill>
                  <a:srgbClr val="FF0000"/>
                </a:solidFill>
              </a:rPr>
              <a:t>137 PSI </a:t>
            </a:r>
            <a:r>
              <a:rPr b="1" lang="fr">
                <a:solidFill>
                  <a:schemeClr val="dk1"/>
                </a:solidFill>
              </a:rPr>
              <a:t>“end or pumping cycle”</a:t>
            </a:r>
            <a:endParaRPr b="1"/>
          </a:p>
        </p:txBody>
      </p:sp>
      <p:sp>
        <p:nvSpPr>
          <p:cNvPr id="166" name="Google Shape;166;p18"/>
          <p:cNvSpPr txBox="1"/>
          <p:nvPr/>
        </p:nvSpPr>
        <p:spPr>
          <a:xfrm>
            <a:off x="4107900" y="2691300"/>
            <a:ext cx="4053900" cy="12531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fr">
                <a:solidFill>
                  <a:schemeClr val="dk1"/>
                </a:solidFill>
              </a:rPr>
              <a:t>The</a:t>
            </a:r>
            <a:r>
              <a:rPr lang="fr">
                <a:solidFill>
                  <a:schemeClr val="dk1"/>
                </a:solidFill>
              </a:rPr>
              <a:t> </a:t>
            </a:r>
            <a:r>
              <a:rPr b="1" lang="fr">
                <a:solidFill>
                  <a:srgbClr val="FF0000"/>
                </a:solidFill>
              </a:rPr>
              <a:t>pressure regulator</a:t>
            </a:r>
            <a:r>
              <a:rPr lang="fr">
                <a:solidFill>
                  <a:schemeClr val="dk1"/>
                </a:solidFill>
              </a:rPr>
              <a:t> controls the </a:t>
            </a:r>
            <a:r>
              <a:rPr b="1" lang="fr">
                <a:solidFill>
                  <a:schemeClr val="dk1"/>
                </a:solidFill>
              </a:rPr>
              <a:t>minimum</a:t>
            </a:r>
            <a:r>
              <a:rPr lang="fr">
                <a:solidFill>
                  <a:schemeClr val="dk1"/>
                </a:solidFill>
              </a:rPr>
              <a:t> and </a:t>
            </a:r>
            <a:r>
              <a:rPr b="1" lang="fr">
                <a:solidFill>
                  <a:schemeClr val="dk1"/>
                </a:solidFill>
              </a:rPr>
              <a:t>maximum </a:t>
            </a:r>
            <a:r>
              <a:rPr lang="fr">
                <a:solidFill>
                  <a:schemeClr val="dk1"/>
                </a:solidFill>
              </a:rPr>
              <a:t>air pressures of the pneumatic system. In addition, it controls the  </a:t>
            </a:r>
            <a:r>
              <a:rPr b="1" lang="fr">
                <a:solidFill>
                  <a:schemeClr val="dk1"/>
                </a:solidFill>
              </a:rPr>
              <a:t>purge</a:t>
            </a:r>
            <a:r>
              <a:rPr lang="fr">
                <a:solidFill>
                  <a:schemeClr val="dk1"/>
                </a:solidFill>
              </a:rPr>
              <a:t> of the </a:t>
            </a:r>
            <a:r>
              <a:rPr b="1" lang="fr">
                <a:solidFill>
                  <a:schemeClr val="dk1"/>
                </a:solidFill>
              </a:rPr>
              <a:t>air dryer</a:t>
            </a:r>
            <a:r>
              <a:rPr lang="fr">
                <a:solidFill>
                  <a:schemeClr val="dk1"/>
                </a:solidFill>
              </a:rPr>
              <a:t>.</a:t>
            </a:r>
            <a:endParaRPr sz="1700"/>
          </a:p>
        </p:txBody>
      </p:sp>
      <p:pic>
        <p:nvPicPr>
          <p:cNvPr id="167" name="Google Shape;167;p18"/>
          <p:cNvPicPr preferRelativeResize="0"/>
          <p:nvPr/>
        </p:nvPicPr>
        <p:blipFill>
          <a:blip r:embed="rId4">
            <a:alphaModFix/>
          </a:blip>
          <a:stretch>
            <a:fillRect/>
          </a:stretch>
        </p:blipFill>
        <p:spPr>
          <a:xfrm>
            <a:off x="100705" y="174400"/>
            <a:ext cx="1355195" cy="1013450"/>
          </a:xfrm>
          <a:prstGeom prst="rect">
            <a:avLst/>
          </a:prstGeom>
          <a:noFill/>
          <a:ln>
            <a:noFill/>
          </a:ln>
        </p:spPr>
      </p:pic>
      <p:sp>
        <p:nvSpPr>
          <p:cNvPr id="168" name="Google Shape;168;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sp>
        <p:nvSpPr>
          <p:cNvPr id="169" name="Google Shape;169;p18"/>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fr"/>
              <a:t>‹#›</a:t>
            </a:fld>
            <a:endParaRPr/>
          </a:p>
        </p:txBody>
      </p:sp>
      <p:pic>
        <p:nvPicPr>
          <p:cNvPr id="170" name="Google Shape;170;p18"/>
          <p:cNvPicPr preferRelativeResize="0"/>
          <p:nvPr/>
        </p:nvPicPr>
        <p:blipFill>
          <a:blip r:embed="rId5">
            <a:alphaModFix/>
          </a:blip>
          <a:stretch>
            <a:fillRect/>
          </a:stretch>
        </p:blipFill>
        <p:spPr>
          <a:xfrm>
            <a:off x="7863525" y="4473225"/>
            <a:ext cx="1128074" cy="48345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