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Exo 2"/>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Exo2-bold.fntdata"/><Relationship Id="rId27" Type="http://schemas.openxmlformats.org/officeDocument/2006/relationships/font" Target="fonts/Exo2-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Exo2-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d032715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d032715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fr">
                <a:solidFill>
                  <a:schemeClr val="dk1"/>
                </a:solidFill>
              </a:rPr>
              <a:t>It is the driver who activates the switch for the Inner-Axle on the dashboard.</a:t>
            </a:r>
            <a:endParaRPr>
              <a:solidFill>
                <a:schemeClr val="dk1"/>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a:p>
            <a:pPr indent="0" lvl="0" marL="0" rtl="0" algn="just">
              <a:spcBef>
                <a:spcPts val="0"/>
              </a:spcBef>
              <a:spcAft>
                <a:spcPts val="0"/>
              </a:spcAft>
              <a:buNone/>
            </a:pPr>
            <a:r>
              <a:rPr lang="fr">
                <a:solidFill>
                  <a:schemeClr val="dk1"/>
                </a:solidFill>
              </a:rPr>
              <a:t>Dashboard indicator light when the lock is activated.</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rPr lang="fr"/>
              <a:t>Examples of situations:</a:t>
            </a:r>
            <a:endParaRPr/>
          </a:p>
          <a:p>
            <a:pPr indent="0" lvl="0" marL="0" rtl="0" algn="just">
              <a:spcBef>
                <a:spcPts val="0"/>
              </a:spcBef>
              <a:spcAft>
                <a:spcPts val="0"/>
              </a:spcAft>
              <a:buNone/>
            </a:pPr>
            <a:r>
              <a:t/>
            </a:r>
            <a:endParaRPr/>
          </a:p>
          <a:p>
            <a:pPr indent="-298450" lvl="0" marL="457200" rtl="0" algn="just">
              <a:spcBef>
                <a:spcPts val="0"/>
              </a:spcBef>
              <a:spcAft>
                <a:spcPts val="0"/>
              </a:spcAft>
              <a:buSzPts val="1100"/>
              <a:buChar char="●"/>
            </a:pPr>
            <a:r>
              <a:rPr lang="fr"/>
              <a:t>Approaching a snowy icy uphill slope.</a:t>
            </a:r>
            <a:endParaRPr/>
          </a:p>
          <a:p>
            <a:pPr indent="-298450" lvl="0" marL="457200" rtl="0" algn="just">
              <a:spcBef>
                <a:spcPts val="0"/>
              </a:spcBef>
              <a:spcAft>
                <a:spcPts val="0"/>
              </a:spcAft>
              <a:buSzPts val="1100"/>
              <a:buChar char="●"/>
            </a:pPr>
            <a:r>
              <a:rPr lang="fr"/>
              <a:t>When coupling or uncoupling a semi-trailer.</a:t>
            </a:r>
            <a:endParaRPr/>
          </a:p>
          <a:p>
            <a:pPr indent="-298450" lvl="0" marL="457200" rtl="0" algn="just">
              <a:spcBef>
                <a:spcPts val="0"/>
              </a:spcBef>
              <a:spcAft>
                <a:spcPts val="0"/>
              </a:spcAft>
              <a:buSzPts val="1100"/>
              <a:buChar char="●"/>
            </a:pPr>
            <a:r>
              <a:rPr lang="fr"/>
              <a:t>Terrain, rough pavement.</a:t>
            </a:r>
            <a:endParaRPr sz="1400"/>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d0327154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d0327154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d0327154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d0327154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d0327154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d0327154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d0327154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d0327154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d0327154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d0327154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d0327154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d0327154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76200" rtl="0" algn="just">
              <a:spcBef>
                <a:spcPts val="0"/>
              </a:spcBef>
              <a:spcAft>
                <a:spcPts val="0"/>
              </a:spcAft>
              <a:buClr>
                <a:schemeClr val="dk1"/>
              </a:buClr>
              <a:buSzPts val="1100"/>
              <a:buFont typeface="Arial"/>
              <a:buNone/>
            </a:pPr>
            <a:r>
              <a:rPr lang="fr" sz="1400">
                <a:solidFill>
                  <a:schemeClr val="dk1"/>
                </a:solidFill>
              </a:rPr>
              <a:t>Note: If all the wheels want to spin, the system reduces engine power and limits engine speed to improve traction. This can be done at any speed.</a:t>
            </a:r>
            <a:endParaRPr sz="1400">
              <a:solidFill>
                <a:schemeClr val="dk1"/>
              </a:solidFill>
            </a:endParaRPr>
          </a:p>
          <a:p>
            <a:pPr indent="0" lvl="0" marL="0" marR="76200" rtl="0" algn="just">
              <a:spcBef>
                <a:spcPts val="0"/>
              </a:spcBef>
              <a:spcAft>
                <a:spcPts val="0"/>
              </a:spcAft>
              <a:buClr>
                <a:schemeClr val="dk1"/>
              </a:buClr>
              <a:buSzPts val="1100"/>
              <a:buFont typeface="Arial"/>
              <a:buNone/>
            </a:pPr>
            <a:r>
              <a:t/>
            </a:r>
            <a:endParaRPr sz="1400">
              <a:solidFill>
                <a:schemeClr val="dk1"/>
              </a:solidFill>
            </a:endParaRPr>
          </a:p>
          <a:p>
            <a:pPr indent="0" lvl="0" marL="0" marR="15960" rtl="0" algn="just">
              <a:spcBef>
                <a:spcPts val="0"/>
              </a:spcBef>
              <a:spcAft>
                <a:spcPts val="0"/>
              </a:spcAft>
              <a:buClr>
                <a:schemeClr val="dk1"/>
              </a:buClr>
              <a:buSzPts val="1100"/>
              <a:buFont typeface="Arial"/>
              <a:buNone/>
            </a:pPr>
            <a:r>
              <a:rPr lang="fr" sz="1400">
                <a:solidFill>
                  <a:schemeClr val="dk1"/>
                </a:solidFill>
              </a:rPr>
              <a:t>In the driving position, you can find different names of this system. Example:  TC,  TCS, ATC, ASR, TRAC CTRL.</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spcBef>
                <a:spcPts val="0"/>
              </a:spcBef>
              <a:spcAft>
                <a:spcPts val="0"/>
              </a:spcAft>
              <a:buClr>
                <a:schemeClr val="dk1"/>
              </a:buClr>
              <a:buSzPts val="1100"/>
              <a:buFont typeface="Arial"/>
              <a:buNone/>
            </a:pPr>
            <a:r>
              <a:rPr lang="fr" sz="1400">
                <a:solidFill>
                  <a:schemeClr val="dk1"/>
                </a:solidFill>
              </a:rPr>
              <a:t>Note: The operations remains the same for each of the systems.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d0327154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d0327154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d0327154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d0327154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fr">
                <a:solidFill>
                  <a:schemeClr val="dk1"/>
                </a:solidFill>
              </a:rPr>
              <a:t>Prolonged use of the ATC can cause the brakes on the drive wheels to overheat. Engine torque or vehicle speed should be reduced to eliminate wheel slip and prevent excessive use of the ATC 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6b4fc38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6b4fc38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In all cases, you must avoid spinning the wheels too much, when the wheels spin too long, they form a hole and can make it more difficult to set the vehicle in motion.</a:t>
            </a:r>
            <a:endParaRPr/>
          </a:p>
          <a:p>
            <a:pPr indent="0" lvl="0" marL="0" rtl="0" algn="l">
              <a:spcBef>
                <a:spcPts val="0"/>
              </a:spcBef>
              <a:spcAft>
                <a:spcPts val="0"/>
              </a:spcAft>
              <a:buNone/>
            </a:pPr>
            <a:r>
              <a:rPr lang="fr"/>
              <a:t>Gears on the high range could be used (Reverse High or 5</a:t>
            </a:r>
            <a:r>
              <a:rPr baseline="30000" lang="fr"/>
              <a:t>th</a:t>
            </a:r>
            <a:r>
              <a:rPr lang="fr"/>
              <a:t> or 6</a:t>
            </a:r>
            <a:r>
              <a:rPr baseline="30000" lang="fr"/>
              <a:t>th</a:t>
            </a:r>
            <a:r>
              <a:rPr lang="fr"/>
              <a:t> gear)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6a761f43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6a761f43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6a761f43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6a761f43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6a761f43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6a761f43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6a761f43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6a761f43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6a761f43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6a761f43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6a761f43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6a761f43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6e3e7995d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e3e7995d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1845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925325" y="0"/>
            <a:ext cx="1128074" cy="4834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e-d-uOYCr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6.jpg"/><Relationship Id="rId5" Type="http://schemas.openxmlformats.org/officeDocument/2006/relationships/image" Target="../media/image39.png"/><Relationship Id="rId6"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4572000" y="1088300"/>
            <a:ext cx="4572000" cy="2253900"/>
          </a:xfrm>
          <a:prstGeom prst="rect">
            <a:avLst/>
          </a:prstGeom>
        </p:spPr>
        <p:txBody>
          <a:bodyPr anchorCtr="0" anchor="ctr" bIns="91425" lIns="91425" spcFirstLastPara="1" rIns="91425" wrap="square" tIns="91425">
            <a:noAutofit/>
          </a:bodyPr>
          <a:lstStyle/>
          <a:p>
            <a:pPr indent="0" lvl="0" marL="0" rtl="0" algn="ctr">
              <a:spcBef>
                <a:spcPts val="1000"/>
              </a:spcBef>
              <a:spcAft>
                <a:spcPts val="0"/>
              </a:spcAft>
              <a:buNone/>
            </a:pPr>
            <a:r>
              <a:rPr lang="fr" sz="2600">
                <a:solidFill>
                  <a:schemeClr val="dk1"/>
                </a:solidFill>
                <a:latin typeface="Arial"/>
                <a:ea typeface="Arial"/>
                <a:cs typeface="Arial"/>
                <a:sym typeface="Arial"/>
              </a:rPr>
              <a:t>Competency 2</a:t>
            </a:r>
            <a:endParaRPr sz="2600">
              <a:solidFill>
                <a:schemeClr val="dk1"/>
              </a:solidFill>
              <a:latin typeface="Arial"/>
              <a:ea typeface="Arial"/>
              <a:cs typeface="Arial"/>
              <a:sym typeface="Arial"/>
            </a:endParaRPr>
          </a:p>
          <a:p>
            <a:pPr indent="0" lvl="0" marL="0" rtl="0" algn="ctr">
              <a:spcBef>
                <a:spcPts val="1600"/>
              </a:spcBef>
              <a:spcAft>
                <a:spcPts val="0"/>
              </a:spcAft>
              <a:buNone/>
            </a:pPr>
            <a:r>
              <a:rPr lang="fr" sz="2600">
                <a:solidFill>
                  <a:schemeClr val="dk1"/>
                </a:solidFill>
                <a:latin typeface="Arial"/>
                <a:ea typeface="Arial"/>
                <a:cs typeface="Arial"/>
                <a:sym typeface="Arial"/>
              </a:rPr>
              <a:t>Lesson 2.3.4</a:t>
            </a:r>
            <a:endParaRPr sz="2600">
              <a:solidFill>
                <a:schemeClr val="dk1"/>
              </a:solidFill>
              <a:latin typeface="Arial"/>
              <a:ea typeface="Arial"/>
              <a:cs typeface="Arial"/>
              <a:sym typeface="Arial"/>
            </a:endParaRPr>
          </a:p>
          <a:p>
            <a:pPr indent="0" lvl="0" marL="0" rtl="0" algn="ctr">
              <a:spcBef>
                <a:spcPts val="1600"/>
              </a:spcBef>
              <a:spcAft>
                <a:spcPts val="0"/>
              </a:spcAft>
              <a:buClr>
                <a:schemeClr val="dk1"/>
              </a:buClr>
              <a:buSzPts val="1100"/>
              <a:buFont typeface="Arial"/>
              <a:buNone/>
            </a:pPr>
            <a:r>
              <a:rPr lang="fr" sz="2600">
                <a:solidFill>
                  <a:schemeClr val="dk1"/>
                </a:solidFill>
                <a:latin typeface="Arial"/>
                <a:ea typeface="Arial"/>
                <a:cs typeface="Arial"/>
                <a:sym typeface="Arial"/>
              </a:rPr>
              <a:t>Transmission In Motion</a:t>
            </a:r>
            <a:br>
              <a:rPr lang="fr" sz="2600">
                <a:solidFill>
                  <a:schemeClr val="dk1"/>
                </a:solidFill>
                <a:latin typeface="Arial"/>
                <a:ea typeface="Arial"/>
                <a:cs typeface="Arial"/>
                <a:sym typeface="Arial"/>
              </a:rPr>
            </a:br>
            <a:r>
              <a:rPr lang="fr" sz="1400">
                <a:latin typeface="Arial"/>
                <a:ea typeface="Arial"/>
                <a:cs typeface="Arial"/>
                <a:sym typeface="Arial"/>
              </a:rPr>
              <a:t>(Power Divider, Differentials And Traction Control)</a:t>
            </a:r>
            <a:endParaRPr sz="1400">
              <a:latin typeface="Arial"/>
              <a:ea typeface="Arial"/>
              <a:cs typeface="Arial"/>
              <a:sym typeface="Arial"/>
            </a:endParaRPr>
          </a:p>
          <a:p>
            <a:pPr indent="0" lvl="0" marL="0" rtl="0" algn="ctr">
              <a:spcBef>
                <a:spcPts val="1600"/>
              </a:spcBef>
              <a:spcAft>
                <a:spcPts val="1600"/>
              </a:spcAft>
              <a:buClr>
                <a:schemeClr val="dk1"/>
              </a:buClr>
              <a:buSzPts val="1100"/>
              <a:buFont typeface="Arial"/>
              <a:buNone/>
            </a:pPr>
            <a:r>
              <a:t/>
            </a:r>
            <a:endParaRPr sz="260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5177650" y="868912"/>
            <a:ext cx="2092625" cy="1395100"/>
          </a:xfrm>
          <a:prstGeom prst="rect">
            <a:avLst/>
          </a:prstGeom>
          <a:noFill/>
          <a:ln>
            <a:noFill/>
          </a:ln>
        </p:spPr>
      </p:pic>
      <p:pic>
        <p:nvPicPr>
          <p:cNvPr id="148" name="Google Shape;148;p19"/>
          <p:cNvPicPr preferRelativeResize="0"/>
          <p:nvPr/>
        </p:nvPicPr>
        <p:blipFill>
          <a:blip r:embed="rId4">
            <a:alphaModFix/>
          </a:blip>
          <a:stretch>
            <a:fillRect/>
          </a:stretch>
        </p:blipFill>
        <p:spPr>
          <a:xfrm>
            <a:off x="6455550" y="3067963"/>
            <a:ext cx="1104900" cy="914400"/>
          </a:xfrm>
          <a:prstGeom prst="rect">
            <a:avLst/>
          </a:prstGeom>
          <a:noFill/>
          <a:ln>
            <a:noFill/>
          </a:ln>
        </p:spPr>
      </p:pic>
      <p:pic>
        <p:nvPicPr>
          <p:cNvPr id="149" name="Google Shape;149;p19"/>
          <p:cNvPicPr preferRelativeResize="0"/>
          <p:nvPr/>
        </p:nvPicPr>
        <p:blipFill>
          <a:blip r:embed="rId5">
            <a:alphaModFix/>
          </a:blip>
          <a:stretch>
            <a:fillRect/>
          </a:stretch>
        </p:blipFill>
        <p:spPr>
          <a:xfrm>
            <a:off x="4110854" y="3082263"/>
            <a:ext cx="1066800" cy="885825"/>
          </a:xfrm>
          <a:prstGeom prst="rect">
            <a:avLst/>
          </a:prstGeom>
          <a:noFill/>
          <a:ln>
            <a:noFill/>
          </a:ln>
        </p:spPr>
      </p:pic>
      <p:pic>
        <p:nvPicPr>
          <p:cNvPr id="150" name="Google Shape;150;p19"/>
          <p:cNvPicPr preferRelativeResize="0"/>
          <p:nvPr/>
        </p:nvPicPr>
        <p:blipFill>
          <a:blip r:embed="rId6">
            <a:alphaModFix/>
          </a:blip>
          <a:stretch>
            <a:fillRect/>
          </a:stretch>
        </p:blipFill>
        <p:spPr>
          <a:xfrm>
            <a:off x="1737574" y="3067970"/>
            <a:ext cx="1095375" cy="914400"/>
          </a:xfrm>
          <a:prstGeom prst="rect">
            <a:avLst/>
          </a:prstGeom>
          <a:noFill/>
          <a:ln>
            <a:noFill/>
          </a:ln>
        </p:spPr>
      </p:pic>
      <p:sp>
        <p:nvSpPr>
          <p:cNvPr id="151" name="Google Shape;151;p19"/>
          <p:cNvSpPr txBox="1"/>
          <p:nvPr/>
        </p:nvSpPr>
        <p:spPr>
          <a:xfrm>
            <a:off x="268600" y="573400"/>
            <a:ext cx="4552800" cy="1772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t/>
            </a:r>
            <a:endParaRPr b="1"/>
          </a:p>
          <a:p>
            <a:pPr indent="0" lvl="0" marL="0" rtl="0" algn="just">
              <a:spcBef>
                <a:spcPts val="0"/>
              </a:spcBef>
              <a:spcAft>
                <a:spcPts val="0"/>
              </a:spcAft>
              <a:buNone/>
            </a:pPr>
            <a:r>
              <a:t/>
            </a:r>
            <a:endParaRPr b="1"/>
          </a:p>
          <a:p>
            <a:pPr indent="0" lvl="0" marL="0" rtl="0" algn="just">
              <a:spcBef>
                <a:spcPts val="0"/>
              </a:spcBef>
              <a:spcAft>
                <a:spcPts val="0"/>
              </a:spcAft>
              <a:buNone/>
            </a:pPr>
            <a:r>
              <a:rPr b="1" lang="fr"/>
              <a:t>A differential lock is called an </a:t>
            </a:r>
            <a:r>
              <a:rPr b="1" lang="fr">
                <a:solidFill>
                  <a:srgbClr val="FF0000"/>
                </a:solidFill>
              </a:rPr>
              <a:t>Inner-Axle </a:t>
            </a:r>
            <a:r>
              <a:rPr b="1" lang="fr"/>
              <a:t>lock:</a:t>
            </a:r>
            <a:endParaRPr b="1"/>
          </a:p>
          <a:p>
            <a:pPr indent="0" lvl="0" marL="0" rtl="0" algn="just">
              <a:spcBef>
                <a:spcPts val="0"/>
              </a:spcBef>
              <a:spcAft>
                <a:spcPts val="0"/>
              </a:spcAft>
              <a:buNone/>
            </a:pPr>
            <a:r>
              <a:rPr b="1" lang="fr"/>
              <a:t>The</a:t>
            </a:r>
            <a:r>
              <a:rPr b="1" lang="fr">
                <a:solidFill>
                  <a:srgbClr val="FF0000"/>
                </a:solidFill>
              </a:rPr>
              <a:t> Inner-Axle</a:t>
            </a:r>
            <a:r>
              <a:rPr b="1" lang="fr"/>
              <a:t> lock is </a:t>
            </a:r>
            <a:r>
              <a:rPr b="1" lang="fr">
                <a:solidFill>
                  <a:srgbClr val="FF0000"/>
                </a:solidFill>
              </a:rPr>
              <a:t>integrated </a:t>
            </a:r>
            <a:r>
              <a:rPr b="1" lang="fr"/>
              <a:t>in the </a:t>
            </a:r>
            <a:r>
              <a:rPr b="1" lang="fr">
                <a:solidFill>
                  <a:srgbClr val="FF0000"/>
                </a:solidFill>
              </a:rPr>
              <a:t>differential</a:t>
            </a:r>
            <a:r>
              <a:rPr b="1" lang="fr"/>
              <a:t>. It is </a:t>
            </a:r>
            <a:r>
              <a:rPr b="1" lang="fr">
                <a:solidFill>
                  <a:srgbClr val="0000FF"/>
                </a:solidFill>
              </a:rPr>
              <a:t>optional </a:t>
            </a:r>
            <a:r>
              <a:rPr b="1" lang="fr"/>
              <a:t>when purchasing the vehicle. On tandem trucks the</a:t>
            </a:r>
            <a:r>
              <a:rPr b="1" lang="fr">
                <a:solidFill>
                  <a:srgbClr val="FF0000"/>
                </a:solidFill>
              </a:rPr>
              <a:t> Inner-Axle</a:t>
            </a:r>
            <a:r>
              <a:rPr b="1" lang="fr"/>
              <a:t> lock can be found on </a:t>
            </a:r>
            <a:r>
              <a:rPr b="1" lang="fr">
                <a:solidFill>
                  <a:srgbClr val="0000FF"/>
                </a:solidFill>
              </a:rPr>
              <a:t>one of the axles or on both</a:t>
            </a:r>
            <a:r>
              <a:rPr b="1" lang="fr"/>
              <a:t>.</a:t>
            </a:r>
            <a:endParaRPr b="1"/>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just">
              <a:spcBef>
                <a:spcPts val="0"/>
              </a:spcBef>
              <a:spcAft>
                <a:spcPts val="0"/>
              </a:spcAft>
              <a:buNone/>
            </a:pPr>
            <a:r>
              <a:t/>
            </a:r>
            <a:endParaRPr sz="1100"/>
          </a:p>
          <a:p>
            <a:pPr indent="0" lvl="0" marL="0" rtl="0" algn="just">
              <a:spcBef>
                <a:spcPts val="0"/>
              </a:spcBef>
              <a:spcAft>
                <a:spcPts val="0"/>
              </a:spcAft>
              <a:buNone/>
            </a:pPr>
            <a:r>
              <a:t/>
            </a:r>
            <a:endParaRPr sz="1100"/>
          </a:p>
        </p:txBody>
      </p:sp>
      <p:sp>
        <p:nvSpPr>
          <p:cNvPr id="152" name="Google Shape;152;p19"/>
          <p:cNvSpPr txBox="1"/>
          <p:nvPr/>
        </p:nvSpPr>
        <p:spPr>
          <a:xfrm>
            <a:off x="268600" y="2376650"/>
            <a:ext cx="8021100" cy="68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chemeClr val="dk1"/>
                </a:solidFill>
              </a:rPr>
              <a:t>When the vehicle is equipped with an </a:t>
            </a:r>
            <a:r>
              <a:rPr b="1" lang="fr">
                <a:solidFill>
                  <a:srgbClr val="FF0000"/>
                </a:solidFill>
              </a:rPr>
              <a:t>Inner-Axle</a:t>
            </a:r>
            <a:r>
              <a:rPr b="1" lang="fr">
                <a:solidFill>
                  <a:schemeClr val="dk1"/>
                </a:solidFill>
              </a:rPr>
              <a:t> lock the driver has the option of engaging it in order to</a:t>
            </a:r>
            <a:r>
              <a:rPr b="1" lang="fr">
                <a:solidFill>
                  <a:srgbClr val="FF0000"/>
                </a:solidFill>
              </a:rPr>
              <a:t> increase traction</a:t>
            </a:r>
            <a:r>
              <a:rPr b="1" lang="fr">
                <a:solidFill>
                  <a:schemeClr val="dk1"/>
                </a:solidFill>
              </a:rPr>
              <a:t> in specific situations.</a:t>
            </a:r>
            <a:endParaRPr b="1"/>
          </a:p>
        </p:txBody>
      </p:sp>
      <p:sp>
        <p:nvSpPr>
          <p:cNvPr id="153" name="Google Shape;153;p19"/>
          <p:cNvSpPr txBox="1"/>
          <p:nvPr/>
        </p:nvSpPr>
        <p:spPr>
          <a:xfrm>
            <a:off x="2008175" y="77725"/>
            <a:ext cx="52266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rgbClr val="0000FF"/>
                </a:solidFill>
              </a:rPr>
              <a:t>Inner-Axle Lock (Differential Lock)</a:t>
            </a:r>
            <a:endParaRPr b="1" sz="24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0"/>
          <p:cNvPicPr preferRelativeResize="0"/>
          <p:nvPr/>
        </p:nvPicPr>
        <p:blipFill>
          <a:blip r:embed="rId3">
            <a:alphaModFix/>
          </a:blip>
          <a:stretch>
            <a:fillRect/>
          </a:stretch>
        </p:blipFill>
        <p:spPr>
          <a:xfrm>
            <a:off x="4792250" y="354275"/>
            <a:ext cx="4143375" cy="2952750"/>
          </a:xfrm>
          <a:prstGeom prst="rect">
            <a:avLst/>
          </a:prstGeom>
          <a:noFill/>
          <a:ln>
            <a:noFill/>
          </a:ln>
        </p:spPr>
      </p:pic>
      <p:sp>
        <p:nvSpPr>
          <p:cNvPr id="159" name="Google Shape;159;p20"/>
          <p:cNvSpPr txBox="1"/>
          <p:nvPr/>
        </p:nvSpPr>
        <p:spPr>
          <a:xfrm>
            <a:off x="80575" y="51825"/>
            <a:ext cx="4491300" cy="28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a:solidFill>
                  <a:srgbClr val="0000FF"/>
                </a:solidFill>
              </a:rPr>
              <a:t>The D</a:t>
            </a:r>
            <a:r>
              <a:rPr b="1" lang="fr">
                <a:solidFill>
                  <a:srgbClr val="0000FF"/>
                </a:solidFill>
              </a:rPr>
              <a:t>angers:</a:t>
            </a:r>
            <a:endParaRPr b="1">
              <a:solidFill>
                <a:srgbClr val="0000FF"/>
              </a:solidFill>
            </a:endParaRPr>
          </a:p>
          <a:p>
            <a:pPr indent="0" lvl="0" marL="0" rtl="0" algn="l">
              <a:spcBef>
                <a:spcPts val="0"/>
              </a:spcBef>
              <a:spcAft>
                <a:spcPts val="0"/>
              </a:spcAft>
              <a:buNone/>
            </a:pPr>
            <a:r>
              <a:t/>
            </a:r>
            <a:endParaRPr sz="1100">
              <a:highlight>
                <a:srgbClr val="FFFF00"/>
              </a:highlight>
            </a:endParaRPr>
          </a:p>
          <a:p>
            <a:pPr indent="-317500" lvl="0" marL="457200" rtl="0" algn="just">
              <a:spcBef>
                <a:spcPts val="0"/>
              </a:spcBef>
              <a:spcAft>
                <a:spcPts val="0"/>
              </a:spcAft>
              <a:buSzPts val="1400"/>
              <a:buChar char="●"/>
            </a:pPr>
            <a:r>
              <a:rPr b="1" lang="fr"/>
              <a:t>Do not exceed</a:t>
            </a:r>
            <a:r>
              <a:rPr b="1" lang="fr"/>
              <a:t> </a:t>
            </a:r>
            <a:r>
              <a:rPr b="1" lang="fr">
                <a:solidFill>
                  <a:srgbClr val="FF0000"/>
                </a:solidFill>
              </a:rPr>
              <a:t>40</a:t>
            </a:r>
            <a:r>
              <a:rPr b="1" lang="fr"/>
              <a:t> </a:t>
            </a:r>
            <a:r>
              <a:rPr b="1" lang="fr">
                <a:solidFill>
                  <a:srgbClr val="FF0000"/>
                </a:solidFill>
              </a:rPr>
              <a:t>km/h</a:t>
            </a:r>
            <a:r>
              <a:rPr b="1" lang="fr"/>
              <a:t> with the Inner-Axle engaged, as this could result in mechanical breakdown.</a:t>
            </a:r>
            <a:endParaRPr b="1"/>
          </a:p>
          <a:p>
            <a:pPr indent="-317500" lvl="0" marL="457200" rtl="0" algn="just">
              <a:spcBef>
                <a:spcPts val="0"/>
              </a:spcBef>
              <a:spcAft>
                <a:spcPts val="0"/>
              </a:spcAft>
              <a:buSzPts val="1400"/>
              <a:buChar char="●"/>
            </a:pPr>
            <a:r>
              <a:rPr b="1" lang="fr"/>
              <a:t>When</a:t>
            </a:r>
            <a:r>
              <a:rPr b="1" lang="fr">
                <a:solidFill>
                  <a:srgbClr val="FF0000"/>
                </a:solidFill>
              </a:rPr>
              <a:t> turning</a:t>
            </a:r>
            <a:r>
              <a:rPr b="1" lang="fr"/>
              <a:t> and you have the</a:t>
            </a:r>
            <a:r>
              <a:rPr b="1" lang="fr">
                <a:solidFill>
                  <a:srgbClr val="FF0000"/>
                </a:solidFill>
              </a:rPr>
              <a:t> </a:t>
            </a:r>
            <a:r>
              <a:rPr b="1" lang="fr"/>
              <a:t>Inner-Axle engaged, the vehicle may tend to </a:t>
            </a:r>
            <a:r>
              <a:rPr b="1" lang="fr">
                <a:solidFill>
                  <a:srgbClr val="FF0000"/>
                </a:solidFill>
              </a:rPr>
              <a:t>“Understeer”</a:t>
            </a:r>
            <a:r>
              <a:rPr b="1" lang="fr"/>
              <a:t> and will want to keep</a:t>
            </a:r>
            <a:r>
              <a:rPr b="1" lang="fr">
                <a:solidFill>
                  <a:srgbClr val="FF0000"/>
                </a:solidFill>
              </a:rPr>
              <a:t> going straight.</a:t>
            </a:r>
            <a:endParaRPr b="1">
              <a:solidFill>
                <a:srgbClr val="FF0000"/>
              </a:solidFill>
            </a:endParaRPr>
          </a:p>
          <a:p>
            <a:pPr indent="-317500" lvl="0" marL="457200" rtl="0" algn="just">
              <a:spcBef>
                <a:spcPts val="0"/>
              </a:spcBef>
              <a:spcAft>
                <a:spcPts val="0"/>
              </a:spcAft>
              <a:buSzPts val="1400"/>
              <a:buChar char="●"/>
            </a:pPr>
            <a:r>
              <a:rPr b="1" lang="fr"/>
              <a:t>High possibility of </a:t>
            </a:r>
            <a:r>
              <a:rPr b="1" lang="fr">
                <a:solidFill>
                  <a:srgbClr val="FF0000"/>
                </a:solidFill>
              </a:rPr>
              <a:t>skidding</a:t>
            </a:r>
            <a:r>
              <a:rPr b="1" lang="fr"/>
              <a:t> if </a:t>
            </a:r>
            <a:r>
              <a:rPr b="1" lang="fr">
                <a:solidFill>
                  <a:srgbClr val="FF0000"/>
                </a:solidFill>
              </a:rPr>
              <a:t>all tires are spinning.</a:t>
            </a:r>
            <a:endParaRPr b="1">
              <a:solidFill>
                <a:srgbClr val="FF0000"/>
              </a:solidFill>
            </a:endParaRPr>
          </a:p>
          <a:p>
            <a:pPr indent="-317500" lvl="0" marL="457200" rtl="0" algn="just">
              <a:spcBef>
                <a:spcPts val="0"/>
              </a:spcBef>
              <a:spcAft>
                <a:spcPts val="0"/>
              </a:spcAft>
              <a:buSzPts val="1400"/>
              <a:buChar char="●"/>
            </a:pPr>
            <a:r>
              <a:rPr b="1" lang="fr">
                <a:solidFill>
                  <a:srgbClr val="FF0000"/>
                </a:solidFill>
              </a:rPr>
              <a:t>Do not use</a:t>
            </a:r>
            <a:r>
              <a:rPr b="1" lang="fr"/>
              <a:t> on dry pavement, mechanical breakage could result.</a:t>
            </a:r>
            <a:endParaRPr b="1"/>
          </a:p>
          <a:p>
            <a:pPr indent="-298450" lvl="0" marL="457200" rtl="0" algn="just">
              <a:spcBef>
                <a:spcPts val="0"/>
              </a:spcBef>
              <a:spcAft>
                <a:spcPts val="0"/>
              </a:spcAft>
              <a:buSzPts val="1100"/>
              <a:buChar char="●"/>
            </a:pPr>
            <a:r>
              <a:rPr b="1" lang="fr">
                <a:solidFill>
                  <a:srgbClr val="FF0000"/>
                </a:solidFill>
              </a:rPr>
              <a:t>Do not use while going down a hill.</a:t>
            </a:r>
            <a:endParaRPr>
              <a:solidFill>
                <a:srgbClr val="FF0000"/>
              </a:solidFill>
            </a:endParaRPr>
          </a:p>
        </p:txBody>
      </p:sp>
      <p:pic>
        <p:nvPicPr>
          <p:cNvPr id="160" name="Google Shape;160;p20"/>
          <p:cNvPicPr preferRelativeResize="0"/>
          <p:nvPr/>
        </p:nvPicPr>
        <p:blipFill>
          <a:blip r:embed="rId4">
            <a:alphaModFix/>
          </a:blip>
          <a:stretch>
            <a:fillRect/>
          </a:stretch>
        </p:blipFill>
        <p:spPr>
          <a:xfrm>
            <a:off x="1441000" y="2952750"/>
            <a:ext cx="1376200" cy="1376200"/>
          </a:xfrm>
          <a:prstGeom prst="rect">
            <a:avLst/>
          </a:prstGeom>
          <a:noFill/>
          <a:ln>
            <a:noFill/>
          </a:ln>
        </p:spPr>
      </p:pic>
      <p:sp>
        <p:nvSpPr>
          <p:cNvPr id="161" name="Google Shape;161;p20"/>
          <p:cNvSpPr txBox="1"/>
          <p:nvPr/>
        </p:nvSpPr>
        <p:spPr>
          <a:xfrm>
            <a:off x="4728900" y="3407400"/>
            <a:ext cx="4353300" cy="8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highlight>
                  <a:srgbClr val="FFFF00"/>
                </a:highlight>
              </a:rPr>
              <a:t>The turning radius can be greater when engaged</a:t>
            </a:r>
            <a:endParaRPr b="1">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1"/>
          <p:cNvPicPr preferRelativeResize="0"/>
          <p:nvPr/>
        </p:nvPicPr>
        <p:blipFill>
          <a:blip r:embed="rId3">
            <a:alphaModFix/>
          </a:blip>
          <a:stretch>
            <a:fillRect/>
          </a:stretch>
        </p:blipFill>
        <p:spPr>
          <a:xfrm>
            <a:off x="3733800" y="1191950"/>
            <a:ext cx="1676400" cy="2581275"/>
          </a:xfrm>
          <a:prstGeom prst="rect">
            <a:avLst/>
          </a:prstGeom>
          <a:noFill/>
          <a:ln>
            <a:noFill/>
          </a:ln>
        </p:spPr>
      </p:pic>
      <p:pic>
        <p:nvPicPr>
          <p:cNvPr id="167" name="Google Shape;167;p21"/>
          <p:cNvPicPr preferRelativeResize="0"/>
          <p:nvPr/>
        </p:nvPicPr>
        <p:blipFill>
          <a:blip r:embed="rId4">
            <a:alphaModFix/>
          </a:blip>
          <a:stretch>
            <a:fillRect/>
          </a:stretch>
        </p:blipFill>
        <p:spPr>
          <a:xfrm>
            <a:off x="6255425" y="1137800"/>
            <a:ext cx="1790700" cy="2581275"/>
          </a:xfrm>
          <a:prstGeom prst="rect">
            <a:avLst/>
          </a:prstGeom>
          <a:noFill/>
          <a:ln>
            <a:noFill/>
          </a:ln>
        </p:spPr>
      </p:pic>
      <p:sp>
        <p:nvSpPr>
          <p:cNvPr id="168" name="Google Shape;168;p21"/>
          <p:cNvSpPr txBox="1"/>
          <p:nvPr/>
        </p:nvSpPr>
        <p:spPr>
          <a:xfrm>
            <a:off x="228300" y="181375"/>
            <a:ext cx="8235300" cy="1010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600">
                <a:solidFill>
                  <a:srgbClr val="0000FF"/>
                </a:solidFill>
              </a:rPr>
              <a:t>In summary:</a:t>
            </a:r>
            <a:endParaRPr b="1" sz="1600">
              <a:solidFill>
                <a:srgbClr val="0000FF"/>
              </a:solidFill>
            </a:endParaRPr>
          </a:p>
          <a:p>
            <a:pPr indent="0" lvl="0" marL="0" rtl="0" algn="just">
              <a:spcBef>
                <a:spcPts val="0"/>
              </a:spcBef>
              <a:spcAft>
                <a:spcPts val="0"/>
              </a:spcAft>
              <a:buNone/>
            </a:pPr>
            <a:r>
              <a:t/>
            </a:r>
            <a:endParaRPr b="1">
              <a:solidFill>
                <a:schemeClr val="dk1"/>
              </a:solidFill>
            </a:endParaRPr>
          </a:p>
          <a:p>
            <a:pPr indent="0" lvl="0" marL="0" rtl="0" algn="just">
              <a:spcBef>
                <a:spcPts val="0"/>
              </a:spcBef>
              <a:spcAft>
                <a:spcPts val="0"/>
              </a:spcAft>
              <a:buNone/>
            </a:pPr>
            <a:r>
              <a:rPr b="1" lang="fr">
                <a:solidFill>
                  <a:schemeClr val="dk1"/>
                </a:solidFill>
              </a:rPr>
              <a:t>Here are some examples of situations that can occur depending on the traction, when engaging the  </a:t>
            </a:r>
            <a:r>
              <a:rPr b="1" lang="fr">
                <a:solidFill>
                  <a:srgbClr val="FF0000"/>
                </a:solidFill>
              </a:rPr>
              <a:t>Inter-Axle</a:t>
            </a:r>
            <a:r>
              <a:rPr b="1" lang="fr">
                <a:solidFill>
                  <a:schemeClr val="dk1"/>
                </a:solidFill>
              </a:rPr>
              <a:t> and</a:t>
            </a:r>
            <a:r>
              <a:rPr b="1" lang="fr">
                <a:solidFill>
                  <a:srgbClr val="FF0000"/>
                </a:solidFill>
              </a:rPr>
              <a:t> Inner-Axle</a:t>
            </a:r>
            <a:r>
              <a:rPr b="1" lang="fr">
                <a:solidFill>
                  <a:schemeClr val="dk1"/>
                </a:solidFill>
              </a:rPr>
              <a:t> locks.</a:t>
            </a:r>
            <a:endParaRPr b="1">
              <a:solidFill>
                <a:schemeClr val="dk1"/>
              </a:solidFill>
            </a:endParaRPr>
          </a:p>
        </p:txBody>
      </p:sp>
      <p:pic>
        <p:nvPicPr>
          <p:cNvPr id="169" name="Google Shape;169;p21"/>
          <p:cNvPicPr preferRelativeResize="0"/>
          <p:nvPr/>
        </p:nvPicPr>
        <p:blipFill>
          <a:blip r:embed="rId5">
            <a:alphaModFix/>
          </a:blip>
          <a:stretch>
            <a:fillRect/>
          </a:stretch>
        </p:blipFill>
        <p:spPr>
          <a:xfrm>
            <a:off x="1004030" y="1248157"/>
            <a:ext cx="1847850" cy="2590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2"/>
          <p:cNvPicPr preferRelativeResize="0"/>
          <p:nvPr/>
        </p:nvPicPr>
        <p:blipFill>
          <a:blip r:embed="rId3">
            <a:alphaModFix/>
          </a:blip>
          <a:stretch>
            <a:fillRect/>
          </a:stretch>
        </p:blipFill>
        <p:spPr>
          <a:xfrm>
            <a:off x="747975" y="987875"/>
            <a:ext cx="1733550" cy="2524125"/>
          </a:xfrm>
          <a:prstGeom prst="rect">
            <a:avLst/>
          </a:prstGeom>
          <a:noFill/>
          <a:ln>
            <a:noFill/>
          </a:ln>
        </p:spPr>
      </p:pic>
      <p:pic>
        <p:nvPicPr>
          <p:cNvPr id="175" name="Google Shape;175;p22"/>
          <p:cNvPicPr preferRelativeResize="0"/>
          <p:nvPr/>
        </p:nvPicPr>
        <p:blipFill>
          <a:blip r:embed="rId4">
            <a:alphaModFix/>
          </a:blip>
          <a:stretch>
            <a:fillRect/>
          </a:stretch>
        </p:blipFill>
        <p:spPr>
          <a:xfrm>
            <a:off x="3676650" y="987875"/>
            <a:ext cx="1790700" cy="2476500"/>
          </a:xfrm>
          <a:prstGeom prst="rect">
            <a:avLst/>
          </a:prstGeom>
          <a:noFill/>
          <a:ln>
            <a:noFill/>
          </a:ln>
        </p:spPr>
      </p:pic>
      <p:pic>
        <p:nvPicPr>
          <p:cNvPr id="176" name="Google Shape;176;p22"/>
          <p:cNvPicPr preferRelativeResize="0"/>
          <p:nvPr/>
        </p:nvPicPr>
        <p:blipFill>
          <a:blip r:embed="rId5">
            <a:alphaModFix/>
          </a:blip>
          <a:stretch>
            <a:fillRect/>
          </a:stretch>
        </p:blipFill>
        <p:spPr>
          <a:xfrm>
            <a:off x="6526125" y="921200"/>
            <a:ext cx="1733550" cy="2543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3"/>
          <p:cNvPicPr preferRelativeResize="0"/>
          <p:nvPr/>
        </p:nvPicPr>
        <p:blipFill>
          <a:blip r:embed="rId3">
            <a:alphaModFix/>
          </a:blip>
          <a:stretch>
            <a:fillRect/>
          </a:stretch>
        </p:blipFill>
        <p:spPr>
          <a:xfrm>
            <a:off x="860875" y="910375"/>
            <a:ext cx="1695450" cy="2476500"/>
          </a:xfrm>
          <a:prstGeom prst="rect">
            <a:avLst/>
          </a:prstGeom>
          <a:noFill/>
          <a:ln>
            <a:noFill/>
          </a:ln>
        </p:spPr>
      </p:pic>
      <p:pic>
        <p:nvPicPr>
          <p:cNvPr id="182" name="Google Shape;182;p23"/>
          <p:cNvPicPr preferRelativeResize="0"/>
          <p:nvPr/>
        </p:nvPicPr>
        <p:blipFill>
          <a:blip r:embed="rId4">
            <a:alphaModFix/>
          </a:blip>
          <a:stretch>
            <a:fillRect/>
          </a:stretch>
        </p:blipFill>
        <p:spPr>
          <a:xfrm>
            <a:off x="3724275" y="910375"/>
            <a:ext cx="1695450" cy="2476500"/>
          </a:xfrm>
          <a:prstGeom prst="rect">
            <a:avLst/>
          </a:prstGeom>
          <a:noFill/>
          <a:ln>
            <a:noFill/>
          </a:ln>
        </p:spPr>
      </p:pic>
      <p:pic>
        <p:nvPicPr>
          <p:cNvPr id="183" name="Google Shape;183;p23"/>
          <p:cNvPicPr preferRelativeResize="0"/>
          <p:nvPr/>
        </p:nvPicPr>
        <p:blipFill>
          <a:blip r:embed="rId5">
            <a:alphaModFix/>
          </a:blip>
          <a:stretch>
            <a:fillRect/>
          </a:stretch>
        </p:blipFill>
        <p:spPr>
          <a:xfrm>
            <a:off x="6587675" y="910375"/>
            <a:ext cx="1695450" cy="247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1100" u="sng">
                <a:solidFill>
                  <a:schemeClr val="hlink"/>
                </a:solidFill>
                <a:hlinkClick r:id="rId3"/>
              </a:rPr>
              <a:t>https://www.youtube.com/watch?v=e-d-uOYCrRE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nvSpPr>
        <p:spPr>
          <a:xfrm>
            <a:off x="316350" y="486625"/>
            <a:ext cx="8511300" cy="3566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600">
                <a:solidFill>
                  <a:srgbClr val="0000FF"/>
                </a:solidFill>
              </a:rPr>
              <a:t>Procedure for engaging </a:t>
            </a:r>
            <a:r>
              <a:rPr b="1" lang="fr" sz="1600">
                <a:solidFill>
                  <a:srgbClr val="FF0000"/>
                </a:solidFill>
              </a:rPr>
              <a:t>Inter-Axle</a:t>
            </a:r>
            <a:r>
              <a:rPr b="1" lang="fr" sz="1600">
                <a:solidFill>
                  <a:srgbClr val="0000FF"/>
                </a:solidFill>
              </a:rPr>
              <a:t> and </a:t>
            </a:r>
            <a:r>
              <a:rPr b="1" lang="fr" sz="1600">
                <a:solidFill>
                  <a:srgbClr val="FF0000"/>
                </a:solidFill>
              </a:rPr>
              <a:t>Inner-axle</a:t>
            </a:r>
            <a:r>
              <a:rPr b="1" lang="fr" sz="1600">
                <a:solidFill>
                  <a:srgbClr val="0000FF"/>
                </a:solidFill>
              </a:rPr>
              <a:t> locks (Stopped or in motion):</a:t>
            </a:r>
            <a:endParaRPr b="1" sz="1600">
              <a:solidFill>
                <a:srgbClr val="0000FF"/>
              </a:solidFill>
            </a:endParaRPr>
          </a:p>
          <a:p>
            <a:pPr indent="0" lvl="0" marL="0" rtl="0" algn="just">
              <a:spcBef>
                <a:spcPts val="0"/>
              </a:spcBef>
              <a:spcAft>
                <a:spcPts val="0"/>
              </a:spcAft>
              <a:buNone/>
            </a:pPr>
            <a:r>
              <a:t/>
            </a:r>
            <a:endParaRPr b="1" sz="17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Make sure the tires are not spinning and that the truck is in a straight line (not turning)</a:t>
            </a:r>
            <a:r>
              <a:rPr b="1" lang="fr" sz="1500">
                <a:solidFill>
                  <a:schemeClr val="dk1"/>
                </a:solidFill>
              </a:rPr>
              <a:t> </a:t>
            </a:r>
            <a:endParaRPr b="1" sz="15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Engage the switch to “ lock ”</a:t>
            </a:r>
            <a:endParaRPr b="1" sz="15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Release and resume the accelerator (Optional: Depress the clutch pedal)</a:t>
            </a:r>
            <a:endParaRPr b="1" sz="15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When the system is engaged, an indicator light and/or sound warns the driver.</a:t>
            </a:r>
            <a:endParaRPr b="1" sz="1500">
              <a:solidFill>
                <a:schemeClr val="dk1"/>
              </a:solidFill>
            </a:endParaRPr>
          </a:p>
          <a:p>
            <a:pPr indent="0" lvl="0" marL="457200" rtl="0" algn="just">
              <a:spcBef>
                <a:spcPts val="0"/>
              </a:spcBef>
              <a:spcAft>
                <a:spcPts val="0"/>
              </a:spcAft>
              <a:buNone/>
            </a:pPr>
            <a:r>
              <a:rPr b="1" lang="fr" sz="1500">
                <a:solidFill>
                  <a:schemeClr val="dk1"/>
                </a:solidFill>
                <a:highlight>
                  <a:srgbClr val="FFFF00"/>
                </a:highlight>
              </a:rPr>
              <a:t>Note: Inner-Axle do not exceed 40 km/h.</a:t>
            </a:r>
            <a:endParaRPr b="1" sz="1500">
              <a:solidFill>
                <a:schemeClr val="dk1"/>
              </a:solidFill>
            </a:endParaRPr>
          </a:p>
          <a:p>
            <a:pPr indent="0" lvl="0" marL="457200" rtl="0" algn="just">
              <a:spcBef>
                <a:spcPts val="0"/>
              </a:spcBef>
              <a:spcAft>
                <a:spcPts val="0"/>
              </a:spcAft>
              <a:buNone/>
            </a:pPr>
            <a:r>
              <a:t/>
            </a:r>
            <a:endParaRPr sz="1700">
              <a:solidFill>
                <a:schemeClr val="dk1"/>
              </a:solidFill>
            </a:endParaRPr>
          </a:p>
          <a:p>
            <a:pPr indent="0" lvl="0" marL="0" rtl="0" algn="just">
              <a:spcBef>
                <a:spcPts val="0"/>
              </a:spcBef>
              <a:spcAft>
                <a:spcPts val="0"/>
              </a:spcAft>
              <a:buClr>
                <a:schemeClr val="dk1"/>
              </a:buClr>
              <a:buSzPts val="1100"/>
              <a:buFont typeface="Arial"/>
              <a:buNone/>
            </a:pPr>
            <a:r>
              <a:rPr b="1" lang="fr" sz="1600">
                <a:solidFill>
                  <a:srgbClr val="0000FF"/>
                </a:solidFill>
              </a:rPr>
              <a:t>Procedure for disengaging </a:t>
            </a:r>
            <a:r>
              <a:rPr b="1" lang="fr" sz="1600">
                <a:solidFill>
                  <a:srgbClr val="FF0000"/>
                </a:solidFill>
              </a:rPr>
              <a:t>Inter-Axle</a:t>
            </a:r>
            <a:r>
              <a:rPr b="1" lang="fr" sz="1600">
                <a:solidFill>
                  <a:srgbClr val="0000FF"/>
                </a:solidFill>
              </a:rPr>
              <a:t> and </a:t>
            </a:r>
            <a:r>
              <a:rPr b="1" lang="fr" sz="1600">
                <a:solidFill>
                  <a:srgbClr val="FF0000"/>
                </a:solidFill>
              </a:rPr>
              <a:t>Inner-Axle</a:t>
            </a:r>
            <a:r>
              <a:rPr b="1" lang="fr" sz="1600">
                <a:solidFill>
                  <a:srgbClr val="0000FF"/>
                </a:solidFill>
              </a:rPr>
              <a:t> locks (stopped or in motion):</a:t>
            </a:r>
            <a:endParaRPr b="1" sz="1600">
              <a:solidFill>
                <a:srgbClr val="0000FF"/>
              </a:solidFill>
            </a:endParaRPr>
          </a:p>
          <a:p>
            <a:pPr indent="-323850" lvl="0" marL="457200" rtl="0" algn="just">
              <a:spcBef>
                <a:spcPts val="0"/>
              </a:spcBef>
              <a:spcAft>
                <a:spcPts val="0"/>
              </a:spcAft>
              <a:buClr>
                <a:schemeClr val="dk1"/>
              </a:buClr>
              <a:buSzPts val="1500"/>
              <a:buChar char="●"/>
            </a:pPr>
            <a:r>
              <a:rPr b="1" lang="fr" sz="1500">
                <a:solidFill>
                  <a:schemeClr val="dk1"/>
                </a:solidFill>
              </a:rPr>
              <a:t>Make sure the tires are not spinning and that the truck is in a straight line (not turning)</a:t>
            </a:r>
            <a:endParaRPr b="1" sz="15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Disengage the switch to “unlock”;</a:t>
            </a:r>
            <a:endParaRPr b="1" sz="15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Release and resume the accelerator (Optional: Depress the clutch pedal)</a:t>
            </a:r>
            <a:endParaRPr b="1" sz="1500">
              <a:solidFill>
                <a:schemeClr val="dk1"/>
              </a:solidFill>
            </a:endParaRPr>
          </a:p>
          <a:p>
            <a:pPr indent="-323850" lvl="0" marL="457200" rtl="0" algn="just">
              <a:spcBef>
                <a:spcPts val="0"/>
              </a:spcBef>
              <a:spcAft>
                <a:spcPts val="0"/>
              </a:spcAft>
              <a:buClr>
                <a:schemeClr val="dk1"/>
              </a:buClr>
              <a:buSzPts val="1500"/>
              <a:buChar char="●"/>
            </a:pPr>
            <a:r>
              <a:rPr b="1" lang="fr" sz="1500">
                <a:solidFill>
                  <a:schemeClr val="dk1"/>
                </a:solidFill>
              </a:rPr>
              <a:t>When the system is disengaged the indicator light and/or sound goes off.</a:t>
            </a:r>
            <a:endParaRPr b="1" sz="1500">
              <a:solidFill>
                <a:schemeClr val="dk1"/>
              </a:solidFill>
            </a:endParaRPr>
          </a:p>
          <a:p>
            <a:pPr indent="0" lvl="0" marL="457200" rtl="0" algn="just">
              <a:spcBef>
                <a:spcPts val="0"/>
              </a:spcBef>
              <a:spcAft>
                <a:spcPts val="0"/>
              </a:spcAft>
              <a:buNone/>
            </a:pPr>
            <a:r>
              <a:t/>
            </a:r>
            <a:endParaRPr b="1" sz="150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nvSpPr>
        <p:spPr>
          <a:xfrm>
            <a:off x="468000" y="155475"/>
            <a:ext cx="8208000" cy="21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0000FF"/>
                </a:solidFill>
              </a:rPr>
              <a:t>Traction Control:</a:t>
            </a:r>
            <a:endParaRPr sz="1800">
              <a:solidFill>
                <a:srgbClr val="0000FF"/>
              </a:solidFill>
            </a:endParaRPr>
          </a:p>
          <a:p>
            <a:pPr indent="0" lvl="0" marL="0" rtl="0" algn="l">
              <a:spcBef>
                <a:spcPts val="0"/>
              </a:spcBef>
              <a:spcAft>
                <a:spcPts val="0"/>
              </a:spcAft>
              <a:buNone/>
            </a:pPr>
            <a:r>
              <a:t/>
            </a:r>
            <a:endParaRPr b="1" sz="1100" u="sng">
              <a:solidFill>
                <a:schemeClr val="dk1"/>
              </a:solidFill>
            </a:endParaRPr>
          </a:p>
          <a:p>
            <a:pPr indent="0" lvl="0" marL="0" rtl="0" algn="just">
              <a:spcBef>
                <a:spcPts val="0"/>
              </a:spcBef>
              <a:spcAft>
                <a:spcPts val="0"/>
              </a:spcAft>
              <a:buNone/>
            </a:pPr>
            <a:r>
              <a:rPr b="1" lang="fr">
                <a:solidFill>
                  <a:schemeClr val="dk1"/>
                </a:solidFill>
              </a:rPr>
              <a:t>The </a:t>
            </a:r>
            <a:r>
              <a:rPr b="1" lang="fr">
                <a:solidFill>
                  <a:srgbClr val="FF0000"/>
                </a:solidFill>
              </a:rPr>
              <a:t>Traction Control </a:t>
            </a:r>
            <a:r>
              <a:rPr b="1" lang="fr">
                <a:solidFill>
                  <a:schemeClr val="dk1"/>
                </a:solidFill>
              </a:rPr>
              <a:t>system controls </a:t>
            </a:r>
            <a:r>
              <a:rPr b="1" lang="fr">
                <a:solidFill>
                  <a:srgbClr val="FF0000"/>
                </a:solidFill>
              </a:rPr>
              <a:t>wheel spin</a:t>
            </a:r>
            <a:r>
              <a:rPr b="1" lang="fr">
                <a:solidFill>
                  <a:schemeClr val="dk1"/>
                </a:solidFill>
              </a:rPr>
              <a:t> during </a:t>
            </a:r>
            <a:r>
              <a:rPr b="1" lang="fr">
                <a:solidFill>
                  <a:srgbClr val="FF0000"/>
                </a:solidFill>
              </a:rPr>
              <a:t>acceleration</a:t>
            </a:r>
            <a:r>
              <a:rPr b="1" lang="fr">
                <a:solidFill>
                  <a:schemeClr val="dk1"/>
                </a:solidFill>
              </a:rPr>
              <a:t> to </a:t>
            </a:r>
            <a:r>
              <a:rPr b="1" lang="fr">
                <a:solidFill>
                  <a:schemeClr val="dk1"/>
                </a:solidFill>
                <a:highlight>
                  <a:srgbClr val="FFFF00"/>
                </a:highlight>
              </a:rPr>
              <a:t>improve traction</a:t>
            </a:r>
            <a:r>
              <a:rPr b="1" lang="fr">
                <a:solidFill>
                  <a:schemeClr val="dk1"/>
                </a:solidFill>
              </a:rPr>
              <a:t>. It intervenes </a:t>
            </a:r>
            <a:r>
              <a:rPr b="1" lang="fr">
                <a:solidFill>
                  <a:srgbClr val="FF0000"/>
                </a:solidFill>
              </a:rPr>
              <a:t>automatically</a:t>
            </a:r>
            <a:r>
              <a:rPr b="1" lang="fr">
                <a:solidFill>
                  <a:schemeClr val="dk1"/>
                </a:solidFill>
              </a:rPr>
              <a:t> by </a:t>
            </a:r>
            <a:r>
              <a:rPr b="1" lang="fr">
                <a:solidFill>
                  <a:schemeClr val="dk1"/>
                </a:solidFill>
                <a:highlight>
                  <a:srgbClr val="FFFF00"/>
                </a:highlight>
              </a:rPr>
              <a:t>applying the brakes </a:t>
            </a:r>
            <a:r>
              <a:rPr b="1" lang="fr">
                <a:solidFill>
                  <a:schemeClr val="dk1"/>
                </a:solidFill>
              </a:rPr>
              <a:t>on the </a:t>
            </a:r>
            <a:r>
              <a:rPr b="1" lang="fr">
                <a:solidFill>
                  <a:srgbClr val="FF0000"/>
                </a:solidFill>
              </a:rPr>
              <a:t>spinning wheel</a:t>
            </a:r>
            <a:r>
              <a:rPr b="1" lang="fr">
                <a:solidFill>
                  <a:schemeClr val="dk1"/>
                </a:solidFill>
              </a:rPr>
              <a:t>. This intervention forces the </a:t>
            </a:r>
            <a:r>
              <a:rPr b="1" lang="fr">
                <a:highlight>
                  <a:srgbClr val="FFFF00"/>
                </a:highlight>
              </a:rPr>
              <a:t>transfer of power</a:t>
            </a:r>
            <a:r>
              <a:rPr b="1" lang="fr">
                <a:solidFill>
                  <a:schemeClr val="dk1"/>
                </a:solidFill>
              </a:rPr>
              <a:t> from the </a:t>
            </a:r>
            <a:r>
              <a:rPr b="1" lang="fr">
                <a:solidFill>
                  <a:srgbClr val="FF0000"/>
                </a:solidFill>
              </a:rPr>
              <a:t>engine</a:t>
            </a:r>
            <a:r>
              <a:rPr b="1" lang="fr">
                <a:solidFill>
                  <a:schemeClr val="dk1"/>
                </a:solidFill>
              </a:rPr>
              <a:t> to the </a:t>
            </a:r>
            <a:r>
              <a:rPr b="1" lang="fr">
                <a:solidFill>
                  <a:srgbClr val="FF0000"/>
                </a:solidFill>
              </a:rPr>
              <a:t>other wheels</a:t>
            </a:r>
            <a:r>
              <a:rPr b="1" lang="fr">
                <a:solidFill>
                  <a:schemeClr val="dk1"/>
                </a:solidFill>
              </a:rPr>
              <a:t> which have better traction. This can be useful to limit the risk of getting stuck.</a:t>
            </a:r>
            <a:endParaRPr b="1">
              <a:solidFill>
                <a:schemeClr val="dk1"/>
              </a:solidFill>
            </a:endParaRPr>
          </a:p>
          <a:p>
            <a:pPr indent="0" lvl="0" marL="0" rtl="0" algn="just">
              <a:spcBef>
                <a:spcPts val="0"/>
              </a:spcBef>
              <a:spcAft>
                <a:spcPts val="0"/>
              </a:spcAft>
              <a:buNone/>
            </a:pPr>
            <a:r>
              <a:t/>
            </a:r>
            <a:endParaRPr b="1">
              <a:solidFill>
                <a:schemeClr val="dk1"/>
              </a:solidFill>
            </a:endParaRPr>
          </a:p>
          <a:p>
            <a:pPr indent="0" lvl="0" marL="0" rtl="0" algn="just">
              <a:spcBef>
                <a:spcPts val="0"/>
              </a:spcBef>
              <a:spcAft>
                <a:spcPts val="0"/>
              </a:spcAft>
              <a:buNone/>
            </a:pPr>
            <a:r>
              <a:rPr b="1" lang="fr">
                <a:solidFill>
                  <a:schemeClr val="dk1"/>
                </a:solidFill>
              </a:rPr>
              <a:t>Note:</a:t>
            </a:r>
            <a:r>
              <a:rPr b="1" lang="fr">
                <a:solidFill>
                  <a:srgbClr val="FF0000"/>
                </a:solidFill>
              </a:rPr>
              <a:t> If all the wheels want to spin, the system reduces engine power and limits engine speed to improve traction. This can be done at any speed.</a:t>
            </a:r>
            <a:endParaRPr b="1">
              <a:solidFill>
                <a:srgbClr val="FF0000"/>
              </a:solidFill>
            </a:endParaRPr>
          </a:p>
          <a:p>
            <a:pPr indent="0" lvl="0" marL="0" rtl="0" algn="just">
              <a:spcBef>
                <a:spcPts val="100"/>
              </a:spcBef>
              <a:spcAft>
                <a:spcPts val="0"/>
              </a:spcAft>
              <a:buNone/>
            </a:pPr>
            <a:r>
              <a:rPr lang="fr">
                <a:solidFill>
                  <a:schemeClr val="dk1"/>
                </a:solidFill>
              </a:rPr>
              <a:t> </a:t>
            </a:r>
            <a:endParaRPr>
              <a:solidFill>
                <a:schemeClr val="dk1"/>
              </a:solidFill>
            </a:endParaRPr>
          </a:p>
          <a:p>
            <a:pPr indent="0" lvl="0" marL="0" rtl="0" algn="just">
              <a:spcBef>
                <a:spcPts val="0"/>
              </a:spcBef>
              <a:spcAft>
                <a:spcPts val="0"/>
              </a:spcAft>
              <a:buNone/>
            </a:pPr>
            <a:r>
              <a:t/>
            </a:r>
            <a:endParaRPr>
              <a:solidFill>
                <a:schemeClr val="dk1"/>
              </a:solidFill>
            </a:endParaRPr>
          </a:p>
        </p:txBody>
      </p:sp>
      <p:pic>
        <p:nvPicPr>
          <p:cNvPr id="199" name="Google Shape;199;p26"/>
          <p:cNvPicPr preferRelativeResize="0"/>
          <p:nvPr/>
        </p:nvPicPr>
        <p:blipFill>
          <a:blip r:embed="rId3">
            <a:alphaModFix/>
          </a:blip>
          <a:stretch>
            <a:fillRect/>
          </a:stretch>
        </p:blipFill>
        <p:spPr>
          <a:xfrm>
            <a:off x="2633765" y="2281810"/>
            <a:ext cx="1457325" cy="1209675"/>
          </a:xfrm>
          <a:prstGeom prst="rect">
            <a:avLst/>
          </a:prstGeom>
          <a:noFill/>
          <a:ln>
            <a:noFill/>
          </a:ln>
        </p:spPr>
      </p:pic>
      <p:pic>
        <p:nvPicPr>
          <p:cNvPr id="200" name="Google Shape;200;p26"/>
          <p:cNvPicPr preferRelativeResize="0"/>
          <p:nvPr/>
        </p:nvPicPr>
        <p:blipFill>
          <a:blip r:embed="rId4">
            <a:alphaModFix/>
          </a:blip>
          <a:stretch>
            <a:fillRect/>
          </a:stretch>
        </p:blipFill>
        <p:spPr>
          <a:xfrm>
            <a:off x="4816552" y="2281800"/>
            <a:ext cx="1457325" cy="1209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nvSpPr>
        <p:spPr>
          <a:xfrm>
            <a:off x="357325" y="314025"/>
            <a:ext cx="6659400" cy="2445600"/>
          </a:xfrm>
          <a:prstGeom prst="rect">
            <a:avLst/>
          </a:prstGeom>
          <a:noFill/>
          <a:ln>
            <a:noFill/>
          </a:ln>
        </p:spPr>
        <p:txBody>
          <a:bodyPr anchorCtr="0" anchor="t" bIns="91425" lIns="91425" spcFirstLastPara="1" rIns="91425" wrap="square" tIns="91425">
            <a:noAutofit/>
          </a:bodyPr>
          <a:lstStyle/>
          <a:p>
            <a:pPr indent="0" lvl="0" marL="0" marR="76200" rtl="0" algn="l">
              <a:spcBef>
                <a:spcPts val="0"/>
              </a:spcBef>
              <a:spcAft>
                <a:spcPts val="0"/>
              </a:spcAft>
              <a:buNone/>
            </a:pPr>
            <a:r>
              <a:rPr b="1" lang="fr" sz="1800">
                <a:solidFill>
                  <a:srgbClr val="0000FF"/>
                </a:solidFill>
              </a:rPr>
              <a:t>Deactivating Traction Control:</a:t>
            </a:r>
            <a:endParaRPr b="1" sz="1800">
              <a:solidFill>
                <a:srgbClr val="0000FF"/>
              </a:solidFill>
            </a:endParaRPr>
          </a:p>
          <a:p>
            <a:pPr indent="0" lvl="0" marL="0" marR="76200" rtl="0" algn="l">
              <a:spcBef>
                <a:spcPts val="0"/>
              </a:spcBef>
              <a:spcAft>
                <a:spcPts val="0"/>
              </a:spcAft>
              <a:buNone/>
            </a:pPr>
            <a:r>
              <a:t/>
            </a:r>
            <a:endParaRPr b="1" sz="1800">
              <a:solidFill>
                <a:schemeClr val="dk1"/>
              </a:solidFill>
            </a:endParaRPr>
          </a:p>
          <a:p>
            <a:pPr indent="0" lvl="0" marL="0" marR="76200" rtl="0" algn="just">
              <a:spcBef>
                <a:spcPts val="0"/>
              </a:spcBef>
              <a:spcAft>
                <a:spcPts val="0"/>
              </a:spcAft>
              <a:buNone/>
            </a:pPr>
            <a:r>
              <a:rPr b="1" lang="fr" sz="1800">
                <a:solidFill>
                  <a:schemeClr val="dk1"/>
                </a:solidFill>
              </a:rPr>
              <a:t>When stuck in deep snow, sleet or mud, the switch can be used to partially deactivate the traction control function. This will have the effect of </a:t>
            </a:r>
            <a:r>
              <a:rPr b="1" lang="fr" sz="1800">
                <a:solidFill>
                  <a:srgbClr val="FF0000"/>
                </a:solidFill>
              </a:rPr>
              <a:t>increasing power to the wheels and limiting braking</a:t>
            </a:r>
            <a:r>
              <a:rPr b="1" lang="fr" sz="1800">
                <a:solidFill>
                  <a:schemeClr val="dk1"/>
                </a:solidFill>
              </a:rPr>
              <a:t>. Therefore, getting unstuck could be much easier. Some manufacturers use the term </a:t>
            </a:r>
            <a:r>
              <a:rPr b="1" lang="fr" sz="1800">
                <a:solidFill>
                  <a:srgbClr val="0000FF"/>
                </a:solidFill>
              </a:rPr>
              <a:t>Mud/Snow</a:t>
            </a:r>
            <a:r>
              <a:rPr b="1" lang="fr" sz="1800">
                <a:solidFill>
                  <a:schemeClr val="dk1"/>
                </a:solidFill>
              </a:rPr>
              <a:t> or </a:t>
            </a:r>
            <a:r>
              <a:rPr b="1" lang="fr" sz="1800">
                <a:solidFill>
                  <a:srgbClr val="0000FF"/>
                </a:solidFill>
              </a:rPr>
              <a:t>Off Road.</a:t>
            </a:r>
            <a:endParaRPr b="1" sz="1800">
              <a:solidFill>
                <a:srgbClr val="0000FF"/>
              </a:solidFill>
            </a:endParaRPr>
          </a:p>
        </p:txBody>
      </p:sp>
      <p:pic>
        <p:nvPicPr>
          <p:cNvPr id="206" name="Google Shape;206;p27"/>
          <p:cNvPicPr preferRelativeResize="0"/>
          <p:nvPr/>
        </p:nvPicPr>
        <p:blipFill>
          <a:blip r:embed="rId3">
            <a:alphaModFix/>
          </a:blip>
          <a:stretch>
            <a:fillRect/>
          </a:stretch>
        </p:blipFill>
        <p:spPr>
          <a:xfrm>
            <a:off x="7504875" y="726825"/>
            <a:ext cx="1066800" cy="1495425"/>
          </a:xfrm>
          <a:prstGeom prst="rect">
            <a:avLst/>
          </a:prstGeom>
          <a:noFill/>
          <a:ln>
            <a:noFill/>
          </a:ln>
        </p:spPr>
      </p:pic>
      <p:pic>
        <p:nvPicPr>
          <p:cNvPr id="207" name="Google Shape;207;p27"/>
          <p:cNvPicPr preferRelativeResize="0"/>
          <p:nvPr/>
        </p:nvPicPr>
        <p:blipFill>
          <a:blip r:embed="rId4">
            <a:alphaModFix/>
          </a:blip>
          <a:stretch>
            <a:fillRect/>
          </a:stretch>
        </p:blipFill>
        <p:spPr>
          <a:xfrm>
            <a:off x="1657550" y="2925025"/>
            <a:ext cx="1571625" cy="1285875"/>
          </a:xfrm>
          <a:prstGeom prst="rect">
            <a:avLst/>
          </a:prstGeom>
          <a:noFill/>
          <a:ln>
            <a:noFill/>
          </a:ln>
        </p:spPr>
      </p:pic>
      <p:sp>
        <p:nvSpPr>
          <p:cNvPr id="208" name="Google Shape;208;p27"/>
          <p:cNvSpPr txBox="1"/>
          <p:nvPr/>
        </p:nvSpPr>
        <p:spPr>
          <a:xfrm>
            <a:off x="3549925" y="3096475"/>
            <a:ext cx="4962300" cy="1114500"/>
          </a:xfrm>
          <a:prstGeom prst="rect">
            <a:avLst/>
          </a:prstGeom>
          <a:noFill/>
          <a:ln>
            <a:noFill/>
          </a:ln>
        </p:spPr>
        <p:txBody>
          <a:bodyPr anchorCtr="0" anchor="t" bIns="91425" lIns="91425" spcFirstLastPara="1" rIns="91425" wrap="square" tIns="91425">
            <a:noAutofit/>
          </a:bodyPr>
          <a:lstStyle/>
          <a:p>
            <a:pPr indent="0" lvl="0" marL="0" marR="76200" rtl="0" algn="just">
              <a:spcBef>
                <a:spcPts val="0"/>
              </a:spcBef>
              <a:spcAft>
                <a:spcPts val="0"/>
              </a:spcAft>
              <a:buNone/>
            </a:pPr>
            <a:r>
              <a:rPr b="1" lang="fr" sz="1800">
                <a:solidFill>
                  <a:schemeClr val="dk1"/>
                </a:solidFill>
              </a:rPr>
              <a:t>When the Traction Control function is deactivated, an indicator light indicates/ </a:t>
            </a:r>
            <a:r>
              <a:rPr b="1" lang="fr" sz="1800">
                <a:solidFill>
                  <a:srgbClr val="FF0000"/>
                </a:solidFill>
              </a:rPr>
              <a:t>(flashes)</a:t>
            </a:r>
            <a:r>
              <a:rPr b="1" lang="fr" sz="1800">
                <a:solidFill>
                  <a:schemeClr val="dk1"/>
                </a:solidFill>
              </a:rPr>
              <a:t>  in the instrument panel.</a:t>
            </a:r>
            <a:endParaRPr b="1"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8"/>
          <p:cNvPicPr preferRelativeResize="0"/>
          <p:nvPr/>
        </p:nvPicPr>
        <p:blipFill>
          <a:blip r:embed="rId3">
            <a:alphaModFix/>
          </a:blip>
          <a:stretch>
            <a:fillRect/>
          </a:stretch>
        </p:blipFill>
        <p:spPr>
          <a:xfrm>
            <a:off x="4862775" y="899550"/>
            <a:ext cx="3943350" cy="2771775"/>
          </a:xfrm>
          <a:prstGeom prst="rect">
            <a:avLst/>
          </a:prstGeom>
          <a:noFill/>
          <a:ln>
            <a:noFill/>
          </a:ln>
        </p:spPr>
      </p:pic>
      <p:sp>
        <p:nvSpPr>
          <p:cNvPr id="214" name="Google Shape;214;p28"/>
          <p:cNvSpPr txBox="1"/>
          <p:nvPr/>
        </p:nvSpPr>
        <p:spPr>
          <a:xfrm>
            <a:off x="403050" y="152400"/>
            <a:ext cx="8337900" cy="3000000"/>
          </a:xfrm>
          <a:prstGeom prst="rect">
            <a:avLst/>
          </a:prstGeom>
          <a:noFill/>
          <a:ln>
            <a:noFill/>
          </a:ln>
        </p:spPr>
        <p:txBody>
          <a:bodyPr anchorCtr="0" anchor="t" bIns="91425" lIns="91425" spcFirstLastPara="1" rIns="91425" wrap="square" tIns="91425">
            <a:noAutofit/>
          </a:bodyPr>
          <a:lstStyle/>
          <a:p>
            <a:pPr indent="0" lvl="0" marL="0" marR="76200" rtl="0" algn="just">
              <a:spcBef>
                <a:spcPts val="0"/>
              </a:spcBef>
              <a:spcAft>
                <a:spcPts val="0"/>
              </a:spcAft>
              <a:buNone/>
            </a:pPr>
            <a:r>
              <a:rPr b="1" lang="fr" sz="1800">
                <a:solidFill>
                  <a:srgbClr val="0000FF"/>
                </a:solidFill>
              </a:rPr>
              <a:t>An example of a situation where the ATC system could be disengaged is the coupling of a semi-trailer on a slippery surface.</a:t>
            </a:r>
            <a:endParaRPr b="1" sz="1800">
              <a:solidFill>
                <a:srgbClr val="0000FF"/>
              </a:solidFill>
            </a:endParaRPr>
          </a:p>
        </p:txBody>
      </p:sp>
      <p:sp>
        <p:nvSpPr>
          <p:cNvPr id="215" name="Google Shape;215;p28"/>
          <p:cNvSpPr txBox="1"/>
          <p:nvPr/>
        </p:nvSpPr>
        <p:spPr>
          <a:xfrm>
            <a:off x="370175" y="937851"/>
            <a:ext cx="4416300" cy="3252900"/>
          </a:xfrm>
          <a:prstGeom prst="rect">
            <a:avLst/>
          </a:prstGeom>
          <a:noFill/>
          <a:ln>
            <a:noFill/>
          </a:ln>
        </p:spPr>
        <p:txBody>
          <a:bodyPr anchorCtr="0" anchor="t" bIns="91425" lIns="91425" spcFirstLastPara="1" rIns="91425" wrap="square" tIns="91425">
            <a:noAutofit/>
          </a:bodyPr>
          <a:lstStyle/>
          <a:p>
            <a:pPr indent="0" lvl="0" marL="0" marR="76200" rtl="0" algn="just">
              <a:spcBef>
                <a:spcPts val="0"/>
              </a:spcBef>
              <a:spcAft>
                <a:spcPts val="0"/>
              </a:spcAft>
              <a:buNone/>
            </a:pPr>
            <a:r>
              <a:rPr b="1" lang="fr">
                <a:solidFill>
                  <a:schemeClr val="dk1"/>
                </a:solidFill>
              </a:rPr>
              <a:t>When the system is deactivated, it gives the driver </a:t>
            </a:r>
            <a:r>
              <a:rPr b="1" lang="fr">
                <a:solidFill>
                  <a:schemeClr val="dk1"/>
                </a:solidFill>
              </a:rPr>
              <a:t>choices</a:t>
            </a:r>
            <a:r>
              <a:rPr b="1" lang="fr">
                <a:solidFill>
                  <a:schemeClr val="dk1"/>
                </a:solidFill>
              </a:rPr>
              <a:t> on </a:t>
            </a:r>
            <a:r>
              <a:rPr b="1" lang="fr">
                <a:solidFill>
                  <a:schemeClr val="dk1"/>
                </a:solidFill>
              </a:rPr>
              <a:t>how</a:t>
            </a:r>
            <a:r>
              <a:rPr b="1" lang="fr">
                <a:solidFill>
                  <a:schemeClr val="dk1"/>
                </a:solidFill>
              </a:rPr>
              <a:t> to make his maneuvers.</a:t>
            </a:r>
            <a:endParaRPr b="1">
              <a:solidFill>
                <a:schemeClr val="dk1"/>
              </a:solidFill>
            </a:endParaRPr>
          </a:p>
          <a:p>
            <a:pPr indent="0" lvl="0" marL="0" rtl="0" algn="l">
              <a:spcBef>
                <a:spcPts val="0"/>
              </a:spcBef>
              <a:spcAft>
                <a:spcPts val="0"/>
              </a:spcAft>
              <a:buNone/>
            </a:pPr>
            <a:r>
              <a:rPr b="1" lang="fr">
                <a:solidFill>
                  <a:schemeClr val="dk1"/>
                </a:solidFill>
              </a:rPr>
              <a:t> </a:t>
            </a:r>
            <a:endParaRPr b="1">
              <a:solidFill>
                <a:schemeClr val="dk1"/>
              </a:solidFill>
            </a:endParaRPr>
          </a:p>
          <a:p>
            <a:pPr indent="0" lvl="0" marL="0" marR="76200" rtl="0" algn="just">
              <a:spcBef>
                <a:spcPts val="0"/>
              </a:spcBef>
              <a:spcAft>
                <a:spcPts val="0"/>
              </a:spcAft>
              <a:buNone/>
            </a:pPr>
            <a:r>
              <a:rPr b="1" lang="fr">
                <a:solidFill>
                  <a:srgbClr val="0000FF"/>
                </a:solidFill>
              </a:rPr>
              <a:t>AVANTAGES:</a:t>
            </a:r>
            <a:r>
              <a:rPr b="1" lang="fr">
                <a:solidFill>
                  <a:schemeClr val="dk1"/>
                </a:solidFill>
              </a:rPr>
              <a:t> </a:t>
            </a:r>
            <a:r>
              <a:rPr b="1" lang="fr">
                <a:solidFill>
                  <a:schemeClr val="dk1"/>
                </a:solidFill>
              </a:rPr>
              <a:t>The </a:t>
            </a:r>
            <a:r>
              <a:rPr b="1" lang="fr">
                <a:solidFill>
                  <a:srgbClr val="FF0000"/>
                </a:solidFill>
              </a:rPr>
              <a:t>ATC</a:t>
            </a:r>
            <a:r>
              <a:rPr b="1" lang="fr">
                <a:solidFill>
                  <a:schemeClr val="dk1"/>
                </a:solidFill>
              </a:rPr>
              <a:t> system detects and reacts much quicker than the driver when the tires are slipping, thus limits the risk of skidding and</a:t>
            </a:r>
            <a:r>
              <a:rPr b="1" lang="fr">
                <a:solidFill>
                  <a:srgbClr val="FF0000"/>
                </a:solidFill>
              </a:rPr>
              <a:t> improves vehicle traction.</a:t>
            </a:r>
            <a:endParaRPr b="1">
              <a:solidFill>
                <a:srgbClr val="FF0000"/>
              </a:solidFill>
            </a:endParaRPr>
          </a:p>
          <a:p>
            <a:pPr indent="0" lvl="0" marL="0" marR="76200" rtl="0" algn="just">
              <a:spcBef>
                <a:spcPts val="0"/>
              </a:spcBef>
              <a:spcAft>
                <a:spcPts val="0"/>
              </a:spcAft>
              <a:buNone/>
            </a:pPr>
            <a:r>
              <a:t/>
            </a:r>
            <a:endParaRPr b="1">
              <a:solidFill>
                <a:schemeClr val="dk1"/>
              </a:solidFill>
            </a:endParaRPr>
          </a:p>
          <a:p>
            <a:pPr indent="0" lvl="0" marL="0" rtl="0" algn="just">
              <a:spcBef>
                <a:spcPts val="0"/>
              </a:spcBef>
              <a:spcAft>
                <a:spcPts val="0"/>
              </a:spcAft>
              <a:buNone/>
            </a:pPr>
            <a:r>
              <a:rPr b="1" lang="fr">
                <a:solidFill>
                  <a:schemeClr val="dk1"/>
                </a:solidFill>
              </a:rPr>
              <a:t>Note: The ATC system will not work if the ABS brake system is faulty</a:t>
            </a:r>
            <a:r>
              <a:rPr b="1" lang="fr">
                <a:solidFill>
                  <a:srgbClr val="FF0000"/>
                </a:solidFill>
              </a:rPr>
              <a:t>(ABS Warning Light Is On)</a:t>
            </a:r>
            <a:r>
              <a:rPr b="1" lang="fr">
                <a:solidFill>
                  <a:schemeClr val="dk1"/>
                </a:solidFill>
              </a:rPr>
              <a:t>, because they share the same sensors.</a:t>
            </a:r>
            <a:endParaRPr b="1" sz="1100">
              <a:solidFill>
                <a:schemeClr val="dk1"/>
              </a:solidFill>
            </a:endParaRPr>
          </a:p>
          <a:p>
            <a:pPr indent="0" lvl="0" marL="0" rtl="0" algn="just">
              <a:spcBef>
                <a:spcPts val="0"/>
              </a:spcBef>
              <a:spcAft>
                <a:spcPts val="0"/>
              </a:spcAft>
              <a:buNone/>
            </a:pPr>
            <a:r>
              <a:t/>
            </a:r>
            <a:endParaRPr b="1" sz="1600">
              <a:solidFill>
                <a:srgbClr val="FF0000"/>
              </a:solidFill>
              <a:highlight>
                <a:srgbClr val="FFFF00"/>
              </a:highlight>
            </a:endParaRPr>
          </a:p>
          <a:p>
            <a:pPr indent="0" lvl="0" marL="0" rtl="0" algn="just">
              <a:spcBef>
                <a:spcPts val="0"/>
              </a:spcBef>
              <a:spcAft>
                <a:spcPts val="0"/>
              </a:spcAft>
              <a:buNone/>
            </a:pPr>
            <a:r>
              <a:rPr b="1" lang="fr" sz="1600">
                <a:solidFill>
                  <a:srgbClr val="FF0000"/>
                </a:solidFill>
                <a:highlight>
                  <a:srgbClr val="FFFF00"/>
                </a:highlight>
              </a:rPr>
              <a:t>DANGER USE CAUTION:</a:t>
            </a:r>
            <a:endParaRPr b="1" sz="1600">
              <a:solidFill>
                <a:srgbClr val="FF0000"/>
              </a:solidFill>
              <a:highlight>
                <a:srgbClr val="FFFF00"/>
              </a:highlight>
            </a:endParaRPr>
          </a:p>
          <a:p>
            <a:pPr indent="0" lvl="0" marL="0" rtl="0" algn="just">
              <a:spcBef>
                <a:spcPts val="0"/>
              </a:spcBef>
              <a:spcAft>
                <a:spcPts val="0"/>
              </a:spcAft>
              <a:buNone/>
            </a:pPr>
            <a:r>
              <a:rPr lang="fr" sz="1100">
                <a:solidFill>
                  <a:schemeClr val="dk1"/>
                </a:solidFill>
              </a:rPr>
              <a:t>.</a:t>
            </a:r>
            <a:endParaRPr i="1"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3000">
                <a:solidFill>
                  <a:srgbClr val="0000FF"/>
                </a:solidFill>
              </a:rPr>
              <a:t>Lesson Objective:</a:t>
            </a:r>
            <a:endParaRPr b="1" sz="3000">
              <a:solidFill>
                <a:srgbClr val="0000FF"/>
              </a:solidFill>
            </a:endParaRPr>
          </a:p>
        </p:txBody>
      </p:sp>
      <p:sp>
        <p:nvSpPr>
          <p:cNvPr id="83" name="Google Shape;83;p11"/>
          <p:cNvSpPr txBox="1"/>
          <p:nvPr/>
        </p:nvSpPr>
        <p:spPr>
          <a:xfrm>
            <a:off x="1007225" y="1322525"/>
            <a:ext cx="6862500" cy="1762200"/>
          </a:xfrm>
          <a:prstGeom prst="rect">
            <a:avLst/>
          </a:prstGeom>
          <a:noFill/>
          <a:ln>
            <a:noFill/>
          </a:ln>
        </p:spPr>
        <p:txBody>
          <a:bodyPr anchorCtr="0" anchor="t" bIns="91425" lIns="91425" spcFirstLastPara="1" rIns="91425" wrap="square" tIns="91425">
            <a:noAutofit/>
          </a:bodyPr>
          <a:lstStyle/>
          <a:p>
            <a:pPr indent="-330200" lvl="0" marL="269999" rtl="0" algn="just">
              <a:spcBef>
                <a:spcPts val="0"/>
              </a:spcBef>
              <a:spcAft>
                <a:spcPts val="0"/>
              </a:spcAft>
              <a:buClr>
                <a:schemeClr val="dk1"/>
              </a:buClr>
              <a:buSzPts val="1600"/>
              <a:buChar char="●"/>
            </a:pPr>
            <a:r>
              <a:rPr b="1" lang="fr" sz="1600">
                <a:solidFill>
                  <a:schemeClr val="dk1"/>
                </a:solidFill>
              </a:rPr>
              <a:t>Determining the procedures for using the </a:t>
            </a:r>
            <a:r>
              <a:rPr b="1" lang="fr" sz="1600">
                <a:solidFill>
                  <a:srgbClr val="FF0000"/>
                </a:solidFill>
              </a:rPr>
              <a:t>I</a:t>
            </a:r>
            <a:r>
              <a:rPr b="1" lang="fr" sz="1600">
                <a:solidFill>
                  <a:srgbClr val="FF0000"/>
                </a:solidFill>
              </a:rPr>
              <a:t>nter-Axle</a:t>
            </a:r>
            <a:r>
              <a:rPr b="1" lang="fr" sz="1600">
                <a:solidFill>
                  <a:schemeClr val="dk1"/>
                </a:solidFill>
              </a:rPr>
              <a:t> lock (power divider lock), as well as the </a:t>
            </a:r>
            <a:r>
              <a:rPr b="1" lang="fr" sz="1600">
                <a:solidFill>
                  <a:srgbClr val="FF0000"/>
                </a:solidFill>
              </a:rPr>
              <a:t>I</a:t>
            </a:r>
            <a:r>
              <a:rPr b="1" lang="fr" sz="1600">
                <a:solidFill>
                  <a:srgbClr val="FF0000"/>
                </a:solidFill>
              </a:rPr>
              <a:t>nner-Axle</a:t>
            </a:r>
            <a:r>
              <a:rPr b="1" lang="fr" sz="1600">
                <a:solidFill>
                  <a:schemeClr val="dk1"/>
                </a:solidFill>
              </a:rPr>
              <a:t> lock (</a:t>
            </a:r>
            <a:r>
              <a:rPr b="1" lang="fr" sz="1600">
                <a:solidFill>
                  <a:schemeClr val="dk1"/>
                </a:solidFill>
              </a:rPr>
              <a:t>differential lock</a:t>
            </a:r>
            <a:r>
              <a:rPr b="1" lang="fr" sz="1600">
                <a:solidFill>
                  <a:schemeClr val="dk1"/>
                </a:solidFill>
              </a:rPr>
              <a:t>) and the use of the </a:t>
            </a:r>
            <a:r>
              <a:rPr b="1" lang="fr" sz="1600">
                <a:solidFill>
                  <a:srgbClr val="FF0000"/>
                </a:solidFill>
              </a:rPr>
              <a:t>Traction Control</a:t>
            </a:r>
            <a:r>
              <a:rPr b="1" lang="fr" sz="1600">
                <a:solidFill>
                  <a:schemeClr val="dk1"/>
                </a:solidFill>
              </a:rPr>
              <a:t>.</a:t>
            </a:r>
            <a:endParaRPr b="1" sz="1600">
              <a:solidFill>
                <a:schemeClr val="dk1"/>
              </a:solidFill>
            </a:endParaRPr>
          </a:p>
          <a:p>
            <a:pPr indent="0" lvl="0" marL="457200" rtl="0" algn="just">
              <a:spcBef>
                <a:spcPts val="0"/>
              </a:spcBef>
              <a:spcAft>
                <a:spcPts val="0"/>
              </a:spcAft>
              <a:buNone/>
            </a:pPr>
            <a:r>
              <a:t/>
            </a:r>
            <a:endParaRPr b="1" sz="1600">
              <a:solidFill>
                <a:schemeClr val="dk1"/>
              </a:solidFill>
            </a:endParaRPr>
          </a:p>
          <a:p>
            <a:pPr indent="-330200" lvl="0" marL="269999" rtl="0" algn="just">
              <a:spcBef>
                <a:spcPts val="0"/>
              </a:spcBef>
              <a:spcAft>
                <a:spcPts val="0"/>
              </a:spcAft>
              <a:buClr>
                <a:schemeClr val="dk1"/>
              </a:buClr>
              <a:buSzPts val="1600"/>
              <a:buChar char="●"/>
            </a:pPr>
            <a:r>
              <a:rPr b="1" lang="fr" sz="1600">
                <a:solidFill>
                  <a:schemeClr val="dk1"/>
                </a:solidFill>
              </a:rPr>
              <a:t>Determining what means to take when </a:t>
            </a:r>
            <a:r>
              <a:rPr b="1" lang="fr" sz="1600">
                <a:solidFill>
                  <a:srgbClr val="FF0000"/>
                </a:solidFill>
              </a:rPr>
              <a:t>stuck or spinning</a:t>
            </a:r>
            <a:r>
              <a:rPr b="1" lang="fr" sz="1600">
                <a:solidFill>
                  <a:schemeClr val="dk1"/>
                </a:solidFill>
              </a:rPr>
              <a:t>.</a:t>
            </a:r>
            <a:endParaRPr b="1"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9"/>
          <p:cNvPicPr preferRelativeResize="0"/>
          <p:nvPr/>
        </p:nvPicPr>
        <p:blipFill>
          <a:blip r:embed="rId3">
            <a:alphaModFix/>
          </a:blip>
          <a:stretch>
            <a:fillRect/>
          </a:stretch>
        </p:blipFill>
        <p:spPr>
          <a:xfrm>
            <a:off x="144650" y="817575"/>
            <a:ext cx="3790950" cy="2771775"/>
          </a:xfrm>
          <a:prstGeom prst="rect">
            <a:avLst/>
          </a:prstGeom>
          <a:noFill/>
          <a:ln>
            <a:noFill/>
          </a:ln>
        </p:spPr>
      </p:pic>
      <p:pic>
        <p:nvPicPr>
          <p:cNvPr id="221" name="Google Shape;221;p29"/>
          <p:cNvPicPr preferRelativeResize="0"/>
          <p:nvPr/>
        </p:nvPicPr>
        <p:blipFill>
          <a:blip r:embed="rId4">
            <a:alphaModFix/>
          </a:blip>
          <a:stretch>
            <a:fillRect/>
          </a:stretch>
        </p:blipFill>
        <p:spPr>
          <a:xfrm>
            <a:off x="5464775" y="191075"/>
            <a:ext cx="3276600" cy="2828925"/>
          </a:xfrm>
          <a:prstGeom prst="rect">
            <a:avLst/>
          </a:prstGeom>
          <a:noFill/>
          <a:ln>
            <a:noFill/>
          </a:ln>
        </p:spPr>
      </p:pic>
      <p:pic>
        <p:nvPicPr>
          <p:cNvPr id="222" name="Google Shape;222;p29"/>
          <p:cNvPicPr preferRelativeResize="0"/>
          <p:nvPr/>
        </p:nvPicPr>
        <p:blipFill>
          <a:blip r:embed="rId5">
            <a:alphaModFix/>
          </a:blip>
          <a:stretch>
            <a:fillRect/>
          </a:stretch>
        </p:blipFill>
        <p:spPr>
          <a:xfrm rot="1534817">
            <a:off x="4488917" y="1943107"/>
            <a:ext cx="1095613" cy="1598112"/>
          </a:xfrm>
          <a:prstGeom prst="rect">
            <a:avLst/>
          </a:prstGeom>
          <a:noFill/>
          <a:ln>
            <a:noFill/>
          </a:ln>
        </p:spPr>
      </p:pic>
      <p:pic>
        <p:nvPicPr>
          <p:cNvPr id="223" name="Google Shape;223;p29"/>
          <p:cNvPicPr preferRelativeResize="0"/>
          <p:nvPr/>
        </p:nvPicPr>
        <p:blipFill>
          <a:blip r:embed="rId6">
            <a:alphaModFix/>
          </a:blip>
          <a:stretch>
            <a:fillRect/>
          </a:stretch>
        </p:blipFill>
        <p:spPr>
          <a:xfrm rot="-1014860">
            <a:off x="5358571" y="2648448"/>
            <a:ext cx="2476768" cy="1188179"/>
          </a:xfrm>
          <a:prstGeom prst="rect">
            <a:avLst/>
          </a:prstGeom>
          <a:noFill/>
          <a:ln>
            <a:noFill/>
          </a:ln>
        </p:spPr>
      </p:pic>
      <p:sp>
        <p:nvSpPr>
          <p:cNvPr id="224" name="Google Shape;224;p29"/>
          <p:cNvSpPr txBox="1"/>
          <p:nvPr/>
        </p:nvSpPr>
        <p:spPr>
          <a:xfrm>
            <a:off x="2173425" y="1461825"/>
            <a:ext cx="951300" cy="4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0000"/>
                </a:solidFill>
              </a:rPr>
              <a:t>Light</a:t>
            </a:r>
            <a:endParaRPr b="1">
              <a:solidFill>
                <a:srgbClr val="FF0000"/>
              </a:solidFill>
            </a:endParaRPr>
          </a:p>
        </p:txBody>
      </p:sp>
      <p:sp>
        <p:nvSpPr>
          <p:cNvPr id="225" name="Google Shape;225;p29"/>
          <p:cNvSpPr txBox="1"/>
          <p:nvPr/>
        </p:nvSpPr>
        <p:spPr>
          <a:xfrm>
            <a:off x="1003225" y="415275"/>
            <a:ext cx="951300" cy="4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0000"/>
                </a:solidFill>
              </a:rPr>
              <a:t>Heavy</a:t>
            </a:r>
            <a:endParaRPr b="1">
              <a:solidFill>
                <a:srgbClr val="FF0000"/>
              </a:solidFill>
            </a:endParaRPr>
          </a:p>
        </p:txBody>
      </p:sp>
      <p:cxnSp>
        <p:nvCxnSpPr>
          <p:cNvPr id="226" name="Google Shape;226;p29"/>
          <p:cNvCxnSpPr>
            <a:stCxn id="225" idx="2"/>
          </p:cNvCxnSpPr>
          <p:nvPr/>
        </p:nvCxnSpPr>
        <p:spPr>
          <a:xfrm flipH="1">
            <a:off x="1075675" y="817575"/>
            <a:ext cx="403200" cy="1046400"/>
          </a:xfrm>
          <a:prstGeom prst="straightConnector1">
            <a:avLst/>
          </a:prstGeom>
          <a:noFill/>
          <a:ln cap="flat" cmpd="sng" w="9525">
            <a:solidFill>
              <a:srgbClr val="FF0000"/>
            </a:solidFill>
            <a:prstDash val="solid"/>
            <a:round/>
            <a:headEnd len="med" w="med" type="none"/>
            <a:tailEnd len="med" w="med" type="triangle"/>
          </a:ln>
        </p:spPr>
      </p:cxnSp>
      <p:cxnSp>
        <p:nvCxnSpPr>
          <p:cNvPr id="227" name="Google Shape;227;p29"/>
          <p:cNvCxnSpPr>
            <a:stCxn id="225" idx="2"/>
          </p:cNvCxnSpPr>
          <p:nvPr/>
        </p:nvCxnSpPr>
        <p:spPr>
          <a:xfrm flipH="1">
            <a:off x="1090675" y="817575"/>
            <a:ext cx="388200" cy="636600"/>
          </a:xfrm>
          <a:prstGeom prst="straightConnector1">
            <a:avLst/>
          </a:prstGeom>
          <a:noFill/>
          <a:ln cap="flat" cmpd="sng" w="9525">
            <a:solidFill>
              <a:srgbClr val="FF0000"/>
            </a:solidFill>
            <a:prstDash val="solid"/>
            <a:round/>
            <a:headEnd len="med" w="med" type="none"/>
            <a:tailEnd len="med" w="med" type="triangle"/>
          </a:ln>
        </p:spPr>
      </p:cxnSp>
      <p:cxnSp>
        <p:nvCxnSpPr>
          <p:cNvPr id="228" name="Google Shape;228;p29"/>
          <p:cNvCxnSpPr/>
          <p:nvPr/>
        </p:nvCxnSpPr>
        <p:spPr>
          <a:xfrm rot="10800000">
            <a:off x="1376625" y="1500500"/>
            <a:ext cx="1044300" cy="177900"/>
          </a:xfrm>
          <a:prstGeom prst="straightConnector1">
            <a:avLst/>
          </a:prstGeom>
          <a:noFill/>
          <a:ln cap="flat" cmpd="sng" w="9525">
            <a:solidFill>
              <a:srgbClr val="FF0000"/>
            </a:solidFill>
            <a:prstDash val="solid"/>
            <a:round/>
            <a:headEnd len="med" w="med" type="none"/>
            <a:tailEnd len="med" w="med" type="triangle"/>
          </a:ln>
        </p:spPr>
      </p:cxnSp>
      <p:cxnSp>
        <p:nvCxnSpPr>
          <p:cNvPr id="229" name="Google Shape;229;p29"/>
          <p:cNvCxnSpPr/>
          <p:nvPr/>
        </p:nvCxnSpPr>
        <p:spPr>
          <a:xfrm flipH="1">
            <a:off x="1384350" y="1701600"/>
            <a:ext cx="1044300" cy="177900"/>
          </a:xfrm>
          <a:prstGeom prst="straightConnector1">
            <a:avLst/>
          </a:prstGeom>
          <a:noFill/>
          <a:ln cap="flat" cmpd="sng" w="9525">
            <a:solidFill>
              <a:srgbClr val="FF0000"/>
            </a:solidFill>
            <a:prstDash val="solid"/>
            <a:round/>
            <a:headEnd len="med" w="med" type="none"/>
            <a:tailEnd len="med" w="med" type="triangle"/>
          </a:ln>
        </p:spPr>
      </p:cxnSp>
      <p:sp>
        <p:nvSpPr>
          <p:cNvPr id="230" name="Google Shape;230;p29"/>
          <p:cNvSpPr txBox="1"/>
          <p:nvPr/>
        </p:nvSpPr>
        <p:spPr>
          <a:xfrm>
            <a:off x="4197600" y="3589350"/>
            <a:ext cx="40941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Stone Dust                                     Traction Aid</a:t>
            </a:r>
            <a:endParaRPr b="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5263175" y="10065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Thank You</a:t>
            </a:r>
            <a:endParaRPr/>
          </a:p>
          <a:p>
            <a:pPr indent="0" lvl="0" marL="0" rtl="0" algn="ctr">
              <a:spcBef>
                <a:spcPts val="0"/>
              </a:spcBef>
              <a:spcAft>
                <a:spcPts val="0"/>
              </a:spcAft>
              <a:buNone/>
            </a:pPr>
            <a:r>
              <a:rPr lang="fr"/>
              <a:t>For Your Participation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311700" y="321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600"/>
              <a:t>The differential is a gearing system </a:t>
            </a:r>
            <a:endParaRPr b="1" sz="1600"/>
          </a:p>
          <a:p>
            <a:pPr indent="0" lvl="0" marL="0" rtl="0" algn="ctr">
              <a:spcBef>
                <a:spcPts val="0"/>
              </a:spcBef>
              <a:spcAft>
                <a:spcPts val="0"/>
              </a:spcAft>
              <a:buClr>
                <a:schemeClr val="dk1"/>
              </a:buClr>
              <a:buSzPts val="1100"/>
              <a:buFont typeface="Arial"/>
              <a:buNone/>
            </a:pPr>
            <a:r>
              <a:rPr b="1" lang="fr" sz="1600"/>
              <a:t>(circled in</a:t>
            </a:r>
            <a:r>
              <a:rPr b="1" lang="fr" sz="1600">
                <a:solidFill>
                  <a:srgbClr val="0000FF"/>
                </a:solidFill>
              </a:rPr>
              <a:t> blue </a:t>
            </a:r>
            <a:r>
              <a:rPr b="1" lang="fr" sz="1600"/>
              <a:t>in the illustration)</a:t>
            </a:r>
            <a:endParaRPr b="1" sz="3300"/>
          </a:p>
        </p:txBody>
      </p:sp>
      <p:pic>
        <p:nvPicPr>
          <p:cNvPr id="89" name="Google Shape;89;p12"/>
          <p:cNvPicPr preferRelativeResize="0"/>
          <p:nvPr/>
        </p:nvPicPr>
        <p:blipFill>
          <a:blip r:embed="rId3">
            <a:alphaModFix/>
          </a:blip>
          <a:stretch>
            <a:fillRect/>
          </a:stretch>
        </p:blipFill>
        <p:spPr>
          <a:xfrm>
            <a:off x="1681150" y="947050"/>
            <a:ext cx="5781675" cy="2095500"/>
          </a:xfrm>
          <a:prstGeom prst="rect">
            <a:avLst/>
          </a:prstGeom>
          <a:noFill/>
          <a:ln>
            <a:noFill/>
          </a:ln>
        </p:spPr>
      </p:pic>
      <p:sp>
        <p:nvSpPr>
          <p:cNvPr id="90" name="Google Shape;90;p12"/>
          <p:cNvSpPr txBox="1"/>
          <p:nvPr/>
        </p:nvSpPr>
        <p:spPr>
          <a:xfrm>
            <a:off x="966925" y="3352200"/>
            <a:ext cx="7345800" cy="7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rPr>
              <a:t>It is located in a housing which is called an axle </a:t>
            </a:r>
            <a:endParaRPr b="1" sz="1600">
              <a:solidFill>
                <a:schemeClr val="dk1"/>
              </a:solidFill>
            </a:endParaRPr>
          </a:p>
          <a:p>
            <a:pPr indent="0" lvl="0" marL="0" rtl="0" algn="ctr">
              <a:spcBef>
                <a:spcPts val="0"/>
              </a:spcBef>
              <a:spcAft>
                <a:spcPts val="0"/>
              </a:spcAft>
              <a:buNone/>
            </a:pPr>
            <a:r>
              <a:rPr b="1" lang="fr" sz="1600">
                <a:solidFill>
                  <a:schemeClr val="dk1"/>
                </a:solidFill>
              </a:rPr>
              <a:t>(highlighted in </a:t>
            </a:r>
            <a:r>
              <a:rPr b="1" lang="fr" sz="1600">
                <a:solidFill>
                  <a:srgbClr val="FF0000"/>
                </a:solidFill>
              </a:rPr>
              <a:t>red</a:t>
            </a:r>
            <a:r>
              <a:rPr b="1" lang="fr" sz="1600">
                <a:solidFill>
                  <a:schemeClr val="dk1"/>
                </a:solidFill>
              </a:rPr>
              <a:t> in the illustration)</a:t>
            </a:r>
            <a:endParaRPr b="1"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3"/>
          <p:cNvPicPr preferRelativeResize="0"/>
          <p:nvPr/>
        </p:nvPicPr>
        <p:blipFill>
          <a:blip r:embed="rId3">
            <a:alphaModFix/>
          </a:blip>
          <a:stretch>
            <a:fillRect/>
          </a:stretch>
        </p:blipFill>
        <p:spPr>
          <a:xfrm>
            <a:off x="763425" y="310600"/>
            <a:ext cx="2975075" cy="1373111"/>
          </a:xfrm>
          <a:prstGeom prst="rect">
            <a:avLst/>
          </a:prstGeom>
          <a:noFill/>
          <a:ln>
            <a:noFill/>
          </a:ln>
        </p:spPr>
      </p:pic>
      <p:pic>
        <p:nvPicPr>
          <p:cNvPr id="96" name="Google Shape;96;p13"/>
          <p:cNvPicPr preferRelativeResize="0"/>
          <p:nvPr/>
        </p:nvPicPr>
        <p:blipFill>
          <a:blip r:embed="rId4">
            <a:alphaModFix/>
          </a:blip>
          <a:stretch>
            <a:fillRect/>
          </a:stretch>
        </p:blipFill>
        <p:spPr>
          <a:xfrm>
            <a:off x="5406475" y="307800"/>
            <a:ext cx="2975075" cy="1378700"/>
          </a:xfrm>
          <a:prstGeom prst="rect">
            <a:avLst/>
          </a:prstGeom>
          <a:noFill/>
          <a:ln>
            <a:noFill/>
          </a:ln>
        </p:spPr>
      </p:pic>
      <p:sp>
        <p:nvSpPr>
          <p:cNvPr id="97" name="Google Shape;97;p13"/>
          <p:cNvSpPr txBox="1"/>
          <p:nvPr/>
        </p:nvSpPr>
        <p:spPr>
          <a:xfrm>
            <a:off x="376025" y="2238600"/>
            <a:ext cx="3894600" cy="6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rPr>
              <a:t>Trucks with a single rear axle</a:t>
            </a:r>
            <a:endParaRPr b="1" sz="1600">
              <a:solidFill>
                <a:schemeClr val="dk1"/>
              </a:solidFill>
            </a:endParaRPr>
          </a:p>
          <a:p>
            <a:pPr indent="0" lvl="0" marL="0" rtl="0" algn="ctr">
              <a:spcBef>
                <a:spcPts val="0"/>
              </a:spcBef>
              <a:spcAft>
                <a:spcPts val="0"/>
              </a:spcAft>
              <a:buNone/>
            </a:pPr>
            <a:r>
              <a:rPr b="1" lang="fr" sz="1600">
                <a:solidFill>
                  <a:srgbClr val="FF0000"/>
                </a:solidFill>
              </a:rPr>
              <a:t>(Single Axle)</a:t>
            </a:r>
            <a:endParaRPr b="1" sz="1600">
              <a:solidFill>
                <a:srgbClr val="FF0000"/>
              </a:solidFill>
            </a:endParaRPr>
          </a:p>
        </p:txBody>
      </p:sp>
      <p:sp>
        <p:nvSpPr>
          <p:cNvPr id="98" name="Google Shape;98;p13"/>
          <p:cNvSpPr txBox="1"/>
          <p:nvPr/>
        </p:nvSpPr>
        <p:spPr>
          <a:xfrm>
            <a:off x="4953825" y="2202600"/>
            <a:ext cx="35436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rPr>
              <a:t>Trucks with a double rear axle</a:t>
            </a:r>
            <a:endParaRPr b="1" sz="1600">
              <a:solidFill>
                <a:schemeClr val="dk1"/>
              </a:solidFill>
            </a:endParaRPr>
          </a:p>
          <a:p>
            <a:pPr indent="0" lvl="0" marL="0" rtl="0" algn="ctr">
              <a:spcBef>
                <a:spcPts val="0"/>
              </a:spcBef>
              <a:spcAft>
                <a:spcPts val="0"/>
              </a:spcAft>
              <a:buNone/>
            </a:pPr>
            <a:r>
              <a:rPr b="1" lang="fr" sz="1600">
                <a:solidFill>
                  <a:srgbClr val="FF0000"/>
                </a:solidFill>
              </a:rPr>
              <a:t>(Tandem Axle)</a:t>
            </a:r>
            <a:endParaRPr b="1" sz="16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4"/>
          <p:cNvPicPr preferRelativeResize="0"/>
          <p:nvPr/>
        </p:nvPicPr>
        <p:blipFill>
          <a:blip r:embed="rId3">
            <a:alphaModFix/>
          </a:blip>
          <a:stretch>
            <a:fillRect/>
          </a:stretch>
        </p:blipFill>
        <p:spPr>
          <a:xfrm>
            <a:off x="4986525" y="824750"/>
            <a:ext cx="3419475" cy="2705100"/>
          </a:xfrm>
          <a:prstGeom prst="rect">
            <a:avLst/>
          </a:prstGeom>
          <a:noFill/>
          <a:ln>
            <a:noFill/>
          </a:ln>
        </p:spPr>
      </p:pic>
      <p:sp>
        <p:nvSpPr>
          <p:cNvPr id="104" name="Google Shape;104;p14"/>
          <p:cNvSpPr txBox="1"/>
          <p:nvPr/>
        </p:nvSpPr>
        <p:spPr>
          <a:xfrm>
            <a:off x="228300" y="1205750"/>
            <a:ext cx="4150800" cy="15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800">
                <a:solidFill>
                  <a:schemeClr val="dk1"/>
                </a:solidFill>
              </a:rPr>
              <a:t>The role of the differential is to  </a:t>
            </a:r>
            <a:r>
              <a:rPr b="1" lang="fr" sz="1800">
                <a:solidFill>
                  <a:schemeClr val="dk1"/>
                </a:solidFill>
                <a:highlight>
                  <a:srgbClr val="FFFF00"/>
                </a:highlight>
              </a:rPr>
              <a:t>transfer power</a:t>
            </a:r>
            <a:r>
              <a:rPr b="1" lang="fr" sz="1800">
                <a:solidFill>
                  <a:schemeClr val="dk1"/>
                </a:solidFill>
              </a:rPr>
              <a:t> from the </a:t>
            </a:r>
            <a:r>
              <a:rPr b="1" lang="fr" sz="1800">
                <a:solidFill>
                  <a:srgbClr val="FF0000"/>
                </a:solidFill>
              </a:rPr>
              <a:t>engine</a:t>
            </a:r>
            <a:r>
              <a:rPr b="1" lang="fr" sz="1800">
                <a:solidFill>
                  <a:schemeClr val="dk1"/>
                </a:solidFill>
              </a:rPr>
              <a:t> to the vehicle’s </a:t>
            </a:r>
            <a:r>
              <a:rPr b="1" lang="fr" sz="1800">
                <a:solidFill>
                  <a:srgbClr val="FF0000"/>
                </a:solidFill>
              </a:rPr>
              <a:t>wheels</a:t>
            </a:r>
            <a:r>
              <a:rPr b="1" lang="fr" sz="1800">
                <a:solidFill>
                  <a:schemeClr val="dk1"/>
                </a:solidFill>
              </a:rPr>
              <a:t> while allowing a</a:t>
            </a:r>
            <a:r>
              <a:rPr b="1" lang="fr" sz="1800">
                <a:solidFill>
                  <a:schemeClr val="dk1"/>
                </a:solidFill>
              </a:rPr>
              <a:t> </a:t>
            </a:r>
            <a:r>
              <a:rPr b="1" lang="fr" sz="1800">
                <a:solidFill>
                  <a:schemeClr val="dk1"/>
                </a:solidFill>
                <a:highlight>
                  <a:srgbClr val="FFFF00"/>
                </a:highlight>
              </a:rPr>
              <a:t>difference in rotation </a:t>
            </a:r>
            <a:r>
              <a:rPr b="1" lang="fr" sz="1800">
                <a:solidFill>
                  <a:schemeClr val="dk1"/>
                </a:solidFill>
              </a:rPr>
              <a:t>between the </a:t>
            </a:r>
            <a:r>
              <a:rPr b="1" lang="fr" sz="1800">
                <a:solidFill>
                  <a:srgbClr val="0000FF"/>
                </a:solidFill>
              </a:rPr>
              <a:t>tire on each side.</a:t>
            </a:r>
            <a:endParaRPr b="1" sz="18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5"/>
          <p:cNvPicPr preferRelativeResize="0"/>
          <p:nvPr/>
        </p:nvPicPr>
        <p:blipFill>
          <a:blip r:embed="rId3">
            <a:alphaModFix/>
          </a:blip>
          <a:stretch>
            <a:fillRect/>
          </a:stretch>
        </p:blipFill>
        <p:spPr>
          <a:xfrm>
            <a:off x="2257425" y="1676125"/>
            <a:ext cx="4629150" cy="2324100"/>
          </a:xfrm>
          <a:prstGeom prst="rect">
            <a:avLst/>
          </a:prstGeom>
          <a:noFill/>
          <a:ln>
            <a:noFill/>
          </a:ln>
        </p:spPr>
      </p:pic>
      <p:sp>
        <p:nvSpPr>
          <p:cNvPr id="110" name="Google Shape;110;p15"/>
          <p:cNvSpPr txBox="1"/>
          <p:nvPr/>
        </p:nvSpPr>
        <p:spPr>
          <a:xfrm>
            <a:off x="846050" y="134000"/>
            <a:ext cx="3412500" cy="1115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600">
                <a:solidFill>
                  <a:srgbClr val="222222"/>
                </a:solidFill>
                <a:highlight>
                  <a:srgbClr val="FFFFFF"/>
                </a:highlight>
              </a:rPr>
              <a:t>In illustration A, the tire traction is </a:t>
            </a:r>
            <a:r>
              <a:rPr b="1" lang="fr" sz="1600">
                <a:solidFill>
                  <a:srgbClr val="FF0000"/>
                </a:solidFill>
                <a:highlight>
                  <a:srgbClr val="FFFFFF"/>
                </a:highlight>
              </a:rPr>
              <a:t>equal</a:t>
            </a:r>
            <a:r>
              <a:rPr b="1" lang="fr" sz="1600">
                <a:solidFill>
                  <a:srgbClr val="0000FF"/>
                </a:solidFill>
                <a:highlight>
                  <a:srgbClr val="FFFFFF"/>
                </a:highlight>
              </a:rPr>
              <a:t> </a:t>
            </a:r>
            <a:r>
              <a:rPr b="1" lang="fr" sz="1600">
                <a:solidFill>
                  <a:srgbClr val="222222"/>
                </a:solidFill>
                <a:highlight>
                  <a:srgbClr val="FFFFFF"/>
                </a:highlight>
              </a:rPr>
              <a:t>on each tire</a:t>
            </a:r>
            <a:endParaRPr b="1" sz="1900"/>
          </a:p>
        </p:txBody>
      </p:sp>
      <p:sp>
        <p:nvSpPr>
          <p:cNvPr id="111" name="Google Shape;111;p15"/>
          <p:cNvSpPr txBox="1"/>
          <p:nvPr/>
        </p:nvSpPr>
        <p:spPr>
          <a:xfrm>
            <a:off x="4715950" y="134000"/>
            <a:ext cx="4146000" cy="154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600">
                <a:solidFill>
                  <a:srgbClr val="222222"/>
                </a:solidFill>
                <a:highlight>
                  <a:srgbClr val="FFFFFF"/>
                </a:highlight>
              </a:rPr>
              <a:t>In illustration B, the traction of the right set of  tires is reduced. Therefore, </a:t>
            </a:r>
            <a:r>
              <a:rPr b="1" lang="fr" sz="1600">
                <a:solidFill>
                  <a:srgbClr val="FF0000"/>
                </a:solidFill>
                <a:highlight>
                  <a:srgbClr val="FFFFFF"/>
                </a:highlight>
              </a:rPr>
              <a:t>all</a:t>
            </a:r>
            <a:r>
              <a:rPr b="1" lang="fr" sz="1600">
                <a:solidFill>
                  <a:srgbClr val="222222"/>
                </a:solidFill>
                <a:highlight>
                  <a:srgbClr val="FFFFFF"/>
                </a:highlight>
              </a:rPr>
              <a:t> the</a:t>
            </a:r>
            <a:r>
              <a:rPr b="1" lang="fr" sz="1600">
                <a:solidFill>
                  <a:srgbClr val="222222"/>
                </a:solidFill>
                <a:highlight>
                  <a:srgbClr val="FFFFFF"/>
                </a:highlight>
              </a:rPr>
              <a:t> </a:t>
            </a:r>
            <a:r>
              <a:rPr b="1" lang="fr" sz="1600">
                <a:solidFill>
                  <a:srgbClr val="222222"/>
                </a:solidFill>
                <a:highlight>
                  <a:srgbClr val="FFFF00"/>
                </a:highlight>
              </a:rPr>
              <a:t>power</a:t>
            </a:r>
            <a:r>
              <a:rPr b="1" lang="fr" sz="1600">
                <a:solidFill>
                  <a:srgbClr val="222222"/>
                </a:solidFill>
                <a:highlight>
                  <a:srgbClr val="FFFFFF"/>
                </a:highlight>
              </a:rPr>
              <a:t> is directed to this set of tires.</a:t>
            </a:r>
            <a:endParaRPr b="1" sz="1900"/>
          </a:p>
        </p:txBody>
      </p:sp>
      <p:cxnSp>
        <p:nvCxnSpPr>
          <p:cNvPr id="112" name="Google Shape;112;p15"/>
          <p:cNvCxnSpPr/>
          <p:nvPr/>
        </p:nvCxnSpPr>
        <p:spPr>
          <a:xfrm>
            <a:off x="5234200" y="1049425"/>
            <a:ext cx="984600" cy="686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265325" y="159975"/>
            <a:ext cx="8509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2400">
                <a:solidFill>
                  <a:srgbClr val="0000FF"/>
                </a:solidFill>
              </a:rPr>
              <a:t>Inter-Axle Lock (Power Divider)</a:t>
            </a:r>
            <a:r>
              <a:rPr lang="fr" sz="2400">
                <a:solidFill>
                  <a:srgbClr val="0000FF"/>
                </a:solidFill>
              </a:rPr>
              <a:t>:</a:t>
            </a:r>
            <a:endParaRPr sz="2400">
              <a:solidFill>
                <a:srgbClr val="0000FF"/>
              </a:solidFill>
            </a:endParaRPr>
          </a:p>
        </p:txBody>
      </p:sp>
      <p:pic>
        <p:nvPicPr>
          <p:cNvPr id="118" name="Google Shape;118;p16"/>
          <p:cNvPicPr preferRelativeResize="0"/>
          <p:nvPr/>
        </p:nvPicPr>
        <p:blipFill>
          <a:blip r:embed="rId3">
            <a:alphaModFix/>
          </a:blip>
          <a:stretch>
            <a:fillRect/>
          </a:stretch>
        </p:blipFill>
        <p:spPr>
          <a:xfrm>
            <a:off x="3240513" y="1754938"/>
            <a:ext cx="2662975" cy="1730250"/>
          </a:xfrm>
          <a:prstGeom prst="rect">
            <a:avLst/>
          </a:prstGeom>
          <a:noFill/>
          <a:ln>
            <a:noFill/>
          </a:ln>
        </p:spPr>
      </p:pic>
      <p:sp>
        <p:nvSpPr>
          <p:cNvPr id="119" name="Google Shape;119;p16"/>
          <p:cNvSpPr txBox="1"/>
          <p:nvPr/>
        </p:nvSpPr>
        <p:spPr>
          <a:xfrm>
            <a:off x="805775" y="711775"/>
            <a:ext cx="3239400" cy="1205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chemeClr val="dk1"/>
                </a:solidFill>
              </a:rPr>
              <a:t>All </a:t>
            </a:r>
            <a:r>
              <a:rPr b="1" lang="fr">
                <a:solidFill>
                  <a:schemeClr val="dk1"/>
                </a:solidFill>
              </a:rPr>
              <a:t>tandem</a:t>
            </a:r>
            <a:r>
              <a:rPr b="1" lang="fr">
                <a:solidFill>
                  <a:schemeClr val="dk1"/>
                </a:solidFill>
              </a:rPr>
              <a:t> axle are equipped with an </a:t>
            </a:r>
            <a:r>
              <a:rPr b="1" lang="fr">
                <a:solidFill>
                  <a:srgbClr val="FF0000"/>
                </a:solidFill>
              </a:rPr>
              <a:t>Inter-Axle </a:t>
            </a:r>
            <a:r>
              <a:rPr b="1" lang="fr">
                <a:solidFill>
                  <a:schemeClr val="dk1"/>
                </a:solidFill>
              </a:rPr>
              <a:t>lock ( Power Divider). It is located on the </a:t>
            </a:r>
            <a:r>
              <a:rPr b="1" lang="fr">
                <a:solidFill>
                  <a:srgbClr val="FF0000"/>
                </a:solidFill>
              </a:rPr>
              <a:t>front axle</a:t>
            </a:r>
            <a:r>
              <a:rPr b="1" lang="fr">
                <a:solidFill>
                  <a:schemeClr val="dk1"/>
                </a:solidFill>
              </a:rPr>
              <a:t> of the tandem axle. Observe the</a:t>
            </a:r>
            <a:r>
              <a:rPr b="1" lang="fr">
                <a:solidFill>
                  <a:schemeClr val="dk1"/>
                </a:solidFill>
              </a:rPr>
              <a:t> </a:t>
            </a:r>
            <a:r>
              <a:rPr b="1" lang="fr">
                <a:solidFill>
                  <a:schemeClr val="dk1"/>
                </a:solidFill>
                <a:highlight>
                  <a:srgbClr val="FFFF00"/>
                </a:highlight>
              </a:rPr>
              <a:t>difference</a:t>
            </a:r>
            <a:r>
              <a:rPr b="1" lang="fr">
                <a:solidFill>
                  <a:schemeClr val="dk1"/>
                </a:solidFill>
              </a:rPr>
              <a:t> between the two axles.</a:t>
            </a:r>
            <a:endParaRPr b="1" sz="1700"/>
          </a:p>
        </p:txBody>
      </p:sp>
      <p:sp>
        <p:nvSpPr>
          <p:cNvPr id="120" name="Google Shape;120;p16"/>
          <p:cNvSpPr txBox="1"/>
          <p:nvPr/>
        </p:nvSpPr>
        <p:spPr>
          <a:xfrm>
            <a:off x="751450" y="3512250"/>
            <a:ext cx="7285500" cy="82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chemeClr val="dk1"/>
                </a:solidFill>
              </a:rPr>
              <a:t>The role of the </a:t>
            </a:r>
            <a:r>
              <a:rPr b="1" lang="fr">
                <a:solidFill>
                  <a:srgbClr val="FF0000"/>
                </a:solidFill>
              </a:rPr>
              <a:t>Inter-Axle</a:t>
            </a:r>
            <a:r>
              <a:rPr b="1" lang="fr">
                <a:solidFill>
                  <a:schemeClr val="dk1"/>
                </a:solidFill>
              </a:rPr>
              <a:t> lock (Power Divider) is to </a:t>
            </a:r>
            <a:r>
              <a:rPr b="1" lang="fr">
                <a:solidFill>
                  <a:srgbClr val="FF0000"/>
                </a:solidFill>
              </a:rPr>
              <a:t>transfer power</a:t>
            </a:r>
            <a:r>
              <a:rPr b="1" lang="fr">
                <a:solidFill>
                  <a:schemeClr val="dk1"/>
                </a:solidFill>
              </a:rPr>
              <a:t> from the </a:t>
            </a:r>
            <a:r>
              <a:rPr b="1" lang="fr">
                <a:solidFill>
                  <a:srgbClr val="FF0000"/>
                </a:solidFill>
              </a:rPr>
              <a:t>engine</a:t>
            </a:r>
            <a:r>
              <a:rPr b="1" lang="fr">
                <a:solidFill>
                  <a:schemeClr val="dk1"/>
                </a:solidFill>
              </a:rPr>
              <a:t> to the </a:t>
            </a:r>
            <a:r>
              <a:rPr b="1" lang="fr">
                <a:solidFill>
                  <a:srgbClr val="FF0000"/>
                </a:solidFill>
              </a:rPr>
              <a:t>vehicle’s axles</a:t>
            </a:r>
            <a:r>
              <a:rPr b="1" lang="fr">
                <a:solidFill>
                  <a:schemeClr val="dk1"/>
                </a:solidFill>
              </a:rPr>
              <a:t> while allowing a </a:t>
            </a:r>
            <a:r>
              <a:rPr b="1" lang="fr">
                <a:solidFill>
                  <a:srgbClr val="0000FF"/>
                </a:solidFill>
              </a:rPr>
              <a:t>difference in rotation between the front and rear axles. (50/50)</a:t>
            </a:r>
            <a:endParaRPr b="1" sz="1700">
              <a:solidFill>
                <a:srgbClr val="0000FF"/>
              </a:solidFill>
            </a:endParaRPr>
          </a:p>
        </p:txBody>
      </p:sp>
      <p:cxnSp>
        <p:nvCxnSpPr>
          <p:cNvPr id="121" name="Google Shape;121;p16"/>
          <p:cNvCxnSpPr/>
          <p:nvPr/>
        </p:nvCxnSpPr>
        <p:spPr>
          <a:xfrm>
            <a:off x="3394450" y="1736100"/>
            <a:ext cx="735900" cy="8085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7"/>
          <p:cNvPicPr preferRelativeResize="0"/>
          <p:nvPr/>
        </p:nvPicPr>
        <p:blipFill>
          <a:blip r:embed="rId3">
            <a:alphaModFix/>
          </a:blip>
          <a:stretch>
            <a:fillRect/>
          </a:stretch>
        </p:blipFill>
        <p:spPr>
          <a:xfrm>
            <a:off x="415375" y="1378400"/>
            <a:ext cx="2268525" cy="1855000"/>
          </a:xfrm>
          <a:prstGeom prst="rect">
            <a:avLst/>
          </a:prstGeom>
          <a:noFill/>
          <a:ln>
            <a:noFill/>
          </a:ln>
        </p:spPr>
      </p:pic>
      <p:pic>
        <p:nvPicPr>
          <p:cNvPr id="127" name="Google Shape;127;p17"/>
          <p:cNvPicPr preferRelativeResize="0"/>
          <p:nvPr/>
        </p:nvPicPr>
        <p:blipFill>
          <a:blip r:embed="rId4">
            <a:alphaModFix/>
          </a:blip>
          <a:stretch>
            <a:fillRect/>
          </a:stretch>
        </p:blipFill>
        <p:spPr>
          <a:xfrm>
            <a:off x="5773175" y="1401075"/>
            <a:ext cx="2340400" cy="1743100"/>
          </a:xfrm>
          <a:prstGeom prst="rect">
            <a:avLst/>
          </a:prstGeom>
          <a:noFill/>
          <a:ln>
            <a:noFill/>
          </a:ln>
        </p:spPr>
      </p:pic>
      <p:sp>
        <p:nvSpPr>
          <p:cNvPr id="128" name="Google Shape;128;p17"/>
          <p:cNvSpPr txBox="1"/>
          <p:nvPr/>
        </p:nvSpPr>
        <p:spPr>
          <a:xfrm>
            <a:off x="322300" y="470025"/>
            <a:ext cx="3276600" cy="90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rgbClr val="222222"/>
                </a:solidFill>
                <a:highlight>
                  <a:srgbClr val="FFFFFF"/>
                </a:highlight>
              </a:rPr>
              <a:t>In illustration A, the tire traction is </a:t>
            </a:r>
            <a:r>
              <a:rPr b="1" lang="fr">
                <a:solidFill>
                  <a:srgbClr val="FF0000"/>
                </a:solidFill>
                <a:highlight>
                  <a:srgbClr val="FFFFFF"/>
                </a:highlight>
              </a:rPr>
              <a:t>equal</a:t>
            </a:r>
            <a:r>
              <a:rPr b="1" lang="fr">
                <a:solidFill>
                  <a:srgbClr val="222222"/>
                </a:solidFill>
                <a:highlight>
                  <a:srgbClr val="FFFFFF"/>
                </a:highlight>
              </a:rPr>
              <a:t> on each tire.</a:t>
            </a:r>
            <a:endParaRPr b="1" sz="1700"/>
          </a:p>
        </p:txBody>
      </p:sp>
      <p:sp>
        <p:nvSpPr>
          <p:cNvPr id="129" name="Google Shape;129;p17"/>
          <p:cNvSpPr txBox="1"/>
          <p:nvPr/>
        </p:nvSpPr>
        <p:spPr>
          <a:xfrm>
            <a:off x="5130850" y="3256975"/>
            <a:ext cx="3598200" cy="90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rgbClr val="222222"/>
                </a:solidFill>
                <a:highlight>
                  <a:srgbClr val="FFFFFF"/>
                </a:highlight>
              </a:rPr>
              <a:t>In illustration B, the traction of the front left tires are </a:t>
            </a:r>
            <a:r>
              <a:rPr b="1" lang="fr">
                <a:solidFill>
                  <a:srgbClr val="FF0000"/>
                </a:solidFill>
                <a:highlight>
                  <a:srgbClr val="FFFFFF"/>
                </a:highlight>
              </a:rPr>
              <a:t>reduced</a:t>
            </a:r>
            <a:r>
              <a:rPr b="1" lang="fr">
                <a:solidFill>
                  <a:srgbClr val="222222"/>
                </a:solidFill>
                <a:highlight>
                  <a:srgbClr val="FFFFFF"/>
                </a:highlight>
              </a:rPr>
              <a:t>. Therefore, all the</a:t>
            </a:r>
            <a:r>
              <a:rPr b="1" lang="fr">
                <a:solidFill>
                  <a:srgbClr val="222222"/>
                </a:solidFill>
                <a:highlight>
                  <a:srgbClr val="FFFFFF"/>
                </a:highlight>
              </a:rPr>
              <a:t> </a:t>
            </a:r>
            <a:r>
              <a:rPr b="1" lang="fr">
                <a:solidFill>
                  <a:srgbClr val="222222"/>
                </a:solidFill>
                <a:highlight>
                  <a:srgbClr val="FFFF00"/>
                </a:highlight>
              </a:rPr>
              <a:t>power</a:t>
            </a:r>
            <a:r>
              <a:rPr b="1" lang="fr">
                <a:solidFill>
                  <a:srgbClr val="222222"/>
                </a:solidFill>
                <a:highlight>
                  <a:srgbClr val="FFFFFF"/>
                </a:highlight>
              </a:rPr>
              <a:t> is directed to this set of tires.</a:t>
            </a:r>
            <a:endParaRPr b="1" sz="1700"/>
          </a:p>
        </p:txBody>
      </p:sp>
      <p:cxnSp>
        <p:nvCxnSpPr>
          <p:cNvPr id="130" name="Google Shape;130;p17"/>
          <p:cNvCxnSpPr/>
          <p:nvPr/>
        </p:nvCxnSpPr>
        <p:spPr>
          <a:xfrm flipH="1" rot="10800000">
            <a:off x="5558100" y="2785375"/>
            <a:ext cx="829200" cy="1010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8"/>
          <p:cNvPicPr preferRelativeResize="0"/>
          <p:nvPr/>
        </p:nvPicPr>
        <p:blipFill>
          <a:blip r:embed="rId3">
            <a:alphaModFix/>
          </a:blip>
          <a:stretch>
            <a:fillRect/>
          </a:stretch>
        </p:blipFill>
        <p:spPr>
          <a:xfrm>
            <a:off x="3751976" y="2804325"/>
            <a:ext cx="856339" cy="1198875"/>
          </a:xfrm>
          <a:prstGeom prst="rect">
            <a:avLst/>
          </a:prstGeom>
          <a:noFill/>
          <a:ln>
            <a:noFill/>
          </a:ln>
        </p:spPr>
      </p:pic>
      <p:pic>
        <p:nvPicPr>
          <p:cNvPr id="136" name="Google Shape;136;p18"/>
          <p:cNvPicPr preferRelativeResize="0"/>
          <p:nvPr/>
        </p:nvPicPr>
        <p:blipFill>
          <a:blip r:embed="rId4">
            <a:alphaModFix/>
          </a:blip>
          <a:stretch>
            <a:fillRect/>
          </a:stretch>
        </p:blipFill>
        <p:spPr>
          <a:xfrm>
            <a:off x="3642425" y="1110400"/>
            <a:ext cx="1133475" cy="923925"/>
          </a:xfrm>
          <a:prstGeom prst="rect">
            <a:avLst/>
          </a:prstGeom>
          <a:noFill/>
          <a:ln>
            <a:noFill/>
          </a:ln>
        </p:spPr>
      </p:pic>
      <p:sp>
        <p:nvSpPr>
          <p:cNvPr id="137" name="Google Shape;137;p18"/>
          <p:cNvSpPr txBox="1"/>
          <p:nvPr/>
        </p:nvSpPr>
        <p:spPr>
          <a:xfrm>
            <a:off x="174575" y="886350"/>
            <a:ext cx="3299700" cy="155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chemeClr val="dk1"/>
                </a:solidFill>
              </a:rPr>
              <a:t>Manufacturers have equipped trucks with systems to overcome these disadvantages, namely: </a:t>
            </a:r>
            <a:r>
              <a:rPr b="1" lang="fr">
                <a:solidFill>
                  <a:srgbClr val="FF0000"/>
                </a:solidFill>
              </a:rPr>
              <a:t>Inter-Axle</a:t>
            </a:r>
            <a:r>
              <a:rPr b="1" lang="fr">
                <a:solidFill>
                  <a:schemeClr val="dk1"/>
                </a:solidFill>
              </a:rPr>
              <a:t> and </a:t>
            </a:r>
            <a:r>
              <a:rPr b="1" lang="fr">
                <a:solidFill>
                  <a:srgbClr val="FF0000"/>
                </a:solidFill>
              </a:rPr>
              <a:t>Inner-Axle </a:t>
            </a:r>
            <a:r>
              <a:rPr b="1" lang="fr">
                <a:solidFill>
                  <a:schemeClr val="dk1"/>
                </a:solidFill>
              </a:rPr>
              <a:t>locks and various </a:t>
            </a:r>
            <a:r>
              <a:rPr b="1" lang="fr">
                <a:solidFill>
                  <a:srgbClr val="FF0000"/>
                </a:solidFill>
              </a:rPr>
              <a:t>traction control</a:t>
            </a:r>
            <a:r>
              <a:rPr b="1" lang="fr">
                <a:solidFill>
                  <a:schemeClr val="dk1"/>
                </a:solidFill>
              </a:rPr>
              <a:t> systems.</a:t>
            </a:r>
            <a:endParaRPr b="1" sz="1700"/>
          </a:p>
        </p:txBody>
      </p:sp>
      <p:sp>
        <p:nvSpPr>
          <p:cNvPr id="138" name="Google Shape;138;p18"/>
          <p:cNvSpPr txBox="1"/>
          <p:nvPr/>
        </p:nvSpPr>
        <p:spPr>
          <a:xfrm>
            <a:off x="4885950" y="828450"/>
            <a:ext cx="3509400" cy="33273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Clr>
                <a:schemeClr val="dk1"/>
              </a:buClr>
              <a:buSzPts val="1400"/>
              <a:buChar char="●"/>
            </a:pPr>
            <a:r>
              <a:rPr b="1" lang="fr">
                <a:solidFill>
                  <a:schemeClr val="dk1"/>
                </a:solidFill>
              </a:rPr>
              <a:t>Do not engage the Inter-Axle lock if the tires are</a:t>
            </a:r>
            <a:r>
              <a:rPr b="1" lang="fr">
                <a:solidFill>
                  <a:srgbClr val="FF0000"/>
                </a:solidFill>
              </a:rPr>
              <a:t> spinning</a:t>
            </a:r>
            <a:r>
              <a:rPr b="1" lang="fr">
                <a:solidFill>
                  <a:schemeClr val="dk1"/>
                </a:solidFill>
              </a:rPr>
              <a:t>, mechanical failure could occur.</a:t>
            </a:r>
            <a:endParaRPr b="1">
              <a:solidFill>
                <a:schemeClr val="dk1"/>
              </a:solidFill>
            </a:endParaRPr>
          </a:p>
          <a:p>
            <a:pPr indent="-317500" lvl="0" marL="457200" rtl="0" algn="just">
              <a:spcBef>
                <a:spcPts val="0"/>
              </a:spcBef>
              <a:spcAft>
                <a:spcPts val="0"/>
              </a:spcAft>
              <a:buClr>
                <a:schemeClr val="dk1"/>
              </a:buClr>
              <a:buSzPts val="1400"/>
              <a:buChar char="●"/>
            </a:pPr>
            <a:r>
              <a:rPr b="1" lang="fr">
                <a:solidFill>
                  <a:schemeClr val="dk1"/>
                </a:solidFill>
              </a:rPr>
              <a:t>If you use this system for a long period of time when the pavement is dry, you could </a:t>
            </a:r>
            <a:r>
              <a:rPr b="1" lang="fr">
                <a:solidFill>
                  <a:srgbClr val="FF0000"/>
                </a:solidFill>
              </a:rPr>
              <a:t>damage</a:t>
            </a:r>
            <a:r>
              <a:rPr b="1" lang="fr">
                <a:solidFill>
                  <a:schemeClr val="dk1"/>
                </a:solidFill>
              </a:rPr>
              <a:t> the locking mechanism or cause the tires to overheat.</a:t>
            </a:r>
            <a:endParaRPr b="1">
              <a:solidFill>
                <a:schemeClr val="dk1"/>
              </a:solidFill>
            </a:endParaRPr>
          </a:p>
          <a:p>
            <a:pPr indent="-298450" lvl="0" marL="457200" rtl="0" algn="just">
              <a:spcBef>
                <a:spcPts val="0"/>
              </a:spcBef>
              <a:spcAft>
                <a:spcPts val="0"/>
              </a:spcAft>
              <a:buClr>
                <a:schemeClr val="dk1"/>
              </a:buClr>
              <a:buSzPts val="1100"/>
              <a:buChar char="●"/>
            </a:pPr>
            <a:r>
              <a:rPr b="1" lang="fr">
                <a:solidFill>
                  <a:srgbClr val="FF0000"/>
                </a:solidFill>
              </a:rPr>
              <a:t>Do not use the Inter-Axle lock when going down a hill.</a:t>
            </a:r>
            <a:endParaRPr b="1">
              <a:solidFill>
                <a:schemeClr val="dk1"/>
              </a:solidFill>
            </a:endParaRPr>
          </a:p>
          <a:p>
            <a:pPr indent="0" lvl="0" marL="457200" rtl="0" algn="just">
              <a:spcBef>
                <a:spcPts val="0"/>
              </a:spcBef>
              <a:spcAft>
                <a:spcPts val="0"/>
              </a:spcAft>
              <a:buNone/>
            </a:pPr>
            <a:r>
              <a:t/>
            </a:r>
            <a:endParaRPr b="1" sz="1700">
              <a:solidFill>
                <a:srgbClr val="FF0000"/>
              </a:solidFill>
            </a:endParaRPr>
          </a:p>
        </p:txBody>
      </p:sp>
      <p:sp>
        <p:nvSpPr>
          <p:cNvPr id="139" name="Google Shape;139;p18"/>
          <p:cNvSpPr txBox="1"/>
          <p:nvPr/>
        </p:nvSpPr>
        <p:spPr>
          <a:xfrm>
            <a:off x="5343150" y="371250"/>
            <a:ext cx="10797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dk1"/>
                </a:solidFill>
                <a:highlight>
                  <a:srgbClr val="FFFF00"/>
                </a:highlight>
              </a:rPr>
              <a:t>Dangers:</a:t>
            </a:r>
            <a:endParaRPr sz="1900">
              <a:highlight>
                <a:srgbClr val="FFFF00"/>
              </a:highlight>
            </a:endParaRPr>
          </a:p>
        </p:txBody>
      </p:sp>
      <p:sp>
        <p:nvSpPr>
          <p:cNvPr id="140" name="Google Shape;140;p18"/>
          <p:cNvSpPr txBox="1"/>
          <p:nvPr/>
        </p:nvSpPr>
        <p:spPr>
          <a:xfrm>
            <a:off x="174575" y="2976575"/>
            <a:ext cx="3149700" cy="924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a:solidFill>
                  <a:schemeClr val="dk1"/>
                </a:solidFill>
              </a:rPr>
              <a:t>There is </a:t>
            </a:r>
            <a:r>
              <a:rPr b="1" lang="fr">
                <a:solidFill>
                  <a:srgbClr val="FF0000"/>
                </a:solidFill>
              </a:rPr>
              <a:t>no speed limit </a:t>
            </a:r>
            <a:r>
              <a:rPr b="1" lang="fr">
                <a:solidFill>
                  <a:schemeClr val="dk1"/>
                </a:solidFill>
              </a:rPr>
              <a:t>to engage this lock. However, it must be </a:t>
            </a:r>
            <a:r>
              <a:rPr b="1" lang="fr">
                <a:solidFill>
                  <a:srgbClr val="FF0000"/>
                </a:solidFill>
              </a:rPr>
              <a:t>deactivated</a:t>
            </a:r>
            <a:r>
              <a:rPr b="1" lang="fr">
                <a:solidFill>
                  <a:schemeClr val="dk1"/>
                </a:solidFill>
              </a:rPr>
              <a:t> when its use is not needed.</a:t>
            </a:r>
            <a:r>
              <a:rPr b="1" lang="fr">
                <a:solidFill>
                  <a:schemeClr val="dk1"/>
                </a:solidFill>
              </a:rPr>
              <a:t>.</a:t>
            </a:r>
            <a:endParaRPr b="1" sz="1700"/>
          </a:p>
        </p:txBody>
      </p:sp>
      <p:sp>
        <p:nvSpPr>
          <p:cNvPr id="141" name="Google Shape;141;p18"/>
          <p:cNvSpPr txBox="1"/>
          <p:nvPr/>
        </p:nvSpPr>
        <p:spPr>
          <a:xfrm>
            <a:off x="3657700" y="500400"/>
            <a:ext cx="1044900" cy="5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rgbClr val="0000FF"/>
                </a:solidFill>
              </a:rPr>
              <a:t>Warning Light</a:t>
            </a:r>
            <a:endParaRPr b="1" sz="1600">
              <a:solidFill>
                <a:srgbClr val="0000FF"/>
              </a:solidFill>
            </a:endParaRPr>
          </a:p>
        </p:txBody>
      </p:sp>
      <p:sp>
        <p:nvSpPr>
          <p:cNvPr id="142" name="Google Shape;142;p18"/>
          <p:cNvSpPr txBox="1"/>
          <p:nvPr/>
        </p:nvSpPr>
        <p:spPr>
          <a:xfrm>
            <a:off x="3590413" y="4003200"/>
            <a:ext cx="1237500" cy="2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rgbClr val="0000FF"/>
                </a:solidFill>
              </a:rPr>
              <a:t>Switch</a:t>
            </a:r>
            <a:endParaRPr b="1" sz="1600">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