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Exo 2"/>
      <p:regular r:id="rId17"/>
      <p:bold r:id="rId18"/>
      <p:italic r:id="rId19"/>
      <p:boldItalic r:id="rId20"/>
    </p:embeddedFont>
    <p:embeddedFont>
      <p:font typeface="Oswald"/>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xo2-boldItalic.fntdata"/><Relationship Id="rId11" Type="http://schemas.openxmlformats.org/officeDocument/2006/relationships/slide" Target="slides/slide6.xml"/><Relationship Id="rId22" Type="http://schemas.openxmlformats.org/officeDocument/2006/relationships/font" Target="fonts/Oswald-bold.fntdata"/><Relationship Id="rId10" Type="http://schemas.openxmlformats.org/officeDocument/2006/relationships/slide" Target="slides/slide5.xml"/><Relationship Id="rId21" Type="http://schemas.openxmlformats.org/officeDocument/2006/relationships/font" Target="fonts/Oswald-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Exo2-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Exo2-italic.fntdata"/><Relationship Id="rId6" Type="http://schemas.openxmlformats.org/officeDocument/2006/relationships/slide" Target="slides/slide1.xml"/><Relationship Id="rId18" Type="http://schemas.openxmlformats.org/officeDocument/2006/relationships/font" Target="fonts/Exo2-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47c94205e3_1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47c94205e3_1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7696cbb50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7696cbb50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46d7ac1b3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46d7ac1b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42c10106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42c10106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768efd4272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768efd4272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753cdfb23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753cdfb23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768efd4272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768efd427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768efd4272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768efd427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768efd4272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768efd4272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768efd4272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768efd4272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7696cbb50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7696cbb50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Présentation"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pic>
        <p:nvPicPr>
          <p:cNvPr id="11" name="Google Shape;11;p2"/>
          <p:cNvPicPr preferRelativeResize="0"/>
          <p:nvPr/>
        </p:nvPicPr>
        <p:blipFill rotWithShape="1">
          <a:blip r:embed="rId2">
            <a:alphaModFix/>
          </a:blip>
          <a:srcRect b="0" l="0" r="27933" t="0"/>
          <a:stretch/>
        </p:blipFill>
        <p:spPr>
          <a:xfrm>
            <a:off x="-53150" y="425300"/>
            <a:ext cx="9214800" cy="4768800"/>
          </a:xfrm>
          <a:prstGeom prst="rect">
            <a:avLst/>
          </a:prstGeom>
          <a:noFill/>
          <a:ln>
            <a:noFill/>
          </a:ln>
        </p:spPr>
      </p:pic>
      <p:sp>
        <p:nvSpPr>
          <p:cNvPr id="12" name="Google Shape;12;p2"/>
          <p:cNvSpPr/>
          <p:nvPr/>
        </p:nvSpPr>
        <p:spPr>
          <a:xfrm rot="10800000">
            <a:off x="-58250" y="-106150"/>
            <a:ext cx="9225000" cy="1297575"/>
          </a:xfrm>
          <a:prstGeom prst="flowChartManualInpu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 name="Google Shape;13;p2"/>
          <p:cNvGrpSpPr/>
          <p:nvPr/>
        </p:nvGrpSpPr>
        <p:grpSpPr>
          <a:xfrm>
            <a:off x="76200" y="76204"/>
            <a:ext cx="2449718" cy="819858"/>
            <a:chOff x="-58250" y="-38001"/>
            <a:chExt cx="3035209" cy="1148421"/>
          </a:xfrm>
        </p:grpSpPr>
        <p:pic>
          <p:nvPicPr>
            <p:cNvPr id="14" name="Google Shape;14;p2"/>
            <p:cNvPicPr preferRelativeResize="0"/>
            <p:nvPr/>
          </p:nvPicPr>
          <p:blipFill>
            <a:blip r:embed="rId3">
              <a:alphaModFix/>
            </a:blip>
            <a:stretch>
              <a:fillRect/>
            </a:stretch>
          </p:blipFill>
          <p:spPr>
            <a:xfrm>
              <a:off x="-58250" y="-38001"/>
              <a:ext cx="2324650" cy="1020176"/>
            </a:xfrm>
            <a:prstGeom prst="rect">
              <a:avLst/>
            </a:prstGeom>
            <a:noFill/>
            <a:ln>
              <a:noFill/>
            </a:ln>
          </p:spPr>
        </p:pic>
        <p:sp>
          <p:nvSpPr>
            <p:cNvPr id="15" name="Google Shape;15;p2"/>
            <p:cNvSpPr txBox="1"/>
            <p:nvPr/>
          </p:nvSpPr>
          <p:spPr>
            <a:xfrm>
              <a:off x="652259" y="596220"/>
              <a:ext cx="23247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700">
                  <a:solidFill>
                    <a:srgbClr val="FFFFFF"/>
                  </a:solidFill>
                  <a:latin typeface="Exo 2"/>
                  <a:ea typeface="Exo 2"/>
                  <a:cs typeface="Exo 2"/>
                  <a:sym typeface="Exo 2"/>
                </a:rPr>
                <a:t>CENTRE DE FORMATION </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DU TRANSPORT ROUTIER</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DE SAINT-JÉRÔME</a:t>
              </a:r>
              <a:endParaRPr i="1" sz="700">
                <a:solidFill>
                  <a:srgbClr val="FFFFFF"/>
                </a:solidFill>
                <a:latin typeface="Exo 2"/>
                <a:ea typeface="Exo 2"/>
                <a:cs typeface="Exo 2"/>
                <a:sym typeface="Exo 2"/>
              </a:endParaRPr>
            </a:p>
          </p:txBody>
        </p:sp>
      </p:grpSp>
      <p:sp>
        <p:nvSpPr>
          <p:cNvPr id="16" name="Google Shape;16;p2"/>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3600"/>
              <a:buFont typeface="Oswald"/>
              <a:buNone/>
              <a:defRPr b="1" sz="3600">
                <a:solidFill>
                  <a:srgbClr val="000000"/>
                </a:solidFill>
                <a:latin typeface="Oswald"/>
                <a:ea typeface="Oswald"/>
                <a:cs typeface="Oswald"/>
                <a:sym typeface="Oswa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1165375" y="1055800"/>
            <a:ext cx="7011300" cy="1927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20" name="Google Shape;20;p3"/>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21" name="Google Shape;21;p3"/>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22" name="Google Shape;22;p3"/>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 name="Google Shape;23;p3"/>
          <p:cNvPicPr preferRelativeResize="0"/>
          <p:nvPr/>
        </p:nvPicPr>
        <p:blipFill>
          <a:blip r:embed="rId3">
            <a:alphaModFix/>
          </a:blip>
          <a:stretch>
            <a:fillRect/>
          </a:stretch>
        </p:blipFill>
        <p:spPr>
          <a:xfrm>
            <a:off x="215571" y="4583675"/>
            <a:ext cx="896855" cy="3936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 name="Google Shape;26;p4"/>
          <p:cNvSpPr txBox="1"/>
          <p:nvPr>
            <p:ph idx="1" type="body"/>
          </p:nvPr>
        </p:nvSpPr>
        <p:spPr>
          <a:xfrm>
            <a:off x="311700" y="1152475"/>
            <a:ext cx="8520600" cy="3013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7" name="Google Shape;2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28" name="Google Shape;28;p4"/>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29" name="Google Shape;29;p4"/>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30" name="Google Shape;30;p4"/>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 name="Google Shape;31;p4"/>
          <p:cNvPicPr preferRelativeResize="0"/>
          <p:nvPr/>
        </p:nvPicPr>
        <p:blipFill>
          <a:blip r:embed="rId3">
            <a:alphaModFix/>
          </a:blip>
          <a:stretch>
            <a:fillRect/>
          </a:stretch>
        </p:blipFill>
        <p:spPr>
          <a:xfrm>
            <a:off x="215571" y="4583675"/>
            <a:ext cx="896855" cy="393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35" name="Google Shape;35;p5"/>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36" name="Google Shape;36;p5"/>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37" name="Google Shape;37;p5"/>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 name="Google Shape;38;p5"/>
          <p:cNvPicPr preferRelativeResize="0"/>
          <p:nvPr/>
        </p:nvPicPr>
        <p:blipFill>
          <a:blip r:embed="rId3">
            <a:alphaModFix/>
          </a:blip>
          <a:stretch>
            <a:fillRect/>
          </a:stretch>
        </p:blipFill>
        <p:spPr>
          <a:xfrm>
            <a:off x="215571" y="4583675"/>
            <a:ext cx="896855" cy="393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6"/>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2" name="Google Shape;42;p6"/>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3" name="Google Shape;43;p6"/>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4" name="Google Shape;44;p6"/>
          <p:cNvSpPr txBox="1"/>
          <p:nvPr>
            <p:ph idx="4"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45" name="Google Shape;45;p6"/>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46" name="Google Shape;46;p6"/>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 name="Google Shape;47;p6"/>
          <p:cNvPicPr preferRelativeResize="0"/>
          <p:nvPr/>
        </p:nvPicPr>
        <p:blipFill>
          <a:blip r:embed="rId3">
            <a:alphaModFix/>
          </a:blip>
          <a:stretch>
            <a:fillRect/>
          </a:stretch>
        </p:blipFill>
        <p:spPr>
          <a:xfrm>
            <a:off x="215571" y="4583675"/>
            <a:ext cx="896855" cy="3936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7"/>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1" name="Google Shape;51;p7"/>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2" name="Google Shape;52;p7"/>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3" name="Google Shape;53;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54" name="Google Shape;54;p7"/>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55" name="Google Shape;55;p7"/>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56" name="Google Shape;56;p7"/>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7" name="Google Shape;57;p7"/>
          <p:cNvPicPr preferRelativeResize="0"/>
          <p:nvPr/>
        </p:nvPicPr>
        <p:blipFill>
          <a:blip r:embed="rId3">
            <a:alphaModFix/>
          </a:blip>
          <a:stretch>
            <a:fillRect/>
          </a:stretch>
        </p:blipFill>
        <p:spPr>
          <a:xfrm>
            <a:off x="215571" y="4583675"/>
            <a:ext cx="896855" cy="3936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60" name="Google Shape;60;p8"/>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61" name="Google Shape;61;p8"/>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62" name="Google Shape;62;p8"/>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 name="Google Shape;63;p8"/>
          <p:cNvPicPr preferRelativeResize="0"/>
          <p:nvPr/>
        </p:nvPicPr>
        <p:blipFill>
          <a:blip r:embed="rId3">
            <a:alphaModFix/>
          </a:blip>
          <a:stretch>
            <a:fillRect/>
          </a:stretch>
        </p:blipFill>
        <p:spPr>
          <a:xfrm>
            <a:off x="215571" y="4583675"/>
            <a:ext cx="896855" cy="3936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2">
  <p:cSld name="CUSTOM">
    <p:spTree>
      <p:nvGrpSpPr>
        <p:cNvPr id="64" name="Shape 64"/>
        <p:cNvGrpSpPr/>
        <p:nvPr/>
      </p:nvGrpSpPr>
      <p:grpSpPr>
        <a:xfrm>
          <a:off x="0" y="0"/>
          <a:ext cx="0" cy="0"/>
          <a:chOff x="0" y="0"/>
          <a:chExt cx="0" cy="0"/>
        </a:xfrm>
      </p:grpSpPr>
      <p:sp>
        <p:nvSpPr>
          <p:cNvPr id="65" name="Google Shape;65;p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youtube.com/watch?v=6DL0j0eKD8Y" TargetMode="External"/><Relationship Id="rId4" Type="http://schemas.openxmlformats.org/officeDocument/2006/relationships/image" Target="../media/image10.jpg"/><Relationship Id="rId5"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12.png"/><Relationship Id="rId5"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8.jpg"/><Relationship Id="rId5"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0"/>
          <p:cNvSpPr txBox="1"/>
          <p:nvPr>
            <p:ph type="title"/>
          </p:nvPr>
        </p:nvSpPr>
        <p:spPr>
          <a:xfrm>
            <a:off x="5262075" y="1759275"/>
            <a:ext cx="3423900" cy="243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latin typeface="Arial"/>
                <a:ea typeface="Arial"/>
                <a:cs typeface="Arial"/>
                <a:sym typeface="Arial"/>
              </a:rPr>
              <a:t>Competency 2 </a:t>
            </a:r>
            <a:r>
              <a:rPr lang="fr">
                <a:latin typeface="Arial"/>
                <a:ea typeface="Arial"/>
                <a:cs typeface="Arial"/>
                <a:sym typeface="Arial"/>
              </a:rPr>
              <a:t>Leçon 2.3.1</a:t>
            </a:r>
            <a:endParaRPr>
              <a:latin typeface="Arial"/>
              <a:ea typeface="Arial"/>
              <a:cs typeface="Arial"/>
              <a:sym typeface="Arial"/>
            </a:endParaRPr>
          </a:p>
          <a:p>
            <a:pPr indent="0" lvl="0" marL="0" rtl="0" algn="ctr">
              <a:spcBef>
                <a:spcPts val="0"/>
              </a:spcBef>
              <a:spcAft>
                <a:spcPts val="0"/>
              </a:spcAft>
              <a:buNone/>
            </a:pPr>
            <a:r>
              <a:rPr lang="fr">
                <a:latin typeface="Arial"/>
                <a:ea typeface="Arial"/>
                <a:cs typeface="Arial"/>
                <a:sym typeface="Arial"/>
              </a:rPr>
              <a:t>Transmission in Motion (Clutch)</a:t>
            </a:r>
            <a:endParaRPr>
              <a:latin typeface="Arial"/>
              <a:ea typeface="Arial"/>
              <a:cs typeface="Arial"/>
              <a:sym typeface="Arial"/>
            </a:endParaRPr>
          </a:p>
          <a:p>
            <a:pPr indent="0" lvl="0" marL="0" rtl="0" algn="ctr">
              <a:spcBef>
                <a:spcPts val="0"/>
              </a:spcBef>
              <a:spcAft>
                <a:spcPts val="0"/>
              </a:spcAft>
              <a:buNone/>
            </a:pPr>
            <a:r>
              <a:t/>
            </a:r>
            <a:endParaRPr>
              <a:latin typeface="Arial"/>
              <a:ea typeface="Arial"/>
              <a:cs typeface="Arial"/>
              <a:sym typeface="Arial"/>
            </a:endParaRPr>
          </a:p>
          <a:p>
            <a:pPr indent="0" lvl="0" marL="0" rtl="0" algn="ctr">
              <a:spcBef>
                <a:spcPts val="0"/>
              </a:spcBef>
              <a:spcAft>
                <a:spcPts val="0"/>
              </a:spcAft>
              <a:buNone/>
            </a:pPr>
            <a:r>
              <a:t/>
            </a:r>
            <a:endParaRPr>
              <a:latin typeface="Arial"/>
              <a:ea typeface="Arial"/>
              <a:cs typeface="Arial"/>
              <a:sym typeface="Arial"/>
            </a:endParaRPr>
          </a:p>
        </p:txBody>
      </p:sp>
      <p:pic>
        <p:nvPicPr>
          <p:cNvPr id="71" name="Google Shape;71;p10"/>
          <p:cNvPicPr preferRelativeResize="0"/>
          <p:nvPr/>
        </p:nvPicPr>
        <p:blipFill>
          <a:blip r:embed="rId3">
            <a:alphaModFix/>
          </a:blip>
          <a:stretch>
            <a:fillRect/>
          </a:stretch>
        </p:blipFill>
        <p:spPr>
          <a:xfrm>
            <a:off x="7907925" y="0"/>
            <a:ext cx="1128074" cy="4834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19"/>
          <p:cNvPicPr preferRelativeResize="0"/>
          <p:nvPr/>
        </p:nvPicPr>
        <p:blipFill>
          <a:blip r:embed="rId3">
            <a:alphaModFix/>
          </a:blip>
          <a:stretch>
            <a:fillRect/>
          </a:stretch>
        </p:blipFill>
        <p:spPr>
          <a:xfrm>
            <a:off x="6172200" y="180600"/>
            <a:ext cx="2826018" cy="1838700"/>
          </a:xfrm>
          <a:prstGeom prst="rect">
            <a:avLst/>
          </a:prstGeom>
          <a:noFill/>
          <a:ln>
            <a:noFill/>
          </a:ln>
        </p:spPr>
      </p:pic>
      <p:sp>
        <p:nvSpPr>
          <p:cNvPr id="148" name="Google Shape;148;p19"/>
          <p:cNvSpPr txBox="1"/>
          <p:nvPr/>
        </p:nvSpPr>
        <p:spPr>
          <a:xfrm>
            <a:off x="0" y="76200"/>
            <a:ext cx="6172200" cy="30615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fr" sz="1700">
                <a:solidFill>
                  <a:schemeClr val="dk1"/>
                </a:solidFill>
              </a:rPr>
              <a:t>Anomalies (Improper Use)</a:t>
            </a:r>
            <a:endParaRPr b="1" sz="1700">
              <a:solidFill>
                <a:schemeClr val="dk1"/>
              </a:solidFill>
            </a:endParaRPr>
          </a:p>
          <a:p>
            <a:pPr indent="0" lvl="0" marL="0" rtl="0" algn="just">
              <a:lnSpc>
                <a:spcPct val="115000"/>
              </a:lnSpc>
              <a:spcBef>
                <a:spcPts val="0"/>
              </a:spcBef>
              <a:spcAft>
                <a:spcPts val="0"/>
              </a:spcAft>
              <a:buNone/>
            </a:pPr>
            <a:r>
              <a:t/>
            </a:r>
            <a:endParaRPr sz="1100">
              <a:solidFill>
                <a:schemeClr val="dk1"/>
              </a:solidFill>
            </a:endParaRPr>
          </a:p>
          <a:p>
            <a:pPr indent="0" lvl="0" marL="0" rtl="0" algn="just">
              <a:lnSpc>
                <a:spcPct val="115000"/>
              </a:lnSpc>
              <a:spcBef>
                <a:spcPts val="0"/>
              </a:spcBef>
              <a:spcAft>
                <a:spcPts val="0"/>
              </a:spcAft>
              <a:buNone/>
            </a:pPr>
            <a:r>
              <a:rPr lang="fr" sz="1300">
                <a:solidFill>
                  <a:schemeClr val="dk1"/>
                </a:solidFill>
              </a:rPr>
              <a:t>Driving the vehicle with your foot</a:t>
            </a:r>
            <a:r>
              <a:rPr b="1" lang="fr" sz="1300">
                <a:solidFill>
                  <a:schemeClr val="dk1"/>
                </a:solidFill>
              </a:rPr>
              <a:t> constantly</a:t>
            </a:r>
            <a:r>
              <a:rPr lang="fr" sz="1300">
                <a:solidFill>
                  <a:schemeClr val="dk1"/>
                </a:solidFill>
              </a:rPr>
              <a:t> on the clutch pedal </a:t>
            </a:r>
            <a:r>
              <a:rPr b="1" lang="fr" sz="1300">
                <a:solidFill>
                  <a:schemeClr val="dk1"/>
                </a:solidFill>
              </a:rPr>
              <a:t>reduces</a:t>
            </a:r>
            <a:r>
              <a:rPr lang="fr" sz="1300">
                <a:solidFill>
                  <a:schemeClr val="dk1"/>
                </a:solidFill>
              </a:rPr>
              <a:t> the life of the </a:t>
            </a:r>
            <a:r>
              <a:rPr b="1" lang="fr" sz="1300">
                <a:solidFill>
                  <a:schemeClr val="dk1"/>
                </a:solidFill>
              </a:rPr>
              <a:t>clutch bearing</a:t>
            </a:r>
            <a:r>
              <a:rPr lang="fr" sz="1300">
                <a:solidFill>
                  <a:schemeClr val="dk1"/>
                </a:solidFill>
              </a:rPr>
              <a:t>. It is therefore </a:t>
            </a:r>
            <a:r>
              <a:rPr b="1" lang="fr" sz="1300">
                <a:solidFill>
                  <a:schemeClr val="dk1"/>
                </a:solidFill>
              </a:rPr>
              <a:t>important</a:t>
            </a:r>
            <a:r>
              <a:rPr lang="fr" sz="1300">
                <a:solidFill>
                  <a:schemeClr val="dk1"/>
                </a:solidFill>
              </a:rPr>
              <a:t> to get in the habit of putting your</a:t>
            </a:r>
            <a:r>
              <a:rPr b="1" lang="fr" sz="1300">
                <a:solidFill>
                  <a:schemeClr val="dk1"/>
                </a:solidFill>
              </a:rPr>
              <a:t> foot back on the floor</a:t>
            </a:r>
            <a:r>
              <a:rPr lang="fr" sz="1300">
                <a:solidFill>
                  <a:schemeClr val="dk1"/>
                </a:solidFill>
              </a:rPr>
              <a:t> as soon as you </a:t>
            </a:r>
            <a:r>
              <a:rPr b="1" lang="fr" sz="1300">
                <a:solidFill>
                  <a:schemeClr val="dk1"/>
                </a:solidFill>
              </a:rPr>
              <a:t>complete shifting</a:t>
            </a:r>
            <a:r>
              <a:rPr lang="fr" sz="1300">
                <a:solidFill>
                  <a:schemeClr val="dk1"/>
                </a:solidFill>
              </a:rPr>
              <a:t>. Likewise, when </a:t>
            </a:r>
            <a:r>
              <a:rPr b="1" lang="fr" sz="1300">
                <a:solidFill>
                  <a:schemeClr val="dk1"/>
                </a:solidFill>
              </a:rPr>
              <a:t>backing up</a:t>
            </a:r>
            <a:r>
              <a:rPr lang="fr" sz="1300">
                <a:solidFill>
                  <a:schemeClr val="dk1"/>
                </a:solidFill>
              </a:rPr>
              <a:t>, letting the </a:t>
            </a:r>
            <a:r>
              <a:rPr b="1" lang="fr" sz="1300">
                <a:solidFill>
                  <a:schemeClr val="dk1"/>
                </a:solidFill>
              </a:rPr>
              <a:t>clutch slide</a:t>
            </a:r>
            <a:r>
              <a:rPr lang="fr" sz="1300">
                <a:solidFill>
                  <a:schemeClr val="dk1"/>
                </a:solidFill>
              </a:rPr>
              <a:t> causes </a:t>
            </a:r>
            <a:r>
              <a:rPr b="1" lang="fr" sz="1300">
                <a:solidFill>
                  <a:schemeClr val="dk1"/>
                </a:solidFill>
              </a:rPr>
              <a:t>overheating and premature wear.</a:t>
            </a:r>
            <a:endParaRPr b="1" sz="1300">
              <a:solidFill>
                <a:schemeClr val="dk1"/>
              </a:solidFill>
            </a:endParaRPr>
          </a:p>
          <a:p>
            <a:pPr indent="0" lvl="0" marL="0" rtl="0" algn="just">
              <a:lnSpc>
                <a:spcPct val="115000"/>
              </a:lnSpc>
              <a:spcBef>
                <a:spcPts val="0"/>
              </a:spcBef>
              <a:spcAft>
                <a:spcPts val="0"/>
              </a:spcAft>
              <a:buNone/>
            </a:pPr>
            <a:r>
              <a:t/>
            </a:r>
            <a:endParaRPr sz="1300">
              <a:solidFill>
                <a:schemeClr val="dk1"/>
              </a:solidFill>
            </a:endParaRPr>
          </a:p>
          <a:p>
            <a:pPr indent="0" lvl="0" marL="0" rtl="0" algn="just">
              <a:lnSpc>
                <a:spcPct val="115000"/>
              </a:lnSpc>
              <a:spcBef>
                <a:spcPts val="0"/>
              </a:spcBef>
              <a:spcAft>
                <a:spcPts val="0"/>
              </a:spcAft>
              <a:buNone/>
            </a:pPr>
            <a:r>
              <a:rPr lang="fr" sz="1300">
                <a:solidFill>
                  <a:schemeClr val="dk1"/>
                </a:solidFill>
              </a:rPr>
              <a:t>Practicing</a:t>
            </a:r>
            <a:r>
              <a:rPr b="1" lang="fr" sz="1300">
                <a:solidFill>
                  <a:schemeClr val="dk1"/>
                </a:solidFill>
              </a:rPr>
              <a:t> starts </a:t>
            </a:r>
            <a:r>
              <a:rPr lang="fr" sz="1300">
                <a:solidFill>
                  <a:schemeClr val="dk1"/>
                </a:solidFill>
              </a:rPr>
              <a:t>using the</a:t>
            </a:r>
            <a:r>
              <a:rPr b="1" lang="fr" sz="1300">
                <a:solidFill>
                  <a:schemeClr val="dk1"/>
                </a:solidFill>
              </a:rPr>
              <a:t> friction point </a:t>
            </a:r>
            <a:r>
              <a:rPr lang="fr" sz="1300">
                <a:solidFill>
                  <a:schemeClr val="dk1"/>
                </a:solidFill>
              </a:rPr>
              <a:t>will ensure that the vehicle is always</a:t>
            </a:r>
            <a:r>
              <a:rPr b="1" lang="fr" sz="1300">
                <a:solidFill>
                  <a:schemeClr val="dk1"/>
                </a:solidFill>
              </a:rPr>
              <a:t> stationary</a:t>
            </a:r>
            <a:r>
              <a:rPr lang="fr" sz="1300">
                <a:solidFill>
                  <a:schemeClr val="dk1"/>
                </a:solidFill>
              </a:rPr>
              <a:t> when the </a:t>
            </a:r>
            <a:r>
              <a:rPr b="1" lang="fr" sz="1300">
                <a:solidFill>
                  <a:schemeClr val="dk1"/>
                </a:solidFill>
              </a:rPr>
              <a:t>brake clutch</a:t>
            </a:r>
            <a:r>
              <a:rPr lang="fr" sz="1300">
                <a:solidFill>
                  <a:schemeClr val="dk1"/>
                </a:solidFill>
              </a:rPr>
              <a:t> is applied. In fact, using the </a:t>
            </a:r>
            <a:r>
              <a:rPr b="1" lang="fr" sz="1300">
                <a:solidFill>
                  <a:schemeClr val="dk1"/>
                </a:solidFill>
              </a:rPr>
              <a:t>brake clutch while the vehicle is moving</a:t>
            </a:r>
            <a:r>
              <a:rPr lang="fr" sz="1300">
                <a:solidFill>
                  <a:schemeClr val="dk1"/>
                </a:solidFill>
              </a:rPr>
              <a:t> would </a:t>
            </a:r>
            <a:r>
              <a:rPr b="1" lang="fr" sz="1300">
                <a:solidFill>
                  <a:schemeClr val="dk1"/>
                </a:solidFill>
              </a:rPr>
              <a:t>dramatically decrease</a:t>
            </a:r>
            <a:r>
              <a:rPr lang="fr" sz="1300">
                <a:solidFill>
                  <a:schemeClr val="dk1"/>
                </a:solidFill>
              </a:rPr>
              <a:t> its</a:t>
            </a:r>
            <a:r>
              <a:rPr b="1" lang="fr" sz="1300">
                <a:solidFill>
                  <a:schemeClr val="dk1"/>
                </a:solidFill>
              </a:rPr>
              <a:t> life</a:t>
            </a:r>
            <a:r>
              <a:rPr lang="fr" sz="1300">
                <a:solidFill>
                  <a:schemeClr val="dk1"/>
                </a:solidFill>
              </a:rPr>
              <a:t>. Thus,</a:t>
            </a:r>
            <a:r>
              <a:rPr b="1" lang="fr" sz="1300">
                <a:solidFill>
                  <a:schemeClr val="dk1"/>
                </a:solidFill>
              </a:rPr>
              <a:t> once in poor condition</a:t>
            </a:r>
            <a:r>
              <a:rPr lang="fr" sz="1300">
                <a:solidFill>
                  <a:schemeClr val="dk1"/>
                </a:solidFill>
              </a:rPr>
              <a:t>, engaging the</a:t>
            </a:r>
            <a:r>
              <a:rPr b="1" lang="fr" sz="1300">
                <a:solidFill>
                  <a:schemeClr val="dk1"/>
                </a:solidFill>
              </a:rPr>
              <a:t> initial gear</a:t>
            </a:r>
            <a:r>
              <a:rPr lang="fr" sz="1300">
                <a:solidFill>
                  <a:schemeClr val="dk1"/>
                </a:solidFill>
              </a:rPr>
              <a:t> would be </a:t>
            </a:r>
            <a:r>
              <a:rPr b="1" lang="fr" sz="1300">
                <a:solidFill>
                  <a:schemeClr val="dk1"/>
                </a:solidFill>
              </a:rPr>
              <a:t>very difficult </a:t>
            </a:r>
            <a:r>
              <a:rPr lang="fr" sz="1300">
                <a:solidFill>
                  <a:schemeClr val="dk1"/>
                </a:solidFill>
              </a:rPr>
              <a:t>because the transmission gears connected to the engine would be </a:t>
            </a:r>
            <a:r>
              <a:rPr b="1" lang="fr" sz="1300">
                <a:solidFill>
                  <a:schemeClr val="dk1"/>
                </a:solidFill>
              </a:rPr>
              <a:t>constantly</a:t>
            </a:r>
            <a:r>
              <a:rPr b="1" lang="fr" sz="1300">
                <a:solidFill>
                  <a:schemeClr val="dk1"/>
                </a:solidFill>
              </a:rPr>
              <a:t> in motion.</a:t>
            </a:r>
            <a:endParaRPr b="1" sz="1300">
              <a:solidFill>
                <a:schemeClr val="dk1"/>
              </a:solidFill>
            </a:endParaRPr>
          </a:p>
          <a:p>
            <a:pPr indent="0" lvl="0" marL="0" rtl="0" algn="just">
              <a:lnSpc>
                <a:spcPct val="115000"/>
              </a:lnSpc>
              <a:spcBef>
                <a:spcPts val="0"/>
              </a:spcBef>
              <a:spcAft>
                <a:spcPts val="0"/>
              </a:spcAft>
              <a:buNone/>
            </a:pPr>
            <a:r>
              <a:t/>
            </a:r>
            <a:endParaRPr sz="1100">
              <a:solidFill>
                <a:schemeClr val="dk1"/>
              </a:solidFill>
            </a:endParaRPr>
          </a:p>
          <a:p>
            <a:pPr indent="0" lvl="0" marL="0" rtl="0" algn="just">
              <a:lnSpc>
                <a:spcPct val="115000"/>
              </a:lnSpc>
              <a:spcBef>
                <a:spcPts val="0"/>
              </a:spcBef>
              <a:spcAft>
                <a:spcPts val="0"/>
              </a:spcAft>
              <a:buNone/>
            </a:pPr>
            <a:r>
              <a:t/>
            </a:r>
            <a:endParaRPr/>
          </a:p>
        </p:txBody>
      </p:sp>
      <p:sp>
        <p:nvSpPr>
          <p:cNvPr id="149" name="Google Shape;149;p19"/>
          <p:cNvSpPr txBox="1"/>
          <p:nvPr/>
        </p:nvSpPr>
        <p:spPr>
          <a:xfrm>
            <a:off x="0" y="3276500"/>
            <a:ext cx="9144000" cy="9537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fr" sz="1300">
                <a:solidFill>
                  <a:schemeClr val="dk1"/>
                </a:solidFill>
              </a:rPr>
              <a:t>Setting the vehicle in motion with your </a:t>
            </a:r>
            <a:r>
              <a:rPr b="1" lang="fr" sz="1300">
                <a:solidFill>
                  <a:schemeClr val="dk1"/>
                </a:solidFill>
              </a:rPr>
              <a:t>foot on the accelerator</a:t>
            </a:r>
            <a:r>
              <a:rPr lang="fr" sz="1300">
                <a:solidFill>
                  <a:schemeClr val="dk1"/>
                </a:solidFill>
              </a:rPr>
              <a:t> or with </a:t>
            </a:r>
            <a:r>
              <a:rPr b="1" lang="fr" sz="1300">
                <a:solidFill>
                  <a:schemeClr val="dk1"/>
                </a:solidFill>
              </a:rPr>
              <a:t>too high of a gear ratio</a:t>
            </a:r>
            <a:r>
              <a:rPr lang="fr" sz="1300">
                <a:solidFill>
                  <a:schemeClr val="dk1"/>
                </a:solidFill>
              </a:rPr>
              <a:t> causes </a:t>
            </a:r>
            <a:r>
              <a:rPr b="1" lang="fr" sz="1300">
                <a:solidFill>
                  <a:schemeClr val="dk1"/>
                </a:solidFill>
              </a:rPr>
              <a:t>excess slippage</a:t>
            </a:r>
            <a:r>
              <a:rPr lang="fr" sz="1300">
                <a:solidFill>
                  <a:schemeClr val="dk1"/>
                </a:solidFill>
              </a:rPr>
              <a:t> and therefore</a:t>
            </a:r>
            <a:r>
              <a:rPr b="1" lang="fr" sz="1300">
                <a:solidFill>
                  <a:schemeClr val="dk1"/>
                </a:solidFill>
              </a:rPr>
              <a:t> premature wear</a:t>
            </a:r>
            <a:r>
              <a:rPr lang="fr" sz="1300">
                <a:solidFill>
                  <a:schemeClr val="dk1"/>
                </a:solidFill>
              </a:rPr>
              <a:t> of the clutch assembly. Additionally,</a:t>
            </a:r>
            <a:r>
              <a:rPr b="1" lang="fr" sz="1300">
                <a:solidFill>
                  <a:schemeClr val="dk1"/>
                </a:solidFill>
              </a:rPr>
              <a:t> operating</a:t>
            </a:r>
            <a:r>
              <a:rPr lang="fr" sz="1300">
                <a:solidFill>
                  <a:schemeClr val="dk1"/>
                </a:solidFill>
              </a:rPr>
              <a:t> a vehicle with a </a:t>
            </a:r>
            <a:r>
              <a:rPr b="1" lang="fr" sz="1300">
                <a:solidFill>
                  <a:schemeClr val="dk1"/>
                </a:solidFill>
              </a:rPr>
              <a:t>clutch requiring adjustment </a:t>
            </a:r>
            <a:r>
              <a:rPr lang="fr" sz="1300">
                <a:solidFill>
                  <a:schemeClr val="dk1"/>
                </a:solidFill>
              </a:rPr>
              <a:t>could </a:t>
            </a:r>
            <a:r>
              <a:rPr b="1" lang="fr" sz="1300">
                <a:solidFill>
                  <a:schemeClr val="dk1"/>
                </a:solidFill>
              </a:rPr>
              <a:t>dramatically shorten</a:t>
            </a:r>
            <a:r>
              <a:rPr lang="fr" sz="1300">
                <a:solidFill>
                  <a:schemeClr val="dk1"/>
                </a:solidFill>
              </a:rPr>
              <a:t> its</a:t>
            </a:r>
            <a:r>
              <a:rPr b="1" lang="fr" sz="1300">
                <a:solidFill>
                  <a:schemeClr val="dk1"/>
                </a:solidFill>
              </a:rPr>
              <a:t> life </a:t>
            </a:r>
            <a:r>
              <a:rPr lang="fr" sz="1300">
                <a:solidFill>
                  <a:schemeClr val="dk1"/>
                </a:solidFill>
              </a:rPr>
              <a:t>or even cause </a:t>
            </a:r>
            <a:r>
              <a:rPr b="1" lang="fr" sz="1300">
                <a:solidFill>
                  <a:schemeClr val="dk1"/>
                </a:solidFill>
              </a:rPr>
              <a:t>failure.</a:t>
            </a:r>
            <a:endParaRPr b="1" sz="1300"/>
          </a:p>
        </p:txBody>
      </p:sp>
      <p:pic>
        <p:nvPicPr>
          <p:cNvPr id="150" name="Google Shape;150;p19"/>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0"/>
          <p:cNvSpPr txBox="1"/>
          <p:nvPr/>
        </p:nvSpPr>
        <p:spPr>
          <a:xfrm>
            <a:off x="4660200" y="909025"/>
            <a:ext cx="4245900" cy="17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3600"/>
              <a:t>THANK YOU </a:t>
            </a:r>
            <a:endParaRPr sz="3600"/>
          </a:p>
          <a:p>
            <a:pPr indent="0" lvl="0" marL="0" rtl="0" algn="ctr">
              <a:spcBef>
                <a:spcPts val="0"/>
              </a:spcBef>
              <a:spcAft>
                <a:spcPts val="0"/>
              </a:spcAft>
              <a:buNone/>
            </a:pPr>
            <a:r>
              <a:rPr lang="fr" sz="3600"/>
              <a:t>FOR YOUR </a:t>
            </a:r>
            <a:r>
              <a:rPr lang="fr" sz="3600"/>
              <a:t>PARTICIPATION</a:t>
            </a:r>
            <a:endParaRPr sz="3600"/>
          </a:p>
        </p:txBody>
      </p:sp>
      <p:pic>
        <p:nvPicPr>
          <p:cNvPr id="156" name="Google Shape;156;p20"/>
          <p:cNvPicPr preferRelativeResize="0"/>
          <p:nvPr/>
        </p:nvPicPr>
        <p:blipFill>
          <a:blip r:embed="rId3">
            <a:alphaModFix/>
          </a:blip>
          <a:stretch>
            <a:fillRect/>
          </a:stretch>
        </p:blipFill>
        <p:spPr>
          <a:xfrm>
            <a:off x="7915350" y="0"/>
            <a:ext cx="1128074" cy="4834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1"/>
          <p:cNvSpPr txBox="1"/>
          <p:nvPr/>
        </p:nvSpPr>
        <p:spPr>
          <a:xfrm>
            <a:off x="0" y="0"/>
            <a:ext cx="4572000" cy="607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fr" sz="1100">
                <a:solidFill>
                  <a:schemeClr val="dk1"/>
                </a:solidFill>
              </a:rPr>
              <a:t>Transmission in motion system</a:t>
            </a:r>
            <a:r>
              <a:rPr lang="fr" sz="1100">
                <a:solidFill>
                  <a:schemeClr val="dk1"/>
                </a:solidFill>
              </a:rPr>
              <a:t>:</a:t>
            </a:r>
            <a:endParaRPr sz="1100">
              <a:solidFill>
                <a:schemeClr val="dk1"/>
              </a:solidFill>
            </a:endParaRPr>
          </a:p>
          <a:p>
            <a:pPr indent="0" lvl="0" marL="0" rtl="0" algn="just">
              <a:lnSpc>
                <a:spcPct val="115000"/>
              </a:lnSpc>
              <a:spcBef>
                <a:spcPts val="0"/>
              </a:spcBef>
              <a:spcAft>
                <a:spcPts val="0"/>
              </a:spcAft>
              <a:buNone/>
            </a:pPr>
            <a:r>
              <a:rPr b="1" lang="fr" sz="1100">
                <a:solidFill>
                  <a:srgbClr val="FF0000"/>
                </a:solidFill>
              </a:rPr>
              <a:t>The clutch</a:t>
            </a:r>
            <a:r>
              <a:rPr lang="fr" sz="1100">
                <a:solidFill>
                  <a:schemeClr val="dk1"/>
                </a:solidFill>
              </a:rPr>
              <a:t>, gearbox and rear axles.</a:t>
            </a:r>
            <a:endParaRPr sz="1100">
              <a:solidFill>
                <a:schemeClr val="dk1"/>
              </a:solidFill>
            </a:endParaRPr>
          </a:p>
        </p:txBody>
      </p:sp>
      <p:pic>
        <p:nvPicPr>
          <p:cNvPr id="77" name="Google Shape;77;p11"/>
          <p:cNvPicPr preferRelativeResize="0"/>
          <p:nvPr/>
        </p:nvPicPr>
        <p:blipFill>
          <a:blip r:embed="rId3">
            <a:alphaModFix/>
          </a:blip>
          <a:stretch>
            <a:fillRect/>
          </a:stretch>
        </p:blipFill>
        <p:spPr>
          <a:xfrm>
            <a:off x="152400" y="571889"/>
            <a:ext cx="8839199" cy="2731354"/>
          </a:xfrm>
          <a:prstGeom prst="rect">
            <a:avLst/>
          </a:prstGeom>
          <a:noFill/>
          <a:ln>
            <a:noFill/>
          </a:ln>
        </p:spPr>
      </p:pic>
      <p:sp>
        <p:nvSpPr>
          <p:cNvPr id="78" name="Google Shape;78;p11"/>
          <p:cNvSpPr/>
          <p:nvPr/>
        </p:nvSpPr>
        <p:spPr>
          <a:xfrm>
            <a:off x="6619016" y="1196675"/>
            <a:ext cx="428700" cy="12990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1"/>
          <p:cNvSpPr txBox="1"/>
          <p:nvPr/>
        </p:nvSpPr>
        <p:spPr>
          <a:xfrm>
            <a:off x="0" y="3254118"/>
            <a:ext cx="9144000" cy="1169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fr" sz="1200">
                <a:solidFill>
                  <a:schemeClr val="dk1"/>
                </a:solidFill>
              </a:rPr>
              <a:t>The Clutch:</a:t>
            </a:r>
            <a:endParaRPr b="1" sz="1200">
              <a:solidFill>
                <a:schemeClr val="dk1"/>
              </a:solidFill>
            </a:endParaRPr>
          </a:p>
          <a:p>
            <a:pPr indent="0" lvl="0" marL="0" rtl="0" algn="just">
              <a:lnSpc>
                <a:spcPct val="115000"/>
              </a:lnSpc>
              <a:spcBef>
                <a:spcPts val="0"/>
              </a:spcBef>
              <a:spcAft>
                <a:spcPts val="0"/>
              </a:spcAft>
              <a:buNone/>
            </a:pPr>
            <a:r>
              <a:rPr lang="fr" sz="1100">
                <a:solidFill>
                  <a:schemeClr val="dk1"/>
                </a:solidFill>
              </a:rPr>
              <a:t>The clutch is a device located between the engine and the gearbox which allows the engaging and disengaging of the latter. It also allows for engagement of gear changes while leaving the engine running when the vehicle is stationary. Thanks to a good choice of initial gear, the engaging will be progressive and will limit vibrations. Otherwise, the engine could</a:t>
            </a:r>
            <a:r>
              <a:rPr b="1" lang="fr" sz="1100">
                <a:solidFill>
                  <a:schemeClr val="dk1"/>
                </a:solidFill>
              </a:rPr>
              <a:t> stall </a:t>
            </a:r>
            <a:r>
              <a:rPr lang="fr" sz="1100">
                <a:solidFill>
                  <a:schemeClr val="dk1"/>
                </a:solidFill>
              </a:rPr>
              <a:t>and damage could occur to some of the components of the transmission system.</a:t>
            </a:r>
            <a:endParaRPr sz="1100">
              <a:solidFill>
                <a:schemeClr val="dk1"/>
              </a:solidFill>
            </a:endParaRPr>
          </a:p>
          <a:p>
            <a:pPr indent="0" lvl="0" marL="0" rtl="0" algn="just">
              <a:lnSpc>
                <a:spcPct val="115000"/>
              </a:lnSpc>
              <a:spcBef>
                <a:spcPts val="0"/>
              </a:spcBef>
              <a:spcAft>
                <a:spcPts val="0"/>
              </a:spcAft>
              <a:buNone/>
            </a:pPr>
            <a:r>
              <a:t/>
            </a:r>
            <a:endParaRPr b="1" sz="1100">
              <a:solidFill>
                <a:schemeClr val="dk1"/>
              </a:solidFill>
            </a:endParaRPr>
          </a:p>
        </p:txBody>
      </p:sp>
      <p:pic>
        <p:nvPicPr>
          <p:cNvPr id="80" name="Google Shape;80;p11"/>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2"/>
          <p:cNvPicPr preferRelativeResize="0"/>
          <p:nvPr/>
        </p:nvPicPr>
        <p:blipFill>
          <a:blip r:embed="rId3">
            <a:alphaModFix/>
          </a:blip>
          <a:stretch>
            <a:fillRect/>
          </a:stretch>
        </p:blipFill>
        <p:spPr>
          <a:xfrm>
            <a:off x="5791200" y="152400"/>
            <a:ext cx="3271400" cy="4027250"/>
          </a:xfrm>
          <a:prstGeom prst="rect">
            <a:avLst/>
          </a:prstGeom>
          <a:noFill/>
          <a:ln>
            <a:noFill/>
          </a:ln>
        </p:spPr>
      </p:pic>
      <p:pic>
        <p:nvPicPr>
          <p:cNvPr id="86" name="Google Shape;86;p12"/>
          <p:cNvPicPr preferRelativeResize="0"/>
          <p:nvPr/>
        </p:nvPicPr>
        <p:blipFill>
          <a:blip r:embed="rId4">
            <a:alphaModFix/>
          </a:blip>
          <a:stretch>
            <a:fillRect/>
          </a:stretch>
        </p:blipFill>
        <p:spPr>
          <a:xfrm>
            <a:off x="228600" y="481775"/>
            <a:ext cx="4991100" cy="3393075"/>
          </a:xfrm>
          <a:prstGeom prst="rect">
            <a:avLst/>
          </a:prstGeom>
          <a:noFill/>
          <a:ln>
            <a:noFill/>
          </a:ln>
        </p:spPr>
      </p:pic>
      <p:pic>
        <p:nvPicPr>
          <p:cNvPr id="87" name="Google Shape;87;p12"/>
          <p:cNvPicPr preferRelativeResize="0"/>
          <p:nvPr/>
        </p:nvPicPr>
        <p:blipFill>
          <a:blip r:embed="rId5">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3"/>
          <p:cNvSpPr txBox="1"/>
          <p:nvPr>
            <p:ph type="title"/>
          </p:nvPr>
        </p:nvSpPr>
        <p:spPr>
          <a:xfrm>
            <a:off x="161150" y="64025"/>
            <a:ext cx="8863500" cy="11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sz="3000"/>
              <a:t>                Basic operation of a clutch   </a:t>
            </a:r>
            <a:endParaRPr b="1" sz="3000"/>
          </a:p>
        </p:txBody>
      </p:sp>
      <p:pic>
        <p:nvPicPr>
          <p:cNvPr descr="This short animation is part of a series explaining the basics of a clutch and light vehicle breaking. Don't forget to visit all the animations and please subscribe." id="93" name="Google Shape;93;p13" title="How a clutch works. (3D Animation).">
            <a:hlinkClick r:id="rId3"/>
          </p:cNvPr>
          <p:cNvPicPr preferRelativeResize="0"/>
          <p:nvPr/>
        </p:nvPicPr>
        <p:blipFill>
          <a:blip r:embed="rId4">
            <a:alphaModFix/>
          </a:blip>
          <a:stretch>
            <a:fillRect/>
          </a:stretch>
        </p:blipFill>
        <p:spPr>
          <a:xfrm>
            <a:off x="2286000" y="1172675"/>
            <a:ext cx="4254175" cy="3113575"/>
          </a:xfrm>
          <a:prstGeom prst="rect">
            <a:avLst/>
          </a:prstGeom>
          <a:noFill/>
          <a:ln>
            <a:noFill/>
          </a:ln>
        </p:spPr>
      </p:pic>
      <p:pic>
        <p:nvPicPr>
          <p:cNvPr id="94" name="Google Shape;94;p13"/>
          <p:cNvPicPr preferRelativeResize="0"/>
          <p:nvPr/>
        </p:nvPicPr>
        <p:blipFill>
          <a:blip r:embed="rId5">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4"/>
          <p:cNvSpPr txBox="1"/>
          <p:nvPr/>
        </p:nvSpPr>
        <p:spPr>
          <a:xfrm>
            <a:off x="3572250" y="609600"/>
            <a:ext cx="4646700" cy="4959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fr" sz="2400">
                <a:solidFill>
                  <a:schemeClr val="dk1"/>
                </a:solidFill>
              </a:rPr>
              <a:t>Clutch Travel</a:t>
            </a:r>
            <a:r>
              <a:rPr b="1" lang="fr" sz="2400">
                <a:solidFill>
                  <a:schemeClr val="dk1"/>
                </a:solidFill>
              </a:rPr>
              <a:t>:</a:t>
            </a:r>
            <a:endParaRPr sz="2400"/>
          </a:p>
        </p:txBody>
      </p:sp>
      <p:pic>
        <p:nvPicPr>
          <p:cNvPr id="100" name="Google Shape;100;p14"/>
          <p:cNvPicPr preferRelativeResize="0"/>
          <p:nvPr/>
        </p:nvPicPr>
        <p:blipFill>
          <a:blip r:embed="rId3">
            <a:alphaModFix/>
          </a:blip>
          <a:stretch>
            <a:fillRect/>
          </a:stretch>
        </p:blipFill>
        <p:spPr>
          <a:xfrm>
            <a:off x="74468" y="58800"/>
            <a:ext cx="5523625" cy="4240450"/>
          </a:xfrm>
          <a:prstGeom prst="rect">
            <a:avLst/>
          </a:prstGeom>
          <a:noFill/>
          <a:ln>
            <a:noFill/>
          </a:ln>
        </p:spPr>
      </p:pic>
      <p:sp>
        <p:nvSpPr>
          <p:cNvPr id="101" name="Google Shape;101;p14"/>
          <p:cNvSpPr txBox="1"/>
          <p:nvPr/>
        </p:nvSpPr>
        <p:spPr>
          <a:xfrm>
            <a:off x="5720975" y="2105725"/>
            <a:ext cx="3357900" cy="21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800"/>
              <a:t>Zone exclusively used to engage 1st gear or Reverse. Vehicle must be </a:t>
            </a:r>
            <a:r>
              <a:rPr b="1" lang="fr" sz="1800">
                <a:solidFill>
                  <a:srgbClr val="FF0000"/>
                </a:solidFill>
              </a:rPr>
              <a:t>stationary</a:t>
            </a:r>
            <a:r>
              <a:rPr b="1" lang="fr" sz="1800"/>
              <a:t>.</a:t>
            </a:r>
            <a:endParaRPr b="1" sz="1800"/>
          </a:p>
          <a:p>
            <a:pPr indent="0" lvl="0" marL="0" rtl="0" algn="l">
              <a:spcBef>
                <a:spcPts val="0"/>
              </a:spcBef>
              <a:spcAft>
                <a:spcPts val="0"/>
              </a:spcAft>
              <a:buNone/>
            </a:pPr>
            <a:r>
              <a:rPr b="1" lang="fr" sz="1800"/>
              <a:t>Clutch pedal must be </a:t>
            </a:r>
            <a:r>
              <a:rPr b="1" lang="fr" sz="1800">
                <a:solidFill>
                  <a:srgbClr val="FF0000"/>
                </a:solidFill>
              </a:rPr>
              <a:t>completely applied</a:t>
            </a:r>
            <a:r>
              <a:rPr b="1" lang="fr" sz="1800"/>
              <a:t> for 3-4 seconds before </a:t>
            </a:r>
            <a:r>
              <a:rPr b="1" lang="fr" sz="1800"/>
              <a:t>engagement</a:t>
            </a:r>
            <a:r>
              <a:rPr b="1" lang="fr" sz="1800"/>
              <a:t>.</a:t>
            </a:r>
            <a:endParaRPr b="1" sz="1800"/>
          </a:p>
        </p:txBody>
      </p:sp>
      <p:cxnSp>
        <p:nvCxnSpPr>
          <p:cNvPr id="102" name="Google Shape;102;p14"/>
          <p:cNvCxnSpPr/>
          <p:nvPr/>
        </p:nvCxnSpPr>
        <p:spPr>
          <a:xfrm flipH="1">
            <a:off x="2519975" y="3760250"/>
            <a:ext cx="3201000" cy="434700"/>
          </a:xfrm>
          <a:prstGeom prst="straightConnector1">
            <a:avLst/>
          </a:prstGeom>
          <a:noFill/>
          <a:ln cap="flat" cmpd="sng" w="38100">
            <a:solidFill>
              <a:srgbClr val="FF0000"/>
            </a:solidFill>
            <a:prstDash val="solid"/>
            <a:round/>
            <a:headEnd len="med" w="med" type="none"/>
            <a:tailEnd len="med" w="med" type="triangle"/>
          </a:ln>
        </p:spPr>
      </p:cxnSp>
      <p:sp>
        <p:nvSpPr>
          <p:cNvPr id="103" name="Google Shape;103;p14"/>
          <p:cNvSpPr txBox="1"/>
          <p:nvPr/>
        </p:nvSpPr>
        <p:spPr>
          <a:xfrm>
            <a:off x="74475" y="690400"/>
            <a:ext cx="5646600" cy="376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               </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                        </a:t>
            </a:r>
            <a:endParaRPr/>
          </a:p>
          <a:p>
            <a:pPr indent="0" lvl="0" marL="0" rtl="0" algn="l">
              <a:spcBef>
                <a:spcPts val="0"/>
              </a:spcBef>
              <a:spcAft>
                <a:spcPts val="0"/>
              </a:spcAft>
              <a:buNone/>
            </a:pPr>
            <a:r>
              <a:rPr lang="fr"/>
              <a:t>                    </a:t>
            </a:r>
            <a:r>
              <a:rPr b="1" lang="fr">
                <a:solidFill>
                  <a:srgbClr val="FF0000"/>
                </a:solidFill>
              </a:rPr>
              <a:t> Brake Clutch</a:t>
            </a:r>
            <a:endParaRPr b="1">
              <a:solidFill>
                <a:srgbClr val="FF0000"/>
              </a:solidFill>
            </a:endParaRPr>
          </a:p>
        </p:txBody>
      </p:sp>
      <p:pic>
        <p:nvPicPr>
          <p:cNvPr id="104" name="Google Shape;104;p14"/>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5"/>
          <p:cNvSpPr txBox="1"/>
          <p:nvPr/>
        </p:nvSpPr>
        <p:spPr>
          <a:xfrm>
            <a:off x="295750" y="0"/>
            <a:ext cx="2557800" cy="5445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fr" sz="1800">
                <a:solidFill>
                  <a:schemeClr val="dk1"/>
                </a:solidFill>
              </a:rPr>
              <a:t>Hydraulic</a:t>
            </a:r>
            <a:r>
              <a:rPr b="1" lang="fr" sz="1800">
                <a:solidFill>
                  <a:schemeClr val="dk1"/>
                </a:solidFill>
              </a:rPr>
              <a:t> Operation</a:t>
            </a:r>
            <a:endParaRPr sz="1800"/>
          </a:p>
        </p:txBody>
      </p:sp>
      <p:pic>
        <p:nvPicPr>
          <p:cNvPr id="110" name="Google Shape;110;p15"/>
          <p:cNvPicPr preferRelativeResize="0"/>
          <p:nvPr/>
        </p:nvPicPr>
        <p:blipFill>
          <a:blip r:embed="rId3">
            <a:alphaModFix/>
          </a:blip>
          <a:stretch>
            <a:fillRect/>
          </a:stretch>
        </p:blipFill>
        <p:spPr>
          <a:xfrm>
            <a:off x="1735728" y="1845097"/>
            <a:ext cx="1315300" cy="2389625"/>
          </a:xfrm>
          <a:prstGeom prst="rect">
            <a:avLst/>
          </a:prstGeom>
          <a:noFill/>
          <a:ln>
            <a:noFill/>
          </a:ln>
        </p:spPr>
      </p:pic>
      <p:pic>
        <p:nvPicPr>
          <p:cNvPr id="111" name="Google Shape;111;p15"/>
          <p:cNvPicPr preferRelativeResize="0"/>
          <p:nvPr/>
        </p:nvPicPr>
        <p:blipFill>
          <a:blip r:embed="rId4">
            <a:alphaModFix/>
          </a:blip>
          <a:stretch>
            <a:fillRect/>
          </a:stretch>
        </p:blipFill>
        <p:spPr>
          <a:xfrm>
            <a:off x="152400" y="817395"/>
            <a:ext cx="1733550" cy="2495550"/>
          </a:xfrm>
          <a:prstGeom prst="rect">
            <a:avLst/>
          </a:prstGeom>
          <a:noFill/>
          <a:ln>
            <a:noFill/>
          </a:ln>
        </p:spPr>
      </p:pic>
      <p:sp>
        <p:nvSpPr>
          <p:cNvPr id="112" name="Google Shape;112;p15"/>
          <p:cNvSpPr txBox="1"/>
          <p:nvPr/>
        </p:nvSpPr>
        <p:spPr>
          <a:xfrm>
            <a:off x="3115650" y="57050"/>
            <a:ext cx="5976000" cy="3837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fr" sz="1500">
                <a:solidFill>
                  <a:schemeClr val="dk1"/>
                </a:solidFill>
              </a:rPr>
              <a:t>Some vehicles use a mechanical clutch system, while others are equipped with </a:t>
            </a:r>
            <a:r>
              <a:rPr b="1" lang="fr" sz="1500">
                <a:solidFill>
                  <a:schemeClr val="dk1"/>
                </a:solidFill>
              </a:rPr>
              <a:t>hydraulic assistance. </a:t>
            </a:r>
            <a:r>
              <a:rPr lang="fr" sz="1500">
                <a:solidFill>
                  <a:schemeClr val="dk1"/>
                </a:solidFill>
              </a:rPr>
              <a:t>It is therefore normal for these trucks to have </a:t>
            </a:r>
            <a:r>
              <a:rPr b="1" lang="fr" sz="1500">
                <a:solidFill>
                  <a:schemeClr val="dk1"/>
                </a:solidFill>
              </a:rPr>
              <a:t>limited free play</a:t>
            </a:r>
            <a:r>
              <a:rPr lang="fr" sz="1500">
                <a:solidFill>
                  <a:schemeClr val="dk1"/>
                </a:solidFill>
              </a:rPr>
              <a:t> on the clutch pedal.</a:t>
            </a:r>
            <a:endParaRPr sz="1500">
              <a:solidFill>
                <a:schemeClr val="dk1"/>
              </a:solidFill>
            </a:endParaRPr>
          </a:p>
          <a:p>
            <a:pPr indent="0" lvl="0" marL="0" rtl="0" algn="just">
              <a:lnSpc>
                <a:spcPct val="115000"/>
              </a:lnSpc>
              <a:spcBef>
                <a:spcPts val="0"/>
              </a:spcBef>
              <a:spcAft>
                <a:spcPts val="0"/>
              </a:spcAft>
              <a:buNone/>
            </a:pPr>
            <a:r>
              <a:t/>
            </a:r>
            <a:endParaRPr sz="1500">
              <a:solidFill>
                <a:schemeClr val="dk1"/>
              </a:solidFill>
            </a:endParaRPr>
          </a:p>
          <a:p>
            <a:pPr indent="0" lvl="0" marL="0" rtl="0" algn="just">
              <a:lnSpc>
                <a:spcPct val="115000"/>
              </a:lnSpc>
              <a:spcBef>
                <a:spcPts val="0"/>
              </a:spcBef>
              <a:spcAft>
                <a:spcPts val="0"/>
              </a:spcAft>
              <a:buNone/>
            </a:pPr>
            <a:r>
              <a:rPr lang="fr" sz="1500">
                <a:solidFill>
                  <a:schemeClr val="dk1"/>
                </a:solidFill>
              </a:rPr>
              <a:t>it's time for an </a:t>
            </a:r>
            <a:r>
              <a:rPr b="1" lang="fr" sz="1500">
                <a:solidFill>
                  <a:schemeClr val="dk1"/>
                </a:solidFill>
              </a:rPr>
              <a:t>adjustment</a:t>
            </a:r>
            <a:r>
              <a:rPr lang="fr" sz="1500">
                <a:solidFill>
                  <a:schemeClr val="dk1"/>
                </a:solidFill>
              </a:rPr>
              <a:t> w</a:t>
            </a:r>
            <a:r>
              <a:rPr lang="fr" sz="1500">
                <a:solidFill>
                  <a:schemeClr val="dk1"/>
                </a:solidFill>
              </a:rPr>
              <a:t>hen the </a:t>
            </a:r>
            <a:r>
              <a:rPr b="1" lang="fr" sz="1500">
                <a:solidFill>
                  <a:schemeClr val="dk1"/>
                </a:solidFill>
              </a:rPr>
              <a:t>brake clutch </a:t>
            </a:r>
            <a:r>
              <a:rPr b="1" lang="fr" sz="1500">
                <a:solidFill>
                  <a:schemeClr val="dk1"/>
                </a:solidFill>
              </a:rPr>
              <a:t>loses</a:t>
            </a:r>
            <a:r>
              <a:rPr b="1" lang="fr" sz="1500">
                <a:solidFill>
                  <a:schemeClr val="dk1"/>
                </a:solidFill>
              </a:rPr>
              <a:t> its </a:t>
            </a:r>
            <a:r>
              <a:rPr b="1" lang="fr" sz="1500">
                <a:solidFill>
                  <a:schemeClr val="dk1"/>
                </a:solidFill>
              </a:rPr>
              <a:t>efficiency.</a:t>
            </a:r>
            <a:r>
              <a:rPr lang="fr" sz="1500">
                <a:solidFill>
                  <a:schemeClr val="dk1"/>
                </a:solidFill>
              </a:rPr>
              <a:t> Note that these vehicles are usually equipped with  an</a:t>
            </a:r>
            <a:r>
              <a:rPr b="1" lang="fr" sz="1500">
                <a:solidFill>
                  <a:schemeClr val="dk1"/>
                </a:solidFill>
              </a:rPr>
              <a:t> auto-adjusting clutch</a:t>
            </a:r>
            <a:r>
              <a:rPr lang="fr" sz="1500">
                <a:solidFill>
                  <a:schemeClr val="dk1"/>
                </a:solidFill>
              </a:rPr>
              <a:t>, so little or no adjustment </a:t>
            </a:r>
            <a:r>
              <a:rPr lang="fr" sz="1500">
                <a:solidFill>
                  <a:schemeClr val="dk1"/>
                </a:solidFill>
              </a:rPr>
              <a:t>should</a:t>
            </a:r>
            <a:r>
              <a:rPr lang="fr" sz="1500">
                <a:solidFill>
                  <a:schemeClr val="dk1"/>
                </a:solidFill>
              </a:rPr>
              <a:t> be necessary.</a:t>
            </a:r>
            <a:endParaRPr sz="1500">
              <a:solidFill>
                <a:schemeClr val="dk1"/>
              </a:solidFill>
            </a:endParaRPr>
          </a:p>
          <a:p>
            <a:pPr indent="0" lvl="0" marL="0" rtl="0" algn="just">
              <a:lnSpc>
                <a:spcPct val="115000"/>
              </a:lnSpc>
              <a:spcBef>
                <a:spcPts val="0"/>
              </a:spcBef>
              <a:spcAft>
                <a:spcPts val="0"/>
              </a:spcAft>
              <a:buNone/>
            </a:pPr>
            <a:r>
              <a:t/>
            </a:r>
            <a:endParaRPr sz="1500">
              <a:solidFill>
                <a:schemeClr val="dk1"/>
              </a:solidFill>
            </a:endParaRPr>
          </a:p>
          <a:p>
            <a:pPr indent="0" lvl="0" marL="0" rtl="0" algn="just">
              <a:lnSpc>
                <a:spcPct val="115000"/>
              </a:lnSpc>
              <a:spcBef>
                <a:spcPts val="0"/>
              </a:spcBef>
              <a:spcAft>
                <a:spcPts val="0"/>
              </a:spcAft>
              <a:buNone/>
            </a:pPr>
            <a:r>
              <a:rPr lang="fr" sz="1500">
                <a:solidFill>
                  <a:schemeClr val="dk1"/>
                </a:solidFill>
              </a:rPr>
              <a:t>The oil level should be checked </a:t>
            </a:r>
            <a:r>
              <a:rPr b="1" lang="fr" sz="1500">
                <a:solidFill>
                  <a:schemeClr val="dk1"/>
                </a:solidFill>
              </a:rPr>
              <a:t>daily</a:t>
            </a:r>
            <a:r>
              <a:rPr lang="fr" sz="1500">
                <a:solidFill>
                  <a:schemeClr val="dk1"/>
                </a:solidFill>
              </a:rPr>
              <a:t>. In our example, </a:t>
            </a:r>
            <a:r>
              <a:rPr b="1" lang="fr" sz="1500">
                <a:solidFill>
                  <a:schemeClr val="dk1"/>
                </a:solidFill>
              </a:rPr>
              <a:t>DOT 4</a:t>
            </a:r>
            <a:r>
              <a:rPr lang="fr" sz="1500">
                <a:solidFill>
                  <a:schemeClr val="dk1"/>
                </a:solidFill>
              </a:rPr>
              <a:t> brake and clutch oil, should be used. Always check the manufacturer’s specifications and  </a:t>
            </a:r>
            <a:r>
              <a:rPr lang="fr" sz="1500">
                <a:solidFill>
                  <a:schemeClr val="dk1"/>
                </a:solidFill>
                <a:highlight>
                  <a:srgbClr val="FFFF00"/>
                </a:highlight>
              </a:rPr>
              <a:t>notify the mechanic of any drop in level</a:t>
            </a:r>
            <a:r>
              <a:rPr lang="fr" sz="1500">
                <a:solidFill>
                  <a:schemeClr val="dk1"/>
                </a:solidFill>
              </a:rPr>
              <a:t>.</a:t>
            </a:r>
            <a:endParaRPr sz="1500">
              <a:solidFill>
                <a:schemeClr val="dk1"/>
              </a:solidFill>
            </a:endParaRPr>
          </a:p>
          <a:p>
            <a:pPr indent="0" lvl="0" marL="0" rtl="0" algn="just">
              <a:lnSpc>
                <a:spcPct val="115000"/>
              </a:lnSpc>
              <a:spcBef>
                <a:spcPts val="0"/>
              </a:spcBef>
              <a:spcAft>
                <a:spcPts val="0"/>
              </a:spcAft>
              <a:buNone/>
            </a:pPr>
            <a:r>
              <a:rPr lang="fr" sz="1500">
                <a:solidFill>
                  <a:schemeClr val="dk1"/>
                </a:solidFill>
              </a:rPr>
              <a:t>Some manufacturers also offer pneumatic assistance in conjunction with hydraulic, which greatly facilitates the use of the clutch pedal.</a:t>
            </a:r>
            <a:endParaRPr sz="1500"/>
          </a:p>
        </p:txBody>
      </p:sp>
      <p:sp>
        <p:nvSpPr>
          <p:cNvPr id="113" name="Google Shape;113;p15"/>
          <p:cNvSpPr/>
          <p:nvPr/>
        </p:nvSpPr>
        <p:spPr>
          <a:xfrm>
            <a:off x="1108784" y="1145600"/>
            <a:ext cx="480600" cy="5445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4" name="Google Shape;114;p15"/>
          <p:cNvPicPr preferRelativeResize="0"/>
          <p:nvPr/>
        </p:nvPicPr>
        <p:blipFill>
          <a:blip r:embed="rId5">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16"/>
          <p:cNvPicPr preferRelativeResize="0"/>
          <p:nvPr/>
        </p:nvPicPr>
        <p:blipFill>
          <a:blip r:embed="rId3">
            <a:alphaModFix/>
          </a:blip>
          <a:stretch>
            <a:fillRect/>
          </a:stretch>
        </p:blipFill>
        <p:spPr>
          <a:xfrm>
            <a:off x="3933825" y="129550"/>
            <a:ext cx="5080301" cy="4064225"/>
          </a:xfrm>
          <a:prstGeom prst="rect">
            <a:avLst/>
          </a:prstGeom>
          <a:noFill/>
          <a:ln>
            <a:noFill/>
          </a:ln>
        </p:spPr>
      </p:pic>
      <p:pic>
        <p:nvPicPr>
          <p:cNvPr id="120" name="Google Shape;120;p16"/>
          <p:cNvPicPr preferRelativeResize="0"/>
          <p:nvPr/>
        </p:nvPicPr>
        <p:blipFill>
          <a:blip r:embed="rId4">
            <a:alphaModFix/>
          </a:blip>
          <a:stretch>
            <a:fillRect/>
          </a:stretch>
        </p:blipFill>
        <p:spPr>
          <a:xfrm>
            <a:off x="381000" y="899800"/>
            <a:ext cx="2580400" cy="2510150"/>
          </a:xfrm>
          <a:prstGeom prst="rect">
            <a:avLst/>
          </a:prstGeom>
          <a:noFill/>
          <a:ln>
            <a:noFill/>
          </a:ln>
        </p:spPr>
      </p:pic>
      <p:sp>
        <p:nvSpPr>
          <p:cNvPr id="121" name="Google Shape;121;p16"/>
          <p:cNvSpPr/>
          <p:nvPr/>
        </p:nvSpPr>
        <p:spPr>
          <a:xfrm rot="-610354">
            <a:off x="5826208" y="1586047"/>
            <a:ext cx="441642" cy="983802"/>
          </a:xfrm>
          <a:prstGeom prst="ellipse">
            <a:avLst/>
          </a:prstGeom>
          <a:noFill/>
          <a:ln cap="flat" cmpd="sng" w="1524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2" name="Google Shape;122;p16"/>
          <p:cNvCxnSpPr>
            <a:stCxn id="120" idx="2"/>
            <a:endCxn id="121" idx="4"/>
          </p:cNvCxnSpPr>
          <p:nvPr/>
        </p:nvCxnSpPr>
        <p:spPr>
          <a:xfrm flipH="1" rot="10800000">
            <a:off x="1671200" y="2562150"/>
            <a:ext cx="4462500" cy="847800"/>
          </a:xfrm>
          <a:prstGeom prst="straightConnector1">
            <a:avLst/>
          </a:prstGeom>
          <a:noFill/>
          <a:ln cap="flat" cmpd="sng" w="9525">
            <a:solidFill>
              <a:srgbClr val="FF0000"/>
            </a:solidFill>
            <a:prstDash val="solid"/>
            <a:round/>
            <a:headEnd len="med" w="med" type="none"/>
            <a:tailEnd len="med" w="med" type="none"/>
          </a:ln>
        </p:spPr>
      </p:cxnSp>
      <p:cxnSp>
        <p:nvCxnSpPr>
          <p:cNvPr id="123" name="Google Shape;123;p16"/>
          <p:cNvCxnSpPr>
            <a:stCxn id="120" idx="0"/>
            <a:endCxn id="121" idx="0"/>
          </p:cNvCxnSpPr>
          <p:nvPr/>
        </p:nvCxnSpPr>
        <p:spPr>
          <a:xfrm>
            <a:off x="1671200" y="899800"/>
            <a:ext cx="4289100" cy="693900"/>
          </a:xfrm>
          <a:prstGeom prst="straightConnector1">
            <a:avLst/>
          </a:prstGeom>
          <a:noFill/>
          <a:ln cap="flat" cmpd="sng" w="9525">
            <a:solidFill>
              <a:srgbClr val="FF0000"/>
            </a:solidFill>
            <a:prstDash val="solid"/>
            <a:round/>
            <a:headEnd len="med" w="med" type="none"/>
            <a:tailEnd len="med" w="med" type="none"/>
          </a:ln>
        </p:spPr>
      </p:cxnSp>
      <p:sp>
        <p:nvSpPr>
          <p:cNvPr id="124" name="Google Shape;124;p16"/>
          <p:cNvSpPr txBox="1"/>
          <p:nvPr/>
        </p:nvSpPr>
        <p:spPr>
          <a:xfrm>
            <a:off x="295450" y="3639400"/>
            <a:ext cx="8718600" cy="69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800"/>
              <a:t>The clutch brake</a:t>
            </a:r>
            <a:r>
              <a:rPr lang="fr" sz="1800"/>
              <a:t> is positioned behind the clutch in between the bearing and the transmission.</a:t>
            </a:r>
            <a:endParaRPr sz="1800"/>
          </a:p>
        </p:txBody>
      </p:sp>
      <p:pic>
        <p:nvPicPr>
          <p:cNvPr id="125" name="Google Shape;125;p16"/>
          <p:cNvPicPr preferRelativeResize="0"/>
          <p:nvPr/>
        </p:nvPicPr>
        <p:blipFill>
          <a:blip r:embed="rId5">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7"/>
          <p:cNvSpPr txBox="1"/>
          <p:nvPr/>
        </p:nvSpPr>
        <p:spPr>
          <a:xfrm>
            <a:off x="1987575" y="-95800"/>
            <a:ext cx="7078500" cy="4525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t/>
            </a:r>
            <a:endParaRPr b="1" sz="1100">
              <a:solidFill>
                <a:schemeClr val="dk1"/>
              </a:solidFill>
            </a:endParaRPr>
          </a:p>
          <a:p>
            <a:pPr indent="0" lvl="0" marL="0" rtl="0" algn="just">
              <a:lnSpc>
                <a:spcPct val="115000"/>
              </a:lnSpc>
              <a:spcBef>
                <a:spcPts val="0"/>
              </a:spcBef>
              <a:spcAft>
                <a:spcPts val="0"/>
              </a:spcAft>
              <a:buNone/>
            </a:pPr>
            <a:r>
              <a:rPr lang="fr">
                <a:solidFill>
                  <a:schemeClr val="dk1"/>
                </a:solidFill>
              </a:rPr>
              <a:t>The use of the</a:t>
            </a:r>
            <a:r>
              <a:rPr b="1" lang="fr">
                <a:solidFill>
                  <a:schemeClr val="dk1"/>
                </a:solidFill>
              </a:rPr>
              <a:t> brake clutch</a:t>
            </a:r>
            <a:r>
              <a:rPr lang="fr">
                <a:solidFill>
                  <a:schemeClr val="dk1"/>
                </a:solidFill>
              </a:rPr>
              <a:t> is essential for engaging the </a:t>
            </a:r>
            <a:r>
              <a:rPr b="1" lang="fr">
                <a:solidFill>
                  <a:schemeClr val="dk1"/>
                </a:solidFill>
              </a:rPr>
              <a:t>initial gear</a:t>
            </a:r>
            <a:r>
              <a:rPr lang="fr">
                <a:solidFill>
                  <a:schemeClr val="dk1"/>
                </a:solidFill>
              </a:rPr>
              <a:t>. As its name suggests, it </a:t>
            </a:r>
            <a:r>
              <a:rPr b="1" lang="fr">
                <a:solidFill>
                  <a:schemeClr val="dk1"/>
                </a:solidFill>
              </a:rPr>
              <a:t>brakes the gears </a:t>
            </a:r>
            <a:r>
              <a:rPr lang="fr">
                <a:solidFill>
                  <a:schemeClr val="dk1"/>
                </a:solidFill>
              </a:rPr>
              <a:t>of the</a:t>
            </a:r>
            <a:r>
              <a:rPr lang="fr">
                <a:solidFill>
                  <a:schemeClr val="dk1"/>
                </a:solidFill>
              </a:rPr>
              <a:t> </a:t>
            </a:r>
            <a:r>
              <a:rPr b="1" lang="fr">
                <a:solidFill>
                  <a:schemeClr val="dk1"/>
                </a:solidFill>
              </a:rPr>
              <a:t>transmission</a:t>
            </a:r>
            <a:r>
              <a:rPr lang="fr">
                <a:solidFill>
                  <a:schemeClr val="dk1"/>
                </a:solidFill>
              </a:rPr>
              <a:t> which are linked to the engine, while both are </a:t>
            </a:r>
            <a:r>
              <a:rPr lang="fr">
                <a:solidFill>
                  <a:schemeClr val="dk1"/>
                </a:solidFill>
              </a:rPr>
              <a:t>turning</a:t>
            </a:r>
            <a:r>
              <a:rPr lang="fr">
                <a:solidFill>
                  <a:schemeClr val="dk1"/>
                </a:solidFill>
              </a:rPr>
              <a:t> around </a:t>
            </a:r>
            <a:r>
              <a:rPr b="1" lang="fr">
                <a:solidFill>
                  <a:schemeClr val="dk1"/>
                </a:solidFill>
              </a:rPr>
              <a:t>650 RPM</a:t>
            </a:r>
            <a:r>
              <a:rPr lang="fr">
                <a:solidFill>
                  <a:schemeClr val="dk1"/>
                </a:solidFill>
              </a:rPr>
              <a:t>. So when the vehicle is stationary, it is easier to pair the stationary gears which are connected to the rear axles with the gears that are connected to the engine.</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rPr lang="fr">
                <a:solidFill>
                  <a:schemeClr val="dk1"/>
                </a:solidFill>
              </a:rPr>
              <a:t>It is essential to bring the clutch pedal to its </a:t>
            </a:r>
            <a:r>
              <a:rPr b="1" lang="fr">
                <a:solidFill>
                  <a:schemeClr val="dk1"/>
                </a:solidFill>
              </a:rPr>
              <a:t>friction point</a:t>
            </a:r>
            <a:r>
              <a:rPr lang="fr">
                <a:solidFill>
                  <a:schemeClr val="dk1"/>
                </a:solidFill>
              </a:rPr>
              <a:t> in order to have</a:t>
            </a:r>
            <a:r>
              <a:rPr lang="fr">
                <a:solidFill>
                  <a:schemeClr val="dk1"/>
                </a:solidFill>
              </a:rPr>
              <a:t> </a:t>
            </a:r>
            <a:r>
              <a:rPr b="1" lang="fr">
                <a:solidFill>
                  <a:schemeClr val="dk1"/>
                </a:solidFill>
              </a:rPr>
              <a:t>a smooth start.</a:t>
            </a:r>
            <a:r>
              <a:rPr lang="fr">
                <a:solidFill>
                  <a:schemeClr val="dk1"/>
                </a:solidFill>
              </a:rPr>
              <a:t> It is not necessary, even not recommended, to press the accelerator when releasing the clutch pedal. The high torque of an idling diesel engine is enough to get the vehicle moving, even on an uphill slope.</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rPr lang="fr">
                <a:solidFill>
                  <a:schemeClr val="dk1"/>
                </a:solidFill>
              </a:rPr>
              <a:t>When performing maneuvers at very low speeds for </a:t>
            </a:r>
            <a:r>
              <a:rPr lang="fr">
                <a:solidFill>
                  <a:schemeClr val="dk1"/>
                </a:solidFill>
              </a:rPr>
              <a:t>example...</a:t>
            </a:r>
            <a:r>
              <a:rPr lang="fr">
                <a:solidFill>
                  <a:schemeClr val="dk1"/>
                </a:solidFill>
              </a:rPr>
              <a:t> re-centering in between two </a:t>
            </a:r>
            <a:r>
              <a:rPr lang="fr">
                <a:solidFill>
                  <a:schemeClr val="dk1"/>
                </a:solidFill>
              </a:rPr>
              <a:t>trailers</a:t>
            </a:r>
            <a:r>
              <a:rPr lang="fr">
                <a:solidFill>
                  <a:schemeClr val="dk1"/>
                </a:solidFill>
              </a:rPr>
              <a:t> or even </a:t>
            </a:r>
            <a:r>
              <a:rPr lang="fr">
                <a:solidFill>
                  <a:schemeClr val="dk1"/>
                </a:solidFill>
              </a:rPr>
              <a:t>approaching</a:t>
            </a:r>
            <a:r>
              <a:rPr lang="fr">
                <a:solidFill>
                  <a:schemeClr val="dk1"/>
                </a:solidFill>
              </a:rPr>
              <a:t> the fuel pumps... it is very important to choose the </a:t>
            </a:r>
            <a:r>
              <a:rPr b="1" lang="fr">
                <a:solidFill>
                  <a:schemeClr val="dk1"/>
                </a:solidFill>
              </a:rPr>
              <a:t>smallest possible gear </a:t>
            </a:r>
            <a:r>
              <a:rPr lang="fr">
                <a:solidFill>
                  <a:schemeClr val="dk1"/>
                </a:solidFill>
              </a:rPr>
              <a:t>rather than slipping the clutch in second or third. Better to</a:t>
            </a:r>
            <a:r>
              <a:rPr b="1" lang="fr">
                <a:solidFill>
                  <a:schemeClr val="dk1"/>
                </a:solidFill>
              </a:rPr>
              <a:t> be </a:t>
            </a:r>
            <a:r>
              <a:rPr b="1" lang="fr">
                <a:solidFill>
                  <a:schemeClr val="dk1"/>
                </a:solidFill>
              </a:rPr>
              <a:t>cautious</a:t>
            </a:r>
            <a:r>
              <a:rPr lang="fr">
                <a:solidFill>
                  <a:schemeClr val="dk1"/>
                </a:solidFill>
              </a:rPr>
              <a:t> instead of having an accident.</a:t>
            </a:r>
            <a:endParaRPr>
              <a:solidFill>
                <a:schemeClr val="dk1"/>
              </a:solidFill>
            </a:endParaRPr>
          </a:p>
        </p:txBody>
      </p:sp>
      <p:pic>
        <p:nvPicPr>
          <p:cNvPr id="131" name="Google Shape;131;p17"/>
          <p:cNvPicPr preferRelativeResize="0"/>
          <p:nvPr/>
        </p:nvPicPr>
        <p:blipFill>
          <a:blip r:embed="rId3">
            <a:alphaModFix/>
          </a:blip>
          <a:stretch>
            <a:fillRect/>
          </a:stretch>
        </p:blipFill>
        <p:spPr>
          <a:xfrm>
            <a:off x="304800" y="1671550"/>
            <a:ext cx="1432225" cy="1661375"/>
          </a:xfrm>
          <a:prstGeom prst="rect">
            <a:avLst/>
          </a:prstGeom>
          <a:noFill/>
          <a:ln>
            <a:noFill/>
          </a:ln>
        </p:spPr>
      </p:pic>
      <p:sp>
        <p:nvSpPr>
          <p:cNvPr id="132" name="Google Shape;132;p17"/>
          <p:cNvSpPr/>
          <p:nvPr/>
        </p:nvSpPr>
        <p:spPr>
          <a:xfrm>
            <a:off x="264966" y="2462650"/>
            <a:ext cx="636600" cy="6624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7"/>
          <p:cNvSpPr txBox="1"/>
          <p:nvPr/>
        </p:nvSpPr>
        <p:spPr>
          <a:xfrm>
            <a:off x="93995" y="213684"/>
            <a:ext cx="1880100" cy="4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2400"/>
              <a:t>Use</a:t>
            </a:r>
            <a:endParaRPr b="1" sz="2400"/>
          </a:p>
        </p:txBody>
      </p:sp>
      <p:pic>
        <p:nvPicPr>
          <p:cNvPr id="134" name="Google Shape;134;p17"/>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18"/>
          <p:cNvPicPr preferRelativeResize="0"/>
          <p:nvPr/>
        </p:nvPicPr>
        <p:blipFill>
          <a:blip r:embed="rId3">
            <a:alphaModFix/>
          </a:blip>
          <a:stretch>
            <a:fillRect/>
          </a:stretch>
        </p:blipFill>
        <p:spPr>
          <a:xfrm>
            <a:off x="4081450" y="1497000"/>
            <a:ext cx="4707332" cy="2508875"/>
          </a:xfrm>
          <a:prstGeom prst="rect">
            <a:avLst/>
          </a:prstGeom>
          <a:noFill/>
          <a:ln>
            <a:noFill/>
          </a:ln>
        </p:spPr>
      </p:pic>
      <p:pic>
        <p:nvPicPr>
          <p:cNvPr id="140" name="Google Shape;140;p18"/>
          <p:cNvPicPr preferRelativeResize="0"/>
          <p:nvPr/>
        </p:nvPicPr>
        <p:blipFill>
          <a:blip r:embed="rId4">
            <a:alphaModFix/>
          </a:blip>
          <a:stretch>
            <a:fillRect/>
          </a:stretch>
        </p:blipFill>
        <p:spPr>
          <a:xfrm>
            <a:off x="211700" y="1380800"/>
            <a:ext cx="3419875" cy="2761650"/>
          </a:xfrm>
          <a:prstGeom prst="rect">
            <a:avLst/>
          </a:prstGeom>
          <a:noFill/>
          <a:ln>
            <a:noFill/>
          </a:ln>
        </p:spPr>
      </p:pic>
      <p:sp>
        <p:nvSpPr>
          <p:cNvPr id="141" name="Google Shape;141;p18"/>
          <p:cNvSpPr txBox="1"/>
          <p:nvPr/>
        </p:nvSpPr>
        <p:spPr>
          <a:xfrm>
            <a:off x="0" y="0"/>
            <a:ext cx="9078900" cy="1649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fr">
                <a:solidFill>
                  <a:schemeClr val="dk1"/>
                </a:solidFill>
              </a:rPr>
              <a:t>Double-clutch</a:t>
            </a:r>
            <a:endParaRPr b="1">
              <a:solidFill>
                <a:schemeClr val="dk1"/>
              </a:solidFill>
            </a:endParaRPr>
          </a:p>
          <a:p>
            <a:pPr indent="0" lvl="0" marL="0" rtl="0" algn="just">
              <a:lnSpc>
                <a:spcPct val="115000"/>
              </a:lnSpc>
              <a:spcBef>
                <a:spcPts val="0"/>
              </a:spcBef>
              <a:spcAft>
                <a:spcPts val="0"/>
              </a:spcAft>
              <a:buNone/>
            </a:pPr>
            <a:r>
              <a:t/>
            </a:r>
            <a:endParaRPr sz="1100">
              <a:solidFill>
                <a:schemeClr val="dk1"/>
              </a:solidFill>
            </a:endParaRPr>
          </a:p>
          <a:p>
            <a:pPr indent="0" lvl="0" marL="0" rtl="0" algn="just">
              <a:lnSpc>
                <a:spcPct val="115000"/>
              </a:lnSpc>
              <a:spcBef>
                <a:spcPts val="0"/>
              </a:spcBef>
              <a:spcAft>
                <a:spcPts val="0"/>
              </a:spcAft>
              <a:buNone/>
            </a:pPr>
            <a:r>
              <a:rPr lang="fr" sz="1100">
                <a:solidFill>
                  <a:schemeClr val="dk1"/>
                </a:solidFill>
              </a:rPr>
              <a:t>The main purpose of using the clutch is to reduce the risk of mechanical breakdown while changing gears. Using the clutch properly stops </a:t>
            </a:r>
            <a:r>
              <a:rPr lang="fr" sz="1100">
                <a:solidFill>
                  <a:schemeClr val="dk1"/>
                </a:solidFill>
              </a:rPr>
              <a:t>momentarily</a:t>
            </a:r>
            <a:r>
              <a:rPr lang="fr" sz="1100">
                <a:solidFill>
                  <a:schemeClr val="dk1"/>
                </a:solidFill>
              </a:rPr>
              <a:t> the the engine torque in the transmission which allows an easier engagement and disengagement of gears. Pressing the clutch when engaging and disengaging gears helps synchronizing the gears, when the clutch is released and thus promotes smoother and more fluid gear changes. This approach therefore eliminates almost all risk of breakage to the transmission, the drive shaft and the rear axles.</a:t>
            </a:r>
            <a:endParaRPr/>
          </a:p>
        </p:txBody>
      </p:sp>
      <p:pic>
        <p:nvPicPr>
          <p:cNvPr id="142" name="Google Shape;142;p18"/>
          <p:cNvPicPr preferRelativeResize="0"/>
          <p:nvPr/>
        </p:nvPicPr>
        <p:blipFill>
          <a:blip r:embed="rId5">
            <a:alphaModFix/>
          </a:blip>
          <a:stretch>
            <a:fillRect/>
          </a:stretch>
        </p:blipFill>
        <p:spPr>
          <a:xfrm>
            <a:off x="7863525" y="4473225"/>
            <a:ext cx="1128074" cy="4834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