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47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5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</p:sldIdLst>
  <p:sldSz cy="5143500" cx="9144000"/>
  <p:notesSz cx="6858000" cy="9144000"/>
  <p:embeddedFontLst>
    <p:embeddedFont>
      <p:font typeface="Exo 2"/>
      <p:regular r:id="rId53"/>
      <p:bold r:id="rId54"/>
      <p:italic r:id="rId55"/>
      <p:boldItalic r:id="rId56"/>
    </p:embeddedFont>
    <p:embeddedFont>
      <p:font typeface="Oswald"/>
      <p:regular r:id="rId57"/>
      <p:bold r:id="rId5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font" Target="fonts/Exo2-regular.fntdata"/><Relationship Id="rId52" Type="http://schemas.openxmlformats.org/officeDocument/2006/relationships/slide" Target="slides/slide47.xml"/><Relationship Id="rId11" Type="http://schemas.openxmlformats.org/officeDocument/2006/relationships/slide" Target="slides/slide6.xml"/><Relationship Id="rId55" Type="http://schemas.openxmlformats.org/officeDocument/2006/relationships/font" Target="fonts/Exo2-italic.fntdata"/><Relationship Id="rId10" Type="http://schemas.openxmlformats.org/officeDocument/2006/relationships/slide" Target="slides/slide5.xml"/><Relationship Id="rId54" Type="http://schemas.openxmlformats.org/officeDocument/2006/relationships/font" Target="fonts/Exo2-bold.fntdata"/><Relationship Id="rId13" Type="http://schemas.openxmlformats.org/officeDocument/2006/relationships/slide" Target="slides/slide8.xml"/><Relationship Id="rId57" Type="http://schemas.openxmlformats.org/officeDocument/2006/relationships/font" Target="fonts/Oswald-regular.fntdata"/><Relationship Id="rId12" Type="http://schemas.openxmlformats.org/officeDocument/2006/relationships/slide" Target="slides/slide7.xml"/><Relationship Id="rId56" Type="http://schemas.openxmlformats.org/officeDocument/2006/relationships/font" Target="fonts/Exo2-boldItalic.fntdata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58" Type="http://schemas.openxmlformats.org/officeDocument/2006/relationships/font" Target="fonts/Oswald-bold.fntdata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8912d1a80c_1_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8912d1a80c_1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>
                <a:solidFill>
                  <a:schemeClr val="dk1"/>
                </a:solidFill>
              </a:rPr>
              <a:t>A single traction axle to reduce friction and weight.</a:t>
            </a:r>
            <a:endParaRPr sz="20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8912d1a80c_1_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8912d1a80c_1_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8912d1a80c_1_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8912d1a80c_1_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8912d1a80c_1_1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8912d1a80c_1_1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8912d1a80c_1_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8912d1a80c_1_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8912d1a80c_1_1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8912d1a80c_1_1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Explain generally...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81ee4d5119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81ee4d5119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The regulator uses GPS to anticipate the slopes...</a:t>
            </a:r>
            <a:r>
              <a:rPr lang="fr"/>
              <a:t> “Start/Stop” system ensures minimum voltage and engine temperature. </a:t>
            </a:r>
            <a:r>
              <a:rPr lang="fr">
                <a:solidFill>
                  <a:schemeClr val="dk1"/>
                </a:solidFill>
              </a:rPr>
              <a:t>Examples of lubricants: 10w30 vs 15w40; 75w80 vs 80w90...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8912d1a80c_1_1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8912d1a80c_1_1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8912d1a80c_1_1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8912d1a80c_1_1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81ee4d5119_0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81ee4d5119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42c1010629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42c1010629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81ee4d5119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81ee4d5119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8ae5b984cb_0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8ae5b984cb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Explain the use, the “target”... the “Feed Back” on their driving habits...</a:t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8ae5b984cb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8ae5b984cb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For extended downtown. 100% electric factory systems are the most common because they are cheaper and are almost </a:t>
            </a:r>
            <a:r>
              <a:rPr lang="fr"/>
              <a:t>invisible</a:t>
            </a:r>
            <a:r>
              <a:rPr lang="fr"/>
              <a:t>.</a:t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81ee4d5119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81ee4d5119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For extended downtime.</a:t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81ee4d5119_0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81ee4d5119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89f4c86339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89f4c86339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Vehicle in development. Strong points: power and autonomy. Almost zero hydrogen supply networks.</a:t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89f4c86339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89f4c86339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>
                <a:solidFill>
                  <a:schemeClr val="dk1"/>
                </a:solidFill>
              </a:rPr>
              <a:t>Vehicle in development. Strong points: power and autonomy. Almost zero hydrogen supply networks.</a:t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89f4c86339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Google Shape;272;g89f4c86339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Vehicle in development. Strong points: power and cost per kilometer.</a:t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89f4c86339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89f4c86339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89f4c86339_0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Google Shape;287;g89f4c86339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8912d1a80c_1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8912d1a80c_1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89f4c86339_0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" name="Google Shape;294;g89f4c86339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Robert transport, has approximately 160 units.They are used on specific corridors. Reduced supply networks. Only 5 stations in Canada (Spring 2020). The tanks are of the “Thermos” type. The gas is liquefied to about 166 degrees C.</a:t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8ac4e6c749_0_1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Google Shape;302;g8ac4e6c749_0_1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More developed </a:t>
            </a:r>
            <a:r>
              <a:rPr lang="fr"/>
              <a:t>supply</a:t>
            </a:r>
            <a:r>
              <a:rPr lang="fr"/>
              <a:t> networks. 36 stations in Canada (Spring 2020).</a:t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8ac4e6c749_0_1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" name="Google Shape;310;g8ac4e6c749_0_1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8ac4e6c749_0_1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" name="Google Shape;318;g8ac4e6c749_0_1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8ac4e6c749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7" name="Google Shape;327;g8ac4e6c749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8ac4e6c749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5" name="Google Shape;335;g8ac4e6c749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8ac4e6c749_0_1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0" name="Google Shape;350;g8ac4e6c749_0_1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8ac4e6c749_0_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0" name="Google Shape;360;g8ac4e6c749_0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8ac4e6c749_0_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5" name="Google Shape;375;g8ac4e6c749_0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g8ac4e6c749_0_1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9" name="Google Shape;389;g8ac4e6c749_0_1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8912d1a80c_1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8912d1a80c_1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g8ac4e6c749_0_1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7" name="Google Shape;397;g8ac4e6c749_0_1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g8ac4e6c749_0_1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5" name="Google Shape;405;g8ac4e6c749_0_1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g8ac4e6c749_0_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4" name="Google Shape;414;g8ac4e6c749_0_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8ac4e6c749_0_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5" name="Google Shape;425;g8ac4e6c749_0_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g8ac4e6c749_0_1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4" name="Google Shape;434;g8ac4e6c749_0_1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g8ac4e6c749_0_1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2" name="Google Shape;442;g8ac4e6c749_0_1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8ac4e6c749_0_1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3" name="Google Shape;453;g8ac4e6c749_0_1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Very promising future given its torque.</a:t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g8ae5b984cb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4" name="Google Shape;464;g8ae5b984cb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8912d1a80c_1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8912d1a80c_1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8912d1a80c_1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8912d1a80c_1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8912d1a80c_1_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8912d1a80c_1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8912d1a80c_1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8912d1a80c_1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8912d1a80c_1_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8912d1a80c_1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g"/><Relationship Id="rId3" Type="http://schemas.openxmlformats.org/officeDocument/2006/relationships/image" Target="../media/image6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6.jpg"/><Relationship Id="rId3" Type="http://schemas.openxmlformats.org/officeDocument/2006/relationships/image" Target="../media/image6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6.jpg"/><Relationship Id="rId3" Type="http://schemas.openxmlformats.org/officeDocument/2006/relationships/image" Target="../media/image6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6.jpg"/><Relationship Id="rId3" Type="http://schemas.openxmlformats.org/officeDocument/2006/relationships/image" Target="../media/image6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6.jpg"/><Relationship Id="rId3" Type="http://schemas.openxmlformats.org/officeDocument/2006/relationships/image" Target="../media/image6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6.jpg"/><Relationship Id="rId3" Type="http://schemas.openxmlformats.org/officeDocument/2006/relationships/image" Target="../media/image6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6.jpg"/><Relationship Id="rId3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age Présentation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pic>
        <p:nvPicPr>
          <p:cNvPr id="11" name="Google Shape;11;p2"/>
          <p:cNvPicPr preferRelativeResize="0"/>
          <p:nvPr/>
        </p:nvPicPr>
        <p:blipFill rotWithShape="1">
          <a:blip r:embed="rId2">
            <a:alphaModFix/>
          </a:blip>
          <a:srcRect b="0" l="0" r="27933" t="0"/>
          <a:stretch/>
        </p:blipFill>
        <p:spPr>
          <a:xfrm>
            <a:off x="-53150" y="425300"/>
            <a:ext cx="9214800" cy="476880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2"/>
          <p:cNvSpPr/>
          <p:nvPr/>
        </p:nvSpPr>
        <p:spPr>
          <a:xfrm rot="10800000">
            <a:off x="31025" y="-106137"/>
            <a:ext cx="9225000" cy="1297575"/>
          </a:xfrm>
          <a:prstGeom prst="flowChartManualInput">
            <a:avLst/>
          </a:prstGeom>
          <a:solidFill>
            <a:srgbClr val="43434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3" name="Google Shape;13;p2"/>
          <p:cNvGrpSpPr/>
          <p:nvPr/>
        </p:nvGrpSpPr>
        <p:grpSpPr>
          <a:xfrm>
            <a:off x="76200" y="76204"/>
            <a:ext cx="2449718" cy="819858"/>
            <a:chOff x="-58250" y="-38001"/>
            <a:chExt cx="3035209" cy="1148421"/>
          </a:xfrm>
        </p:grpSpPr>
        <p:pic>
          <p:nvPicPr>
            <p:cNvPr id="14" name="Google Shape;14;p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-58250" y="-38001"/>
              <a:ext cx="2324650" cy="102017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" name="Google Shape;15;p2"/>
            <p:cNvSpPr txBox="1"/>
            <p:nvPr/>
          </p:nvSpPr>
          <p:spPr>
            <a:xfrm>
              <a:off x="652259" y="596220"/>
              <a:ext cx="2324700" cy="514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fr" sz="700">
                  <a:solidFill>
                    <a:srgbClr val="FFFFFF"/>
                  </a:solidFill>
                  <a:latin typeface="Exo 2"/>
                  <a:ea typeface="Exo 2"/>
                  <a:cs typeface="Exo 2"/>
                  <a:sym typeface="Exo 2"/>
                </a:rPr>
                <a:t>CENTRE DE FORMATION </a:t>
              </a:r>
              <a:endParaRPr i="1" sz="700">
                <a:solidFill>
                  <a:srgbClr val="FFFFFF"/>
                </a:solidFill>
                <a:latin typeface="Exo 2"/>
                <a:ea typeface="Exo 2"/>
                <a:cs typeface="Exo 2"/>
                <a:sym typeface="Exo 2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fr" sz="700">
                  <a:solidFill>
                    <a:srgbClr val="FFFFFF"/>
                  </a:solidFill>
                  <a:latin typeface="Exo 2"/>
                  <a:ea typeface="Exo 2"/>
                  <a:cs typeface="Exo 2"/>
                  <a:sym typeface="Exo 2"/>
                </a:rPr>
                <a:t>DU TRANSPORT ROUTIER</a:t>
              </a:r>
              <a:endParaRPr i="1" sz="700">
                <a:solidFill>
                  <a:srgbClr val="FFFFFF"/>
                </a:solidFill>
                <a:latin typeface="Exo 2"/>
                <a:ea typeface="Exo 2"/>
                <a:cs typeface="Exo 2"/>
                <a:sym typeface="Exo 2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fr" sz="700">
                  <a:solidFill>
                    <a:srgbClr val="FFFFFF"/>
                  </a:solidFill>
                  <a:latin typeface="Exo 2"/>
                  <a:ea typeface="Exo 2"/>
                  <a:cs typeface="Exo 2"/>
                  <a:sym typeface="Exo 2"/>
                </a:rPr>
                <a:t>DE SAINT-JÉRÔME</a:t>
              </a:r>
              <a:endParaRPr i="1" sz="700">
                <a:solidFill>
                  <a:srgbClr val="FFFFFF"/>
                </a:solidFill>
                <a:latin typeface="Exo 2"/>
                <a:ea typeface="Exo 2"/>
                <a:cs typeface="Exo 2"/>
                <a:sym typeface="Exo 2"/>
              </a:endParaRPr>
            </a:p>
          </p:txBody>
        </p:sp>
      </p:grpSp>
      <p:sp>
        <p:nvSpPr>
          <p:cNvPr id="16" name="Google Shape;16;p2"/>
          <p:cNvSpPr txBox="1"/>
          <p:nvPr>
            <p:ph type="title"/>
          </p:nvPr>
        </p:nvSpPr>
        <p:spPr>
          <a:xfrm>
            <a:off x="5237250" y="1239725"/>
            <a:ext cx="3235200" cy="1927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Oswald"/>
              <a:buNone/>
              <a:defRPr b="1" sz="3600">
                <a:solidFill>
                  <a:srgbClr val="000000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/>
          <p:nvPr>
            <p:ph type="title"/>
          </p:nvPr>
        </p:nvSpPr>
        <p:spPr>
          <a:xfrm>
            <a:off x="1165375" y="1055800"/>
            <a:ext cx="7011300" cy="1927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9" name="Google Shape;19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sp>
        <p:nvSpPr>
          <p:cNvPr id="20" name="Google Shape;20;p3"/>
          <p:cNvSpPr txBox="1"/>
          <p:nvPr>
            <p:ph idx="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pic>
        <p:nvPicPr>
          <p:cNvPr id="21" name="Google Shape;21;p3"/>
          <p:cNvPicPr preferRelativeResize="0"/>
          <p:nvPr/>
        </p:nvPicPr>
        <p:blipFill rotWithShape="1">
          <a:blip r:embed="rId2">
            <a:alphaModFix/>
          </a:blip>
          <a:srcRect b="43715" l="0" r="0" t="16408"/>
          <a:stretch/>
        </p:blipFill>
        <p:spPr>
          <a:xfrm>
            <a:off x="-25" y="4281450"/>
            <a:ext cx="9144000" cy="909225"/>
          </a:xfrm>
          <a:prstGeom prst="flowChartManualInput">
            <a:avLst/>
          </a:prstGeom>
          <a:noFill/>
          <a:ln>
            <a:noFill/>
          </a:ln>
        </p:spPr>
      </p:pic>
      <p:sp>
        <p:nvSpPr>
          <p:cNvPr id="22" name="Google Shape;22;p3"/>
          <p:cNvSpPr/>
          <p:nvPr/>
        </p:nvSpPr>
        <p:spPr>
          <a:xfrm>
            <a:off x="-19375" y="4281450"/>
            <a:ext cx="9210900" cy="909225"/>
          </a:xfrm>
          <a:prstGeom prst="flowChartManualInput">
            <a:avLst/>
          </a:prstGeom>
          <a:solidFill>
            <a:srgbClr val="000000">
              <a:alpha val="6308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3" name="Google Shape;23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5571" y="4583675"/>
            <a:ext cx="896855" cy="39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6" name="Google Shape;26;p4"/>
          <p:cNvSpPr txBox="1"/>
          <p:nvPr>
            <p:ph idx="1" type="body"/>
          </p:nvPr>
        </p:nvSpPr>
        <p:spPr>
          <a:xfrm>
            <a:off x="311700" y="1152475"/>
            <a:ext cx="8520600" cy="30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7" name="Google Shape;27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sp>
        <p:nvSpPr>
          <p:cNvPr id="28" name="Google Shape;28;p4"/>
          <p:cNvSpPr txBox="1"/>
          <p:nvPr>
            <p:ph idx="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pic>
        <p:nvPicPr>
          <p:cNvPr id="29" name="Google Shape;29;p4"/>
          <p:cNvPicPr preferRelativeResize="0"/>
          <p:nvPr/>
        </p:nvPicPr>
        <p:blipFill rotWithShape="1">
          <a:blip r:embed="rId2">
            <a:alphaModFix/>
          </a:blip>
          <a:srcRect b="43715" l="0" r="0" t="16408"/>
          <a:stretch/>
        </p:blipFill>
        <p:spPr>
          <a:xfrm>
            <a:off x="-25" y="4281450"/>
            <a:ext cx="9144000" cy="909225"/>
          </a:xfrm>
          <a:prstGeom prst="flowChartManualInput">
            <a:avLst/>
          </a:prstGeom>
          <a:noFill/>
          <a:ln>
            <a:noFill/>
          </a:ln>
        </p:spPr>
      </p:pic>
      <p:sp>
        <p:nvSpPr>
          <p:cNvPr id="30" name="Google Shape;30;p4"/>
          <p:cNvSpPr/>
          <p:nvPr/>
        </p:nvSpPr>
        <p:spPr>
          <a:xfrm>
            <a:off x="-19375" y="4281450"/>
            <a:ext cx="9201400" cy="909225"/>
          </a:xfrm>
          <a:prstGeom prst="flowChartManualInput">
            <a:avLst/>
          </a:prstGeom>
          <a:solidFill>
            <a:srgbClr val="000000">
              <a:alpha val="6308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1" name="Google Shape;31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5571" y="4583675"/>
            <a:ext cx="896855" cy="39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4" name="Google Shape;3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sp>
        <p:nvSpPr>
          <p:cNvPr id="35" name="Google Shape;35;p5"/>
          <p:cNvSpPr txBox="1"/>
          <p:nvPr>
            <p:ph idx="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pic>
        <p:nvPicPr>
          <p:cNvPr id="36" name="Google Shape;36;p5"/>
          <p:cNvPicPr preferRelativeResize="0"/>
          <p:nvPr/>
        </p:nvPicPr>
        <p:blipFill rotWithShape="1">
          <a:blip r:embed="rId2">
            <a:alphaModFix/>
          </a:blip>
          <a:srcRect b="43715" l="0" r="0" t="16408"/>
          <a:stretch/>
        </p:blipFill>
        <p:spPr>
          <a:xfrm>
            <a:off x="-25" y="4281450"/>
            <a:ext cx="9144000" cy="909225"/>
          </a:xfrm>
          <a:prstGeom prst="flowChartManualInput">
            <a:avLst/>
          </a:prstGeom>
          <a:noFill/>
          <a:ln>
            <a:noFill/>
          </a:ln>
        </p:spPr>
      </p:pic>
      <p:sp>
        <p:nvSpPr>
          <p:cNvPr id="37" name="Google Shape;37;p5"/>
          <p:cNvSpPr/>
          <p:nvPr/>
        </p:nvSpPr>
        <p:spPr>
          <a:xfrm>
            <a:off x="-19375" y="4281450"/>
            <a:ext cx="9201400" cy="909225"/>
          </a:xfrm>
          <a:prstGeom prst="flowChartManualInput">
            <a:avLst/>
          </a:prstGeom>
          <a:solidFill>
            <a:srgbClr val="000000">
              <a:alpha val="6231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8" name="Google Shape;38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5571" y="4583675"/>
            <a:ext cx="896855" cy="39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6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41" name="Google Shape;41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sp>
        <p:nvSpPr>
          <p:cNvPr id="42" name="Google Shape;42;p6"/>
          <p:cNvSpPr txBox="1"/>
          <p:nvPr>
            <p:ph idx="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pic>
        <p:nvPicPr>
          <p:cNvPr id="43" name="Google Shape;43;p6"/>
          <p:cNvPicPr preferRelativeResize="0"/>
          <p:nvPr/>
        </p:nvPicPr>
        <p:blipFill rotWithShape="1">
          <a:blip r:embed="rId2">
            <a:alphaModFix/>
          </a:blip>
          <a:srcRect b="43715" l="0" r="0" t="16408"/>
          <a:stretch/>
        </p:blipFill>
        <p:spPr>
          <a:xfrm>
            <a:off x="-25" y="4281450"/>
            <a:ext cx="9144000" cy="909225"/>
          </a:xfrm>
          <a:prstGeom prst="flowChartManualInput">
            <a:avLst/>
          </a:prstGeom>
          <a:noFill/>
          <a:ln>
            <a:noFill/>
          </a:ln>
        </p:spPr>
      </p:pic>
      <p:sp>
        <p:nvSpPr>
          <p:cNvPr id="44" name="Google Shape;44;p6"/>
          <p:cNvSpPr/>
          <p:nvPr/>
        </p:nvSpPr>
        <p:spPr>
          <a:xfrm>
            <a:off x="-19375" y="4281450"/>
            <a:ext cx="9210900" cy="909225"/>
          </a:xfrm>
          <a:prstGeom prst="flowChartManualInput">
            <a:avLst/>
          </a:prstGeom>
          <a:solidFill>
            <a:srgbClr val="000000">
              <a:alpha val="6231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5" name="Google Shape;45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5571" y="4583675"/>
            <a:ext cx="896855" cy="39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7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" name="Google Shape;48;p7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9" name="Google Shape;49;p7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50" name="Google Shape;50;p7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1" name="Google Shape;5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sp>
        <p:nvSpPr>
          <p:cNvPr id="52" name="Google Shape;52;p7"/>
          <p:cNvSpPr txBox="1"/>
          <p:nvPr>
            <p:ph idx="3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pic>
        <p:nvPicPr>
          <p:cNvPr id="53" name="Google Shape;53;p7"/>
          <p:cNvPicPr preferRelativeResize="0"/>
          <p:nvPr/>
        </p:nvPicPr>
        <p:blipFill rotWithShape="1">
          <a:blip r:embed="rId2">
            <a:alphaModFix/>
          </a:blip>
          <a:srcRect b="43715" l="0" r="0" t="16408"/>
          <a:stretch/>
        </p:blipFill>
        <p:spPr>
          <a:xfrm>
            <a:off x="-25" y="4281450"/>
            <a:ext cx="9144000" cy="909225"/>
          </a:xfrm>
          <a:prstGeom prst="flowChartManualInput">
            <a:avLst/>
          </a:prstGeom>
          <a:noFill/>
          <a:ln>
            <a:noFill/>
          </a:ln>
        </p:spPr>
      </p:pic>
      <p:sp>
        <p:nvSpPr>
          <p:cNvPr id="54" name="Google Shape;54;p7"/>
          <p:cNvSpPr/>
          <p:nvPr/>
        </p:nvSpPr>
        <p:spPr>
          <a:xfrm>
            <a:off x="-19375" y="4281450"/>
            <a:ext cx="9201400" cy="909225"/>
          </a:xfrm>
          <a:prstGeom prst="flowChartManualInput">
            <a:avLst/>
          </a:prstGeom>
          <a:solidFill>
            <a:srgbClr val="000000">
              <a:alpha val="6231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5" name="Google Shape;55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5571" y="4583675"/>
            <a:ext cx="896855" cy="39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sp>
        <p:nvSpPr>
          <p:cNvPr id="58" name="Google Shape;58;p8"/>
          <p:cNvSpPr txBox="1"/>
          <p:nvPr>
            <p:ph idx="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pic>
        <p:nvPicPr>
          <p:cNvPr id="59" name="Google Shape;59;p8"/>
          <p:cNvPicPr preferRelativeResize="0"/>
          <p:nvPr/>
        </p:nvPicPr>
        <p:blipFill rotWithShape="1">
          <a:blip r:embed="rId2">
            <a:alphaModFix/>
          </a:blip>
          <a:srcRect b="43715" l="0" r="0" t="16408"/>
          <a:stretch/>
        </p:blipFill>
        <p:spPr>
          <a:xfrm>
            <a:off x="-25" y="4281450"/>
            <a:ext cx="9144000" cy="909225"/>
          </a:xfrm>
          <a:prstGeom prst="flowChartManualInput">
            <a:avLst/>
          </a:prstGeom>
          <a:noFill/>
          <a:ln>
            <a:noFill/>
          </a:ln>
        </p:spPr>
      </p:pic>
      <p:sp>
        <p:nvSpPr>
          <p:cNvPr id="60" name="Google Shape;60;p8"/>
          <p:cNvSpPr/>
          <p:nvPr/>
        </p:nvSpPr>
        <p:spPr>
          <a:xfrm>
            <a:off x="-19375" y="4281450"/>
            <a:ext cx="9201400" cy="909225"/>
          </a:xfrm>
          <a:prstGeom prst="flowChartManualInput">
            <a:avLst/>
          </a:prstGeom>
          <a:solidFill>
            <a:srgbClr val="000000">
              <a:alpha val="6231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1" name="Google Shape;61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5571" y="4583675"/>
            <a:ext cx="896855" cy="39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1.png"/><Relationship Id="rId4" Type="http://schemas.openxmlformats.org/officeDocument/2006/relationships/image" Target="../media/image2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4.png"/><Relationship Id="rId4" Type="http://schemas.openxmlformats.org/officeDocument/2006/relationships/image" Target="../media/image2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7.png"/><Relationship Id="rId4" Type="http://schemas.openxmlformats.org/officeDocument/2006/relationships/image" Target="../media/image2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0.png"/><Relationship Id="rId4" Type="http://schemas.openxmlformats.org/officeDocument/2006/relationships/image" Target="../media/image16.png"/><Relationship Id="rId5" Type="http://schemas.openxmlformats.org/officeDocument/2006/relationships/image" Target="../media/image2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0.png"/><Relationship Id="rId4" Type="http://schemas.openxmlformats.org/officeDocument/2006/relationships/image" Target="../media/image17.png"/><Relationship Id="rId5" Type="http://schemas.openxmlformats.org/officeDocument/2006/relationships/image" Target="../media/image8.png"/><Relationship Id="rId6" Type="http://schemas.openxmlformats.org/officeDocument/2006/relationships/image" Target="../media/image2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8.png"/><Relationship Id="rId4" Type="http://schemas.openxmlformats.org/officeDocument/2006/relationships/image" Target="../media/image28.png"/><Relationship Id="rId5" Type="http://schemas.openxmlformats.org/officeDocument/2006/relationships/image" Target="../media/image2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2.png"/><Relationship Id="rId4" Type="http://schemas.openxmlformats.org/officeDocument/2006/relationships/image" Target="../media/image19.png"/><Relationship Id="rId5" Type="http://schemas.openxmlformats.org/officeDocument/2006/relationships/image" Target="../media/image23.png"/><Relationship Id="rId6" Type="http://schemas.openxmlformats.org/officeDocument/2006/relationships/image" Target="../media/image2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1.png"/><Relationship Id="rId4" Type="http://schemas.openxmlformats.org/officeDocument/2006/relationships/image" Target="../media/image22.png"/><Relationship Id="rId5" Type="http://schemas.openxmlformats.org/officeDocument/2006/relationships/image" Target="../media/image13.png"/><Relationship Id="rId6" Type="http://schemas.openxmlformats.org/officeDocument/2006/relationships/image" Target="../media/image21.png"/><Relationship Id="rId7" Type="http://schemas.openxmlformats.org/officeDocument/2006/relationships/image" Target="../media/image2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5.png"/><Relationship Id="rId4" Type="http://schemas.openxmlformats.org/officeDocument/2006/relationships/image" Target="../media/image58.jpg"/><Relationship Id="rId5" Type="http://schemas.openxmlformats.org/officeDocument/2006/relationships/image" Target="../media/image2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2.png"/><Relationship Id="rId4" Type="http://schemas.openxmlformats.org/officeDocument/2006/relationships/image" Target="../media/image2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57.jpg"/><Relationship Id="rId4" Type="http://schemas.openxmlformats.org/officeDocument/2006/relationships/image" Target="../media/image2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4.jpg"/><Relationship Id="rId4" Type="http://schemas.openxmlformats.org/officeDocument/2006/relationships/image" Target="../media/image2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60.jpg"/><Relationship Id="rId4" Type="http://schemas.openxmlformats.org/officeDocument/2006/relationships/image" Target="../media/image2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1.jpg"/><Relationship Id="rId4" Type="http://schemas.openxmlformats.org/officeDocument/2006/relationships/image" Target="../media/image2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55.jpg"/><Relationship Id="rId4" Type="http://schemas.openxmlformats.org/officeDocument/2006/relationships/image" Target="../media/image2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png"/><Relationship Id="rId4" Type="http://schemas.openxmlformats.org/officeDocument/2006/relationships/image" Target="../media/image2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47.jpg"/><Relationship Id="rId4" Type="http://schemas.openxmlformats.org/officeDocument/2006/relationships/image" Target="../media/image27.png"/><Relationship Id="rId5" Type="http://schemas.openxmlformats.org/officeDocument/2006/relationships/image" Target="../media/image2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5.png"/><Relationship Id="rId4" Type="http://schemas.openxmlformats.org/officeDocument/2006/relationships/image" Target="../media/image45.jpg"/><Relationship Id="rId5" Type="http://schemas.openxmlformats.org/officeDocument/2006/relationships/image" Target="../media/image2.jp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9.png"/><Relationship Id="rId4" Type="http://schemas.openxmlformats.org/officeDocument/2006/relationships/image" Target="../media/image2.jp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44.png"/><Relationship Id="rId4" Type="http://schemas.openxmlformats.org/officeDocument/2006/relationships/image" Target="../media/image54.png"/><Relationship Id="rId5" Type="http://schemas.openxmlformats.org/officeDocument/2006/relationships/image" Target="../media/image2.jp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40.png"/><Relationship Id="rId4" Type="http://schemas.openxmlformats.org/officeDocument/2006/relationships/image" Target="../media/image2.jp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6.png"/><Relationship Id="rId4" Type="http://schemas.openxmlformats.org/officeDocument/2006/relationships/image" Target="../media/image2.jp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4.png"/><Relationship Id="rId4" Type="http://schemas.openxmlformats.org/officeDocument/2006/relationships/image" Target="../media/image2.jp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3.png"/><Relationship Id="rId4" Type="http://schemas.openxmlformats.org/officeDocument/2006/relationships/image" Target="../media/image2.jp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35.png"/><Relationship Id="rId4" Type="http://schemas.openxmlformats.org/officeDocument/2006/relationships/image" Target="../media/image30.png"/><Relationship Id="rId5" Type="http://schemas.openxmlformats.org/officeDocument/2006/relationships/image" Target="../media/image56.png"/><Relationship Id="rId6" Type="http://schemas.openxmlformats.org/officeDocument/2006/relationships/image" Target="../media/image37.png"/><Relationship Id="rId7" Type="http://schemas.openxmlformats.org/officeDocument/2006/relationships/image" Target="../media/image38.png"/><Relationship Id="rId8" Type="http://schemas.openxmlformats.org/officeDocument/2006/relationships/image" Target="../media/image2.jp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48.png"/><Relationship Id="rId4" Type="http://schemas.openxmlformats.org/officeDocument/2006/relationships/image" Target="../media/image2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jp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42.png"/><Relationship Id="rId4" Type="http://schemas.openxmlformats.org/officeDocument/2006/relationships/image" Target="../media/image2.jp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43.png"/><Relationship Id="rId4" Type="http://schemas.openxmlformats.org/officeDocument/2006/relationships/image" Target="../media/image46.png"/><Relationship Id="rId5" Type="http://schemas.openxmlformats.org/officeDocument/2006/relationships/image" Target="../media/image39.png"/><Relationship Id="rId6" Type="http://schemas.openxmlformats.org/officeDocument/2006/relationships/image" Target="../media/image2.jp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49.png"/><Relationship Id="rId4" Type="http://schemas.openxmlformats.org/officeDocument/2006/relationships/image" Target="../media/image2.jp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50.png"/><Relationship Id="rId4" Type="http://schemas.openxmlformats.org/officeDocument/2006/relationships/image" Target="../media/image2.jp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51.png"/><Relationship Id="rId4" Type="http://schemas.openxmlformats.org/officeDocument/2006/relationships/image" Target="../media/image2.jp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53.png"/><Relationship Id="rId4" Type="http://schemas.openxmlformats.org/officeDocument/2006/relationships/image" Target="../media/image2.jp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52.png"/><Relationship Id="rId4" Type="http://schemas.openxmlformats.org/officeDocument/2006/relationships/image" Target="../media/image2.jp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2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2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9.jpg"/><Relationship Id="rId4" Type="http://schemas.openxmlformats.org/officeDocument/2006/relationships/image" Target="../media/image2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9"/>
          <p:cNvSpPr txBox="1"/>
          <p:nvPr/>
        </p:nvSpPr>
        <p:spPr>
          <a:xfrm>
            <a:off x="4740625" y="1034975"/>
            <a:ext cx="3655500" cy="180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" sz="3600">
                <a:solidFill>
                  <a:schemeClr val="dk1"/>
                </a:solidFill>
              </a:rPr>
              <a:t>Competency 2 Lesson 2.2.8</a:t>
            </a:r>
            <a:endParaRPr b="1" sz="36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" sz="3600">
                <a:solidFill>
                  <a:schemeClr val="dk1"/>
                </a:solidFill>
              </a:rPr>
              <a:t>Energy Savings</a:t>
            </a:r>
            <a:endParaRPr b="1" sz="36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3600">
              <a:solidFill>
                <a:schemeClr val="dk1"/>
              </a:solidFill>
            </a:endParaRPr>
          </a:p>
        </p:txBody>
      </p:sp>
      <p:pic>
        <p:nvPicPr>
          <p:cNvPr id="67" name="Google Shape;67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57575" y="0"/>
            <a:ext cx="1128074" cy="483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24025" y="124601"/>
            <a:ext cx="7419976" cy="3990199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18"/>
          <p:cNvSpPr txBox="1"/>
          <p:nvPr>
            <p:ph type="title"/>
          </p:nvPr>
        </p:nvSpPr>
        <p:spPr>
          <a:xfrm>
            <a:off x="159300" y="3035825"/>
            <a:ext cx="2950200" cy="1250400"/>
          </a:xfrm>
          <a:prstGeom prst="rect">
            <a:avLst/>
          </a:prstGeom>
          <a:solidFill>
            <a:srgbClr val="FFFFFF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400">
                <a:solidFill>
                  <a:srgbClr val="0000FF"/>
                </a:solidFill>
              </a:rPr>
              <a:t>TRACTOR </a:t>
            </a:r>
            <a:endParaRPr b="1" sz="2400">
              <a:solidFill>
                <a:srgbClr val="0000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400">
                <a:solidFill>
                  <a:srgbClr val="0000FF"/>
                </a:solidFill>
              </a:rPr>
              <a:t>WITH A 6X2</a:t>
            </a:r>
            <a:r>
              <a:rPr b="1" lang="fr">
                <a:solidFill>
                  <a:srgbClr val="0000FF"/>
                </a:solidFill>
              </a:rPr>
              <a:t> </a:t>
            </a:r>
            <a:endParaRPr b="1">
              <a:solidFill>
                <a:srgbClr val="0000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rgbClr val="0000FF"/>
                </a:solidFill>
              </a:rPr>
              <a:t>TANDEM AXLE</a:t>
            </a:r>
            <a:endParaRPr b="1" sz="3800">
              <a:solidFill>
                <a:srgbClr val="0000FF"/>
              </a:solidFill>
            </a:endParaRPr>
          </a:p>
        </p:txBody>
      </p:sp>
      <p:pic>
        <p:nvPicPr>
          <p:cNvPr id="133" name="Google Shape;133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31575" y="4480625"/>
            <a:ext cx="1128074" cy="483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9"/>
          <p:cNvSpPr txBox="1"/>
          <p:nvPr>
            <p:ph type="title"/>
          </p:nvPr>
        </p:nvSpPr>
        <p:spPr>
          <a:xfrm>
            <a:off x="5672575" y="445025"/>
            <a:ext cx="3503700" cy="243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" sz="2000">
                <a:solidFill>
                  <a:srgbClr val="0000FF"/>
                </a:solidFill>
              </a:rPr>
              <a:t>DEFLECTOR BETWEEN AXLES</a:t>
            </a:r>
            <a:r>
              <a:rPr b="1" lang="fr" sz="2400">
                <a:solidFill>
                  <a:srgbClr val="0000FF"/>
                </a:solidFill>
              </a:rPr>
              <a:t> </a:t>
            </a:r>
            <a:endParaRPr b="1" sz="2400">
              <a:solidFill>
                <a:srgbClr val="0000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2400">
              <a:solidFill>
                <a:srgbClr val="0000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000">
                <a:solidFill>
                  <a:srgbClr val="0000FF"/>
                </a:solidFill>
              </a:rPr>
              <a:t>WHEEL COVERS</a:t>
            </a:r>
            <a:endParaRPr b="1" sz="2400">
              <a:solidFill>
                <a:srgbClr val="0000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0000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" sz="2000">
                <a:solidFill>
                  <a:srgbClr val="0000FF"/>
                </a:solidFill>
              </a:rPr>
              <a:t>MESH MUD FLAPS</a:t>
            </a:r>
            <a:br>
              <a:rPr b="1" lang="fr"/>
            </a:br>
            <a:endParaRPr b="1" sz="3800"/>
          </a:p>
        </p:txBody>
      </p:sp>
      <p:pic>
        <p:nvPicPr>
          <p:cNvPr id="139" name="Google Shape;139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" y="168650"/>
            <a:ext cx="5473901" cy="4136650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19"/>
          <p:cNvSpPr txBox="1"/>
          <p:nvPr/>
        </p:nvSpPr>
        <p:spPr>
          <a:xfrm>
            <a:off x="5750325" y="3412300"/>
            <a:ext cx="2571900" cy="44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500">
                <a:solidFill>
                  <a:srgbClr val="FF0000"/>
                </a:solidFill>
              </a:rPr>
              <a:t>Savings of over</a:t>
            </a:r>
            <a:r>
              <a:rPr b="1" lang="fr" sz="1500">
                <a:solidFill>
                  <a:srgbClr val="FF0000"/>
                </a:solidFill>
              </a:rPr>
              <a:t> 2%</a:t>
            </a:r>
            <a:endParaRPr b="1" sz="1500">
              <a:solidFill>
                <a:srgbClr val="FF0000"/>
              </a:solidFill>
            </a:endParaRPr>
          </a:p>
        </p:txBody>
      </p:sp>
      <p:cxnSp>
        <p:nvCxnSpPr>
          <p:cNvPr id="141" name="Google Shape;141;p19"/>
          <p:cNvCxnSpPr/>
          <p:nvPr/>
        </p:nvCxnSpPr>
        <p:spPr>
          <a:xfrm flipH="1">
            <a:off x="751325" y="2409800"/>
            <a:ext cx="4975200" cy="5442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42" name="Google Shape;142;p19"/>
          <p:cNvCxnSpPr/>
          <p:nvPr/>
        </p:nvCxnSpPr>
        <p:spPr>
          <a:xfrm flipH="1">
            <a:off x="3394525" y="1723125"/>
            <a:ext cx="2241300" cy="4146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43" name="Google Shape;143;p19"/>
          <p:cNvCxnSpPr/>
          <p:nvPr/>
        </p:nvCxnSpPr>
        <p:spPr>
          <a:xfrm rot="10800000">
            <a:off x="5104475" y="1580700"/>
            <a:ext cx="518400" cy="1554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44" name="Google Shape;144;p19"/>
          <p:cNvCxnSpPr/>
          <p:nvPr/>
        </p:nvCxnSpPr>
        <p:spPr>
          <a:xfrm flipH="1">
            <a:off x="1787950" y="1101250"/>
            <a:ext cx="3899700" cy="8940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45" name="Google Shape;145;p19"/>
          <p:cNvCxnSpPr/>
          <p:nvPr/>
        </p:nvCxnSpPr>
        <p:spPr>
          <a:xfrm rot="10800000">
            <a:off x="4417925" y="790200"/>
            <a:ext cx="1243800" cy="3240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146" name="Google Shape;146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31575" y="4480625"/>
            <a:ext cx="1128074" cy="483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19633" y="259138"/>
            <a:ext cx="5902375" cy="3772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20"/>
          <p:cNvSpPr txBox="1"/>
          <p:nvPr/>
        </p:nvSpPr>
        <p:spPr>
          <a:xfrm>
            <a:off x="117325" y="927100"/>
            <a:ext cx="2832000" cy="246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000">
                <a:solidFill>
                  <a:srgbClr val="0000FF"/>
                </a:solidFill>
              </a:rPr>
              <a:t>TRACTOR DEFLECTOR</a:t>
            </a:r>
            <a:endParaRPr b="1" sz="2000">
              <a:solidFill>
                <a:srgbClr val="0000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500">
              <a:solidFill>
                <a:srgbClr val="0000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500">
              <a:solidFill>
                <a:srgbClr val="0000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500">
              <a:solidFill>
                <a:srgbClr val="0000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000">
                <a:solidFill>
                  <a:srgbClr val="0000FF"/>
                </a:solidFill>
              </a:rPr>
              <a:t>SIDE SKIRT</a:t>
            </a:r>
            <a:endParaRPr b="1" sz="2000">
              <a:solidFill>
                <a:srgbClr val="0000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500"/>
          </a:p>
        </p:txBody>
      </p:sp>
      <p:sp>
        <p:nvSpPr>
          <p:cNvPr id="153" name="Google Shape;153;p20"/>
          <p:cNvSpPr txBox="1"/>
          <p:nvPr/>
        </p:nvSpPr>
        <p:spPr>
          <a:xfrm>
            <a:off x="216725" y="3860200"/>
            <a:ext cx="2470500" cy="28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500">
                <a:solidFill>
                  <a:srgbClr val="FF0000"/>
                </a:solidFill>
              </a:rPr>
              <a:t>Savings up to 5%</a:t>
            </a:r>
            <a:endParaRPr b="1" sz="1500">
              <a:solidFill>
                <a:srgbClr val="FF0000"/>
              </a:solidFill>
            </a:endParaRPr>
          </a:p>
        </p:txBody>
      </p:sp>
      <p:cxnSp>
        <p:nvCxnSpPr>
          <p:cNvPr id="154" name="Google Shape;154;p20"/>
          <p:cNvCxnSpPr/>
          <p:nvPr/>
        </p:nvCxnSpPr>
        <p:spPr>
          <a:xfrm>
            <a:off x="1917475" y="1502875"/>
            <a:ext cx="1658400" cy="4275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55" name="Google Shape;155;p20"/>
          <p:cNvCxnSpPr/>
          <p:nvPr/>
        </p:nvCxnSpPr>
        <p:spPr>
          <a:xfrm>
            <a:off x="1826775" y="2953950"/>
            <a:ext cx="4716000" cy="1296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156" name="Google Shape;156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31575" y="4480625"/>
            <a:ext cx="1128074" cy="483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Google Shape;161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09050"/>
            <a:ext cx="2919753" cy="4196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23680" y="109056"/>
            <a:ext cx="3707950" cy="4059350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21"/>
          <p:cNvSpPr txBox="1"/>
          <p:nvPr>
            <p:ph type="title"/>
          </p:nvPr>
        </p:nvSpPr>
        <p:spPr>
          <a:xfrm>
            <a:off x="2978700" y="3264425"/>
            <a:ext cx="2429700" cy="1041000"/>
          </a:xfrm>
          <a:prstGeom prst="rect">
            <a:avLst/>
          </a:prstGeom>
          <a:solidFill>
            <a:srgbClr val="FFFFFF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000">
                <a:solidFill>
                  <a:srgbClr val="0000FF"/>
                </a:solidFill>
              </a:rPr>
              <a:t>DEFLECTORS FOR SEMI-TRAILER</a:t>
            </a:r>
            <a:endParaRPr b="1" sz="2000">
              <a:solidFill>
                <a:srgbClr val="0000FF"/>
              </a:solidFill>
            </a:endParaRPr>
          </a:p>
        </p:txBody>
      </p:sp>
      <p:cxnSp>
        <p:nvCxnSpPr>
          <p:cNvPr id="164" name="Google Shape;164;p21"/>
          <p:cNvCxnSpPr>
            <a:stCxn id="163" idx="0"/>
          </p:cNvCxnSpPr>
          <p:nvPr/>
        </p:nvCxnSpPr>
        <p:spPr>
          <a:xfrm flipH="1" rot="10800000">
            <a:off x="4193550" y="1515725"/>
            <a:ext cx="3450600" cy="17487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65" name="Google Shape;165;p21"/>
          <p:cNvCxnSpPr>
            <a:stCxn id="163" idx="0"/>
          </p:cNvCxnSpPr>
          <p:nvPr/>
        </p:nvCxnSpPr>
        <p:spPr>
          <a:xfrm rot="10800000">
            <a:off x="2768550" y="2810525"/>
            <a:ext cx="1425000" cy="4539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66" name="Google Shape;166;p21"/>
          <p:cNvSpPr txBox="1"/>
          <p:nvPr/>
        </p:nvSpPr>
        <p:spPr>
          <a:xfrm>
            <a:off x="3124200" y="228600"/>
            <a:ext cx="2083800" cy="4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500">
                <a:solidFill>
                  <a:srgbClr val="FF0000"/>
                </a:solidFill>
              </a:rPr>
              <a:t>Savings up to</a:t>
            </a:r>
            <a:r>
              <a:rPr b="1" lang="fr" sz="1500">
                <a:solidFill>
                  <a:srgbClr val="FF0000"/>
                </a:solidFill>
              </a:rPr>
              <a:t> </a:t>
            </a:r>
            <a:r>
              <a:rPr b="1" lang="fr" sz="1500">
                <a:solidFill>
                  <a:srgbClr val="FF0000"/>
                </a:solidFill>
              </a:rPr>
              <a:t>5%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167" name="Google Shape;167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31575" y="4480625"/>
            <a:ext cx="1128074" cy="483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2"/>
          <p:cNvSpPr txBox="1"/>
          <p:nvPr/>
        </p:nvSpPr>
        <p:spPr>
          <a:xfrm>
            <a:off x="-125" y="124675"/>
            <a:ext cx="9144000" cy="65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" sz="2400">
                <a:solidFill>
                  <a:srgbClr val="0000FF"/>
                </a:solidFill>
              </a:rPr>
              <a:t>USE OF A LOAD-BEARING (LOADABLE) AXLES</a:t>
            </a:r>
            <a:endParaRPr b="1" sz="2000">
              <a:solidFill>
                <a:srgbClr val="0000FF"/>
              </a:solidFill>
            </a:endParaRPr>
          </a:p>
        </p:txBody>
      </p:sp>
      <p:pic>
        <p:nvPicPr>
          <p:cNvPr id="173" name="Google Shape;173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9600" y="3108600"/>
            <a:ext cx="8182776" cy="918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200" y="1799505"/>
            <a:ext cx="9067801" cy="10241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7175" y="924675"/>
            <a:ext cx="5131701" cy="3105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931575" y="4480625"/>
            <a:ext cx="1128074" cy="483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Google Shape;181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669775"/>
            <a:ext cx="6429375" cy="3483125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23"/>
          <p:cNvSpPr txBox="1"/>
          <p:nvPr/>
        </p:nvSpPr>
        <p:spPr>
          <a:xfrm>
            <a:off x="0" y="228600"/>
            <a:ext cx="9104400" cy="59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400">
                <a:solidFill>
                  <a:srgbClr val="0000FF"/>
                </a:solidFill>
              </a:rPr>
              <a:t>DIFFERENT ELECTRONIC TOOLS (EX: COACH ISAAC)</a:t>
            </a:r>
            <a:endParaRPr b="1" sz="2400">
              <a:solidFill>
                <a:srgbClr val="0000FF"/>
              </a:solidFill>
            </a:endParaRPr>
          </a:p>
        </p:txBody>
      </p:sp>
      <p:pic>
        <p:nvPicPr>
          <p:cNvPr id="183" name="Google Shape;183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62725" y="1897825"/>
            <a:ext cx="2393050" cy="150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31575" y="4480625"/>
            <a:ext cx="1128074" cy="483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4"/>
          <p:cNvSpPr txBox="1"/>
          <p:nvPr>
            <p:ph type="title"/>
          </p:nvPr>
        </p:nvSpPr>
        <p:spPr>
          <a:xfrm>
            <a:off x="1911900" y="292625"/>
            <a:ext cx="49239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400">
                <a:solidFill>
                  <a:srgbClr val="0000FF"/>
                </a:solidFill>
              </a:rPr>
              <a:t>MECHANICAL IMPROVEMENTS</a:t>
            </a:r>
            <a:endParaRPr b="1" sz="2400">
              <a:solidFill>
                <a:srgbClr val="0000FF"/>
              </a:solidFill>
            </a:endParaRPr>
          </a:p>
        </p:txBody>
      </p:sp>
      <p:sp>
        <p:nvSpPr>
          <p:cNvPr id="190" name="Google Shape;190;p24"/>
          <p:cNvSpPr txBox="1"/>
          <p:nvPr>
            <p:ph idx="1" type="body"/>
          </p:nvPr>
        </p:nvSpPr>
        <p:spPr>
          <a:xfrm>
            <a:off x="311700" y="1076275"/>
            <a:ext cx="8520600" cy="295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/>
              <a:t>Engine cruising speeds lowered closer to engine torque.</a:t>
            </a:r>
            <a:endParaRPr b="1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lang="fr"/>
              <a:t>Predictive cruise control.</a:t>
            </a:r>
            <a:endParaRPr b="1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lang="fr"/>
              <a:t>Idle management system for extended stops.</a:t>
            </a:r>
            <a:endParaRPr b="1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lang="fr"/>
              <a:t>Reducing the “GAP” between the tractor and semi-trailer.</a:t>
            </a:r>
            <a:endParaRPr b="1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lang="fr"/>
              <a:t>Use of more efficient lubricants.</a:t>
            </a:r>
            <a:endParaRPr b="1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b="1" lang="fr"/>
              <a:t>Better control of wheel alignments for the equipment.</a:t>
            </a:r>
            <a:endParaRPr b="1"/>
          </a:p>
        </p:txBody>
      </p:sp>
      <p:pic>
        <p:nvPicPr>
          <p:cNvPr id="191" name="Google Shape;191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31575" y="4480625"/>
            <a:ext cx="1128074" cy="483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5"/>
          <p:cNvSpPr txBox="1"/>
          <p:nvPr>
            <p:ph idx="1" type="body"/>
          </p:nvPr>
        </p:nvSpPr>
        <p:spPr>
          <a:xfrm>
            <a:off x="2826300" y="361575"/>
            <a:ext cx="3218100" cy="56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" sz="2800">
                <a:solidFill>
                  <a:srgbClr val="0000FF"/>
                </a:solidFill>
              </a:rPr>
              <a:t>DID YOU KNOW?</a:t>
            </a:r>
            <a:endParaRPr/>
          </a:p>
        </p:txBody>
      </p:sp>
      <p:sp>
        <p:nvSpPr>
          <p:cNvPr id="197" name="Google Shape;197;p25"/>
          <p:cNvSpPr txBox="1"/>
          <p:nvPr/>
        </p:nvSpPr>
        <p:spPr>
          <a:xfrm>
            <a:off x="126475" y="1238875"/>
            <a:ext cx="8937900" cy="230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800"/>
              <a:t>Despite all the improvements presented, the driver remains the most important factor in fuel economy.</a:t>
            </a:r>
            <a:endParaRPr b="1"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800"/>
              <a:t>Up to </a:t>
            </a:r>
            <a:r>
              <a:rPr b="1" lang="fr" sz="1800">
                <a:solidFill>
                  <a:srgbClr val="FF0000"/>
                </a:solidFill>
              </a:rPr>
              <a:t>25%</a:t>
            </a:r>
            <a:r>
              <a:rPr b="1" lang="fr" sz="1800"/>
              <a:t> improvement by adopting good driving habits.</a:t>
            </a:r>
            <a:endParaRPr b="1" sz="1800"/>
          </a:p>
        </p:txBody>
      </p:sp>
      <p:pic>
        <p:nvPicPr>
          <p:cNvPr id="198" name="Google Shape;198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31575" y="4480625"/>
            <a:ext cx="1128074" cy="483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26"/>
          <p:cNvSpPr txBox="1"/>
          <p:nvPr/>
        </p:nvSpPr>
        <p:spPr>
          <a:xfrm>
            <a:off x="1336625" y="113050"/>
            <a:ext cx="6284100" cy="58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400">
                <a:solidFill>
                  <a:srgbClr val="0000FF"/>
                </a:solidFill>
              </a:rPr>
              <a:t>BEHAVIOR HABITS TO ADOPT</a:t>
            </a:r>
            <a:endParaRPr b="1" sz="2400">
              <a:solidFill>
                <a:srgbClr val="0000FF"/>
              </a:solidFill>
            </a:endParaRPr>
          </a:p>
        </p:txBody>
      </p:sp>
      <p:sp>
        <p:nvSpPr>
          <p:cNvPr id="204" name="Google Shape;204;p26"/>
          <p:cNvSpPr txBox="1"/>
          <p:nvPr/>
        </p:nvSpPr>
        <p:spPr>
          <a:xfrm>
            <a:off x="210800" y="781050"/>
            <a:ext cx="8839500" cy="351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500">
                <a:solidFill>
                  <a:srgbClr val="0000FF"/>
                </a:solidFill>
              </a:rPr>
              <a:t>AVOID UNNECESSARY IDLING:</a:t>
            </a:r>
            <a:r>
              <a:rPr b="1" lang="fr" sz="1500"/>
              <a:t> An idling engine consumes about </a:t>
            </a:r>
            <a:r>
              <a:rPr b="1" lang="fr" sz="1500">
                <a:solidFill>
                  <a:srgbClr val="FF0000"/>
                </a:solidFill>
              </a:rPr>
              <a:t>4 </a:t>
            </a:r>
            <a:r>
              <a:rPr b="1" lang="fr" sz="1500"/>
              <a:t>liters/hour. </a:t>
            </a:r>
            <a:r>
              <a:rPr b="1" lang="fr" sz="1500">
                <a:solidFill>
                  <a:srgbClr val="FF0000"/>
                </a:solidFill>
              </a:rPr>
              <a:t>1</a:t>
            </a:r>
            <a:r>
              <a:rPr b="1" lang="fr" sz="1500"/>
              <a:t> hour of idling for an engine is equivalent to </a:t>
            </a:r>
            <a:r>
              <a:rPr b="1" lang="fr" sz="1500">
                <a:solidFill>
                  <a:srgbClr val="FF0000"/>
                </a:solidFill>
              </a:rPr>
              <a:t>2</a:t>
            </a:r>
            <a:r>
              <a:rPr b="1" lang="fr" sz="1500"/>
              <a:t> hours of wear at </a:t>
            </a:r>
            <a:r>
              <a:rPr b="1" lang="fr" sz="1500"/>
              <a:t>cruising</a:t>
            </a:r>
            <a:r>
              <a:rPr b="1" lang="fr" sz="1500"/>
              <a:t> speed.</a:t>
            </a:r>
            <a:endParaRPr b="1"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500">
                <a:solidFill>
                  <a:srgbClr val="0000FF"/>
                </a:solidFill>
              </a:rPr>
              <a:t>SOLUTIONS:</a:t>
            </a:r>
            <a:endParaRPr b="1" sz="1500">
              <a:solidFill>
                <a:srgbClr val="0000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500"/>
              <a:t>Warm up the engine by </a:t>
            </a:r>
            <a:r>
              <a:rPr b="1" lang="fr" sz="1500">
                <a:solidFill>
                  <a:srgbClr val="FF0000"/>
                </a:solidFill>
              </a:rPr>
              <a:t>moving slowly and gradually </a:t>
            </a:r>
            <a:r>
              <a:rPr b="1" lang="fr" sz="1500"/>
              <a:t>until the engine operating temperature is reached.</a:t>
            </a:r>
            <a:endParaRPr b="1"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500">
                <a:solidFill>
                  <a:srgbClr val="FF0000"/>
                </a:solidFill>
              </a:rPr>
              <a:t>Turn off </a:t>
            </a:r>
            <a:r>
              <a:rPr b="1" lang="fr" sz="1500"/>
              <a:t>the engine during basic maneuvers. (Circle Check, Coupling, Uncoupling, Storage, etc.).</a:t>
            </a:r>
            <a:endParaRPr b="1"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500">
                <a:solidFill>
                  <a:srgbClr val="FF0000"/>
                </a:solidFill>
              </a:rPr>
              <a:t>Turn off</a:t>
            </a:r>
            <a:r>
              <a:rPr b="1" lang="fr" sz="1500">
                <a:solidFill>
                  <a:schemeClr val="dk1"/>
                </a:solidFill>
              </a:rPr>
              <a:t> the engine during waiting periods. (Customers, Customs, Fuel, etc.)</a:t>
            </a:r>
            <a:endParaRPr b="1" sz="15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" sz="1500">
                <a:solidFill>
                  <a:srgbClr val="FF0000"/>
                </a:solidFill>
              </a:rPr>
              <a:t>Go through the last few minutes of a trip without putting a load on the engine to allow it to cool down. Thus, being able to shut off the engine as soon as the parking brake is applied.</a:t>
            </a:r>
            <a:endParaRPr b="1" sz="1500"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</p:txBody>
      </p:sp>
      <p:pic>
        <p:nvPicPr>
          <p:cNvPr id="205" name="Google Shape;205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31575" y="4480625"/>
            <a:ext cx="1128074" cy="483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27"/>
          <p:cNvSpPr txBox="1"/>
          <p:nvPr>
            <p:ph type="title"/>
          </p:nvPr>
        </p:nvSpPr>
        <p:spPr>
          <a:xfrm>
            <a:off x="0" y="268250"/>
            <a:ext cx="914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400">
                <a:solidFill>
                  <a:srgbClr val="0000FF"/>
                </a:solidFill>
              </a:rPr>
              <a:t>SOME NUMBERS</a:t>
            </a:r>
            <a:r>
              <a:rPr b="1" lang="fr" sz="2400">
                <a:solidFill>
                  <a:srgbClr val="0000FF"/>
                </a:solidFill>
              </a:rPr>
              <a:t>!</a:t>
            </a:r>
            <a:endParaRPr b="1" sz="2400">
              <a:solidFill>
                <a:srgbClr val="0000FF"/>
              </a:solidFill>
            </a:endParaRPr>
          </a:p>
        </p:txBody>
      </p:sp>
      <p:sp>
        <p:nvSpPr>
          <p:cNvPr id="211" name="Google Shape;211;p27"/>
          <p:cNvSpPr txBox="1"/>
          <p:nvPr/>
        </p:nvSpPr>
        <p:spPr>
          <a:xfrm>
            <a:off x="309175" y="1025900"/>
            <a:ext cx="7729200" cy="25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600">
                <a:solidFill>
                  <a:srgbClr val="0000FF"/>
                </a:solidFill>
              </a:rPr>
              <a:t>1 hour of </a:t>
            </a:r>
            <a:r>
              <a:rPr b="1" lang="fr" sz="1600">
                <a:solidFill>
                  <a:srgbClr val="0000FF"/>
                </a:solidFill>
              </a:rPr>
              <a:t>unnecessary</a:t>
            </a:r>
            <a:r>
              <a:rPr b="1" lang="fr" sz="1600">
                <a:solidFill>
                  <a:srgbClr val="0000FF"/>
                </a:solidFill>
              </a:rPr>
              <a:t> idling per day:</a:t>
            </a:r>
            <a:endParaRPr b="1" sz="1600">
              <a:solidFill>
                <a:srgbClr val="0000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600"/>
              <a:t>4 litres of fuel/day.</a:t>
            </a:r>
            <a:endParaRPr b="1"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600"/>
              <a:t>250 working days/year</a:t>
            </a:r>
            <a:endParaRPr b="1"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600"/>
              <a:t>1000 liters/year</a:t>
            </a:r>
            <a:endParaRPr b="1"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600"/>
              <a:t>1000 liters at $1.40 = $1400/year</a:t>
            </a:r>
            <a:endParaRPr b="1"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" sz="1600">
                <a:solidFill>
                  <a:srgbClr val="0000FF"/>
                </a:solidFill>
              </a:rPr>
              <a:t>For a fleet of 100 trucks:</a:t>
            </a:r>
            <a:endParaRPr sz="1600">
              <a:solidFill>
                <a:srgbClr val="0000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600"/>
              <a:t>100 trucks </a:t>
            </a:r>
            <a:r>
              <a:rPr b="1" lang="fr" sz="1600"/>
              <a:t>x $1</a:t>
            </a:r>
            <a:r>
              <a:rPr b="1" lang="fr" sz="1600"/>
              <a:t>400 =</a:t>
            </a:r>
            <a:r>
              <a:rPr lang="fr" sz="1600"/>
              <a:t> </a:t>
            </a:r>
            <a:r>
              <a:rPr lang="fr" sz="1600">
                <a:solidFill>
                  <a:srgbClr val="FF0000"/>
                </a:solidFill>
              </a:rPr>
              <a:t>$</a:t>
            </a:r>
            <a:r>
              <a:rPr b="1" lang="fr" sz="1600">
                <a:solidFill>
                  <a:srgbClr val="FF0000"/>
                </a:solidFill>
              </a:rPr>
              <a:t>140 000/year</a:t>
            </a:r>
            <a:endParaRPr b="1" sz="1600"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12" name="Google Shape;212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31575" y="4480625"/>
            <a:ext cx="1128074" cy="483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0"/>
          <p:cNvSpPr txBox="1"/>
          <p:nvPr/>
        </p:nvSpPr>
        <p:spPr>
          <a:xfrm>
            <a:off x="0" y="322600"/>
            <a:ext cx="5454300" cy="6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3000">
                <a:solidFill>
                  <a:srgbClr val="0000FF"/>
                </a:solidFill>
              </a:rPr>
              <a:t>CONTENT OF THE LESSON:</a:t>
            </a:r>
            <a:endParaRPr sz="3200">
              <a:solidFill>
                <a:srgbClr val="0000FF"/>
              </a:solidFill>
            </a:endParaRPr>
          </a:p>
        </p:txBody>
      </p:sp>
      <p:sp>
        <p:nvSpPr>
          <p:cNvPr id="73" name="Google Shape;73;p10"/>
          <p:cNvSpPr txBox="1"/>
          <p:nvPr/>
        </p:nvSpPr>
        <p:spPr>
          <a:xfrm>
            <a:off x="0" y="838200"/>
            <a:ext cx="8916300" cy="198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200"/>
              <a:t>Recognize the different elements and technologies that influence energy consumption.</a:t>
            </a:r>
            <a:endParaRPr b="1" sz="2200"/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200"/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200"/>
              <a:t>Interpret data from an on-board computer in relation to fuel consumption.</a:t>
            </a:r>
            <a:endParaRPr b="1" sz="2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</p:txBody>
      </p:sp>
      <p:pic>
        <p:nvPicPr>
          <p:cNvPr id="74" name="Google Shape;74;p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31575" y="4480625"/>
            <a:ext cx="1128074" cy="483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28"/>
          <p:cNvSpPr txBox="1"/>
          <p:nvPr/>
        </p:nvSpPr>
        <p:spPr>
          <a:xfrm>
            <a:off x="1336625" y="189250"/>
            <a:ext cx="6235800" cy="58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400">
                <a:solidFill>
                  <a:srgbClr val="0000FF"/>
                </a:solidFill>
              </a:rPr>
              <a:t>BEHAVIORAL HABITS TO ADOPT</a:t>
            </a:r>
            <a:endParaRPr b="1" sz="2400">
              <a:solidFill>
                <a:srgbClr val="0000FF"/>
              </a:solidFill>
            </a:endParaRPr>
          </a:p>
        </p:txBody>
      </p:sp>
      <p:sp>
        <p:nvSpPr>
          <p:cNvPr id="218" name="Google Shape;218;p28"/>
          <p:cNvSpPr txBox="1"/>
          <p:nvPr/>
        </p:nvSpPr>
        <p:spPr>
          <a:xfrm>
            <a:off x="0" y="1066800"/>
            <a:ext cx="89661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600">
                <a:solidFill>
                  <a:schemeClr val="dk1"/>
                </a:solidFill>
              </a:rPr>
              <a:t>Know the mechanical specifications of your vehicle’s truck.</a:t>
            </a:r>
            <a:endParaRPr b="1"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600">
                <a:solidFill>
                  <a:schemeClr val="dk1"/>
                </a:solidFill>
              </a:rPr>
              <a:t>Use of engine torque.</a:t>
            </a:r>
            <a:endParaRPr b="1"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600">
                <a:solidFill>
                  <a:schemeClr val="dk1"/>
                </a:solidFill>
              </a:rPr>
              <a:t>Using the gauges and fuel consumption data in the dashboard.</a:t>
            </a:r>
            <a:endParaRPr b="1"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600">
                <a:solidFill>
                  <a:schemeClr val="dk1"/>
                </a:solidFill>
              </a:rPr>
              <a:t>Progressive gear changes.</a:t>
            </a:r>
            <a:endParaRPr b="1"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600">
                <a:solidFill>
                  <a:schemeClr val="dk1"/>
                </a:solidFill>
              </a:rPr>
              <a:t>Anticipation of road changes.</a:t>
            </a:r>
            <a:endParaRPr b="1"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600">
                <a:solidFill>
                  <a:schemeClr val="dk1"/>
                </a:solidFill>
              </a:rPr>
              <a:t>Lower cruising speed.</a:t>
            </a:r>
            <a:endParaRPr b="1"/>
          </a:p>
        </p:txBody>
      </p:sp>
      <p:pic>
        <p:nvPicPr>
          <p:cNvPr id="219" name="Google Shape;219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31575" y="4480625"/>
            <a:ext cx="1128074" cy="483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29"/>
          <p:cNvSpPr txBox="1"/>
          <p:nvPr>
            <p:ph type="title"/>
          </p:nvPr>
        </p:nvSpPr>
        <p:spPr>
          <a:xfrm>
            <a:off x="193000" y="187625"/>
            <a:ext cx="5810100" cy="126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400">
                <a:solidFill>
                  <a:srgbClr val="0000FF"/>
                </a:solidFill>
              </a:rPr>
              <a:t>RELEVANT</a:t>
            </a:r>
            <a:r>
              <a:rPr b="1" lang="fr" sz="2400">
                <a:solidFill>
                  <a:srgbClr val="0000FF"/>
                </a:solidFill>
              </a:rPr>
              <a:t> DATA PROVIDED BY THE </a:t>
            </a:r>
            <a:r>
              <a:rPr b="1" lang="fr" sz="2400">
                <a:solidFill>
                  <a:srgbClr val="0000FF"/>
                </a:solidFill>
              </a:rPr>
              <a:t>DASHBOARD</a:t>
            </a:r>
            <a:endParaRPr b="1" sz="2400">
              <a:solidFill>
                <a:srgbClr val="0000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25" name="Google Shape;225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721050"/>
            <a:ext cx="5323300" cy="2212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28100" y="2653250"/>
            <a:ext cx="3332650" cy="134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85300" y="266768"/>
            <a:ext cx="2466675" cy="2019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931575" y="4480625"/>
            <a:ext cx="1128074" cy="483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30"/>
          <p:cNvSpPr txBox="1"/>
          <p:nvPr>
            <p:ph type="title"/>
          </p:nvPr>
        </p:nvSpPr>
        <p:spPr>
          <a:xfrm>
            <a:off x="414600" y="64025"/>
            <a:ext cx="8356500" cy="78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800">
                <a:solidFill>
                  <a:srgbClr val="0000FF"/>
                </a:solidFill>
              </a:rPr>
              <a:t>USE OF AN AUXILIARY </a:t>
            </a:r>
            <a:r>
              <a:rPr b="1" lang="fr" sz="1800">
                <a:solidFill>
                  <a:srgbClr val="FF0000"/>
                </a:solidFill>
              </a:rPr>
              <a:t>“APU”</a:t>
            </a:r>
            <a:r>
              <a:rPr b="1" lang="fr" sz="1800">
                <a:solidFill>
                  <a:srgbClr val="0000FF"/>
                </a:solidFill>
              </a:rPr>
              <a:t> HEATING/AIR CONDITIONING UNIT DIESEL AND/OR ELECTRICITY. OPTIONAL AND FACTORY OFFERED “OEM”.</a:t>
            </a:r>
            <a:endParaRPr b="1" sz="1800">
              <a:solidFill>
                <a:srgbClr val="0000FF"/>
              </a:solidFill>
            </a:endParaRPr>
          </a:p>
        </p:txBody>
      </p:sp>
      <p:pic>
        <p:nvPicPr>
          <p:cNvPr id="234" name="Google Shape;234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14600" y="2030150"/>
            <a:ext cx="4330600" cy="2171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97600" y="882229"/>
            <a:ext cx="1827325" cy="3151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91175" y="806274"/>
            <a:ext cx="2676225" cy="1133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3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76213" y="1423988"/>
            <a:ext cx="2085975" cy="2905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3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931575" y="4480625"/>
            <a:ext cx="1128074" cy="483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31"/>
          <p:cNvSpPr txBox="1"/>
          <p:nvPr>
            <p:ph type="title"/>
          </p:nvPr>
        </p:nvSpPr>
        <p:spPr>
          <a:xfrm>
            <a:off x="457200" y="64025"/>
            <a:ext cx="8262000" cy="78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" sz="1800">
                <a:solidFill>
                  <a:srgbClr val="0000FF"/>
                </a:solidFill>
              </a:rPr>
              <a:t>USE OF AN AUXILIARY “APU” HEATING/AIR CONDITIONING UNIT  DIESEL AND/OR ELECTRICITY. OPTIONAL</a:t>
            </a:r>
            <a:r>
              <a:rPr b="1" lang="fr" sz="1800">
                <a:solidFill>
                  <a:srgbClr val="FF0000"/>
                </a:solidFill>
              </a:rPr>
              <a:t> “AFTERMARKET”</a:t>
            </a:r>
            <a:endParaRPr b="1" sz="1800">
              <a:solidFill>
                <a:srgbClr val="FF0000"/>
              </a:solidFill>
            </a:endParaRPr>
          </a:p>
        </p:txBody>
      </p:sp>
      <p:pic>
        <p:nvPicPr>
          <p:cNvPr id="244" name="Google Shape;244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925325"/>
            <a:ext cx="4107633" cy="3374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36475" y="849125"/>
            <a:ext cx="3374126" cy="3374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31575" y="4480625"/>
            <a:ext cx="1128074" cy="483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32"/>
          <p:cNvSpPr txBox="1"/>
          <p:nvPr>
            <p:ph type="title"/>
          </p:nvPr>
        </p:nvSpPr>
        <p:spPr>
          <a:xfrm>
            <a:off x="140525" y="292625"/>
            <a:ext cx="4173900" cy="92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400">
                <a:solidFill>
                  <a:srgbClr val="0000FF"/>
                </a:solidFill>
              </a:rPr>
              <a:t>ALTERNATIVE ENERGY VEHICLES</a:t>
            </a:r>
            <a:endParaRPr b="1" sz="2400">
              <a:solidFill>
                <a:srgbClr val="0000FF"/>
              </a:solidFill>
            </a:endParaRPr>
          </a:p>
        </p:txBody>
      </p:sp>
      <p:pic>
        <p:nvPicPr>
          <p:cNvPr id="252" name="Google Shape;252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375" y="1763525"/>
            <a:ext cx="4384900" cy="2545525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32"/>
          <p:cNvSpPr txBox="1"/>
          <p:nvPr/>
        </p:nvSpPr>
        <p:spPr>
          <a:xfrm>
            <a:off x="4314350" y="358525"/>
            <a:ext cx="4725600" cy="239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000">
                <a:solidFill>
                  <a:schemeClr val="dk1"/>
                </a:solidFill>
              </a:rPr>
              <a:t>Electricity Using Hydrogen</a:t>
            </a:r>
            <a:endParaRPr b="1" sz="2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000"/>
              <a:t>100 % Electric</a:t>
            </a:r>
            <a:endParaRPr b="1"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000">
                <a:solidFill>
                  <a:schemeClr val="dk1"/>
                </a:solidFill>
              </a:rPr>
              <a:t>Liquefied Natural Gas “LNG”</a:t>
            </a:r>
            <a:endParaRPr b="1" sz="2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000"/>
              <a:t>Compressed Natural Gas </a:t>
            </a:r>
            <a:r>
              <a:rPr b="1" lang="fr" sz="2000"/>
              <a:t>“CNG”</a:t>
            </a:r>
            <a:endParaRPr b="1"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</p:txBody>
      </p:sp>
      <p:pic>
        <p:nvPicPr>
          <p:cNvPr id="254" name="Google Shape;254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31575" y="4480625"/>
            <a:ext cx="1128074" cy="483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33"/>
          <p:cNvSpPr txBox="1"/>
          <p:nvPr>
            <p:ph type="title"/>
          </p:nvPr>
        </p:nvSpPr>
        <p:spPr>
          <a:xfrm>
            <a:off x="389125" y="-12175"/>
            <a:ext cx="8279700" cy="630600"/>
          </a:xfrm>
          <a:prstGeom prst="rect">
            <a:avLst/>
          </a:prstGeom>
          <a:solidFill>
            <a:srgbClr val="FFFFFF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400">
                <a:solidFill>
                  <a:srgbClr val="0000FF"/>
                </a:solidFill>
              </a:rPr>
              <a:t>ELECTRIC VEHICLE USING HYDRGEN</a:t>
            </a:r>
            <a:endParaRPr b="1" sz="2400">
              <a:solidFill>
                <a:srgbClr val="0000FF"/>
              </a:solidFill>
            </a:endParaRPr>
          </a:p>
        </p:txBody>
      </p:sp>
      <p:pic>
        <p:nvPicPr>
          <p:cNvPr id="260" name="Google Shape;260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28800" y="426650"/>
            <a:ext cx="7261622" cy="3802450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Google Shape;261;p33"/>
          <p:cNvSpPr txBox="1"/>
          <p:nvPr/>
        </p:nvSpPr>
        <p:spPr>
          <a:xfrm>
            <a:off x="137725" y="656750"/>
            <a:ext cx="1632900" cy="80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300"/>
              <a:t>NICOLA ONE</a:t>
            </a:r>
            <a:r>
              <a:rPr lang="fr"/>
              <a:t> </a:t>
            </a:r>
            <a:endParaRPr/>
          </a:p>
        </p:txBody>
      </p:sp>
      <p:pic>
        <p:nvPicPr>
          <p:cNvPr id="262" name="Google Shape;262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31575" y="4480625"/>
            <a:ext cx="1128074" cy="483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Google Shape;267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2425"/>
            <a:ext cx="7318550" cy="4116676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Google Shape;268;p34"/>
          <p:cNvSpPr txBox="1"/>
          <p:nvPr/>
        </p:nvSpPr>
        <p:spPr>
          <a:xfrm>
            <a:off x="7681525" y="580550"/>
            <a:ext cx="1338600" cy="95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300"/>
              <a:t>NICOLA    TWO</a:t>
            </a:r>
            <a:r>
              <a:rPr lang="fr"/>
              <a:t> </a:t>
            </a:r>
            <a:endParaRPr/>
          </a:p>
        </p:txBody>
      </p:sp>
      <p:pic>
        <p:nvPicPr>
          <p:cNvPr id="269" name="Google Shape;269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31575" y="4480625"/>
            <a:ext cx="1128074" cy="483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35"/>
          <p:cNvSpPr txBox="1"/>
          <p:nvPr>
            <p:ph idx="1" type="body"/>
          </p:nvPr>
        </p:nvSpPr>
        <p:spPr>
          <a:xfrm>
            <a:off x="6298425" y="1457275"/>
            <a:ext cx="2464500" cy="58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fr" sz="2400">
                <a:solidFill>
                  <a:srgbClr val="000000"/>
                </a:solidFill>
              </a:rPr>
              <a:t>TESLA SEMI</a:t>
            </a:r>
            <a:endParaRPr b="1" sz="2400">
              <a:solidFill>
                <a:srgbClr val="000000"/>
              </a:solidFill>
            </a:endParaRPr>
          </a:p>
        </p:txBody>
      </p:sp>
      <p:sp>
        <p:nvSpPr>
          <p:cNvPr id="275" name="Google Shape;275;p35"/>
          <p:cNvSpPr txBox="1"/>
          <p:nvPr/>
        </p:nvSpPr>
        <p:spPr>
          <a:xfrm>
            <a:off x="5976075" y="349150"/>
            <a:ext cx="2787000" cy="9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400">
                <a:solidFill>
                  <a:srgbClr val="0000FF"/>
                </a:solidFill>
              </a:rPr>
              <a:t>100 % ELECTRIC VEHICLE</a:t>
            </a:r>
            <a:endParaRPr b="1" sz="2400">
              <a:solidFill>
                <a:srgbClr val="0000FF"/>
              </a:solidFill>
            </a:endParaRPr>
          </a:p>
        </p:txBody>
      </p:sp>
      <p:pic>
        <p:nvPicPr>
          <p:cNvPr id="276" name="Google Shape;276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7600" y="140525"/>
            <a:ext cx="5379822" cy="41540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31575" y="4480625"/>
            <a:ext cx="1128074" cy="483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Google Shape;282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4301" y="124301"/>
            <a:ext cx="6977325" cy="3979250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p36"/>
          <p:cNvSpPr txBox="1"/>
          <p:nvPr>
            <p:ph type="title"/>
          </p:nvPr>
        </p:nvSpPr>
        <p:spPr>
          <a:xfrm>
            <a:off x="6608200" y="3188225"/>
            <a:ext cx="2535900" cy="1060800"/>
          </a:xfrm>
          <a:prstGeom prst="rect">
            <a:avLst/>
          </a:prstGeom>
          <a:solidFill>
            <a:srgbClr val="FFFFFF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400"/>
              <a:t>FREIGHTLINER E-CASCADIA</a:t>
            </a:r>
            <a:endParaRPr b="1" sz="2400"/>
          </a:p>
        </p:txBody>
      </p:sp>
      <p:pic>
        <p:nvPicPr>
          <p:cNvPr id="284" name="Google Shape;284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31575" y="4480625"/>
            <a:ext cx="1128074" cy="483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37"/>
          <p:cNvSpPr txBox="1"/>
          <p:nvPr>
            <p:ph type="title"/>
          </p:nvPr>
        </p:nvSpPr>
        <p:spPr>
          <a:xfrm>
            <a:off x="7550700" y="445025"/>
            <a:ext cx="1603800" cy="119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400"/>
              <a:t>VOLVO</a:t>
            </a:r>
            <a:r>
              <a:rPr b="1" lang="fr" sz="2900"/>
              <a:t> </a:t>
            </a:r>
            <a:r>
              <a:rPr b="1" lang="fr" sz="2000"/>
              <a:t>ELECTRIC VNR</a:t>
            </a:r>
            <a:endParaRPr b="1" sz="2000"/>
          </a:p>
        </p:txBody>
      </p:sp>
      <p:pic>
        <p:nvPicPr>
          <p:cNvPr id="290" name="Google Shape;290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240" y="112425"/>
            <a:ext cx="7406301" cy="4116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31575" y="4480625"/>
            <a:ext cx="1128074" cy="483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1"/>
          <p:cNvSpPr txBox="1"/>
          <p:nvPr>
            <p:ph type="title"/>
          </p:nvPr>
        </p:nvSpPr>
        <p:spPr>
          <a:xfrm>
            <a:off x="0" y="104325"/>
            <a:ext cx="9144000" cy="114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rgbClr val="0000FF"/>
                </a:solidFill>
              </a:rPr>
              <a:t>USING HEAVY VEHICLES </a:t>
            </a:r>
            <a:r>
              <a:rPr b="1" lang="fr">
                <a:solidFill>
                  <a:srgbClr val="0000FF"/>
                </a:solidFill>
              </a:rPr>
              <a:t>ECONOMICALLY</a:t>
            </a:r>
            <a:endParaRPr b="1">
              <a:solidFill>
                <a:srgbClr val="0000FF"/>
              </a:solidFill>
            </a:endParaRPr>
          </a:p>
        </p:txBody>
      </p:sp>
      <p:pic>
        <p:nvPicPr>
          <p:cNvPr id="80" name="Google Shape;80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35425" y="1033375"/>
            <a:ext cx="6673125" cy="3076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31575" y="4480625"/>
            <a:ext cx="1128074" cy="483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38"/>
          <p:cNvSpPr txBox="1"/>
          <p:nvPr>
            <p:ph type="title"/>
          </p:nvPr>
        </p:nvSpPr>
        <p:spPr>
          <a:xfrm>
            <a:off x="6179100" y="521225"/>
            <a:ext cx="3006900" cy="125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100">
                <a:solidFill>
                  <a:srgbClr val="0000FF"/>
                </a:solidFill>
              </a:rPr>
              <a:t>VEHICLE USING LIQUEFIED NATURAL GAS (LNG)</a:t>
            </a:r>
            <a:endParaRPr b="1" sz="2100">
              <a:solidFill>
                <a:srgbClr val="0000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/>
          </a:p>
        </p:txBody>
      </p:sp>
      <p:pic>
        <p:nvPicPr>
          <p:cNvPr id="297" name="Google Shape;297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79525"/>
            <a:ext cx="6026700" cy="4017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66669" y="2590800"/>
            <a:ext cx="5324475" cy="163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31575" y="4480625"/>
            <a:ext cx="1128074" cy="483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39"/>
          <p:cNvSpPr txBox="1"/>
          <p:nvPr>
            <p:ph type="title"/>
          </p:nvPr>
        </p:nvSpPr>
        <p:spPr>
          <a:xfrm>
            <a:off x="5721900" y="216425"/>
            <a:ext cx="3006900" cy="144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100">
                <a:solidFill>
                  <a:srgbClr val="0000FF"/>
                </a:solidFill>
              </a:rPr>
              <a:t>VEHICLE USING COMPRESSED NATURAL GAS(CNG)</a:t>
            </a:r>
            <a:endParaRPr b="1" sz="2100">
              <a:solidFill>
                <a:srgbClr val="0000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/>
          </a:p>
        </p:txBody>
      </p:sp>
      <p:pic>
        <p:nvPicPr>
          <p:cNvPr id="305" name="Google Shape;305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72600" y="1800225"/>
            <a:ext cx="3576150" cy="2376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228600"/>
            <a:ext cx="5167800" cy="3875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31575" y="4480625"/>
            <a:ext cx="1128074" cy="483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" name="Google Shape;312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8600" y="152400"/>
            <a:ext cx="8639175" cy="3990975"/>
          </a:xfrm>
          <a:prstGeom prst="rect">
            <a:avLst/>
          </a:prstGeom>
          <a:noFill/>
          <a:ln>
            <a:noFill/>
          </a:ln>
        </p:spPr>
      </p:pic>
      <p:sp>
        <p:nvSpPr>
          <p:cNvPr id="313" name="Google Shape;313;p40"/>
          <p:cNvSpPr txBox="1"/>
          <p:nvPr/>
        </p:nvSpPr>
        <p:spPr>
          <a:xfrm>
            <a:off x="6271575" y="53725"/>
            <a:ext cx="2511300" cy="100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800">
                <a:solidFill>
                  <a:srgbClr val="0000FF"/>
                </a:solidFill>
              </a:rPr>
              <a:t>Major Fleets</a:t>
            </a:r>
            <a:endParaRPr b="1" sz="1800">
              <a:solidFill>
                <a:srgbClr val="0000FF"/>
              </a:solidFill>
            </a:endParaRPr>
          </a:p>
        </p:txBody>
      </p:sp>
      <p:sp>
        <p:nvSpPr>
          <p:cNvPr id="314" name="Google Shape;314;p40"/>
          <p:cNvSpPr/>
          <p:nvPr/>
        </p:nvSpPr>
        <p:spPr>
          <a:xfrm>
            <a:off x="956175" y="53725"/>
            <a:ext cx="5315400" cy="3645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800"/>
              <a:t>Compressed natural gas trucks:</a:t>
            </a:r>
            <a:endParaRPr b="1" sz="1800"/>
          </a:p>
        </p:txBody>
      </p:sp>
      <p:pic>
        <p:nvPicPr>
          <p:cNvPr id="315" name="Google Shape;315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31575" y="4480625"/>
            <a:ext cx="1128074" cy="483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0" name="Google Shape;320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19425" y="814388"/>
            <a:ext cx="6000750" cy="3362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36825"/>
            <a:ext cx="5834300" cy="2538250"/>
          </a:xfrm>
          <a:prstGeom prst="rect">
            <a:avLst/>
          </a:prstGeom>
          <a:noFill/>
          <a:ln>
            <a:noFill/>
          </a:ln>
        </p:spPr>
      </p:pic>
      <p:sp>
        <p:nvSpPr>
          <p:cNvPr id="322" name="Google Shape;322;p41"/>
          <p:cNvSpPr txBox="1"/>
          <p:nvPr/>
        </p:nvSpPr>
        <p:spPr>
          <a:xfrm>
            <a:off x="152400" y="2766475"/>
            <a:ext cx="2439600" cy="85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200">
                <a:solidFill>
                  <a:srgbClr val="0000FF"/>
                </a:solidFill>
              </a:rPr>
              <a:t>Express Mondor</a:t>
            </a:r>
            <a:endParaRPr b="1" sz="2200">
              <a:solidFill>
                <a:srgbClr val="0000FF"/>
              </a:solidFill>
            </a:endParaRPr>
          </a:p>
        </p:txBody>
      </p:sp>
      <p:sp>
        <p:nvSpPr>
          <p:cNvPr id="323" name="Google Shape;323;p41"/>
          <p:cNvSpPr txBox="1"/>
          <p:nvPr/>
        </p:nvSpPr>
        <p:spPr>
          <a:xfrm>
            <a:off x="6956475" y="241725"/>
            <a:ext cx="1060800" cy="72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400">
                <a:solidFill>
                  <a:srgbClr val="FF0000"/>
                </a:solidFill>
              </a:rPr>
              <a:t>C.A.T.</a:t>
            </a:r>
            <a:endParaRPr b="1" sz="2400">
              <a:solidFill>
                <a:srgbClr val="FF0000"/>
              </a:solidFill>
            </a:endParaRPr>
          </a:p>
        </p:txBody>
      </p:sp>
      <p:pic>
        <p:nvPicPr>
          <p:cNvPr id="324" name="Google Shape;324;p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31575" y="4480625"/>
            <a:ext cx="1128074" cy="483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9" name="Google Shape;329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0450" y="742475"/>
            <a:ext cx="8608150" cy="3754400"/>
          </a:xfrm>
          <a:prstGeom prst="rect">
            <a:avLst/>
          </a:prstGeom>
          <a:noFill/>
          <a:ln>
            <a:noFill/>
          </a:ln>
        </p:spPr>
      </p:pic>
      <p:sp>
        <p:nvSpPr>
          <p:cNvPr id="330" name="Google Shape;330;p42"/>
          <p:cNvSpPr/>
          <p:nvPr/>
        </p:nvSpPr>
        <p:spPr>
          <a:xfrm>
            <a:off x="470025" y="167175"/>
            <a:ext cx="8349000" cy="3894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Compressed natural gas for trucks:</a:t>
            </a:r>
            <a:r>
              <a:rPr b="1" lang="fr" sz="1800"/>
              <a:t> Profile and overview</a:t>
            </a:r>
            <a:endParaRPr b="1" sz="1800"/>
          </a:p>
        </p:txBody>
      </p:sp>
      <p:sp>
        <p:nvSpPr>
          <p:cNvPr id="331" name="Google Shape;331;p42"/>
          <p:cNvSpPr/>
          <p:nvPr/>
        </p:nvSpPr>
        <p:spPr>
          <a:xfrm>
            <a:off x="470025" y="556575"/>
            <a:ext cx="8349000" cy="39330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fr"/>
              <a:t>The most widely used natural gas for trucks is</a:t>
            </a:r>
            <a:r>
              <a:rPr b="1" lang="fr">
                <a:solidFill>
                  <a:srgbClr val="FF0000"/>
                </a:solidFill>
              </a:rPr>
              <a:t> compressed natural gas (CNG).</a:t>
            </a:r>
            <a:endParaRPr b="1">
              <a:solidFill>
                <a:srgbClr val="FF0000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FF0000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fr">
                <a:solidFill>
                  <a:schemeClr val="dk1"/>
                </a:solidFill>
              </a:rPr>
              <a:t>It is compressed to </a:t>
            </a:r>
            <a:r>
              <a:rPr b="1" lang="fr">
                <a:solidFill>
                  <a:srgbClr val="FF0000"/>
                </a:solidFill>
              </a:rPr>
              <a:t>95% methane.</a:t>
            </a:r>
            <a:endParaRPr b="1">
              <a:solidFill>
                <a:srgbClr val="FF0000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FF0000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fr"/>
              <a:t>Natural gas is odorless, we add </a:t>
            </a:r>
            <a:r>
              <a:rPr b="1" lang="fr">
                <a:solidFill>
                  <a:srgbClr val="FF0000"/>
                </a:solidFill>
              </a:rPr>
              <a:t>mercaptan (rotten eggs) to facilitate detection.</a:t>
            </a:r>
            <a:endParaRPr b="1">
              <a:solidFill>
                <a:srgbClr val="FF0000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FF0000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fr"/>
              <a:t>The combustion of natural gas is more complete than of gasoline or diesel. Its use therefore produces </a:t>
            </a:r>
            <a:r>
              <a:rPr b="1" lang="fr">
                <a:solidFill>
                  <a:srgbClr val="FF0000"/>
                </a:solidFill>
              </a:rPr>
              <a:t>fewer toxic pollutants and greenhouse gas emissions</a:t>
            </a:r>
            <a:r>
              <a:rPr lang="fr"/>
              <a:t> contributing to climate change.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b="1" lang="fr">
                <a:solidFill>
                  <a:srgbClr val="FF0000"/>
                </a:solidFill>
              </a:rPr>
              <a:t>Lighter than air</a:t>
            </a:r>
            <a:r>
              <a:rPr lang="fr"/>
              <a:t>, it disperses in the atmosphere when released.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fr"/>
              <a:t>Equivalent in liter (diesel), CNG costs</a:t>
            </a:r>
            <a:r>
              <a:rPr b="1" lang="fr">
                <a:solidFill>
                  <a:srgbClr val="FF0000"/>
                </a:solidFill>
              </a:rPr>
              <a:t> less than $0.60.</a:t>
            </a:r>
            <a:endParaRPr b="1">
              <a:solidFill>
                <a:srgbClr val="FF0000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FF0000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fr"/>
              <a:t>Its </a:t>
            </a:r>
            <a:r>
              <a:rPr b="1" lang="fr">
                <a:solidFill>
                  <a:srgbClr val="FF0000"/>
                </a:solidFill>
              </a:rPr>
              <a:t>price at the pump is stable.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32" name="Google Shape;332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61175" y="4584225"/>
            <a:ext cx="1128074" cy="483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" name="Google Shape;337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228600"/>
            <a:ext cx="8864075" cy="3909000"/>
          </a:xfrm>
          <a:prstGeom prst="rect">
            <a:avLst/>
          </a:prstGeom>
          <a:noFill/>
          <a:ln>
            <a:noFill/>
          </a:ln>
        </p:spPr>
      </p:pic>
      <p:sp>
        <p:nvSpPr>
          <p:cNvPr id="338" name="Google Shape;338;p43"/>
          <p:cNvSpPr/>
          <p:nvPr/>
        </p:nvSpPr>
        <p:spPr>
          <a:xfrm>
            <a:off x="6197490" y="1700447"/>
            <a:ext cx="2698200" cy="365400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9" name="Google Shape;339;p43"/>
          <p:cNvSpPr/>
          <p:nvPr/>
        </p:nvSpPr>
        <p:spPr>
          <a:xfrm>
            <a:off x="306625" y="1446000"/>
            <a:ext cx="5126700" cy="26916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Global = 27 millions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United States = 150 000 total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279400" lvl="0" marL="809999" rtl="0" algn="l">
              <a:spcBef>
                <a:spcPts val="0"/>
              </a:spcBef>
              <a:spcAft>
                <a:spcPts val="0"/>
              </a:spcAft>
              <a:buSzPts val="1400"/>
              <a:buAutoNum type="alphaUcPeriod"/>
            </a:pPr>
            <a:r>
              <a:rPr lang="fr"/>
              <a:t>17 000 Collection Trucks</a:t>
            </a:r>
            <a:endParaRPr/>
          </a:p>
          <a:p>
            <a:pPr indent="-279400" lvl="0" marL="809999" rtl="0" algn="l">
              <a:spcBef>
                <a:spcPts val="0"/>
              </a:spcBef>
              <a:spcAft>
                <a:spcPts val="0"/>
              </a:spcAft>
              <a:buSzPts val="1400"/>
              <a:buAutoNum type="alphaUcPeriod"/>
            </a:pPr>
            <a:r>
              <a:rPr lang="fr"/>
              <a:t>11 000 Urban Buses</a:t>
            </a:r>
            <a:endParaRPr/>
          </a:p>
          <a:p>
            <a:pPr indent="-279400" lvl="0" marL="809999" rtl="0" algn="l">
              <a:spcBef>
                <a:spcPts val="0"/>
              </a:spcBef>
              <a:spcAft>
                <a:spcPts val="0"/>
              </a:spcAft>
              <a:buSzPts val="1400"/>
              <a:buAutoNum type="alphaUcPeriod"/>
            </a:pPr>
            <a:r>
              <a:rPr lang="fr"/>
              <a:t>  5 500 School Buses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Canada = 5 000 (3% of total fleet of road vehicles)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Quebec = 800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North America = 30% of urban buses</a:t>
            </a:r>
            <a:endParaRPr/>
          </a:p>
        </p:txBody>
      </p:sp>
      <p:sp>
        <p:nvSpPr>
          <p:cNvPr id="340" name="Google Shape;340;p43"/>
          <p:cNvSpPr/>
          <p:nvPr/>
        </p:nvSpPr>
        <p:spPr>
          <a:xfrm>
            <a:off x="5562700" y="2683500"/>
            <a:ext cx="3293100" cy="14541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                                     </a:t>
            </a:r>
            <a:r>
              <a:rPr lang="fr"/>
              <a:t>Global = 20 000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                                      Europe = 4 000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                               United States = 900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                                          Canada = 36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                          Quebec + Ontario = 21</a:t>
            </a:r>
            <a:endParaRPr/>
          </a:p>
        </p:txBody>
      </p:sp>
      <p:sp>
        <p:nvSpPr>
          <p:cNvPr id="341" name="Google Shape;341;p43"/>
          <p:cNvSpPr/>
          <p:nvPr/>
        </p:nvSpPr>
        <p:spPr>
          <a:xfrm>
            <a:off x="5522800" y="1446000"/>
            <a:ext cx="3372900" cy="7227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Urban Buses = 35%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    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 Collection Trucks = 60%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2" name="Google Shape;342;p43"/>
          <p:cNvSpPr/>
          <p:nvPr/>
        </p:nvSpPr>
        <p:spPr>
          <a:xfrm>
            <a:off x="5562700" y="1829013"/>
            <a:ext cx="2400000" cy="405000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3" name="Google Shape;343;p43"/>
          <p:cNvSpPr/>
          <p:nvPr/>
        </p:nvSpPr>
        <p:spPr>
          <a:xfrm>
            <a:off x="306625" y="752225"/>
            <a:ext cx="3759900" cy="5343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800">
                <a:solidFill>
                  <a:srgbClr val="FF0000"/>
                </a:solidFill>
              </a:rPr>
              <a:t>Fleets  with natural gas</a:t>
            </a:r>
            <a:endParaRPr b="1" sz="1800">
              <a:solidFill>
                <a:srgbClr val="FF0000"/>
              </a:solidFill>
            </a:endParaRPr>
          </a:p>
        </p:txBody>
      </p:sp>
      <p:sp>
        <p:nvSpPr>
          <p:cNvPr id="344" name="Google Shape;344;p43"/>
          <p:cNvSpPr/>
          <p:nvPr/>
        </p:nvSpPr>
        <p:spPr>
          <a:xfrm>
            <a:off x="5790125" y="2259975"/>
            <a:ext cx="2471700" cy="3654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700">
                <a:solidFill>
                  <a:srgbClr val="FF0000"/>
                </a:solidFill>
              </a:rPr>
              <a:t>Public CNG stations</a:t>
            </a:r>
            <a:endParaRPr b="1" sz="1700">
              <a:solidFill>
                <a:srgbClr val="FF0000"/>
              </a:solidFill>
            </a:endParaRPr>
          </a:p>
        </p:txBody>
      </p:sp>
      <p:sp>
        <p:nvSpPr>
          <p:cNvPr id="345" name="Google Shape;345;p43"/>
          <p:cNvSpPr/>
          <p:nvPr/>
        </p:nvSpPr>
        <p:spPr>
          <a:xfrm>
            <a:off x="5522800" y="752225"/>
            <a:ext cx="3372900" cy="6273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800">
                <a:solidFill>
                  <a:srgbClr val="FF0000"/>
                </a:solidFill>
              </a:rPr>
              <a:t>New vehicles sales in</a:t>
            </a:r>
            <a:endParaRPr b="1" sz="1800">
              <a:solidFill>
                <a:srgbClr val="FF0000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800">
                <a:solidFill>
                  <a:srgbClr val="FF0000"/>
                </a:solidFill>
              </a:rPr>
              <a:t> North America</a:t>
            </a:r>
            <a:endParaRPr b="1" sz="1800">
              <a:solidFill>
                <a:srgbClr val="FF0000"/>
              </a:solidFill>
            </a:endParaRPr>
          </a:p>
        </p:txBody>
      </p:sp>
      <p:sp>
        <p:nvSpPr>
          <p:cNvPr id="346" name="Google Shape;346;p43"/>
          <p:cNvSpPr/>
          <p:nvPr/>
        </p:nvSpPr>
        <p:spPr>
          <a:xfrm>
            <a:off x="96400" y="122400"/>
            <a:ext cx="8864100" cy="5343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/>
              <a:t>Compressed natural gas:</a:t>
            </a:r>
            <a:r>
              <a:rPr b="1" lang="fr" sz="2400"/>
              <a:t> Statistics (vehicle and stations)</a:t>
            </a:r>
            <a:endParaRPr b="1" sz="2400"/>
          </a:p>
        </p:txBody>
      </p:sp>
      <p:pic>
        <p:nvPicPr>
          <p:cNvPr id="347" name="Google Shape;347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31575" y="4480625"/>
            <a:ext cx="1128074" cy="483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2" name="Google Shape;352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95400" y="76200"/>
            <a:ext cx="6677501" cy="4152100"/>
          </a:xfrm>
          <a:prstGeom prst="rect">
            <a:avLst/>
          </a:prstGeom>
          <a:noFill/>
          <a:ln>
            <a:noFill/>
          </a:ln>
        </p:spPr>
      </p:pic>
      <p:sp>
        <p:nvSpPr>
          <p:cNvPr id="353" name="Google Shape;353;p44"/>
          <p:cNvSpPr txBox="1"/>
          <p:nvPr/>
        </p:nvSpPr>
        <p:spPr>
          <a:xfrm>
            <a:off x="6405875" y="0"/>
            <a:ext cx="2497800" cy="34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600">
                <a:solidFill>
                  <a:srgbClr val="0000FF"/>
                </a:solidFill>
              </a:rPr>
              <a:t>Engine </a:t>
            </a:r>
            <a:r>
              <a:rPr b="1" lang="fr" sz="1600">
                <a:solidFill>
                  <a:srgbClr val="0000FF"/>
                </a:solidFill>
              </a:rPr>
              <a:t>Manufacturer</a:t>
            </a:r>
            <a:endParaRPr b="1">
              <a:solidFill>
                <a:srgbClr val="0000FF"/>
              </a:solidFill>
            </a:endParaRPr>
          </a:p>
        </p:txBody>
      </p:sp>
      <p:sp>
        <p:nvSpPr>
          <p:cNvPr id="354" name="Google Shape;354;p44"/>
          <p:cNvSpPr txBox="1"/>
          <p:nvPr/>
        </p:nvSpPr>
        <p:spPr>
          <a:xfrm>
            <a:off x="3274875" y="3879100"/>
            <a:ext cx="5692500" cy="34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0000FF"/>
              </a:solidFill>
            </a:endParaRPr>
          </a:p>
        </p:txBody>
      </p:sp>
      <p:sp>
        <p:nvSpPr>
          <p:cNvPr id="355" name="Google Shape;355;p44"/>
          <p:cNvSpPr/>
          <p:nvPr/>
        </p:nvSpPr>
        <p:spPr>
          <a:xfrm>
            <a:off x="1436650" y="456400"/>
            <a:ext cx="5985300" cy="2802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In the heavy vehicles Cummins is the sole manufacturer of CNG engines</a:t>
            </a:r>
            <a:endParaRPr/>
          </a:p>
        </p:txBody>
      </p:sp>
      <p:sp>
        <p:nvSpPr>
          <p:cNvPr id="356" name="Google Shape;356;p44"/>
          <p:cNvSpPr/>
          <p:nvPr/>
        </p:nvSpPr>
        <p:spPr>
          <a:xfrm>
            <a:off x="1436650" y="76200"/>
            <a:ext cx="4938600" cy="2802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800"/>
              <a:t>Compressed n</a:t>
            </a:r>
            <a:r>
              <a:rPr b="1" lang="fr" sz="1800"/>
              <a:t>atural gas for trucks:</a:t>
            </a:r>
            <a:endParaRPr b="1" sz="1800"/>
          </a:p>
        </p:txBody>
      </p:sp>
      <p:pic>
        <p:nvPicPr>
          <p:cNvPr id="357" name="Google Shape;357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31575" y="4480625"/>
            <a:ext cx="1128074" cy="483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2" name="Google Shape;362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3400" y="161950"/>
            <a:ext cx="8172450" cy="4067175"/>
          </a:xfrm>
          <a:prstGeom prst="rect">
            <a:avLst/>
          </a:prstGeom>
          <a:noFill/>
          <a:ln>
            <a:noFill/>
          </a:ln>
        </p:spPr>
      </p:pic>
      <p:sp>
        <p:nvSpPr>
          <p:cNvPr id="363" name="Google Shape;363;p45"/>
          <p:cNvSpPr/>
          <p:nvPr/>
        </p:nvSpPr>
        <p:spPr>
          <a:xfrm>
            <a:off x="732525" y="103300"/>
            <a:ext cx="6412800" cy="3246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Compressed natural gas for trucks:</a:t>
            </a:r>
            <a:r>
              <a:rPr b="1" lang="fr" sz="1800"/>
              <a:t> </a:t>
            </a:r>
            <a:r>
              <a:rPr b="1" lang="fr" sz="1800"/>
              <a:t>Comparative</a:t>
            </a:r>
            <a:r>
              <a:rPr b="1" lang="fr" sz="1800"/>
              <a:t> energies</a:t>
            </a:r>
            <a:endParaRPr b="1" sz="1800"/>
          </a:p>
        </p:txBody>
      </p:sp>
      <p:sp>
        <p:nvSpPr>
          <p:cNvPr id="364" name="Google Shape;364;p45"/>
          <p:cNvSpPr/>
          <p:nvPr/>
        </p:nvSpPr>
        <p:spPr>
          <a:xfrm>
            <a:off x="2564700" y="675875"/>
            <a:ext cx="648900" cy="4866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/>
              <a:t>CNG</a:t>
            </a:r>
            <a:endParaRPr b="1"/>
          </a:p>
        </p:txBody>
      </p:sp>
      <p:sp>
        <p:nvSpPr>
          <p:cNvPr id="365" name="Google Shape;365;p45"/>
          <p:cNvSpPr/>
          <p:nvPr/>
        </p:nvSpPr>
        <p:spPr>
          <a:xfrm>
            <a:off x="6868425" y="704525"/>
            <a:ext cx="982800" cy="4293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/>
              <a:t>Electric</a:t>
            </a:r>
            <a:endParaRPr b="1"/>
          </a:p>
        </p:txBody>
      </p:sp>
      <p:sp>
        <p:nvSpPr>
          <p:cNvPr id="366" name="Google Shape;366;p45"/>
          <p:cNvSpPr/>
          <p:nvPr/>
        </p:nvSpPr>
        <p:spPr>
          <a:xfrm>
            <a:off x="1411700" y="1221150"/>
            <a:ext cx="2436900" cy="14028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279400" lvl="0" marL="457200" rtl="0" algn="l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800"/>
              <a:buChar char="●"/>
            </a:pPr>
            <a:r>
              <a:rPr b="1" lang="fr" sz="800">
                <a:solidFill>
                  <a:srgbClr val="0000FF"/>
                </a:solidFill>
              </a:rPr>
              <a:t>No DPF (Regen)</a:t>
            </a:r>
            <a:endParaRPr b="1" sz="800">
              <a:solidFill>
                <a:srgbClr val="0000FF"/>
              </a:solidFill>
            </a:endParaRPr>
          </a:p>
          <a:p>
            <a:pPr indent="-279400" lvl="0" marL="457200" rtl="0" algn="l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800"/>
              <a:buChar char="●"/>
            </a:pPr>
            <a:r>
              <a:rPr b="1" lang="fr" sz="800">
                <a:solidFill>
                  <a:srgbClr val="0000FF"/>
                </a:solidFill>
              </a:rPr>
              <a:t>No DEF</a:t>
            </a:r>
            <a:endParaRPr b="1" sz="800">
              <a:solidFill>
                <a:srgbClr val="0000FF"/>
              </a:solidFill>
            </a:endParaRPr>
          </a:p>
          <a:p>
            <a:pPr indent="-279400" lvl="0" marL="457200" rtl="0" algn="l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800"/>
              <a:buChar char="●"/>
            </a:pPr>
            <a:r>
              <a:rPr b="1" lang="fr" sz="800">
                <a:solidFill>
                  <a:srgbClr val="0000FF"/>
                </a:solidFill>
              </a:rPr>
              <a:t>Low cost and stable </a:t>
            </a:r>
            <a:endParaRPr b="1" sz="800">
              <a:solidFill>
                <a:srgbClr val="0000FF"/>
              </a:solidFill>
            </a:endParaRPr>
          </a:p>
          <a:p>
            <a:pPr indent="-279400" lvl="0" marL="457200" rtl="0" algn="l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800"/>
              <a:buChar char="●"/>
            </a:pPr>
            <a:r>
              <a:rPr b="1" lang="fr" sz="800">
                <a:solidFill>
                  <a:srgbClr val="0000FF"/>
                </a:solidFill>
              </a:rPr>
              <a:t>Low </a:t>
            </a:r>
            <a:r>
              <a:rPr b="1" lang="fr" sz="800">
                <a:solidFill>
                  <a:srgbClr val="0000FF"/>
                </a:solidFill>
              </a:rPr>
              <a:t>emissions</a:t>
            </a:r>
            <a:endParaRPr b="1" sz="800">
              <a:solidFill>
                <a:srgbClr val="0000FF"/>
              </a:solidFill>
            </a:endParaRPr>
          </a:p>
          <a:p>
            <a:pPr indent="-279400" lvl="0" marL="457200" rtl="0" algn="l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800"/>
              <a:buChar char="●"/>
            </a:pPr>
            <a:r>
              <a:rPr b="1" lang="fr" sz="800">
                <a:solidFill>
                  <a:srgbClr val="0000FF"/>
                </a:solidFill>
              </a:rPr>
              <a:t>Quiet engine</a:t>
            </a:r>
            <a:endParaRPr b="1" sz="800">
              <a:solidFill>
                <a:srgbClr val="0000FF"/>
              </a:solidFill>
            </a:endParaRPr>
          </a:p>
          <a:p>
            <a:pPr indent="-279400" lvl="0" marL="457200" rtl="0" algn="l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800"/>
              <a:buChar char="●"/>
            </a:pPr>
            <a:r>
              <a:rPr b="1" lang="fr" sz="800">
                <a:solidFill>
                  <a:srgbClr val="0000FF"/>
                </a:solidFill>
              </a:rPr>
              <a:t>No spills</a:t>
            </a:r>
            <a:endParaRPr b="1" sz="800">
              <a:solidFill>
                <a:srgbClr val="0000FF"/>
              </a:solidFill>
            </a:endParaRPr>
          </a:p>
          <a:p>
            <a:pPr indent="-279400" lvl="0" marL="457200" rtl="0" algn="l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800"/>
              <a:buChar char="●"/>
            </a:pPr>
            <a:r>
              <a:rPr b="1" lang="fr" sz="800">
                <a:solidFill>
                  <a:srgbClr val="0000FF"/>
                </a:solidFill>
              </a:rPr>
              <a:t>Tank </a:t>
            </a:r>
            <a:r>
              <a:rPr b="1" lang="fr" sz="800">
                <a:solidFill>
                  <a:srgbClr val="0000FF"/>
                </a:solidFill>
              </a:rPr>
              <a:t>guarantee</a:t>
            </a:r>
            <a:r>
              <a:rPr b="1" lang="fr" sz="800">
                <a:solidFill>
                  <a:srgbClr val="0000FF"/>
                </a:solidFill>
              </a:rPr>
              <a:t> of 15-20 years</a:t>
            </a:r>
            <a:endParaRPr b="1" sz="800">
              <a:solidFill>
                <a:srgbClr val="0000FF"/>
              </a:solidFill>
            </a:endParaRPr>
          </a:p>
          <a:p>
            <a:pPr indent="-279400" lvl="0" marL="457200" rtl="0" algn="l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800"/>
              <a:buChar char="●"/>
            </a:pPr>
            <a:r>
              <a:rPr b="1" lang="fr" sz="800">
                <a:solidFill>
                  <a:srgbClr val="0000FF"/>
                </a:solidFill>
              </a:rPr>
              <a:t>Eco-truck subsidies</a:t>
            </a:r>
            <a:endParaRPr b="1" sz="800">
              <a:solidFill>
                <a:srgbClr val="0000FF"/>
              </a:solidFill>
            </a:endParaRPr>
          </a:p>
        </p:txBody>
      </p:sp>
      <p:sp>
        <p:nvSpPr>
          <p:cNvPr id="367" name="Google Shape;367;p45"/>
          <p:cNvSpPr/>
          <p:nvPr/>
        </p:nvSpPr>
        <p:spPr>
          <a:xfrm>
            <a:off x="3848525" y="1221150"/>
            <a:ext cx="2088300" cy="14028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279400" lvl="0" marL="457200" rtl="0" algn="l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800"/>
              <a:buChar char="●"/>
            </a:pPr>
            <a:r>
              <a:rPr b="1" lang="fr" sz="800">
                <a:solidFill>
                  <a:srgbClr val="0000FF"/>
                </a:solidFill>
              </a:rPr>
              <a:t>Autonomy</a:t>
            </a:r>
            <a:endParaRPr b="1" sz="800">
              <a:solidFill>
                <a:srgbClr val="0000FF"/>
              </a:solidFill>
            </a:endParaRPr>
          </a:p>
          <a:p>
            <a:pPr indent="-279400" lvl="0" marL="457200" rtl="0" algn="l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800"/>
              <a:buChar char="●"/>
            </a:pPr>
            <a:r>
              <a:rPr b="1" lang="fr" sz="800">
                <a:solidFill>
                  <a:srgbClr val="0000FF"/>
                </a:solidFill>
              </a:rPr>
              <a:t>Large choice of manufactures</a:t>
            </a:r>
            <a:endParaRPr b="1" sz="800">
              <a:solidFill>
                <a:srgbClr val="0000FF"/>
              </a:solidFill>
            </a:endParaRPr>
          </a:p>
          <a:p>
            <a:pPr indent="-279400" lvl="0" marL="457200" rtl="0" algn="l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800"/>
              <a:buChar char="●"/>
            </a:pPr>
            <a:r>
              <a:rPr b="1" lang="fr" sz="800">
                <a:solidFill>
                  <a:srgbClr val="0000FF"/>
                </a:solidFill>
              </a:rPr>
              <a:t>Power/torque range</a:t>
            </a:r>
            <a:endParaRPr b="1" sz="800">
              <a:solidFill>
                <a:srgbClr val="0000FF"/>
              </a:solidFill>
            </a:endParaRPr>
          </a:p>
          <a:p>
            <a:pPr indent="-279400" lvl="0" marL="457200" rtl="0" algn="l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800"/>
              <a:buChar char="●"/>
            </a:pPr>
            <a:r>
              <a:rPr b="1" lang="fr" sz="800">
                <a:solidFill>
                  <a:srgbClr val="0000FF"/>
                </a:solidFill>
              </a:rPr>
              <a:t>Supply network established</a:t>
            </a:r>
            <a:endParaRPr b="1" sz="800">
              <a:solidFill>
                <a:srgbClr val="0000FF"/>
              </a:solidFill>
            </a:endParaRPr>
          </a:p>
          <a:p>
            <a:pPr indent="-279400" lvl="0" marL="457200" rtl="0" algn="l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800"/>
              <a:buChar char="●"/>
            </a:pPr>
            <a:r>
              <a:rPr b="1" lang="fr" sz="800">
                <a:solidFill>
                  <a:srgbClr val="0000FF"/>
                </a:solidFill>
              </a:rPr>
              <a:t>Extensive service network</a:t>
            </a:r>
            <a:endParaRPr b="1" sz="800">
              <a:solidFill>
                <a:srgbClr val="0000FF"/>
              </a:solidFill>
            </a:endParaRPr>
          </a:p>
          <a:p>
            <a:pPr indent="-279400" lvl="0" marL="457200" rtl="0" algn="l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800"/>
              <a:buChar char="●"/>
            </a:pPr>
            <a:r>
              <a:rPr b="1" lang="fr" sz="800">
                <a:solidFill>
                  <a:srgbClr val="0000FF"/>
                </a:solidFill>
              </a:rPr>
              <a:t>Known to all</a:t>
            </a:r>
            <a:endParaRPr b="1" sz="800">
              <a:solidFill>
                <a:srgbClr val="0000FF"/>
              </a:solidFill>
            </a:endParaRPr>
          </a:p>
        </p:txBody>
      </p:sp>
      <p:sp>
        <p:nvSpPr>
          <p:cNvPr id="368" name="Google Shape;368;p45"/>
          <p:cNvSpPr/>
          <p:nvPr/>
        </p:nvSpPr>
        <p:spPr>
          <a:xfrm>
            <a:off x="5936825" y="1221150"/>
            <a:ext cx="2788500" cy="14028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279400" lvl="0" marL="457200" rtl="0" algn="l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800"/>
              <a:buChar char="●"/>
            </a:pPr>
            <a:r>
              <a:rPr b="1" lang="fr" sz="800">
                <a:solidFill>
                  <a:srgbClr val="0000FF"/>
                </a:solidFill>
              </a:rPr>
              <a:t>No combustion</a:t>
            </a:r>
            <a:endParaRPr b="1" sz="800">
              <a:solidFill>
                <a:srgbClr val="0000FF"/>
              </a:solidFill>
            </a:endParaRPr>
          </a:p>
          <a:p>
            <a:pPr indent="-279400" lvl="0" marL="457200" rtl="0" algn="l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800"/>
              <a:buChar char="●"/>
            </a:pPr>
            <a:r>
              <a:rPr b="1" lang="fr" sz="800">
                <a:solidFill>
                  <a:srgbClr val="0000FF"/>
                </a:solidFill>
              </a:rPr>
              <a:t>Silent energy</a:t>
            </a:r>
            <a:endParaRPr b="1" sz="800">
              <a:solidFill>
                <a:srgbClr val="0000FF"/>
              </a:solidFill>
            </a:endParaRPr>
          </a:p>
          <a:p>
            <a:pPr indent="-279400" lvl="0" marL="457200" rtl="0" algn="l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800"/>
              <a:buChar char="●"/>
            </a:pPr>
            <a:r>
              <a:rPr b="1" lang="fr" sz="800">
                <a:solidFill>
                  <a:srgbClr val="0000FF"/>
                </a:solidFill>
              </a:rPr>
              <a:t>Electricity </a:t>
            </a:r>
            <a:r>
              <a:rPr b="1" lang="fr" sz="800">
                <a:solidFill>
                  <a:srgbClr val="0000FF"/>
                </a:solidFill>
              </a:rPr>
              <a:t>accessible</a:t>
            </a:r>
            <a:r>
              <a:rPr b="1" lang="fr" sz="800">
                <a:solidFill>
                  <a:srgbClr val="0000FF"/>
                </a:solidFill>
              </a:rPr>
              <a:t> at terminal</a:t>
            </a:r>
            <a:endParaRPr b="1" sz="800">
              <a:solidFill>
                <a:srgbClr val="0000FF"/>
              </a:solidFill>
            </a:endParaRPr>
          </a:p>
          <a:p>
            <a:pPr indent="-279400" lvl="0" marL="457200" rtl="0" algn="l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800"/>
              <a:buChar char="●"/>
            </a:pPr>
            <a:r>
              <a:rPr b="1" lang="fr" sz="800">
                <a:solidFill>
                  <a:srgbClr val="0000FF"/>
                </a:solidFill>
              </a:rPr>
              <a:t>Eco-truck subsidies</a:t>
            </a:r>
            <a:endParaRPr b="1" sz="800">
              <a:solidFill>
                <a:srgbClr val="0000FF"/>
              </a:solidFill>
            </a:endParaRPr>
          </a:p>
        </p:txBody>
      </p:sp>
      <p:sp>
        <p:nvSpPr>
          <p:cNvPr id="369" name="Google Shape;369;p45"/>
          <p:cNvSpPr/>
          <p:nvPr/>
        </p:nvSpPr>
        <p:spPr>
          <a:xfrm>
            <a:off x="1411525" y="2623950"/>
            <a:ext cx="2436900" cy="16053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279400" lvl="0" marL="45720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800"/>
              <a:buChar char="●"/>
            </a:pPr>
            <a:r>
              <a:rPr b="1" lang="fr" sz="800">
                <a:solidFill>
                  <a:srgbClr val="FF0000"/>
                </a:solidFill>
              </a:rPr>
              <a:t>Increases the price of the truck</a:t>
            </a:r>
            <a:endParaRPr b="1" sz="800">
              <a:solidFill>
                <a:srgbClr val="FF0000"/>
              </a:solidFill>
            </a:endParaRPr>
          </a:p>
          <a:p>
            <a:pPr indent="-279400" lvl="0" marL="45720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800"/>
              <a:buChar char="●"/>
            </a:pPr>
            <a:r>
              <a:rPr b="1" lang="fr" sz="800">
                <a:solidFill>
                  <a:srgbClr val="FF0000"/>
                </a:solidFill>
              </a:rPr>
              <a:t>Large reservoirs</a:t>
            </a:r>
            <a:endParaRPr b="1" sz="800">
              <a:solidFill>
                <a:srgbClr val="FF0000"/>
              </a:solidFill>
            </a:endParaRPr>
          </a:p>
          <a:p>
            <a:pPr indent="-279400" lvl="0" marL="45720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800"/>
              <a:buChar char="●"/>
            </a:pPr>
            <a:r>
              <a:rPr b="1" lang="fr" sz="800">
                <a:solidFill>
                  <a:srgbClr val="FF0000"/>
                </a:solidFill>
              </a:rPr>
              <a:t>Variable autonomy</a:t>
            </a:r>
            <a:endParaRPr b="1" sz="800">
              <a:solidFill>
                <a:srgbClr val="FF0000"/>
              </a:solidFill>
            </a:endParaRPr>
          </a:p>
          <a:p>
            <a:pPr indent="-279400" lvl="0" marL="45720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800"/>
              <a:buChar char="●"/>
            </a:pPr>
            <a:r>
              <a:rPr b="1" lang="fr" sz="800">
                <a:solidFill>
                  <a:srgbClr val="FF0000"/>
                </a:solidFill>
              </a:rPr>
              <a:t>Distribution network in development</a:t>
            </a:r>
            <a:endParaRPr b="1" sz="800">
              <a:solidFill>
                <a:srgbClr val="FF0000"/>
              </a:solidFill>
            </a:endParaRPr>
          </a:p>
          <a:p>
            <a:pPr indent="-279400" lvl="0" marL="45720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800"/>
              <a:buChar char="●"/>
            </a:pPr>
            <a:r>
              <a:rPr b="1" lang="fr" sz="800">
                <a:solidFill>
                  <a:srgbClr val="FF0000"/>
                </a:solidFill>
              </a:rPr>
              <a:t>Limited choice of engines</a:t>
            </a:r>
            <a:endParaRPr b="1" sz="800">
              <a:solidFill>
                <a:srgbClr val="FF0000"/>
              </a:solidFill>
            </a:endParaRPr>
          </a:p>
        </p:txBody>
      </p:sp>
      <p:sp>
        <p:nvSpPr>
          <p:cNvPr id="370" name="Google Shape;370;p45"/>
          <p:cNvSpPr/>
          <p:nvPr/>
        </p:nvSpPr>
        <p:spPr>
          <a:xfrm>
            <a:off x="3848525" y="2623950"/>
            <a:ext cx="2088300" cy="16053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279400" lvl="0" marL="45720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800"/>
              <a:buChar char="●"/>
            </a:pPr>
            <a:r>
              <a:rPr b="1" lang="fr" sz="800">
                <a:solidFill>
                  <a:srgbClr val="FF0000"/>
                </a:solidFill>
              </a:rPr>
              <a:t>Various </a:t>
            </a:r>
            <a:r>
              <a:rPr b="1" lang="fr" sz="800">
                <a:solidFill>
                  <a:srgbClr val="FF0000"/>
                </a:solidFill>
              </a:rPr>
              <a:t>possibilities</a:t>
            </a:r>
            <a:endParaRPr b="1" sz="800">
              <a:solidFill>
                <a:srgbClr val="FF0000"/>
              </a:solidFill>
            </a:endParaRPr>
          </a:p>
          <a:p>
            <a:pPr indent="-279400" lvl="0" marL="45720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800"/>
              <a:buChar char="●"/>
            </a:pPr>
            <a:r>
              <a:rPr b="1" lang="fr" sz="800">
                <a:solidFill>
                  <a:srgbClr val="FF0000"/>
                </a:solidFill>
              </a:rPr>
              <a:t>Squeamish </a:t>
            </a:r>
            <a:r>
              <a:rPr b="1" lang="fr" sz="800">
                <a:solidFill>
                  <a:srgbClr val="FF0000"/>
                </a:solidFill>
              </a:rPr>
              <a:t>emission</a:t>
            </a:r>
            <a:r>
              <a:rPr b="1" lang="fr" sz="800">
                <a:solidFill>
                  <a:srgbClr val="FF0000"/>
                </a:solidFill>
              </a:rPr>
              <a:t> control system</a:t>
            </a:r>
            <a:endParaRPr b="1" sz="800">
              <a:solidFill>
                <a:srgbClr val="FF0000"/>
              </a:solidFill>
            </a:endParaRPr>
          </a:p>
          <a:p>
            <a:pPr indent="-279400" lvl="0" marL="45720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800"/>
              <a:buChar char="●"/>
            </a:pPr>
            <a:r>
              <a:rPr b="1" lang="fr" sz="800">
                <a:solidFill>
                  <a:srgbClr val="FF0000"/>
                </a:solidFill>
              </a:rPr>
              <a:t>Fluctuation of fuel prices</a:t>
            </a:r>
            <a:endParaRPr b="1" sz="800">
              <a:solidFill>
                <a:srgbClr val="FF0000"/>
              </a:solidFill>
            </a:endParaRPr>
          </a:p>
          <a:p>
            <a:pPr indent="-279400" lvl="0" marL="45720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800"/>
              <a:buChar char="●"/>
            </a:pPr>
            <a:r>
              <a:rPr b="1" lang="fr" sz="800">
                <a:solidFill>
                  <a:srgbClr val="FF0000"/>
                </a:solidFill>
              </a:rPr>
              <a:t>Regulated pollution but still very present</a:t>
            </a:r>
            <a:endParaRPr b="1" sz="800">
              <a:solidFill>
                <a:srgbClr val="FF0000"/>
              </a:solidFill>
            </a:endParaRPr>
          </a:p>
          <a:p>
            <a:pPr indent="-279400" lvl="0" marL="45720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800"/>
              <a:buChar char="●"/>
            </a:pPr>
            <a:r>
              <a:rPr b="1" lang="fr" sz="800">
                <a:solidFill>
                  <a:srgbClr val="FF0000"/>
                </a:solidFill>
              </a:rPr>
              <a:t>No </a:t>
            </a:r>
            <a:r>
              <a:rPr b="1" lang="fr" sz="800">
                <a:solidFill>
                  <a:srgbClr val="FF0000"/>
                </a:solidFill>
              </a:rPr>
              <a:t>subsidies</a:t>
            </a:r>
            <a:endParaRPr b="1" sz="800">
              <a:solidFill>
                <a:srgbClr val="FF0000"/>
              </a:solidFill>
            </a:endParaRPr>
          </a:p>
          <a:p>
            <a:pPr indent="-279400" lvl="0" marL="45720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800"/>
              <a:buChar char="●"/>
            </a:pPr>
            <a:r>
              <a:rPr b="1" lang="fr" sz="800">
                <a:solidFill>
                  <a:srgbClr val="FF0000"/>
                </a:solidFill>
              </a:rPr>
              <a:t>Odors</a:t>
            </a:r>
            <a:endParaRPr b="1" sz="800">
              <a:solidFill>
                <a:srgbClr val="FF0000"/>
              </a:solidFill>
            </a:endParaRPr>
          </a:p>
        </p:txBody>
      </p:sp>
      <p:sp>
        <p:nvSpPr>
          <p:cNvPr id="371" name="Google Shape;371;p45"/>
          <p:cNvSpPr/>
          <p:nvPr/>
        </p:nvSpPr>
        <p:spPr>
          <a:xfrm>
            <a:off x="5936825" y="2623950"/>
            <a:ext cx="2788500" cy="16053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800" u="sng">
                <a:solidFill>
                  <a:srgbClr val="FF0000"/>
                </a:solidFill>
              </a:rPr>
              <a:t>Known Data:</a:t>
            </a:r>
            <a:endParaRPr b="1" sz="800" u="sng">
              <a:solidFill>
                <a:srgbClr val="FF0000"/>
              </a:solidFill>
            </a:endParaRPr>
          </a:p>
          <a:p>
            <a:pPr indent="-279400" lvl="0" marL="45720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800"/>
              <a:buChar char="●"/>
            </a:pPr>
            <a:r>
              <a:rPr b="1" lang="fr" sz="800">
                <a:solidFill>
                  <a:srgbClr val="FF0000"/>
                </a:solidFill>
              </a:rPr>
              <a:t>Battery weight (reduction in payload)</a:t>
            </a:r>
            <a:endParaRPr b="1" sz="800">
              <a:solidFill>
                <a:srgbClr val="FF0000"/>
              </a:solidFill>
            </a:endParaRPr>
          </a:p>
          <a:p>
            <a:pPr indent="-279400" lvl="0" marL="45720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800"/>
              <a:buChar char="●"/>
            </a:pPr>
            <a:r>
              <a:rPr b="1" lang="fr" sz="800">
                <a:solidFill>
                  <a:srgbClr val="FF0000"/>
                </a:solidFill>
              </a:rPr>
              <a:t>Long charging time</a:t>
            </a:r>
            <a:endParaRPr b="1" sz="800">
              <a:solidFill>
                <a:srgbClr val="FF0000"/>
              </a:solidFill>
            </a:endParaRPr>
          </a:p>
          <a:p>
            <a:pPr indent="-279400" lvl="0" marL="45720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800"/>
              <a:buChar char="●"/>
            </a:pPr>
            <a:r>
              <a:rPr b="1" lang="fr" sz="800">
                <a:solidFill>
                  <a:srgbClr val="FF0000"/>
                </a:solidFill>
              </a:rPr>
              <a:t>Battery recycling</a:t>
            </a:r>
            <a:endParaRPr b="1" sz="800"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800" u="sng">
                <a:solidFill>
                  <a:srgbClr val="FF0000"/>
                </a:solidFill>
              </a:rPr>
              <a:t>Unknown Data:</a:t>
            </a:r>
            <a:endParaRPr b="1" sz="800" u="sng">
              <a:solidFill>
                <a:srgbClr val="FF0000"/>
              </a:solidFill>
            </a:endParaRPr>
          </a:p>
          <a:p>
            <a:pPr indent="-279400" lvl="0" marL="45720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800"/>
              <a:buChar char="●"/>
            </a:pPr>
            <a:r>
              <a:rPr b="1" lang="fr" sz="800">
                <a:solidFill>
                  <a:srgbClr val="FF0000"/>
                </a:solidFill>
              </a:rPr>
              <a:t>Limited infrastructures for heavy vehicles</a:t>
            </a:r>
            <a:endParaRPr b="1" sz="800">
              <a:solidFill>
                <a:srgbClr val="FF0000"/>
              </a:solidFill>
            </a:endParaRPr>
          </a:p>
          <a:p>
            <a:pPr indent="-279400" lvl="0" marL="45720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800"/>
              <a:buChar char="●"/>
            </a:pPr>
            <a:r>
              <a:rPr b="1" lang="fr" sz="800">
                <a:solidFill>
                  <a:srgbClr val="FF0000"/>
                </a:solidFill>
              </a:rPr>
              <a:t>Reduced autonomy in cold temperatures</a:t>
            </a:r>
            <a:endParaRPr b="1" sz="800">
              <a:solidFill>
                <a:srgbClr val="FF0000"/>
              </a:solidFill>
            </a:endParaRPr>
          </a:p>
          <a:p>
            <a:pPr indent="-279400" lvl="0" marL="45720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800"/>
              <a:buChar char="●"/>
            </a:pPr>
            <a:r>
              <a:rPr b="1" lang="fr" sz="800">
                <a:solidFill>
                  <a:srgbClr val="FF0000"/>
                </a:solidFill>
              </a:rPr>
              <a:t>Increase in price for trucks</a:t>
            </a:r>
            <a:endParaRPr b="1" sz="800">
              <a:solidFill>
                <a:srgbClr val="FF0000"/>
              </a:solidFill>
            </a:endParaRPr>
          </a:p>
          <a:p>
            <a:pPr indent="-279400" lvl="0" marL="45720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800"/>
              <a:buChar char="●"/>
            </a:pPr>
            <a:r>
              <a:rPr b="1" lang="fr" sz="800">
                <a:solidFill>
                  <a:srgbClr val="FF0000"/>
                </a:solidFill>
              </a:rPr>
              <a:t>Lifetime of batteries</a:t>
            </a:r>
            <a:endParaRPr b="1" sz="800">
              <a:solidFill>
                <a:srgbClr val="FF0000"/>
              </a:solidFill>
            </a:endParaRPr>
          </a:p>
          <a:p>
            <a:pPr indent="-279400" lvl="0" marL="45720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800"/>
              <a:buChar char="●"/>
            </a:pPr>
            <a:r>
              <a:rPr b="1" lang="fr" sz="800">
                <a:solidFill>
                  <a:srgbClr val="FF0000"/>
                </a:solidFill>
              </a:rPr>
              <a:t>Price of replacement battery</a:t>
            </a:r>
            <a:endParaRPr b="1" sz="800">
              <a:solidFill>
                <a:srgbClr val="FF0000"/>
              </a:solidFill>
            </a:endParaRPr>
          </a:p>
          <a:p>
            <a:pPr indent="-279400" lvl="0" marL="45720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800"/>
              <a:buChar char="●"/>
            </a:pPr>
            <a:r>
              <a:rPr b="1" lang="fr" sz="800">
                <a:solidFill>
                  <a:srgbClr val="FF0000"/>
                </a:solidFill>
              </a:rPr>
              <a:t>Rate per </a:t>
            </a:r>
            <a:r>
              <a:rPr b="1" lang="fr" sz="800">
                <a:solidFill>
                  <a:srgbClr val="FF0000"/>
                </a:solidFill>
              </a:rPr>
              <a:t>kwh</a:t>
            </a:r>
            <a:endParaRPr b="1" sz="800">
              <a:solidFill>
                <a:srgbClr val="FF0000"/>
              </a:solidFill>
            </a:endParaRPr>
          </a:p>
        </p:txBody>
      </p:sp>
      <p:pic>
        <p:nvPicPr>
          <p:cNvPr id="372" name="Google Shape;372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31575" y="4480625"/>
            <a:ext cx="1128074" cy="483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7" name="Google Shape;377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17025" y="255775"/>
            <a:ext cx="3827925" cy="1929525"/>
          </a:xfrm>
          <a:prstGeom prst="rect">
            <a:avLst/>
          </a:prstGeom>
          <a:noFill/>
          <a:ln>
            <a:noFill/>
          </a:ln>
        </p:spPr>
      </p:pic>
      <p:sp>
        <p:nvSpPr>
          <p:cNvPr id="378" name="Google Shape;378;p46"/>
          <p:cNvSpPr txBox="1"/>
          <p:nvPr>
            <p:ph type="title"/>
          </p:nvPr>
        </p:nvSpPr>
        <p:spPr>
          <a:xfrm>
            <a:off x="235500" y="140225"/>
            <a:ext cx="3201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500">
                <a:solidFill>
                  <a:srgbClr val="0000FF"/>
                </a:solidFill>
              </a:rPr>
              <a:t>CNG SAFETY</a:t>
            </a:r>
            <a:endParaRPr b="1" sz="2500">
              <a:solidFill>
                <a:srgbClr val="0000FF"/>
              </a:solidFill>
            </a:endParaRPr>
          </a:p>
        </p:txBody>
      </p:sp>
      <p:pic>
        <p:nvPicPr>
          <p:cNvPr id="379" name="Google Shape;379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57800" y="2941775"/>
            <a:ext cx="771525" cy="1228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Google Shape;380;p4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05525" y="2332175"/>
            <a:ext cx="276225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Google Shape;381;p4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81000" y="1322525"/>
            <a:ext cx="4191000" cy="2352675"/>
          </a:xfrm>
          <a:prstGeom prst="rect">
            <a:avLst/>
          </a:prstGeom>
          <a:noFill/>
          <a:ln>
            <a:noFill/>
          </a:ln>
        </p:spPr>
      </p:pic>
      <p:sp>
        <p:nvSpPr>
          <p:cNvPr id="382" name="Google Shape;382;p46"/>
          <p:cNvSpPr/>
          <p:nvPr/>
        </p:nvSpPr>
        <p:spPr>
          <a:xfrm>
            <a:off x="4760450" y="140213"/>
            <a:ext cx="4084500" cy="20085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fr"/>
              <a:t>The very high auto-ignition temperature of CNG compared to traditional fuels makes it much safer in an accident.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Diesel = </a:t>
            </a:r>
            <a:r>
              <a:rPr b="1" lang="fr"/>
              <a:t>210 </a:t>
            </a:r>
            <a:r>
              <a:rPr b="1" baseline="30000" lang="fr"/>
              <a:t>o</a:t>
            </a:r>
            <a:r>
              <a:rPr b="1" lang="fr"/>
              <a:t>C</a:t>
            </a:r>
            <a:endParaRPr b="1"/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Gasoline =</a:t>
            </a:r>
            <a:r>
              <a:rPr b="1" lang="fr"/>
              <a:t> 280 </a:t>
            </a:r>
            <a:r>
              <a:rPr b="1" baseline="30000" lang="fr"/>
              <a:t>o</a:t>
            </a:r>
            <a:r>
              <a:rPr b="1" lang="fr"/>
              <a:t>C</a:t>
            </a:r>
            <a:endParaRPr b="1"/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CNG =</a:t>
            </a:r>
            <a:r>
              <a:rPr b="1" lang="fr"/>
              <a:t> </a:t>
            </a:r>
            <a:r>
              <a:rPr b="1" lang="fr">
                <a:solidFill>
                  <a:srgbClr val="FF0000"/>
                </a:solidFill>
              </a:rPr>
              <a:t>538 </a:t>
            </a:r>
            <a:r>
              <a:rPr b="1" baseline="30000" lang="fr">
                <a:solidFill>
                  <a:srgbClr val="FF0000"/>
                </a:solidFill>
              </a:rPr>
              <a:t>o</a:t>
            </a:r>
            <a:r>
              <a:rPr b="1" lang="fr">
                <a:solidFill>
                  <a:srgbClr val="FF0000"/>
                </a:solidFill>
              </a:rPr>
              <a:t>C</a:t>
            </a:r>
            <a:endParaRPr b="1"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fr"/>
              <a:t> </a:t>
            </a:r>
            <a:endParaRPr b="1"/>
          </a:p>
        </p:txBody>
      </p:sp>
      <p:pic>
        <p:nvPicPr>
          <p:cNvPr id="383" name="Google Shape;383;p4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415305" y="1081070"/>
            <a:ext cx="842850" cy="889250"/>
          </a:xfrm>
          <a:prstGeom prst="rect">
            <a:avLst/>
          </a:prstGeom>
          <a:noFill/>
          <a:ln>
            <a:noFill/>
          </a:ln>
        </p:spPr>
      </p:pic>
      <p:sp>
        <p:nvSpPr>
          <p:cNvPr id="384" name="Google Shape;384;p46"/>
          <p:cNvSpPr/>
          <p:nvPr/>
        </p:nvSpPr>
        <p:spPr>
          <a:xfrm>
            <a:off x="6191000" y="2408375"/>
            <a:ext cx="2654100" cy="16764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fr"/>
              <a:t>CNG is lighter than air.</a:t>
            </a:r>
            <a:endParaRPr b="1"/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fr"/>
              <a:t>In the event of a leak, it evaporates.</a:t>
            </a:r>
            <a:endParaRPr b="1"/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No risk of spillage and soil contamination</a:t>
            </a:r>
            <a:endParaRPr/>
          </a:p>
        </p:txBody>
      </p:sp>
      <p:sp>
        <p:nvSpPr>
          <p:cNvPr id="385" name="Google Shape;385;p46"/>
          <p:cNvSpPr/>
          <p:nvPr/>
        </p:nvSpPr>
        <p:spPr>
          <a:xfrm>
            <a:off x="1369800" y="1397625"/>
            <a:ext cx="3268800" cy="5727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rgbClr val="FF0000"/>
                </a:solidFill>
              </a:rPr>
              <a:t>TANKS MUCH MORE RESISTANT</a:t>
            </a:r>
            <a:endParaRPr b="1"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than gasoline/diesel tanks.</a:t>
            </a:r>
            <a:endParaRPr/>
          </a:p>
        </p:txBody>
      </p:sp>
      <p:pic>
        <p:nvPicPr>
          <p:cNvPr id="386" name="Google Shape;386;p4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931575" y="4480625"/>
            <a:ext cx="1128074" cy="483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1" name="Google Shape;391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66800" y="152400"/>
            <a:ext cx="6972599" cy="4069750"/>
          </a:xfrm>
          <a:prstGeom prst="rect">
            <a:avLst/>
          </a:prstGeom>
          <a:noFill/>
          <a:ln>
            <a:noFill/>
          </a:ln>
        </p:spPr>
      </p:pic>
      <p:sp>
        <p:nvSpPr>
          <p:cNvPr id="392" name="Google Shape;392;p47"/>
          <p:cNvSpPr/>
          <p:nvPr/>
        </p:nvSpPr>
        <p:spPr>
          <a:xfrm>
            <a:off x="1141500" y="67150"/>
            <a:ext cx="6897900" cy="4164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Compressed natural gas for trucks:</a:t>
            </a:r>
            <a:r>
              <a:rPr lang="fr" sz="1700"/>
              <a:t> </a:t>
            </a:r>
            <a:r>
              <a:rPr b="1" lang="fr" sz="1700"/>
              <a:t>Refueling simplified</a:t>
            </a:r>
            <a:endParaRPr b="1" sz="1700"/>
          </a:p>
        </p:txBody>
      </p:sp>
      <p:sp>
        <p:nvSpPr>
          <p:cNvPr id="393" name="Google Shape;393;p47"/>
          <p:cNvSpPr/>
          <p:nvPr/>
        </p:nvSpPr>
        <p:spPr>
          <a:xfrm>
            <a:off x="1141500" y="550600"/>
            <a:ext cx="4109400" cy="15039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fr"/>
              <a:t>Much cleaner refueling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b="1" lang="fr"/>
              <a:t>No risk </a:t>
            </a:r>
            <a:r>
              <a:rPr lang="fr"/>
              <a:t>of spillage on the ground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b="1" lang="fr"/>
              <a:t>A single filling point:</a:t>
            </a:r>
            <a:endParaRPr b="1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          - </a:t>
            </a:r>
            <a:r>
              <a:rPr lang="fr"/>
              <a:t>by driver side </a:t>
            </a:r>
            <a:r>
              <a:rPr lang="fr" sz="1200"/>
              <a:t>(most installations)</a:t>
            </a:r>
            <a:endParaRPr sz="12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          - from the front </a:t>
            </a:r>
            <a:r>
              <a:rPr lang="fr" sz="1200"/>
              <a:t>(Terminal in bumper)</a:t>
            </a:r>
            <a:endParaRPr sz="12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/>
              <a:t>            - </a:t>
            </a:r>
            <a:r>
              <a:rPr lang="fr"/>
              <a:t>f</a:t>
            </a:r>
            <a:r>
              <a:rPr lang="fr"/>
              <a:t>rom  the passenger side </a:t>
            </a:r>
            <a:r>
              <a:rPr lang="fr" sz="1200"/>
              <a:t>(exception)</a:t>
            </a:r>
            <a:endParaRPr sz="1200"/>
          </a:p>
        </p:txBody>
      </p:sp>
      <p:pic>
        <p:nvPicPr>
          <p:cNvPr id="394" name="Google Shape;394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31575" y="4480625"/>
            <a:ext cx="1128074" cy="483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2"/>
          <p:cNvSpPr txBox="1"/>
          <p:nvPr>
            <p:ph type="title"/>
          </p:nvPr>
        </p:nvSpPr>
        <p:spPr>
          <a:xfrm>
            <a:off x="2664900" y="435975"/>
            <a:ext cx="3814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rgbClr val="0000FF"/>
                </a:solidFill>
              </a:rPr>
              <a:t>DID YOU KNOW</a:t>
            </a:r>
            <a:r>
              <a:rPr b="1" lang="fr">
                <a:solidFill>
                  <a:srgbClr val="0000FF"/>
                </a:solidFill>
              </a:rPr>
              <a:t>?</a:t>
            </a:r>
            <a:endParaRPr b="1">
              <a:solidFill>
                <a:srgbClr val="0000FF"/>
              </a:solidFill>
            </a:endParaRPr>
          </a:p>
        </p:txBody>
      </p:sp>
      <p:sp>
        <p:nvSpPr>
          <p:cNvPr id="87" name="Google Shape;87;p12"/>
          <p:cNvSpPr txBox="1"/>
          <p:nvPr/>
        </p:nvSpPr>
        <p:spPr>
          <a:xfrm>
            <a:off x="86700" y="1132375"/>
            <a:ext cx="8943300" cy="26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800">
                <a:solidFill>
                  <a:srgbClr val="FF0000"/>
                </a:solidFill>
              </a:rPr>
              <a:t>19% </a:t>
            </a:r>
            <a:r>
              <a:rPr b="1" lang="fr" sz="1800">
                <a:solidFill>
                  <a:schemeClr val="dk1"/>
                </a:solidFill>
              </a:rPr>
              <a:t>of greenhouse gas emissions come from heavy vehicles.</a:t>
            </a:r>
            <a:endParaRPr b="1"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800">
                <a:solidFill>
                  <a:schemeClr val="dk1"/>
                </a:solidFill>
              </a:rPr>
              <a:t>For every liter of diesel burned,</a:t>
            </a:r>
            <a:r>
              <a:rPr b="1" lang="fr" sz="1800">
                <a:solidFill>
                  <a:srgbClr val="FF0000"/>
                </a:solidFill>
              </a:rPr>
              <a:t> 2.8 kg</a:t>
            </a:r>
            <a:r>
              <a:rPr b="1" lang="fr" sz="1800">
                <a:solidFill>
                  <a:schemeClr val="dk1"/>
                </a:solidFill>
              </a:rPr>
              <a:t> of carbon </a:t>
            </a:r>
            <a:r>
              <a:rPr b="1" lang="fr" sz="1800">
                <a:solidFill>
                  <a:schemeClr val="dk1"/>
                </a:solidFill>
              </a:rPr>
              <a:t>dioxide</a:t>
            </a:r>
            <a:r>
              <a:rPr b="1" lang="fr" sz="1800">
                <a:solidFill>
                  <a:schemeClr val="dk1"/>
                </a:solidFill>
              </a:rPr>
              <a:t> is released into the atmosphere.</a:t>
            </a:r>
            <a:endParaRPr b="1"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800">
                <a:solidFill>
                  <a:schemeClr val="dk1"/>
                </a:solidFill>
              </a:rPr>
              <a:t>Exhaust gases cause a lot of </a:t>
            </a:r>
            <a:r>
              <a:rPr b="1" lang="fr" sz="1800">
                <a:solidFill>
                  <a:srgbClr val="FF0000"/>
                </a:solidFill>
              </a:rPr>
              <a:t>smog.</a:t>
            </a:r>
            <a:endParaRPr b="1" sz="1800"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" sz="1800">
                <a:solidFill>
                  <a:schemeClr val="dk1"/>
                </a:solidFill>
              </a:rPr>
              <a:t>The particles emitted are potentially </a:t>
            </a:r>
            <a:r>
              <a:rPr b="1" lang="fr" sz="1800">
                <a:solidFill>
                  <a:srgbClr val="FF0000"/>
                </a:solidFill>
              </a:rPr>
              <a:t>carcinogenic.</a:t>
            </a:r>
            <a:endParaRPr b="1" sz="1800">
              <a:solidFill>
                <a:srgbClr val="FF0000"/>
              </a:solidFill>
            </a:endParaRPr>
          </a:p>
        </p:txBody>
      </p:sp>
      <p:pic>
        <p:nvPicPr>
          <p:cNvPr id="88" name="Google Shape;88;p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31575" y="4480625"/>
            <a:ext cx="1128074" cy="483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" name="Google Shape;399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0590" y="76200"/>
            <a:ext cx="8602801" cy="4184650"/>
          </a:xfrm>
          <a:prstGeom prst="rect">
            <a:avLst/>
          </a:prstGeom>
          <a:noFill/>
          <a:ln>
            <a:noFill/>
          </a:ln>
        </p:spPr>
      </p:pic>
      <p:sp>
        <p:nvSpPr>
          <p:cNvPr id="400" name="Google Shape;400;p48"/>
          <p:cNvSpPr txBox="1"/>
          <p:nvPr/>
        </p:nvSpPr>
        <p:spPr>
          <a:xfrm>
            <a:off x="7460100" y="76200"/>
            <a:ext cx="1288200" cy="30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rgbClr val="0000FF"/>
              </a:solidFill>
            </a:endParaRPr>
          </a:p>
        </p:txBody>
      </p:sp>
      <p:sp>
        <p:nvSpPr>
          <p:cNvPr id="401" name="Google Shape;401;p48"/>
          <p:cNvSpPr/>
          <p:nvPr/>
        </p:nvSpPr>
        <p:spPr>
          <a:xfrm>
            <a:off x="1266900" y="76200"/>
            <a:ext cx="3196800" cy="3039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/>
              <a:t>Compressed natural gas for trucks:</a:t>
            </a:r>
            <a:r>
              <a:rPr lang="fr"/>
              <a:t> </a:t>
            </a:r>
            <a:endParaRPr/>
          </a:p>
        </p:txBody>
      </p:sp>
      <p:pic>
        <p:nvPicPr>
          <p:cNvPr id="402" name="Google Shape;402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31575" y="4480625"/>
            <a:ext cx="1128074" cy="483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7" name="Google Shape;407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4300" y="107125"/>
            <a:ext cx="4787400" cy="357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8" name="Google Shape;408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40575" y="91500"/>
            <a:ext cx="2144400" cy="2409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" name="Google Shape;409;p4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96780" y="1747450"/>
            <a:ext cx="4361220" cy="2525450"/>
          </a:xfrm>
          <a:prstGeom prst="rect">
            <a:avLst/>
          </a:prstGeom>
          <a:noFill/>
          <a:ln>
            <a:noFill/>
          </a:ln>
        </p:spPr>
      </p:pic>
      <p:sp>
        <p:nvSpPr>
          <p:cNvPr id="410" name="Google Shape;410;p49"/>
          <p:cNvSpPr txBox="1"/>
          <p:nvPr/>
        </p:nvSpPr>
        <p:spPr>
          <a:xfrm>
            <a:off x="7176853" y="2696043"/>
            <a:ext cx="1720500" cy="13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500">
                <a:solidFill>
                  <a:srgbClr val="0000FF"/>
                </a:solidFill>
              </a:rPr>
              <a:t>Public Stations</a:t>
            </a:r>
            <a:endParaRPr b="1" sz="2500">
              <a:solidFill>
                <a:srgbClr val="0000FF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500">
                <a:solidFill>
                  <a:srgbClr val="0000FF"/>
                </a:solidFill>
              </a:rPr>
              <a:t>EBI</a:t>
            </a:r>
            <a:endParaRPr b="1" sz="2500">
              <a:solidFill>
                <a:srgbClr val="0000FF"/>
              </a:solidFill>
            </a:endParaRPr>
          </a:p>
        </p:txBody>
      </p:sp>
      <p:pic>
        <p:nvPicPr>
          <p:cNvPr id="411" name="Google Shape;411;p4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931575" y="4480625"/>
            <a:ext cx="1128074" cy="483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6" name="Google Shape;416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0" y="132413"/>
            <a:ext cx="7703375" cy="4093525"/>
          </a:xfrm>
          <a:prstGeom prst="rect">
            <a:avLst/>
          </a:prstGeom>
          <a:noFill/>
          <a:ln>
            <a:noFill/>
          </a:ln>
        </p:spPr>
      </p:pic>
      <p:sp>
        <p:nvSpPr>
          <p:cNvPr id="417" name="Google Shape;417;p50"/>
          <p:cNvSpPr/>
          <p:nvPr/>
        </p:nvSpPr>
        <p:spPr>
          <a:xfrm>
            <a:off x="940050" y="132425"/>
            <a:ext cx="6849000" cy="7941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Compressed natural gas for trucks:</a:t>
            </a:r>
            <a:r>
              <a:rPr b="1" lang="fr" sz="1800"/>
              <a:t> Pressure variation vs autonomy</a:t>
            </a:r>
            <a:endParaRPr b="1" sz="18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200">
                <a:solidFill>
                  <a:srgbClr val="FF0000"/>
                </a:solidFill>
              </a:rPr>
              <a:t>Autonomy is defined by the number of molecules and not by the pressure of the reservoirs. At low temperature, the pressure is reduced but the autonomy remains the same.</a:t>
            </a:r>
            <a:endParaRPr b="1" sz="1200"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8" name="Google Shape;418;p50"/>
          <p:cNvSpPr/>
          <p:nvPr/>
        </p:nvSpPr>
        <p:spPr>
          <a:xfrm>
            <a:off x="940050" y="1504125"/>
            <a:ext cx="1759200" cy="3222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300">
                <a:highlight>
                  <a:srgbClr val="FFFF00"/>
                </a:highlight>
              </a:rPr>
              <a:t>Autonomy = 800 km</a:t>
            </a:r>
            <a:endParaRPr b="1" sz="1300">
              <a:highlight>
                <a:srgbClr val="FFFF00"/>
              </a:highlight>
            </a:endParaRPr>
          </a:p>
        </p:txBody>
      </p:sp>
      <p:sp>
        <p:nvSpPr>
          <p:cNvPr id="419" name="Google Shape;419;p50"/>
          <p:cNvSpPr/>
          <p:nvPr/>
        </p:nvSpPr>
        <p:spPr>
          <a:xfrm>
            <a:off x="4230400" y="1504100"/>
            <a:ext cx="1853100" cy="3222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300">
                <a:highlight>
                  <a:srgbClr val="FFFF00"/>
                </a:highlight>
              </a:rPr>
              <a:t>Autonomy = 800 km</a:t>
            </a:r>
            <a:endParaRPr b="1" sz="1300">
              <a:highlight>
                <a:srgbClr val="FFFF00"/>
              </a:highlight>
            </a:endParaRPr>
          </a:p>
        </p:txBody>
      </p:sp>
      <p:sp>
        <p:nvSpPr>
          <p:cNvPr id="420" name="Google Shape;420;p50"/>
          <p:cNvSpPr/>
          <p:nvPr/>
        </p:nvSpPr>
        <p:spPr>
          <a:xfrm>
            <a:off x="6446150" y="1302650"/>
            <a:ext cx="1138500" cy="201600"/>
          </a:xfrm>
          <a:prstGeom prst="rect">
            <a:avLst/>
          </a:prstGeom>
          <a:solidFill>
            <a:srgbClr val="999999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700">
                <a:solidFill>
                  <a:srgbClr val="FF0000"/>
                </a:solidFill>
              </a:rPr>
              <a:t>Exterior temp. (C)</a:t>
            </a:r>
            <a:endParaRPr b="1" sz="700">
              <a:solidFill>
                <a:srgbClr val="FF0000"/>
              </a:solidFill>
            </a:endParaRPr>
          </a:p>
        </p:txBody>
      </p:sp>
      <p:sp>
        <p:nvSpPr>
          <p:cNvPr id="421" name="Google Shape;421;p50"/>
          <p:cNvSpPr/>
          <p:nvPr/>
        </p:nvSpPr>
        <p:spPr>
          <a:xfrm>
            <a:off x="7441100" y="1302650"/>
            <a:ext cx="913800" cy="201600"/>
          </a:xfrm>
          <a:prstGeom prst="rect">
            <a:avLst/>
          </a:prstGeom>
          <a:solidFill>
            <a:srgbClr val="999999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700">
                <a:solidFill>
                  <a:srgbClr val="FF0000"/>
                </a:solidFill>
              </a:rPr>
              <a:t>Maximum PSI</a:t>
            </a:r>
            <a:endParaRPr b="1" sz="700">
              <a:solidFill>
                <a:srgbClr val="FF0000"/>
              </a:solidFill>
            </a:endParaRPr>
          </a:p>
        </p:txBody>
      </p:sp>
      <p:pic>
        <p:nvPicPr>
          <p:cNvPr id="422" name="Google Shape;422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31575" y="4480625"/>
            <a:ext cx="1128074" cy="483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7" name="Google Shape;427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7950" y="110250"/>
            <a:ext cx="7619050" cy="4095350"/>
          </a:xfrm>
          <a:prstGeom prst="rect">
            <a:avLst/>
          </a:prstGeom>
          <a:noFill/>
          <a:ln>
            <a:noFill/>
          </a:ln>
        </p:spPr>
      </p:pic>
      <p:sp>
        <p:nvSpPr>
          <p:cNvPr id="428" name="Google Shape;428;p51"/>
          <p:cNvSpPr/>
          <p:nvPr/>
        </p:nvSpPr>
        <p:spPr>
          <a:xfrm>
            <a:off x="1148775" y="52225"/>
            <a:ext cx="4673400" cy="3525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300"/>
              <a:t>Compressed natural gas for trucks:</a:t>
            </a:r>
            <a:r>
              <a:rPr b="1" lang="fr" sz="1800"/>
              <a:t> Decibels</a:t>
            </a:r>
            <a:endParaRPr b="1" sz="1800"/>
          </a:p>
        </p:txBody>
      </p:sp>
      <p:sp>
        <p:nvSpPr>
          <p:cNvPr id="429" name="Google Shape;429;p51"/>
          <p:cNvSpPr/>
          <p:nvPr/>
        </p:nvSpPr>
        <p:spPr>
          <a:xfrm>
            <a:off x="7140850" y="2623975"/>
            <a:ext cx="913800" cy="300300"/>
          </a:xfrm>
          <a:prstGeom prst="rect">
            <a:avLst/>
          </a:prstGeom>
          <a:solidFill>
            <a:srgbClr val="A2C4C9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000"/>
              <a:t>CNG</a:t>
            </a:r>
            <a:endParaRPr b="1" sz="2000"/>
          </a:p>
        </p:txBody>
      </p:sp>
      <p:sp>
        <p:nvSpPr>
          <p:cNvPr id="430" name="Google Shape;430;p51"/>
          <p:cNvSpPr/>
          <p:nvPr/>
        </p:nvSpPr>
        <p:spPr>
          <a:xfrm>
            <a:off x="822450" y="809375"/>
            <a:ext cx="4934700" cy="22455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Since the combustion principal is closer to a gasoline engine than a diesel engine, the CNG engine is very quiet.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We are talking about a reduction of at least</a:t>
            </a:r>
            <a:r>
              <a:rPr b="1" lang="fr"/>
              <a:t> 10 decibels.</a:t>
            </a:r>
            <a:endParaRPr b="1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This particularity is appreciated by drivers and residents in residential areas.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31" name="Google Shape;431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31575" y="4480625"/>
            <a:ext cx="1128074" cy="483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6" name="Google Shape;436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9600" y="228600"/>
            <a:ext cx="7204475" cy="3937100"/>
          </a:xfrm>
          <a:prstGeom prst="rect">
            <a:avLst/>
          </a:prstGeom>
          <a:noFill/>
          <a:ln>
            <a:noFill/>
          </a:ln>
        </p:spPr>
      </p:pic>
      <p:sp>
        <p:nvSpPr>
          <p:cNvPr id="437" name="Google Shape;437;p52"/>
          <p:cNvSpPr/>
          <p:nvPr/>
        </p:nvSpPr>
        <p:spPr>
          <a:xfrm>
            <a:off x="770225" y="52225"/>
            <a:ext cx="6553500" cy="4962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Compressed natural gas for trucks: </a:t>
            </a:r>
            <a:r>
              <a:rPr b="1" lang="fr" sz="1800"/>
              <a:t>US waiver of 2 000 lbs.</a:t>
            </a:r>
            <a:endParaRPr b="1" sz="1800"/>
          </a:p>
        </p:txBody>
      </p:sp>
      <p:sp>
        <p:nvSpPr>
          <p:cNvPr id="438" name="Google Shape;438;p52"/>
          <p:cNvSpPr/>
          <p:nvPr/>
        </p:nvSpPr>
        <p:spPr>
          <a:xfrm>
            <a:off x="1396850" y="691900"/>
            <a:ext cx="6256200" cy="17754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As of 2019, an American Federal Waiver</a:t>
            </a:r>
            <a:r>
              <a:rPr i="1" lang="fr"/>
              <a:t> (US DOT)</a:t>
            </a:r>
            <a:r>
              <a:rPr lang="fr"/>
              <a:t> allows trucks powered by </a:t>
            </a:r>
            <a:r>
              <a:rPr b="1" lang="fr"/>
              <a:t>natural gas or an electric motor</a:t>
            </a:r>
            <a:r>
              <a:rPr lang="fr"/>
              <a:t> to add </a:t>
            </a:r>
            <a:r>
              <a:rPr b="1" lang="fr"/>
              <a:t>2 000 lbs of payload.</a:t>
            </a:r>
            <a:endParaRPr b="1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This waiver applies both to the total mass (GVWR) and to the </a:t>
            </a:r>
            <a:r>
              <a:rPr lang="fr"/>
              <a:t>maximum</a:t>
            </a:r>
            <a:r>
              <a:rPr lang="fr"/>
              <a:t> axle weight of the drive axles.</a:t>
            </a:r>
            <a:endParaRPr/>
          </a:p>
        </p:txBody>
      </p:sp>
      <p:pic>
        <p:nvPicPr>
          <p:cNvPr id="439" name="Google Shape;439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31575" y="4480625"/>
            <a:ext cx="1128074" cy="483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4" name="Google Shape;444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1000" y="152400"/>
            <a:ext cx="8392000" cy="4029375"/>
          </a:xfrm>
          <a:prstGeom prst="rect">
            <a:avLst/>
          </a:prstGeom>
          <a:noFill/>
          <a:ln>
            <a:noFill/>
          </a:ln>
        </p:spPr>
      </p:pic>
      <p:sp>
        <p:nvSpPr>
          <p:cNvPr id="445" name="Google Shape;445;p53"/>
          <p:cNvSpPr/>
          <p:nvPr/>
        </p:nvSpPr>
        <p:spPr>
          <a:xfrm>
            <a:off x="456900" y="65275"/>
            <a:ext cx="6109500" cy="3654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Compressed natural gas for trucks: </a:t>
            </a:r>
            <a:r>
              <a:rPr b="1" lang="fr" sz="2000"/>
              <a:t>Myths and Facts</a:t>
            </a:r>
            <a:endParaRPr b="1" sz="2000"/>
          </a:p>
        </p:txBody>
      </p:sp>
      <p:sp>
        <p:nvSpPr>
          <p:cNvPr id="446" name="Google Shape;446;p53"/>
          <p:cNvSpPr/>
          <p:nvPr/>
        </p:nvSpPr>
        <p:spPr>
          <a:xfrm>
            <a:off x="966025" y="731050"/>
            <a:ext cx="7787400" cy="8028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/>
              <a:t>If the pressure in a tank decreases overnight, there is a leak.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rgbClr val="FF0000"/>
                </a:solidFill>
              </a:rPr>
              <a:t>False: The gas heats up when filling up but the size of the molecules decreases when the temperature decreases.</a:t>
            </a:r>
            <a:endParaRPr b="1">
              <a:solidFill>
                <a:srgbClr val="FF0000"/>
              </a:solidFill>
            </a:endParaRPr>
          </a:p>
        </p:txBody>
      </p:sp>
      <p:sp>
        <p:nvSpPr>
          <p:cNvPr id="447" name="Google Shape;447;p53"/>
          <p:cNvSpPr/>
          <p:nvPr/>
        </p:nvSpPr>
        <p:spPr>
          <a:xfrm>
            <a:off x="966025" y="1788625"/>
            <a:ext cx="7787400" cy="6786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/>
              <a:t>Rapid filling limits the amount of gas that can enter a tank.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rgbClr val="FF0000"/>
                </a:solidFill>
              </a:rPr>
              <a:t>True: The gas inlet temperature and movement during filling excite the molecules, which then occupy more space. The current stations partly compensate for this phenomenon.</a:t>
            </a:r>
            <a:endParaRPr b="1">
              <a:solidFill>
                <a:srgbClr val="FF0000"/>
              </a:solidFill>
            </a:endParaRPr>
          </a:p>
        </p:txBody>
      </p:sp>
      <p:sp>
        <p:nvSpPr>
          <p:cNvPr id="448" name="Google Shape;448;p53"/>
          <p:cNvSpPr/>
          <p:nvPr/>
        </p:nvSpPr>
        <p:spPr>
          <a:xfrm>
            <a:off x="985675" y="2689250"/>
            <a:ext cx="7787400" cy="5220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/>
              <a:t>In winter, more molecules can enter a reservoir than in summer.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rgbClr val="FF0000"/>
                </a:solidFill>
              </a:rPr>
              <a:t>True</a:t>
            </a:r>
            <a:endParaRPr b="1">
              <a:solidFill>
                <a:srgbClr val="FF0000"/>
              </a:solidFill>
            </a:endParaRPr>
          </a:p>
        </p:txBody>
      </p:sp>
      <p:sp>
        <p:nvSpPr>
          <p:cNvPr id="449" name="Google Shape;449;p53"/>
          <p:cNvSpPr/>
          <p:nvPr/>
        </p:nvSpPr>
        <p:spPr>
          <a:xfrm>
            <a:off x="985675" y="3433275"/>
            <a:ext cx="7787400" cy="7572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/>
              <a:t>It is </a:t>
            </a:r>
            <a:r>
              <a:rPr b="1" lang="fr" u="sng"/>
              <a:t>always</a:t>
            </a:r>
            <a:r>
              <a:rPr b="1" lang="fr"/>
              <a:t> ok to connect a tank for slow filling (maximum fill up) in the evening even if </a:t>
            </a:r>
            <a:r>
              <a:rPr b="1" lang="fr"/>
              <a:t>maintenance</a:t>
            </a:r>
            <a:r>
              <a:rPr b="1" lang="fr"/>
              <a:t> is scheduled at the garage in the morning.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rgbClr val="FF0000"/>
                </a:solidFill>
              </a:rPr>
              <a:t>False: Not recommended in winter. Refer to the pressure vs </a:t>
            </a:r>
            <a:r>
              <a:rPr b="1" lang="fr">
                <a:solidFill>
                  <a:srgbClr val="FF0000"/>
                </a:solidFill>
              </a:rPr>
              <a:t>temperature</a:t>
            </a:r>
            <a:r>
              <a:rPr b="1" lang="fr">
                <a:solidFill>
                  <a:srgbClr val="FF0000"/>
                </a:solidFill>
              </a:rPr>
              <a:t> chart.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50" name="Google Shape;450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31575" y="4480625"/>
            <a:ext cx="1128074" cy="483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5" name="Google Shape;455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85863" y="546751"/>
            <a:ext cx="6772275" cy="3705225"/>
          </a:xfrm>
          <a:prstGeom prst="rect">
            <a:avLst/>
          </a:prstGeom>
          <a:noFill/>
          <a:ln>
            <a:noFill/>
          </a:ln>
        </p:spPr>
      </p:pic>
      <p:sp>
        <p:nvSpPr>
          <p:cNvPr id="456" name="Google Shape;456;p54"/>
          <p:cNvSpPr txBox="1"/>
          <p:nvPr>
            <p:ph type="title"/>
          </p:nvPr>
        </p:nvSpPr>
        <p:spPr>
          <a:xfrm>
            <a:off x="311700" y="64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200">
                <a:solidFill>
                  <a:srgbClr val="0000FF"/>
                </a:solidFill>
              </a:rPr>
              <a:t>HYBRID ELECTRIC TRUCK WITH CNG GENERATOR</a:t>
            </a:r>
            <a:endParaRPr b="1" sz="2200">
              <a:solidFill>
                <a:srgbClr val="0000FF"/>
              </a:solidFill>
            </a:endParaRPr>
          </a:p>
        </p:txBody>
      </p:sp>
      <p:sp>
        <p:nvSpPr>
          <p:cNvPr id="457" name="Google Shape;457;p54"/>
          <p:cNvSpPr txBox="1"/>
          <p:nvPr/>
        </p:nvSpPr>
        <p:spPr>
          <a:xfrm>
            <a:off x="1530975" y="1007225"/>
            <a:ext cx="2162400" cy="85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/>
              <a:t>CNG 175 DGE TANK</a:t>
            </a:r>
            <a:endParaRPr b="1"/>
          </a:p>
        </p:txBody>
      </p:sp>
      <p:sp>
        <p:nvSpPr>
          <p:cNvPr id="458" name="Google Shape;458;p54"/>
          <p:cNvSpPr txBox="1"/>
          <p:nvPr/>
        </p:nvSpPr>
        <p:spPr>
          <a:xfrm>
            <a:off x="6191000" y="704950"/>
            <a:ext cx="1960800" cy="74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/>
              <a:t>CNG GENERATOR</a:t>
            </a:r>
            <a:endParaRPr b="1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/>
              <a:t>9 liters</a:t>
            </a:r>
            <a:endParaRPr b="1"/>
          </a:p>
        </p:txBody>
      </p:sp>
      <p:sp>
        <p:nvSpPr>
          <p:cNvPr id="459" name="Google Shape;459;p54"/>
          <p:cNvSpPr txBox="1"/>
          <p:nvPr/>
        </p:nvSpPr>
        <p:spPr>
          <a:xfrm>
            <a:off x="1185875" y="2051525"/>
            <a:ext cx="2869800" cy="85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/>
              <a:t>TRADITIONAL 6X4 AXLES</a:t>
            </a:r>
            <a:endParaRPr b="1"/>
          </a:p>
        </p:txBody>
      </p:sp>
      <p:sp>
        <p:nvSpPr>
          <p:cNvPr id="460" name="Google Shape;460;p54"/>
          <p:cNvSpPr txBox="1"/>
          <p:nvPr/>
        </p:nvSpPr>
        <p:spPr>
          <a:xfrm>
            <a:off x="4982350" y="3746825"/>
            <a:ext cx="7955700" cy="115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/>
              <a:t>ELECTRIC MOTOR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/>
              <a:t>2585 LB/FT OF TORQUE</a:t>
            </a:r>
            <a:endParaRPr b="1"/>
          </a:p>
        </p:txBody>
      </p:sp>
      <p:pic>
        <p:nvPicPr>
          <p:cNvPr id="461" name="Google Shape;461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31575" y="4480625"/>
            <a:ext cx="1128074" cy="483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55"/>
          <p:cNvSpPr txBox="1"/>
          <p:nvPr/>
        </p:nvSpPr>
        <p:spPr>
          <a:xfrm>
            <a:off x="4145700" y="993775"/>
            <a:ext cx="4378800" cy="142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" sz="3600">
                <a:solidFill>
                  <a:schemeClr val="dk1"/>
                </a:solidFill>
              </a:rPr>
              <a:t>Thank You </a:t>
            </a:r>
            <a:endParaRPr b="1" sz="36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" sz="3600">
                <a:solidFill>
                  <a:schemeClr val="dk1"/>
                </a:solidFill>
              </a:rPr>
              <a:t>Have A Good Trip!</a:t>
            </a:r>
            <a:endParaRPr/>
          </a:p>
        </p:txBody>
      </p:sp>
      <p:sp>
        <p:nvSpPr>
          <p:cNvPr id="467" name="Google Shape;467;p55"/>
          <p:cNvSpPr txBox="1"/>
          <p:nvPr/>
        </p:nvSpPr>
        <p:spPr>
          <a:xfrm>
            <a:off x="-60900" y="4827150"/>
            <a:ext cx="4206600" cy="40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Source: GNC pour camions Richard Prévost EBI</a:t>
            </a:r>
            <a:endParaRPr/>
          </a:p>
        </p:txBody>
      </p:sp>
      <p:pic>
        <p:nvPicPr>
          <p:cNvPr id="468" name="Google Shape;468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72350" y="40200"/>
            <a:ext cx="1128074" cy="483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3"/>
          <p:cNvSpPr txBox="1"/>
          <p:nvPr>
            <p:ph idx="1" type="body"/>
          </p:nvPr>
        </p:nvSpPr>
        <p:spPr>
          <a:xfrm>
            <a:off x="2707050" y="372400"/>
            <a:ext cx="3729900" cy="74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" sz="2800">
                <a:solidFill>
                  <a:srgbClr val="0000FF"/>
                </a:solidFill>
              </a:rPr>
              <a:t>DID YOU KNOW?</a:t>
            </a:r>
            <a:endParaRPr/>
          </a:p>
        </p:txBody>
      </p:sp>
      <p:sp>
        <p:nvSpPr>
          <p:cNvPr id="94" name="Google Shape;94;p13"/>
          <p:cNvSpPr txBox="1"/>
          <p:nvPr/>
        </p:nvSpPr>
        <p:spPr>
          <a:xfrm>
            <a:off x="317850" y="1112500"/>
            <a:ext cx="8466600" cy="107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800"/>
              <a:t>Fuel costs are the second largest operating expenses related to fleet operations (after labor costs).</a:t>
            </a:r>
            <a:endParaRPr b="1"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pic>
        <p:nvPicPr>
          <p:cNvPr id="95" name="Google Shape;95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31575" y="4480625"/>
            <a:ext cx="1128074" cy="483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4"/>
          <p:cNvSpPr txBox="1"/>
          <p:nvPr>
            <p:ph idx="1" type="body"/>
          </p:nvPr>
        </p:nvSpPr>
        <p:spPr>
          <a:xfrm>
            <a:off x="2700000" y="375000"/>
            <a:ext cx="3744000" cy="56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" sz="2800">
                <a:solidFill>
                  <a:srgbClr val="0000FF"/>
                </a:solidFill>
              </a:rPr>
              <a:t>DID YOU KNOW?</a:t>
            </a:r>
            <a:endParaRPr/>
          </a:p>
        </p:txBody>
      </p:sp>
      <p:sp>
        <p:nvSpPr>
          <p:cNvPr id="101" name="Google Shape;101;p14"/>
          <p:cNvSpPr txBox="1"/>
          <p:nvPr/>
        </p:nvSpPr>
        <p:spPr>
          <a:xfrm>
            <a:off x="86700" y="1213625"/>
            <a:ext cx="8928900" cy="215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800"/>
              <a:t>Several accessories are available to reduce fuel consumption.</a:t>
            </a:r>
            <a:endParaRPr b="1"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800"/>
              <a:t>Several mechanical improvements have been made in recent years.</a:t>
            </a:r>
            <a:endParaRPr b="1"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800"/>
              <a:t>Some companies offer </a:t>
            </a:r>
            <a:r>
              <a:rPr b="1" lang="fr" sz="1800">
                <a:solidFill>
                  <a:srgbClr val="FF0000"/>
                </a:solidFill>
              </a:rPr>
              <a:t>Bonus Programs</a:t>
            </a:r>
            <a:r>
              <a:rPr b="1" lang="fr" sz="1800"/>
              <a:t> for fuel-</a:t>
            </a:r>
            <a:r>
              <a:rPr b="1" lang="fr" sz="1800"/>
              <a:t>efficient</a:t>
            </a:r>
            <a:r>
              <a:rPr b="1" lang="fr" sz="1800"/>
              <a:t> drivers.</a:t>
            </a:r>
            <a:endParaRPr b="1" sz="1800"/>
          </a:p>
        </p:txBody>
      </p:sp>
      <p:pic>
        <p:nvPicPr>
          <p:cNvPr id="102" name="Google Shape;10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31575" y="4480625"/>
            <a:ext cx="1128074" cy="483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5"/>
          <p:cNvSpPr txBox="1"/>
          <p:nvPr/>
        </p:nvSpPr>
        <p:spPr>
          <a:xfrm>
            <a:off x="838200" y="209975"/>
            <a:ext cx="7366800" cy="121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400">
                <a:solidFill>
                  <a:srgbClr val="0000FF"/>
                </a:solidFill>
              </a:rPr>
              <a:t>SOME EQUIPMENT DESIGNED TO REDUCE FUEL CONSUMPTION:</a:t>
            </a:r>
            <a:endParaRPr b="1" sz="2400">
              <a:solidFill>
                <a:srgbClr val="0000FF"/>
              </a:solidFill>
            </a:endParaRPr>
          </a:p>
        </p:txBody>
      </p:sp>
      <p:sp>
        <p:nvSpPr>
          <p:cNvPr id="108" name="Google Shape;108;p15"/>
          <p:cNvSpPr txBox="1"/>
          <p:nvPr/>
        </p:nvSpPr>
        <p:spPr>
          <a:xfrm>
            <a:off x="177800" y="1157025"/>
            <a:ext cx="8678700" cy="289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800"/>
              <a:t>Wide tread tires (x-one).</a:t>
            </a:r>
            <a:endParaRPr b="1"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800"/>
              <a:t>Tire pressure monitoring system.</a:t>
            </a:r>
            <a:endParaRPr b="1"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" sz="1800">
                <a:solidFill>
                  <a:schemeClr val="dk1"/>
                </a:solidFill>
              </a:rPr>
              <a:t>6x2 tractor (only one traction axle).</a:t>
            </a:r>
            <a:endParaRPr b="1"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800"/>
              <a:t>Deflector for drive axles.</a:t>
            </a:r>
            <a:endParaRPr b="1"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800"/>
              <a:t>Wheel covers.</a:t>
            </a:r>
            <a:endParaRPr b="1"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800"/>
              <a:t>Mesh mud flaps.</a:t>
            </a:r>
            <a:endParaRPr b="1"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800">
                <a:solidFill>
                  <a:schemeClr val="dk1"/>
                </a:solidFill>
              </a:rPr>
              <a:t>Side skirts.</a:t>
            </a:r>
            <a:endParaRPr b="1"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800">
                <a:solidFill>
                  <a:schemeClr val="dk1"/>
                </a:solidFill>
              </a:rPr>
              <a:t>Rear deflector for tractors and semi-trailers.</a:t>
            </a:r>
            <a:endParaRPr b="1"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800"/>
              <a:t>Use of load-bearing (loadable) axles.</a:t>
            </a:r>
            <a:endParaRPr b="1"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800"/>
              <a:t>Different electronic tools (Ex: Coach ISAAC). </a:t>
            </a:r>
            <a:endParaRPr b="1"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pic>
        <p:nvPicPr>
          <p:cNvPr id="109" name="Google Shape;109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31575" y="4480625"/>
            <a:ext cx="1128074" cy="483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6"/>
          <p:cNvSpPr txBox="1"/>
          <p:nvPr/>
        </p:nvSpPr>
        <p:spPr>
          <a:xfrm>
            <a:off x="2718300" y="165200"/>
            <a:ext cx="3707400" cy="58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400">
                <a:solidFill>
                  <a:srgbClr val="0000FF"/>
                </a:solidFill>
              </a:rPr>
              <a:t>WIDE TREAD TIRES</a:t>
            </a:r>
            <a:endParaRPr b="1" sz="2400">
              <a:solidFill>
                <a:srgbClr val="0000FF"/>
              </a:solidFill>
            </a:endParaRPr>
          </a:p>
        </p:txBody>
      </p:sp>
      <p:pic>
        <p:nvPicPr>
          <p:cNvPr id="115" name="Google Shape;115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825400"/>
            <a:ext cx="2369195" cy="3464775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16"/>
          <p:cNvSpPr txBox="1"/>
          <p:nvPr/>
        </p:nvSpPr>
        <p:spPr>
          <a:xfrm>
            <a:off x="2565400" y="749300"/>
            <a:ext cx="6172200" cy="103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800"/>
              <a:t>Savings up to </a:t>
            </a:r>
            <a:r>
              <a:rPr b="1" lang="fr" sz="1800">
                <a:solidFill>
                  <a:srgbClr val="FF0000"/>
                </a:solidFill>
              </a:rPr>
              <a:t>5%</a:t>
            </a:r>
            <a:r>
              <a:rPr b="1" lang="fr" sz="1800"/>
              <a:t> (Rolling resistance).</a:t>
            </a:r>
            <a:endParaRPr b="1"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800"/>
              <a:t>About</a:t>
            </a:r>
            <a:r>
              <a:rPr b="1" lang="fr" sz="1800">
                <a:solidFill>
                  <a:srgbClr val="FF0000"/>
                </a:solidFill>
              </a:rPr>
              <a:t> 400 kg</a:t>
            </a:r>
            <a:r>
              <a:rPr b="1" lang="fr" sz="1800"/>
              <a:t> less for a 5 axle equipment.</a:t>
            </a:r>
            <a:endParaRPr b="1" sz="1800"/>
          </a:p>
        </p:txBody>
      </p:sp>
      <p:pic>
        <p:nvPicPr>
          <p:cNvPr id="117" name="Google Shape;117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45893" y="2038363"/>
            <a:ext cx="6470000" cy="1289138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16"/>
          <p:cNvSpPr txBox="1"/>
          <p:nvPr/>
        </p:nvSpPr>
        <p:spPr>
          <a:xfrm>
            <a:off x="2698225" y="3386850"/>
            <a:ext cx="6352200" cy="49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  </a:t>
            </a:r>
            <a:r>
              <a:rPr b="1" lang="fr">
                <a:solidFill>
                  <a:srgbClr val="FF0000"/>
                </a:solidFill>
              </a:rPr>
              <a:t> -200 kg							   	-200 kg</a:t>
            </a:r>
            <a:r>
              <a:rPr lang="fr"/>
              <a:t>		   	</a:t>
            </a:r>
            <a:endParaRPr/>
          </a:p>
        </p:txBody>
      </p:sp>
      <p:pic>
        <p:nvPicPr>
          <p:cNvPr id="119" name="Google Shape;119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31575" y="4480625"/>
            <a:ext cx="1128074" cy="483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7"/>
          <p:cNvSpPr txBox="1"/>
          <p:nvPr>
            <p:ph type="title"/>
          </p:nvPr>
        </p:nvSpPr>
        <p:spPr>
          <a:xfrm>
            <a:off x="4610100" y="1054625"/>
            <a:ext cx="4457700" cy="101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">
                <a:solidFill>
                  <a:srgbClr val="0000FF"/>
                </a:solidFill>
              </a:rPr>
              <a:t>TIRE PRESSURE MONITORING SYSTEM</a:t>
            </a:r>
            <a:endParaRPr b="1" sz="3400">
              <a:solidFill>
                <a:srgbClr val="0000FF"/>
              </a:solidFill>
            </a:endParaRPr>
          </a:p>
        </p:txBody>
      </p:sp>
      <p:pic>
        <p:nvPicPr>
          <p:cNvPr id="125" name="Google Shape;125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250" y="480600"/>
            <a:ext cx="4512745" cy="3384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31575" y="4480625"/>
            <a:ext cx="1128074" cy="483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