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Exo 2"/>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Exo2-bold.fntdata"/><Relationship Id="rId23" Type="http://schemas.openxmlformats.org/officeDocument/2006/relationships/font" Target="fonts/Exo2-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xo2-boldItalic.fntdata"/><Relationship Id="rId25" Type="http://schemas.openxmlformats.org/officeDocument/2006/relationships/font" Target="fonts/Exo2-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5bdff427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5bdff427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76b1519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76b1519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916d001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916d001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Episode 3 will be presented at lesson 2.2.8.</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7a9485c2c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a9485c2c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Remember to always do a cluster light check when doing your Circle Check.</a:t>
            </a:r>
            <a:endParaRPr/>
          </a:p>
          <a:p>
            <a:pPr indent="0" lvl="0" marL="0" rtl="0" algn="l">
              <a:spcBef>
                <a:spcPts val="0"/>
              </a:spcBef>
              <a:spcAft>
                <a:spcPts val="0"/>
              </a:spcAft>
              <a:buNone/>
            </a:pPr>
            <a:r>
              <a:rPr b="1" lang="fr">
                <a:highlight>
                  <a:srgbClr val="FFFF00"/>
                </a:highlight>
              </a:rPr>
              <a:t>Yellow Light:</a:t>
            </a:r>
            <a:r>
              <a:rPr b="1" lang="fr"/>
              <a:t> </a:t>
            </a:r>
            <a:r>
              <a:rPr lang="fr"/>
              <a:t>Simply make out a mechanical report ASAP</a:t>
            </a:r>
            <a:r>
              <a:rPr lang="fr">
                <a:highlight>
                  <a:srgbClr val="FFFF00"/>
                </a:highlight>
              </a:rPr>
              <a:t> (Warning)</a:t>
            </a:r>
            <a:endParaRPr>
              <a:highlight>
                <a:srgbClr val="FFFF00"/>
              </a:highlight>
            </a:endParaRPr>
          </a:p>
          <a:p>
            <a:pPr indent="0" lvl="0" marL="0" rtl="0" algn="l">
              <a:spcBef>
                <a:spcPts val="0"/>
              </a:spcBef>
              <a:spcAft>
                <a:spcPts val="0"/>
              </a:spcAft>
              <a:buNone/>
            </a:pPr>
            <a:r>
              <a:rPr b="1" lang="fr">
                <a:highlight>
                  <a:srgbClr val="FF0000"/>
                </a:highlight>
              </a:rPr>
              <a:t>Red Light:</a:t>
            </a:r>
            <a:r>
              <a:rPr lang="fr"/>
              <a:t> Serious engine failure. The driver can use the override switch to get out of the lane. It would be in his best interest to use it before the truck comes to a complete stop.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29573b8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29573b8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More than one Override may possible if needed. Note: the ECM records all sequences...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29573b85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29573b85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Procedures for vehicles without an</a:t>
            </a:r>
            <a:r>
              <a:rPr b="1" lang="fr"/>
              <a:t> </a:t>
            </a:r>
            <a:r>
              <a:rPr b="1" lang="fr"/>
              <a:t>Override</a:t>
            </a:r>
            <a:r>
              <a:rPr lang="fr"/>
              <a:t> switch.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a9485c2c7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a9485c2c7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fe814e2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fe814e2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6c219e88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6c219e88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587a0a9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587a0a9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Using torque: When climbing steep grades,  when upshifting with a very heavy load. etc.</a:t>
            </a:r>
            <a:endParaRPr>
              <a:solidFill>
                <a:schemeClr val="dk1"/>
              </a:solidFill>
            </a:endParaRPr>
          </a:p>
          <a:p>
            <a:pPr indent="0" lvl="0" marL="0" rtl="0" algn="l">
              <a:spcBef>
                <a:spcPts val="0"/>
              </a:spcBef>
              <a:spcAft>
                <a:spcPts val="0"/>
              </a:spcAft>
              <a:buNone/>
            </a:pPr>
            <a:r>
              <a:rPr lang="fr"/>
              <a:t>Torque is transmitted to the transmission… increased in low range… equalized in middle range ...decreased in higher range.</a:t>
            </a:r>
            <a:endParaRPr/>
          </a:p>
          <a:p>
            <a:pPr indent="0" lvl="0" marL="0" rtl="0" algn="l">
              <a:spcBef>
                <a:spcPts val="0"/>
              </a:spcBef>
              <a:spcAft>
                <a:spcPts val="0"/>
              </a:spcAft>
              <a:buNone/>
            </a:pPr>
            <a:r>
              <a:rPr lang="fr"/>
              <a:t>It is than directed to the rear axles and to the wheels.</a:t>
            </a:r>
            <a:endParaRPr/>
          </a:p>
          <a:p>
            <a:pPr indent="0" lvl="0" marL="0" rtl="0" algn="l">
              <a:spcBef>
                <a:spcPts val="0"/>
              </a:spcBef>
              <a:spcAft>
                <a:spcPts val="0"/>
              </a:spcAft>
              <a:buClr>
                <a:schemeClr val="dk1"/>
              </a:buClr>
              <a:buSzPts val="1100"/>
              <a:buFont typeface="Arial"/>
              <a:buNone/>
            </a:pPr>
            <a:r>
              <a:rPr lang="fr">
                <a:solidFill>
                  <a:schemeClr val="dk1"/>
                </a:solidFill>
              </a:rPr>
              <a:t>At high revolutions the torque decreases significantly.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5bdff427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5bdff427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Note: The torque is found within an operating range of several RPMs.</a:t>
            </a:r>
            <a:endParaRPr/>
          </a:p>
          <a:p>
            <a:pPr indent="0" lvl="0" marL="0" rtl="0" algn="l">
              <a:spcBef>
                <a:spcPts val="0"/>
              </a:spcBef>
              <a:spcAft>
                <a:spcPts val="0"/>
              </a:spcAft>
              <a:buNone/>
            </a:pPr>
            <a:r>
              <a:rPr lang="fr"/>
              <a:t>Note: The HP is more often found with a peak point, so it increases gradually and decreases gradually.</a:t>
            </a:r>
            <a:endParaRPr/>
          </a:p>
          <a:p>
            <a:pPr indent="0" lvl="0" marL="0" rtl="0" algn="l">
              <a:spcBef>
                <a:spcPts val="0"/>
              </a:spcBef>
              <a:spcAft>
                <a:spcPts val="0"/>
              </a:spcAft>
              <a:buNone/>
            </a:pPr>
            <a:r>
              <a:rPr lang="fr"/>
              <a:t>The colors in the tachometer reflect the </a:t>
            </a:r>
            <a:r>
              <a:rPr lang="fr"/>
              <a:t>efficiency</a:t>
            </a:r>
            <a:r>
              <a:rPr lang="fr"/>
              <a:t> of the revolutions per minute RPM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5bdff427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5bdff427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Due to the significant increase in torque through low range, it is not necessary to  recover at peak torque. The recovery at 800 RPM could therefore be acceptable in normal driving situation.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5bdff427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5bdff427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In some types of transport it might be useful to increase the maximum RPM in order to increase the speed of the truck in the same gear, example: Forestry.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5bdff427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5bdff427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Fast Idle is used when loading or unloading by a pump with the use of a PTO (power take off).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5bdff427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5bdff427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910175" y="108850"/>
            <a:ext cx="1170074" cy="501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889575" y="4462625"/>
            <a:ext cx="1170074" cy="501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0" y="4300425"/>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931575" y="4480625"/>
            <a:ext cx="1128074" cy="4834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889575" y="4462625"/>
            <a:ext cx="1170074" cy="501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889575" y="4462625"/>
            <a:ext cx="1170074" cy="5014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889575" y="4462625"/>
            <a:ext cx="1170074" cy="501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889575" y="4462625"/>
            <a:ext cx="1170074" cy="501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dI5aAn-fPds" TargetMode="External"/><Relationship Id="rId4" Type="http://schemas.openxmlformats.org/officeDocument/2006/relationships/hyperlink" Target="https://www.youtube.com/watch?v=a4I3SV3nBlI" TargetMode="External"/><Relationship Id="rId5" Type="http://schemas.openxmlformats.org/officeDocument/2006/relationships/hyperlink" Target="https://www.youtube.com/watch?v=V05SnGuDu3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hyperlink" Target="https://www.youtube.com/watch?v=tb5BNsVO78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237250" y="1898600"/>
            <a:ext cx="3653100" cy="184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latin typeface="Arial"/>
                <a:ea typeface="Arial"/>
                <a:cs typeface="Arial"/>
                <a:sym typeface="Arial"/>
              </a:rPr>
              <a:t>Competency 2 </a:t>
            </a:r>
            <a:r>
              <a:rPr lang="fr">
                <a:latin typeface="Arial"/>
                <a:ea typeface="Arial"/>
                <a:cs typeface="Arial"/>
                <a:sym typeface="Arial"/>
              </a:rPr>
              <a:t>Lesson 2.2.7</a:t>
            </a:r>
            <a:endParaRPr>
              <a:latin typeface="Arial"/>
              <a:ea typeface="Arial"/>
              <a:cs typeface="Arial"/>
              <a:sym typeface="Arial"/>
            </a:endParaRPr>
          </a:p>
          <a:p>
            <a:pPr indent="0" lvl="0" marL="0" rtl="0" algn="ctr">
              <a:spcBef>
                <a:spcPts val="0"/>
              </a:spcBef>
              <a:spcAft>
                <a:spcPts val="0"/>
              </a:spcAft>
              <a:buNone/>
            </a:pPr>
            <a:r>
              <a:rPr lang="fr">
                <a:latin typeface="Arial"/>
                <a:ea typeface="Arial"/>
                <a:cs typeface="Arial"/>
                <a:sym typeface="Arial"/>
              </a:rPr>
              <a:t>Use Of Engines</a:t>
            </a:r>
            <a:endParaRPr>
              <a:latin typeface="Arial"/>
              <a:ea typeface="Arial"/>
              <a:cs typeface="Arial"/>
              <a:sym typeface="Arial"/>
            </a:endParaRPr>
          </a:p>
        </p:txBody>
      </p:sp>
      <p:sp>
        <p:nvSpPr>
          <p:cNvPr id="78" name="Google Shape;78;p10"/>
          <p:cNvSpPr txBox="1"/>
          <p:nvPr/>
        </p:nvSpPr>
        <p:spPr>
          <a:xfrm>
            <a:off x="9214475" y="57065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19"/>
          <p:cNvPicPr preferRelativeResize="0"/>
          <p:nvPr/>
        </p:nvPicPr>
        <p:blipFill>
          <a:blip r:embed="rId3">
            <a:alphaModFix/>
          </a:blip>
          <a:stretch>
            <a:fillRect/>
          </a:stretch>
        </p:blipFill>
        <p:spPr>
          <a:xfrm>
            <a:off x="152400" y="152400"/>
            <a:ext cx="3390900" cy="4152900"/>
          </a:xfrm>
          <a:prstGeom prst="rect">
            <a:avLst/>
          </a:prstGeom>
          <a:noFill/>
          <a:ln>
            <a:noFill/>
          </a:ln>
        </p:spPr>
      </p:pic>
      <p:sp>
        <p:nvSpPr>
          <p:cNvPr id="163" name="Google Shape;163;p19"/>
          <p:cNvSpPr txBox="1"/>
          <p:nvPr/>
        </p:nvSpPr>
        <p:spPr>
          <a:xfrm>
            <a:off x="3800550" y="201100"/>
            <a:ext cx="4955400" cy="402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rPr lang="fr">
                <a:solidFill>
                  <a:schemeClr val="dk1"/>
                </a:solidFill>
              </a:rPr>
              <a:t>In this second example: 16 liter engine develops</a:t>
            </a:r>
            <a:endParaRPr b="1">
              <a:solidFill>
                <a:schemeClr val="dk1"/>
              </a:solidFill>
            </a:endParaRPr>
          </a:p>
          <a:p>
            <a:pPr indent="0" lvl="0" marL="0" rtl="0" algn="ctr">
              <a:lnSpc>
                <a:spcPct val="115000"/>
              </a:lnSpc>
              <a:spcBef>
                <a:spcPts val="0"/>
              </a:spcBef>
              <a:spcAft>
                <a:spcPts val="0"/>
              </a:spcAft>
              <a:buNone/>
            </a:pPr>
            <a:r>
              <a:rPr b="1" lang="fr">
                <a:solidFill>
                  <a:schemeClr val="dk1"/>
                </a:solidFill>
                <a:highlight>
                  <a:srgbClr val="4A86E8"/>
                </a:highlight>
              </a:rPr>
              <a:t>2050 lb/ft of torque @ 975 RPM</a:t>
            </a:r>
            <a:endParaRPr>
              <a:solidFill>
                <a:schemeClr val="dk1"/>
              </a:solidFill>
              <a:highlight>
                <a:srgbClr val="4A86E8"/>
              </a:highlight>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Over this </a:t>
            </a:r>
            <a:r>
              <a:rPr b="1" lang="fr">
                <a:solidFill>
                  <a:schemeClr val="dk1"/>
                </a:solidFill>
              </a:rPr>
              <a:t>torque range</a:t>
            </a:r>
            <a:r>
              <a:rPr lang="fr">
                <a:solidFill>
                  <a:schemeClr val="dk1"/>
                </a:solidFill>
              </a:rPr>
              <a:t> which extends over </a:t>
            </a:r>
            <a:r>
              <a:rPr b="1" lang="fr">
                <a:solidFill>
                  <a:schemeClr val="dk1"/>
                </a:solidFill>
              </a:rPr>
              <a:t>approximately</a:t>
            </a:r>
            <a:r>
              <a:rPr b="1" lang="fr">
                <a:solidFill>
                  <a:schemeClr val="dk1"/>
                </a:solidFill>
              </a:rPr>
              <a:t> 400 RPM</a:t>
            </a:r>
            <a:r>
              <a:rPr lang="fr">
                <a:solidFill>
                  <a:schemeClr val="dk1"/>
                </a:solidFill>
              </a:rPr>
              <a:t>, The number </a:t>
            </a:r>
            <a:r>
              <a:rPr b="1" lang="fr">
                <a:highlight>
                  <a:srgbClr val="4A86E8"/>
                </a:highlight>
              </a:rPr>
              <a:t>975</a:t>
            </a:r>
            <a:r>
              <a:rPr lang="fr">
                <a:solidFill>
                  <a:schemeClr val="dk1"/>
                </a:solidFill>
              </a:rPr>
              <a:t> therefore represents the </a:t>
            </a:r>
            <a:r>
              <a:rPr b="1" lang="fr">
                <a:highlight>
                  <a:srgbClr val="4A86E8"/>
                </a:highlight>
              </a:rPr>
              <a:t>M</a:t>
            </a:r>
            <a:r>
              <a:rPr b="1" lang="fr">
                <a:highlight>
                  <a:srgbClr val="4A86E8"/>
                </a:highlight>
              </a:rPr>
              <a:t>inimum RPM </a:t>
            </a:r>
            <a:r>
              <a:rPr lang="fr">
                <a:solidFill>
                  <a:schemeClr val="dk1"/>
                </a:solidFill>
              </a:rPr>
              <a:t>to be observed under load.</a:t>
            </a:r>
            <a:endParaRPr>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rPr lang="fr">
                <a:solidFill>
                  <a:schemeClr val="dk1"/>
                </a:solidFill>
              </a:rPr>
              <a:t>In addition, this engine develops </a:t>
            </a:r>
            <a:endParaRPr>
              <a:solidFill>
                <a:schemeClr val="dk1"/>
              </a:solidFill>
            </a:endParaRPr>
          </a:p>
          <a:p>
            <a:pPr indent="0" lvl="0" marL="0" rtl="0" algn="ctr">
              <a:lnSpc>
                <a:spcPct val="115000"/>
              </a:lnSpc>
              <a:spcBef>
                <a:spcPts val="0"/>
              </a:spcBef>
              <a:spcAft>
                <a:spcPts val="0"/>
              </a:spcAft>
              <a:buNone/>
            </a:pPr>
            <a:r>
              <a:rPr b="1" lang="fr">
                <a:solidFill>
                  <a:schemeClr val="dk1"/>
                </a:solidFill>
                <a:highlight>
                  <a:srgbClr val="FF0000"/>
                </a:highlight>
              </a:rPr>
              <a:t>600 HP @ 1800 RPM</a:t>
            </a:r>
            <a:endParaRPr>
              <a:solidFill>
                <a:schemeClr val="dk1"/>
              </a:solidFill>
              <a:highlight>
                <a:srgbClr val="FF0000"/>
              </a:highlight>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The number </a:t>
            </a:r>
            <a:r>
              <a:rPr b="1" lang="fr">
                <a:highlight>
                  <a:srgbClr val="FF0000"/>
                </a:highlight>
              </a:rPr>
              <a:t>1800</a:t>
            </a:r>
            <a:r>
              <a:rPr lang="fr">
                <a:solidFill>
                  <a:schemeClr val="dk1"/>
                </a:solidFill>
              </a:rPr>
              <a:t> therefore represents the </a:t>
            </a:r>
            <a:r>
              <a:rPr b="1" lang="fr">
                <a:highlight>
                  <a:srgbClr val="FF0000"/>
                </a:highlight>
              </a:rPr>
              <a:t>M</a:t>
            </a:r>
            <a:r>
              <a:rPr b="1" lang="fr">
                <a:highlight>
                  <a:srgbClr val="FF0000"/>
                </a:highlight>
              </a:rPr>
              <a:t>aximum RPM</a:t>
            </a:r>
            <a:r>
              <a:rPr lang="fr">
                <a:solidFill>
                  <a:schemeClr val="dk1"/>
                </a:solidFill>
              </a:rPr>
              <a:t> to be reached in order to obtain the  </a:t>
            </a:r>
            <a:r>
              <a:rPr b="1" lang="fr">
                <a:solidFill>
                  <a:schemeClr val="dk1"/>
                </a:solidFill>
              </a:rPr>
              <a:t>maximum power</a:t>
            </a:r>
            <a:r>
              <a:rPr lang="fr">
                <a:solidFill>
                  <a:schemeClr val="dk1"/>
                </a:solidFill>
              </a:rPr>
              <a:t> from the engine..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0"/>
          <p:cNvPicPr preferRelativeResize="0"/>
          <p:nvPr/>
        </p:nvPicPr>
        <p:blipFill>
          <a:blip r:embed="rId3">
            <a:alphaModFix/>
          </a:blip>
          <a:stretch>
            <a:fillRect/>
          </a:stretch>
        </p:blipFill>
        <p:spPr>
          <a:xfrm>
            <a:off x="1676400" y="1219200"/>
            <a:ext cx="5705475" cy="3105150"/>
          </a:xfrm>
          <a:prstGeom prst="rect">
            <a:avLst/>
          </a:prstGeom>
          <a:noFill/>
          <a:ln>
            <a:noFill/>
          </a:ln>
        </p:spPr>
      </p:pic>
      <p:sp>
        <p:nvSpPr>
          <p:cNvPr id="169" name="Google Shape;169;p20"/>
          <p:cNvSpPr txBox="1"/>
          <p:nvPr/>
        </p:nvSpPr>
        <p:spPr>
          <a:xfrm>
            <a:off x="3867150" y="4552950"/>
            <a:ext cx="1266900" cy="2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highlight>
                  <a:srgbClr val="4A86E8"/>
                </a:highlight>
              </a:rPr>
              <a:t>RPM </a:t>
            </a:r>
            <a:endParaRPr b="1">
              <a:highlight>
                <a:srgbClr val="4A86E8"/>
              </a:highlight>
            </a:endParaRPr>
          </a:p>
        </p:txBody>
      </p:sp>
      <p:sp>
        <p:nvSpPr>
          <p:cNvPr id="170" name="Google Shape;170;p20"/>
          <p:cNvSpPr txBox="1"/>
          <p:nvPr/>
        </p:nvSpPr>
        <p:spPr>
          <a:xfrm>
            <a:off x="7610475" y="1614450"/>
            <a:ext cx="1060500" cy="6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rgbClr val="B9D821"/>
                </a:solidFill>
              </a:rPr>
              <a:t>Torque</a:t>
            </a:r>
            <a:endParaRPr b="1" sz="1600">
              <a:solidFill>
                <a:srgbClr val="B9D821"/>
              </a:solidFill>
            </a:endParaRPr>
          </a:p>
          <a:p>
            <a:pPr indent="0" lvl="0" marL="0" rtl="0" algn="ctr">
              <a:spcBef>
                <a:spcPts val="0"/>
              </a:spcBef>
              <a:spcAft>
                <a:spcPts val="0"/>
              </a:spcAft>
              <a:buNone/>
            </a:pPr>
            <a:r>
              <a:rPr b="1" lang="fr" sz="1600">
                <a:solidFill>
                  <a:srgbClr val="B9D821"/>
                </a:solidFill>
              </a:rPr>
              <a:t>lb/ft</a:t>
            </a:r>
            <a:endParaRPr b="1" sz="1600">
              <a:solidFill>
                <a:srgbClr val="B9D821"/>
              </a:solidFill>
            </a:endParaRPr>
          </a:p>
        </p:txBody>
      </p:sp>
      <p:sp>
        <p:nvSpPr>
          <p:cNvPr id="171" name="Google Shape;171;p20"/>
          <p:cNvSpPr txBox="1"/>
          <p:nvPr/>
        </p:nvSpPr>
        <p:spPr>
          <a:xfrm>
            <a:off x="380400" y="1451577"/>
            <a:ext cx="11415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117BA3"/>
                </a:solidFill>
              </a:rPr>
              <a:t>455    HP</a:t>
            </a:r>
            <a:endParaRPr b="1" sz="1600">
              <a:solidFill>
                <a:srgbClr val="117BA3"/>
              </a:solidFill>
            </a:endParaRPr>
          </a:p>
        </p:txBody>
      </p:sp>
      <p:sp>
        <p:nvSpPr>
          <p:cNvPr id="172" name="Google Shape;172;p20"/>
          <p:cNvSpPr txBox="1"/>
          <p:nvPr/>
        </p:nvSpPr>
        <p:spPr>
          <a:xfrm>
            <a:off x="2920250" y="0"/>
            <a:ext cx="3303600" cy="5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t>Multi-Torque/Eco-Torque</a:t>
            </a:r>
            <a:endParaRPr b="1" sz="2000"/>
          </a:p>
        </p:txBody>
      </p:sp>
      <p:sp>
        <p:nvSpPr>
          <p:cNvPr id="173" name="Google Shape;173;p20"/>
          <p:cNvSpPr txBox="1"/>
          <p:nvPr/>
        </p:nvSpPr>
        <p:spPr>
          <a:xfrm>
            <a:off x="147725" y="393843"/>
            <a:ext cx="8863500" cy="80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500"/>
              <a:t>Engine manufacturers offer optional </a:t>
            </a:r>
            <a:r>
              <a:rPr lang="fr" sz="1500"/>
              <a:t>multiple</a:t>
            </a:r>
            <a:r>
              <a:rPr lang="fr" sz="1500"/>
              <a:t> torque configurations called</a:t>
            </a:r>
            <a:r>
              <a:rPr lang="fr" sz="1500">
                <a:solidFill>
                  <a:srgbClr val="4A86E8"/>
                </a:solidFill>
              </a:rPr>
              <a:t> </a:t>
            </a:r>
            <a:r>
              <a:rPr b="1" lang="fr" sz="1500">
                <a:solidFill>
                  <a:srgbClr val="4A86E8"/>
                </a:solidFill>
              </a:rPr>
              <a:t>Multi</a:t>
            </a:r>
            <a:r>
              <a:rPr b="1" lang="fr" sz="1500">
                <a:solidFill>
                  <a:srgbClr val="4A86E8"/>
                </a:solidFill>
              </a:rPr>
              <a:t>-Torque/Eco-Torque</a:t>
            </a:r>
            <a:r>
              <a:rPr lang="fr" sz="1500">
                <a:solidFill>
                  <a:srgbClr val="4A86E8"/>
                </a:solidFill>
              </a:rPr>
              <a:t>.</a:t>
            </a:r>
            <a:r>
              <a:rPr lang="fr" sz="1500"/>
              <a:t> Usually, the higher curve (green solid line) is programmed for the last gear ratios while the other allows </a:t>
            </a:r>
            <a:r>
              <a:rPr lang="fr" sz="1500"/>
              <a:t>savings</a:t>
            </a:r>
            <a:r>
              <a:rPr lang="fr" sz="1500"/>
              <a:t> when more torque is less </a:t>
            </a:r>
            <a:r>
              <a:rPr lang="fr" sz="1500"/>
              <a:t>needed</a:t>
            </a:r>
            <a:r>
              <a:rPr lang="fr" sz="1500"/>
              <a:t>.  </a:t>
            </a:r>
            <a:r>
              <a:rPr lang="fr"/>
              <a:t>   </a:t>
            </a:r>
            <a:endParaRPr/>
          </a:p>
        </p:txBody>
      </p:sp>
      <p:sp>
        <p:nvSpPr>
          <p:cNvPr id="174" name="Google Shape;174;p20"/>
          <p:cNvSpPr txBox="1"/>
          <p:nvPr/>
        </p:nvSpPr>
        <p:spPr>
          <a:xfrm>
            <a:off x="191200" y="1219200"/>
            <a:ext cx="1478400" cy="1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600">
                <a:solidFill>
                  <a:srgbClr val="117BA3"/>
                </a:solidFill>
              </a:rPr>
              <a:t>Horsepower</a:t>
            </a:r>
            <a:endParaRPr sz="1600"/>
          </a:p>
        </p:txBody>
      </p:sp>
      <p:sp>
        <p:nvSpPr>
          <p:cNvPr id="175" name="Google Shape;175;p20"/>
          <p:cNvSpPr txBox="1"/>
          <p:nvPr/>
        </p:nvSpPr>
        <p:spPr>
          <a:xfrm>
            <a:off x="7744450" y="2379038"/>
            <a:ext cx="778800" cy="2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B9D821"/>
                </a:solidFill>
              </a:rPr>
              <a:t>1850</a:t>
            </a:r>
            <a:endParaRPr b="1" sz="1600">
              <a:solidFill>
                <a:srgbClr val="B9D821"/>
              </a:solidFill>
            </a:endParaRPr>
          </a:p>
        </p:txBody>
      </p:sp>
      <p:sp>
        <p:nvSpPr>
          <p:cNvPr id="176" name="Google Shape;176;p20"/>
          <p:cNvSpPr txBox="1"/>
          <p:nvPr/>
        </p:nvSpPr>
        <p:spPr>
          <a:xfrm>
            <a:off x="7739750" y="2709850"/>
            <a:ext cx="778800" cy="4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rgbClr val="B9D821"/>
                </a:solidFill>
              </a:rPr>
              <a:t>1550</a:t>
            </a:r>
            <a:endParaRPr b="1" sz="1600">
              <a:solidFill>
                <a:srgbClr val="B9D821"/>
              </a:solidFill>
            </a:endParaRPr>
          </a:p>
        </p:txBody>
      </p:sp>
      <p:cxnSp>
        <p:nvCxnSpPr>
          <p:cNvPr id="177" name="Google Shape;177;p20"/>
          <p:cNvCxnSpPr/>
          <p:nvPr/>
        </p:nvCxnSpPr>
        <p:spPr>
          <a:xfrm flipH="1">
            <a:off x="4935075" y="2552700"/>
            <a:ext cx="2865900" cy="19800"/>
          </a:xfrm>
          <a:prstGeom prst="straightConnector1">
            <a:avLst/>
          </a:prstGeom>
          <a:noFill/>
          <a:ln cap="flat" cmpd="sng" w="19050">
            <a:solidFill>
              <a:srgbClr val="FF0000"/>
            </a:solidFill>
            <a:prstDash val="solid"/>
            <a:round/>
            <a:headEnd len="med" w="med" type="none"/>
            <a:tailEnd len="med" w="med" type="triangle"/>
          </a:ln>
        </p:spPr>
      </p:cxnSp>
      <p:cxnSp>
        <p:nvCxnSpPr>
          <p:cNvPr id="178" name="Google Shape;178;p20"/>
          <p:cNvCxnSpPr/>
          <p:nvPr/>
        </p:nvCxnSpPr>
        <p:spPr>
          <a:xfrm rot="10800000">
            <a:off x="4948261" y="2853670"/>
            <a:ext cx="2791500" cy="20100"/>
          </a:xfrm>
          <a:prstGeom prst="straightConnector1">
            <a:avLst/>
          </a:prstGeom>
          <a:noFill/>
          <a:ln cap="flat" cmpd="sng" w="19050">
            <a:solidFill>
              <a:srgbClr val="FF0000"/>
            </a:solidFill>
            <a:prstDash val="solid"/>
            <a:round/>
            <a:headEnd len="med" w="med" type="none"/>
            <a:tailEnd len="med" w="med" type="triangle"/>
          </a:ln>
        </p:spPr>
      </p:cxnSp>
      <p:cxnSp>
        <p:nvCxnSpPr>
          <p:cNvPr id="179" name="Google Shape;179;p20"/>
          <p:cNvCxnSpPr/>
          <p:nvPr/>
        </p:nvCxnSpPr>
        <p:spPr>
          <a:xfrm>
            <a:off x="1463825" y="1517525"/>
            <a:ext cx="2889000" cy="66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2455275" y="140225"/>
            <a:ext cx="3649800" cy="6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000"/>
              <a:t>Explanatory </a:t>
            </a:r>
            <a:r>
              <a:rPr b="1" lang="fr" sz="3000"/>
              <a:t>Video: </a:t>
            </a:r>
            <a:endParaRPr b="1" sz="3000"/>
          </a:p>
          <a:p>
            <a:pPr indent="0" lvl="0" marL="0" rtl="0" algn="l">
              <a:spcBef>
                <a:spcPts val="0"/>
              </a:spcBef>
              <a:spcAft>
                <a:spcPts val="0"/>
              </a:spcAft>
              <a:buNone/>
            </a:pPr>
            <a:r>
              <a:t/>
            </a:r>
            <a:endParaRPr b="1" sz="2000"/>
          </a:p>
          <a:p>
            <a:pPr indent="0" lvl="0" marL="0" rtl="0" algn="l">
              <a:spcBef>
                <a:spcPts val="0"/>
              </a:spcBef>
              <a:spcAft>
                <a:spcPts val="0"/>
              </a:spcAft>
              <a:buNone/>
            </a:pPr>
            <a:r>
              <a:t/>
            </a:r>
            <a:endParaRPr b="1" sz="3000"/>
          </a:p>
        </p:txBody>
      </p:sp>
      <p:sp>
        <p:nvSpPr>
          <p:cNvPr id="185" name="Google Shape;185;p21"/>
          <p:cNvSpPr txBox="1"/>
          <p:nvPr/>
        </p:nvSpPr>
        <p:spPr>
          <a:xfrm>
            <a:off x="0" y="1219200"/>
            <a:ext cx="8881800" cy="1222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chemeClr val="dk1"/>
                </a:solidFill>
              </a:rPr>
              <a:t>DAF Eco training: E</a:t>
            </a:r>
            <a:r>
              <a:rPr b="1" lang="fr" sz="1800">
                <a:solidFill>
                  <a:schemeClr val="dk1"/>
                </a:solidFill>
              </a:rPr>
              <a:t>pisodes: 1, 2 and 3</a:t>
            </a:r>
            <a:endParaRPr b="1" sz="1600">
              <a:solidFill>
                <a:schemeClr val="dk1"/>
              </a:solidFill>
            </a:endParaRPr>
          </a:p>
          <a:p>
            <a:pPr indent="0" lvl="0" marL="0" rtl="0" algn="just">
              <a:lnSpc>
                <a:spcPct val="115000"/>
              </a:lnSpc>
              <a:spcBef>
                <a:spcPts val="0"/>
              </a:spcBef>
              <a:spcAft>
                <a:spcPts val="0"/>
              </a:spcAft>
              <a:buNone/>
            </a:pPr>
            <a:r>
              <a:rPr lang="fr" sz="1800" u="sng">
                <a:solidFill>
                  <a:srgbClr val="1155CC"/>
                </a:solidFill>
                <a:hlinkClick r:id="rId3">
                  <a:extLst>
                    <a:ext uri="{A12FA001-AC4F-418D-AE19-62706E023703}">
                      <ahyp:hlinkClr val="tx"/>
                    </a:ext>
                  </a:extLst>
                </a:hlinkClick>
              </a:rPr>
              <a:t>https://www.youtube.com/watch?v=dI5aAn-fPds</a:t>
            </a:r>
            <a:endParaRPr sz="1800">
              <a:solidFill>
                <a:schemeClr val="dk1"/>
              </a:solidFill>
            </a:endParaRPr>
          </a:p>
          <a:p>
            <a:pPr indent="0" lvl="0" marL="0" rtl="0" algn="just">
              <a:lnSpc>
                <a:spcPct val="115000"/>
              </a:lnSpc>
              <a:spcBef>
                <a:spcPts val="0"/>
              </a:spcBef>
              <a:spcAft>
                <a:spcPts val="0"/>
              </a:spcAft>
              <a:buNone/>
            </a:pPr>
            <a:r>
              <a:rPr lang="fr" sz="1800" u="sng">
                <a:solidFill>
                  <a:srgbClr val="1155CC"/>
                </a:solidFill>
                <a:hlinkClick r:id="rId4">
                  <a:extLst>
                    <a:ext uri="{A12FA001-AC4F-418D-AE19-62706E023703}">
                      <ahyp:hlinkClr val="tx"/>
                    </a:ext>
                  </a:extLst>
                </a:hlinkClick>
              </a:rPr>
              <a:t>https://www.youtube.com/watch?v=a4I3SV3nBlI</a:t>
            </a:r>
            <a:endParaRPr sz="1800">
              <a:solidFill>
                <a:schemeClr val="dk1"/>
              </a:solidFill>
            </a:endParaRPr>
          </a:p>
          <a:p>
            <a:pPr indent="0" lvl="0" marL="0" rtl="0" algn="just">
              <a:lnSpc>
                <a:spcPct val="115000"/>
              </a:lnSpc>
              <a:spcBef>
                <a:spcPts val="0"/>
              </a:spcBef>
              <a:spcAft>
                <a:spcPts val="0"/>
              </a:spcAft>
              <a:buNone/>
            </a:pPr>
            <a:r>
              <a:rPr lang="fr" sz="1800" u="sng">
                <a:solidFill>
                  <a:srgbClr val="1155CC"/>
                </a:solidFill>
                <a:hlinkClick r:id="rId5">
                  <a:extLst>
                    <a:ext uri="{A12FA001-AC4F-418D-AE19-62706E023703}">
                      <ahyp:hlinkClr val="tx"/>
                    </a:ext>
                  </a:extLst>
                </a:hlinkClick>
              </a:rPr>
              <a:t>https://www.youtube.com/watch?v=V05SnGuDu3Q</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type="title"/>
          </p:nvPr>
        </p:nvSpPr>
        <p:spPr>
          <a:xfrm>
            <a:off x="371550" y="22175"/>
            <a:ext cx="8400900" cy="642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100"/>
          </a:p>
          <a:p>
            <a:pPr indent="0" lvl="0" marL="0" rtl="0" algn="ctr">
              <a:lnSpc>
                <a:spcPct val="115000"/>
              </a:lnSpc>
              <a:spcBef>
                <a:spcPts val="0"/>
              </a:spcBef>
              <a:spcAft>
                <a:spcPts val="0"/>
              </a:spcAft>
              <a:buClr>
                <a:schemeClr val="dk1"/>
              </a:buClr>
              <a:buSzPts val="1100"/>
              <a:buFont typeface="Arial"/>
              <a:buNone/>
            </a:pPr>
            <a:r>
              <a:rPr b="1" lang="fr" sz="3000"/>
              <a:t>Indicator Lights And Warning Lights</a:t>
            </a:r>
            <a:endParaRPr sz="3000"/>
          </a:p>
        </p:txBody>
      </p:sp>
      <p:pic>
        <p:nvPicPr>
          <p:cNvPr id="191" name="Google Shape;191;p22"/>
          <p:cNvPicPr preferRelativeResize="0"/>
          <p:nvPr/>
        </p:nvPicPr>
        <p:blipFill>
          <a:blip r:embed="rId3">
            <a:alphaModFix/>
          </a:blip>
          <a:stretch>
            <a:fillRect/>
          </a:stretch>
        </p:blipFill>
        <p:spPr>
          <a:xfrm>
            <a:off x="5174225" y="1355350"/>
            <a:ext cx="971550" cy="781050"/>
          </a:xfrm>
          <a:prstGeom prst="rect">
            <a:avLst/>
          </a:prstGeom>
          <a:noFill/>
          <a:ln>
            <a:noFill/>
          </a:ln>
        </p:spPr>
      </p:pic>
      <p:pic>
        <p:nvPicPr>
          <p:cNvPr id="192" name="Google Shape;192;p22"/>
          <p:cNvPicPr preferRelativeResize="0"/>
          <p:nvPr/>
        </p:nvPicPr>
        <p:blipFill>
          <a:blip r:embed="rId4">
            <a:alphaModFix/>
          </a:blip>
          <a:stretch>
            <a:fillRect/>
          </a:stretch>
        </p:blipFill>
        <p:spPr>
          <a:xfrm>
            <a:off x="142950" y="942741"/>
            <a:ext cx="971550" cy="790575"/>
          </a:xfrm>
          <a:prstGeom prst="rect">
            <a:avLst/>
          </a:prstGeom>
          <a:noFill/>
          <a:ln>
            <a:noFill/>
          </a:ln>
        </p:spPr>
      </p:pic>
      <p:pic>
        <p:nvPicPr>
          <p:cNvPr id="193" name="Google Shape;193;p22"/>
          <p:cNvPicPr preferRelativeResize="0"/>
          <p:nvPr/>
        </p:nvPicPr>
        <p:blipFill>
          <a:blip r:embed="rId5">
            <a:alphaModFix/>
          </a:blip>
          <a:stretch>
            <a:fillRect/>
          </a:stretch>
        </p:blipFill>
        <p:spPr>
          <a:xfrm>
            <a:off x="142950" y="2113389"/>
            <a:ext cx="971550" cy="790575"/>
          </a:xfrm>
          <a:prstGeom prst="rect">
            <a:avLst/>
          </a:prstGeom>
          <a:noFill/>
          <a:ln>
            <a:noFill/>
          </a:ln>
        </p:spPr>
      </p:pic>
      <p:pic>
        <p:nvPicPr>
          <p:cNvPr id="194" name="Google Shape;194;p22"/>
          <p:cNvPicPr preferRelativeResize="0"/>
          <p:nvPr/>
        </p:nvPicPr>
        <p:blipFill>
          <a:blip r:embed="rId6">
            <a:alphaModFix/>
          </a:blip>
          <a:stretch>
            <a:fillRect/>
          </a:stretch>
        </p:blipFill>
        <p:spPr>
          <a:xfrm>
            <a:off x="142950" y="3380430"/>
            <a:ext cx="971550" cy="781050"/>
          </a:xfrm>
          <a:prstGeom prst="rect">
            <a:avLst/>
          </a:prstGeom>
          <a:noFill/>
          <a:ln>
            <a:noFill/>
          </a:ln>
        </p:spPr>
      </p:pic>
      <p:pic>
        <p:nvPicPr>
          <p:cNvPr id="195" name="Google Shape;195;p22"/>
          <p:cNvPicPr preferRelativeResize="0"/>
          <p:nvPr/>
        </p:nvPicPr>
        <p:blipFill>
          <a:blip r:embed="rId7">
            <a:alphaModFix/>
          </a:blip>
          <a:stretch>
            <a:fillRect/>
          </a:stretch>
        </p:blipFill>
        <p:spPr>
          <a:xfrm>
            <a:off x="5174225" y="3229913"/>
            <a:ext cx="971550" cy="790575"/>
          </a:xfrm>
          <a:prstGeom prst="rect">
            <a:avLst/>
          </a:prstGeom>
          <a:noFill/>
          <a:ln>
            <a:noFill/>
          </a:ln>
        </p:spPr>
      </p:pic>
      <p:sp>
        <p:nvSpPr>
          <p:cNvPr id="196" name="Google Shape;196;p22"/>
          <p:cNvSpPr txBox="1"/>
          <p:nvPr/>
        </p:nvSpPr>
        <p:spPr>
          <a:xfrm>
            <a:off x="1194575" y="905227"/>
            <a:ext cx="3828000" cy="106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500" u="sng">
                <a:solidFill>
                  <a:schemeClr val="dk1"/>
                </a:solidFill>
                <a:highlight>
                  <a:srgbClr val="FFFF00"/>
                </a:highlight>
              </a:rPr>
              <a:t>Check Engine</a:t>
            </a:r>
            <a:r>
              <a:rPr b="1" lang="fr" sz="1500">
                <a:solidFill>
                  <a:schemeClr val="dk1"/>
                </a:solidFill>
                <a:highlight>
                  <a:srgbClr val="FFFF00"/>
                </a:highlight>
              </a:rPr>
              <a:t>:</a:t>
            </a:r>
            <a:r>
              <a:rPr lang="fr" sz="1500">
                <a:solidFill>
                  <a:schemeClr val="dk1"/>
                </a:solidFill>
              </a:rPr>
              <a:t> You need to verify your </a:t>
            </a:r>
            <a:r>
              <a:rPr lang="fr" sz="1500">
                <a:solidFill>
                  <a:schemeClr val="dk1"/>
                </a:solidFill>
              </a:rPr>
              <a:t>gauges for any Faults.</a:t>
            </a:r>
            <a:r>
              <a:rPr lang="fr" sz="1500">
                <a:solidFill>
                  <a:schemeClr val="dk1"/>
                </a:solidFill>
                <a:highlight>
                  <a:srgbClr val="FFFF00"/>
                </a:highlight>
              </a:rPr>
              <a:t> </a:t>
            </a:r>
            <a:r>
              <a:rPr b="1" lang="fr" sz="1500">
                <a:solidFill>
                  <a:schemeClr val="dk1"/>
                </a:solidFill>
                <a:highlight>
                  <a:srgbClr val="FFFF00"/>
                </a:highlight>
              </a:rPr>
              <a:t>The vehicle can be driven. Notify the mechanic at next stop.</a:t>
            </a:r>
            <a:endParaRPr b="1" sz="1700">
              <a:highlight>
                <a:srgbClr val="FFFF00"/>
              </a:highlight>
            </a:endParaRPr>
          </a:p>
        </p:txBody>
      </p:sp>
      <p:sp>
        <p:nvSpPr>
          <p:cNvPr id="197" name="Google Shape;197;p22"/>
          <p:cNvSpPr txBox="1"/>
          <p:nvPr/>
        </p:nvSpPr>
        <p:spPr>
          <a:xfrm>
            <a:off x="1252625" y="2133725"/>
            <a:ext cx="3662700" cy="790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500" u="sng">
                <a:solidFill>
                  <a:schemeClr val="dk1"/>
                </a:solidFill>
                <a:highlight>
                  <a:srgbClr val="FFFF00"/>
                </a:highlight>
              </a:rPr>
              <a:t>Cold Start Aid System:</a:t>
            </a:r>
            <a:r>
              <a:rPr lang="fr" sz="1500" u="sng">
                <a:solidFill>
                  <a:schemeClr val="dk1"/>
                </a:solidFill>
              </a:rPr>
              <a:t> </a:t>
            </a:r>
            <a:r>
              <a:rPr lang="fr" sz="1500">
                <a:solidFill>
                  <a:schemeClr val="dk1"/>
                </a:solidFill>
              </a:rPr>
              <a:t>Wait until light goes out before starting engine.</a:t>
            </a:r>
            <a:endParaRPr sz="1500"/>
          </a:p>
        </p:txBody>
      </p:sp>
      <p:sp>
        <p:nvSpPr>
          <p:cNvPr id="198" name="Google Shape;198;p22"/>
          <p:cNvSpPr txBox="1"/>
          <p:nvPr/>
        </p:nvSpPr>
        <p:spPr>
          <a:xfrm>
            <a:off x="1252625" y="3324600"/>
            <a:ext cx="3828000" cy="781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500" u="sng">
                <a:highlight>
                  <a:srgbClr val="FFFF00"/>
                </a:highlight>
              </a:rPr>
              <a:t>Fault (defect)</a:t>
            </a:r>
            <a:r>
              <a:rPr lang="fr" sz="1500">
                <a:highlight>
                  <a:srgbClr val="FFFF00"/>
                </a:highlight>
              </a:rPr>
              <a:t>:</a:t>
            </a:r>
            <a:r>
              <a:rPr lang="fr" sz="1500"/>
              <a:t> Related to the anti-pollution system.</a:t>
            </a:r>
            <a:r>
              <a:rPr lang="fr" sz="1500"/>
              <a:t> </a:t>
            </a:r>
            <a:r>
              <a:rPr b="1" lang="fr" sz="1500">
                <a:solidFill>
                  <a:schemeClr val="dk1"/>
                </a:solidFill>
                <a:highlight>
                  <a:srgbClr val="FFFF00"/>
                </a:highlight>
              </a:rPr>
              <a:t>The vehicle can be driven. Notify the mechanic at next stop.</a:t>
            </a:r>
            <a:endParaRPr sz="1500"/>
          </a:p>
        </p:txBody>
      </p:sp>
      <p:sp>
        <p:nvSpPr>
          <p:cNvPr id="199" name="Google Shape;199;p22"/>
          <p:cNvSpPr txBox="1"/>
          <p:nvPr/>
        </p:nvSpPr>
        <p:spPr>
          <a:xfrm>
            <a:off x="6221475" y="932075"/>
            <a:ext cx="2922600" cy="1744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500" u="sng">
                <a:highlight>
                  <a:srgbClr val="FF0000"/>
                </a:highlight>
              </a:rPr>
              <a:t>Engine </a:t>
            </a:r>
            <a:r>
              <a:rPr b="1" lang="fr" sz="1500" u="sng">
                <a:highlight>
                  <a:srgbClr val="FF0000"/>
                </a:highlight>
              </a:rPr>
              <a:t>Shutdown</a:t>
            </a:r>
            <a:r>
              <a:rPr b="1" lang="fr" sz="1500" u="sng">
                <a:highlight>
                  <a:srgbClr val="FF0000"/>
                </a:highlight>
              </a:rPr>
              <a:t>:</a:t>
            </a:r>
            <a:r>
              <a:rPr lang="fr" sz="1500"/>
              <a:t> This indicator is linked with an audible signal.</a:t>
            </a:r>
            <a:r>
              <a:rPr lang="fr" sz="1500"/>
              <a:t> </a:t>
            </a:r>
            <a:r>
              <a:rPr lang="fr" sz="1500"/>
              <a:t>This indicates a</a:t>
            </a:r>
            <a:r>
              <a:rPr lang="fr" sz="1500"/>
              <a:t> </a:t>
            </a:r>
            <a:r>
              <a:rPr b="1" lang="fr" sz="1500">
                <a:highlight>
                  <a:srgbClr val="FF0000"/>
                </a:highlight>
              </a:rPr>
              <a:t>serious engine failure.</a:t>
            </a:r>
            <a:endParaRPr b="1" sz="1500">
              <a:highlight>
                <a:srgbClr val="FF0000"/>
              </a:highlight>
            </a:endParaRPr>
          </a:p>
          <a:p>
            <a:pPr indent="0" lvl="0" marL="0" rtl="0" algn="l">
              <a:spcBef>
                <a:spcPts val="0"/>
              </a:spcBef>
              <a:spcAft>
                <a:spcPts val="0"/>
              </a:spcAft>
              <a:buNone/>
            </a:pPr>
            <a:r>
              <a:t/>
            </a:r>
            <a:endParaRPr b="1" sz="1500">
              <a:highlight>
                <a:srgbClr val="FF0000"/>
              </a:highlight>
            </a:endParaRPr>
          </a:p>
          <a:p>
            <a:pPr indent="0" lvl="0" marL="0" rtl="0" algn="l">
              <a:spcBef>
                <a:spcPts val="0"/>
              </a:spcBef>
              <a:spcAft>
                <a:spcPts val="0"/>
              </a:spcAft>
              <a:buNone/>
            </a:pPr>
            <a:r>
              <a:rPr lang="fr" sz="1500"/>
              <a:t>You must</a:t>
            </a:r>
            <a:r>
              <a:rPr lang="fr" sz="1500"/>
              <a:t> </a:t>
            </a:r>
            <a:r>
              <a:rPr b="1" lang="fr" sz="1500">
                <a:highlight>
                  <a:srgbClr val="FF0000"/>
                </a:highlight>
              </a:rPr>
              <a:t>stop safely and turn off the engine within 30 secs.</a:t>
            </a:r>
            <a:endParaRPr b="1" sz="1500">
              <a:highlight>
                <a:srgbClr val="FF0000"/>
              </a:highlight>
            </a:endParaRPr>
          </a:p>
          <a:p>
            <a:pPr indent="0" lvl="0" marL="0" rtl="0" algn="l">
              <a:spcBef>
                <a:spcPts val="0"/>
              </a:spcBef>
              <a:spcAft>
                <a:spcPts val="0"/>
              </a:spcAft>
              <a:buNone/>
            </a:pPr>
            <a:r>
              <a:t/>
            </a:r>
            <a:endParaRPr/>
          </a:p>
        </p:txBody>
      </p:sp>
      <p:sp>
        <p:nvSpPr>
          <p:cNvPr id="200" name="Google Shape;200;p22"/>
          <p:cNvSpPr txBox="1"/>
          <p:nvPr/>
        </p:nvSpPr>
        <p:spPr>
          <a:xfrm>
            <a:off x="6221475" y="3153300"/>
            <a:ext cx="2766000" cy="943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500" u="sng">
                <a:highlight>
                  <a:srgbClr val="00FF00"/>
                </a:highlight>
              </a:rPr>
              <a:t>Cooling Fan:</a:t>
            </a:r>
            <a:r>
              <a:rPr b="1" lang="fr" sz="1500"/>
              <a:t>  </a:t>
            </a:r>
            <a:r>
              <a:rPr lang="fr" sz="1500"/>
              <a:t>T</a:t>
            </a:r>
            <a:r>
              <a:rPr lang="fr" sz="1500"/>
              <a:t>his light indicates that the thermostatic fan is on.</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3"/>
          <p:cNvPicPr preferRelativeResize="0"/>
          <p:nvPr/>
        </p:nvPicPr>
        <p:blipFill>
          <a:blip r:embed="rId3">
            <a:alphaModFix/>
          </a:blip>
          <a:stretch>
            <a:fillRect/>
          </a:stretch>
        </p:blipFill>
        <p:spPr>
          <a:xfrm>
            <a:off x="6796425" y="1128675"/>
            <a:ext cx="1954475" cy="1571250"/>
          </a:xfrm>
          <a:prstGeom prst="rect">
            <a:avLst/>
          </a:prstGeom>
          <a:noFill/>
          <a:ln>
            <a:noFill/>
          </a:ln>
        </p:spPr>
      </p:pic>
      <p:pic>
        <p:nvPicPr>
          <p:cNvPr id="206" name="Google Shape;206;p23"/>
          <p:cNvPicPr preferRelativeResize="0"/>
          <p:nvPr/>
        </p:nvPicPr>
        <p:blipFill>
          <a:blip r:embed="rId4">
            <a:alphaModFix/>
          </a:blip>
          <a:stretch>
            <a:fillRect/>
          </a:stretch>
        </p:blipFill>
        <p:spPr>
          <a:xfrm>
            <a:off x="152400" y="794925"/>
            <a:ext cx="1381587" cy="2595975"/>
          </a:xfrm>
          <a:prstGeom prst="rect">
            <a:avLst/>
          </a:prstGeom>
          <a:noFill/>
          <a:ln>
            <a:noFill/>
          </a:ln>
        </p:spPr>
      </p:pic>
      <p:sp>
        <p:nvSpPr>
          <p:cNvPr id="207" name="Google Shape;207;p23"/>
          <p:cNvSpPr txBox="1"/>
          <p:nvPr/>
        </p:nvSpPr>
        <p:spPr>
          <a:xfrm>
            <a:off x="1655900" y="1343850"/>
            <a:ext cx="5045400" cy="14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500"/>
              <a:t>When the </a:t>
            </a:r>
            <a:r>
              <a:rPr lang="fr" sz="1500"/>
              <a:t> </a:t>
            </a:r>
            <a:r>
              <a:rPr b="1" lang="fr" sz="1500">
                <a:highlight>
                  <a:srgbClr val="FF0000"/>
                </a:highlight>
              </a:rPr>
              <a:t>E</a:t>
            </a:r>
            <a:r>
              <a:rPr b="1" lang="fr" sz="1500">
                <a:highlight>
                  <a:srgbClr val="FF0000"/>
                </a:highlight>
              </a:rPr>
              <a:t>ngine Shutdown</a:t>
            </a:r>
            <a:r>
              <a:rPr lang="fr" sz="1500"/>
              <a:t> warning light is on, it may be necessary to use the </a:t>
            </a:r>
            <a:r>
              <a:rPr b="1" lang="fr" sz="1500"/>
              <a:t>Override</a:t>
            </a:r>
            <a:r>
              <a:rPr lang="fr" sz="1500"/>
              <a:t> switch in order to start and move the vehicle.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fr" sz="1500"/>
              <a:t>This switch is usually associated with </a:t>
            </a:r>
            <a:r>
              <a:rPr b="1" lang="fr" sz="1500"/>
              <a:t>Detroit Diesel</a:t>
            </a:r>
            <a:r>
              <a:rPr lang="fr" sz="1500"/>
              <a:t> engines.</a:t>
            </a:r>
            <a:endParaRPr sz="1500"/>
          </a:p>
        </p:txBody>
      </p:sp>
      <p:sp>
        <p:nvSpPr>
          <p:cNvPr id="208" name="Google Shape;208;p23"/>
          <p:cNvSpPr txBox="1"/>
          <p:nvPr/>
        </p:nvSpPr>
        <p:spPr>
          <a:xfrm>
            <a:off x="1655900" y="210200"/>
            <a:ext cx="5801400" cy="7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3000"/>
              <a:t>Engine Override</a:t>
            </a:r>
            <a:endParaRPr b="1"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4"/>
          <p:cNvPicPr preferRelativeResize="0"/>
          <p:nvPr/>
        </p:nvPicPr>
        <p:blipFill>
          <a:blip r:embed="rId3">
            <a:alphaModFix/>
          </a:blip>
          <a:stretch>
            <a:fillRect/>
          </a:stretch>
        </p:blipFill>
        <p:spPr>
          <a:xfrm>
            <a:off x="71823" y="80050"/>
            <a:ext cx="5635725" cy="4225251"/>
          </a:xfrm>
          <a:prstGeom prst="rect">
            <a:avLst/>
          </a:prstGeom>
          <a:noFill/>
          <a:ln>
            <a:noFill/>
          </a:ln>
        </p:spPr>
      </p:pic>
      <p:sp>
        <p:nvSpPr>
          <p:cNvPr id="214" name="Google Shape;214;p24"/>
          <p:cNvSpPr txBox="1"/>
          <p:nvPr/>
        </p:nvSpPr>
        <p:spPr>
          <a:xfrm>
            <a:off x="6016425" y="577475"/>
            <a:ext cx="3008100" cy="12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3600"/>
              <a:t>Cycling The Key Switch</a:t>
            </a:r>
            <a:endParaRPr b="1"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2227200" y="266875"/>
            <a:ext cx="4689600" cy="63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Electronic Display</a:t>
            </a:r>
            <a:endParaRPr/>
          </a:p>
        </p:txBody>
      </p:sp>
      <p:pic>
        <p:nvPicPr>
          <p:cNvPr id="220" name="Google Shape;220;p25"/>
          <p:cNvPicPr preferRelativeResize="0"/>
          <p:nvPr/>
        </p:nvPicPr>
        <p:blipFill>
          <a:blip r:embed="rId3">
            <a:alphaModFix/>
          </a:blip>
          <a:stretch>
            <a:fillRect/>
          </a:stretch>
        </p:blipFill>
        <p:spPr>
          <a:xfrm>
            <a:off x="1552375" y="1081425"/>
            <a:ext cx="5943600" cy="1828800"/>
          </a:xfrm>
          <a:prstGeom prst="rect">
            <a:avLst/>
          </a:prstGeom>
          <a:noFill/>
          <a:ln>
            <a:noFill/>
          </a:ln>
        </p:spPr>
      </p:pic>
      <p:sp>
        <p:nvSpPr>
          <p:cNvPr id="221" name="Google Shape;221;p25"/>
          <p:cNvSpPr txBox="1"/>
          <p:nvPr/>
        </p:nvSpPr>
        <p:spPr>
          <a:xfrm>
            <a:off x="1292550" y="3130475"/>
            <a:ext cx="6558900" cy="93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Several other icons may appear</a:t>
            </a:r>
            <a:endParaRPr sz="2400"/>
          </a:p>
          <a:p>
            <a:pPr indent="0" lvl="0" marL="0" rtl="0" algn="l">
              <a:spcBef>
                <a:spcPts val="0"/>
              </a:spcBef>
              <a:spcAft>
                <a:spcPts val="0"/>
              </a:spcAft>
              <a:buNone/>
            </a:pPr>
            <a:r>
              <a:rPr lang="fr" sz="2400"/>
              <a:t>         </a:t>
            </a:r>
            <a:r>
              <a:rPr lang="fr" sz="1700" u="sng">
                <a:solidFill>
                  <a:schemeClr val="hlink"/>
                </a:solidFill>
                <a:hlinkClick r:id="rId4"/>
              </a:rPr>
              <a:t>https://www.youtube.com/watch?v=tb5BNsVO780</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Thank You </a:t>
            </a:r>
            <a:endParaRPr/>
          </a:p>
          <a:p>
            <a:pPr indent="0" lvl="0" marL="0" rtl="0" algn="ctr">
              <a:spcBef>
                <a:spcPts val="0"/>
              </a:spcBef>
              <a:spcAft>
                <a:spcPts val="0"/>
              </a:spcAft>
              <a:buNone/>
            </a:pPr>
            <a:r>
              <a:rPr lang="fr"/>
              <a:t>For Your Participation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nvSpPr>
        <p:spPr>
          <a:xfrm>
            <a:off x="103750" y="152400"/>
            <a:ext cx="3546900" cy="25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rgbClr val="FF0000"/>
                </a:solidFill>
              </a:rPr>
              <a:t>Lesson Objective:</a:t>
            </a:r>
            <a:endParaRPr b="1" sz="2400">
              <a:solidFill>
                <a:srgbClr val="FF0000"/>
              </a:solidFill>
            </a:endParaRPr>
          </a:p>
          <a:p>
            <a:pPr indent="0" lvl="0" marL="0" rtl="0" algn="l">
              <a:spcBef>
                <a:spcPts val="0"/>
              </a:spcBef>
              <a:spcAft>
                <a:spcPts val="0"/>
              </a:spcAft>
              <a:buNone/>
            </a:pPr>
            <a:r>
              <a:t/>
            </a:r>
            <a:endParaRPr b="1" sz="2400">
              <a:solidFill>
                <a:schemeClr val="dk1"/>
              </a:solidFill>
            </a:endParaRPr>
          </a:p>
          <a:p>
            <a:pPr indent="0" lvl="0" marL="0" rtl="0" algn="l">
              <a:spcBef>
                <a:spcPts val="0"/>
              </a:spcBef>
              <a:spcAft>
                <a:spcPts val="0"/>
              </a:spcAft>
              <a:buNone/>
            </a:pPr>
            <a:r>
              <a:t/>
            </a:r>
            <a:endParaRPr b="1" sz="2400">
              <a:solidFill>
                <a:schemeClr val="dk1"/>
              </a:solidFill>
            </a:endParaRPr>
          </a:p>
          <a:p>
            <a:pPr indent="0" lvl="0" marL="0" rtl="0" algn="just">
              <a:spcBef>
                <a:spcPts val="0"/>
              </a:spcBef>
              <a:spcAft>
                <a:spcPts val="0"/>
              </a:spcAft>
              <a:buNone/>
            </a:pPr>
            <a:r>
              <a:rPr b="1" lang="fr" sz="2400">
                <a:solidFill>
                  <a:schemeClr val="dk1"/>
                </a:solidFill>
              </a:rPr>
              <a:t>Associate the use of the engine according to its capabilities.</a:t>
            </a:r>
            <a:endParaRPr b="1" sz="2400"/>
          </a:p>
        </p:txBody>
      </p:sp>
      <p:pic>
        <p:nvPicPr>
          <p:cNvPr id="84" name="Google Shape;84;p11"/>
          <p:cNvPicPr preferRelativeResize="0"/>
          <p:nvPr/>
        </p:nvPicPr>
        <p:blipFill>
          <a:blip r:embed="rId3">
            <a:alphaModFix/>
          </a:blip>
          <a:stretch>
            <a:fillRect/>
          </a:stretch>
        </p:blipFill>
        <p:spPr>
          <a:xfrm>
            <a:off x="3650800" y="358200"/>
            <a:ext cx="5408849" cy="3703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nvSpPr>
        <p:spPr>
          <a:xfrm>
            <a:off x="90925" y="76200"/>
            <a:ext cx="4067100" cy="585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rPr>
              <a:t>There are certain circumstances where working with the </a:t>
            </a:r>
            <a:r>
              <a:rPr lang="fr">
                <a:solidFill>
                  <a:schemeClr val="dk1"/>
                </a:solidFill>
              </a:rPr>
              <a:t> </a:t>
            </a:r>
            <a:r>
              <a:rPr b="1" lang="fr">
                <a:solidFill>
                  <a:srgbClr val="FF0000"/>
                </a:solidFill>
              </a:rPr>
              <a:t>HP</a:t>
            </a:r>
            <a:r>
              <a:rPr lang="fr">
                <a:solidFill>
                  <a:srgbClr val="FF0000"/>
                </a:solidFill>
              </a:rPr>
              <a:t> </a:t>
            </a:r>
            <a:r>
              <a:rPr lang="fr">
                <a:solidFill>
                  <a:schemeClr val="dk1"/>
                </a:solidFill>
              </a:rPr>
              <a:t>(horse power) may be necessary.</a:t>
            </a:r>
            <a:endParaRPr/>
          </a:p>
        </p:txBody>
      </p:sp>
      <p:pic>
        <p:nvPicPr>
          <p:cNvPr id="90" name="Google Shape;90;p12"/>
          <p:cNvPicPr preferRelativeResize="0"/>
          <p:nvPr/>
        </p:nvPicPr>
        <p:blipFill>
          <a:blip r:embed="rId3">
            <a:alphaModFix/>
          </a:blip>
          <a:stretch>
            <a:fillRect/>
          </a:stretch>
        </p:blipFill>
        <p:spPr>
          <a:xfrm>
            <a:off x="85330" y="706701"/>
            <a:ext cx="3998038" cy="3613200"/>
          </a:xfrm>
          <a:prstGeom prst="rect">
            <a:avLst/>
          </a:prstGeom>
          <a:noFill/>
          <a:ln>
            <a:noFill/>
          </a:ln>
        </p:spPr>
      </p:pic>
      <p:sp>
        <p:nvSpPr>
          <p:cNvPr id="91" name="Google Shape;91;p12"/>
          <p:cNvSpPr txBox="1"/>
          <p:nvPr>
            <p:ph type="title"/>
          </p:nvPr>
        </p:nvSpPr>
        <p:spPr>
          <a:xfrm>
            <a:off x="4737525" y="539800"/>
            <a:ext cx="3823800" cy="31569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1700"/>
          </a:p>
          <a:p>
            <a:pPr indent="0" lvl="0" marL="0" rtl="0" algn="just">
              <a:lnSpc>
                <a:spcPct val="115000"/>
              </a:lnSpc>
              <a:spcBef>
                <a:spcPts val="0"/>
              </a:spcBef>
              <a:spcAft>
                <a:spcPts val="0"/>
              </a:spcAft>
              <a:buNone/>
            </a:pPr>
            <a:r>
              <a:rPr b="1" lang="fr" sz="2400">
                <a:solidFill>
                  <a:srgbClr val="4A86E8"/>
                </a:solidFill>
              </a:rPr>
              <a:t>Torque</a:t>
            </a:r>
            <a:r>
              <a:rPr b="1" lang="fr" sz="2400"/>
              <a:t> or </a:t>
            </a:r>
            <a:r>
              <a:rPr b="1" lang="fr" sz="2400">
                <a:solidFill>
                  <a:srgbClr val="FF0000"/>
                </a:solidFill>
              </a:rPr>
              <a:t>HP</a:t>
            </a:r>
            <a:r>
              <a:rPr b="1" lang="fr" sz="2400"/>
              <a:t>?</a:t>
            </a:r>
            <a:endParaRPr b="1" sz="2400"/>
          </a:p>
          <a:p>
            <a:pPr indent="0" lvl="0" marL="0" rtl="0" algn="just">
              <a:lnSpc>
                <a:spcPct val="115000"/>
              </a:lnSpc>
              <a:spcBef>
                <a:spcPts val="0"/>
              </a:spcBef>
              <a:spcAft>
                <a:spcPts val="0"/>
              </a:spcAft>
              <a:buNone/>
            </a:pPr>
            <a:r>
              <a:t/>
            </a:r>
            <a:endParaRPr b="1" sz="1700"/>
          </a:p>
          <a:p>
            <a:pPr indent="0" lvl="0" marL="0" rtl="0" algn="just">
              <a:lnSpc>
                <a:spcPct val="115000"/>
              </a:lnSpc>
              <a:spcBef>
                <a:spcPts val="0"/>
              </a:spcBef>
              <a:spcAft>
                <a:spcPts val="0"/>
              </a:spcAft>
              <a:buNone/>
            </a:pPr>
            <a:r>
              <a:t/>
            </a:r>
            <a:endParaRPr b="1" sz="1600"/>
          </a:p>
          <a:p>
            <a:pPr indent="0" lvl="0" marL="0" rtl="0" algn="just">
              <a:lnSpc>
                <a:spcPct val="115000"/>
              </a:lnSpc>
              <a:spcBef>
                <a:spcPts val="0"/>
              </a:spcBef>
              <a:spcAft>
                <a:spcPts val="0"/>
              </a:spcAft>
              <a:buNone/>
            </a:pPr>
            <a:r>
              <a:rPr lang="fr" sz="1500"/>
              <a:t>In order to get the most efficiency from his engine, the driver must understand how it works.</a:t>
            </a:r>
            <a:endParaRPr b="1" sz="1500"/>
          </a:p>
          <a:p>
            <a:pPr indent="0" lvl="0" marL="0" rtl="0" algn="just">
              <a:lnSpc>
                <a:spcPct val="115000"/>
              </a:lnSpc>
              <a:spcBef>
                <a:spcPts val="0"/>
              </a:spcBef>
              <a:spcAft>
                <a:spcPts val="0"/>
              </a:spcAft>
              <a:buNone/>
            </a:pPr>
            <a:r>
              <a:t/>
            </a:r>
            <a:endParaRPr b="1" sz="1500"/>
          </a:p>
          <a:p>
            <a:pPr indent="0" lvl="0" marL="0" rtl="0" algn="just">
              <a:lnSpc>
                <a:spcPct val="115000"/>
              </a:lnSpc>
              <a:spcBef>
                <a:spcPts val="0"/>
              </a:spcBef>
              <a:spcAft>
                <a:spcPts val="0"/>
              </a:spcAft>
              <a:buNone/>
            </a:pPr>
            <a:r>
              <a:rPr lang="fr" sz="1500"/>
              <a:t>It is better to use</a:t>
            </a:r>
            <a:r>
              <a:rPr b="1" lang="fr" sz="1500"/>
              <a:t> </a:t>
            </a:r>
            <a:r>
              <a:rPr b="1" lang="fr" sz="1500">
                <a:solidFill>
                  <a:srgbClr val="4A86E8"/>
                </a:solidFill>
              </a:rPr>
              <a:t>torque</a:t>
            </a:r>
            <a:r>
              <a:rPr lang="fr" sz="1500"/>
              <a:t> rather than </a:t>
            </a:r>
            <a:r>
              <a:rPr b="1" lang="fr" sz="1500">
                <a:solidFill>
                  <a:srgbClr val="FF0000"/>
                </a:solidFill>
              </a:rPr>
              <a:t>HP</a:t>
            </a:r>
            <a:r>
              <a:rPr lang="fr" sz="1500"/>
              <a:t> when operating the vehicle.</a:t>
            </a:r>
            <a:endParaRPr sz="1500"/>
          </a:p>
          <a:p>
            <a:pPr indent="0" lvl="0" marL="0" rtl="0" algn="just">
              <a:lnSpc>
                <a:spcPct val="115000"/>
              </a:lnSpc>
              <a:spcBef>
                <a:spcPts val="0"/>
              </a:spcBef>
              <a:spcAft>
                <a:spcPts val="0"/>
              </a:spcAft>
              <a:buNone/>
            </a:pPr>
            <a:r>
              <a:t/>
            </a:r>
            <a:endParaRPr sz="1500"/>
          </a:p>
          <a:p>
            <a:pPr indent="0" lvl="0" marL="0" rtl="0" algn="just">
              <a:lnSpc>
                <a:spcPct val="115000"/>
              </a:lnSpc>
              <a:spcBef>
                <a:spcPts val="0"/>
              </a:spcBef>
              <a:spcAft>
                <a:spcPts val="0"/>
              </a:spcAft>
              <a:buNone/>
            </a:pPr>
            <a:r>
              <a:rPr lang="fr" sz="1500"/>
              <a:t>Today’s vehicles are designed for this purpose and  their  focal point is on fuel efficiency. </a:t>
            </a:r>
            <a:endParaRPr sz="1500"/>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2868750" y="81225"/>
            <a:ext cx="3406500" cy="77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rgbClr val="4A86E8"/>
                </a:solidFill>
              </a:rPr>
              <a:t>Torque</a:t>
            </a:r>
            <a:endParaRPr>
              <a:solidFill>
                <a:srgbClr val="4A86E8"/>
              </a:solidFill>
            </a:endParaRPr>
          </a:p>
        </p:txBody>
      </p:sp>
      <p:pic>
        <p:nvPicPr>
          <p:cNvPr id="97" name="Google Shape;97;p13"/>
          <p:cNvPicPr preferRelativeResize="0"/>
          <p:nvPr/>
        </p:nvPicPr>
        <p:blipFill>
          <a:blip r:embed="rId3">
            <a:alphaModFix/>
          </a:blip>
          <a:stretch>
            <a:fillRect/>
          </a:stretch>
        </p:blipFill>
        <p:spPr>
          <a:xfrm>
            <a:off x="129200" y="152400"/>
            <a:ext cx="2416225" cy="1912118"/>
          </a:xfrm>
          <a:prstGeom prst="rect">
            <a:avLst/>
          </a:prstGeom>
          <a:noFill/>
          <a:ln>
            <a:noFill/>
          </a:ln>
        </p:spPr>
      </p:pic>
      <p:pic>
        <p:nvPicPr>
          <p:cNvPr id="98" name="Google Shape;98;p13"/>
          <p:cNvPicPr preferRelativeResize="0"/>
          <p:nvPr/>
        </p:nvPicPr>
        <p:blipFill>
          <a:blip r:embed="rId4">
            <a:alphaModFix/>
          </a:blip>
          <a:stretch>
            <a:fillRect/>
          </a:stretch>
        </p:blipFill>
        <p:spPr>
          <a:xfrm>
            <a:off x="213700" y="2124800"/>
            <a:ext cx="2416216" cy="2247075"/>
          </a:xfrm>
          <a:prstGeom prst="rect">
            <a:avLst/>
          </a:prstGeom>
          <a:noFill/>
          <a:ln>
            <a:noFill/>
          </a:ln>
        </p:spPr>
      </p:pic>
      <p:sp>
        <p:nvSpPr>
          <p:cNvPr id="99" name="Google Shape;99;p13"/>
          <p:cNvSpPr txBox="1"/>
          <p:nvPr/>
        </p:nvSpPr>
        <p:spPr>
          <a:xfrm>
            <a:off x="2629925" y="1833400"/>
            <a:ext cx="1477200" cy="5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0000"/>
                </a:solidFill>
              </a:rPr>
              <a:t>In Pounds/Feet</a:t>
            </a:r>
            <a:endParaRPr b="1">
              <a:solidFill>
                <a:srgbClr val="FF0000"/>
              </a:solidFill>
            </a:endParaRPr>
          </a:p>
        </p:txBody>
      </p:sp>
      <p:pic>
        <p:nvPicPr>
          <p:cNvPr id="100" name="Google Shape;100;p13"/>
          <p:cNvPicPr preferRelativeResize="0"/>
          <p:nvPr/>
        </p:nvPicPr>
        <p:blipFill>
          <a:blip r:embed="rId5">
            <a:alphaModFix/>
          </a:blip>
          <a:stretch>
            <a:fillRect/>
          </a:stretch>
        </p:blipFill>
        <p:spPr>
          <a:xfrm>
            <a:off x="4191625" y="1256150"/>
            <a:ext cx="4599550" cy="2812325"/>
          </a:xfrm>
          <a:prstGeom prst="rect">
            <a:avLst/>
          </a:prstGeom>
          <a:noFill/>
          <a:ln>
            <a:noFill/>
          </a:ln>
        </p:spPr>
      </p:pic>
      <p:cxnSp>
        <p:nvCxnSpPr>
          <p:cNvPr id="101" name="Google Shape;101;p13"/>
          <p:cNvCxnSpPr/>
          <p:nvPr/>
        </p:nvCxnSpPr>
        <p:spPr>
          <a:xfrm rot="10800000">
            <a:off x="2095950" y="587875"/>
            <a:ext cx="1152600" cy="1307400"/>
          </a:xfrm>
          <a:prstGeom prst="straightConnector1">
            <a:avLst/>
          </a:prstGeom>
          <a:noFill/>
          <a:ln cap="flat" cmpd="sng" w="9525">
            <a:solidFill>
              <a:srgbClr val="FF0000"/>
            </a:solidFill>
            <a:prstDash val="solid"/>
            <a:round/>
            <a:headEnd len="med" w="med" type="none"/>
            <a:tailEnd len="med" w="med" type="triangle"/>
          </a:ln>
        </p:spPr>
      </p:cxnSp>
      <p:cxnSp>
        <p:nvCxnSpPr>
          <p:cNvPr id="102" name="Google Shape;102;p13"/>
          <p:cNvCxnSpPr/>
          <p:nvPr/>
        </p:nvCxnSpPr>
        <p:spPr>
          <a:xfrm flipH="1">
            <a:off x="2521325" y="2185500"/>
            <a:ext cx="727200" cy="1341600"/>
          </a:xfrm>
          <a:prstGeom prst="straightConnector1">
            <a:avLst/>
          </a:prstGeom>
          <a:noFill/>
          <a:ln cap="flat" cmpd="sng" w="9525">
            <a:solidFill>
              <a:srgbClr val="FF0000"/>
            </a:solidFill>
            <a:prstDash val="solid"/>
            <a:round/>
            <a:headEnd len="med" w="med" type="none"/>
            <a:tailEnd len="med" w="med" type="triangle"/>
          </a:ln>
        </p:spPr>
      </p:cxnSp>
      <p:sp>
        <p:nvSpPr>
          <p:cNvPr id="103" name="Google Shape;103;p13"/>
          <p:cNvSpPr txBox="1"/>
          <p:nvPr/>
        </p:nvSpPr>
        <p:spPr>
          <a:xfrm>
            <a:off x="6535750" y="973025"/>
            <a:ext cx="2416200" cy="10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Torque is:</a:t>
            </a:r>
            <a:endParaRPr b="1"/>
          </a:p>
          <a:p>
            <a:pPr indent="0" lvl="0" marL="0" rtl="0" algn="just">
              <a:spcBef>
                <a:spcPts val="0"/>
              </a:spcBef>
              <a:spcAft>
                <a:spcPts val="0"/>
              </a:spcAft>
              <a:buNone/>
            </a:pPr>
            <a:r>
              <a:rPr lang="fr"/>
              <a:t>Increased:</a:t>
            </a:r>
            <a:r>
              <a:rPr lang="fr"/>
              <a:t> Ex: 1st gear...</a:t>
            </a:r>
            <a:endParaRPr/>
          </a:p>
          <a:p>
            <a:pPr indent="0" lvl="0" marL="0" rtl="0" algn="just">
              <a:spcBef>
                <a:spcPts val="0"/>
              </a:spcBef>
              <a:spcAft>
                <a:spcPts val="0"/>
              </a:spcAft>
              <a:buNone/>
            </a:pPr>
            <a:r>
              <a:rPr lang="fr"/>
              <a:t>Equalized: Ex: 7 Hi</a:t>
            </a:r>
            <a:endParaRPr/>
          </a:p>
          <a:p>
            <a:pPr indent="0" lvl="0" marL="0" rtl="0" algn="just">
              <a:spcBef>
                <a:spcPts val="0"/>
              </a:spcBef>
              <a:spcAft>
                <a:spcPts val="0"/>
              </a:spcAft>
              <a:buNone/>
            </a:pPr>
            <a:r>
              <a:rPr lang="fr"/>
              <a:t>Decreased: Ex: </a:t>
            </a:r>
            <a:r>
              <a:rPr lang="fr"/>
              <a:t>8 Lo</a:t>
            </a:r>
            <a:r>
              <a:rPr lang="fr"/>
              <a:t>-Hi</a:t>
            </a:r>
            <a:endParaRPr/>
          </a:p>
        </p:txBody>
      </p:sp>
      <p:cxnSp>
        <p:nvCxnSpPr>
          <p:cNvPr id="104" name="Google Shape;104;p13"/>
          <p:cNvCxnSpPr/>
          <p:nvPr/>
        </p:nvCxnSpPr>
        <p:spPr>
          <a:xfrm flipH="1">
            <a:off x="5901550" y="1413263"/>
            <a:ext cx="634200" cy="589800"/>
          </a:xfrm>
          <a:prstGeom prst="straightConnector1">
            <a:avLst/>
          </a:prstGeom>
          <a:noFill/>
          <a:ln cap="flat" cmpd="sng" w="9525">
            <a:solidFill>
              <a:srgbClr val="FF0000"/>
            </a:solidFill>
            <a:prstDash val="solid"/>
            <a:round/>
            <a:headEnd len="med" w="med" type="none"/>
            <a:tailEnd len="med" w="med" type="triangle"/>
          </a:ln>
        </p:spPr>
      </p:cxnSp>
      <p:cxnSp>
        <p:nvCxnSpPr>
          <p:cNvPr id="105" name="Google Shape;105;p13"/>
          <p:cNvCxnSpPr/>
          <p:nvPr/>
        </p:nvCxnSpPr>
        <p:spPr>
          <a:xfrm flipH="1">
            <a:off x="5955625" y="1600825"/>
            <a:ext cx="603300" cy="409800"/>
          </a:xfrm>
          <a:prstGeom prst="straightConnector1">
            <a:avLst/>
          </a:prstGeom>
          <a:noFill/>
          <a:ln cap="flat" cmpd="sng" w="9525">
            <a:solidFill>
              <a:srgbClr val="FF0000"/>
            </a:solidFill>
            <a:prstDash val="solid"/>
            <a:round/>
            <a:headEnd len="med" w="med" type="none"/>
            <a:tailEnd len="med" w="med" type="triangle"/>
          </a:ln>
        </p:spPr>
      </p:cxnSp>
      <p:cxnSp>
        <p:nvCxnSpPr>
          <p:cNvPr id="106" name="Google Shape;106;p13"/>
          <p:cNvCxnSpPr/>
          <p:nvPr/>
        </p:nvCxnSpPr>
        <p:spPr>
          <a:xfrm flipH="1">
            <a:off x="5947925" y="1814250"/>
            <a:ext cx="634200" cy="250500"/>
          </a:xfrm>
          <a:prstGeom prst="straightConnector1">
            <a:avLst/>
          </a:prstGeom>
          <a:noFill/>
          <a:ln cap="flat" cmpd="sng" w="9525">
            <a:solidFill>
              <a:srgbClr val="FF0000"/>
            </a:solidFill>
            <a:prstDash val="solid"/>
            <a:round/>
            <a:headEnd len="med" w="med" type="none"/>
            <a:tailEnd len="med" w="med" type="triangle"/>
          </a:ln>
        </p:spPr>
      </p:cxnSp>
      <p:sp>
        <p:nvSpPr>
          <p:cNvPr id="107" name="Google Shape;107;p13"/>
          <p:cNvSpPr txBox="1"/>
          <p:nvPr/>
        </p:nvSpPr>
        <p:spPr>
          <a:xfrm>
            <a:off x="4973325" y="3720100"/>
            <a:ext cx="32715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rPr>
              <a:t>Transmitted to the wheels</a:t>
            </a:r>
            <a:endParaRPr b="1">
              <a:solidFill>
                <a:srgbClr val="FF0000"/>
              </a:solidFill>
            </a:endParaRPr>
          </a:p>
        </p:txBody>
      </p:sp>
      <p:cxnSp>
        <p:nvCxnSpPr>
          <p:cNvPr id="108" name="Google Shape;108;p13"/>
          <p:cNvCxnSpPr/>
          <p:nvPr/>
        </p:nvCxnSpPr>
        <p:spPr>
          <a:xfrm flipH="1" rot="10800000">
            <a:off x="6388775" y="3573200"/>
            <a:ext cx="77100" cy="170100"/>
          </a:xfrm>
          <a:prstGeom prst="straightConnector1">
            <a:avLst/>
          </a:prstGeom>
          <a:noFill/>
          <a:ln cap="flat" cmpd="sng" w="9525">
            <a:solidFill>
              <a:srgbClr val="FF0000"/>
            </a:solidFill>
            <a:prstDash val="solid"/>
            <a:round/>
            <a:headEnd len="med" w="med" type="none"/>
            <a:tailEnd len="med" w="med" type="triangle"/>
          </a:ln>
        </p:spPr>
      </p:cxnSp>
      <p:cxnSp>
        <p:nvCxnSpPr>
          <p:cNvPr id="109" name="Google Shape;109;p13"/>
          <p:cNvCxnSpPr/>
          <p:nvPr/>
        </p:nvCxnSpPr>
        <p:spPr>
          <a:xfrm flipH="1" rot="10800000">
            <a:off x="6837375" y="3820625"/>
            <a:ext cx="317100" cy="108300"/>
          </a:xfrm>
          <a:prstGeom prst="straightConnector1">
            <a:avLst/>
          </a:prstGeom>
          <a:noFill/>
          <a:ln cap="flat" cmpd="sng" w="9525">
            <a:solidFill>
              <a:srgbClr val="FF0000"/>
            </a:solidFill>
            <a:prstDash val="solid"/>
            <a:round/>
            <a:headEnd len="med" w="med" type="none"/>
            <a:tailEnd len="med" w="med" type="triangle"/>
          </a:ln>
        </p:spPr>
      </p:cxnSp>
      <p:cxnSp>
        <p:nvCxnSpPr>
          <p:cNvPr id="110" name="Google Shape;110;p13"/>
          <p:cNvCxnSpPr/>
          <p:nvPr/>
        </p:nvCxnSpPr>
        <p:spPr>
          <a:xfrm>
            <a:off x="3944650" y="2123625"/>
            <a:ext cx="796800" cy="1392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4"/>
          <p:cNvSpPr txBox="1"/>
          <p:nvPr>
            <p:ph type="title"/>
          </p:nvPr>
        </p:nvSpPr>
        <p:spPr>
          <a:xfrm>
            <a:off x="1152000" y="212750"/>
            <a:ext cx="6840000" cy="73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 </a:t>
            </a:r>
            <a:r>
              <a:rPr b="1" lang="fr"/>
              <a:t>RPM</a:t>
            </a:r>
            <a:r>
              <a:rPr lang="fr"/>
              <a:t>: </a:t>
            </a:r>
            <a:r>
              <a:rPr b="1" lang="fr">
                <a:solidFill>
                  <a:srgbClr val="4A86E8"/>
                </a:solidFill>
              </a:rPr>
              <a:t>Torque</a:t>
            </a:r>
            <a:r>
              <a:rPr lang="fr"/>
              <a:t> vs </a:t>
            </a:r>
            <a:r>
              <a:rPr b="1" lang="fr">
                <a:solidFill>
                  <a:srgbClr val="FF0000"/>
                </a:solidFill>
              </a:rPr>
              <a:t>HP</a:t>
            </a:r>
            <a:endParaRPr b="1">
              <a:solidFill>
                <a:srgbClr val="FF0000"/>
              </a:solidFill>
            </a:endParaRPr>
          </a:p>
        </p:txBody>
      </p:sp>
      <p:pic>
        <p:nvPicPr>
          <p:cNvPr id="116" name="Google Shape;116;p14"/>
          <p:cNvPicPr preferRelativeResize="0"/>
          <p:nvPr/>
        </p:nvPicPr>
        <p:blipFill>
          <a:blip r:embed="rId3">
            <a:alphaModFix/>
          </a:blip>
          <a:stretch>
            <a:fillRect/>
          </a:stretch>
        </p:blipFill>
        <p:spPr>
          <a:xfrm>
            <a:off x="258750" y="1090350"/>
            <a:ext cx="4132575" cy="2458879"/>
          </a:xfrm>
          <a:prstGeom prst="rect">
            <a:avLst/>
          </a:prstGeom>
          <a:noFill/>
          <a:ln>
            <a:noFill/>
          </a:ln>
        </p:spPr>
      </p:pic>
      <p:pic>
        <p:nvPicPr>
          <p:cNvPr id="117" name="Google Shape;117;p14"/>
          <p:cNvPicPr preferRelativeResize="0"/>
          <p:nvPr/>
        </p:nvPicPr>
        <p:blipFill>
          <a:blip r:embed="rId4">
            <a:alphaModFix/>
          </a:blip>
          <a:stretch>
            <a:fillRect/>
          </a:stretch>
        </p:blipFill>
        <p:spPr>
          <a:xfrm>
            <a:off x="4919200" y="1070275"/>
            <a:ext cx="3954225" cy="2532575"/>
          </a:xfrm>
          <a:prstGeom prst="rect">
            <a:avLst/>
          </a:prstGeom>
          <a:noFill/>
          <a:ln>
            <a:noFill/>
          </a:ln>
        </p:spPr>
      </p:pic>
      <p:sp>
        <p:nvSpPr>
          <p:cNvPr id="118" name="Google Shape;118;p14"/>
          <p:cNvSpPr txBox="1"/>
          <p:nvPr/>
        </p:nvSpPr>
        <p:spPr>
          <a:xfrm>
            <a:off x="2025175" y="3981325"/>
            <a:ext cx="66279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1691475" y="3529150"/>
            <a:ext cx="6904500" cy="10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900">
                <a:solidFill>
                  <a:srgbClr val="4A86E8"/>
                </a:solidFill>
              </a:rPr>
              <a:t>Torque </a:t>
            </a:r>
            <a:r>
              <a:rPr b="1" lang="fr" sz="1900">
                <a:solidFill>
                  <a:srgbClr val="FF0000"/>
                </a:solidFill>
              </a:rPr>
              <a:t> </a:t>
            </a:r>
            <a:r>
              <a:rPr b="1" lang="fr" sz="1600">
                <a:solidFill>
                  <a:srgbClr val="FF0000"/>
                </a:solidFill>
              </a:rPr>
              <a:t>                                                               </a:t>
            </a:r>
            <a:r>
              <a:rPr b="1" lang="fr" sz="1900">
                <a:solidFill>
                  <a:srgbClr val="FF0000"/>
                </a:solidFill>
              </a:rPr>
              <a:t>HP</a:t>
            </a:r>
            <a:endParaRPr b="1" sz="19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txBox="1"/>
          <p:nvPr>
            <p:ph type="title"/>
          </p:nvPr>
        </p:nvSpPr>
        <p:spPr>
          <a:xfrm>
            <a:off x="3066450" y="112175"/>
            <a:ext cx="3011100" cy="71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Terminology</a:t>
            </a:r>
            <a:endParaRPr/>
          </a:p>
        </p:txBody>
      </p:sp>
      <p:pic>
        <p:nvPicPr>
          <p:cNvPr id="125" name="Google Shape;125;p15"/>
          <p:cNvPicPr preferRelativeResize="0"/>
          <p:nvPr/>
        </p:nvPicPr>
        <p:blipFill>
          <a:blip r:embed="rId3">
            <a:alphaModFix/>
          </a:blip>
          <a:stretch>
            <a:fillRect/>
          </a:stretch>
        </p:blipFill>
        <p:spPr>
          <a:xfrm>
            <a:off x="32000" y="1277975"/>
            <a:ext cx="4198800" cy="2587550"/>
          </a:xfrm>
          <a:prstGeom prst="rect">
            <a:avLst/>
          </a:prstGeom>
          <a:noFill/>
          <a:ln>
            <a:noFill/>
          </a:ln>
        </p:spPr>
      </p:pic>
      <p:sp>
        <p:nvSpPr>
          <p:cNvPr id="126" name="Google Shape;126;p15"/>
          <p:cNvSpPr txBox="1"/>
          <p:nvPr/>
        </p:nvSpPr>
        <p:spPr>
          <a:xfrm>
            <a:off x="4418300" y="827675"/>
            <a:ext cx="4545900" cy="3273900"/>
          </a:xfrm>
          <a:prstGeom prst="rect">
            <a:avLst/>
          </a:prstGeom>
          <a:noFill/>
          <a:ln>
            <a:noFill/>
          </a:ln>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AutoNum type="arabicPeriod"/>
            </a:pPr>
            <a:r>
              <a:rPr b="1" lang="fr" sz="1600">
                <a:solidFill>
                  <a:schemeClr val="dk1"/>
                </a:solidFill>
              </a:rPr>
              <a:t>Progressive shifting (economical):</a:t>
            </a:r>
            <a:endParaRPr b="1" sz="1600">
              <a:solidFill>
                <a:schemeClr val="dk1"/>
              </a:solidFill>
            </a:endParaRPr>
          </a:p>
          <a:p>
            <a:pPr indent="0" lvl="0" marL="457200" rtl="0" algn="just">
              <a:lnSpc>
                <a:spcPct val="115000"/>
              </a:lnSpc>
              <a:spcBef>
                <a:spcPts val="0"/>
              </a:spcBef>
              <a:spcAft>
                <a:spcPts val="0"/>
              </a:spcAft>
              <a:buNone/>
            </a:pPr>
            <a:r>
              <a:rPr b="1" lang="fr" sz="1300" u="sng">
                <a:solidFill>
                  <a:schemeClr val="dk1"/>
                </a:solidFill>
              </a:rPr>
              <a:t>Low range:</a:t>
            </a:r>
            <a:r>
              <a:rPr lang="fr" sz="1300">
                <a:solidFill>
                  <a:schemeClr val="dk1"/>
                </a:solidFill>
              </a:rPr>
              <a:t> Shifts may occur below </a:t>
            </a:r>
            <a:r>
              <a:rPr b="1" lang="fr" sz="1300">
                <a:solidFill>
                  <a:srgbClr val="4A86E8"/>
                </a:solidFill>
              </a:rPr>
              <a:t>Peak Torque</a:t>
            </a:r>
            <a:r>
              <a:rPr lang="fr" sz="1300">
                <a:solidFill>
                  <a:schemeClr val="dk1"/>
                </a:solidFill>
              </a:rPr>
              <a:t>, </a:t>
            </a:r>
            <a:r>
              <a:rPr b="1" lang="fr" sz="1300">
                <a:solidFill>
                  <a:schemeClr val="dk1"/>
                </a:solidFill>
              </a:rPr>
              <a:t>at</a:t>
            </a:r>
            <a:r>
              <a:rPr lang="fr" sz="1300">
                <a:solidFill>
                  <a:schemeClr val="dk1"/>
                </a:solidFill>
              </a:rPr>
              <a:t> </a:t>
            </a:r>
            <a:r>
              <a:rPr b="1" lang="fr" sz="1300">
                <a:solidFill>
                  <a:schemeClr val="dk1"/>
                </a:solidFill>
              </a:rPr>
              <a:t>less than 1000 RPM.</a:t>
            </a:r>
            <a:endParaRPr b="1" sz="1300">
              <a:solidFill>
                <a:schemeClr val="dk1"/>
              </a:solidFill>
            </a:endParaRPr>
          </a:p>
          <a:p>
            <a:pPr indent="0" lvl="0" marL="457200" rtl="0" algn="just">
              <a:lnSpc>
                <a:spcPct val="115000"/>
              </a:lnSpc>
              <a:spcBef>
                <a:spcPts val="0"/>
              </a:spcBef>
              <a:spcAft>
                <a:spcPts val="0"/>
              </a:spcAft>
              <a:buNone/>
            </a:pPr>
            <a:r>
              <a:rPr b="1" lang="fr" sz="1300" u="sng">
                <a:solidFill>
                  <a:schemeClr val="dk1"/>
                </a:solidFill>
              </a:rPr>
              <a:t>High range:</a:t>
            </a:r>
            <a:r>
              <a:rPr lang="fr" sz="1300">
                <a:solidFill>
                  <a:schemeClr val="dk1"/>
                </a:solidFill>
              </a:rPr>
              <a:t> Shifts must recover at </a:t>
            </a:r>
            <a:r>
              <a:rPr b="1" lang="fr" sz="1300">
                <a:solidFill>
                  <a:srgbClr val="4A86E8"/>
                </a:solidFill>
              </a:rPr>
              <a:t>Peak Torque,</a:t>
            </a:r>
            <a:r>
              <a:rPr b="1" lang="fr" sz="1300">
                <a:solidFill>
                  <a:schemeClr val="dk1"/>
                </a:solidFill>
              </a:rPr>
              <a:t> at</a:t>
            </a:r>
            <a:r>
              <a:rPr lang="fr" sz="1300">
                <a:solidFill>
                  <a:schemeClr val="dk1"/>
                </a:solidFill>
              </a:rPr>
              <a:t> </a:t>
            </a:r>
            <a:r>
              <a:rPr b="1" lang="fr" sz="1300">
                <a:solidFill>
                  <a:schemeClr val="dk1"/>
                </a:solidFill>
              </a:rPr>
              <a:t>1000 RPM.</a:t>
            </a:r>
            <a:endParaRPr b="1" sz="1300">
              <a:solidFill>
                <a:schemeClr val="dk1"/>
              </a:solidFill>
            </a:endParaRPr>
          </a:p>
          <a:p>
            <a:pPr indent="0" lvl="0" marL="457200" rtl="0" algn="just">
              <a:lnSpc>
                <a:spcPct val="115000"/>
              </a:lnSpc>
              <a:spcBef>
                <a:spcPts val="0"/>
              </a:spcBef>
              <a:spcAft>
                <a:spcPts val="0"/>
              </a:spcAft>
              <a:buNone/>
            </a:pPr>
            <a:r>
              <a:t/>
            </a:r>
            <a:endParaRPr sz="1300">
              <a:solidFill>
                <a:schemeClr val="dk1"/>
              </a:solidFill>
            </a:endParaRPr>
          </a:p>
          <a:p>
            <a:pPr indent="-311150" lvl="0" marL="457200" rtl="0" algn="just">
              <a:lnSpc>
                <a:spcPct val="115000"/>
              </a:lnSpc>
              <a:spcBef>
                <a:spcPts val="0"/>
              </a:spcBef>
              <a:spcAft>
                <a:spcPts val="0"/>
              </a:spcAft>
              <a:buClr>
                <a:schemeClr val="dk1"/>
              </a:buClr>
              <a:buSzPts val="1300"/>
              <a:buAutoNum type="arabicPeriod"/>
            </a:pPr>
            <a:r>
              <a:rPr b="1" lang="fr" sz="1300">
                <a:solidFill>
                  <a:schemeClr val="dk1"/>
                </a:solidFill>
              </a:rPr>
              <a:t>Peak Torque:</a:t>
            </a:r>
            <a:endParaRPr b="1" sz="1300">
              <a:solidFill>
                <a:schemeClr val="dk1"/>
              </a:solidFill>
            </a:endParaRPr>
          </a:p>
          <a:p>
            <a:pPr indent="0" lvl="0" marL="457200" rtl="0" algn="just">
              <a:lnSpc>
                <a:spcPct val="115000"/>
              </a:lnSpc>
              <a:spcBef>
                <a:spcPts val="0"/>
              </a:spcBef>
              <a:spcAft>
                <a:spcPts val="0"/>
              </a:spcAft>
              <a:buNone/>
            </a:pPr>
            <a:r>
              <a:rPr lang="fr" sz="1300">
                <a:solidFill>
                  <a:schemeClr val="dk1"/>
                </a:solidFill>
              </a:rPr>
              <a:t>Useful during upshifts in high range and when climbing in all gears.</a:t>
            </a:r>
            <a:endParaRPr sz="1300">
              <a:solidFill>
                <a:schemeClr val="dk1"/>
              </a:solidFill>
            </a:endParaRPr>
          </a:p>
          <a:p>
            <a:pPr indent="0" lvl="0" marL="914400" rtl="0" algn="just">
              <a:lnSpc>
                <a:spcPct val="115000"/>
              </a:lnSpc>
              <a:spcBef>
                <a:spcPts val="0"/>
              </a:spcBef>
              <a:spcAft>
                <a:spcPts val="0"/>
              </a:spcAft>
              <a:buNone/>
            </a:pPr>
            <a:r>
              <a:t/>
            </a:r>
            <a:endParaRPr b="1" sz="1300">
              <a:solidFill>
                <a:schemeClr val="dk1"/>
              </a:solidFill>
            </a:endParaRPr>
          </a:p>
          <a:p>
            <a:pPr indent="-311150" lvl="0" marL="457200" rtl="0" algn="just">
              <a:lnSpc>
                <a:spcPct val="115000"/>
              </a:lnSpc>
              <a:spcBef>
                <a:spcPts val="0"/>
              </a:spcBef>
              <a:spcAft>
                <a:spcPts val="0"/>
              </a:spcAft>
              <a:buClr>
                <a:schemeClr val="dk1"/>
              </a:buClr>
              <a:buSzPts val="1300"/>
              <a:buAutoNum type="arabicPeriod"/>
            </a:pPr>
            <a:r>
              <a:rPr b="1" lang="fr" sz="1300">
                <a:solidFill>
                  <a:schemeClr val="dk1"/>
                </a:solidFill>
              </a:rPr>
              <a:t>Ideal Range (Sweet Spot):</a:t>
            </a:r>
            <a:endParaRPr b="1" sz="1300">
              <a:solidFill>
                <a:schemeClr val="dk1"/>
              </a:solidFill>
            </a:endParaRPr>
          </a:p>
          <a:p>
            <a:pPr indent="0" lvl="0" marL="457200" rtl="0" algn="just">
              <a:lnSpc>
                <a:spcPct val="115000"/>
              </a:lnSpc>
              <a:spcBef>
                <a:spcPts val="0"/>
              </a:spcBef>
              <a:spcAft>
                <a:spcPts val="0"/>
              </a:spcAft>
              <a:buNone/>
            </a:pPr>
            <a:r>
              <a:rPr lang="fr" sz="1300">
                <a:solidFill>
                  <a:schemeClr val="dk1"/>
                </a:solidFill>
              </a:rPr>
              <a:t>Where the torque is at its maximum 1000-1425 RPM </a:t>
            </a:r>
            <a:r>
              <a:rPr b="1" lang="fr" sz="1300">
                <a:solidFill>
                  <a:schemeClr val="dk1"/>
                </a:solidFill>
              </a:rPr>
              <a:t>according to this chart.</a:t>
            </a:r>
            <a:endParaRPr b="1" sz="1300">
              <a:solidFill>
                <a:schemeClr val="dk1"/>
              </a:solidFill>
            </a:endParaRPr>
          </a:p>
          <a:p>
            <a:pPr indent="0" lvl="0" marL="0" rtl="0" algn="just">
              <a:lnSpc>
                <a:spcPct val="115000"/>
              </a:lnSpc>
              <a:spcBef>
                <a:spcPts val="0"/>
              </a:spcBef>
              <a:spcAft>
                <a:spcPts val="0"/>
              </a:spcAft>
              <a:buNone/>
            </a:pPr>
            <a:r>
              <a:rPr b="1" lang="fr" sz="1100">
                <a:solidFill>
                  <a:schemeClr val="dk1"/>
                </a:solidFill>
              </a:rPr>
              <a:t>	</a:t>
            </a:r>
            <a:endParaRPr b="1" sz="1100">
              <a:solidFill>
                <a:schemeClr val="dk1"/>
              </a:solidFill>
            </a:endParaRPr>
          </a:p>
        </p:txBody>
      </p:sp>
      <p:sp>
        <p:nvSpPr>
          <p:cNvPr id="127" name="Google Shape;127;p15"/>
          <p:cNvSpPr txBox="1"/>
          <p:nvPr/>
        </p:nvSpPr>
        <p:spPr>
          <a:xfrm>
            <a:off x="108275" y="471825"/>
            <a:ext cx="22353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4A86E8"/>
                </a:solidFill>
              </a:rPr>
              <a:t>Start of Peak Torque</a:t>
            </a:r>
            <a:endParaRPr b="1">
              <a:solidFill>
                <a:srgbClr val="4A86E8"/>
              </a:solidFill>
            </a:endParaRPr>
          </a:p>
        </p:txBody>
      </p:sp>
      <p:cxnSp>
        <p:nvCxnSpPr>
          <p:cNvPr id="128" name="Google Shape;128;p15"/>
          <p:cNvCxnSpPr/>
          <p:nvPr/>
        </p:nvCxnSpPr>
        <p:spPr>
          <a:xfrm>
            <a:off x="1338075" y="889475"/>
            <a:ext cx="0" cy="564600"/>
          </a:xfrm>
          <a:prstGeom prst="straightConnector1">
            <a:avLst/>
          </a:prstGeom>
          <a:noFill/>
          <a:ln cap="flat" cmpd="sng" w="9525">
            <a:solidFill>
              <a:srgbClr val="FF0000"/>
            </a:solidFill>
            <a:prstDash val="solid"/>
            <a:round/>
            <a:headEnd len="med" w="med" type="none"/>
            <a:tailEnd len="med" w="med" type="triangle"/>
          </a:ln>
        </p:spPr>
      </p:cxnSp>
      <p:sp>
        <p:nvSpPr>
          <p:cNvPr id="129" name="Google Shape;129;p15"/>
          <p:cNvSpPr txBox="1"/>
          <p:nvPr/>
        </p:nvSpPr>
        <p:spPr>
          <a:xfrm>
            <a:off x="2028838" y="827675"/>
            <a:ext cx="22353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4A86E8"/>
                </a:solidFill>
              </a:rPr>
              <a:t>End of Peak Torque</a:t>
            </a:r>
            <a:endParaRPr b="1">
              <a:solidFill>
                <a:srgbClr val="4A86E8"/>
              </a:solidFill>
            </a:endParaRPr>
          </a:p>
        </p:txBody>
      </p:sp>
      <p:cxnSp>
        <p:nvCxnSpPr>
          <p:cNvPr id="130" name="Google Shape;130;p15"/>
          <p:cNvCxnSpPr/>
          <p:nvPr/>
        </p:nvCxnSpPr>
        <p:spPr>
          <a:xfrm>
            <a:off x="2160325" y="1167925"/>
            <a:ext cx="0" cy="3636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type="title"/>
          </p:nvPr>
        </p:nvSpPr>
        <p:spPr>
          <a:xfrm>
            <a:off x="2617800" y="205000"/>
            <a:ext cx="3908400" cy="52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Terminology</a:t>
            </a:r>
            <a:endParaRPr/>
          </a:p>
        </p:txBody>
      </p:sp>
      <p:pic>
        <p:nvPicPr>
          <p:cNvPr id="136" name="Google Shape;136;p16"/>
          <p:cNvPicPr preferRelativeResize="0"/>
          <p:nvPr/>
        </p:nvPicPr>
        <p:blipFill>
          <a:blip r:embed="rId3">
            <a:alphaModFix/>
          </a:blip>
          <a:stretch>
            <a:fillRect/>
          </a:stretch>
        </p:blipFill>
        <p:spPr>
          <a:xfrm>
            <a:off x="32000" y="1627739"/>
            <a:ext cx="4198800" cy="2587550"/>
          </a:xfrm>
          <a:prstGeom prst="rect">
            <a:avLst/>
          </a:prstGeom>
          <a:noFill/>
          <a:ln>
            <a:noFill/>
          </a:ln>
        </p:spPr>
      </p:pic>
      <p:sp>
        <p:nvSpPr>
          <p:cNvPr id="137" name="Google Shape;137;p16"/>
          <p:cNvSpPr txBox="1"/>
          <p:nvPr/>
        </p:nvSpPr>
        <p:spPr>
          <a:xfrm>
            <a:off x="4509275" y="2385077"/>
            <a:ext cx="4455000" cy="19440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Clr>
                <a:schemeClr val="dk1"/>
              </a:buClr>
              <a:buSzPts val="1300"/>
              <a:buAutoNum type="arabicPeriod" startAt="4"/>
            </a:pPr>
            <a:r>
              <a:rPr b="1" lang="fr" sz="1300">
                <a:solidFill>
                  <a:srgbClr val="FF0000"/>
                </a:solidFill>
              </a:rPr>
              <a:t>HP </a:t>
            </a:r>
            <a:r>
              <a:rPr b="1" lang="fr" sz="1300">
                <a:solidFill>
                  <a:schemeClr val="dk1"/>
                </a:solidFill>
              </a:rPr>
              <a:t>(horsepower):</a:t>
            </a:r>
            <a:endParaRPr b="1" sz="1300">
              <a:solidFill>
                <a:schemeClr val="dk1"/>
              </a:solidFill>
            </a:endParaRPr>
          </a:p>
          <a:p>
            <a:pPr indent="0" lvl="0" marL="457200" rtl="0" algn="just">
              <a:lnSpc>
                <a:spcPct val="115000"/>
              </a:lnSpc>
              <a:spcBef>
                <a:spcPts val="0"/>
              </a:spcBef>
              <a:spcAft>
                <a:spcPts val="0"/>
              </a:spcAft>
              <a:buNone/>
            </a:pPr>
            <a:r>
              <a:rPr lang="fr" sz="1300">
                <a:solidFill>
                  <a:schemeClr val="dk1"/>
                </a:solidFill>
              </a:rPr>
              <a:t>Often used during powerful acceleration in high range. During steep climbs.</a:t>
            </a:r>
            <a:endParaRPr sz="1300">
              <a:solidFill>
                <a:schemeClr val="dk1"/>
              </a:solidFill>
            </a:endParaRPr>
          </a:p>
          <a:p>
            <a:pPr indent="0" lvl="0" marL="457200" rtl="0" algn="just">
              <a:lnSpc>
                <a:spcPct val="115000"/>
              </a:lnSpc>
              <a:spcBef>
                <a:spcPts val="0"/>
              </a:spcBef>
              <a:spcAft>
                <a:spcPts val="0"/>
              </a:spcAft>
              <a:buNone/>
            </a:pPr>
            <a:r>
              <a:t/>
            </a:r>
            <a:endParaRPr sz="1300">
              <a:solidFill>
                <a:schemeClr val="dk1"/>
              </a:solidFill>
            </a:endParaRPr>
          </a:p>
          <a:p>
            <a:pPr indent="-311150" lvl="0" marL="457200" rtl="0" algn="just">
              <a:lnSpc>
                <a:spcPct val="115000"/>
              </a:lnSpc>
              <a:spcBef>
                <a:spcPts val="0"/>
              </a:spcBef>
              <a:spcAft>
                <a:spcPts val="0"/>
              </a:spcAft>
              <a:buClr>
                <a:schemeClr val="dk1"/>
              </a:buClr>
              <a:buSzPts val="1300"/>
              <a:buAutoNum type="arabicPeriod" startAt="4"/>
            </a:pPr>
            <a:r>
              <a:rPr b="1" lang="fr" sz="1300">
                <a:solidFill>
                  <a:srgbClr val="FF0000"/>
                </a:solidFill>
              </a:rPr>
              <a:t>Maximum HP</a:t>
            </a:r>
            <a:r>
              <a:rPr b="1" lang="fr" sz="1300">
                <a:solidFill>
                  <a:schemeClr val="dk1"/>
                </a:solidFill>
              </a:rPr>
              <a:t>:</a:t>
            </a:r>
            <a:endParaRPr b="1" sz="1300">
              <a:solidFill>
                <a:schemeClr val="dk1"/>
              </a:solidFill>
            </a:endParaRPr>
          </a:p>
          <a:p>
            <a:pPr indent="0" lvl="0" marL="457200" rtl="0" algn="just">
              <a:lnSpc>
                <a:spcPct val="115000"/>
              </a:lnSpc>
              <a:spcBef>
                <a:spcPts val="0"/>
              </a:spcBef>
              <a:spcAft>
                <a:spcPts val="0"/>
              </a:spcAft>
              <a:buNone/>
            </a:pPr>
            <a:r>
              <a:rPr lang="fr" sz="1300">
                <a:solidFill>
                  <a:schemeClr val="dk1"/>
                </a:solidFill>
              </a:rPr>
              <a:t>When exceeded, there is a significant drop in HP (horsepower) and torque. So a loss of efficiency.</a:t>
            </a:r>
            <a:endParaRPr sz="1300">
              <a:solidFill>
                <a:schemeClr val="dk1"/>
              </a:solidFill>
            </a:endParaRPr>
          </a:p>
          <a:p>
            <a:pPr indent="0" lvl="0" marL="457200" rtl="0" algn="just">
              <a:lnSpc>
                <a:spcPct val="115000"/>
              </a:lnSpc>
              <a:spcBef>
                <a:spcPts val="0"/>
              </a:spcBef>
              <a:spcAft>
                <a:spcPts val="0"/>
              </a:spcAft>
              <a:buNone/>
            </a:pPr>
            <a:r>
              <a:t/>
            </a:r>
            <a:endParaRPr b="1" sz="1100">
              <a:solidFill>
                <a:schemeClr val="dk1"/>
              </a:solidFill>
            </a:endParaRPr>
          </a:p>
          <a:p>
            <a:pPr indent="0" lvl="0" marL="45720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b="1" lang="fr" sz="1100">
                <a:solidFill>
                  <a:schemeClr val="dk1"/>
                </a:solidFill>
              </a:rPr>
              <a:t> </a:t>
            </a:r>
            <a:endParaRPr b="1" sz="1100">
              <a:solidFill>
                <a:schemeClr val="dk1"/>
              </a:solidFill>
            </a:endParaRPr>
          </a:p>
          <a:p>
            <a:pPr indent="0" lvl="0" marL="0" rtl="0" algn="just">
              <a:lnSpc>
                <a:spcPct val="115000"/>
              </a:lnSpc>
              <a:spcBef>
                <a:spcPts val="0"/>
              </a:spcBef>
              <a:spcAft>
                <a:spcPts val="0"/>
              </a:spcAft>
              <a:buNone/>
            </a:pPr>
            <a:r>
              <a:t/>
            </a:r>
            <a:endParaRPr b="1" sz="1100">
              <a:solidFill>
                <a:schemeClr val="dk1"/>
              </a:solidFill>
            </a:endParaRPr>
          </a:p>
        </p:txBody>
      </p:sp>
      <p:pic>
        <p:nvPicPr>
          <p:cNvPr id="138" name="Google Shape;138;p16"/>
          <p:cNvPicPr preferRelativeResize="0"/>
          <p:nvPr/>
        </p:nvPicPr>
        <p:blipFill>
          <a:blip r:embed="rId4">
            <a:alphaModFix/>
          </a:blip>
          <a:stretch>
            <a:fillRect/>
          </a:stretch>
        </p:blipFill>
        <p:spPr>
          <a:xfrm>
            <a:off x="3773300" y="798450"/>
            <a:ext cx="5277500" cy="1410125"/>
          </a:xfrm>
          <a:prstGeom prst="rect">
            <a:avLst/>
          </a:prstGeom>
          <a:noFill/>
          <a:ln>
            <a:noFill/>
          </a:ln>
        </p:spPr>
      </p:pic>
      <p:cxnSp>
        <p:nvCxnSpPr>
          <p:cNvPr id="139" name="Google Shape;139;p16"/>
          <p:cNvCxnSpPr/>
          <p:nvPr/>
        </p:nvCxnSpPr>
        <p:spPr>
          <a:xfrm rot="10800000">
            <a:off x="6291250" y="2095350"/>
            <a:ext cx="235500" cy="1248600"/>
          </a:xfrm>
          <a:prstGeom prst="straightConnector1">
            <a:avLst/>
          </a:prstGeom>
          <a:noFill/>
          <a:ln cap="flat" cmpd="sng" w="38100">
            <a:solidFill>
              <a:srgbClr val="FF0000"/>
            </a:solidFill>
            <a:prstDash val="solid"/>
            <a:round/>
            <a:headEnd len="med" w="med" type="none"/>
            <a:tailEnd len="med" w="med" type="triangle"/>
          </a:ln>
        </p:spPr>
      </p:cxnSp>
      <p:cxnSp>
        <p:nvCxnSpPr>
          <p:cNvPr id="140" name="Google Shape;140;p16"/>
          <p:cNvCxnSpPr/>
          <p:nvPr/>
        </p:nvCxnSpPr>
        <p:spPr>
          <a:xfrm flipH="1" rot="10800000">
            <a:off x="5828407" y="2086052"/>
            <a:ext cx="105600" cy="4206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txBox="1"/>
          <p:nvPr>
            <p:ph type="title"/>
          </p:nvPr>
        </p:nvSpPr>
        <p:spPr>
          <a:xfrm>
            <a:off x="3058650" y="143125"/>
            <a:ext cx="3026700" cy="68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Terminology</a:t>
            </a:r>
            <a:endParaRPr/>
          </a:p>
        </p:txBody>
      </p:sp>
      <p:pic>
        <p:nvPicPr>
          <p:cNvPr id="146" name="Google Shape;146;p17"/>
          <p:cNvPicPr preferRelativeResize="0"/>
          <p:nvPr/>
        </p:nvPicPr>
        <p:blipFill>
          <a:blip r:embed="rId3">
            <a:alphaModFix/>
          </a:blip>
          <a:stretch>
            <a:fillRect/>
          </a:stretch>
        </p:blipFill>
        <p:spPr>
          <a:xfrm>
            <a:off x="32000" y="1120089"/>
            <a:ext cx="4455000" cy="2745435"/>
          </a:xfrm>
          <a:prstGeom prst="rect">
            <a:avLst/>
          </a:prstGeom>
          <a:noFill/>
          <a:ln>
            <a:noFill/>
          </a:ln>
        </p:spPr>
      </p:pic>
      <p:sp>
        <p:nvSpPr>
          <p:cNvPr id="147" name="Google Shape;147;p17"/>
          <p:cNvSpPr txBox="1"/>
          <p:nvPr/>
        </p:nvSpPr>
        <p:spPr>
          <a:xfrm>
            <a:off x="4517025" y="2571750"/>
            <a:ext cx="4455000" cy="16713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Clr>
                <a:schemeClr val="dk1"/>
              </a:buClr>
              <a:buSzPts val="1300"/>
              <a:buAutoNum type="arabicPeriod" startAt="7"/>
            </a:pPr>
            <a:r>
              <a:rPr b="1" lang="fr" sz="1300">
                <a:solidFill>
                  <a:schemeClr val="dk1"/>
                </a:solidFill>
              </a:rPr>
              <a:t>Tachometer:</a:t>
            </a:r>
            <a:endParaRPr b="1" sz="1300">
              <a:solidFill>
                <a:schemeClr val="dk1"/>
              </a:solidFill>
            </a:endParaRPr>
          </a:p>
          <a:p>
            <a:pPr indent="0" lvl="0" marL="457200" rtl="0" algn="just">
              <a:lnSpc>
                <a:spcPct val="115000"/>
              </a:lnSpc>
              <a:spcBef>
                <a:spcPts val="0"/>
              </a:spcBef>
              <a:spcAft>
                <a:spcPts val="0"/>
              </a:spcAft>
              <a:buNone/>
            </a:pPr>
            <a:r>
              <a:rPr lang="fr" sz="1300">
                <a:solidFill>
                  <a:schemeClr val="dk1"/>
                </a:solidFill>
              </a:rPr>
              <a:t>Usually in increments of 500 revolutions, some Mack trucks have increments of 200 RPM.</a:t>
            </a:r>
            <a:endParaRPr sz="1300">
              <a:solidFill>
                <a:schemeClr val="dk1"/>
              </a:solidFill>
            </a:endParaRPr>
          </a:p>
          <a:p>
            <a:pPr indent="0" lvl="0" marL="457200" rtl="0" algn="just">
              <a:lnSpc>
                <a:spcPct val="115000"/>
              </a:lnSpc>
              <a:spcBef>
                <a:spcPts val="0"/>
              </a:spcBef>
              <a:spcAft>
                <a:spcPts val="0"/>
              </a:spcAft>
              <a:buNone/>
            </a:pPr>
            <a:r>
              <a:t/>
            </a:r>
            <a:endParaRPr sz="1300">
              <a:solidFill>
                <a:schemeClr val="dk1"/>
              </a:solidFill>
            </a:endParaRPr>
          </a:p>
          <a:p>
            <a:pPr indent="-311150" lvl="0" marL="457200" rtl="0" algn="just">
              <a:lnSpc>
                <a:spcPct val="115000"/>
              </a:lnSpc>
              <a:spcBef>
                <a:spcPts val="0"/>
              </a:spcBef>
              <a:spcAft>
                <a:spcPts val="0"/>
              </a:spcAft>
              <a:buClr>
                <a:schemeClr val="dk1"/>
              </a:buClr>
              <a:buSzPts val="1300"/>
              <a:buAutoNum type="arabicPeriod" startAt="7"/>
            </a:pPr>
            <a:r>
              <a:rPr b="1" lang="fr" sz="1300">
                <a:solidFill>
                  <a:schemeClr val="dk1"/>
                </a:solidFill>
              </a:rPr>
              <a:t>Idle:</a:t>
            </a:r>
            <a:endParaRPr b="1" sz="1300">
              <a:solidFill>
                <a:schemeClr val="dk1"/>
              </a:solidFill>
            </a:endParaRPr>
          </a:p>
          <a:p>
            <a:pPr indent="0" lvl="0" marL="457200" rtl="0" algn="just">
              <a:lnSpc>
                <a:spcPct val="115000"/>
              </a:lnSpc>
              <a:spcBef>
                <a:spcPts val="0"/>
              </a:spcBef>
              <a:spcAft>
                <a:spcPts val="0"/>
              </a:spcAft>
              <a:buNone/>
            </a:pPr>
            <a:r>
              <a:rPr lang="fr" sz="1300">
                <a:solidFill>
                  <a:schemeClr val="dk1"/>
                </a:solidFill>
              </a:rPr>
              <a:t>Avoid to increase fuel economy and  to reduce engine wear.</a:t>
            </a:r>
            <a:endParaRPr sz="1100">
              <a:solidFill>
                <a:schemeClr val="dk1"/>
              </a:solidFill>
            </a:endParaRPr>
          </a:p>
          <a:p>
            <a:pPr indent="0" lvl="0" marL="914400" rtl="0" algn="just">
              <a:lnSpc>
                <a:spcPct val="115000"/>
              </a:lnSpc>
              <a:spcBef>
                <a:spcPts val="0"/>
              </a:spcBef>
              <a:spcAft>
                <a:spcPts val="0"/>
              </a:spcAft>
              <a:buNone/>
            </a:pPr>
            <a:r>
              <a:t/>
            </a:r>
            <a:endParaRPr b="1" sz="11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b="1" lang="fr" sz="1100">
                <a:solidFill>
                  <a:schemeClr val="dk1"/>
                </a:solidFill>
              </a:rPr>
              <a:t> </a:t>
            </a:r>
            <a:endParaRPr b="1" sz="1100">
              <a:solidFill>
                <a:schemeClr val="dk1"/>
              </a:solidFill>
            </a:endParaRPr>
          </a:p>
          <a:p>
            <a:pPr indent="0" lvl="0" marL="0" rtl="0" algn="just">
              <a:lnSpc>
                <a:spcPct val="115000"/>
              </a:lnSpc>
              <a:spcBef>
                <a:spcPts val="0"/>
              </a:spcBef>
              <a:spcAft>
                <a:spcPts val="0"/>
              </a:spcAft>
              <a:buNone/>
            </a:pPr>
            <a:r>
              <a:t/>
            </a:r>
            <a:endParaRPr b="1" sz="1100">
              <a:solidFill>
                <a:schemeClr val="dk1"/>
              </a:solidFill>
            </a:endParaRPr>
          </a:p>
        </p:txBody>
      </p:sp>
      <p:pic>
        <p:nvPicPr>
          <p:cNvPr id="148" name="Google Shape;148;p17"/>
          <p:cNvPicPr preferRelativeResize="0"/>
          <p:nvPr/>
        </p:nvPicPr>
        <p:blipFill>
          <a:blip r:embed="rId4">
            <a:alphaModFix/>
          </a:blip>
          <a:stretch>
            <a:fillRect/>
          </a:stretch>
        </p:blipFill>
        <p:spPr>
          <a:xfrm>
            <a:off x="6685825" y="1330625"/>
            <a:ext cx="1485900" cy="1485900"/>
          </a:xfrm>
          <a:prstGeom prst="rect">
            <a:avLst/>
          </a:prstGeom>
          <a:noFill/>
          <a:ln>
            <a:noFill/>
          </a:ln>
        </p:spPr>
      </p:pic>
      <p:cxnSp>
        <p:nvCxnSpPr>
          <p:cNvPr id="149" name="Google Shape;149;p17"/>
          <p:cNvCxnSpPr/>
          <p:nvPr/>
        </p:nvCxnSpPr>
        <p:spPr>
          <a:xfrm flipH="1" rot="10800000">
            <a:off x="5893750" y="2438900"/>
            <a:ext cx="758100" cy="441000"/>
          </a:xfrm>
          <a:prstGeom prst="straightConnector1">
            <a:avLst/>
          </a:prstGeom>
          <a:noFill/>
          <a:ln cap="flat" cmpd="sng" w="9525">
            <a:solidFill>
              <a:srgbClr val="FF0000"/>
            </a:solidFill>
            <a:prstDash val="solid"/>
            <a:round/>
            <a:headEnd len="med" w="med" type="none"/>
            <a:tailEnd len="med" w="med" type="triangle"/>
          </a:ln>
        </p:spPr>
      </p:cxnSp>
      <p:sp>
        <p:nvSpPr>
          <p:cNvPr id="150" name="Google Shape;150;p17"/>
          <p:cNvSpPr txBox="1"/>
          <p:nvPr/>
        </p:nvSpPr>
        <p:spPr>
          <a:xfrm>
            <a:off x="4565000" y="819425"/>
            <a:ext cx="4455000" cy="684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300">
                <a:solidFill>
                  <a:schemeClr val="dk1"/>
                </a:solidFill>
              </a:rPr>
              <a:t>6.	Engine Speed:</a:t>
            </a:r>
            <a:r>
              <a:rPr b="1" lang="fr" sz="1300">
                <a:solidFill>
                  <a:schemeClr val="dk1"/>
                </a:solidFill>
              </a:rPr>
              <a:t> </a:t>
            </a:r>
            <a:r>
              <a:rPr lang="fr" sz="1300">
                <a:solidFill>
                  <a:schemeClr val="dk1"/>
                </a:solidFill>
              </a:rPr>
              <a:t>Common name: </a:t>
            </a:r>
            <a:r>
              <a:rPr b="1" lang="fr" sz="1300">
                <a:solidFill>
                  <a:srgbClr val="FF0000"/>
                </a:solidFill>
              </a:rPr>
              <a:t>RPM</a:t>
            </a:r>
            <a:r>
              <a:rPr b="1" lang="fr" sz="1300"/>
              <a:t>.</a:t>
            </a:r>
            <a:endParaRPr b="1"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8"/>
          <p:cNvSpPr txBox="1"/>
          <p:nvPr>
            <p:ph type="title"/>
          </p:nvPr>
        </p:nvSpPr>
        <p:spPr>
          <a:xfrm>
            <a:off x="2996700" y="88975"/>
            <a:ext cx="3150600" cy="65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Terminology</a:t>
            </a:r>
            <a:endParaRPr/>
          </a:p>
        </p:txBody>
      </p:sp>
      <p:pic>
        <p:nvPicPr>
          <p:cNvPr id="156" name="Google Shape;156;p18"/>
          <p:cNvPicPr preferRelativeResize="0"/>
          <p:nvPr/>
        </p:nvPicPr>
        <p:blipFill>
          <a:blip r:embed="rId3">
            <a:alphaModFix/>
          </a:blip>
          <a:stretch>
            <a:fillRect/>
          </a:stretch>
        </p:blipFill>
        <p:spPr>
          <a:xfrm>
            <a:off x="92825" y="912900"/>
            <a:ext cx="4590054" cy="2828675"/>
          </a:xfrm>
          <a:prstGeom prst="rect">
            <a:avLst/>
          </a:prstGeom>
          <a:noFill/>
          <a:ln>
            <a:noFill/>
          </a:ln>
        </p:spPr>
      </p:pic>
      <p:sp>
        <p:nvSpPr>
          <p:cNvPr id="157" name="Google Shape;157;p18"/>
          <p:cNvSpPr txBox="1"/>
          <p:nvPr/>
        </p:nvSpPr>
        <p:spPr>
          <a:xfrm>
            <a:off x="4229700" y="912900"/>
            <a:ext cx="4808400" cy="22161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None/>
            </a:pPr>
            <a:r>
              <a:rPr b="1" lang="fr">
                <a:solidFill>
                  <a:schemeClr val="dk1"/>
                </a:solidFill>
              </a:rPr>
              <a:t>9.	Fast Idle:</a:t>
            </a:r>
            <a:endParaRPr b="1">
              <a:solidFill>
                <a:schemeClr val="dk1"/>
              </a:solidFill>
            </a:endParaRPr>
          </a:p>
          <a:p>
            <a:pPr indent="457200" lvl="0" marL="457200" rtl="0" algn="just">
              <a:lnSpc>
                <a:spcPct val="115000"/>
              </a:lnSpc>
              <a:spcBef>
                <a:spcPts val="0"/>
              </a:spcBef>
              <a:spcAft>
                <a:spcPts val="0"/>
              </a:spcAft>
              <a:buNone/>
            </a:pPr>
            <a:r>
              <a:rPr lang="fr">
                <a:solidFill>
                  <a:schemeClr val="dk1"/>
                </a:solidFill>
              </a:rPr>
              <a:t>By using the switch </a:t>
            </a:r>
            <a:r>
              <a:rPr b="1" lang="fr">
                <a:solidFill>
                  <a:srgbClr val="FF0000"/>
                </a:solidFill>
              </a:rPr>
              <a:t>C</a:t>
            </a:r>
            <a:r>
              <a:rPr b="1" lang="fr">
                <a:solidFill>
                  <a:srgbClr val="FF0000"/>
                </a:solidFill>
              </a:rPr>
              <a:t>ruise Control</a:t>
            </a:r>
            <a:r>
              <a:rPr lang="fr">
                <a:solidFill>
                  <a:schemeClr val="dk1"/>
                </a:solidFill>
              </a:rPr>
              <a:t>.</a:t>
            </a:r>
            <a:endParaRPr>
              <a:solidFill>
                <a:schemeClr val="dk1"/>
              </a:solidFill>
            </a:endParaRPr>
          </a:p>
          <a:p>
            <a:pPr indent="0" lvl="0" marL="0" rtl="0" algn="just">
              <a:lnSpc>
                <a:spcPct val="115000"/>
              </a:lnSpc>
              <a:spcBef>
                <a:spcPts val="0"/>
              </a:spcBef>
              <a:spcAft>
                <a:spcPts val="0"/>
              </a:spcAft>
              <a:buNone/>
            </a:pPr>
            <a:r>
              <a:t/>
            </a:r>
            <a:endParaRPr b="1">
              <a:solidFill>
                <a:schemeClr val="dk1"/>
              </a:solidFill>
            </a:endParaRPr>
          </a:p>
          <a:p>
            <a:pPr indent="0" lvl="0" marL="0" rtl="0" algn="just">
              <a:lnSpc>
                <a:spcPct val="115000"/>
              </a:lnSpc>
              <a:spcBef>
                <a:spcPts val="0"/>
              </a:spcBef>
              <a:spcAft>
                <a:spcPts val="0"/>
              </a:spcAft>
              <a:buNone/>
            </a:pPr>
            <a:r>
              <a:rPr b="1" lang="fr">
                <a:solidFill>
                  <a:schemeClr val="dk1"/>
                </a:solidFill>
              </a:rPr>
              <a:t> 	10.	Maximum Engine Speed:</a:t>
            </a:r>
            <a:endParaRPr b="1">
              <a:solidFill>
                <a:schemeClr val="dk1"/>
              </a:solidFill>
            </a:endParaRPr>
          </a:p>
          <a:p>
            <a:pPr indent="457200" lvl="0" marL="457200" rtl="0" algn="just">
              <a:lnSpc>
                <a:spcPct val="115000"/>
              </a:lnSpc>
              <a:spcBef>
                <a:spcPts val="0"/>
              </a:spcBef>
              <a:spcAft>
                <a:spcPts val="0"/>
              </a:spcAft>
              <a:buNone/>
            </a:pPr>
            <a:r>
              <a:rPr lang="fr">
                <a:solidFill>
                  <a:schemeClr val="dk1"/>
                </a:solidFill>
              </a:rPr>
              <a:t>Engine speed that should </a:t>
            </a:r>
            <a:r>
              <a:rPr b="1" lang="fr">
                <a:solidFill>
                  <a:schemeClr val="dk1"/>
                </a:solidFill>
              </a:rPr>
              <a:t>never</a:t>
            </a:r>
            <a:r>
              <a:rPr lang="fr">
                <a:solidFill>
                  <a:schemeClr val="dk1"/>
                </a:solidFill>
              </a:rPr>
              <a:t> be exceeded.</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457200" lvl="0" marL="0" rtl="0" algn="just">
              <a:lnSpc>
                <a:spcPct val="115000"/>
              </a:lnSpc>
              <a:spcBef>
                <a:spcPts val="0"/>
              </a:spcBef>
              <a:spcAft>
                <a:spcPts val="0"/>
              </a:spcAft>
              <a:buNone/>
            </a:pPr>
            <a:r>
              <a:rPr b="1" lang="fr">
                <a:solidFill>
                  <a:schemeClr val="dk1"/>
                </a:solidFill>
              </a:rPr>
              <a:t>11.	Engine under load:</a:t>
            </a:r>
            <a:endParaRPr b="1">
              <a:solidFill>
                <a:schemeClr val="dk1"/>
              </a:solidFill>
            </a:endParaRPr>
          </a:p>
          <a:p>
            <a:pPr indent="0" lvl="0" marL="914400" rtl="0" algn="just">
              <a:lnSpc>
                <a:spcPct val="115000"/>
              </a:lnSpc>
              <a:spcBef>
                <a:spcPts val="0"/>
              </a:spcBef>
              <a:spcAft>
                <a:spcPts val="0"/>
              </a:spcAft>
              <a:buNone/>
            </a:pPr>
            <a:r>
              <a:rPr lang="fr">
                <a:solidFill>
                  <a:schemeClr val="dk1"/>
                </a:solidFill>
              </a:rPr>
              <a:t>When the truck pulls a load, the engine becomes under load.</a:t>
            </a:r>
            <a:endParaRPr>
              <a:solidFill>
                <a:schemeClr val="dk1"/>
              </a:solidFill>
            </a:endParaRPr>
          </a:p>
          <a:p>
            <a:pPr indent="0" lvl="0" marL="0" rtl="0" algn="just">
              <a:lnSpc>
                <a:spcPct val="115000"/>
              </a:lnSpc>
              <a:spcBef>
                <a:spcPts val="0"/>
              </a:spcBef>
              <a:spcAft>
                <a:spcPts val="0"/>
              </a:spcAft>
              <a:buNone/>
            </a:pPr>
            <a:r>
              <a:rPr b="1" lang="fr" sz="1100">
                <a:solidFill>
                  <a:schemeClr val="dk1"/>
                </a:solidFill>
              </a:rPr>
              <a:t>	</a:t>
            </a:r>
            <a:endParaRPr sz="11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b="1" lang="fr" sz="1100">
                <a:solidFill>
                  <a:schemeClr val="dk1"/>
                </a:solidFill>
              </a:rPr>
              <a:t> </a:t>
            </a:r>
            <a:endParaRPr b="1" sz="1100">
              <a:solidFill>
                <a:schemeClr val="dk1"/>
              </a:solidFill>
            </a:endParaRPr>
          </a:p>
          <a:p>
            <a:pPr indent="0" lvl="0" marL="0" rtl="0" algn="just">
              <a:lnSpc>
                <a:spcPct val="115000"/>
              </a:lnSpc>
              <a:spcBef>
                <a:spcPts val="0"/>
              </a:spcBef>
              <a:spcAft>
                <a:spcPts val="0"/>
              </a:spcAft>
              <a:buNone/>
            </a:pPr>
            <a:r>
              <a:t/>
            </a:r>
            <a:endParaRPr b="1"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