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Exo 2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-italic.fntdata"/><Relationship Id="rId11" Type="http://schemas.openxmlformats.org/officeDocument/2006/relationships/slide" Target="slides/slide6.xml"/><Relationship Id="rId22" Type="http://schemas.openxmlformats.org/officeDocument/2006/relationships/font" Target="fonts/Oswald-regular.fntdata"/><Relationship Id="rId10" Type="http://schemas.openxmlformats.org/officeDocument/2006/relationships/slide" Target="slides/slide5.xml"/><Relationship Id="rId21" Type="http://schemas.openxmlformats.org/officeDocument/2006/relationships/font" Target="fonts/Exo2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Exo2-bold.fntdata"/><Relationship Id="rId6" Type="http://schemas.openxmlformats.org/officeDocument/2006/relationships/slide" Target="slides/slide1.xml"/><Relationship Id="rId18" Type="http://schemas.openxmlformats.org/officeDocument/2006/relationships/font" Target="fonts/Exo2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6739fed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6739fed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6739fed2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6739fed2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66c0265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66c0265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Reference: DHV Page.154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portion of</a:t>
            </a:r>
            <a:r>
              <a:rPr b="1" lang="fr"/>
              <a:t> “Complementary Brakes”</a:t>
            </a:r>
            <a:r>
              <a:rPr lang="fr"/>
              <a:t> is relevant..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portion</a:t>
            </a:r>
            <a:r>
              <a:rPr b="1" lang="fr"/>
              <a:t> “Slowing Down On A Hill Using The Transmission And Engine Compression”</a:t>
            </a:r>
            <a:r>
              <a:rPr lang="fr"/>
              <a:t> is grossly overrated. It would be appropriate to mention to the students that first gear is not </a:t>
            </a:r>
            <a:r>
              <a:rPr lang="fr"/>
              <a:t>helpful</a:t>
            </a:r>
            <a:r>
              <a:rPr lang="fr"/>
              <a:t>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66c02653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66c02653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66c02653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66c02653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66c02653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66c02653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e8359bd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e8359bd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6739fed2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6739fed2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19875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5475" y="76200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0.gif"/><Relationship Id="rId6" Type="http://schemas.openxmlformats.org/officeDocument/2006/relationships/image" Target="../media/image20.png"/><Relationship Id="rId7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hY_GaBmqn68" TargetMode="Externa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4814850" y="590900"/>
            <a:ext cx="3944400" cy="29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Competency 2 </a:t>
            </a:r>
            <a:r>
              <a:rPr lang="fr">
                <a:latin typeface="Arial"/>
                <a:ea typeface="Arial"/>
                <a:cs typeface="Arial"/>
                <a:sym typeface="Arial"/>
              </a:rPr>
              <a:t>Lesson 2.2.6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Auxiliary</a:t>
            </a:r>
            <a:r>
              <a:rPr lang="fr">
                <a:latin typeface="Arial"/>
                <a:ea typeface="Arial"/>
                <a:cs typeface="Arial"/>
                <a:sym typeface="Arial"/>
              </a:rPr>
              <a:t> Brakes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(Engine Brakes)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type="title"/>
          </p:nvPr>
        </p:nvSpPr>
        <p:spPr>
          <a:xfrm>
            <a:off x="142875" y="157600"/>
            <a:ext cx="4429200" cy="422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/>
              <a:t>When is it risky to use?</a:t>
            </a:r>
            <a:endParaRPr b="1"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fr" sz="1200"/>
            </a:br>
            <a:r>
              <a:rPr b="1" lang="fr" sz="1200">
                <a:solidFill>
                  <a:srgbClr val="FF0000"/>
                </a:solidFill>
                <a:highlight>
                  <a:srgbClr val="FFFF00"/>
                </a:highlight>
              </a:rPr>
              <a:t>ATTENTION</a:t>
            </a:r>
            <a:r>
              <a:rPr b="1" lang="fr" sz="1200"/>
              <a:t>: </a:t>
            </a:r>
            <a:r>
              <a:rPr lang="fr" sz="1200"/>
              <a:t>When driving a vehicle </a:t>
            </a:r>
            <a:r>
              <a:rPr lang="fr" sz="1200"/>
              <a:t>equipped</a:t>
            </a:r>
            <a:r>
              <a:rPr lang="fr" sz="1200"/>
              <a:t> with an </a:t>
            </a:r>
            <a:r>
              <a:rPr b="1" lang="fr" sz="1200"/>
              <a:t>automated transmission</a:t>
            </a:r>
            <a:r>
              <a:rPr lang="fr" sz="1200"/>
              <a:t>, you must be very careful before choosing the </a:t>
            </a:r>
            <a:r>
              <a:rPr b="1" lang="fr" sz="1200"/>
              <a:t>maximum level of restraint</a:t>
            </a:r>
            <a:r>
              <a:rPr lang="fr" sz="1200"/>
              <a:t>. In fact, this level can cause </a:t>
            </a:r>
            <a:r>
              <a:rPr b="1" lang="fr" sz="1200">
                <a:solidFill>
                  <a:srgbClr val="FF0000"/>
                </a:solidFill>
              </a:rPr>
              <a:t>intense downshifts</a:t>
            </a:r>
            <a:r>
              <a:rPr lang="fr" sz="1200"/>
              <a:t> which could</a:t>
            </a:r>
            <a:r>
              <a:rPr b="1" lang="fr" sz="1200"/>
              <a:t> surprise the driver</a:t>
            </a:r>
            <a:r>
              <a:rPr lang="fr" sz="1200"/>
              <a:t> and especially </a:t>
            </a:r>
            <a:r>
              <a:rPr b="1" lang="fr" sz="1200">
                <a:solidFill>
                  <a:srgbClr val="FF0000"/>
                </a:solidFill>
              </a:rPr>
              <a:t>compromise the behavior of the vehicle.</a:t>
            </a:r>
            <a:r>
              <a:rPr lang="fr" sz="1200"/>
              <a:t> </a:t>
            </a:r>
            <a:r>
              <a:rPr b="1" lang="fr" sz="1200"/>
              <a:t>And this even if the vehicle is equipped with an ABS anti-lock system.</a:t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/>
              <a:t>Consequently, on a </a:t>
            </a:r>
            <a:r>
              <a:rPr b="1" lang="fr" sz="1200"/>
              <a:t>slippery road</a:t>
            </a:r>
            <a:r>
              <a:rPr lang="fr" sz="1200"/>
              <a:t>, the restriction offered by the</a:t>
            </a:r>
            <a:r>
              <a:rPr b="1" lang="fr" sz="1200"/>
              <a:t> drive wheels of the truck</a:t>
            </a:r>
            <a:r>
              <a:rPr lang="fr" sz="1200"/>
              <a:t> could lead to</a:t>
            </a:r>
            <a:r>
              <a:rPr b="1" lang="fr" sz="1200">
                <a:solidFill>
                  <a:srgbClr val="FF0000"/>
                </a:solidFill>
              </a:rPr>
              <a:t> loss of control of the vehicle</a:t>
            </a:r>
            <a:r>
              <a:rPr lang="fr" sz="1200"/>
              <a:t>. In fact, the </a:t>
            </a:r>
            <a:r>
              <a:rPr b="1" lang="fr" sz="1200"/>
              <a:t>higher the restraint power</a:t>
            </a:r>
            <a:r>
              <a:rPr lang="fr" sz="1200"/>
              <a:t> demanded the</a:t>
            </a:r>
            <a:r>
              <a:rPr b="1" lang="fr" sz="1200"/>
              <a:t> greater the risk of skidding</a:t>
            </a:r>
            <a:r>
              <a:rPr lang="fr" sz="1200"/>
              <a:t> caused by </a:t>
            </a:r>
            <a:r>
              <a:rPr b="1" lang="fr" sz="1200">
                <a:solidFill>
                  <a:srgbClr val="FF0000"/>
                </a:solidFill>
              </a:rPr>
              <a:t>locking the wheels.</a:t>
            </a: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/>
              <a:t>This is why under these conditions, manufacturers do not recommend using the </a:t>
            </a:r>
            <a:r>
              <a:rPr b="1" lang="fr" sz="1200">
                <a:solidFill>
                  <a:srgbClr val="FF0000"/>
                </a:solidFill>
              </a:rPr>
              <a:t>maximum level</a:t>
            </a:r>
            <a:r>
              <a:rPr b="1" lang="fr" sz="1200"/>
              <a:t>.</a:t>
            </a:r>
            <a:endParaRPr b="1" sz="1000">
              <a:highlight>
                <a:srgbClr val="FFFF00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1525" y="634398"/>
            <a:ext cx="4350000" cy="308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246775" y="2996050"/>
            <a:ext cx="8689500" cy="12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400">
                <a:highlight>
                  <a:srgbClr val="FFFF00"/>
                </a:highlight>
              </a:rPr>
              <a:t>IMPORTANT</a:t>
            </a:r>
            <a:r>
              <a:rPr lang="fr" sz="1400"/>
              <a:t>: At the start of a skid caused by ethier </a:t>
            </a:r>
            <a:r>
              <a:rPr b="1" lang="fr" sz="1400"/>
              <a:t>engine brake application </a:t>
            </a:r>
            <a:r>
              <a:rPr lang="fr" sz="1400"/>
              <a:t>or by a </a:t>
            </a:r>
            <a:r>
              <a:rPr b="1" lang="fr" sz="1400"/>
              <a:t>downshift,</a:t>
            </a:r>
            <a:r>
              <a:rPr lang="fr" sz="1400"/>
              <a:t> the first action to take, while counter-steering is to </a:t>
            </a:r>
            <a:r>
              <a:rPr b="1" lang="fr" sz="1400"/>
              <a:t>press the clutch pedal </a:t>
            </a:r>
            <a:r>
              <a:rPr lang="fr" sz="1400"/>
              <a:t>to </a:t>
            </a:r>
            <a:r>
              <a:rPr b="1" lang="fr" sz="1400"/>
              <a:t>cut the power to the drive wheels</a:t>
            </a:r>
            <a:r>
              <a:rPr lang="fr" sz="1400"/>
              <a:t> and thus regain control of the vehicle.</a:t>
            </a:r>
            <a:endParaRPr sz="1400"/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9850" y="329100"/>
            <a:ext cx="4803349" cy="273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0" y="304800"/>
            <a:ext cx="41901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152400" y="533400"/>
            <a:ext cx="43914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The push of the semi-trailer, due to </a:t>
            </a:r>
            <a:r>
              <a:rPr lang="fr">
                <a:solidFill>
                  <a:schemeClr val="dk1"/>
                </a:solidFill>
              </a:rPr>
              <a:t>kinetic</a:t>
            </a:r>
            <a:r>
              <a:rPr lang="fr">
                <a:solidFill>
                  <a:schemeClr val="dk1"/>
                </a:solidFill>
              </a:rPr>
              <a:t> energy, could eventually cause</a:t>
            </a:r>
            <a:r>
              <a:rPr lang="fr">
                <a:solidFill>
                  <a:schemeClr val="dk1"/>
                </a:solidFill>
              </a:rPr>
              <a:t> </a:t>
            </a:r>
            <a:r>
              <a:rPr b="1" lang="fr">
                <a:solidFill>
                  <a:schemeClr val="dk1"/>
                </a:solidFill>
                <a:highlight>
                  <a:srgbClr val="FFFF00"/>
                </a:highlight>
              </a:rPr>
              <a:t>Jackknifing.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Thank You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 Your participation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311700" y="777875"/>
            <a:ext cx="8520600" cy="20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Lesson Objective: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269999" rtl="0" algn="just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Determine the utility of an auxiliary brake system.</a:t>
            </a:r>
            <a:endParaRPr sz="2400"/>
          </a:p>
          <a:p>
            <a:pPr indent="-381000" lvl="0" marL="269999" rtl="0" algn="just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Learn the role of engine compression.</a:t>
            </a:r>
            <a:endParaRPr sz="2400"/>
          </a:p>
          <a:p>
            <a:pPr indent="-381000" lvl="0" marL="269999" rtl="0" algn="just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Learn how to establish optimum performance during use.</a:t>
            </a:r>
            <a:endParaRPr sz="2400"/>
          </a:p>
        </p:txBody>
      </p:sp>
      <p:sp>
        <p:nvSpPr>
          <p:cNvPr id="83" name="Google Shape;83;p11"/>
          <p:cNvSpPr txBox="1"/>
          <p:nvPr/>
        </p:nvSpPr>
        <p:spPr>
          <a:xfrm>
            <a:off x="1448325" y="123875"/>
            <a:ext cx="5825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700"/>
              <a:t>Auxiliary Brakes (</a:t>
            </a:r>
            <a:r>
              <a:rPr b="1" lang="fr" sz="2700"/>
              <a:t>Engine Brakes)</a:t>
            </a:r>
            <a:endParaRPr b="1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152400" y="27800"/>
            <a:ext cx="8861700" cy="14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dk1"/>
                </a:solidFill>
              </a:rPr>
              <a:t>Auxiliary Brakes: (SAAQ: Complementary)</a:t>
            </a:r>
            <a:br>
              <a:rPr b="1" lang="fr" sz="1200">
                <a:solidFill>
                  <a:schemeClr val="dk1"/>
                </a:solidFill>
              </a:rPr>
            </a:br>
            <a:r>
              <a:rPr b="1" lang="fr" sz="1200">
                <a:solidFill>
                  <a:schemeClr val="dk1"/>
                </a:solidFill>
              </a:rPr>
              <a:t>A valuable tool: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They reduce the load on the service brakes and provide additional braking.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chemeClr val="dk1"/>
                </a:solidFill>
              </a:rPr>
              <a:t>Example:</a:t>
            </a:r>
            <a:r>
              <a:rPr lang="fr" sz="1200">
                <a:solidFill>
                  <a:schemeClr val="dk1"/>
                </a:solidFill>
              </a:rPr>
              <a:t> The majority of </a:t>
            </a:r>
            <a:r>
              <a:rPr b="1" lang="fr" sz="1200">
                <a:solidFill>
                  <a:schemeClr val="dk1"/>
                </a:solidFill>
              </a:rPr>
              <a:t>well-anticipated</a:t>
            </a:r>
            <a:r>
              <a:rPr lang="fr" sz="1200">
                <a:solidFill>
                  <a:schemeClr val="dk1"/>
                </a:solidFill>
              </a:rPr>
              <a:t> autoroute exit ramps can be negotiated </a:t>
            </a:r>
            <a:r>
              <a:rPr b="1" lang="fr" sz="1200">
                <a:solidFill>
                  <a:schemeClr val="dk1"/>
                </a:solidFill>
              </a:rPr>
              <a:t>without the use of the service brakes</a:t>
            </a:r>
            <a:r>
              <a:rPr lang="fr" sz="1200">
                <a:solidFill>
                  <a:schemeClr val="dk1"/>
                </a:solidFill>
              </a:rPr>
              <a:t>. Likewise, the use o</a:t>
            </a:r>
            <a:r>
              <a:rPr b="1" lang="fr" sz="1200">
                <a:solidFill>
                  <a:schemeClr val="dk1"/>
                </a:solidFill>
              </a:rPr>
              <a:t>f auxiliary brakes </a:t>
            </a:r>
            <a:r>
              <a:rPr lang="fr" sz="1200">
                <a:solidFill>
                  <a:schemeClr val="dk1"/>
                </a:solidFill>
              </a:rPr>
              <a:t>is part of the </a:t>
            </a:r>
            <a:r>
              <a:rPr lang="fr" sz="1200">
                <a:solidFill>
                  <a:schemeClr val="dk1"/>
                </a:solidFill>
              </a:rPr>
              <a:t>procedures</a:t>
            </a:r>
            <a:r>
              <a:rPr lang="fr" sz="1200">
                <a:solidFill>
                  <a:schemeClr val="dk1"/>
                </a:solidFill>
              </a:rPr>
              <a:t> in</a:t>
            </a:r>
            <a:r>
              <a:rPr b="1" lang="fr" sz="1200">
                <a:solidFill>
                  <a:schemeClr val="dk1"/>
                </a:solidFill>
              </a:rPr>
              <a:t> managing a safe descent</a:t>
            </a:r>
            <a:r>
              <a:rPr lang="fr" sz="1200">
                <a:solidFill>
                  <a:schemeClr val="dk1"/>
                </a:solidFill>
              </a:rPr>
              <a:t> during long slopes.</a:t>
            </a:r>
            <a:r>
              <a:rPr lang="fr" sz="1100">
                <a:solidFill>
                  <a:schemeClr val="dk1"/>
                </a:solidFill>
              </a:rPr>
              <a:t>  </a:t>
            </a:r>
            <a:endParaRPr/>
          </a:p>
        </p:txBody>
      </p:sp>
      <p:pic>
        <p:nvPicPr>
          <p:cNvPr id="89" name="Google Shape;8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375" y="1561950"/>
            <a:ext cx="3863550" cy="26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8275" y="1463791"/>
            <a:ext cx="1450598" cy="27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6050" y="1502675"/>
            <a:ext cx="1332079" cy="26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220800" y="49926"/>
            <a:ext cx="8741400" cy="428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/>
              <a:t>OPERATION METHODS:</a:t>
            </a:r>
            <a:endParaRPr b="1"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/>
              <a:t>The engine even without an auxiliary brake system, can act as a brake system. You can see its effect when you </a:t>
            </a:r>
            <a:r>
              <a:rPr b="1" lang="fr" sz="1200">
                <a:solidFill>
                  <a:srgbClr val="FF0000"/>
                </a:solidFill>
              </a:rPr>
              <a:t>downshift</a:t>
            </a:r>
            <a:r>
              <a:rPr b="1" lang="fr" sz="1200"/>
              <a:t>.</a:t>
            </a:r>
            <a:r>
              <a:rPr lang="fr" sz="1200"/>
              <a:t> This is called </a:t>
            </a:r>
            <a:r>
              <a:rPr b="1" lang="fr" sz="1200"/>
              <a:t>compression retardation.</a:t>
            </a:r>
            <a:br>
              <a:rPr lang="fr" sz="1200"/>
            </a:br>
            <a:br>
              <a:rPr lang="fr" sz="1200"/>
            </a:br>
            <a:r>
              <a:rPr lang="fr" sz="1200"/>
              <a:t>There are </a:t>
            </a:r>
            <a:r>
              <a:rPr b="1" lang="fr" sz="1200"/>
              <a:t>mainly</a:t>
            </a:r>
            <a:r>
              <a:rPr lang="fr" sz="1200"/>
              <a:t> two types of auxiliary brakes (engine brakes). These systems </a:t>
            </a:r>
            <a:r>
              <a:rPr b="1" lang="fr" sz="1200"/>
              <a:t>work in pairs </a:t>
            </a:r>
            <a:r>
              <a:rPr lang="fr" sz="1200"/>
              <a:t>with compression retardation.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fr" sz="1200"/>
            </a:br>
            <a:r>
              <a:rPr lang="fr" sz="1200"/>
              <a:t>1. One of these systems works by </a:t>
            </a:r>
            <a:r>
              <a:rPr b="1" lang="fr" sz="1200"/>
              <a:t>restricting the output of exhaust gases, </a:t>
            </a:r>
            <a:r>
              <a:rPr lang="fr" sz="1200"/>
              <a:t>common name:</a:t>
            </a:r>
            <a:r>
              <a:rPr b="1" lang="fr" sz="1200">
                <a:solidFill>
                  <a:srgbClr val="FF0000"/>
                </a:solidFill>
              </a:rPr>
              <a:t>(Exhaust Brake)</a:t>
            </a:r>
            <a:r>
              <a:rPr lang="fr" sz="1200"/>
              <a:t>. It is installed at</a:t>
            </a:r>
            <a:r>
              <a:rPr b="1" lang="fr" sz="1200"/>
              <a:t> the outlet of the turbocharger.</a:t>
            </a:r>
            <a:r>
              <a:rPr lang="fr" sz="1200"/>
              <a:t>	</a:t>
            </a:r>
            <a:br>
              <a:rPr lang="fr" sz="1200"/>
            </a:br>
            <a:r>
              <a:rPr lang="fr" sz="1200"/>
              <a:t>2. The other system works by </a:t>
            </a:r>
            <a:r>
              <a:rPr b="1" lang="fr" sz="1200"/>
              <a:t>increasing the compression,</a:t>
            </a:r>
            <a:r>
              <a:rPr lang="fr" sz="1200"/>
              <a:t> common name: </a:t>
            </a:r>
            <a:r>
              <a:rPr b="1" lang="fr" sz="1200">
                <a:solidFill>
                  <a:srgbClr val="FF0000"/>
                </a:solidFill>
              </a:rPr>
              <a:t>(Jacob Brake or Jake Brake)</a:t>
            </a:r>
            <a:r>
              <a:rPr lang="fr" sz="1200"/>
              <a:t>. This is an optional system integrated into the engine. In addition, the </a:t>
            </a:r>
            <a:r>
              <a:rPr b="1" lang="fr" sz="1200">
                <a:solidFill>
                  <a:srgbClr val="FF0000"/>
                </a:solidFill>
              </a:rPr>
              <a:t>thermostatic fan</a:t>
            </a:r>
            <a:r>
              <a:rPr b="1" lang="fr" sz="1200"/>
              <a:t> </a:t>
            </a:r>
            <a:r>
              <a:rPr lang="fr" sz="1200"/>
              <a:t>is sometimes used to </a:t>
            </a:r>
            <a:r>
              <a:rPr b="1" lang="fr" sz="1200"/>
              <a:t>further </a:t>
            </a:r>
            <a:r>
              <a:rPr b="1" lang="fr" sz="1200"/>
              <a:t>increase</a:t>
            </a:r>
            <a:r>
              <a:rPr b="1" lang="fr" sz="1200"/>
              <a:t> the deceleration force.</a:t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/>
              <a:t>The basis of these two systems is to </a:t>
            </a:r>
            <a:r>
              <a:rPr b="1" lang="fr" sz="1200"/>
              <a:t>decrease the rotation of the engine</a:t>
            </a:r>
            <a:r>
              <a:rPr lang="fr" sz="1200"/>
              <a:t> (making it more difficult to rotate) thus slowing down the vehicle. The engine then </a:t>
            </a:r>
            <a:r>
              <a:rPr b="1" lang="fr" sz="1200"/>
              <a:t>acts as a retarder </a:t>
            </a:r>
            <a:r>
              <a:rPr lang="fr" sz="1200"/>
              <a:t>rather than an accelerator.</a:t>
            </a:r>
            <a:br>
              <a:rPr lang="fr" sz="1200"/>
            </a:b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/>
              <a:t>In both cases,</a:t>
            </a:r>
            <a:r>
              <a:rPr lang="fr" sz="1200">
                <a:solidFill>
                  <a:srgbClr val="FF0000"/>
                </a:solidFill>
              </a:rPr>
              <a:t> </a:t>
            </a:r>
            <a:r>
              <a:rPr b="1" lang="fr" sz="1200">
                <a:solidFill>
                  <a:srgbClr val="FF0000"/>
                </a:solidFill>
              </a:rPr>
              <a:t>the higher the engine speed</a:t>
            </a:r>
            <a:r>
              <a:rPr b="1" lang="fr" sz="1200"/>
              <a:t> the </a:t>
            </a:r>
            <a:r>
              <a:rPr b="1" lang="fr" sz="1200">
                <a:solidFill>
                  <a:srgbClr val="FF0000"/>
                </a:solidFill>
              </a:rPr>
              <a:t>more effective</a:t>
            </a:r>
            <a:r>
              <a:rPr b="1" lang="fr" sz="1200"/>
              <a:t> the retarder (auxiliary brake) will be.</a:t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FF0000"/>
                </a:solidFill>
                <a:highlight>
                  <a:srgbClr val="FFFF00"/>
                </a:highlight>
              </a:rPr>
              <a:t>Attention!</a:t>
            </a:r>
            <a:r>
              <a:rPr lang="fr" sz="1200"/>
              <a:t> However, it is </a:t>
            </a:r>
            <a:r>
              <a:rPr lang="fr" sz="1200"/>
              <a:t>extremely</a:t>
            </a:r>
            <a:r>
              <a:rPr lang="fr" sz="1200"/>
              <a:t> important to</a:t>
            </a:r>
            <a:r>
              <a:rPr b="1" lang="fr" sz="1200">
                <a:solidFill>
                  <a:srgbClr val="FF0000"/>
                </a:solidFill>
              </a:rPr>
              <a:t> respect the maximum engine speed</a:t>
            </a:r>
            <a:r>
              <a:rPr lang="fr" sz="1200"/>
              <a:t> from the manufacturer’s specifications.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632875" y="81250"/>
            <a:ext cx="7801500" cy="8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3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/>
              <a:t>Some types of switches and levers associated with the operation of the retarder.</a:t>
            </a:r>
            <a:endParaRPr sz="2000"/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50" y="1776550"/>
            <a:ext cx="1447800" cy="11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3762650" y="886125"/>
            <a:ext cx="16806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0000"/>
                </a:solidFill>
              </a:rPr>
              <a:t>Associated Pictogram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5250" y="1513200"/>
            <a:ext cx="144780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0800" y="1598925"/>
            <a:ext cx="203835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>
            <a:off x="169400" y="3512750"/>
            <a:ext cx="37098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Single Switch With 2 Levels Of Restraint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4998950" y="3512750"/>
            <a:ext cx="41451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 </a:t>
            </a:r>
            <a:r>
              <a:rPr b="1" lang="fr">
                <a:solidFill>
                  <a:srgbClr val="FF0000"/>
                </a:solidFill>
              </a:rPr>
              <a:t>D</a:t>
            </a:r>
            <a:r>
              <a:rPr b="1" lang="fr">
                <a:solidFill>
                  <a:srgbClr val="FF0000"/>
                </a:solidFill>
              </a:rPr>
              <a:t>ouble Switches With 3 Levels Of Restraint</a:t>
            </a:r>
            <a:endParaRPr b="1" sz="1200">
              <a:solidFill>
                <a:srgbClr val="FF0000"/>
              </a:solidFill>
            </a:endParaRPr>
          </a:p>
        </p:txBody>
      </p:sp>
      <p:cxnSp>
        <p:nvCxnSpPr>
          <p:cNvPr id="108" name="Google Shape;108;p14"/>
          <p:cNvCxnSpPr>
            <a:stCxn id="102" idx="1"/>
          </p:cNvCxnSpPr>
          <p:nvPr/>
        </p:nvCxnSpPr>
        <p:spPr>
          <a:xfrm flipH="1">
            <a:off x="2219750" y="2362338"/>
            <a:ext cx="1659300" cy="426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4"/>
          <p:cNvCxnSpPr>
            <a:stCxn id="102" idx="3"/>
          </p:cNvCxnSpPr>
          <p:nvPr/>
        </p:nvCxnSpPr>
        <p:spPr>
          <a:xfrm flipH="1" rot="10800000">
            <a:off x="5326850" y="2092638"/>
            <a:ext cx="1170300" cy="269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272750" y="211175"/>
            <a:ext cx="8613000" cy="10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183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/>
              <a:t>The </a:t>
            </a:r>
            <a:r>
              <a:rPr b="1" lang="fr" sz="1400"/>
              <a:t>automated transmission lever</a:t>
            </a:r>
            <a:r>
              <a:rPr lang="fr" sz="1400"/>
              <a:t> can also be used to control the starting as well as the various retarding powers. A warning light illuminates in the dashboard upon activation.</a:t>
            </a:r>
            <a:endParaRPr sz="1400"/>
          </a:p>
        </p:txBody>
      </p:sp>
      <p:pic>
        <p:nvPicPr>
          <p:cNvPr id="115" name="Google Shape;11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25" y="1209475"/>
            <a:ext cx="25241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050" y="1209475"/>
            <a:ext cx="26289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6300" y="1985963"/>
            <a:ext cx="1447800" cy="1171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5"/>
          <p:cNvCxnSpPr>
            <a:stCxn id="117" idx="1"/>
          </p:cNvCxnSpPr>
          <p:nvPr/>
        </p:nvCxnSpPr>
        <p:spPr>
          <a:xfrm rot="10800000">
            <a:off x="1392100" y="2080650"/>
            <a:ext cx="1984200" cy="491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" name="Google Shape;119;p15"/>
          <p:cNvCxnSpPr>
            <a:stCxn id="117" idx="3"/>
          </p:cNvCxnSpPr>
          <p:nvPr/>
        </p:nvCxnSpPr>
        <p:spPr>
          <a:xfrm flipH="1" rot="10800000">
            <a:off x="4824100" y="1881150"/>
            <a:ext cx="967200" cy="690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0" name="Google Shape;120;p15"/>
          <p:cNvSpPr txBox="1"/>
          <p:nvPr/>
        </p:nvSpPr>
        <p:spPr>
          <a:xfrm>
            <a:off x="272750" y="3294475"/>
            <a:ext cx="87024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The </a:t>
            </a:r>
            <a:r>
              <a:rPr b="1" lang="fr">
                <a:solidFill>
                  <a:schemeClr val="dk1"/>
                </a:solidFill>
              </a:rPr>
              <a:t>clutch</a:t>
            </a:r>
            <a:r>
              <a:rPr lang="fr">
                <a:solidFill>
                  <a:schemeClr val="dk1"/>
                </a:solidFill>
              </a:rPr>
              <a:t> and </a:t>
            </a:r>
            <a:r>
              <a:rPr b="1" lang="fr">
                <a:solidFill>
                  <a:schemeClr val="dk1"/>
                </a:solidFill>
              </a:rPr>
              <a:t>accelerator pedals</a:t>
            </a:r>
            <a:r>
              <a:rPr lang="fr">
                <a:solidFill>
                  <a:schemeClr val="dk1"/>
                </a:solidFill>
              </a:rPr>
              <a:t> are </a:t>
            </a:r>
            <a:r>
              <a:rPr lang="fr">
                <a:solidFill>
                  <a:schemeClr val="dk1"/>
                </a:solidFill>
              </a:rPr>
              <a:t>equipped</a:t>
            </a:r>
            <a:r>
              <a:rPr lang="fr">
                <a:solidFill>
                  <a:schemeClr val="dk1"/>
                </a:solidFill>
              </a:rPr>
              <a:t> with </a:t>
            </a:r>
            <a:r>
              <a:rPr b="1" lang="fr">
                <a:solidFill>
                  <a:srgbClr val="FF0000"/>
                </a:solidFill>
              </a:rPr>
              <a:t>switches</a:t>
            </a:r>
            <a:r>
              <a:rPr lang="fr">
                <a:solidFill>
                  <a:schemeClr val="dk1"/>
                </a:solidFill>
              </a:rPr>
              <a:t>. These allow the engine brake to be interrupted as soon as one or the other is applied. In addition, the retarder </a:t>
            </a:r>
            <a:r>
              <a:rPr b="1" lang="fr">
                <a:solidFill>
                  <a:schemeClr val="dk1"/>
                </a:solidFill>
              </a:rPr>
              <a:t>cannot come into action</a:t>
            </a:r>
            <a:r>
              <a:rPr lang="fr">
                <a:solidFill>
                  <a:schemeClr val="dk1"/>
                </a:solidFill>
              </a:rPr>
              <a:t> at an </a:t>
            </a:r>
            <a:r>
              <a:rPr b="1" lang="fr">
                <a:solidFill>
                  <a:schemeClr val="dk1"/>
                </a:solidFill>
              </a:rPr>
              <a:t>engine speed lower than</a:t>
            </a:r>
            <a:r>
              <a:rPr lang="fr">
                <a:solidFill>
                  <a:schemeClr val="dk1"/>
                </a:solidFill>
              </a:rPr>
              <a:t> </a:t>
            </a:r>
            <a:r>
              <a:rPr b="1" lang="fr">
                <a:solidFill>
                  <a:schemeClr val="dk1"/>
                </a:solidFill>
              </a:rPr>
              <a:t>1000 RPM</a:t>
            </a:r>
            <a:r>
              <a:rPr lang="fr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1066350" y="112175"/>
            <a:ext cx="7011300" cy="8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/>
              <a:t>Service Brakes VS </a:t>
            </a:r>
            <a:r>
              <a:rPr b="1" lang="fr" sz="2400"/>
              <a:t>Auxiliary</a:t>
            </a:r>
            <a:r>
              <a:rPr b="1" lang="fr" sz="2400"/>
              <a:t> Brakes</a:t>
            </a:r>
            <a:endParaRPr sz="2400"/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25" y="801825"/>
            <a:ext cx="5943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200" y="2666450"/>
            <a:ext cx="56483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2469425" y="1921675"/>
            <a:ext cx="138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FF0000"/>
                </a:solidFill>
              </a:rPr>
              <a:t>S</a:t>
            </a:r>
            <a:r>
              <a:rPr b="1" lang="fr" sz="1300">
                <a:solidFill>
                  <a:srgbClr val="FF0000"/>
                </a:solidFill>
              </a:rPr>
              <a:t>ervice Brakes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2234400" y="3730175"/>
            <a:ext cx="15282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FF0000"/>
                </a:solidFill>
              </a:rPr>
              <a:t>Auxiliary</a:t>
            </a:r>
            <a:r>
              <a:rPr b="1" lang="fr" sz="1300">
                <a:solidFill>
                  <a:srgbClr val="FF0000"/>
                </a:solidFill>
              </a:rPr>
              <a:t> Brakes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130" name="Google Shape;130;p16"/>
          <p:cNvCxnSpPr/>
          <p:nvPr/>
        </p:nvCxnSpPr>
        <p:spPr>
          <a:xfrm>
            <a:off x="309375" y="2173425"/>
            <a:ext cx="5507100" cy="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6"/>
          <p:cNvCxnSpPr/>
          <p:nvPr/>
        </p:nvCxnSpPr>
        <p:spPr>
          <a:xfrm rot="10800000">
            <a:off x="2428525" y="3991175"/>
            <a:ext cx="1895100" cy="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/>
        </p:nvSpPr>
        <p:spPr>
          <a:xfrm>
            <a:off x="122100" y="247234"/>
            <a:ext cx="63702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Ideally, the engine brake should </a:t>
            </a:r>
            <a:r>
              <a:rPr b="1" lang="fr" sz="1200">
                <a:solidFill>
                  <a:schemeClr val="dk1"/>
                </a:solidFill>
              </a:rPr>
              <a:t>not be used when approaching towns or villages.</a:t>
            </a:r>
            <a:r>
              <a:rPr lang="fr" sz="1200">
                <a:solidFill>
                  <a:schemeClr val="dk1"/>
                </a:solidFill>
              </a:rPr>
              <a:t> Although today’s auxiliary brakes are quieter and more efficient than in the past, even in places where the use of engine braking does not appear to be restricted,</a:t>
            </a:r>
            <a:r>
              <a:rPr b="1" lang="fr" sz="1200">
                <a:solidFill>
                  <a:schemeClr val="dk1"/>
                </a:solidFill>
              </a:rPr>
              <a:t> judgement</a:t>
            </a:r>
            <a:r>
              <a:rPr lang="fr" sz="1200">
                <a:solidFill>
                  <a:schemeClr val="dk1"/>
                </a:solidFill>
              </a:rPr>
              <a:t> must be used to keep the surrounding population peaceful. </a:t>
            </a:r>
            <a:r>
              <a:rPr b="1" lang="fr" sz="1200">
                <a:solidFill>
                  <a:srgbClr val="FF0000"/>
                </a:solidFill>
              </a:rPr>
              <a:t>Fines may apply where prohibited. 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122100" y="-82250"/>
            <a:ext cx="3081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Proper Use:</a:t>
            </a:r>
            <a:endParaRPr b="1" sz="2000"/>
          </a:p>
        </p:txBody>
      </p:sp>
      <p:pic>
        <p:nvPicPr>
          <p:cNvPr id="138" name="Google Shape;13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7614" y="310697"/>
            <a:ext cx="2392250" cy="36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6586" y="1353916"/>
            <a:ext cx="1870729" cy="23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50" y="1388509"/>
            <a:ext cx="1870725" cy="18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1628" y="1907096"/>
            <a:ext cx="1538832" cy="23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73150" y="2479391"/>
            <a:ext cx="1538825" cy="18738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3111975" y="3657875"/>
            <a:ext cx="19626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rgbClr val="FF0000"/>
                </a:solidFill>
              </a:rPr>
              <a:t>ENGINE BRAKE PROHIBITED</a:t>
            </a:r>
            <a:endParaRPr b="1" sz="17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tte vidéo a été réalisée dans le cadre d'un partenariat entre Camo Route, le Centre de formation en transport de Charlesbourg et le Centre de formation du transport routier de Saint-Jérôme, en collaboration avec le ministère des Transports, de la Mobilité Durable et de l'Électrification des Transports." id="148" name="Google Shape;148;p18" title="Utilisation adéquate du frein moteur - Sensibilisation au bruit routi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