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Exo 2"/>
      <p:regular r:id="rId24"/>
      <p:bold r:id="rId25"/>
      <p:italic r:id="rId26"/>
      <p:boldItalic r:id="rId27"/>
    </p:embeddedFont>
    <p:embeddedFont>
      <p:font typeface="Oswald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D1FEC61-6087-46C2-8B79-E46CFB7CB4AF}">
  <a:tblStyle styleId="{AD1FEC61-6087-46C2-8B79-E46CFB7CB4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Exo2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Exo2-italic.fntdata"/><Relationship Id="rId25" Type="http://schemas.openxmlformats.org/officeDocument/2006/relationships/font" Target="fonts/Exo2-bold.fntdata"/><Relationship Id="rId28" Type="http://schemas.openxmlformats.org/officeDocument/2006/relationships/font" Target="fonts/Oswald-regular.fntdata"/><Relationship Id="rId27" Type="http://schemas.openxmlformats.org/officeDocument/2006/relationships/font" Target="fonts/Exo2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Oswal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7c94205e3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7c94205e3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5e969977f_2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5e969977f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5fd65eb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5fd65eb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6498ce95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6498ce95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46645b23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46645b23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6498ce95b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6498ce95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44959b7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844959b7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Discuss storage conditions</a:t>
            </a:r>
            <a:r>
              <a:rPr b="1" lang="fr"/>
              <a:t>, handling, freezing temperatures, etc</a:t>
            </a:r>
            <a:r>
              <a:rPr lang="fr"/>
              <a:t>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60bd75aa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60bd75aa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6d7ac1b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46d7ac1b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66d20f0e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66d20f0e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2c10106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2c10106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c49a1c8d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6c49a1c8d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c49a1c8d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c49a1c8d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7bdfa66c1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7bdfa66c1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exhaust gases are used to heat up the gases passing through the particulate filter more quickly.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6d7c7689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6d7c7689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247fbc19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247fbc19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7bdfa66c1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7bdfa66c1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Passive</a:t>
            </a:r>
            <a:r>
              <a:rPr lang="fr"/>
              <a:t>: The high temperature of the exhaust makes it possible to transform all the soot into ash autonomously, while </a:t>
            </a:r>
            <a:r>
              <a:rPr b="1" lang="fr"/>
              <a:t>Active Regen </a:t>
            </a:r>
            <a:r>
              <a:rPr lang="fr"/>
              <a:t>requires the addition of diesel in order to raise the internal temperature.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Présentation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27933" t="0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-58250" y="-106150"/>
            <a:ext cx="9225000" cy="1297575"/>
          </a:xfrm>
          <a:prstGeom prst="flowChartManualInpu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6" name="Google Shape;16;p2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b="1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110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1" name="Google Shape;21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2" name="Google Shape;32;p4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" name="Google Shape;3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8" name="Google Shape;38;p5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0" name="Google Shape;40;p5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6" name="Google Shape;46;p6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7" name="Google Shape;47;p6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8" name="Google Shape;48;p6"/>
          <p:cNvSpPr txBox="1"/>
          <p:nvPr>
            <p:ph idx="4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" name="Google Shape;5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" name="Google Shape;56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7" name="Google Shape;57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9" name="Google Shape;59;p7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0" name="Google Shape;60;p7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1" name="Google Shape;61;p7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6" name="Google Shape;66;p8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8" name="Google Shape;68;p8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 2">
  <p:cSld name="CUSTOM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14.png"/><Relationship Id="rId7" Type="http://schemas.openxmlformats.org/officeDocument/2006/relationships/image" Target="../media/image17.png"/><Relationship Id="rId8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Relationship Id="rId6" Type="http://schemas.openxmlformats.org/officeDocument/2006/relationships/image" Target="../media/image34.png"/><Relationship Id="rId7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youtube.com/watch?v=GTVg3GWtsf0" TargetMode="External"/><Relationship Id="rId4" Type="http://schemas.openxmlformats.org/officeDocument/2006/relationships/hyperlink" Target="https://www.youtube.com/watch?v=1z8iE61v0cI&amp;t=128s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5" Type="http://schemas.openxmlformats.org/officeDocument/2006/relationships/image" Target="../media/image25.png"/><Relationship Id="rId6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watch?v=Mr_WnWIfnJY" TargetMode="External"/><Relationship Id="rId4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41.png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image" Target="../media/image5.png"/><Relationship Id="rId8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36.jpg"/><Relationship Id="rId5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fc6-nJ2yHRc" TargetMode="External"/><Relationship Id="rId4" Type="http://schemas.openxmlformats.org/officeDocument/2006/relationships/image" Target="../media/image11.jp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/>
          <p:nvPr>
            <p:ph type="title"/>
          </p:nvPr>
        </p:nvSpPr>
        <p:spPr>
          <a:xfrm>
            <a:off x="5237250" y="1371600"/>
            <a:ext cx="3404400" cy="282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Competency 2 Lesson 2.2.5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Air Supply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Exhaust Systems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 txBox="1"/>
          <p:nvPr>
            <p:ph type="title"/>
          </p:nvPr>
        </p:nvSpPr>
        <p:spPr>
          <a:xfrm>
            <a:off x="123200" y="27700"/>
            <a:ext cx="8887500" cy="6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700"/>
              <a:t>Driver-induced stationary regeneration</a:t>
            </a:r>
            <a:endParaRPr sz="2700"/>
          </a:p>
        </p:txBody>
      </p:sp>
      <p:sp>
        <p:nvSpPr>
          <p:cNvPr id="169" name="Google Shape;169;p19"/>
          <p:cNvSpPr txBox="1"/>
          <p:nvPr/>
        </p:nvSpPr>
        <p:spPr>
          <a:xfrm>
            <a:off x="451350" y="1071750"/>
            <a:ext cx="3289500" cy="31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The 4 prerequisites</a:t>
            </a:r>
            <a:r>
              <a:rPr b="1" lang="fr" sz="1800">
                <a:solidFill>
                  <a:schemeClr val="dk1"/>
                </a:solidFill>
              </a:rPr>
              <a:t>: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fr" sz="1600">
                <a:solidFill>
                  <a:schemeClr val="dk1"/>
                </a:solidFill>
              </a:rPr>
              <a:t>Engine temperature should be around</a:t>
            </a:r>
            <a:r>
              <a:rPr lang="fr" sz="1600">
                <a:solidFill>
                  <a:schemeClr val="dk1"/>
                </a:solidFill>
              </a:rPr>
              <a:t> 170 degrees F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fr" sz="1600">
                <a:solidFill>
                  <a:schemeClr val="dk1"/>
                </a:solidFill>
              </a:rPr>
              <a:t>Transmission must be in neutral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fr" sz="1600">
                <a:solidFill>
                  <a:schemeClr val="dk1"/>
                </a:solidFill>
              </a:rPr>
              <a:t>Parking brakes must be applied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fr" sz="1600">
                <a:solidFill>
                  <a:schemeClr val="dk1"/>
                </a:solidFill>
              </a:rPr>
              <a:t>The switch should be held for about 5 seconds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dk1"/>
                </a:solidFill>
              </a:rPr>
              <a:t>Note</a:t>
            </a:r>
            <a:r>
              <a:rPr lang="fr" sz="1600">
                <a:solidFill>
                  <a:schemeClr val="dk1"/>
                </a:solidFill>
              </a:rPr>
              <a:t>: Fast idol should commence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70" name="Google Shape;17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9225" y="861705"/>
            <a:ext cx="1403225" cy="135777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9"/>
          <p:cNvSpPr txBox="1"/>
          <p:nvPr/>
        </p:nvSpPr>
        <p:spPr>
          <a:xfrm>
            <a:off x="3634225" y="643377"/>
            <a:ext cx="24549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Indicator lights</a:t>
            </a:r>
            <a:endParaRPr b="1" sz="1800"/>
          </a:p>
        </p:txBody>
      </p:sp>
      <p:pic>
        <p:nvPicPr>
          <p:cNvPr id="172" name="Google Shape;17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1375" y="2540125"/>
            <a:ext cx="2219376" cy="16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2050" y="2522553"/>
            <a:ext cx="834625" cy="170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9075" y="2539702"/>
            <a:ext cx="916925" cy="173510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9"/>
          <p:cNvSpPr txBox="1"/>
          <p:nvPr/>
        </p:nvSpPr>
        <p:spPr>
          <a:xfrm>
            <a:off x="5902225" y="1218325"/>
            <a:ext cx="16170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Power switches and buttons</a:t>
            </a:r>
            <a:endParaRPr b="1"/>
          </a:p>
        </p:txBody>
      </p:sp>
      <p:cxnSp>
        <p:nvCxnSpPr>
          <p:cNvPr id="176" name="Google Shape;176;p19"/>
          <p:cNvCxnSpPr>
            <a:stCxn id="175" idx="2"/>
          </p:cNvCxnSpPr>
          <p:nvPr/>
        </p:nvCxnSpPr>
        <p:spPr>
          <a:xfrm flipH="1">
            <a:off x="5700925" y="2009125"/>
            <a:ext cx="1009800" cy="309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7" name="Google Shape;177;p19"/>
          <p:cNvCxnSpPr>
            <a:stCxn id="175" idx="2"/>
          </p:cNvCxnSpPr>
          <p:nvPr/>
        </p:nvCxnSpPr>
        <p:spPr>
          <a:xfrm>
            <a:off x="6710725" y="2009125"/>
            <a:ext cx="237000" cy="180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8" name="Google Shape;17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90975" y="1369723"/>
            <a:ext cx="756268" cy="6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76800" y="1375652"/>
            <a:ext cx="916925" cy="609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450" y="1078102"/>
            <a:ext cx="921825" cy="15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6952" y="1021602"/>
            <a:ext cx="747970" cy="168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/>
          <p:cNvSpPr txBox="1"/>
          <p:nvPr/>
        </p:nvSpPr>
        <p:spPr>
          <a:xfrm>
            <a:off x="177500" y="213925"/>
            <a:ext cx="3457800" cy="8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Optional two-way switches</a:t>
            </a:r>
            <a:r>
              <a:rPr b="1" lang="fr"/>
              <a:t>. Normal </a:t>
            </a:r>
            <a:r>
              <a:rPr b="1" lang="fr"/>
              <a:t>position</a:t>
            </a:r>
            <a:r>
              <a:rPr b="1" lang="fr"/>
              <a:t> “OFF”</a:t>
            </a:r>
            <a:endParaRPr b="1"/>
          </a:p>
        </p:txBody>
      </p:sp>
      <p:sp>
        <p:nvSpPr>
          <p:cNvPr id="187" name="Google Shape;187;p20"/>
          <p:cNvSpPr txBox="1"/>
          <p:nvPr/>
        </p:nvSpPr>
        <p:spPr>
          <a:xfrm>
            <a:off x="110200" y="2770932"/>
            <a:ext cx="4809600" cy="14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Function:</a:t>
            </a:r>
            <a:r>
              <a:rPr lang="fr"/>
              <a:t> Allows the driver or mechanic to avoid or stop all forms of regeneration.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NB: This option should be used strictly for security reasons. Examples: Parking (engine running) in a garage or near flammable products.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9800" y="582625"/>
            <a:ext cx="1000125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8525" y="506425"/>
            <a:ext cx="1724025" cy="1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0"/>
          <p:cNvSpPr txBox="1"/>
          <p:nvPr/>
        </p:nvSpPr>
        <p:spPr>
          <a:xfrm>
            <a:off x="5987750" y="2766575"/>
            <a:ext cx="2948400" cy="13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Three position switch which combines start-up and stop of regeneration.</a:t>
            </a:r>
            <a:r>
              <a:rPr b="1" lang="fr"/>
              <a:t> Normal position:</a:t>
            </a:r>
            <a:r>
              <a:rPr lang="fr"/>
              <a:t> </a:t>
            </a:r>
            <a:r>
              <a:rPr b="1" lang="fr"/>
              <a:t>“</a:t>
            </a:r>
            <a:r>
              <a:rPr b="1" lang="fr"/>
              <a:t>Middle</a:t>
            </a:r>
            <a:r>
              <a:rPr b="1" lang="fr"/>
              <a:t>” or “AUTO” </a:t>
            </a:r>
            <a:r>
              <a:rPr lang="fr"/>
              <a:t>  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" name="Google Shape;195;p21"/>
          <p:cNvGraphicFramePr/>
          <p:nvPr/>
        </p:nvGraphicFramePr>
        <p:xfrm>
          <a:off x="314425" y="62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{AD1FEC61-6087-46C2-8B79-E46CFB7CB4AF}</a:tableStyleId>
              </a:tblPr>
              <a:tblGrid>
                <a:gridCol w="1655050"/>
                <a:gridCol w="1948975"/>
                <a:gridCol w="2668300"/>
                <a:gridCol w="2351175"/>
              </a:tblGrid>
              <a:tr h="280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Pictograms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Meaning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Actions to be taken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60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800">
                          <a:solidFill>
                            <a:schemeClr val="dk1"/>
                          </a:solidFill>
                        </a:rPr>
                        <a:t>Level1</a:t>
                      </a:r>
                      <a:endParaRPr b="1" sz="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(Warning light)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Regeneration of exhaust filter is recommended.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While driving on the highway at authorized speeds or initiating a regeneration process while parked.</a:t>
                      </a:r>
                      <a:endParaRPr sz="800"/>
                    </a:p>
                  </a:txBody>
                  <a:tcPr marT="91425" marB="91425" marR="91425" marL="91425"/>
                </a:tc>
              </a:tr>
              <a:tr h="60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800">
                          <a:solidFill>
                            <a:schemeClr val="dk1"/>
                          </a:solidFill>
                        </a:rPr>
                        <a:t>Level 2</a:t>
                      </a:r>
                      <a:endParaRPr b="1" sz="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(Warning light flashing)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Exhaust filter regeneration required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En roulant sur l'autoroute aux vitesses permises ou entamez le processus de régénération en stationnement.</a:t>
                      </a:r>
                      <a:endParaRPr sz="800"/>
                    </a:p>
                  </a:txBody>
                  <a:tcPr marT="91425" marB="91425" marR="91425" marL="91425"/>
                </a:tc>
              </a:tr>
              <a:tr h="60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800">
                          <a:solidFill>
                            <a:schemeClr val="dk1"/>
                          </a:solidFill>
                        </a:rPr>
                        <a:t>Level 3</a:t>
                      </a:r>
                      <a:endParaRPr b="1" sz="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(Warning light is on and flashing, in addition “Engine YELLOW  Warning” light is on)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The filter has reached its maximum capacity. </a:t>
                      </a:r>
                      <a:endParaRPr sz="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Exhaust filter regeneration </a:t>
                      </a:r>
                      <a:r>
                        <a:rPr lang="fr" sz="800">
                          <a:solidFill>
                            <a:schemeClr val="dk1"/>
                          </a:solidFill>
                        </a:rPr>
                        <a:t>required</a:t>
                      </a:r>
                      <a:r>
                        <a:rPr lang="fr" sz="800">
                          <a:solidFill>
                            <a:schemeClr val="dk1"/>
                          </a:solidFill>
                        </a:rPr>
                        <a:t>.</a:t>
                      </a:r>
                      <a:endParaRPr sz="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800">
                          <a:solidFill>
                            <a:schemeClr val="dk1"/>
                          </a:solidFill>
                        </a:rPr>
                        <a:t>Engine power will be reduced.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En roulant sur l'autoroute aux vitesses permises ou entamez le processus de régénération en stationnement.</a:t>
                      </a:r>
                      <a:endParaRPr sz="800"/>
                    </a:p>
                  </a:txBody>
                  <a:tcPr marT="91425" marB="91425" marR="91425" marL="91425"/>
                </a:tc>
              </a:tr>
              <a:tr h="60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800">
                          <a:solidFill>
                            <a:schemeClr val="dk1"/>
                          </a:solidFill>
                        </a:rPr>
                        <a:t>Level 4</a:t>
                      </a:r>
                      <a:endParaRPr b="1" sz="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(Warning light is on and flashing, “Engine YELLOW Warning” light is on and also “Engine Red Shutdown” light is on)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The exhaust filter has exceeded its maximum capacity</a:t>
                      </a:r>
                      <a:endParaRPr sz="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800">
                          <a:solidFill>
                            <a:schemeClr val="dk1"/>
                          </a:solidFill>
                        </a:rPr>
                        <a:t>Exhaust filter regeneration is required.</a:t>
                      </a:r>
                      <a:endParaRPr b="1" sz="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The vehicle must be parked</a:t>
                      </a:r>
                      <a:r>
                        <a:rPr b="1" lang="fr" sz="800">
                          <a:solidFill>
                            <a:schemeClr val="dk1"/>
                          </a:solidFill>
                        </a:rPr>
                        <a:t> and the regeneration process begun. The engine may stop and a Road Service may be required.</a:t>
                      </a:r>
                      <a:endParaRPr sz="800"/>
                    </a:p>
                  </a:txBody>
                  <a:tcPr marT="91425" marB="91425" marR="91425" marL="91425"/>
                </a:tc>
              </a:tr>
              <a:tr h="60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 The exhaust temperature is really high “DANGEROUS”</a:t>
                      </a:r>
                      <a:endParaRPr sz="800"/>
                    </a:p>
                  </a:txBody>
                  <a:tcPr marT="91425" marB="91425" marR="91425" marL="91425"/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chemeClr val="dk1"/>
                          </a:solidFill>
                        </a:rPr>
                        <a:t>Because of high temperature coming from the exhaust, pay attention where to park before doing the regeneration process.</a:t>
                      </a:r>
                      <a:endParaRPr b="1" sz="800"/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pic>
        <p:nvPicPr>
          <p:cNvPr id="196" name="Google Shape;1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036" y="1043525"/>
            <a:ext cx="607717" cy="4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487" y="1640350"/>
            <a:ext cx="656850" cy="54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475" y="3724300"/>
            <a:ext cx="656850" cy="53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112" y="2215238"/>
            <a:ext cx="1501575" cy="71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962" y="3159300"/>
            <a:ext cx="1543900" cy="49164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1"/>
          <p:cNvSpPr txBox="1"/>
          <p:nvPr/>
        </p:nvSpPr>
        <p:spPr>
          <a:xfrm>
            <a:off x="385100" y="0"/>
            <a:ext cx="8115300" cy="5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Pictograms associated with the particulate filter (8) and their meanings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 txBox="1"/>
          <p:nvPr>
            <p:ph type="title"/>
          </p:nvPr>
        </p:nvSpPr>
        <p:spPr>
          <a:xfrm>
            <a:off x="936775" y="262725"/>
            <a:ext cx="7011300" cy="5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       Regeneration </a:t>
            </a:r>
            <a:r>
              <a:rPr b="1" lang="fr" sz="3000"/>
              <a:t>Procedures</a:t>
            </a:r>
            <a:endParaRPr b="1" sz="3000"/>
          </a:p>
        </p:txBody>
      </p:sp>
      <p:sp>
        <p:nvSpPr>
          <p:cNvPr id="207" name="Google Shape;207;p22"/>
          <p:cNvSpPr txBox="1"/>
          <p:nvPr/>
        </p:nvSpPr>
        <p:spPr>
          <a:xfrm>
            <a:off x="762000" y="914400"/>
            <a:ext cx="73863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Parked Regen GHG17 - Full Training Video</a:t>
            </a:r>
            <a:endParaRPr/>
          </a:p>
        </p:txBody>
      </p:sp>
      <p:sp>
        <p:nvSpPr>
          <p:cNvPr id="208" name="Google Shape;208;p22"/>
          <p:cNvSpPr txBox="1"/>
          <p:nvPr/>
        </p:nvSpPr>
        <p:spPr>
          <a:xfrm>
            <a:off x="2133600" y="1447800"/>
            <a:ext cx="54390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https://www.youtube.com/watch?v=1z8iE61v0cI&amp;t=128s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"/>
          <p:cNvSpPr txBox="1"/>
          <p:nvPr>
            <p:ph type="title"/>
          </p:nvPr>
        </p:nvSpPr>
        <p:spPr>
          <a:xfrm>
            <a:off x="74900" y="-32475"/>
            <a:ext cx="8980200" cy="48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/>
              <a:t>Pictograms associated with the particulate filter (9) and their meanings</a:t>
            </a:r>
            <a:endParaRPr sz="1800"/>
          </a:p>
        </p:txBody>
      </p:sp>
      <p:graphicFrame>
        <p:nvGraphicFramePr>
          <p:cNvPr id="214" name="Google Shape;214;p23"/>
          <p:cNvGraphicFramePr/>
          <p:nvPr/>
        </p:nvGraphicFramePr>
        <p:xfrm>
          <a:off x="190600" y="450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{AD1FEC61-6087-46C2-8B79-E46CFB7CB4AF}</a:tableStyleId>
              </a:tblPr>
              <a:tblGrid>
                <a:gridCol w="2173300"/>
                <a:gridCol w="2173300"/>
                <a:gridCol w="2173300"/>
                <a:gridCol w="2173300"/>
              </a:tblGrid>
              <a:tr h="29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Pictograms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Meaning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Actions to be taken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75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Level 1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(Warning light))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“DEF” level is low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fill soon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Initial warning, the engine is operating normally.  DEF level is at 10% or lower.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Fill up.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75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Level 2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(Warning light on and flashing)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“DEF” level is low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fill soon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The engine is operating normally. DEF level is at 5 % or lower.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Fill up.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75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Level 3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(Warning light is on and flashing, in addition “Engine YELLOW  Warning” light is on)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“DEF” level is low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fill immediately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800">
                          <a:solidFill>
                            <a:schemeClr val="dk1"/>
                          </a:solidFill>
                        </a:rPr>
                        <a:t>Engine power will be reduced.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chemeClr val="dk1"/>
                          </a:solidFill>
                        </a:rPr>
                        <a:t>(Engine is derating)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Engine performance is LIMITED. DEF level is at 2,5% or lower.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Fill up.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75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Level 4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(Warning light is on and flashing, “Engine YELLOW Warning” light is on and also “Engine Red Shutdown” light is on)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“DEF” level is low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fill immediately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900">
                          <a:solidFill>
                            <a:schemeClr val="dk1"/>
                          </a:solidFill>
                        </a:rPr>
                        <a:t>Engine power will be reduced to</a:t>
                      </a: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b="1" lang="fr" sz="900">
                          <a:solidFill>
                            <a:schemeClr val="dk1"/>
                          </a:solidFill>
                        </a:rPr>
                        <a:t>8 km/h.</a:t>
                      </a:r>
                      <a:endParaRPr b="1" sz="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chemeClr val="dk1"/>
                          </a:solidFill>
                        </a:rPr>
                        <a:t>(Engine is downgraded)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The speed of the vehicle is limited to 8 km/h.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Fill up.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15" name="Google Shape;2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575" y="871273"/>
            <a:ext cx="797725" cy="66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563" y="1635813"/>
            <a:ext cx="797738" cy="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563" y="2458051"/>
            <a:ext cx="1623750" cy="77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099" y="3488300"/>
            <a:ext cx="2066675" cy="6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/>
          <p:nvPr/>
        </p:nvSpPr>
        <p:spPr>
          <a:xfrm>
            <a:off x="0" y="76200"/>
            <a:ext cx="89781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The frequency of refills depends on two factors: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First the fuel consumption</a:t>
            </a:r>
            <a:r>
              <a:rPr lang="fr">
                <a:solidFill>
                  <a:schemeClr val="dk1"/>
                </a:solidFill>
              </a:rPr>
              <a:t>. In fact, the consumption of DEF represents about 2% of total diesel consumption. Second, the total capacity of the DEF tank. Depending on the application, the tank can contain between 20 and 80 litres of DEF.</a:t>
            </a:r>
            <a:endParaRPr/>
          </a:p>
        </p:txBody>
      </p:sp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0" y="1410100"/>
            <a:ext cx="4818125" cy="275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 txBox="1"/>
          <p:nvPr/>
        </p:nvSpPr>
        <p:spPr>
          <a:xfrm>
            <a:off x="5058023" y="1419975"/>
            <a:ext cx="17508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highlight>
                  <a:srgbClr val="9FC5E8"/>
                </a:highlight>
              </a:rPr>
              <a:t>Blue cap</a:t>
            </a:r>
            <a:endParaRPr b="1" sz="1800">
              <a:highlight>
                <a:srgbClr val="9FC5E8"/>
              </a:highlight>
            </a:endParaRPr>
          </a:p>
        </p:txBody>
      </p:sp>
      <p:pic>
        <p:nvPicPr>
          <p:cNvPr id="226" name="Google Shape;22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800" y="1234625"/>
            <a:ext cx="2329475" cy="30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 txBox="1"/>
          <p:nvPr>
            <p:ph type="title"/>
          </p:nvPr>
        </p:nvSpPr>
        <p:spPr>
          <a:xfrm>
            <a:off x="3975125" y="879425"/>
            <a:ext cx="4686900" cy="6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u="sng">
                <a:solidFill>
                  <a:schemeClr val="hlink"/>
                </a:solidFill>
                <a:hlinkClick r:id="rId3"/>
              </a:rPr>
              <a:t>Driver Training: Detroit BlueTec Emissions Technology</a:t>
            </a:r>
            <a:endParaRPr sz="1400"/>
          </a:p>
        </p:txBody>
      </p:sp>
      <p:sp>
        <p:nvSpPr>
          <p:cNvPr id="232" name="Google Shape;232;p25"/>
          <p:cNvSpPr txBox="1"/>
          <p:nvPr/>
        </p:nvSpPr>
        <p:spPr>
          <a:xfrm>
            <a:off x="394125" y="-27350"/>
            <a:ext cx="8205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           DIESEL EXHAUST FLUID “DEF”</a:t>
            </a:r>
            <a:endParaRPr b="1" sz="3000"/>
          </a:p>
        </p:txBody>
      </p:sp>
      <p:pic>
        <p:nvPicPr>
          <p:cNvPr id="233" name="Google Shape;23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22550"/>
            <a:ext cx="3670325" cy="3798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Thank you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for your participation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/>
          <p:nvPr>
            <p:ph type="title"/>
          </p:nvPr>
        </p:nvSpPr>
        <p:spPr>
          <a:xfrm>
            <a:off x="311700" y="826025"/>
            <a:ext cx="8520600" cy="15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Lesson objective</a:t>
            </a:r>
            <a:r>
              <a:rPr b="1" lang="fr" sz="2400"/>
              <a:t>:</a:t>
            </a:r>
            <a:endParaRPr b="1" sz="24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/>
              <a:t>Recognizing the role of each component and how to optimize their performance.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/>
          <p:nvPr>
            <p:ph type="title"/>
          </p:nvPr>
        </p:nvSpPr>
        <p:spPr>
          <a:xfrm>
            <a:off x="294750" y="149250"/>
            <a:ext cx="8554500" cy="6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/>
              <a:t>The Air intake and Exhaust system</a:t>
            </a:r>
            <a:endParaRPr/>
          </a:p>
        </p:txBody>
      </p:sp>
      <p:pic>
        <p:nvPicPr>
          <p:cNvPr id="88" name="Google Shape;8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166337" y="-1701512"/>
            <a:ext cx="3135125" cy="839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>
            <p:ph type="title"/>
          </p:nvPr>
        </p:nvSpPr>
        <p:spPr>
          <a:xfrm>
            <a:off x="2587450" y="98475"/>
            <a:ext cx="403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885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/>
              <a:t>The Air Filter (1)</a:t>
            </a:r>
            <a:endParaRPr sz="2400"/>
          </a:p>
        </p:txBody>
      </p:sp>
      <p:sp>
        <p:nvSpPr>
          <p:cNvPr id="94" name="Google Shape;94;p13"/>
          <p:cNvSpPr txBox="1"/>
          <p:nvPr/>
        </p:nvSpPr>
        <p:spPr>
          <a:xfrm>
            <a:off x="1707550" y="2646900"/>
            <a:ext cx="19392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Associated pictogram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5537350" y="1957800"/>
            <a:ext cx="19392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Associated gauge</a:t>
            </a:r>
            <a:endParaRPr/>
          </a:p>
        </p:txBody>
      </p:sp>
      <p:cxnSp>
        <p:nvCxnSpPr>
          <p:cNvPr id="96" name="Google Shape;96;p13"/>
          <p:cNvCxnSpPr/>
          <p:nvPr/>
        </p:nvCxnSpPr>
        <p:spPr>
          <a:xfrm flipH="1" rot="10800000">
            <a:off x="5586050" y="2463100"/>
            <a:ext cx="1803600" cy="16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7" name="Google Shape;97;p13"/>
          <p:cNvCxnSpPr/>
          <p:nvPr/>
        </p:nvCxnSpPr>
        <p:spPr>
          <a:xfrm rot="10800000">
            <a:off x="5537350" y="2467300"/>
            <a:ext cx="125400" cy="8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" name="Google Shape;98;p13"/>
          <p:cNvCxnSpPr>
            <a:stCxn id="94" idx="3"/>
          </p:cNvCxnSpPr>
          <p:nvPr/>
        </p:nvCxnSpPr>
        <p:spPr>
          <a:xfrm>
            <a:off x="3646750" y="2927400"/>
            <a:ext cx="300000" cy="186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9" name="Google Shape;99;p13"/>
          <p:cNvSpPr txBox="1"/>
          <p:nvPr/>
        </p:nvSpPr>
        <p:spPr>
          <a:xfrm>
            <a:off x="7341675" y="3525675"/>
            <a:ext cx="16572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Under the hood</a:t>
            </a:r>
            <a:endParaRPr/>
          </a:p>
        </p:txBody>
      </p:sp>
      <p:sp>
        <p:nvSpPr>
          <p:cNvPr id="100" name="Google Shape;100;p13"/>
          <p:cNvSpPr txBox="1"/>
          <p:nvPr/>
        </p:nvSpPr>
        <p:spPr>
          <a:xfrm>
            <a:off x="5518250" y="959300"/>
            <a:ext cx="19392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From the dashboard</a:t>
            </a:r>
            <a:endParaRPr/>
          </a:p>
        </p:txBody>
      </p:sp>
      <p:cxnSp>
        <p:nvCxnSpPr>
          <p:cNvPr id="101" name="Google Shape;101;p13"/>
          <p:cNvCxnSpPr/>
          <p:nvPr/>
        </p:nvCxnSpPr>
        <p:spPr>
          <a:xfrm flipH="1">
            <a:off x="5544375" y="1327625"/>
            <a:ext cx="834900" cy="200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" name="Google Shape;102;p13"/>
          <p:cNvCxnSpPr>
            <a:stCxn id="99" idx="0"/>
            <a:endCxn id="103" idx="2"/>
          </p:cNvCxnSpPr>
          <p:nvPr/>
        </p:nvCxnSpPr>
        <p:spPr>
          <a:xfrm rot="10800000">
            <a:off x="8170275" y="3283275"/>
            <a:ext cx="0" cy="242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4" name="Google Shape;10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0" y="63375"/>
            <a:ext cx="1740975" cy="43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5913" y="559212"/>
            <a:ext cx="1866900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1684" y="2927400"/>
            <a:ext cx="1444419" cy="1407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3"/>
          <p:cNvCxnSpPr>
            <a:stCxn id="94" idx="3"/>
          </p:cNvCxnSpPr>
          <p:nvPr/>
        </p:nvCxnSpPr>
        <p:spPr>
          <a:xfrm flipH="1" rot="10800000">
            <a:off x="3646750" y="2190300"/>
            <a:ext cx="726900" cy="737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8" name="Google Shape;10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22875" y="793600"/>
            <a:ext cx="1358851" cy="241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0950" y="871212"/>
            <a:ext cx="1657201" cy="124289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3"/>
          <p:cNvSpPr txBox="1"/>
          <p:nvPr/>
        </p:nvSpPr>
        <p:spPr>
          <a:xfrm>
            <a:off x="1920350" y="432975"/>
            <a:ext cx="14445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Under the hood</a:t>
            </a:r>
            <a:endParaRPr/>
          </a:p>
        </p:txBody>
      </p:sp>
      <p:cxnSp>
        <p:nvCxnSpPr>
          <p:cNvPr id="111" name="Google Shape;111;p13"/>
          <p:cNvCxnSpPr>
            <a:stCxn id="110" idx="2"/>
          </p:cNvCxnSpPr>
          <p:nvPr/>
        </p:nvCxnSpPr>
        <p:spPr>
          <a:xfrm>
            <a:off x="2642600" y="759675"/>
            <a:ext cx="27300" cy="309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2" name="Google Shape;11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152" y="1811737"/>
            <a:ext cx="834900" cy="13195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3"/>
          <p:cNvCxnSpPr/>
          <p:nvPr/>
        </p:nvCxnSpPr>
        <p:spPr>
          <a:xfrm flipH="1" rot="10800000">
            <a:off x="199350" y="1669925"/>
            <a:ext cx="317400" cy="8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/>
          <p:nvPr>
            <p:ph type="title"/>
          </p:nvPr>
        </p:nvSpPr>
        <p:spPr>
          <a:xfrm>
            <a:off x="2586150" y="375"/>
            <a:ext cx="419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The</a:t>
            </a:r>
            <a:r>
              <a:rPr b="1" lang="fr"/>
              <a:t> Turbo Compressor</a:t>
            </a:r>
            <a:endParaRPr b="1"/>
          </a:p>
        </p:txBody>
      </p:sp>
      <p:pic>
        <p:nvPicPr>
          <p:cNvPr id="119" name="Google Shape;11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925" y="573075"/>
            <a:ext cx="4158070" cy="37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00" y="63375"/>
            <a:ext cx="1740975" cy="43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/>
          <p:cNvSpPr txBox="1"/>
          <p:nvPr/>
        </p:nvSpPr>
        <p:spPr>
          <a:xfrm>
            <a:off x="6987050" y="2203150"/>
            <a:ext cx="16785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/>
              <a:t>Associated pictogram</a:t>
            </a:r>
            <a:endParaRPr b="1" sz="1500"/>
          </a:p>
        </p:txBody>
      </p:sp>
      <p:pic>
        <p:nvPicPr>
          <p:cNvPr id="122" name="Google Shape;12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4938" y="2894500"/>
            <a:ext cx="1375833" cy="1047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14"/>
          <p:cNvCxnSpPr/>
          <p:nvPr/>
        </p:nvCxnSpPr>
        <p:spPr>
          <a:xfrm rot="10800000">
            <a:off x="1736800" y="1018775"/>
            <a:ext cx="1446000" cy="928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4" name="Google Shape;12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5825" y="205800"/>
            <a:ext cx="1908749" cy="190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8725" y="1170438"/>
            <a:ext cx="4609025" cy="248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00" y="63375"/>
            <a:ext cx="1740975" cy="43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5"/>
          <p:cNvSpPr txBox="1"/>
          <p:nvPr/>
        </p:nvSpPr>
        <p:spPr>
          <a:xfrm>
            <a:off x="2283025" y="279250"/>
            <a:ext cx="40959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600"/>
              <a:t>Sectional view of Turbo</a:t>
            </a:r>
            <a:endParaRPr b="1" sz="2600"/>
          </a:p>
        </p:txBody>
      </p:sp>
      <p:pic>
        <p:nvPicPr>
          <p:cNvPr id="132" name="Google Shape;13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8275" y="803600"/>
            <a:ext cx="2779525" cy="29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0" y="63375"/>
            <a:ext cx="1740975" cy="43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9984" y="1534450"/>
            <a:ext cx="3527080" cy="264530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6"/>
          <p:cNvSpPr txBox="1"/>
          <p:nvPr>
            <p:ph type="title"/>
          </p:nvPr>
        </p:nvSpPr>
        <p:spPr>
          <a:xfrm>
            <a:off x="2398200" y="63375"/>
            <a:ext cx="434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Passageway of Air</a:t>
            </a:r>
            <a:endParaRPr b="1"/>
          </a:p>
        </p:txBody>
      </p:sp>
      <p:sp>
        <p:nvSpPr>
          <p:cNvPr id="140" name="Google Shape;140;p16"/>
          <p:cNvSpPr txBox="1"/>
          <p:nvPr/>
        </p:nvSpPr>
        <p:spPr>
          <a:xfrm>
            <a:off x="2443375" y="721150"/>
            <a:ext cx="21546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(3)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Flexible</a:t>
            </a:r>
            <a:r>
              <a:rPr lang="fr"/>
              <a:t> tubing</a:t>
            </a:r>
            <a:endParaRPr/>
          </a:p>
        </p:txBody>
      </p:sp>
      <p:pic>
        <p:nvPicPr>
          <p:cNvPr id="141" name="Google Shape;14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7466" y="1564672"/>
            <a:ext cx="3527066" cy="177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6"/>
          <p:cNvSpPr txBox="1"/>
          <p:nvPr/>
        </p:nvSpPr>
        <p:spPr>
          <a:xfrm>
            <a:off x="6258463" y="525950"/>
            <a:ext cx="19392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(4)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radiator air to air</a:t>
            </a:r>
            <a:endParaRPr/>
          </a:p>
        </p:txBody>
      </p:sp>
      <p:sp>
        <p:nvSpPr>
          <p:cNvPr id="143" name="Google Shape;143;p16"/>
          <p:cNvSpPr txBox="1"/>
          <p:nvPr/>
        </p:nvSpPr>
        <p:spPr>
          <a:xfrm>
            <a:off x="5806132" y="3603950"/>
            <a:ext cx="30561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(5)                                           </a:t>
            </a:r>
            <a:r>
              <a:rPr lang="fr"/>
              <a:t>(3)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Connections to flexible tubing</a:t>
            </a:r>
            <a:endParaRPr/>
          </a:p>
        </p:txBody>
      </p:sp>
      <p:cxnSp>
        <p:nvCxnSpPr>
          <p:cNvPr id="144" name="Google Shape;144;p16"/>
          <p:cNvCxnSpPr>
            <a:stCxn id="140" idx="2"/>
          </p:cNvCxnSpPr>
          <p:nvPr/>
        </p:nvCxnSpPr>
        <p:spPr>
          <a:xfrm>
            <a:off x="3520675" y="1282150"/>
            <a:ext cx="534900" cy="1175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5" name="Google Shape;145;p16"/>
          <p:cNvCxnSpPr>
            <a:stCxn id="140" idx="2"/>
          </p:cNvCxnSpPr>
          <p:nvPr/>
        </p:nvCxnSpPr>
        <p:spPr>
          <a:xfrm flipH="1">
            <a:off x="3451375" y="1282150"/>
            <a:ext cx="69300" cy="1269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6" name="Google Shape;146;p16"/>
          <p:cNvCxnSpPr/>
          <p:nvPr/>
        </p:nvCxnSpPr>
        <p:spPr>
          <a:xfrm flipH="1" rot="10800000">
            <a:off x="8514300" y="2094950"/>
            <a:ext cx="255300" cy="1611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7" name="Google Shape;147;p16"/>
          <p:cNvCxnSpPr/>
          <p:nvPr/>
        </p:nvCxnSpPr>
        <p:spPr>
          <a:xfrm rot="10800000">
            <a:off x="5828375" y="2135225"/>
            <a:ext cx="349200" cy="1557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8" name="Google Shape;148;p16"/>
          <p:cNvCxnSpPr/>
          <p:nvPr/>
        </p:nvCxnSpPr>
        <p:spPr>
          <a:xfrm flipH="1">
            <a:off x="4687050" y="966925"/>
            <a:ext cx="1799400" cy="1329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9" name="Google Shape;149;p16"/>
          <p:cNvCxnSpPr>
            <a:stCxn id="142" idx="2"/>
            <a:endCxn id="141" idx="0"/>
          </p:cNvCxnSpPr>
          <p:nvPr/>
        </p:nvCxnSpPr>
        <p:spPr>
          <a:xfrm>
            <a:off x="7228063" y="1086950"/>
            <a:ext cx="93000" cy="477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D animation presenting chosen technology by Renault Trucks to pass the environmental standard Euro VI, effective 1st January 2014.&#10;&#10;Renault Trucks on YouTube:&#10;http://www.youtube.com/user/RenaultTrucksCom/&#10;&#10;Renault Trucks on Facebook: &#10;http://www.facebook.com/renaulttrucksdeliver&#10;&#10;Renault Trucks on Twitter:&#10;http://twitter.com/renaulttrucksco&#10;&#10;Renault Trucks on Google+:&#10;https://plus.google.com/115659492242782666394&#10;&#10;http://www.renault-trucks.com/" id="154" name="Google Shape;154;p17" title="Euro 6 engine technology - 3D Animation - GB - Renault Truck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4588" y="720600"/>
            <a:ext cx="4714825" cy="353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7"/>
          <p:cNvSpPr txBox="1"/>
          <p:nvPr/>
        </p:nvSpPr>
        <p:spPr>
          <a:xfrm>
            <a:off x="246400" y="26950"/>
            <a:ext cx="87777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Now let’s look at the </a:t>
            </a:r>
            <a:r>
              <a:rPr b="1" lang="fr" sz="3000"/>
              <a:t>passageway</a:t>
            </a:r>
            <a:r>
              <a:rPr b="1" lang="fr" sz="3000"/>
              <a:t> of the air</a:t>
            </a:r>
            <a:endParaRPr b="1" sz="3000"/>
          </a:p>
        </p:txBody>
      </p:sp>
      <p:pic>
        <p:nvPicPr>
          <p:cNvPr id="156" name="Google Shape;15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950" y="616763"/>
            <a:ext cx="1484325" cy="374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/>
          <p:nvPr>
            <p:ph type="title"/>
          </p:nvPr>
        </p:nvSpPr>
        <p:spPr>
          <a:xfrm>
            <a:off x="475000" y="75900"/>
            <a:ext cx="7735200" cy="94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Regeneration of the anti-pollution system (Post-treatment)</a:t>
            </a:r>
            <a:endParaRPr b="1" sz="3000"/>
          </a:p>
        </p:txBody>
      </p:sp>
      <p:sp>
        <p:nvSpPr>
          <p:cNvPr id="162" name="Google Shape;162;p18"/>
          <p:cNvSpPr txBox="1"/>
          <p:nvPr/>
        </p:nvSpPr>
        <p:spPr>
          <a:xfrm>
            <a:off x="22475" y="1091373"/>
            <a:ext cx="8035200" cy="21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Three types of regeneration</a:t>
            </a:r>
            <a:r>
              <a:rPr b="1" lang="fr" sz="1800">
                <a:solidFill>
                  <a:schemeClr val="dk1"/>
                </a:solidFill>
              </a:rPr>
              <a:t>: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 u="sng">
                <a:solidFill>
                  <a:schemeClr val="dk1"/>
                </a:solidFill>
              </a:rPr>
              <a:t>Passive</a:t>
            </a:r>
            <a:r>
              <a:rPr b="1" lang="fr" sz="1600">
                <a:solidFill>
                  <a:schemeClr val="dk1"/>
                </a:solidFill>
              </a:rPr>
              <a:t> (</a:t>
            </a:r>
            <a:r>
              <a:rPr b="1" lang="fr" sz="1600" u="sng">
                <a:solidFill>
                  <a:schemeClr val="dk1"/>
                </a:solidFill>
              </a:rPr>
              <a:t>in </a:t>
            </a:r>
            <a:r>
              <a:rPr b="1" lang="fr" sz="1600" u="sng">
                <a:solidFill>
                  <a:schemeClr val="dk1"/>
                </a:solidFill>
              </a:rPr>
              <a:t>movement</a:t>
            </a:r>
            <a:r>
              <a:rPr b="1" lang="fr" sz="1600">
                <a:solidFill>
                  <a:schemeClr val="dk1"/>
                </a:solidFill>
              </a:rPr>
              <a:t>):</a:t>
            </a:r>
            <a:r>
              <a:rPr b="1" lang="fr" sz="1600">
                <a:solidFill>
                  <a:srgbClr val="C00000"/>
                </a:solidFill>
              </a:rPr>
              <a:t> </a:t>
            </a:r>
            <a:r>
              <a:rPr lang="fr" sz="1600">
                <a:solidFill>
                  <a:schemeClr val="dk1"/>
                </a:solidFill>
              </a:rPr>
              <a:t>Initiated by the computer. Without driver intervention.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81818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fr" sz="1600" u="sng">
                <a:solidFill>
                  <a:schemeClr val="dk1"/>
                </a:solidFill>
              </a:rPr>
              <a:t>Active</a:t>
            </a:r>
            <a:r>
              <a:rPr b="1" lang="fr" sz="1600">
                <a:solidFill>
                  <a:schemeClr val="dk1"/>
                </a:solidFill>
              </a:rPr>
              <a:t> (</a:t>
            </a:r>
            <a:r>
              <a:rPr b="1" lang="fr" sz="1600" u="sng">
                <a:solidFill>
                  <a:schemeClr val="dk1"/>
                </a:solidFill>
              </a:rPr>
              <a:t>i</a:t>
            </a:r>
            <a:r>
              <a:rPr b="1" lang="fr" sz="1600" u="sng">
                <a:solidFill>
                  <a:schemeClr val="dk1"/>
                </a:solidFill>
              </a:rPr>
              <a:t>n movement</a:t>
            </a:r>
            <a:r>
              <a:rPr b="1" lang="fr" sz="1600">
                <a:solidFill>
                  <a:schemeClr val="dk1"/>
                </a:solidFill>
              </a:rPr>
              <a:t>): </a:t>
            </a:r>
            <a:r>
              <a:rPr lang="fr" sz="1600">
                <a:solidFill>
                  <a:schemeClr val="dk1"/>
                </a:solidFill>
              </a:rPr>
              <a:t>Initiated by the computer. Without driver intervention.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81818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lang="fr" sz="1600" u="sng">
                <a:highlight>
                  <a:srgbClr val="FFFF00"/>
                </a:highlight>
              </a:rPr>
              <a:t>Stationnary</a:t>
            </a:r>
            <a:r>
              <a:rPr b="1" lang="fr" sz="1600">
                <a:highlight>
                  <a:srgbClr val="FFFF00"/>
                </a:highlight>
              </a:rPr>
              <a:t>: Initiated by the driver by </a:t>
            </a:r>
            <a:r>
              <a:rPr b="1" lang="fr" sz="1600">
                <a:highlight>
                  <a:srgbClr val="FFFF00"/>
                </a:highlight>
              </a:rPr>
              <a:t>using</a:t>
            </a:r>
            <a:r>
              <a:rPr b="1" lang="fr" sz="1600">
                <a:highlight>
                  <a:srgbClr val="FFFF00"/>
                </a:highlight>
              </a:rPr>
              <a:t> a switch.</a:t>
            </a:r>
            <a:endParaRPr sz="1800">
              <a:highlight>
                <a:srgbClr val="FFFF00"/>
              </a:highlight>
            </a:endParaRPr>
          </a:p>
        </p:txBody>
      </p:sp>
      <p:pic>
        <p:nvPicPr>
          <p:cNvPr id="163" name="Google Shape;16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600" y="2522409"/>
            <a:ext cx="1657975" cy="164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