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xo 2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bold.fntdata"/><Relationship Id="rId14" Type="http://schemas.openxmlformats.org/officeDocument/2006/relationships/font" Target="fonts/Exo2-regular.fntdata"/><Relationship Id="rId17" Type="http://schemas.openxmlformats.org/officeDocument/2006/relationships/font" Target="fonts/Exo2-boldItalic.fntdata"/><Relationship Id="rId16" Type="http://schemas.openxmlformats.org/officeDocument/2006/relationships/font" Target="fonts/Exo2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b3823c6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db3823c6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87cbefd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87cbefd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db3823c6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db3823c6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b3823c6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b3823c6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459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2800" y="14587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hyperlink" Target="https://www.youtube.com/watch?v=1tG4rOJo3xY&amp;ab_channel=CFPMont-Laurier" TargetMode="External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2 Lesson 2.2.4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</a:t>
            </a:r>
            <a:r>
              <a:rPr lang="fr"/>
              <a:t>Electrical</a:t>
            </a:r>
            <a:r>
              <a:rPr lang="fr"/>
              <a:t> System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0" y="0"/>
            <a:ext cx="9027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The electrical system</a:t>
            </a:r>
            <a:r>
              <a:rPr lang="fr" sz="1100">
                <a:solidFill>
                  <a:schemeClr val="dk1"/>
                </a:solidFill>
              </a:rPr>
              <a:t> of trucks is composed of two main elements, the </a:t>
            </a:r>
            <a:r>
              <a:rPr b="1" lang="fr" sz="1100">
                <a:solidFill>
                  <a:schemeClr val="dk1"/>
                </a:solidFill>
              </a:rPr>
              <a:t>alternator</a:t>
            </a:r>
            <a:r>
              <a:rPr lang="fr" sz="1100">
                <a:solidFill>
                  <a:schemeClr val="dk1"/>
                </a:solidFill>
              </a:rPr>
              <a:t> and the </a:t>
            </a:r>
            <a:r>
              <a:rPr b="1" lang="fr" sz="1100">
                <a:solidFill>
                  <a:schemeClr val="dk1"/>
                </a:solidFill>
              </a:rPr>
              <a:t>batteries</a:t>
            </a:r>
            <a:r>
              <a:rPr lang="f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The role of the </a:t>
            </a:r>
            <a:r>
              <a:rPr b="1" lang="fr" sz="1100">
                <a:solidFill>
                  <a:schemeClr val="dk1"/>
                </a:solidFill>
              </a:rPr>
              <a:t>alternator</a:t>
            </a:r>
            <a:r>
              <a:rPr lang="fr" sz="1100">
                <a:solidFill>
                  <a:schemeClr val="dk1"/>
                </a:solidFill>
              </a:rPr>
              <a:t> is to generate current as soon as the vehicle is started to</a:t>
            </a:r>
            <a:r>
              <a:rPr b="1" lang="fr" sz="1100">
                <a:solidFill>
                  <a:schemeClr val="dk1"/>
                </a:solidFill>
              </a:rPr>
              <a:t> produce electricity </a:t>
            </a:r>
            <a:r>
              <a:rPr lang="fr" sz="1100">
                <a:solidFill>
                  <a:schemeClr val="dk1"/>
                </a:solidFill>
              </a:rPr>
              <a:t>to</a:t>
            </a:r>
            <a:r>
              <a:rPr lang="fr" sz="1100">
                <a:solidFill>
                  <a:schemeClr val="dk1"/>
                </a:solidFill>
              </a:rPr>
              <a:t> charge the batteries. In addition, it </a:t>
            </a:r>
            <a:r>
              <a:rPr lang="fr" sz="1100">
                <a:solidFill>
                  <a:schemeClr val="dk1"/>
                </a:solidFill>
              </a:rPr>
              <a:t>will</a:t>
            </a:r>
            <a:r>
              <a:rPr b="1" lang="fr" sz="1100">
                <a:solidFill>
                  <a:schemeClr val="dk1"/>
                </a:solidFill>
              </a:rPr>
              <a:t> provide the current necessary</a:t>
            </a:r>
            <a:r>
              <a:rPr b="1" lang="fr" sz="1100">
                <a:solidFill>
                  <a:schemeClr val="dk1"/>
                </a:solidFill>
              </a:rPr>
              <a:t> for the proper functioning</a:t>
            </a:r>
            <a:r>
              <a:rPr lang="fr" sz="1100">
                <a:solidFill>
                  <a:schemeClr val="dk1"/>
                </a:solidFill>
              </a:rPr>
              <a:t> of the electrical components.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The</a:t>
            </a:r>
            <a:r>
              <a:rPr b="1" lang="fr" sz="1100">
                <a:solidFill>
                  <a:schemeClr val="dk1"/>
                </a:solidFill>
              </a:rPr>
              <a:t> batteries</a:t>
            </a:r>
            <a:r>
              <a:rPr lang="fr" sz="1100">
                <a:solidFill>
                  <a:schemeClr val="dk1"/>
                </a:solidFill>
              </a:rPr>
              <a:t> have a dual </a:t>
            </a:r>
            <a:r>
              <a:rPr lang="fr" sz="1100">
                <a:solidFill>
                  <a:schemeClr val="dk1"/>
                </a:solidFill>
              </a:rPr>
              <a:t>function</a:t>
            </a:r>
            <a:r>
              <a:rPr lang="fr" sz="1100">
                <a:solidFill>
                  <a:schemeClr val="dk1"/>
                </a:solidFill>
              </a:rPr>
              <a:t>: First, provide the electrical power to the </a:t>
            </a:r>
            <a:r>
              <a:rPr b="1" lang="fr" sz="1100">
                <a:solidFill>
                  <a:schemeClr val="dk1"/>
                </a:solidFill>
              </a:rPr>
              <a:t>starter to crank the engine</a:t>
            </a:r>
            <a:r>
              <a:rPr lang="fr" sz="1100">
                <a:solidFill>
                  <a:schemeClr val="dk1"/>
                </a:solidFill>
              </a:rPr>
              <a:t> and secondly, to power the truck’s electrical components in the event that the </a:t>
            </a:r>
            <a:r>
              <a:rPr b="1" lang="fr" sz="1100">
                <a:solidFill>
                  <a:schemeClr val="dk1"/>
                </a:solidFill>
              </a:rPr>
              <a:t>alternator fails.</a:t>
            </a:r>
            <a:r>
              <a:rPr lang="fr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875" y="1179300"/>
            <a:ext cx="3104684" cy="290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74" y="1327868"/>
            <a:ext cx="4342975" cy="29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29650" y="304800"/>
            <a:ext cx="19611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Pictogram </a:t>
            </a:r>
            <a:r>
              <a:rPr lang="fr" sz="1100">
                <a:solidFill>
                  <a:schemeClr val="dk1"/>
                </a:solidFill>
              </a:rPr>
              <a:t>associated with the charging system</a:t>
            </a:r>
            <a:endParaRPr/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846" y="795900"/>
            <a:ext cx="14192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25" y="2853300"/>
            <a:ext cx="1419225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16909" y="2209800"/>
            <a:ext cx="1745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Warning lights</a:t>
            </a:r>
            <a:r>
              <a:rPr lang="fr" sz="1100">
                <a:solidFill>
                  <a:schemeClr val="dk1"/>
                </a:solidFill>
              </a:rPr>
              <a:t> signaling </a:t>
            </a:r>
            <a:r>
              <a:rPr b="1" lang="fr" sz="1100">
                <a:solidFill>
                  <a:srgbClr val="FF0000"/>
                </a:solidFill>
              </a:rPr>
              <a:t>an </a:t>
            </a:r>
            <a:r>
              <a:rPr b="1" lang="fr" sz="1100">
                <a:solidFill>
                  <a:srgbClr val="FF0000"/>
                </a:solidFill>
              </a:rPr>
              <a:t>anomaly</a:t>
            </a:r>
            <a:r>
              <a:rPr lang="fr" sz="1100">
                <a:solidFill>
                  <a:schemeClr val="dk1"/>
                </a:solidFill>
              </a:rPr>
              <a:t> with the charging system</a:t>
            </a:r>
            <a:endParaRPr/>
          </a:p>
        </p:txBody>
      </p:sp>
      <p:sp>
        <p:nvSpPr>
          <p:cNvPr id="93" name="Google Shape;93;p12"/>
          <p:cNvSpPr txBox="1"/>
          <p:nvPr/>
        </p:nvSpPr>
        <p:spPr>
          <a:xfrm>
            <a:off x="6019800" y="152400"/>
            <a:ext cx="29070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The alternator</a:t>
            </a:r>
            <a:r>
              <a:rPr lang="fr" sz="1100">
                <a:solidFill>
                  <a:schemeClr val="dk1"/>
                </a:solidFill>
              </a:rPr>
              <a:t> supplies current to the charging system. The voltage on the voltmeter should read between </a:t>
            </a:r>
            <a:r>
              <a:rPr b="1" lang="fr" sz="1100">
                <a:solidFill>
                  <a:schemeClr val="dk1"/>
                </a:solidFill>
                <a:highlight>
                  <a:srgbClr val="00FF00"/>
                </a:highlight>
              </a:rPr>
              <a:t>12.5 and 14 volts</a:t>
            </a:r>
            <a:r>
              <a:rPr lang="fr" sz="1100">
                <a:solidFill>
                  <a:schemeClr val="dk1"/>
                </a:solidFill>
                <a:highlight>
                  <a:srgbClr val="00FF00"/>
                </a:highlight>
              </a:rPr>
              <a:t>.</a:t>
            </a:r>
            <a:endParaRPr sz="1100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12.5 being the minimum when cold and a maximum of 14,5 in operation.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2390" y="1272882"/>
            <a:ext cx="3249951" cy="30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4323" y="1270793"/>
            <a:ext cx="3074400" cy="30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2221600" y="31725"/>
            <a:ext cx="34422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  <a:highlight>
                  <a:srgbClr val="FFFFFF"/>
                </a:highlight>
              </a:rPr>
              <a:t>An ammeter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 (optional gauge) allows you to measure the intensity of an electric current. Its normal reading is slightly </a:t>
            </a:r>
            <a:r>
              <a:rPr b="1" lang="fr" sz="1100">
                <a:solidFill>
                  <a:schemeClr val="dk1"/>
                </a:solidFill>
                <a:highlight>
                  <a:srgbClr val="00FF00"/>
                </a:highlight>
              </a:rPr>
              <a:t>above zero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If</a:t>
            </a:r>
            <a:r>
              <a:rPr lang="fr" sz="1100">
                <a:solidFill>
                  <a:schemeClr val="dk1"/>
                </a:solidFill>
                <a:highlight>
                  <a:srgbClr val="FFFFFF"/>
                </a:highlight>
              </a:rPr>
              <a:t> there is a high demand for currant, the reading will increase on the positive side. On the other hand, if the alternator doesn’t work,</a:t>
            </a:r>
            <a:r>
              <a:rPr lang="fr" sz="1100">
                <a:solidFill>
                  <a:schemeClr val="dk1"/>
                </a:solidFill>
                <a:highlight>
                  <a:srgbClr val="FF0000"/>
                </a:highlight>
              </a:rPr>
              <a:t> the reading will go on the </a:t>
            </a:r>
            <a:r>
              <a:rPr b="1" lang="fr" sz="1100">
                <a:highlight>
                  <a:srgbClr val="FF0000"/>
                </a:highlight>
              </a:rPr>
              <a:t>negative side.</a:t>
            </a:r>
            <a:endParaRPr b="1"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/>
        </p:nvSpPr>
        <p:spPr>
          <a:xfrm>
            <a:off x="125275" y="252050"/>
            <a:ext cx="27084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While doing the </a:t>
            </a:r>
            <a:r>
              <a:rPr b="1" lang="fr" sz="1100">
                <a:solidFill>
                  <a:schemeClr val="dk1"/>
                </a:solidFill>
              </a:rPr>
              <a:t>Circle Check</a:t>
            </a:r>
            <a:r>
              <a:rPr lang="fr" sz="1100">
                <a:solidFill>
                  <a:schemeClr val="dk1"/>
                </a:solidFill>
              </a:rPr>
              <a:t> I must make sure that</a:t>
            </a:r>
            <a:r>
              <a:rPr lang="fr" sz="1100">
                <a:solidFill>
                  <a:schemeClr val="dk1"/>
                </a:solidFill>
              </a:rPr>
              <a:t>: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The belt and its </a:t>
            </a:r>
            <a:r>
              <a:rPr lang="fr" sz="1100">
                <a:solidFill>
                  <a:schemeClr val="dk1"/>
                </a:solidFill>
              </a:rPr>
              <a:t>connections are in good condition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75" y="1723200"/>
            <a:ext cx="3331925" cy="255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3"/>
          <p:cNvCxnSpPr/>
          <p:nvPr/>
        </p:nvCxnSpPr>
        <p:spPr>
          <a:xfrm>
            <a:off x="1941775" y="874550"/>
            <a:ext cx="815100" cy="1393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3"/>
          <p:cNvSpPr txBox="1"/>
          <p:nvPr/>
        </p:nvSpPr>
        <p:spPr>
          <a:xfrm>
            <a:off x="2895600" y="685800"/>
            <a:ext cx="30000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As for the </a:t>
            </a:r>
            <a:r>
              <a:rPr b="1" lang="fr" sz="1100">
                <a:solidFill>
                  <a:schemeClr val="dk1"/>
                </a:solidFill>
              </a:rPr>
              <a:t> batteries </a:t>
            </a:r>
            <a:r>
              <a:rPr lang="fr" sz="1100">
                <a:solidFill>
                  <a:schemeClr val="dk1"/>
                </a:solidFill>
              </a:rPr>
              <a:t>(usually 4),  inspection is performed by a </a:t>
            </a:r>
            <a:r>
              <a:rPr lang="fr" sz="1100">
                <a:solidFill>
                  <a:schemeClr val="dk1"/>
                </a:solidFill>
              </a:rPr>
              <a:t>mechanic during periodic inspections. Between 2 to 4 times a year.</a:t>
            </a:r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 flipH="1">
            <a:off x="414959" y="815243"/>
            <a:ext cx="607800" cy="1245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/>
        </p:nvSpPr>
        <p:spPr>
          <a:xfrm>
            <a:off x="3072000" y="1078850"/>
            <a:ext cx="3000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Terminals</a:t>
            </a:r>
            <a:r>
              <a:rPr lang="fr" sz="1100">
                <a:solidFill>
                  <a:schemeClr val="dk1"/>
                </a:solidFill>
              </a:rPr>
              <a:t> with the colour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red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(positive +)</a:t>
            </a:r>
            <a:r>
              <a:rPr lang="fr" sz="1100">
                <a:solidFill>
                  <a:schemeClr val="dk1"/>
                </a:solidFill>
              </a:rPr>
              <a:t> and </a:t>
            </a:r>
            <a:r>
              <a:rPr b="1" lang="fr" sz="1100">
                <a:solidFill>
                  <a:schemeClr val="dk1"/>
                </a:solidFill>
              </a:rPr>
              <a:t>black</a:t>
            </a:r>
            <a:r>
              <a:rPr lang="fr" sz="1100">
                <a:solidFill>
                  <a:schemeClr val="dk1"/>
                </a:solidFill>
              </a:rPr>
              <a:t> </a:t>
            </a:r>
            <a:r>
              <a:rPr b="1" lang="fr" sz="1100">
                <a:solidFill>
                  <a:schemeClr val="dk1"/>
                </a:solidFill>
              </a:rPr>
              <a:t>(negative -)</a:t>
            </a:r>
            <a:r>
              <a:rPr lang="fr" sz="1100">
                <a:solidFill>
                  <a:schemeClr val="dk1"/>
                </a:solidFill>
              </a:rPr>
              <a:t> are </a:t>
            </a:r>
            <a:r>
              <a:rPr lang="fr" sz="1100">
                <a:solidFill>
                  <a:schemeClr val="dk1"/>
                </a:solidFill>
              </a:rPr>
              <a:t>usually located near the engine on the left side of the frame.</a:t>
            </a:r>
            <a:r>
              <a:rPr lang="fr" sz="1100">
                <a:solidFill>
                  <a:schemeClr val="dk1"/>
                </a:solidFill>
              </a:rPr>
              <a:t> These terminals are used to boost the batteries in the event of failure. </a:t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450" y="1776417"/>
            <a:ext cx="148590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75" y="2092675"/>
            <a:ext cx="1657350" cy="145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3262963" y="2226950"/>
            <a:ext cx="23085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Boost Techniques</a:t>
            </a:r>
            <a:endParaRPr b="1"/>
          </a:p>
        </p:txBody>
      </p:sp>
      <p:pic>
        <p:nvPicPr>
          <p:cNvPr id="114" name="Google Shape;114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011" y="2715624"/>
            <a:ext cx="3552071" cy="16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0" y="152400"/>
            <a:ext cx="3000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The electrical connection of the semi-trailer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251975" y="1082050"/>
            <a:ext cx="28461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condition of the </a:t>
            </a:r>
            <a:r>
              <a:rPr b="1" lang="fr"/>
              <a:t>locking valve</a:t>
            </a:r>
            <a:r>
              <a:rPr b="1" lang="fr"/>
              <a:t> </a:t>
            </a:r>
            <a:r>
              <a:rPr lang="fr"/>
              <a:t>as well as the</a:t>
            </a:r>
            <a:r>
              <a:rPr b="1" lang="fr"/>
              <a:t> </a:t>
            </a:r>
            <a:r>
              <a:rPr b="1" lang="fr"/>
              <a:t>7 ways plug</a:t>
            </a:r>
            <a:r>
              <a:rPr lang="fr"/>
              <a:t> </a:t>
            </a:r>
            <a:r>
              <a:rPr lang="fr"/>
              <a:t>should be inspected during coupling and uncoupling.   </a:t>
            </a:r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75" y="152400"/>
            <a:ext cx="6194923" cy="399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91025"/>
            <a:ext cx="3896300" cy="40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309200" y="8775"/>
            <a:ext cx="4624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When backing up at a sharp angle it is possible to damage </a:t>
            </a:r>
            <a:r>
              <a:rPr b="1" lang="fr"/>
              <a:t>(break)</a:t>
            </a:r>
            <a:r>
              <a:rPr lang="fr"/>
              <a:t> </a:t>
            </a:r>
            <a:r>
              <a:rPr b="1" lang="fr"/>
              <a:t>the locking valve </a:t>
            </a:r>
            <a:r>
              <a:rPr lang="fr"/>
              <a:t>and/or </a:t>
            </a:r>
            <a:r>
              <a:rPr b="1" lang="fr"/>
              <a:t>the electrical plug on the trailer.</a:t>
            </a:r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>
            <a:off x="3527825" y="667025"/>
            <a:ext cx="2816400" cy="62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26275"/>
            <a:ext cx="3443066" cy="34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5329150" y="1636650"/>
            <a:ext cx="29625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/>
              <a:t>Thank you for your</a:t>
            </a:r>
            <a:r>
              <a:rPr b="1" lang="fr" sz="3600"/>
              <a:t> participation</a:t>
            </a:r>
            <a:endParaRPr b="1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