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Exo 2"/>
      <p:regular r:id="rId17"/>
      <p:bold r:id="rId18"/>
      <p:italic r:id="rId19"/>
      <p:boldItalic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5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55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-boldItalic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xo2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Exo2-italic.fntdata"/><Relationship Id="rId6" Type="http://schemas.openxmlformats.org/officeDocument/2006/relationships/slide" Target="slides/slide1.xml"/><Relationship Id="rId18" Type="http://schemas.openxmlformats.org/officeDocument/2006/relationships/font" Target="fonts/Exo2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ebbdcf47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ebbdcf47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oil temperatures...Maximum oil temperatures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variations of oil temperatures.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Température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maximale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of objective: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ebbdcf4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ebbdcf4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of objective.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ebbdcf47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ebbdcf47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different pictograms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ebbdcf47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ebbdcf47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do when this indicator appears.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ebbdcf47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ebbdcf47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put gasoline engine oil in a diesel engine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CK-4 oils are 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compatible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modern engines but todays engine oils FA-4 (2017 and up) focus on enhanced fuel 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efficiency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Make sure you add the correct oil.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ebbdcf47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ebbdcf47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and when to take the oil level reading.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amount of oil shown on the dipstick is approximately 4 liters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480015c8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480015c8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ebbdcf47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ebbdcf47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running oil pressures.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the oil pressure on engine start (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higher)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9" name="Google Shape;29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1" name="Google Shape;31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" name="Google Shape;3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7" name="Google Shape;37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" name="Google Shape;4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5" name="Google Shape;45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" name="Google Shape;5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5" name="Google Shape;55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8" name="Google Shape;58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0" name="Google Shape;60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5" name="Google Shape;65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5194275" y="1759275"/>
            <a:ext cx="3235200" cy="22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Competency </a:t>
            </a:r>
            <a:r>
              <a:rPr lang="fr">
                <a:latin typeface="Arial"/>
                <a:ea typeface="Arial"/>
                <a:cs typeface="Arial"/>
                <a:sym typeface="Arial"/>
              </a:rPr>
              <a:t>Lesson 2.2.3 Engine Lubrication System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500" y="98225"/>
            <a:ext cx="4105001" cy="41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6173100" y="445025"/>
            <a:ext cx="283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0000"/>
                </a:solidFill>
              </a:rPr>
              <a:t>Oil Temperature Gauge</a:t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Thank You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For Your</a:t>
            </a:r>
            <a:r>
              <a:rPr lang="fr">
                <a:latin typeface="Arial"/>
                <a:ea typeface="Arial"/>
                <a:cs typeface="Arial"/>
                <a:sym typeface="Arial"/>
              </a:rPr>
              <a:t> Participation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0000"/>
                </a:solidFill>
              </a:rPr>
              <a:t>Engine Lubrication System</a:t>
            </a:r>
            <a:endParaRPr b="1" sz="3200">
              <a:solidFill>
                <a:srgbClr val="000000"/>
              </a:solidFill>
            </a:endParaRPr>
          </a:p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147200" y="1516475"/>
            <a:ext cx="8914500" cy="20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r>
              <a:rPr b="1" lang="fr" sz="3000">
                <a:solidFill>
                  <a:srgbClr val="FF0000"/>
                </a:solidFill>
              </a:rPr>
              <a:t>Lesson Objective: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rgbClr val="000000"/>
                </a:solidFill>
              </a:rPr>
              <a:t>Recognize the main components of the system and the means to optimize its performance.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700">
                <a:solidFill>
                  <a:srgbClr val="000000"/>
                </a:solidFill>
              </a:rPr>
              <a:t>Main Function Of The Engine </a:t>
            </a:r>
            <a:r>
              <a:rPr b="1" lang="fr" sz="2700">
                <a:solidFill>
                  <a:srgbClr val="000000"/>
                </a:solidFill>
              </a:rPr>
              <a:t>Lubrication</a:t>
            </a:r>
            <a:r>
              <a:rPr b="1" lang="fr" sz="2700">
                <a:solidFill>
                  <a:srgbClr val="000000"/>
                </a:solidFill>
              </a:rPr>
              <a:t> System:</a:t>
            </a:r>
            <a:endParaRPr b="1" sz="27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fr" sz="3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398750" y="1592675"/>
            <a:ext cx="8520600" cy="20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>
                <a:solidFill>
                  <a:srgbClr val="000000"/>
                </a:solidFill>
              </a:rPr>
              <a:t>Reduce resistance due to friction of moving parts in order to increase engine efficiency.</a:t>
            </a:r>
            <a:br>
              <a:rPr b="1" lang="fr" sz="3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3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370319"/>
            <a:ext cx="3044924" cy="11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7200" y="1060080"/>
            <a:ext cx="2426000" cy="16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FF0000"/>
                </a:solidFill>
              </a:rPr>
              <a:t>Associated Pictogram</a:t>
            </a:r>
            <a:endParaRPr b="1"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775" y="789125"/>
            <a:ext cx="3604443" cy="293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>
            <p:ph type="title"/>
          </p:nvPr>
        </p:nvSpPr>
        <p:spPr>
          <a:xfrm>
            <a:off x="4578900" y="2164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Danger Warning Light</a:t>
            </a:r>
            <a:endParaRPr b="1" sz="4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731"/>
            <a:ext cx="9143999" cy="466963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4513109" y="473168"/>
            <a:ext cx="1428900" cy="779400"/>
          </a:xfrm>
          <a:prstGeom prst="ellipse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5630132" y="2769984"/>
            <a:ext cx="1428900" cy="779400"/>
          </a:xfrm>
          <a:prstGeom prst="ellipse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7319080" y="1759516"/>
            <a:ext cx="1428900" cy="779400"/>
          </a:xfrm>
          <a:prstGeom prst="ellipse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34300" y="1516475"/>
            <a:ext cx="4821300" cy="2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100">
                <a:highlight>
                  <a:srgbClr val="FFFF00"/>
                </a:highlight>
              </a:rPr>
              <a:t>Always choose the correct type of DIESEL engine oil.</a:t>
            </a:r>
            <a:endParaRPr b="1" sz="21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100">
                <a:highlight>
                  <a:srgbClr val="FFFF00"/>
                </a:highlight>
              </a:rPr>
              <a:t>Owners are responsible for correctly identifying the oil to be used or to supply the correct products.</a:t>
            </a:r>
            <a:r>
              <a:rPr b="1" lang="fr" sz="2400"/>
              <a:t> </a:t>
            </a:r>
            <a:r>
              <a:rPr b="1" lang="fr" sz="1800"/>
              <a:t> </a:t>
            </a:r>
            <a:endParaRPr b="1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22488">
            <a:off x="3099774" y="267371"/>
            <a:ext cx="2638677" cy="40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2561225" y="717475"/>
            <a:ext cx="180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300">
                <a:solidFill>
                  <a:srgbClr val="FF0000"/>
                </a:solidFill>
              </a:rPr>
              <a:t>Oil </a:t>
            </a:r>
            <a:r>
              <a:rPr b="1" lang="fr" sz="2300">
                <a:solidFill>
                  <a:srgbClr val="FF0000"/>
                </a:solidFill>
              </a:rPr>
              <a:t>Dipstick</a:t>
            </a:r>
            <a:endParaRPr b="1" sz="23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02177"/>
            <a:ext cx="4950400" cy="41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0375" y="506800"/>
            <a:ext cx="3181300" cy="396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/>
          <p:nvPr/>
        </p:nvSpPr>
        <p:spPr>
          <a:xfrm>
            <a:off x="6369625" y="3299600"/>
            <a:ext cx="709200" cy="4887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5416150" y="102175"/>
            <a:ext cx="28353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FF0000"/>
                </a:solidFill>
              </a:rPr>
              <a:t>Viscosity</a:t>
            </a:r>
            <a:endParaRPr b="1" sz="2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525" y="28100"/>
            <a:ext cx="4104948" cy="410494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6354125" y="365250"/>
            <a:ext cx="25527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FF0000"/>
                </a:solidFill>
              </a:rPr>
              <a:t>Oil Pressure Gauge</a:t>
            </a:r>
            <a:endParaRPr b="1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