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5" r:id="rId4"/>
    <p:sldMasterId id="214748366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5143500" cx="9144000"/>
  <p:notesSz cx="6858000" cy="9144000"/>
  <p:embeddedFontLst>
    <p:embeddedFont>
      <p:font typeface="Exo 2"/>
      <p:regular r:id="rId24"/>
      <p:bold r:id="rId25"/>
      <p:italic r:id="rId26"/>
      <p:boldItalic r:id="rId27"/>
    </p:embeddedFont>
    <p:embeddedFont>
      <p:font typeface="Oswald"/>
      <p:regular r:id="rId28"/>
      <p:bold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Exo2-regular.fntdata"/><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Exo2-italic.fntdata"/><Relationship Id="rId25" Type="http://schemas.openxmlformats.org/officeDocument/2006/relationships/font" Target="fonts/Exo2-bold.fntdata"/><Relationship Id="rId28" Type="http://schemas.openxmlformats.org/officeDocument/2006/relationships/font" Target="fonts/Oswald-regular.fntdata"/><Relationship Id="rId27" Type="http://schemas.openxmlformats.org/officeDocument/2006/relationships/font" Target="fonts/Exo2-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Oswald-bold.fntdata"/><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automobile.ca/features/on-en-voit-de-toutes-les-couleurs/" TargetMode="External"/><Relationship Id="rId3" Type="http://schemas.openxmlformats.org/officeDocument/2006/relationships/hyperlink" Target="https://lamecaniquepourlesfilles.com/quel-liquide-de-refroidissement-choisir/"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847948d4b6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847948d4b6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7643e3383f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7643e3383f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847948d4b6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847948d4b6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598fe6884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598fe6884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fr"/>
              <a:t>Checking the radiator:</a:t>
            </a:r>
            <a:r>
              <a:rPr lang="fr"/>
              <a:t> Honeycomb, reservoir clamps and hose clamps, leaks, </a:t>
            </a:r>
            <a:r>
              <a:rPr lang="fr"/>
              <a:t>etc</a:t>
            </a:r>
            <a:r>
              <a:rPr lang="fr"/>
              <a: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598fe68841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598fe68841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Describe the parts of the air conditioning system.</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598fe68841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598fe68841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Describe the relationship between the cabin heater and the cooling system.</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7643e3383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7643e3383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53c655a90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53c655a90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42c101062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42c101062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fr" sz="1200">
                <a:solidFill>
                  <a:schemeClr val="dk1"/>
                </a:solidFill>
                <a:latin typeface="Calibri"/>
                <a:ea typeface="Calibri"/>
                <a:cs typeface="Calibri"/>
                <a:sym typeface="Calibri"/>
              </a:rPr>
              <a:t>Presentation objective.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496b764dd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496b764dd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1200">
                <a:solidFill>
                  <a:schemeClr val="dk1"/>
                </a:solidFill>
                <a:latin typeface="Calibri"/>
                <a:ea typeface="Calibri"/>
                <a:cs typeface="Calibri"/>
                <a:sym typeface="Calibri"/>
              </a:rPr>
              <a:t>Give  explanations.</a:t>
            </a:r>
            <a:endParaRPr i="1" sz="1050">
              <a:solidFill>
                <a:srgbClr val="222222"/>
              </a:solidFill>
              <a:highlight>
                <a:srgbClr val="FFFFFF"/>
              </a:highligh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805f15dc2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805f15dc2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fr" sz="1200">
                <a:solidFill>
                  <a:schemeClr val="dk1"/>
                </a:solidFill>
                <a:latin typeface="Calibri"/>
                <a:ea typeface="Calibri"/>
                <a:cs typeface="Calibri"/>
                <a:sym typeface="Calibri"/>
              </a:rPr>
              <a:t>Explain the average operating temperatures according to the manufacturers in general.</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fr" sz="1200">
                <a:solidFill>
                  <a:schemeClr val="dk1"/>
                </a:solidFill>
                <a:latin typeface="Calibri"/>
                <a:ea typeface="Calibri"/>
                <a:cs typeface="Calibri"/>
                <a:sym typeface="Calibri"/>
              </a:rPr>
              <a:t>For more precise information refer to the engine manufacturer’s guide.</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fr" sz="1200">
                <a:solidFill>
                  <a:schemeClr val="dk1"/>
                </a:solidFill>
                <a:latin typeface="Calibri"/>
                <a:ea typeface="Calibri"/>
                <a:cs typeface="Calibri"/>
                <a:sym typeface="Calibri"/>
              </a:rPr>
              <a:t>How to treat the operation of the engine according to its temperature.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496b764ddb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496b764ddb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fr" sz="1200">
                <a:solidFill>
                  <a:schemeClr val="dk1"/>
                </a:solidFill>
                <a:latin typeface="Calibri"/>
                <a:ea typeface="Calibri"/>
                <a:cs typeface="Calibri"/>
                <a:sym typeface="Calibri"/>
              </a:rPr>
              <a:t>LOW LEVELS MAY BE ASSOCIATED WITH ENGINE CODES OR FAULTS:</a:t>
            </a:r>
            <a:endParaRPr b="1" sz="1200">
              <a:solidFill>
                <a:schemeClr val="dk1"/>
              </a:solidFill>
              <a:latin typeface="Calibri"/>
              <a:ea typeface="Calibri"/>
              <a:cs typeface="Calibri"/>
              <a:sym typeface="Calibri"/>
            </a:endParaRPr>
          </a:p>
          <a:p>
            <a:pPr indent="0" lvl="0" marL="0" rtl="0" algn="l">
              <a:spcBef>
                <a:spcPts val="0"/>
              </a:spcBef>
              <a:spcAft>
                <a:spcPts val="0"/>
              </a:spcAft>
              <a:buNone/>
            </a:pPr>
            <a:r>
              <a:rPr b="1" lang="fr" sz="1200">
                <a:solidFill>
                  <a:schemeClr val="dk1"/>
                </a:solidFill>
                <a:latin typeface="Calibri"/>
                <a:ea typeface="Calibri"/>
                <a:cs typeface="Calibri"/>
                <a:sym typeface="Calibri"/>
              </a:rPr>
              <a:t>The decisions to be made: Top up only when cold...Visible leaks...Cooling system contains approximately 45 liters of coolant.</a:t>
            </a:r>
            <a:endParaRPr b="1"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77cbeb347b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77cbeb347b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fr"/>
              <a:t>Means to take in case of overheating:</a:t>
            </a:r>
            <a:r>
              <a:rPr lang="fr"/>
              <a:t> Immobilization...transmission in neutral... </a:t>
            </a:r>
            <a:r>
              <a:rPr b="1" lang="fr"/>
              <a:t>RPM 1100 approximately 2 to 3 min… </a:t>
            </a:r>
            <a:r>
              <a:rPr lang="fr"/>
              <a:t>Check the oil pressure, etc.</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598fe6884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598fe6884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847948d4b6_0_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g847948d4b6_0_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 sz="1200">
                <a:solidFill>
                  <a:schemeClr val="dk1"/>
                </a:solidFill>
                <a:latin typeface="Calibri"/>
                <a:ea typeface="Calibri"/>
                <a:cs typeface="Calibri"/>
                <a:sym typeface="Calibri"/>
              </a:rPr>
              <a:t>Check the solidity of the radiator (radiator supports)</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rPr lang="fr" sz="1200">
                <a:solidFill>
                  <a:schemeClr val="dk1"/>
                </a:solidFill>
                <a:latin typeface="Calibri"/>
                <a:ea typeface="Calibri"/>
                <a:cs typeface="Calibri"/>
                <a:sym typeface="Calibri"/>
              </a:rPr>
              <a:t>Notice the location of the expansion tank (buffer zone)</a:t>
            </a:r>
            <a:r>
              <a:rPr lang="fr" sz="1200">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p:txBody>
      </p:sp>
      <p:sp>
        <p:nvSpPr>
          <p:cNvPr id="191" name="Google Shape;191;g847948d4b6_0_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598fe68841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598fe68841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Explain the role of the surplus tank and the appropriate level of fluid.</a:t>
            </a:r>
            <a:endParaRPr/>
          </a:p>
          <a:p>
            <a:pPr indent="0" lvl="0" marL="0" rtl="0" algn="l">
              <a:spcBef>
                <a:spcPts val="0"/>
              </a:spcBef>
              <a:spcAft>
                <a:spcPts val="0"/>
              </a:spcAft>
              <a:buClr>
                <a:schemeClr val="dk1"/>
              </a:buClr>
              <a:buSzPts val="1100"/>
              <a:buFont typeface="Arial"/>
              <a:buNone/>
            </a:pPr>
            <a:r>
              <a:rPr b="1" lang="fr"/>
              <a:t>CHOICE OF COOLANT: CHOOSING AN ANTIFREEZE...MORE THAN A TYPE OF COLOR...DO NOT COMBINE AUTOMOTIVE ANTIFREEZE WITH ANTIFREEZE FOR HEAVY VEHICLES. </a:t>
            </a:r>
            <a:r>
              <a:rPr lang="fr"/>
              <a:t>If you need to add more, do not rely on the colors. We used to say not to mix colors but now color codes don’t mean anything. The same color could be found in two types of liquids with different properties which would not suit your vehicle. Pay attention to the manufacturer’s specifications or ask the mechanic for more information.</a:t>
            </a:r>
            <a:endParaRPr/>
          </a:p>
          <a:p>
            <a:pPr indent="0" lvl="0" marL="0" rtl="0" algn="l">
              <a:spcBef>
                <a:spcPts val="0"/>
              </a:spcBef>
              <a:spcAft>
                <a:spcPts val="0"/>
              </a:spcAft>
              <a:buNone/>
            </a:pPr>
            <a:r>
              <a:rPr lang="fr" u="sng">
                <a:solidFill>
                  <a:schemeClr val="hlink"/>
                </a:solidFill>
                <a:hlinkClick r:id="rId2"/>
              </a:rPr>
              <a:t>https://www.lautomobile.ca/features/on-ne-voit-de-toutes-les-couleurs/</a:t>
            </a:r>
            <a:endParaRPr/>
          </a:p>
          <a:p>
            <a:pPr indent="0" lvl="0" marL="0" rtl="0" algn="l">
              <a:spcBef>
                <a:spcPts val="0"/>
              </a:spcBef>
              <a:spcAft>
                <a:spcPts val="0"/>
              </a:spcAft>
              <a:buNone/>
            </a:pPr>
            <a:r>
              <a:rPr lang="fr" u="sng">
                <a:solidFill>
                  <a:schemeClr val="hlink"/>
                </a:solidFill>
                <a:hlinkClick r:id="rId3"/>
              </a:rPr>
              <a:t>https://lamecaniquepourlesfilles.com/quel-liquide-de-refroidissement-choisir/</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2.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2.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2.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2.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2.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2.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ge Présentation"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pic>
        <p:nvPicPr>
          <p:cNvPr id="11" name="Google Shape;11;p2"/>
          <p:cNvPicPr preferRelativeResize="0"/>
          <p:nvPr/>
        </p:nvPicPr>
        <p:blipFill rotWithShape="1">
          <a:blip r:embed="rId2">
            <a:alphaModFix/>
          </a:blip>
          <a:srcRect b="0" l="0" r="27933" t="0"/>
          <a:stretch/>
        </p:blipFill>
        <p:spPr>
          <a:xfrm>
            <a:off x="-53150" y="425300"/>
            <a:ext cx="9214800" cy="4768800"/>
          </a:xfrm>
          <a:prstGeom prst="rect">
            <a:avLst/>
          </a:prstGeom>
          <a:noFill/>
          <a:ln>
            <a:noFill/>
          </a:ln>
        </p:spPr>
      </p:pic>
      <p:sp>
        <p:nvSpPr>
          <p:cNvPr id="12" name="Google Shape;12;p2"/>
          <p:cNvSpPr/>
          <p:nvPr/>
        </p:nvSpPr>
        <p:spPr>
          <a:xfrm rot="10800000">
            <a:off x="-58250" y="-106150"/>
            <a:ext cx="9225000" cy="1297575"/>
          </a:xfrm>
          <a:prstGeom prst="flowChartManualInpu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 name="Google Shape;13;p2"/>
          <p:cNvGrpSpPr/>
          <p:nvPr/>
        </p:nvGrpSpPr>
        <p:grpSpPr>
          <a:xfrm>
            <a:off x="76200" y="76204"/>
            <a:ext cx="2449718" cy="819858"/>
            <a:chOff x="-58250" y="-38001"/>
            <a:chExt cx="3035209" cy="1148421"/>
          </a:xfrm>
        </p:grpSpPr>
        <p:pic>
          <p:nvPicPr>
            <p:cNvPr id="14" name="Google Shape;14;p2"/>
            <p:cNvPicPr preferRelativeResize="0"/>
            <p:nvPr/>
          </p:nvPicPr>
          <p:blipFill>
            <a:blip r:embed="rId3">
              <a:alphaModFix/>
            </a:blip>
            <a:stretch>
              <a:fillRect/>
            </a:stretch>
          </p:blipFill>
          <p:spPr>
            <a:xfrm>
              <a:off x="-58250" y="-38001"/>
              <a:ext cx="2324650" cy="1020176"/>
            </a:xfrm>
            <a:prstGeom prst="rect">
              <a:avLst/>
            </a:prstGeom>
            <a:noFill/>
            <a:ln>
              <a:noFill/>
            </a:ln>
          </p:spPr>
        </p:pic>
        <p:sp>
          <p:nvSpPr>
            <p:cNvPr id="15" name="Google Shape;15;p2"/>
            <p:cNvSpPr txBox="1"/>
            <p:nvPr/>
          </p:nvSpPr>
          <p:spPr>
            <a:xfrm>
              <a:off x="652259" y="596220"/>
              <a:ext cx="2324700" cy="5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 sz="700">
                  <a:solidFill>
                    <a:srgbClr val="FFFFFF"/>
                  </a:solidFill>
                  <a:latin typeface="Exo 2"/>
                  <a:ea typeface="Exo 2"/>
                  <a:cs typeface="Exo 2"/>
                  <a:sym typeface="Exo 2"/>
                </a:rPr>
                <a:t>CENTRE DE FORMATION </a:t>
              </a:r>
              <a:endParaRPr i="1" sz="700">
                <a:solidFill>
                  <a:srgbClr val="FFFFFF"/>
                </a:solidFill>
                <a:latin typeface="Exo 2"/>
                <a:ea typeface="Exo 2"/>
                <a:cs typeface="Exo 2"/>
                <a:sym typeface="Exo 2"/>
              </a:endParaRPr>
            </a:p>
            <a:p>
              <a:pPr indent="0" lvl="0" marL="0" rtl="0" algn="l">
                <a:spcBef>
                  <a:spcPts val="0"/>
                </a:spcBef>
                <a:spcAft>
                  <a:spcPts val="0"/>
                </a:spcAft>
                <a:buNone/>
              </a:pPr>
              <a:r>
                <a:rPr i="1" lang="fr" sz="700">
                  <a:solidFill>
                    <a:srgbClr val="FFFFFF"/>
                  </a:solidFill>
                  <a:latin typeface="Exo 2"/>
                  <a:ea typeface="Exo 2"/>
                  <a:cs typeface="Exo 2"/>
                  <a:sym typeface="Exo 2"/>
                </a:rPr>
                <a:t>DU TRANSPORT ROUTIER</a:t>
              </a:r>
              <a:endParaRPr i="1" sz="700">
                <a:solidFill>
                  <a:srgbClr val="FFFFFF"/>
                </a:solidFill>
                <a:latin typeface="Exo 2"/>
                <a:ea typeface="Exo 2"/>
                <a:cs typeface="Exo 2"/>
                <a:sym typeface="Exo 2"/>
              </a:endParaRPr>
            </a:p>
            <a:p>
              <a:pPr indent="0" lvl="0" marL="0" rtl="0" algn="l">
                <a:spcBef>
                  <a:spcPts val="0"/>
                </a:spcBef>
                <a:spcAft>
                  <a:spcPts val="0"/>
                </a:spcAft>
                <a:buNone/>
              </a:pPr>
              <a:r>
                <a:rPr i="1" lang="fr" sz="700">
                  <a:solidFill>
                    <a:srgbClr val="FFFFFF"/>
                  </a:solidFill>
                  <a:latin typeface="Exo 2"/>
                  <a:ea typeface="Exo 2"/>
                  <a:cs typeface="Exo 2"/>
                  <a:sym typeface="Exo 2"/>
                </a:rPr>
                <a:t>DE SAINT-JÉRÔME</a:t>
              </a:r>
              <a:endParaRPr i="1" sz="700">
                <a:solidFill>
                  <a:srgbClr val="FFFFFF"/>
                </a:solidFill>
                <a:latin typeface="Exo 2"/>
                <a:ea typeface="Exo 2"/>
                <a:cs typeface="Exo 2"/>
                <a:sym typeface="Exo 2"/>
              </a:endParaRPr>
            </a:p>
          </p:txBody>
        </p:sp>
      </p:grpSp>
      <p:sp>
        <p:nvSpPr>
          <p:cNvPr id="16" name="Google Shape;16;p2"/>
          <p:cNvSpPr txBox="1"/>
          <p:nvPr>
            <p:ph type="title"/>
          </p:nvPr>
        </p:nvSpPr>
        <p:spPr>
          <a:xfrm>
            <a:off x="5237250" y="1239725"/>
            <a:ext cx="3235200" cy="1927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000000"/>
              </a:buClr>
              <a:buSzPts val="3600"/>
              <a:buFont typeface="Oswald"/>
              <a:buNone/>
              <a:defRPr b="1" sz="3600">
                <a:solidFill>
                  <a:srgbClr val="000000"/>
                </a:solidFill>
                <a:latin typeface="Oswald"/>
                <a:ea typeface="Oswald"/>
                <a:cs typeface="Oswald"/>
                <a:sym typeface="Oswa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pic>
        <p:nvPicPr>
          <p:cNvPr id="17" name="Google Shape;17;p2"/>
          <p:cNvPicPr preferRelativeResize="0"/>
          <p:nvPr/>
        </p:nvPicPr>
        <p:blipFill>
          <a:blip r:embed="rId4">
            <a:alphaModFix/>
          </a:blip>
          <a:stretch>
            <a:fillRect/>
          </a:stretch>
        </p:blipFill>
        <p:spPr>
          <a:xfrm>
            <a:off x="8025500" y="42875"/>
            <a:ext cx="1071201" cy="4590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5" name="Shape 85"/>
        <p:cNvGrpSpPr/>
        <p:nvPr/>
      </p:nvGrpSpPr>
      <p:grpSpPr>
        <a:xfrm>
          <a:off x="0" y="0"/>
          <a:ext cx="0" cy="0"/>
          <a:chOff x="0" y="0"/>
          <a:chExt cx="0" cy="0"/>
        </a:xfrm>
      </p:grpSpPr>
      <p:sp>
        <p:nvSpPr>
          <p:cNvPr id="86" name="Google Shape;86;p12"/>
          <p:cNvSpPr txBox="1"/>
          <p:nvPr>
            <p:ph type="title"/>
          </p:nvPr>
        </p:nvSpPr>
        <p:spPr>
          <a:xfrm>
            <a:off x="1165375" y="1055800"/>
            <a:ext cx="7011300" cy="1927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87" name="Google Shape;87;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88" name="Google Shape;88;p12"/>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89" name="Google Shape;89;p12"/>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90" name="Google Shape;90;p12"/>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1" name="Google Shape;91;p12"/>
          <p:cNvPicPr preferRelativeResize="0"/>
          <p:nvPr/>
        </p:nvPicPr>
        <p:blipFill>
          <a:blip r:embed="rId3">
            <a:alphaModFix/>
          </a:blip>
          <a:stretch>
            <a:fillRect/>
          </a:stretch>
        </p:blipFill>
        <p:spPr>
          <a:xfrm>
            <a:off x="215571" y="4583675"/>
            <a:ext cx="672641" cy="2952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2" name="Shape 92"/>
        <p:cNvGrpSpPr/>
        <p:nvPr/>
      </p:nvGrpSpPr>
      <p:grpSpPr>
        <a:xfrm>
          <a:off x="0" y="0"/>
          <a:ext cx="0" cy="0"/>
          <a:chOff x="0" y="0"/>
          <a:chExt cx="0" cy="0"/>
        </a:xfrm>
      </p:grpSpPr>
      <p:sp>
        <p:nvSpPr>
          <p:cNvPr id="93" name="Google Shape;93;p1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4" name="Google Shape;94;p13"/>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95" name="Google Shape;95;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96" name="Google Shape;96;p13"/>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97" name="Google Shape;97;p13"/>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98" name="Google Shape;98;p13"/>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9" name="Google Shape;99;p13"/>
          <p:cNvPicPr preferRelativeResize="0"/>
          <p:nvPr/>
        </p:nvPicPr>
        <p:blipFill>
          <a:blip r:embed="rId3">
            <a:alphaModFix/>
          </a:blip>
          <a:stretch>
            <a:fillRect/>
          </a:stretch>
        </p:blipFill>
        <p:spPr>
          <a:xfrm>
            <a:off x="215571" y="4583675"/>
            <a:ext cx="672641" cy="2952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0" name="Shape 100"/>
        <p:cNvGrpSpPr/>
        <p:nvPr/>
      </p:nvGrpSpPr>
      <p:grpSpPr>
        <a:xfrm>
          <a:off x="0" y="0"/>
          <a:ext cx="0" cy="0"/>
          <a:chOff x="0" y="0"/>
          <a:chExt cx="0" cy="0"/>
        </a:xfrm>
      </p:grpSpPr>
      <p:sp>
        <p:nvSpPr>
          <p:cNvPr id="101" name="Google Shape;101;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2" name="Google Shape;102;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103" name="Google Shape;103;p14"/>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104" name="Google Shape;104;p14"/>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105" name="Google Shape;105;p14"/>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6" name="Google Shape;106;p14"/>
          <p:cNvPicPr preferRelativeResize="0"/>
          <p:nvPr/>
        </p:nvPicPr>
        <p:blipFill>
          <a:blip r:embed="rId3">
            <a:alphaModFix/>
          </a:blip>
          <a:stretch>
            <a:fillRect/>
          </a:stretch>
        </p:blipFill>
        <p:spPr>
          <a:xfrm>
            <a:off x="215571" y="4583675"/>
            <a:ext cx="672641" cy="2952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7" name="Shape 107"/>
        <p:cNvGrpSpPr/>
        <p:nvPr/>
      </p:nvGrpSpPr>
      <p:grpSpPr>
        <a:xfrm>
          <a:off x="0" y="0"/>
          <a:ext cx="0" cy="0"/>
          <a:chOff x="0" y="0"/>
          <a:chExt cx="0" cy="0"/>
        </a:xfrm>
      </p:grpSpPr>
      <p:sp>
        <p:nvSpPr>
          <p:cNvPr id="108" name="Google Shape;108;p15"/>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09" name="Google Shape;109;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110" name="Google Shape;110;p15"/>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111" name="Google Shape;111;p15"/>
          <p:cNvSpPr txBox="1"/>
          <p:nvPr>
            <p:ph idx="3"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112" name="Google Shape;112;p15"/>
          <p:cNvSpPr txBox="1"/>
          <p:nvPr>
            <p:ph idx="4"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113" name="Google Shape;113;p15"/>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114" name="Google Shape;114;p15"/>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5" name="Google Shape;115;p15"/>
          <p:cNvPicPr preferRelativeResize="0"/>
          <p:nvPr/>
        </p:nvPicPr>
        <p:blipFill>
          <a:blip r:embed="rId3">
            <a:alphaModFix/>
          </a:blip>
          <a:stretch>
            <a:fillRect/>
          </a:stretch>
        </p:blipFill>
        <p:spPr>
          <a:xfrm>
            <a:off x="215571" y="4583675"/>
            <a:ext cx="672641" cy="2952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6" name="Shape 116"/>
        <p:cNvGrpSpPr/>
        <p:nvPr/>
      </p:nvGrpSpPr>
      <p:grpSpPr>
        <a:xfrm>
          <a:off x="0" y="0"/>
          <a:ext cx="0" cy="0"/>
          <a:chOff x="0" y="0"/>
          <a:chExt cx="0" cy="0"/>
        </a:xfrm>
      </p:grpSpPr>
      <p:sp>
        <p:nvSpPr>
          <p:cNvPr id="117" name="Google Shape;117;p1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6"/>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19" name="Google Shape;119;p16"/>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20" name="Google Shape;120;p16"/>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21" name="Google Shape;121;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122" name="Google Shape;122;p16"/>
          <p:cNvSpPr txBox="1"/>
          <p:nvPr>
            <p:ph idx="3"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123" name="Google Shape;123;p16"/>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124" name="Google Shape;124;p16"/>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5" name="Google Shape;125;p16"/>
          <p:cNvPicPr preferRelativeResize="0"/>
          <p:nvPr/>
        </p:nvPicPr>
        <p:blipFill>
          <a:blip r:embed="rId3">
            <a:alphaModFix/>
          </a:blip>
          <a:stretch>
            <a:fillRect/>
          </a:stretch>
        </p:blipFill>
        <p:spPr>
          <a:xfrm>
            <a:off x="215571" y="4583675"/>
            <a:ext cx="672641" cy="2952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6" name="Shape 126"/>
        <p:cNvGrpSpPr/>
        <p:nvPr/>
      </p:nvGrpSpPr>
      <p:grpSpPr>
        <a:xfrm>
          <a:off x="0" y="0"/>
          <a:ext cx="0" cy="0"/>
          <a:chOff x="0" y="0"/>
          <a:chExt cx="0" cy="0"/>
        </a:xfrm>
      </p:grpSpPr>
      <p:sp>
        <p:nvSpPr>
          <p:cNvPr id="127" name="Google Shape;127;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128" name="Google Shape;128;p17"/>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129" name="Google Shape;129;p17"/>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130" name="Google Shape;130;p17"/>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1" name="Google Shape;131;p17"/>
          <p:cNvPicPr preferRelativeResize="0"/>
          <p:nvPr/>
        </p:nvPicPr>
        <p:blipFill>
          <a:blip r:embed="rId3">
            <a:alphaModFix/>
          </a:blip>
          <a:stretch>
            <a:fillRect/>
          </a:stretch>
        </p:blipFill>
        <p:spPr>
          <a:xfrm>
            <a:off x="215571" y="4583675"/>
            <a:ext cx="672641" cy="2952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2">
  <p:cSld name="CUSTOM">
    <p:spTree>
      <p:nvGrpSpPr>
        <p:cNvPr id="132" name="Shape 132"/>
        <p:cNvGrpSpPr/>
        <p:nvPr/>
      </p:nvGrpSpPr>
      <p:grpSpPr>
        <a:xfrm>
          <a:off x="0" y="0"/>
          <a:ext cx="0" cy="0"/>
          <a:chOff x="0" y="0"/>
          <a:chExt cx="0" cy="0"/>
        </a:xfrm>
      </p:grpSpPr>
      <p:sp>
        <p:nvSpPr>
          <p:cNvPr id="133" name="Google Shape;133;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p:cSld name="TITLE_1">
    <p:spTree>
      <p:nvGrpSpPr>
        <p:cNvPr id="134" name="Shape 134"/>
        <p:cNvGrpSpPr/>
        <p:nvPr/>
      </p:nvGrpSpPr>
      <p:grpSpPr>
        <a:xfrm>
          <a:off x="0" y="0"/>
          <a:ext cx="0" cy="0"/>
          <a:chOff x="0" y="0"/>
          <a:chExt cx="0" cy="0"/>
        </a:xfrm>
      </p:grpSpPr>
      <p:sp>
        <p:nvSpPr>
          <p:cNvPr id="135" name="Google Shape;135;p19"/>
          <p:cNvSpPr txBox="1"/>
          <p:nvPr>
            <p:ph type="ctrTitle"/>
          </p:nvPr>
        </p:nvSpPr>
        <p:spPr>
          <a:xfrm>
            <a:off x="1187624" y="1"/>
            <a:ext cx="7956300" cy="8976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Clr>
                <a:srgbClr val="595959"/>
              </a:buClr>
              <a:buSzPts val="3200"/>
              <a:buFont typeface="Calibri"/>
              <a:buNone/>
              <a:defRPr b="1" i="0" sz="3200" u="none" cap="none" strike="noStrike">
                <a:solidFill>
                  <a:srgbClr val="595959"/>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136" name="Google Shape;136;p19"/>
          <p:cNvSpPr txBox="1"/>
          <p:nvPr>
            <p:ph idx="1" type="subTitle"/>
          </p:nvPr>
        </p:nvSpPr>
        <p:spPr>
          <a:xfrm>
            <a:off x="1331640" y="1167594"/>
            <a:ext cx="7725300" cy="467700"/>
          </a:xfrm>
          <a:prstGeom prst="rect">
            <a:avLst/>
          </a:prstGeom>
          <a:noFill/>
          <a:ln>
            <a:noFill/>
          </a:ln>
        </p:spPr>
        <p:txBody>
          <a:bodyPr anchorCtr="0" anchor="t" bIns="91425" lIns="91425" spcFirstLastPara="1" rIns="91425" wrap="square" tIns="91425">
            <a:noAutofit/>
          </a:bodyPr>
          <a:lstStyle>
            <a:lvl1pPr lvl="0" marR="0" rtl="0" algn="ctr">
              <a:spcBef>
                <a:spcPts val="640"/>
              </a:spcBef>
              <a:spcAft>
                <a:spcPts val="0"/>
              </a:spcAft>
              <a:buClr>
                <a:srgbClr val="888888"/>
              </a:buClr>
              <a:buSzPts val="3200"/>
              <a:buFont typeface="Arial"/>
              <a:buNone/>
              <a:defRPr b="1" i="0" sz="3200" u="none" cap="none" strike="noStrike">
                <a:solidFill>
                  <a:srgbClr val="888888"/>
                </a:solidFill>
                <a:latin typeface="Calibri"/>
                <a:ea typeface="Calibri"/>
                <a:cs typeface="Calibri"/>
                <a:sym typeface="Calibri"/>
              </a:defRPr>
            </a:lvl1pPr>
            <a:lvl2pPr lvl="1" marR="0" rtl="0" algn="ctr">
              <a:spcBef>
                <a:spcPts val="1600"/>
              </a:spcBef>
              <a:spcAft>
                <a:spcPts val="0"/>
              </a:spcAft>
              <a:buClr>
                <a:srgbClr val="888888"/>
              </a:buClr>
              <a:buSzPts val="2800"/>
              <a:buFont typeface="Arial"/>
              <a:buNone/>
              <a:defRPr b="1" i="0" sz="2800" u="none" cap="none" strike="noStrike">
                <a:solidFill>
                  <a:srgbClr val="888888"/>
                </a:solidFill>
                <a:latin typeface="Calibri"/>
                <a:ea typeface="Calibri"/>
                <a:cs typeface="Calibri"/>
                <a:sym typeface="Calibri"/>
              </a:defRPr>
            </a:lvl2pPr>
            <a:lvl3pPr lvl="2" marR="0" rtl="0" algn="ctr">
              <a:spcBef>
                <a:spcPts val="1600"/>
              </a:spcBef>
              <a:spcAft>
                <a:spcPts val="0"/>
              </a:spcAft>
              <a:buClr>
                <a:srgbClr val="888888"/>
              </a:buClr>
              <a:buSzPts val="2400"/>
              <a:buFont typeface="Arial"/>
              <a:buNone/>
              <a:defRPr b="1" i="0" sz="2400" u="none" cap="none" strike="noStrike">
                <a:solidFill>
                  <a:srgbClr val="888888"/>
                </a:solidFill>
                <a:latin typeface="Calibri"/>
                <a:ea typeface="Calibri"/>
                <a:cs typeface="Calibri"/>
                <a:sym typeface="Calibri"/>
              </a:defRPr>
            </a:lvl3pPr>
            <a:lvl4pPr lvl="3" marR="0" rtl="0" algn="ctr">
              <a:spcBef>
                <a:spcPts val="1600"/>
              </a:spcBef>
              <a:spcAft>
                <a:spcPts val="0"/>
              </a:spcAft>
              <a:buClr>
                <a:srgbClr val="888888"/>
              </a:buClr>
              <a:buSzPts val="2000"/>
              <a:buFont typeface="Arial"/>
              <a:buNone/>
              <a:defRPr b="1" i="0" sz="2000" u="none" cap="none" strike="noStrike">
                <a:solidFill>
                  <a:srgbClr val="888888"/>
                </a:solidFill>
                <a:latin typeface="Calibri"/>
                <a:ea typeface="Calibri"/>
                <a:cs typeface="Calibri"/>
                <a:sym typeface="Calibri"/>
              </a:defRPr>
            </a:lvl4pPr>
            <a:lvl5pPr lvl="4" marR="0" rtl="0" algn="ctr">
              <a:spcBef>
                <a:spcPts val="1600"/>
              </a:spcBef>
              <a:spcAft>
                <a:spcPts val="0"/>
              </a:spcAft>
              <a:buClr>
                <a:srgbClr val="888888"/>
              </a:buClr>
              <a:buSzPts val="2000"/>
              <a:buFont typeface="Arial"/>
              <a:buNone/>
              <a:defRPr b="1" i="0" sz="2000" u="none" cap="none" strike="noStrike">
                <a:solidFill>
                  <a:srgbClr val="888888"/>
                </a:solidFill>
                <a:latin typeface="Calibri"/>
                <a:ea typeface="Calibri"/>
                <a:cs typeface="Calibri"/>
                <a:sym typeface="Calibri"/>
              </a:defRPr>
            </a:lvl5pPr>
            <a:lvl6pPr lvl="5" marR="0" rtl="0" algn="ctr">
              <a:spcBef>
                <a:spcPts val="16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spcBef>
                <a:spcPts val="16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spcBef>
                <a:spcPts val="16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spcBef>
                <a:spcPts val="1600"/>
              </a:spcBef>
              <a:spcAft>
                <a:spcPts val="160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37" name="Google Shape;137;p19"/>
          <p:cNvSpPr txBox="1"/>
          <p:nvPr>
            <p:ph idx="10" type="dt"/>
          </p:nvPr>
        </p:nvSpPr>
        <p:spPr>
          <a:xfrm>
            <a:off x="1187624" y="4894008"/>
            <a:ext cx="1152000" cy="2496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1" i="0" sz="1200" u="none" cap="none" strike="noStrike">
                <a:solidFill>
                  <a:srgbClr val="595959"/>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8" name="Google Shape;138;p19"/>
          <p:cNvSpPr/>
          <p:nvPr/>
        </p:nvSpPr>
        <p:spPr>
          <a:xfrm>
            <a:off x="-31015" y="-9609"/>
            <a:ext cx="1218600" cy="5153100"/>
          </a:xfrm>
          <a:prstGeom prst="rect">
            <a:avLst/>
          </a:prstGeom>
          <a:solidFill>
            <a:srgbClr val="000000"/>
          </a:solidFill>
          <a:ln cap="flat" cmpd="sng" w="25400">
            <a:solidFill>
              <a:srgbClr val="59595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Arial"/>
              <a:ea typeface="Arial"/>
              <a:cs typeface="Arial"/>
              <a:sym typeface="Arial"/>
            </a:endParaRPr>
          </a:p>
        </p:txBody>
      </p:sp>
      <p:pic>
        <p:nvPicPr>
          <p:cNvPr id="139" name="Google Shape;139;p19"/>
          <p:cNvPicPr preferRelativeResize="0"/>
          <p:nvPr/>
        </p:nvPicPr>
        <p:blipFill rotWithShape="1">
          <a:blip r:embed="rId2">
            <a:alphaModFix/>
          </a:blip>
          <a:srcRect b="0" l="0" r="0" t="0"/>
          <a:stretch/>
        </p:blipFill>
        <p:spPr>
          <a:xfrm>
            <a:off x="0" y="4053367"/>
            <a:ext cx="6858000" cy="108024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3"/>
          <p:cNvSpPr txBox="1"/>
          <p:nvPr>
            <p:ph type="title"/>
          </p:nvPr>
        </p:nvSpPr>
        <p:spPr>
          <a:xfrm>
            <a:off x="1165375" y="1055800"/>
            <a:ext cx="7011300" cy="19272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0" name="Google Shape;20;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21" name="Google Shape;21;p3"/>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22" name="Google Shape;22;p3"/>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23" name="Google Shape;23;p3"/>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 name="Google Shape;24;p3"/>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25" name="Google Shape;25;p3"/>
          <p:cNvPicPr preferRelativeResize="0"/>
          <p:nvPr/>
        </p:nvPicPr>
        <p:blipFill>
          <a:blip r:embed="rId4">
            <a:alphaModFix/>
          </a:blip>
          <a:stretch>
            <a:fillRect/>
          </a:stretch>
        </p:blipFill>
        <p:spPr>
          <a:xfrm>
            <a:off x="7949950" y="4506525"/>
            <a:ext cx="1071201" cy="4590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 name="Shape 26"/>
        <p:cNvGrpSpPr/>
        <p:nvPr/>
      </p:nvGrpSpPr>
      <p:grpSpPr>
        <a:xfrm>
          <a:off x="0" y="0"/>
          <a:ext cx="0" cy="0"/>
          <a:chOff x="0" y="0"/>
          <a:chExt cx="0" cy="0"/>
        </a:xfrm>
      </p:grpSpPr>
      <p:sp>
        <p:nvSpPr>
          <p:cNvPr id="27" name="Google Shape;2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 name="Google Shape;28;p4"/>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30" name="Google Shape;30;p4"/>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31" name="Google Shape;31;p4"/>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32" name="Google Shape;32;p4"/>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 name="Google Shape;33;p4"/>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34" name="Google Shape;34;p4"/>
          <p:cNvPicPr preferRelativeResize="0"/>
          <p:nvPr/>
        </p:nvPicPr>
        <p:blipFill>
          <a:blip r:embed="rId4">
            <a:alphaModFix/>
          </a:blip>
          <a:stretch>
            <a:fillRect/>
          </a:stretch>
        </p:blipFill>
        <p:spPr>
          <a:xfrm>
            <a:off x="7949950" y="4506525"/>
            <a:ext cx="1071201" cy="4590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7" name="Google Shape;37;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38" name="Google Shape;38;p5"/>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39" name="Google Shape;39;p5"/>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40" name="Google Shape;40;p5"/>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 name="Google Shape;41;p5"/>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42" name="Google Shape;42;p5"/>
          <p:cNvPicPr preferRelativeResize="0"/>
          <p:nvPr/>
        </p:nvPicPr>
        <p:blipFill>
          <a:blip r:embed="rId4">
            <a:alphaModFix/>
          </a:blip>
          <a:stretch>
            <a:fillRect/>
          </a:stretch>
        </p:blipFill>
        <p:spPr>
          <a:xfrm>
            <a:off x="7949950" y="4506525"/>
            <a:ext cx="1071201" cy="4590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3" name="Shape 43"/>
        <p:cNvGrpSpPr/>
        <p:nvPr/>
      </p:nvGrpSpPr>
      <p:grpSpPr>
        <a:xfrm>
          <a:off x="0" y="0"/>
          <a:ext cx="0" cy="0"/>
          <a:chOff x="0" y="0"/>
          <a:chExt cx="0" cy="0"/>
        </a:xfrm>
      </p:grpSpPr>
      <p:sp>
        <p:nvSpPr>
          <p:cNvPr id="44" name="Google Shape;44;p6"/>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5" name="Google Shape;45;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6" name="Google Shape;46;p6"/>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7" name="Google Shape;47;p6"/>
          <p:cNvSpPr txBox="1"/>
          <p:nvPr>
            <p:ph idx="3"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8" name="Google Shape;48;p6"/>
          <p:cNvSpPr txBox="1"/>
          <p:nvPr>
            <p:ph idx="4"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49" name="Google Shape;49;p6"/>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50" name="Google Shape;50;p6"/>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 name="Google Shape;51;p6"/>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52" name="Google Shape;52;p6"/>
          <p:cNvPicPr preferRelativeResize="0"/>
          <p:nvPr/>
        </p:nvPicPr>
        <p:blipFill>
          <a:blip r:embed="rId4">
            <a:alphaModFix/>
          </a:blip>
          <a:stretch>
            <a:fillRect/>
          </a:stretch>
        </p:blipFill>
        <p:spPr>
          <a:xfrm>
            <a:off x="7949950" y="4506525"/>
            <a:ext cx="1071201" cy="4590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3" name="Shape 53"/>
        <p:cNvGrpSpPr/>
        <p:nvPr/>
      </p:nvGrpSpPr>
      <p:grpSpPr>
        <a:xfrm>
          <a:off x="0" y="0"/>
          <a:ext cx="0" cy="0"/>
          <a:chOff x="0" y="0"/>
          <a:chExt cx="0" cy="0"/>
        </a:xfrm>
      </p:grpSpPr>
      <p:sp>
        <p:nvSpPr>
          <p:cNvPr id="54" name="Google Shape;54;p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7"/>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6" name="Google Shape;56;p7"/>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7" name="Google Shape;57;p7"/>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58" name="Google Shape;58;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59" name="Google Shape;59;p7"/>
          <p:cNvSpPr txBox="1"/>
          <p:nvPr>
            <p:ph idx="3"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60" name="Google Shape;60;p7"/>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61" name="Google Shape;61;p7"/>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2" name="Google Shape;62;p7"/>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63" name="Google Shape;63;p7"/>
          <p:cNvPicPr preferRelativeResize="0"/>
          <p:nvPr/>
        </p:nvPicPr>
        <p:blipFill>
          <a:blip r:embed="rId4">
            <a:alphaModFix/>
          </a:blip>
          <a:stretch>
            <a:fillRect/>
          </a:stretch>
        </p:blipFill>
        <p:spPr>
          <a:xfrm>
            <a:off x="7949950" y="4506525"/>
            <a:ext cx="1071201" cy="4590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4" name="Shape 64"/>
        <p:cNvGrpSpPr/>
        <p:nvPr/>
      </p:nvGrpSpPr>
      <p:grpSpPr>
        <a:xfrm>
          <a:off x="0" y="0"/>
          <a:ext cx="0" cy="0"/>
          <a:chOff x="0" y="0"/>
          <a:chExt cx="0" cy="0"/>
        </a:xfrm>
      </p:grpSpPr>
      <p:sp>
        <p:nvSpPr>
          <p:cNvPr id="65" name="Google Shape;6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66" name="Google Shape;66;p8"/>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67" name="Google Shape;67;p8"/>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68" name="Google Shape;68;p8"/>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 name="Google Shape;69;p8"/>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70" name="Google Shape;70;p8"/>
          <p:cNvPicPr preferRelativeResize="0"/>
          <p:nvPr/>
        </p:nvPicPr>
        <p:blipFill>
          <a:blip r:embed="rId4">
            <a:alphaModFix/>
          </a:blip>
          <a:stretch>
            <a:fillRect/>
          </a:stretch>
        </p:blipFill>
        <p:spPr>
          <a:xfrm>
            <a:off x="7949950" y="4506525"/>
            <a:ext cx="1071201" cy="4590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2">
  <p:cSld name="CUSTOM">
    <p:spTree>
      <p:nvGrpSpPr>
        <p:cNvPr id="71" name="Shape 71"/>
        <p:cNvGrpSpPr/>
        <p:nvPr/>
      </p:nvGrpSpPr>
      <p:grpSpPr>
        <a:xfrm>
          <a:off x="0" y="0"/>
          <a:ext cx="0" cy="0"/>
          <a:chOff x="0" y="0"/>
          <a:chExt cx="0" cy="0"/>
        </a:xfrm>
      </p:grpSpPr>
      <p:sp>
        <p:nvSpPr>
          <p:cNvPr id="72" name="Google Shape;72;p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ge Présentation" type="title">
  <p:cSld name="TITLE">
    <p:spTree>
      <p:nvGrpSpPr>
        <p:cNvPr id="77" name="Shape 77"/>
        <p:cNvGrpSpPr/>
        <p:nvPr/>
      </p:nvGrpSpPr>
      <p:grpSpPr>
        <a:xfrm>
          <a:off x="0" y="0"/>
          <a:ext cx="0" cy="0"/>
          <a:chOff x="0" y="0"/>
          <a:chExt cx="0" cy="0"/>
        </a:xfrm>
      </p:grpSpPr>
      <p:sp>
        <p:nvSpPr>
          <p:cNvPr id="78" name="Google Shape;78;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79" name="Google Shape;79;p11"/>
          <p:cNvPicPr preferRelativeResize="0"/>
          <p:nvPr/>
        </p:nvPicPr>
        <p:blipFill rotWithShape="1">
          <a:blip r:embed="rId2">
            <a:alphaModFix/>
          </a:blip>
          <a:srcRect b="0" l="0" r="27933" t="0"/>
          <a:stretch/>
        </p:blipFill>
        <p:spPr>
          <a:xfrm>
            <a:off x="-53150" y="425300"/>
            <a:ext cx="9214800" cy="4768800"/>
          </a:xfrm>
          <a:prstGeom prst="rect">
            <a:avLst/>
          </a:prstGeom>
          <a:noFill/>
          <a:ln>
            <a:noFill/>
          </a:ln>
        </p:spPr>
      </p:pic>
      <p:sp>
        <p:nvSpPr>
          <p:cNvPr id="80" name="Google Shape;80;p11"/>
          <p:cNvSpPr/>
          <p:nvPr/>
        </p:nvSpPr>
        <p:spPr>
          <a:xfrm rot="10800000">
            <a:off x="-58250" y="-106150"/>
            <a:ext cx="9225000" cy="1297575"/>
          </a:xfrm>
          <a:prstGeom prst="flowChartManualInpu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1" name="Google Shape;81;p11"/>
          <p:cNvGrpSpPr/>
          <p:nvPr/>
        </p:nvGrpSpPr>
        <p:grpSpPr>
          <a:xfrm>
            <a:off x="76200" y="76204"/>
            <a:ext cx="2449718" cy="819858"/>
            <a:chOff x="-58250" y="-38001"/>
            <a:chExt cx="3035209" cy="1148421"/>
          </a:xfrm>
        </p:grpSpPr>
        <p:pic>
          <p:nvPicPr>
            <p:cNvPr id="82" name="Google Shape;82;p11"/>
            <p:cNvPicPr preferRelativeResize="0"/>
            <p:nvPr/>
          </p:nvPicPr>
          <p:blipFill>
            <a:blip r:embed="rId3">
              <a:alphaModFix/>
            </a:blip>
            <a:stretch>
              <a:fillRect/>
            </a:stretch>
          </p:blipFill>
          <p:spPr>
            <a:xfrm>
              <a:off x="-58250" y="-38001"/>
              <a:ext cx="2324650" cy="1020176"/>
            </a:xfrm>
            <a:prstGeom prst="rect">
              <a:avLst/>
            </a:prstGeom>
            <a:noFill/>
            <a:ln>
              <a:noFill/>
            </a:ln>
          </p:spPr>
        </p:pic>
        <p:sp>
          <p:nvSpPr>
            <p:cNvPr id="83" name="Google Shape;83;p11"/>
            <p:cNvSpPr txBox="1"/>
            <p:nvPr/>
          </p:nvSpPr>
          <p:spPr>
            <a:xfrm>
              <a:off x="652259" y="596220"/>
              <a:ext cx="2324700" cy="5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 sz="700">
                  <a:solidFill>
                    <a:srgbClr val="FFFFFF"/>
                  </a:solidFill>
                  <a:latin typeface="Exo 2"/>
                  <a:ea typeface="Exo 2"/>
                  <a:cs typeface="Exo 2"/>
                  <a:sym typeface="Exo 2"/>
                </a:rPr>
                <a:t>CENTRE DE FORMATION </a:t>
              </a:r>
              <a:endParaRPr i="1" sz="700">
                <a:solidFill>
                  <a:srgbClr val="FFFFFF"/>
                </a:solidFill>
                <a:latin typeface="Exo 2"/>
                <a:ea typeface="Exo 2"/>
                <a:cs typeface="Exo 2"/>
                <a:sym typeface="Exo 2"/>
              </a:endParaRPr>
            </a:p>
            <a:p>
              <a:pPr indent="0" lvl="0" marL="0" rtl="0" algn="l">
                <a:spcBef>
                  <a:spcPts val="0"/>
                </a:spcBef>
                <a:spcAft>
                  <a:spcPts val="0"/>
                </a:spcAft>
                <a:buNone/>
              </a:pPr>
              <a:r>
                <a:rPr i="1" lang="fr" sz="700">
                  <a:solidFill>
                    <a:srgbClr val="FFFFFF"/>
                  </a:solidFill>
                  <a:latin typeface="Exo 2"/>
                  <a:ea typeface="Exo 2"/>
                  <a:cs typeface="Exo 2"/>
                  <a:sym typeface="Exo 2"/>
                </a:rPr>
                <a:t>DU TRANSPORT ROUTIER</a:t>
              </a:r>
              <a:endParaRPr i="1" sz="700">
                <a:solidFill>
                  <a:srgbClr val="FFFFFF"/>
                </a:solidFill>
                <a:latin typeface="Exo 2"/>
                <a:ea typeface="Exo 2"/>
                <a:cs typeface="Exo 2"/>
                <a:sym typeface="Exo 2"/>
              </a:endParaRPr>
            </a:p>
            <a:p>
              <a:pPr indent="0" lvl="0" marL="0" rtl="0" algn="l">
                <a:spcBef>
                  <a:spcPts val="0"/>
                </a:spcBef>
                <a:spcAft>
                  <a:spcPts val="0"/>
                </a:spcAft>
                <a:buNone/>
              </a:pPr>
              <a:r>
                <a:rPr i="1" lang="fr" sz="700">
                  <a:solidFill>
                    <a:srgbClr val="FFFFFF"/>
                  </a:solidFill>
                  <a:latin typeface="Exo 2"/>
                  <a:ea typeface="Exo 2"/>
                  <a:cs typeface="Exo 2"/>
                  <a:sym typeface="Exo 2"/>
                </a:rPr>
                <a:t>DE SAINT-JÉRÔME</a:t>
              </a:r>
              <a:endParaRPr i="1" sz="700">
                <a:solidFill>
                  <a:srgbClr val="FFFFFF"/>
                </a:solidFill>
                <a:latin typeface="Exo 2"/>
                <a:ea typeface="Exo 2"/>
                <a:cs typeface="Exo 2"/>
                <a:sym typeface="Exo 2"/>
              </a:endParaRPr>
            </a:p>
          </p:txBody>
        </p:sp>
      </p:grpSp>
      <p:sp>
        <p:nvSpPr>
          <p:cNvPr id="84" name="Google Shape;84;p11"/>
          <p:cNvSpPr txBox="1"/>
          <p:nvPr>
            <p:ph type="title"/>
          </p:nvPr>
        </p:nvSpPr>
        <p:spPr>
          <a:xfrm>
            <a:off x="5237250" y="1239725"/>
            <a:ext cx="3235200" cy="1927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000000"/>
              </a:buClr>
              <a:buSzPts val="3600"/>
              <a:buFont typeface="Oswald"/>
              <a:buNone/>
              <a:defRPr b="1" sz="3600">
                <a:solidFill>
                  <a:srgbClr val="000000"/>
                </a:solidFill>
                <a:latin typeface="Oswald"/>
                <a:ea typeface="Oswald"/>
                <a:cs typeface="Oswald"/>
                <a:sym typeface="Oswa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10" Type="http://schemas.openxmlformats.org/officeDocument/2006/relationships/theme" Target="../theme/theme1.xml"/><Relationship Id="rId9" Type="http://schemas.openxmlformats.org/officeDocument/2006/relationships/slideLayout" Target="../slideLayouts/slideLayout17.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73" name="Shape 73"/>
        <p:cNvGrpSpPr/>
        <p:nvPr/>
      </p:nvGrpSpPr>
      <p:grpSpPr>
        <a:xfrm>
          <a:off x="0" y="0"/>
          <a:ext cx="0" cy="0"/>
          <a:chOff x="0" y="0"/>
          <a:chExt cx="0" cy="0"/>
        </a:xfrm>
      </p:grpSpPr>
      <p:sp>
        <p:nvSpPr>
          <p:cNvPr id="74" name="Google Shape;74;p1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5" name="Google Shape;75;p1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76" name="Google Shape;76;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28.jpg"/><Relationship Id="rId4" Type="http://schemas.openxmlformats.org/officeDocument/2006/relationships/image" Target="../media/image20.jpg"/><Relationship Id="rId5"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hyperlink" Target="https://drive.google.com/open?id=10zFaCMlDFFmExGC4Ceo7ZK1-NseFQ98T"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21.png"/><Relationship Id="rId5"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2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0"/>
          <p:cNvSpPr txBox="1"/>
          <p:nvPr>
            <p:ph type="title"/>
          </p:nvPr>
        </p:nvSpPr>
        <p:spPr>
          <a:xfrm>
            <a:off x="5020300" y="1225800"/>
            <a:ext cx="3896100" cy="2300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
                <a:latin typeface="Arial"/>
                <a:ea typeface="Arial"/>
                <a:cs typeface="Arial"/>
                <a:sym typeface="Arial"/>
              </a:rPr>
              <a:t>Competency 2 </a:t>
            </a:r>
            <a:r>
              <a:rPr lang="fr">
                <a:latin typeface="Arial"/>
                <a:ea typeface="Arial"/>
                <a:cs typeface="Arial"/>
                <a:sym typeface="Arial"/>
              </a:rPr>
              <a:t>Lesson 2.2.2</a:t>
            </a:r>
            <a:endParaRPr>
              <a:latin typeface="Arial"/>
              <a:ea typeface="Arial"/>
              <a:cs typeface="Arial"/>
              <a:sym typeface="Arial"/>
            </a:endParaRPr>
          </a:p>
          <a:p>
            <a:pPr indent="0" lvl="0" marL="0" rtl="0" algn="ctr">
              <a:spcBef>
                <a:spcPts val="0"/>
              </a:spcBef>
              <a:spcAft>
                <a:spcPts val="0"/>
              </a:spcAft>
              <a:buNone/>
            </a:pPr>
            <a:r>
              <a:rPr lang="fr">
                <a:latin typeface="Arial"/>
                <a:ea typeface="Arial"/>
                <a:cs typeface="Arial"/>
                <a:sym typeface="Arial"/>
              </a:rPr>
              <a:t>Cooling System</a:t>
            </a:r>
            <a:endParaRPr>
              <a:latin typeface="Arial"/>
              <a:ea typeface="Arial"/>
              <a:cs typeface="Arial"/>
              <a:sym typeface="Arial"/>
            </a:endParaRPr>
          </a:p>
          <a:p>
            <a:pPr indent="0" lvl="0" marL="0" rtl="0" algn="ctr">
              <a:spcBef>
                <a:spcPts val="0"/>
              </a:spcBef>
              <a:spcAft>
                <a:spcPts val="0"/>
              </a:spcAft>
              <a:buNone/>
            </a:pPr>
            <a:r>
              <a:t/>
            </a:r>
            <a:endParaRPr>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id="212" name="Google Shape;212;p29"/>
          <p:cNvPicPr preferRelativeResize="0"/>
          <p:nvPr/>
        </p:nvPicPr>
        <p:blipFill>
          <a:blip r:embed="rId3">
            <a:alphaModFix/>
          </a:blip>
          <a:stretch>
            <a:fillRect/>
          </a:stretch>
        </p:blipFill>
        <p:spPr>
          <a:xfrm>
            <a:off x="6074211" y="1074357"/>
            <a:ext cx="2588875" cy="3127875"/>
          </a:xfrm>
          <a:prstGeom prst="rect">
            <a:avLst/>
          </a:prstGeom>
          <a:noFill/>
          <a:ln>
            <a:noFill/>
          </a:ln>
        </p:spPr>
      </p:pic>
      <p:pic>
        <p:nvPicPr>
          <p:cNvPr id="213" name="Google Shape;213;p29"/>
          <p:cNvPicPr preferRelativeResize="0"/>
          <p:nvPr/>
        </p:nvPicPr>
        <p:blipFill>
          <a:blip r:embed="rId4">
            <a:alphaModFix/>
          </a:blip>
          <a:stretch>
            <a:fillRect/>
          </a:stretch>
        </p:blipFill>
        <p:spPr>
          <a:xfrm>
            <a:off x="64950" y="86475"/>
            <a:ext cx="5559125" cy="4190975"/>
          </a:xfrm>
          <a:prstGeom prst="rect">
            <a:avLst/>
          </a:prstGeom>
          <a:noFill/>
          <a:ln>
            <a:noFill/>
          </a:ln>
        </p:spPr>
      </p:pic>
      <p:sp>
        <p:nvSpPr>
          <p:cNvPr id="214" name="Google Shape;214;p29"/>
          <p:cNvSpPr/>
          <p:nvPr/>
        </p:nvSpPr>
        <p:spPr>
          <a:xfrm>
            <a:off x="3504800" y="1074350"/>
            <a:ext cx="1638300" cy="1262400"/>
          </a:xfrm>
          <a:prstGeom prst="ellipse">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9"/>
          <p:cNvSpPr/>
          <p:nvPr/>
        </p:nvSpPr>
        <p:spPr>
          <a:xfrm>
            <a:off x="7426524" y="2612039"/>
            <a:ext cx="1174500" cy="584100"/>
          </a:xfrm>
          <a:prstGeom prst="ellipse">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9"/>
          <p:cNvSpPr txBox="1"/>
          <p:nvPr/>
        </p:nvSpPr>
        <p:spPr>
          <a:xfrm>
            <a:off x="6081275" y="48736"/>
            <a:ext cx="2648400" cy="98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sz="1800">
                <a:highlight>
                  <a:srgbClr val="FFFF00"/>
                </a:highlight>
              </a:rPr>
              <a:t>Always Follow The Manufacturer’s Recommendations.</a:t>
            </a:r>
            <a:endParaRPr b="1" sz="1800">
              <a:highlight>
                <a:srgbClr val="FFFF00"/>
              </a:high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id="221" name="Google Shape;221;p30"/>
          <p:cNvPicPr preferRelativeResize="0"/>
          <p:nvPr/>
        </p:nvPicPr>
        <p:blipFill>
          <a:blip r:embed="rId3">
            <a:alphaModFix/>
          </a:blip>
          <a:stretch>
            <a:fillRect/>
          </a:stretch>
        </p:blipFill>
        <p:spPr>
          <a:xfrm>
            <a:off x="1194955" y="762000"/>
            <a:ext cx="6715125" cy="733425"/>
          </a:xfrm>
          <a:prstGeom prst="rect">
            <a:avLst/>
          </a:prstGeom>
          <a:noFill/>
          <a:ln>
            <a:noFill/>
          </a:ln>
        </p:spPr>
      </p:pic>
      <p:pic>
        <p:nvPicPr>
          <p:cNvPr id="222" name="Google Shape;222;p30"/>
          <p:cNvPicPr preferRelativeResize="0"/>
          <p:nvPr/>
        </p:nvPicPr>
        <p:blipFill>
          <a:blip r:embed="rId4">
            <a:alphaModFix/>
          </a:blip>
          <a:stretch>
            <a:fillRect/>
          </a:stretch>
        </p:blipFill>
        <p:spPr>
          <a:xfrm>
            <a:off x="1219200" y="1495425"/>
            <a:ext cx="6667500" cy="2552700"/>
          </a:xfrm>
          <a:prstGeom prst="rect">
            <a:avLst/>
          </a:prstGeom>
          <a:noFill/>
          <a:ln>
            <a:noFill/>
          </a:ln>
        </p:spPr>
      </p:pic>
      <p:sp>
        <p:nvSpPr>
          <p:cNvPr id="223" name="Google Shape;223;p30"/>
          <p:cNvSpPr txBox="1"/>
          <p:nvPr/>
        </p:nvSpPr>
        <p:spPr>
          <a:xfrm>
            <a:off x="154500" y="161150"/>
            <a:ext cx="8843400" cy="46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sz="2400"/>
              <a:t>Cross-Reference</a:t>
            </a:r>
            <a:r>
              <a:rPr b="1" lang="fr" sz="2400"/>
              <a:t> Guide For Different Engine Manufacturers</a:t>
            </a:r>
            <a:endParaRPr b="1" sz="2400"/>
          </a:p>
        </p:txBody>
      </p:sp>
      <p:sp>
        <p:nvSpPr>
          <p:cNvPr id="224" name="Google Shape;224;p30"/>
          <p:cNvSpPr/>
          <p:nvPr/>
        </p:nvSpPr>
        <p:spPr>
          <a:xfrm>
            <a:off x="1831405" y="3351073"/>
            <a:ext cx="1688400" cy="3246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sp>
        <p:nvSpPr>
          <p:cNvPr id="225" name="Google Shape;225;p30"/>
          <p:cNvSpPr/>
          <p:nvPr/>
        </p:nvSpPr>
        <p:spPr>
          <a:xfrm>
            <a:off x="2052214" y="2922434"/>
            <a:ext cx="1285800" cy="3246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0"/>
          <p:cNvSpPr/>
          <p:nvPr/>
        </p:nvSpPr>
        <p:spPr>
          <a:xfrm>
            <a:off x="2195089" y="1859100"/>
            <a:ext cx="974100" cy="3378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0"/>
          <p:cNvSpPr txBox="1"/>
          <p:nvPr/>
        </p:nvSpPr>
        <p:spPr>
          <a:xfrm>
            <a:off x="154500" y="1156000"/>
            <a:ext cx="975600" cy="40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800"/>
              <a:t>Paccar</a:t>
            </a:r>
            <a:endParaRPr b="1" sz="1800"/>
          </a:p>
        </p:txBody>
      </p:sp>
      <p:cxnSp>
        <p:nvCxnSpPr>
          <p:cNvPr id="228" name="Google Shape;228;p30"/>
          <p:cNvCxnSpPr/>
          <p:nvPr/>
        </p:nvCxnSpPr>
        <p:spPr>
          <a:xfrm>
            <a:off x="1104123" y="1394527"/>
            <a:ext cx="975600" cy="618900"/>
          </a:xfrm>
          <a:prstGeom prst="straightConnector1">
            <a:avLst/>
          </a:prstGeom>
          <a:noFill/>
          <a:ln cap="flat" cmpd="sng" w="28575">
            <a:solidFill>
              <a:schemeClr val="dk2"/>
            </a:solidFill>
            <a:prstDash val="solid"/>
            <a:round/>
            <a:headEnd len="med" w="med" type="none"/>
            <a:tailEnd len="med" w="med" type="triangle"/>
          </a:ln>
        </p:spPr>
      </p:cxnSp>
      <p:sp>
        <p:nvSpPr>
          <p:cNvPr id="229" name="Google Shape;229;p30"/>
          <p:cNvSpPr txBox="1"/>
          <p:nvPr/>
        </p:nvSpPr>
        <p:spPr>
          <a:xfrm>
            <a:off x="441625" y="2104150"/>
            <a:ext cx="7335900" cy="8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30"/>
          <p:cNvSpPr txBox="1"/>
          <p:nvPr/>
        </p:nvSpPr>
        <p:spPr>
          <a:xfrm>
            <a:off x="285649" y="2052200"/>
            <a:ext cx="870300" cy="40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800"/>
              <a:t>Volvo</a:t>
            </a:r>
            <a:endParaRPr b="1" sz="1800"/>
          </a:p>
        </p:txBody>
      </p:sp>
      <p:cxnSp>
        <p:nvCxnSpPr>
          <p:cNvPr id="231" name="Google Shape;231;p30"/>
          <p:cNvCxnSpPr/>
          <p:nvPr/>
        </p:nvCxnSpPr>
        <p:spPr>
          <a:xfrm>
            <a:off x="1091011" y="2329700"/>
            <a:ext cx="870300" cy="681900"/>
          </a:xfrm>
          <a:prstGeom prst="straightConnector1">
            <a:avLst/>
          </a:prstGeom>
          <a:noFill/>
          <a:ln cap="flat" cmpd="sng" w="28575">
            <a:solidFill>
              <a:schemeClr val="dk2"/>
            </a:solidFill>
            <a:prstDash val="solid"/>
            <a:round/>
            <a:headEnd len="med" w="med" type="none"/>
            <a:tailEnd len="med" w="med" type="triangle"/>
          </a:ln>
        </p:spPr>
      </p:cxnSp>
      <p:sp>
        <p:nvSpPr>
          <p:cNvPr id="232" name="Google Shape;232;p30"/>
          <p:cNvSpPr/>
          <p:nvPr/>
        </p:nvSpPr>
        <p:spPr>
          <a:xfrm>
            <a:off x="3519916" y="1207936"/>
            <a:ext cx="480600" cy="337800"/>
          </a:xfrm>
          <a:prstGeom prst="ellipse">
            <a:avLst/>
          </a:pr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1"/>
          <p:cNvSpPr txBox="1"/>
          <p:nvPr>
            <p:ph type="title"/>
          </p:nvPr>
        </p:nvSpPr>
        <p:spPr>
          <a:xfrm>
            <a:off x="6310675" y="2883425"/>
            <a:ext cx="2710500" cy="75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fr" sz="1800">
                <a:solidFill>
                  <a:srgbClr val="FF0000"/>
                </a:solidFill>
              </a:rPr>
              <a:t>Coolant Radiator</a:t>
            </a:r>
            <a:endParaRPr b="1" sz="1800">
              <a:solidFill>
                <a:srgbClr val="FF0000"/>
              </a:solidFill>
            </a:endParaRPr>
          </a:p>
        </p:txBody>
      </p:sp>
      <p:sp>
        <p:nvSpPr>
          <p:cNvPr id="238" name="Google Shape;238;p31"/>
          <p:cNvSpPr txBox="1"/>
          <p:nvPr/>
        </p:nvSpPr>
        <p:spPr>
          <a:xfrm>
            <a:off x="6767875" y="249600"/>
            <a:ext cx="2063700" cy="75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sz="1800">
                <a:solidFill>
                  <a:srgbClr val="FF0000"/>
                </a:solidFill>
              </a:rPr>
              <a:t>Air Conditioning </a:t>
            </a:r>
            <a:r>
              <a:rPr b="1" lang="fr" sz="1800">
                <a:solidFill>
                  <a:srgbClr val="FF0000"/>
                </a:solidFill>
              </a:rPr>
              <a:t>Condenser</a:t>
            </a:r>
            <a:endParaRPr b="1" sz="1800">
              <a:solidFill>
                <a:srgbClr val="FF0000"/>
              </a:solidFill>
            </a:endParaRPr>
          </a:p>
        </p:txBody>
      </p:sp>
      <p:pic>
        <p:nvPicPr>
          <p:cNvPr id="239" name="Google Shape;239;p31"/>
          <p:cNvPicPr preferRelativeResize="0"/>
          <p:nvPr/>
        </p:nvPicPr>
        <p:blipFill>
          <a:blip r:embed="rId3">
            <a:alphaModFix/>
          </a:blip>
          <a:stretch>
            <a:fillRect/>
          </a:stretch>
        </p:blipFill>
        <p:spPr>
          <a:xfrm>
            <a:off x="152400" y="152400"/>
            <a:ext cx="5431100" cy="4073325"/>
          </a:xfrm>
          <a:prstGeom prst="rect">
            <a:avLst/>
          </a:prstGeom>
          <a:noFill/>
          <a:ln>
            <a:noFill/>
          </a:ln>
        </p:spPr>
      </p:pic>
      <p:cxnSp>
        <p:nvCxnSpPr>
          <p:cNvPr id="240" name="Google Shape;240;p31"/>
          <p:cNvCxnSpPr>
            <a:stCxn id="238" idx="1"/>
          </p:cNvCxnSpPr>
          <p:nvPr/>
        </p:nvCxnSpPr>
        <p:spPr>
          <a:xfrm flipH="1">
            <a:off x="5466775" y="625350"/>
            <a:ext cx="1301100" cy="852900"/>
          </a:xfrm>
          <a:prstGeom prst="straightConnector1">
            <a:avLst/>
          </a:prstGeom>
          <a:noFill/>
          <a:ln cap="flat" cmpd="sng" w="38100">
            <a:solidFill>
              <a:srgbClr val="FFFF00"/>
            </a:solidFill>
            <a:prstDash val="solid"/>
            <a:round/>
            <a:headEnd len="med" w="med" type="none"/>
            <a:tailEnd len="med" w="med" type="triangle"/>
          </a:ln>
        </p:spPr>
      </p:cxnSp>
      <p:cxnSp>
        <p:nvCxnSpPr>
          <p:cNvPr id="241" name="Google Shape;241;p31"/>
          <p:cNvCxnSpPr/>
          <p:nvPr/>
        </p:nvCxnSpPr>
        <p:spPr>
          <a:xfrm flipH="1">
            <a:off x="4357925" y="3163350"/>
            <a:ext cx="2210400" cy="705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p32"/>
          <p:cNvPicPr preferRelativeResize="0"/>
          <p:nvPr/>
        </p:nvPicPr>
        <p:blipFill rotWithShape="1">
          <a:blip r:embed="rId3">
            <a:alphaModFix/>
          </a:blip>
          <a:srcRect b="0" l="0" r="0" t="0"/>
          <a:stretch/>
        </p:blipFill>
        <p:spPr>
          <a:xfrm>
            <a:off x="5870600" y="1780775"/>
            <a:ext cx="2645874" cy="2507075"/>
          </a:xfrm>
          <a:prstGeom prst="rect">
            <a:avLst/>
          </a:prstGeom>
          <a:noFill/>
          <a:ln>
            <a:noFill/>
          </a:ln>
        </p:spPr>
      </p:pic>
      <p:pic>
        <p:nvPicPr>
          <p:cNvPr id="247" name="Google Shape;247;p32"/>
          <p:cNvPicPr preferRelativeResize="0"/>
          <p:nvPr/>
        </p:nvPicPr>
        <p:blipFill rotWithShape="1">
          <a:blip r:embed="rId4">
            <a:alphaModFix/>
          </a:blip>
          <a:srcRect b="0" l="0" r="0" t="0"/>
          <a:stretch/>
        </p:blipFill>
        <p:spPr>
          <a:xfrm>
            <a:off x="160276" y="53670"/>
            <a:ext cx="4042745" cy="4293038"/>
          </a:xfrm>
          <a:prstGeom prst="rect">
            <a:avLst/>
          </a:prstGeom>
          <a:noFill/>
          <a:ln>
            <a:noFill/>
          </a:ln>
        </p:spPr>
      </p:pic>
      <p:pic>
        <p:nvPicPr>
          <p:cNvPr id="248" name="Google Shape;248;p32"/>
          <p:cNvPicPr preferRelativeResize="0"/>
          <p:nvPr/>
        </p:nvPicPr>
        <p:blipFill>
          <a:blip r:embed="rId5">
            <a:alphaModFix/>
          </a:blip>
          <a:stretch>
            <a:fillRect/>
          </a:stretch>
        </p:blipFill>
        <p:spPr>
          <a:xfrm>
            <a:off x="4203025" y="216100"/>
            <a:ext cx="3344851" cy="2069226"/>
          </a:xfrm>
          <a:prstGeom prst="rect">
            <a:avLst/>
          </a:prstGeom>
          <a:noFill/>
          <a:ln>
            <a:noFill/>
          </a:ln>
        </p:spPr>
      </p:pic>
      <p:sp>
        <p:nvSpPr>
          <p:cNvPr id="249" name="Google Shape;249;p32"/>
          <p:cNvSpPr txBox="1"/>
          <p:nvPr/>
        </p:nvSpPr>
        <p:spPr>
          <a:xfrm>
            <a:off x="4145700" y="116375"/>
            <a:ext cx="2581200" cy="102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rgbClr val="FF0000"/>
                </a:solidFill>
              </a:rPr>
              <a:t>Radiator Honeycomb</a:t>
            </a:r>
            <a:endParaRPr b="1">
              <a:solidFill>
                <a:srgbClr val="FF0000"/>
              </a:solidFill>
            </a:endParaRPr>
          </a:p>
        </p:txBody>
      </p:sp>
      <p:cxnSp>
        <p:nvCxnSpPr>
          <p:cNvPr id="250" name="Google Shape;250;p32"/>
          <p:cNvCxnSpPr/>
          <p:nvPr/>
        </p:nvCxnSpPr>
        <p:spPr>
          <a:xfrm flipH="1">
            <a:off x="2934225" y="489100"/>
            <a:ext cx="1341900" cy="596400"/>
          </a:xfrm>
          <a:prstGeom prst="straightConnector1">
            <a:avLst/>
          </a:prstGeom>
          <a:noFill/>
          <a:ln cap="flat" cmpd="sng" w="9525">
            <a:solidFill>
              <a:srgbClr val="FFFF00"/>
            </a:solidFill>
            <a:prstDash val="solid"/>
            <a:round/>
            <a:headEnd len="med" w="med" type="none"/>
            <a:tailEnd len="med" w="med" type="triangle"/>
          </a:ln>
        </p:spPr>
      </p:cxnSp>
      <p:sp>
        <p:nvSpPr>
          <p:cNvPr id="251" name="Google Shape;251;p32"/>
          <p:cNvSpPr txBox="1"/>
          <p:nvPr/>
        </p:nvSpPr>
        <p:spPr>
          <a:xfrm>
            <a:off x="4900425" y="2035875"/>
            <a:ext cx="5339100" cy="74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rgbClr val="FF0000"/>
                </a:solidFill>
              </a:rPr>
              <a:t>Hoses</a:t>
            </a:r>
            <a:endParaRPr b="1">
              <a:solidFill>
                <a:srgbClr val="FF0000"/>
              </a:solidFill>
            </a:endParaRPr>
          </a:p>
          <a:p>
            <a:pPr indent="0" lvl="0" marL="0" rtl="0" algn="l">
              <a:spcBef>
                <a:spcPts val="0"/>
              </a:spcBef>
              <a:spcAft>
                <a:spcPts val="0"/>
              </a:spcAft>
              <a:buNone/>
            </a:pPr>
            <a:r>
              <a:t/>
            </a:r>
            <a:endParaRPr b="1">
              <a:solidFill>
                <a:srgbClr val="FF0000"/>
              </a:solidFill>
            </a:endParaRPr>
          </a:p>
          <a:p>
            <a:pPr indent="0" lvl="0" marL="0" rtl="0" algn="l">
              <a:spcBef>
                <a:spcPts val="0"/>
              </a:spcBef>
              <a:spcAft>
                <a:spcPts val="0"/>
              </a:spcAft>
              <a:buNone/>
            </a:pPr>
            <a:r>
              <a:rPr b="1" lang="fr">
                <a:solidFill>
                  <a:srgbClr val="FF0000"/>
                </a:solidFill>
              </a:rPr>
              <a:t>                                Clamps</a:t>
            </a:r>
            <a:endParaRPr b="1">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id="256" name="Google Shape;256;p33"/>
          <p:cNvPicPr preferRelativeResize="0"/>
          <p:nvPr/>
        </p:nvPicPr>
        <p:blipFill>
          <a:blip r:embed="rId3">
            <a:alphaModFix/>
          </a:blip>
          <a:stretch>
            <a:fillRect/>
          </a:stretch>
        </p:blipFill>
        <p:spPr>
          <a:xfrm>
            <a:off x="2436775" y="663300"/>
            <a:ext cx="2941658" cy="3250350"/>
          </a:xfrm>
          <a:prstGeom prst="rect">
            <a:avLst/>
          </a:prstGeom>
          <a:noFill/>
          <a:ln>
            <a:noFill/>
          </a:ln>
        </p:spPr>
      </p:pic>
      <p:pic>
        <p:nvPicPr>
          <p:cNvPr id="257" name="Google Shape;257;p33"/>
          <p:cNvPicPr preferRelativeResize="0"/>
          <p:nvPr/>
        </p:nvPicPr>
        <p:blipFill>
          <a:blip r:embed="rId4">
            <a:alphaModFix/>
          </a:blip>
          <a:stretch>
            <a:fillRect/>
          </a:stretch>
        </p:blipFill>
        <p:spPr>
          <a:xfrm rot="10800000">
            <a:off x="62050" y="735700"/>
            <a:ext cx="2069250" cy="1551925"/>
          </a:xfrm>
          <a:prstGeom prst="rect">
            <a:avLst/>
          </a:prstGeom>
          <a:noFill/>
          <a:ln>
            <a:noFill/>
          </a:ln>
        </p:spPr>
      </p:pic>
      <p:sp>
        <p:nvSpPr>
          <p:cNvPr id="258" name="Google Shape;258;p33"/>
          <p:cNvSpPr txBox="1"/>
          <p:nvPr/>
        </p:nvSpPr>
        <p:spPr>
          <a:xfrm>
            <a:off x="5436101" y="2954500"/>
            <a:ext cx="3661800" cy="106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800">
                <a:solidFill>
                  <a:srgbClr val="FF0000"/>
                </a:solidFill>
              </a:rPr>
              <a:t>Air Conditioning Condenser</a:t>
            </a:r>
            <a:endParaRPr b="1" sz="1800">
              <a:solidFill>
                <a:srgbClr val="FF0000"/>
              </a:solidFill>
            </a:endParaRPr>
          </a:p>
        </p:txBody>
      </p:sp>
      <p:sp>
        <p:nvSpPr>
          <p:cNvPr id="259" name="Google Shape;259;p33"/>
          <p:cNvSpPr txBox="1"/>
          <p:nvPr/>
        </p:nvSpPr>
        <p:spPr>
          <a:xfrm>
            <a:off x="62050" y="2571750"/>
            <a:ext cx="2316900" cy="134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800">
                <a:solidFill>
                  <a:srgbClr val="FF0000"/>
                </a:solidFill>
              </a:rPr>
              <a:t>Compressor And Air Conditioning Hoses</a:t>
            </a:r>
            <a:endParaRPr b="1" sz="1800">
              <a:solidFill>
                <a:srgbClr val="FF0000"/>
              </a:solidFill>
            </a:endParaRPr>
          </a:p>
        </p:txBody>
      </p:sp>
      <p:cxnSp>
        <p:nvCxnSpPr>
          <p:cNvPr id="260" name="Google Shape;260;p33"/>
          <p:cNvCxnSpPr>
            <a:stCxn id="259" idx="0"/>
          </p:cNvCxnSpPr>
          <p:nvPr/>
        </p:nvCxnSpPr>
        <p:spPr>
          <a:xfrm rot="10800000">
            <a:off x="1216600" y="1825950"/>
            <a:ext cx="3900" cy="745800"/>
          </a:xfrm>
          <a:prstGeom prst="straightConnector1">
            <a:avLst/>
          </a:prstGeom>
          <a:noFill/>
          <a:ln cap="flat" cmpd="sng" w="38100">
            <a:solidFill>
              <a:srgbClr val="FFFF00"/>
            </a:solidFill>
            <a:prstDash val="solid"/>
            <a:round/>
            <a:headEnd len="med" w="med" type="none"/>
            <a:tailEnd len="med" w="med" type="triangle"/>
          </a:ln>
        </p:spPr>
      </p:cxnSp>
      <p:cxnSp>
        <p:nvCxnSpPr>
          <p:cNvPr id="261" name="Google Shape;261;p33"/>
          <p:cNvCxnSpPr/>
          <p:nvPr/>
        </p:nvCxnSpPr>
        <p:spPr>
          <a:xfrm flipH="1" rot="10800000">
            <a:off x="2049125" y="2272450"/>
            <a:ext cx="1354200" cy="480900"/>
          </a:xfrm>
          <a:prstGeom prst="straightConnector1">
            <a:avLst/>
          </a:prstGeom>
          <a:noFill/>
          <a:ln cap="flat" cmpd="sng" w="38100">
            <a:solidFill>
              <a:srgbClr val="FFFF00"/>
            </a:solidFill>
            <a:prstDash val="solid"/>
            <a:round/>
            <a:headEnd len="med" w="med" type="none"/>
            <a:tailEnd len="med" w="med" type="triangle"/>
          </a:ln>
        </p:spPr>
      </p:cxnSp>
      <p:cxnSp>
        <p:nvCxnSpPr>
          <p:cNvPr id="262" name="Google Shape;262;p33"/>
          <p:cNvCxnSpPr/>
          <p:nvPr/>
        </p:nvCxnSpPr>
        <p:spPr>
          <a:xfrm flipH="1" rot="10800000">
            <a:off x="2030500" y="3072925"/>
            <a:ext cx="1480800" cy="34500"/>
          </a:xfrm>
          <a:prstGeom prst="straightConnector1">
            <a:avLst/>
          </a:prstGeom>
          <a:noFill/>
          <a:ln cap="flat" cmpd="sng" w="38100">
            <a:solidFill>
              <a:srgbClr val="FFFF00"/>
            </a:solidFill>
            <a:prstDash val="solid"/>
            <a:round/>
            <a:headEnd len="med" w="med" type="none"/>
            <a:tailEnd len="med" w="med" type="triangle"/>
          </a:ln>
        </p:spPr>
      </p:cxnSp>
      <p:pic>
        <p:nvPicPr>
          <p:cNvPr id="263" name="Google Shape;263;p33"/>
          <p:cNvPicPr preferRelativeResize="0"/>
          <p:nvPr/>
        </p:nvPicPr>
        <p:blipFill>
          <a:blip r:embed="rId5">
            <a:alphaModFix/>
          </a:blip>
          <a:stretch>
            <a:fillRect/>
          </a:stretch>
        </p:blipFill>
        <p:spPr>
          <a:xfrm>
            <a:off x="5530833" y="304800"/>
            <a:ext cx="3460767" cy="240799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34"/>
          <p:cNvPicPr preferRelativeResize="0"/>
          <p:nvPr/>
        </p:nvPicPr>
        <p:blipFill rotWithShape="1">
          <a:blip r:embed="rId3">
            <a:alphaModFix/>
          </a:blip>
          <a:srcRect b="-4964" l="89" r="79" t="0"/>
          <a:stretch/>
        </p:blipFill>
        <p:spPr>
          <a:xfrm>
            <a:off x="792075" y="1291150"/>
            <a:ext cx="7836600" cy="2102500"/>
          </a:xfrm>
          <a:prstGeom prst="rect">
            <a:avLst/>
          </a:prstGeom>
          <a:noFill/>
          <a:ln>
            <a:noFill/>
          </a:ln>
        </p:spPr>
      </p:pic>
      <p:sp>
        <p:nvSpPr>
          <p:cNvPr id="269" name="Google Shape;269;p34"/>
          <p:cNvSpPr txBox="1"/>
          <p:nvPr/>
        </p:nvSpPr>
        <p:spPr>
          <a:xfrm>
            <a:off x="4114800" y="3352800"/>
            <a:ext cx="1087800" cy="57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2400" u="sng">
                <a:solidFill>
                  <a:srgbClr val="1155CC"/>
                </a:solidFill>
                <a:hlinkClick r:id="rId4">
                  <a:extLst>
                    <a:ext uri="{A12FA001-AC4F-418D-AE19-62706E023703}">
                      <ahyp:hlinkClr val="tx"/>
                    </a:ext>
                  </a:extLst>
                </a:hlinkClick>
              </a:rPr>
              <a:t>Video</a:t>
            </a:r>
            <a:endParaRPr b="1" sz="24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p35"/>
          <p:cNvPicPr preferRelativeResize="0"/>
          <p:nvPr/>
        </p:nvPicPr>
        <p:blipFill>
          <a:blip r:embed="rId3">
            <a:alphaModFix/>
          </a:blip>
          <a:stretch>
            <a:fillRect/>
          </a:stretch>
        </p:blipFill>
        <p:spPr>
          <a:xfrm>
            <a:off x="152400" y="120164"/>
            <a:ext cx="5653524" cy="4121925"/>
          </a:xfrm>
          <a:prstGeom prst="rect">
            <a:avLst/>
          </a:prstGeom>
          <a:noFill/>
          <a:ln>
            <a:noFill/>
          </a:ln>
        </p:spPr>
      </p:pic>
      <p:sp>
        <p:nvSpPr>
          <p:cNvPr id="275" name="Google Shape;275;p35"/>
          <p:cNvSpPr txBox="1"/>
          <p:nvPr/>
        </p:nvSpPr>
        <p:spPr>
          <a:xfrm>
            <a:off x="5944025" y="364800"/>
            <a:ext cx="3121500" cy="197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2000"/>
              <a:t>In cold weather, the use of a</a:t>
            </a:r>
            <a:r>
              <a:rPr b="1" lang="fr" sz="2000"/>
              <a:t> </a:t>
            </a:r>
            <a:r>
              <a:rPr b="1" lang="fr" sz="2000">
                <a:solidFill>
                  <a:srgbClr val="FF0000"/>
                </a:solidFill>
              </a:rPr>
              <a:t>“</a:t>
            </a:r>
            <a:r>
              <a:rPr b="1" lang="fr" sz="2000">
                <a:solidFill>
                  <a:srgbClr val="FF0000"/>
                </a:solidFill>
              </a:rPr>
              <a:t>Winter Front</a:t>
            </a:r>
            <a:r>
              <a:rPr b="1" lang="fr" sz="2000">
                <a:solidFill>
                  <a:srgbClr val="FF0000"/>
                </a:solidFill>
              </a:rPr>
              <a:t>”</a:t>
            </a:r>
            <a:r>
              <a:rPr lang="fr" sz="2000"/>
              <a:t> cover is recommended in order to reach and maintain operating temperatures faster.</a:t>
            </a:r>
            <a:endParaRPr sz="1600"/>
          </a:p>
        </p:txBody>
      </p:sp>
      <p:cxnSp>
        <p:nvCxnSpPr>
          <p:cNvPr id="276" name="Google Shape;276;p35"/>
          <p:cNvCxnSpPr/>
          <p:nvPr/>
        </p:nvCxnSpPr>
        <p:spPr>
          <a:xfrm flipH="1">
            <a:off x="2608175" y="992275"/>
            <a:ext cx="4034700" cy="10995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36"/>
          <p:cNvSpPr txBox="1"/>
          <p:nvPr>
            <p:ph type="title"/>
          </p:nvPr>
        </p:nvSpPr>
        <p:spPr>
          <a:xfrm>
            <a:off x="5237250" y="1239725"/>
            <a:ext cx="3235200" cy="19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
              <a:t>Thank You</a:t>
            </a:r>
            <a:endParaRPr/>
          </a:p>
          <a:p>
            <a:pPr indent="0" lvl="0" marL="0" rtl="0" algn="ctr">
              <a:spcBef>
                <a:spcPts val="0"/>
              </a:spcBef>
              <a:spcAft>
                <a:spcPts val="0"/>
              </a:spcAft>
              <a:buNone/>
            </a:pPr>
            <a:r>
              <a:rPr lang="fr"/>
              <a:t>For Your</a:t>
            </a:r>
            <a:endParaRPr/>
          </a:p>
          <a:p>
            <a:pPr indent="0" lvl="0" marL="0" rtl="0" algn="ctr">
              <a:spcBef>
                <a:spcPts val="0"/>
              </a:spcBef>
              <a:spcAft>
                <a:spcPts val="0"/>
              </a:spcAft>
              <a:buNone/>
            </a:pPr>
            <a:r>
              <a:rPr lang="fr"/>
              <a:t>Participation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fr" sz="3200">
                <a:solidFill>
                  <a:srgbClr val="000000"/>
                </a:solidFill>
              </a:rPr>
              <a:t>Cooling System</a:t>
            </a:r>
            <a:endParaRPr b="1" sz="3200">
              <a:solidFill>
                <a:srgbClr val="000000"/>
              </a:solidFill>
            </a:endParaRPr>
          </a:p>
          <a:p>
            <a:pPr indent="0" lvl="0" marL="0" rtl="0" algn="l">
              <a:spcBef>
                <a:spcPts val="0"/>
              </a:spcBef>
              <a:spcAft>
                <a:spcPts val="0"/>
              </a:spcAft>
              <a:buNone/>
            </a:pPr>
            <a:r>
              <a:t/>
            </a:r>
            <a:endParaRPr/>
          </a:p>
        </p:txBody>
      </p:sp>
      <p:sp>
        <p:nvSpPr>
          <p:cNvPr id="150" name="Google Shape;150;p21"/>
          <p:cNvSpPr txBox="1"/>
          <p:nvPr>
            <p:ph idx="1" type="body"/>
          </p:nvPr>
        </p:nvSpPr>
        <p:spPr>
          <a:xfrm>
            <a:off x="311700" y="1304875"/>
            <a:ext cx="8520600" cy="5727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Clr>
                <a:srgbClr val="888888"/>
              </a:buClr>
              <a:buSzPts val="2960"/>
              <a:buFont typeface="Arial"/>
              <a:buNone/>
            </a:pPr>
            <a:r>
              <a:rPr b="1" lang="fr" sz="3000">
                <a:solidFill>
                  <a:srgbClr val="FF0000"/>
                </a:solidFill>
              </a:rPr>
              <a:t>Lesson Objective:</a:t>
            </a:r>
            <a:endParaRPr b="1" sz="3000">
              <a:solidFill>
                <a:srgbClr val="FF0000"/>
              </a:solidFill>
            </a:endParaRPr>
          </a:p>
          <a:p>
            <a:pPr indent="0" lvl="0" marL="0" rtl="0" algn="ctr">
              <a:lnSpc>
                <a:spcPct val="80000"/>
              </a:lnSpc>
              <a:spcBef>
                <a:spcPts val="0"/>
              </a:spcBef>
              <a:spcAft>
                <a:spcPts val="0"/>
              </a:spcAft>
              <a:buClr>
                <a:srgbClr val="888888"/>
              </a:buClr>
              <a:buSzPts val="2960"/>
              <a:buFont typeface="Arial"/>
              <a:buNone/>
            </a:pPr>
            <a:r>
              <a:t/>
            </a:r>
            <a:endParaRPr b="1" sz="3000">
              <a:solidFill>
                <a:srgbClr val="000000"/>
              </a:solidFill>
            </a:endParaRPr>
          </a:p>
          <a:p>
            <a:pPr indent="0" lvl="0" marL="0" rtl="0" algn="ctr">
              <a:lnSpc>
                <a:spcPct val="80000"/>
              </a:lnSpc>
              <a:spcBef>
                <a:spcPts val="592"/>
              </a:spcBef>
              <a:spcAft>
                <a:spcPts val="0"/>
              </a:spcAft>
              <a:buClr>
                <a:srgbClr val="888888"/>
              </a:buClr>
              <a:buSzPts val="2960"/>
              <a:buFont typeface="Arial"/>
              <a:buNone/>
            </a:pPr>
            <a:r>
              <a:rPr lang="fr" sz="3000">
                <a:solidFill>
                  <a:srgbClr val="000000"/>
                </a:solidFill>
              </a:rPr>
              <a:t>Recognize the role of the system components and the means to optimize its performance.</a:t>
            </a:r>
            <a:endParaRPr sz="3000">
              <a:solidFill>
                <a:srgbClr val="000000"/>
              </a:solidFill>
            </a:endParaRPr>
          </a:p>
          <a:p>
            <a:pPr indent="0" lvl="0" marL="0" rtl="0" algn="l">
              <a:spcBef>
                <a:spcPts val="0"/>
              </a:spcBef>
              <a:spcAft>
                <a:spcPts val="160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2"/>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3200"/>
              <a:buFont typeface="Calibri"/>
              <a:buNone/>
            </a:pPr>
            <a:r>
              <a:rPr b="1" lang="fr" sz="3200">
                <a:solidFill>
                  <a:srgbClr val="000000"/>
                </a:solidFill>
              </a:rPr>
              <a:t>Functions Of The Cooling System</a:t>
            </a:r>
            <a:endParaRPr b="1" sz="3200">
              <a:solidFill>
                <a:srgbClr val="000000"/>
              </a:solidFill>
            </a:endParaRPr>
          </a:p>
          <a:p>
            <a:pPr indent="0" lvl="0" marL="0" rtl="0" algn="l">
              <a:spcBef>
                <a:spcPts val="0"/>
              </a:spcBef>
              <a:spcAft>
                <a:spcPts val="0"/>
              </a:spcAft>
              <a:buNone/>
            </a:pPr>
            <a:r>
              <a:t/>
            </a:r>
            <a:endParaRPr/>
          </a:p>
        </p:txBody>
      </p:sp>
      <p:sp>
        <p:nvSpPr>
          <p:cNvPr id="156" name="Google Shape;156;p22"/>
          <p:cNvSpPr txBox="1"/>
          <p:nvPr>
            <p:ph idx="1" type="body"/>
          </p:nvPr>
        </p:nvSpPr>
        <p:spPr>
          <a:xfrm>
            <a:off x="311700" y="1457275"/>
            <a:ext cx="8520600" cy="2271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888888"/>
              </a:buClr>
              <a:buSzPts val="2400"/>
              <a:buFont typeface="Arial"/>
              <a:buNone/>
            </a:pPr>
            <a:r>
              <a:rPr b="1" lang="fr" sz="2400">
                <a:solidFill>
                  <a:srgbClr val="000000"/>
                </a:solidFill>
              </a:rPr>
              <a:t>1</a:t>
            </a:r>
            <a:r>
              <a:rPr b="1" lang="fr">
                <a:solidFill>
                  <a:srgbClr val="000000"/>
                </a:solidFill>
              </a:rPr>
              <a:t>-	Ensure the rapid rise in temperature of the engine.</a:t>
            </a:r>
            <a:endParaRPr b="1">
              <a:solidFill>
                <a:srgbClr val="000000"/>
              </a:solidFill>
            </a:endParaRPr>
          </a:p>
          <a:p>
            <a:pPr indent="0" lvl="0" marL="0" rtl="0" algn="l">
              <a:lnSpc>
                <a:spcPct val="100000"/>
              </a:lnSpc>
              <a:spcBef>
                <a:spcPts val="480"/>
              </a:spcBef>
              <a:spcAft>
                <a:spcPts val="0"/>
              </a:spcAft>
              <a:buClr>
                <a:srgbClr val="888888"/>
              </a:buClr>
              <a:buSzPts val="2400"/>
              <a:buFont typeface="Arial"/>
              <a:buNone/>
            </a:pPr>
            <a:r>
              <a:rPr b="1" lang="fr">
                <a:solidFill>
                  <a:srgbClr val="000000"/>
                </a:solidFill>
              </a:rPr>
              <a:t>2-	Maintain a constant operating temperature.</a:t>
            </a:r>
            <a:endParaRPr b="1">
              <a:solidFill>
                <a:srgbClr val="000000"/>
              </a:solidFill>
            </a:endParaRPr>
          </a:p>
          <a:p>
            <a:pPr indent="0" lvl="0" marL="0" rtl="0" algn="l">
              <a:lnSpc>
                <a:spcPct val="100000"/>
              </a:lnSpc>
              <a:spcBef>
                <a:spcPts val="480"/>
              </a:spcBef>
              <a:spcAft>
                <a:spcPts val="0"/>
              </a:spcAft>
              <a:buClr>
                <a:srgbClr val="888888"/>
              </a:buClr>
              <a:buSzPts val="2400"/>
              <a:buFont typeface="Arial"/>
              <a:buNone/>
            </a:pPr>
            <a:r>
              <a:rPr b="1" lang="fr">
                <a:solidFill>
                  <a:srgbClr val="000000"/>
                </a:solidFill>
              </a:rPr>
              <a:t>3-	Avoid overheating of the engine.</a:t>
            </a:r>
            <a:endParaRPr b="1">
              <a:solidFill>
                <a:srgbClr val="000000"/>
              </a:solidFill>
            </a:endParaRPr>
          </a:p>
          <a:p>
            <a:pPr indent="0" lvl="0" marL="0" rtl="0" algn="l">
              <a:lnSpc>
                <a:spcPct val="100000"/>
              </a:lnSpc>
              <a:spcBef>
                <a:spcPts val="480"/>
              </a:spcBef>
              <a:spcAft>
                <a:spcPts val="0"/>
              </a:spcAft>
              <a:buClr>
                <a:srgbClr val="888888"/>
              </a:buClr>
              <a:buSzPts val="2400"/>
              <a:buFont typeface="Arial"/>
              <a:buNone/>
            </a:pPr>
            <a:r>
              <a:rPr b="1" lang="fr">
                <a:solidFill>
                  <a:srgbClr val="FF0000"/>
                </a:solidFill>
              </a:rPr>
              <a:t>In addition, the cooling system will make it possible to heat the interior of the truck.</a:t>
            </a:r>
            <a:endParaRPr b="1">
              <a:solidFill>
                <a:srgbClr val="FF0000"/>
              </a:solidFill>
            </a:endParaRPr>
          </a:p>
          <a:p>
            <a:pPr indent="0" lvl="0" marL="0" rtl="0" algn="l">
              <a:lnSpc>
                <a:spcPct val="100000"/>
              </a:lnSpc>
              <a:spcBef>
                <a:spcPts val="480"/>
              </a:spcBef>
              <a:spcAft>
                <a:spcPts val="0"/>
              </a:spcAft>
              <a:buClr>
                <a:srgbClr val="888888"/>
              </a:buClr>
              <a:buSzPts val="2400"/>
              <a:buFont typeface="Arial"/>
              <a:buNone/>
            </a:pPr>
            <a:r>
              <a:t/>
            </a:r>
            <a:endParaRPr b="1" sz="2400">
              <a:solidFill>
                <a:srgbClr val="888888"/>
              </a:solidFill>
              <a:latin typeface="Calibri"/>
              <a:ea typeface="Calibri"/>
              <a:cs typeface="Calibri"/>
              <a:sym typeface="Calibri"/>
            </a:endParaRPr>
          </a:p>
          <a:p>
            <a:pPr indent="0" lvl="0" marL="0" rtl="0" algn="l">
              <a:spcBef>
                <a:spcPts val="0"/>
              </a:spcBef>
              <a:spcAft>
                <a:spcPts val="16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23"/>
          <p:cNvPicPr preferRelativeResize="0"/>
          <p:nvPr/>
        </p:nvPicPr>
        <p:blipFill rotWithShape="1">
          <a:blip r:embed="rId3">
            <a:alphaModFix/>
          </a:blip>
          <a:srcRect b="0" l="109" r="99" t="0"/>
          <a:stretch/>
        </p:blipFill>
        <p:spPr>
          <a:xfrm>
            <a:off x="685800" y="1676400"/>
            <a:ext cx="2229325" cy="1999500"/>
          </a:xfrm>
          <a:prstGeom prst="rect">
            <a:avLst/>
          </a:prstGeom>
          <a:noFill/>
          <a:ln>
            <a:noFill/>
          </a:ln>
        </p:spPr>
      </p:pic>
      <p:sp>
        <p:nvSpPr>
          <p:cNvPr id="162" name="Google Shape;162;p23"/>
          <p:cNvSpPr txBox="1"/>
          <p:nvPr/>
        </p:nvSpPr>
        <p:spPr>
          <a:xfrm>
            <a:off x="232675" y="68400"/>
            <a:ext cx="3129600" cy="134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sz="3200">
                <a:solidFill>
                  <a:srgbClr val="FF0000"/>
                </a:solidFill>
              </a:rPr>
              <a:t>Associated Pictogram</a:t>
            </a:r>
            <a:endParaRPr>
              <a:solidFill>
                <a:srgbClr val="FF0000"/>
              </a:solidFill>
            </a:endParaRPr>
          </a:p>
        </p:txBody>
      </p:sp>
      <p:pic>
        <p:nvPicPr>
          <p:cNvPr id="163" name="Google Shape;163;p23"/>
          <p:cNvPicPr preferRelativeResize="0"/>
          <p:nvPr/>
        </p:nvPicPr>
        <p:blipFill rotWithShape="1">
          <a:blip r:embed="rId4">
            <a:alphaModFix/>
          </a:blip>
          <a:srcRect b="0" l="0" r="0" t="0"/>
          <a:stretch/>
        </p:blipFill>
        <p:spPr>
          <a:xfrm>
            <a:off x="4643262" y="1190364"/>
            <a:ext cx="3076925" cy="3076925"/>
          </a:xfrm>
          <a:prstGeom prst="rect">
            <a:avLst/>
          </a:prstGeom>
          <a:noFill/>
          <a:ln>
            <a:noFill/>
          </a:ln>
        </p:spPr>
      </p:pic>
      <p:sp>
        <p:nvSpPr>
          <p:cNvPr id="164" name="Google Shape;164;p23"/>
          <p:cNvSpPr txBox="1"/>
          <p:nvPr>
            <p:ph type="title"/>
          </p:nvPr>
        </p:nvSpPr>
        <p:spPr>
          <a:xfrm>
            <a:off x="3893100" y="68402"/>
            <a:ext cx="4590000" cy="1072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3200"/>
              <a:buFont typeface="Calibri"/>
              <a:buNone/>
            </a:pPr>
            <a:r>
              <a:rPr b="1" lang="fr" sz="3200">
                <a:solidFill>
                  <a:srgbClr val="FF0000"/>
                </a:solidFill>
              </a:rPr>
              <a:t>Operating Temperatures</a:t>
            </a:r>
            <a:endParaRPr b="1" sz="3200">
              <a:solidFill>
                <a:srgbClr val="FF0000"/>
              </a:solidFill>
            </a:endParaRPr>
          </a:p>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4"/>
          <p:cNvSpPr txBox="1"/>
          <p:nvPr>
            <p:ph type="title"/>
          </p:nvPr>
        </p:nvSpPr>
        <p:spPr>
          <a:xfrm>
            <a:off x="311700" y="64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3200"/>
              <a:buFont typeface="Calibri"/>
              <a:buNone/>
            </a:pPr>
            <a:r>
              <a:rPr b="1" lang="fr" sz="3200">
                <a:solidFill>
                  <a:srgbClr val="FF0000"/>
                </a:solidFill>
              </a:rPr>
              <a:t>Associated Pictogram</a:t>
            </a:r>
            <a:endParaRPr b="1" sz="3200">
              <a:solidFill>
                <a:srgbClr val="FF0000"/>
              </a:solidFill>
              <a:latin typeface="Calibri"/>
              <a:ea typeface="Calibri"/>
              <a:cs typeface="Calibri"/>
              <a:sym typeface="Calibri"/>
            </a:endParaRPr>
          </a:p>
          <a:p>
            <a:pPr indent="0" lvl="0" marL="0" rtl="0" algn="l">
              <a:spcBef>
                <a:spcPts val="0"/>
              </a:spcBef>
              <a:spcAft>
                <a:spcPts val="0"/>
              </a:spcAft>
              <a:buNone/>
            </a:pPr>
            <a:r>
              <a:t/>
            </a:r>
            <a:endParaRPr/>
          </a:p>
        </p:txBody>
      </p:sp>
      <p:pic>
        <p:nvPicPr>
          <p:cNvPr id="170" name="Google Shape;170;p24"/>
          <p:cNvPicPr preferRelativeResize="0"/>
          <p:nvPr/>
        </p:nvPicPr>
        <p:blipFill rotWithShape="1">
          <a:blip r:embed="rId3">
            <a:alphaModFix/>
          </a:blip>
          <a:srcRect b="0" l="0" r="0" t="0"/>
          <a:stretch/>
        </p:blipFill>
        <p:spPr>
          <a:xfrm>
            <a:off x="852425" y="1111425"/>
            <a:ext cx="3145875" cy="2564300"/>
          </a:xfrm>
          <a:prstGeom prst="rect">
            <a:avLst/>
          </a:prstGeom>
          <a:noFill/>
          <a:ln>
            <a:noFill/>
          </a:ln>
        </p:spPr>
      </p:pic>
      <p:sp>
        <p:nvSpPr>
          <p:cNvPr id="171" name="Google Shape;171;p24"/>
          <p:cNvSpPr txBox="1"/>
          <p:nvPr/>
        </p:nvSpPr>
        <p:spPr>
          <a:xfrm>
            <a:off x="4496725" y="1115450"/>
            <a:ext cx="3663900" cy="222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800">
                <a:highlight>
                  <a:srgbClr val="FFFF00"/>
                </a:highlight>
              </a:rPr>
              <a:t>INDICATOR LIGHT</a:t>
            </a:r>
            <a:endParaRPr b="1" sz="1800">
              <a:highlight>
                <a:srgbClr val="FFFF00"/>
              </a:highlight>
            </a:endParaRPr>
          </a:p>
          <a:p>
            <a:pPr indent="0" lvl="0" marL="0" rtl="0" algn="l">
              <a:spcBef>
                <a:spcPts val="0"/>
              </a:spcBef>
              <a:spcAft>
                <a:spcPts val="0"/>
              </a:spcAft>
              <a:buNone/>
            </a:pPr>
            <a:r>
              <a:t/>
            </a:r>
            <a:endParaRPr b="1" sz="1800"/>
          </a:p>
          <a:p>
            <a:pPr indent="0" lvl="0" marL="0" rtl="0" algn="l">
              <a:spcBef>
                <a:spcPts val="0"/>
              </a:spcBef>
              <a:spcAft>
                <a:spcPts val="0"/>
              </a:spcAft>
              <a:buNone/>
            </a:pPr>
            <a:r>
              <a:rPr b="1" lang="fr" sz="1800"/>
              <a:t>Low Warning Indicator</a:t>
            </a:r>
            <a:endParaRPr b="1" sz="1800"/>
          </a:p>
          <a:p>
            <a:pPr indent="0" lvl="0" marL="0" rtl="0" algn="l">
              <a:spcBef>
                <a:spcPts val="0"/>
              </a:spcBef>
              <a:spcAft>
                <a:spcPts val="0"/>
              </a:spcAft>
              <a:buNone/>
            </a:pPr>
            <a:r>
              <a:t/>
            </a:r>
            <a:endParaRPr b="1" sz="1800"/>
          </a:p>
          <a:p>
            <a:pPr indent="0" lvl="0" marL="0" rtl="0" algn="l">
              <a:spcBef>
                <a:spcPts val="0"/>
              </a:spcBef>
              <a:spcAft>
                <a:spcPts val="0"/>
              </a:spcAft>
              <a:buNone/>
            </a:pPr>
            <a:r>
              <a:rPr lang="fr" sz="1800"/>
              <a:t>Means coolant is very low</a:t>
            </a:r>
            <a:endParaRPr sz="1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25"/>
          <p:cNvPicPr preferRelativeResize="0"/>
          <p:nvPr/>
        </p:nvPicPr>
        <p:blipFill>
          <a:blip r:embed="rId3">
            <a:alphaModFix/>
          </a:blip>
          <a:stretch>
            <a:fillRect/>
          </a:stretch>
        </p:blipFill>
        <p:spPr>
          <a:xfrm>
            <a:off x="5342950" y="959000"/>
            <a:ext cx="3225301" cy="2629124"/>
          </a:xfrm>
          <a:prstGeom prst="rect">
            <a:avLst/>
          </a:prstGeom>
          <a:noFill/>
          <a:ln>
            <a:noFill/>
          </a:ln>
        </p:spPr>
      </p:pic>
      <p:sp>
        <p:nvSpPr>
          <p:cNvPr id="177" name="Google Shape;177;p25"/>
          <p:cNvSpPr txBox="1"/>
          <p:nvPr/>
        </p:nvSpPr>
        <p:spPr>
          <a:xfrm>
            <a:off x="140300" y="1206125"/>
            <a:ext cx="4988700" cy="199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800">
                <a:highlight>
                  <a:srgbClr val="FF0000"/>
                </a:highlight>
              </a:rPr>
              <a:t>INDICATOR LIGHT</a:t>
            </a:r>
            <a:endParaRPr b="1" sz="1800">
              <a:highlight>
                <a:srgbClr val="FF0000"/>
              </a:highlight>
            </a:endParaRPr>
          </a:p>
          <a:p>
            <a:pPr indent="0" lvl="0" marL="0" rtl="0" algn="l">
              <a:spcBef>
                <a:spcPts val="0"/>
              </a:spcBef>
              <a:spcAft>
                <a:spcPts val="0"/>
              </a:spcAft>
              <a:buNone/>
            </a:pPr>
            <a:r>
              <a:t/>
            </a:r>
            <a:endParaRPr b="1" sz="1800"/>
          </a:p>
          <a:p>
            <a:pPr indent="0" lvl="0" marL="0" rtl="0" algn="l">
              <a:spcBef>
                <a:spcPts val="0"/>
              </a:spcBef>
              <a:spcAft>
                <a:spcPts val="0"/>
              </a:spcAft>
              <a:buNone/>
            </a:pPr>
            <a:r>
              <a:rPr b="1" lang="fr" sz="1800"/>
              <a:t>High Temperature Warning</a:t>
            </a:r>
            <a:endParaRPr b="1" sz="1800"/>
          </a:p>
          <a:p>
            <a:pPr indent="0" lvl="0" marL="0" rtl="0" algn="l">
              <a:spcBef>
                <a:spcPts val="0"/>
              </a:spcBef>
              <a:spcAft>
                <a:spcPts val="0"/>
              </a:spcAft>
              <a:buNone/>
            </a:pPr>
            <a:r>
              <a:t/>
            </a:r>
            <a:endParaRPr b="1" sz="1800"/>
          </a:p>
          <a:p>
            <a:pPr indent="0" lvl="0" marL="0" rtl="0" algn="l">
              <a:spcBef>
                <a:spcPts val="0"/>
              </a:spcBef>
              <a:spcAft>
                <a:spcPts val="0"/>
              </a:spcAft>
              <a:buNone/>
            </a:pPr>
            <a:r>
              <a:rPr lang="fr" sz="1800"/>
              <a:t>Associated with the engine overheating. It can turn on by itself or be accompanied by an other warning light. </a:t>
            </a:r>
            <a:endParaRPr sz="1800"/>
          </a:p>
        </p:txBody>
      </p:sp>
      <p:sp>
        <p:nvSpPr>
          <p:cNvPr id="178" name="Google Shape;178;p25"/>
          <p:cNvSpPr txBox="1"/>
          <p:nvPr/>
        </p:nvSpPr>
        <p:spPr>
          <a:xfrm>
            <a:off x="1752600" y="76200"/>
            <a:ext cx="5682600" cy="66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sz="3200">
                <a:solidFill>
                  <a:srgbClr val="FF0000"/>
                </a:solidFill>
              </a:rPr>
              <a:t>Associated Pictogram</a:t>
            </a:r>
            <a:r>
              <a:rPr b="1" lang="fr" sz="3200"/>
              <a:t>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26"/>
          <p:cNvPicPr preferRelativeResize="0"/>
          <p:nvPr/>
        </p:nvPicPr>
        <p:blipFill rotWithShape="1">
          <a:blip r:embed="rId3">
            <a:alphaModFix/>
          </a:blip>
          <a:srcRect b="0" l="0" r="0" t="0"/>
          <a:stretch/>
        </p:blipFill>
        <p:spPr>
          <a:xfrm>
            <a:off x="3115650" y="119650"/>
            <a:ext cx="2980000" cy="3630625"/>
          </a:xfrm>
          <a:prstGeom prst="rect">
            <a:avLst/>
          </a:prstGeom>
          <a:noFill/>
          <a:ln>
            <a:noFill/>
          </a:ln>
        </p:spPr>
      </p:pic>
      <p:pic>
        <p:nvPicPr>
          <p:cNvPr id="184" name="Google Shape;184;p26"/>
          <p:cNvPicPr preferRelativeResize="0"/>
          <p:nvPr/>
        </p:nvPicPr>
        <p:blipFill>
          <a:blip r:embed="rId4">
            <a:alphaModFix/>
          </a:blip>
          <a:stretch>
            <a:fillRect/>
          </a:stretch>
        </p:blipFill>
        <p:spPr>
          <a:xfrm>
            <a:off x="6324800" y="1057663"/>
            <a:ext cx="2467125" cy="2008625"/>
          </a:xfrm>
          <a:prstGeom prst="rect">
            <a:avLst/>
          </a:prstGeom>
          <a:noFill/>
          <a:ln>
            <a:noFill/>
          </a:ln>
        </p:spPr>
      </p:pic>
      <p:pic>
        <p:nvPicPr>
          <p:cNvPr id="185" name="Google Shape;185;p26"/>
          <p:cNvPicPr preferRelativeResize="0"/>
          <p:nvPr/>
        </p:nvPicPr>
        <p:blipFill>
          <a:blip r:embed="rId5">
            <a:alphaModFix/>
          </a:blip>
          <a:stretch>
            <a:fillRect/>
          </a:stretch>
        </p:blipFill>
        <p:spPr>
          <a:xfrm>
            <a:off x="578349" y="220802"/>
            <a:ext cx="1774425" cy="3233900"/>
          </a:xfrm>
          <a:prstGeom prst="rect">
            <a:avLst/>
          </a:prstGeom>
          <a:noFill/>
          <a:ln>
            <a:noFill/>
          </a:ln>
        </p:spPr>
      </p:pic>
      <p:sp>
        <p:nvSpPr>
          <p:cNvPr id="186" name="Google Shape;186;p26"/>
          <p:cNvSpPr txBox="1"/>
          <p:nvPr/>
        </p:nvSpPr>
        <p:spPr>
          <a:xfrm>
            <a:off x="192400" y="3518525"/>
            <a:ext cx="3115800" cy="62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600">
                <a:solidFill>
                  <a:srgbClr val="FF0000"/>
                </a:solidFill>
              </a:rPr>
              <a:t>Manuel Fan Activation Switch</a:t>
            </a:r>
            <a:endParaRPr b="1" sz="1600">
              <a:solidFill>
                <a:srgbClr val="FF0000"/>
              </a:solidFill>
            </a:endParaRPr>
          </a:p>
        </p:txBody>
      </p:sp>
      <p:sp>
        <p:nvSpPr>
          <p:cNvPr id="187" name="Google Shape;187;p26"/>
          <p:cNvSpPr txBox="1"/>
          <p:nvPr/>
        </p:nvSpPr>
        <p:spPr>
          <a:xfrm>
            <a:off x="6324800" y="3200400"/>
            <a:ext cx="2601000" cy="77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600">
                <a:solidFill>
                  <a:srgbClr val="FF0000"/>
                </a:solidFill>
              </a:rPr>
              <a:t>Fan Operation Indicator</a:t>
            </a:r>
            <a:endParaRPr b="1" sz="1600">
              <a:solidFill>
                <a:srgbClr val="FF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7"/>
          <p:cNvSpPr txBox="1"/>
          <p:nvPr>
            <p:ph idx="12" type="sldNum"/>
          </p:nvPr>
        </p:nvSpPr>
        <p:spPr>
          <a:xfrm>
            <a:off x="8472458" y="4663217"/>
            <a:ext cx="548700" cy="393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fr" sz="1200" u="none" cap="none" strike="noStrike">
                <a:solidFill>
                  <a:srgbClr val="595959"/>
                </a:solidFill>
                <a:latin typeface="Calibri"/>
                <a:ea typeface="Calibri"/>
                <a:cs typeface="Calibri"/>
                <a:sym typeface="Calibri"/>
              </a:rPr>
              <a:t>2018-01-24</a:t>
            </a:r>
            <a:endParaRPr b="1" i="0" sz="1200" u="none" cap="none" strike="noStrike">
              <a:solidFill>
                <a:srgbClr val="595959"/>
              </a:solidFill>
              <a:latin typeface="Calibri"/>
              <a:ea typeface="Calibri"/>
              <a:cs typeface="Calibri"/>
              <a:sym typeface="Calibri"/>
            </a:endParaRPr>
          </a:p>
        </p:txBody>
      </p:sp>
      <p:pic>
        <p:nvPicPr>
          <p:cNvPr id="194" name="Google Shape;194;p27"/>
          <p:cNvPicPr preferRelativeResize="0"/>
          <p:nvPr/>
        </p:nvPicPr>
        <p:blipFill>
          <a:blip r:embed="rId3">
            <a:alphaModFix/>
          </a:blip>
          <a:stretch>
            <a:fillRect/>
          </a:stretch>
        </p:blipFill>
        <p:spPr>
          <a:xfrm>
            <a:off x="3528575" y="91600"/>
            <a:ext cx="5517100" cy="4137825"/>
          </a:xfrm>
          <a:prstGeom prst="rect">
            <a:avLst/>
          </a:prstGeom>
          <a:noFill/>
          <a:ln>
            <a:noFill/>
          </a:ln>
        </p:spPr>
      </p:pic>
      <p:sp>
        <p:nvSpPr>
          <p:cNvPr id="195" name="Google Shape;195;p27"/>
          <p:cNvSpPr txBox="1"/>
          <p:nvPr/>
        </p:nvSpPr>
        <p:spPr>
          <a:xfrm>
            <a:off x="448975" y="2886600"/>
            <a:ext cx="2263800" cy="84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800">
                <a:solidFill>
                  <a:srgbClr val="FF0000"/>
                </a:solidFill>
              </a:rPr>
              <a:t>Coolant Hoses</a:t>
            </a:r>
            <a:endParaRPr b="1" sz="1800">
              <a:solidFill>
                <a:srgbClr val="FF0000"/>
              </a:solidFill>
            </a:endParaRPr>
          </a:p>
        </p:txBody>
      </p:sp>
      <p:sp>
        <p:nvSpPr>
          <p:cNvPr id="196" name="Google Shape;196;p27"/>
          <p:cNvSpPr txBox="1"/>
          <p:nvPr/>
        </p:nvSpPr>
        <p:spPr>
          <a:xfrm>
            <a:off x="228600" y="616000"/>
            <a:ext cx="2556300" cy="103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800">
                <a:solidFill>
                  <a:srgbClr val="FF0000"/>
                </a:solidFill>
              </a:rPr>
              <a:t>Expansion Coolant Tank (buffer zone)</a:t>
            </a:r>
            <a:endParaRPr b="1" sz="1800">
              <a:solidFill>
                <a:srgbClr val="FF0000"/>
              </a:solidFill>
            </a:endParaRPr>
          </a:p>
        </p:txBody>
      </p:sp>
      <p:cxnSp>
        <p:nvCxnSpPr>
          <p:cNvPr id="197" name="Google Shape;197;p27"/>
          <p:cNvCxnSpPr>
            <a:stCxn id="195" idx="3"/>
          </p:cNvCxnSpPr>
          <p:nvPr/>
        </p:nvCxnSpPr>
        <p:spPr>
          <a:xfrm flipH="1" rot="10800000">
            <a:off x="2712775" y="2017350"/>
            <a:ext cx="4078500" cy="1292700"/>
          </a:xfrm>
          <a:prstGeom prst="straightConnector1">
            <a:avLst/>
          </a:prstGeom>
          <a:noFill/>
          <a:ln cap="flat" cmpd="sng" w="38100">
            <a:solidFill>
              <a:srgbClr val="FFFF00"/>
            </a:solidFill>
            <a:prstDash val="solid"/>
            <a:round/>
            <a:headEnd len="med" w="med" type="none"/>
            <a:tailEnd len="med" w="med" type="triangle"/>
          </a:ln>
        </p:spPr>
      </p:cxnSp>
      <p:cxnSp>
        <p:nvCxnSpPr>
          <p:cNvPr id="198" name="Google Shape;198;p27"/>
          <p:cNvCxnSpPr>
            <a:stCxn id="195" idx="3"/>
          </p:cNvCxnSpPr>
          <p:nvPr/>
        </p:nvCxnSpPr>
        <p:spPr>
          <a:xfrm flipH="1" rot="10800000">
            <a:off x="2712775" y="2617950"/>
            <a:ext cx="4001400" cy="692100"/>
          </a:xfrm>
          <a:prstGeom prst="straightConnector1">
            <a:avLst/>
          </a:prstGeom>
          <a:noFill/>
          <a:ln cap="flat" cmpd="sng" w="38100">
            <a:solidFill>
              <a:srgbClr val="FFFF00"/>
            </a:solidFill>
            <a:prstDash val="solid"/>
            <a:round/>
            <a:headEnd len="med" w="med" type="none"/>
            <a:tailEnd len="med" w="med" type="triangle"/>
          </a:ln>
        </p:spPr>
      </p:cxnSp>
      <p:cxnSp>
        <p:nvCxnSpPr>
          <p:cNvPr id="199" name="Google Shape;199;p27"/>
          <p:cNvCxnSpPr/>
          <p:nvPr/>
        </p:nvCxnSpPr>
        <p:spPr>
          <a:xfrm flipH="1" rot="10800000">
            <a:off x="2263750" y="646675"/>
            <a:ext cx="4755900" cy="5391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28"/>
          <p:cNvPicPr preferRelativeResize="0"/>
          <p:nvPr/>
        </p:nvPicPr>
        <p:blipFill>
          <a:blip r:embed="rId3">
            <a:alphaModFix/>
          </a:blip>
          <a:stretch>
            <a:fillRect/>
          </a:stretch>
        </p:blipFill>
        <p:spPr>
          <a:xfrm>
            <a:off x="64950" y="86475"/>
            <a:ext cx="5559125" cy="4190975"/>
          </a:xfrm>
          <a:prstGeom prst="rect">
            <a:avLst/>
          </a:prstGeom>
          <a:noFill/>
          <a:ln>
            <a:noFill/>
          </a:ln>
        </p:spPr>
      </p:pic>
      <p:sp>
        <p:nvSpPr>
          <p:cNvPr id="205" name="Google Shape;205;p28"/>
          <p:cNvSpPr txBox="1"/>
          <p:nvPr/>
        </p:nvSpPr>
        <p:spPr>
          <a:xfrm>
            <a:off x="6133575" y="165525"/>
            <a:ext cx="3010500" cy="7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800"/>
              <a:t>Only Fill When</a:t>
            </a:r>
            <a:r>
              <a:rPr b="1" lang="fr" sz="1800">
                <a:solidFill>
                  <a:srgbClr val="4A86E8"/>
                </a:solidFill>
              </a:rPr>
              <a:t> </a:t>
            </a:r>
            <a:r>
              <a:rPr b="1" lang="fr" sz="1800">
                <a:solidFill>
                  <a:srgbClr val="FF0000"/>
                </a:solidFill>
              </a:rPr>
              <a:t>COLD</a:t>
            </a:r>
            <a:endParaRPr>
              <a:solidFill>
                <a:srgbClr val="FF0000"/>
              </a:solidFill>
            </a:endParaRPr>
          </a:p>
        </p:txBody>
      </p:sp>
      <p:pic>
        <p:nvPicPr>
          <p:cNvPr id="206" name="Google Shape;206;p28"/>
          <p:cNvPicPr preferRelativeResize="0"/>
          <p:nvPr/>
        </p:nvPicPr>
        <p:blipFill>
          <a:blip r:embed="rId4">
            <a:alphaModFix/>
          </a:blip>
          <a:stretch>
            <a:fillRect/>
          </a:stretch>
        </p:blipFill>
        <p:spPr>
          <a:xfrm>
            <a:off x="5720975" y="1025025"/>
            <a:ext cx="3301800" cy="3121700"/>
          </a:xfrm>
          <a:prstGeom prst="rect">
            <a:avLst/>
          </a:prstGeom>
          <a:noFill/>
          <a:ln>
            <a:noFill/>
          </a:ln>
        </p:spPr>
      </p:pic>
      <p:cxnSp>
        <p:nvCxnSpPr>
          <p:cNvPr id="207" name="Google Shape;207;p28"/>
          <p:cNvCxnSpPr/>
          <p:nvPr/>
        </p:nvCxnSpPr>
        <p:spPr>
          <a:xfrm rot="10800000">
            <a:off x="3427875" y="262625"/>
            <a:ext cx="2705700" cy="990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