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Exo 2"/>
      <p:regular r:id="rId13"/>
      <p:bold r:id="rId14"/>
      <p:italic r:id="rId15"/>
      <p:boldItalic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Exo2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xo2-italic.fntdata"/><Relationship Id="rId14" Type="http://schemas.openxmlformats.org/officeDocument/2006/relationships/font" Target="fonts/Exo2-bold.fntdata"/><Relationship Id="rId17" Type="http://schemas.openxmlformats.org/officeDocument/2006/relationships/font" Target="fonts/Oswald-regular.fntdata"/><Relationship Id="rId16" Type="http://schemas.openxmlformats.org/officeDocument/2006/relationships/font" Target="fonts/Exo2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ffb9d7f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5ffb9d7f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Several data sheets do not show the maximum torque, we can still deduct that the higher th HP, higher the torque will be too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71f9c7e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71f9c7e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5ffb9d7f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5ffb9d7f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/>
        </p:nvSpPr>
        <p:spPr>
          <a:xfrm>
            <a:off x="7951650" y="543313"/>
            <a:ext cx="10695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8025" y="36000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2" name="Google Shape;22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" name="Google Shape;2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1" name="Google Shape;31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3" name="Google Shape;33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9" name="Google Shape;39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" name="Google Shape;49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" name="Google Shape;5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2" name="Google Shape;62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7" name="Google Shape;67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9" name="Google Shape;69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cummins.com/fr/engines/heavy-duty-truck" TargetMode="External"/><Relationship Id="rId4" Type="http://schemas.openxmlformats.org/officeDocument/2006/relationships/hyperlink" Target="https://demanddetroit.com/engines/" TargetMode="External"/><Relationship Id="rId5" Type="http://schemas.openxmlformats.org/officeDocument/2006/relationships/hyperlink" Target="https://ca.internationaltrucks.com/engines" TargetMode="External"/><Relationship Id="rId6" Type="http://schemas.openxmlformats.org/officeDocument/2006/relationships/hyperlink" Target="https://www.volvotrucks.ca/en-ca/" TargetMode="External"/><Relationship Id="rId7" Type="http://schemas.openxmlformats.org/officeDocument/2006/relationships/hyperlink" Target="https://www.macktrucks.com/powertrain-and-suspensions/" TargetMode="External"/><Relationship Id="rId8" Type="http://schemas.openxmlformats.org/officeDocument/2006/relationships/hyperlink" Target="https://paccarpowertrain.com/#section-integrated-powertrai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4754050" y="1239725"/>
            <a:ext cx="3330600" cy="325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Competency 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Lesson 2.2.1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Engines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/>
              <a:t>(Makes, Models and Specifications)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311700" y="220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Engine </a:t>
            </a:r>
            <a:r>
              <a:rPr lang="fr" sz="3000"/>
              <a:t>manufacturers</a:t>
            </a:r>
            <a:r>
              <a:rPr lang="fr" sz="3000"/>
              <a:t> and their associated truck</a:t>
            </a:r>
            <a:endParaRPr sz="3000"/>
          </a:p>
        </p:txBody>
      </p:sp>
      <p:sp>
        <p:nvSpPr>
          <p:cNvPr id="84" name="Google Shape;84;p11"/>
          <p:cNvSpPr txBox="1"/>
          <p:nvPr/>
        </p:nvSpPr>
        <p:spPr>
          <a:xfrm>
            <a:off x="2536950" y="923875"/>
            <a:ext cx="6574200" cy="11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X12, X15		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All makes.	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Cummins is an </a:t>
            </a:r>
            <a:r>
              <a:rPr b="1" lang="fr" sz="1100"/>
              <a:t>independent</a:t>
            </a:r>
            <a:r>
              <a:rPr b="1" lang="fr" sz="1100"/>
              <a:t> engine </a:t>
            </a:r>
            <a:r>
              <a:rPr b="1" lang="fr" sz="1100"/>
              <a:t>manufacturer</a:t>
            </a:r>
            <a:r>
              <a:rPr b="1" lang="fr" sz="1100"/>
              <a:t>. This is why its large </a:t>
            </a:r>
            <a:r>
              <a:rPr b="1" lang="fr" sz="1100"/>
              <a:t>displacement</a:t>
            </a:r>
            <a:r>
              <a:rPr b="1" lang="fr" sz="1100"/>
              <a:t> engine is offered in most brands of trucks for the needs of their customers.</a:t>
            </a:r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46" y="1057325"/>
            <a:ext cx="9334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00" y="2233175"/>
            <a:ext cx="195682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2536950" y="2108150"/>
            <a:ext cx="232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DD13; DD15; DD16	Freightliner; Western Star</a:t>
            </a:r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996" y="2909450"/>
            <a:ext cx="10477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/>
        </p:nvSpPr>
        <p:spPr>
          <a:xfrm>
            <a:off x="2536950" y="3227600"/>
            <a:ext cx="20379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 A26			International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title"/>
          </p:nvPr>
        </p:nvSpPr>
        <p:spPr>
          <a:xfrm>
            <a:off x="311700" y="1435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Engine manufacturers and their associated truck</a:t>
            </a:r>
            <a:endParaRPr sz="3000"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00" y="884625"/>
            <a:ext cx="12192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/>
        </p:nvSpPr>
        <p:spPr>
          <a:xfrm>
            <a:off x="2834000" y="1083675"/>
            <a:ext cx="21393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 MP-8			Mack</a:t>
            </a:r>
            <a:endParaRPr/>
          </a:p>
        </p:txBody>
      </p:sp>
      <p:pic>
        <p:nvPicPr>
          <p:cNvPr id="97" name="Google Shape;9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63" y="2209800"/>
            <a:ext cx="15716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000" y="2987525"/>
            <a:ext cx="97155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2"/>
          <p:cNvSpPr txBox="1"/>
          <p:nvPr/>
        </p:nvSpPr>
        <p:spPr>
          <a:xfrm>
            <a:off x="2787925" y="2209875"/>
            <a:ext cx="33861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  MX-13	</a:t>
            </a:r>
            <a:r>
              <a:rPr b="1" lang="fr" sz="1100">
                <a:solidFill>
                  <a:schemeClr val="dk1"/>
                </a:solidFill>
              </a:rPr>
              <a:t>	 Kenworth; </a:t>
            </a:r>
            <a:r>
              <a:rPr b="1" lang="fr" sz="1100">
                <a:solidFill>
                  <a:schemeClr val="dk1"/>
                </a:solidFill>
              </a:rPr>
              <a:t>Peterbilt</a:t>
            </a:r>
            <a:endParaRPr/>
          </a:p>
        </p:txBody>
      </p:sp>
      <p:sp>
        <p:nvSpPr>
          <p:cNvPr id="100" name="Google Shape;100;p12"/>
          <p:cNvSpPr txBox="1"/>
          <p:nvPr/>
        </p:nvSpPr>
        <p:spPr>
          <a:xfrm>
            <a:off x="2834000" y="3295875"/>
            <a:ext cx="2139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 D13			Volvo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title"/>
          </p:nvPr>
        </p:nvSpPr>
        <p:spPr>
          <a:xfrm>
            <a:off x="2589000" y="448750"/>
            <a:ext cx="4038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800"/>
              <a:t>MANUFACTURER</a:t>
            </a:r>
            <a:r>
              <a:rPr b="1" lang="fr" sz="2800"/>
              <a:t> DATA SHEET</a:t>
            </a:r>
            <a:endParaRPr sz="2800"/>
          </a:p>
        </p:txBody>
      </p:sp>
      <p:pic>
        <p:nvPicPr>
          <p:cNvPr id="106" name="Google Shape;1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3800"/>
            <a:ext cx="4341400" cy="19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1057625"/>
            <a:ext cx="4229949" cy="2040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/>
        </p:nvSpPr>
        <p:spPr>
          <a:xfrm>
            <a:off x="3380850" y="3204250"/>
            <a:ext cx="2382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Maximum power in </a:t>
            </a:r>
            <a:r>
              <a:rPr b="1" lang="fr">
                <a:solidFill>
                  <a:srgbClr val="FF0000"/>
                </a:solidFill>
              </a:rPr>
              <a:t>HP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09" name="Google Shape;109;p13"/>
          <p:cNvCxnSpPr>
            <a:stCxn id="108" idx="0"/>
          </p:cNvCxnSpPr>
          <p:nvPr/>
        </p:nvCxnSpPr>
        <p:spPr>
          <a:xfrm rot="10800000">
            <a:off x="1755600" y="2111650"/>
            <a:ext cx="2816400" cy="1092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3"/>
          <p:cNvCxnSpPr>
            <a:stCxn id="108" idx="0"/>
          </p:cNvCxnSpPr>
          <p:nvPr/>
        </p:nvCxnSpPr>
        <p:spPr>
          <a:xfrm flipH="1" rot="10800000">
            <a:off x="4572000" y="2119150"/>
            <a:ext cx="803700" cy="108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/>
          <p:nvPr>
            <p:ph type="title"/>
          </p:nvPr>
        </p:nvSpPr>
        <p:spPr>
          <a:xfrm>
            <a:off x="2446143" y="239500"/>
            <a:ext cx="4109700" cy="74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800"/>
              <a:t>MANUFACTURER DATA SHEET</a:t>
            </a:r>
            <a:endParaRPr sz="3000"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00" y="1126800"/>
            <a:ext cx="8832799" cy="25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/>
          <p:nvPr/>
        </p:nvSpPr>
        <p:spPr>
          <a:xfrm>
            <a:off x="178650" y="1568375"/>
            <a:ext cx="11562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highlight>
                  <a:srgbClr val="FFFFFF"/>
                </a:highlight>
              </a:rPr>
              <a:t>TORQUE</a:t>
            </a:r>
            <a:endParaRPr b="1" sz="1600">
              <a:highlight>
                <a:srgbClr val="FFFFFF"/>
              </a:highlight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174274" y="1250125"/>
            <a:ext cx="5508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highlight>
                  <a:srgbClr val="FFFFFF"/>
                </a:highlight>
              </a:rPr>
              <a:t>HP</a:t>
            </a:r>
            <a:endParaRPr b="1" sz="1600">
              <a:highlight>
                <a:srgbClr val="FFFFFF"/>
              </a:highlight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1431888" y="1309138"/>
            <a:ext cx="550800" cy="3768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1793854" y="1575852"/>
            <a:ext cx="730200" cy="4245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 rot="280372">
            <a:off x="3505129" y="1538353"/>
            <a:ext cx="990593" cy="2381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4"/>
          <p:cNvSpPr/>
          <p:nvPr/>
        </p:nvSpPr>
        <p:spPr>
          <a:xfrm rot="280372">
            <a:off x="3486079" y="1790766"/>
            <a:ext cx="990593" cy="2381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>
            <p:ph type="title"/>
          </p:nvPr>
        </p:nvSpPr>
        <p:spPr>
          <a:xfrm>
            <a:off x="2583000" y="241850"/>
            <a:ext cx="3978000" cy="6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Some useful links</a:t>
            </a:r>
            <a:endParaRPr sz="3000"/>
          </a:p>
        </p:txBody>
      </p:sp>
      <p:sp>
        <p:nvSpPr>
          <p:cNvPr id="128" name="Google Shape;128;p15"/>
          <p:cNvSpPr txBox="1"/>
          <p:nvPr/>
        </p:nvSpPr>
        <p:spPr>
          <a:xfrm>
            <a:off x="2424550" y="1316175"/>
            <a:ext cx="4234200" cy="28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https://www.cummins.com/fr/engines/heavy-duty-truck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https://demanddetroit.com/engines/</a:t>
            </a:r>
            <a:r>
              <a:rPr lang="fr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https://ca.internationaltrucks.com/engines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https://www.volvotrucks.ca/en-ca/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https://www.macktrucks.com/powertrain-and-suspensions/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https://paccarpowertrain.com/#section-integrated-powertrain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Thank you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 your </a:t>
            </a:r>
            <a:r>
              <a:rPr lang="fr"/>
              <a:t>participation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