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xo 2 SemiBold"/>
      <p:regular r:id="rId16"/>
      <p:bold r:id="rId17"/>
      <p:italic r:id="rId18"/>
      <p:boldItalic r:id="rId19"/>
    </p:embeddedFont>
    <p:embeddedFont>
      <p:font typeface="Exo 2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regular.fntdata"/><Relationship Id="rId22" Type="http://schemas.openxmlformats.org/officeDocument/2006/relationships/font" Target="fonts/Exo2-italic.fntdata"/><Relationship Id="rId21" Type="http://schemas.openxmlformats.org/officeDocument/2006/relationships/font" Target="fonts/Exo2-bold.fntdata"/><Relationship Id="rId24" Type="http://schemas.openxmlformats.org/officeDocument/2006/relationships/font" Target="fonts/Oswald-regular.fntdata"/><Relationship Id="rId23" Type="http://schemas.openxmlformats.org/officeDocument/2006/relationships/font" Target="fonts/Exo2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xo2SemiBold-bold.fntdata"/><Relationship Id="rId16" Type="http://schemas.openxmlformats.org/officeDocument/2006/relationships/font" Target="fonts/Exo2SemiBold-regular.fntdata"/><Relationship Id="rId19" Type="http://schemas.openxmlformats.org/officeDocument/2006/relationships/font" Target="fonts/Exo2SemiBold-boldItalic.fntdata"/><Relationship Id="rId18" Type="http://schemas.openxmlformats.org/officeDocument/2006/relationships/font" Target="fonts/Exo2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5c4e61b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5c4e61b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To be used during the Circle Check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7. The content and location of multifunction displays vary by brand, model and option.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2f5170f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72f5170f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7c30c10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7c30c10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 à la page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L’indicateur de basse pression d’air peut aussi être localisé avec les témoins lumineux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témoins d’anomalies jaunes indiquent une anomalie mais qu’il peut continuer à rouler, les rouges indiquent au conducteur qu’il devrait s’immobiliser dans les plus brefs délais.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témoins de différents </a:t>
            </a:r>
            <a:r>
              <a:rPr lang="fr"/>
              <a:t>systèmes illustrés</a:t>
            </a:r>
            <a:r>
              <a:rPr lang="fr"/>
              <a:t> sont : interponts, interroues, ABS et antipatinage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7c30c10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7c30c10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L’afficheur multifonction indique au conducteur certaines informations: la température, l’ajustement du régulateur de vitesse, le kilométrage, l’heure ainsi que certaines </a:t>
            </a:r>
            <a:r>
              <a:rPr lang="fr"/>
              <a:t>informations</a:t>
            </a:r>
            <a:r>
              <a:rPr lang="fr"/>
              <a:t> du voyage.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modèles et les informations peuvent varier d’un fabricant à un autre.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7c30c10b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7c30c10b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pressions dans les ballons de suspension,et la pression (PSI) d’entrée d’air ”</a:t>
            </a:r>
            <a:r>
              <a:rPr lang="fr">
                <a:solidFill>
                  <a:schemeClr val="dk1"/>
                </a:solidFill>
              </a:rPr>
              <a:t>turbo boost”.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températures sont en degrés F sur la </a:t>
            </a:r>
            <a:r>
              <a:rPr lang="fr"/>
              <a:t>plupart</a:t>
            </a:r>
            <a:r>
              <a:rPr lang="fr"/>
              <a:t> des camions.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 of different pictograms.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5b7c5505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5b7c5505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Have the students realize that pulling the yellow button both brakes are applied at the same time.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5b7c55053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5b7c5505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Pictograms are very important in order to recognize the use of buttons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578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147" y="3795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9712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21" y="460142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9" name="Google Shape;69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1" name="Google Shape;71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8.xml"/><Relationship Id="rId13" Type="http://schemas.openxmlformats.org/officeDocument/2006/relationships/slide" Target="/ppt/slides/slide7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slide" Target="/ppt/slides/slide3.xml"/><Relationship Id="rId9" Type="http://schemas.openxmlformats.org/officeDocument/2006/relationships/slide" Target="/ppt/slides/slide3.xml"/><Relationship Id="rId1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7.xml"/><Relationship Id="rId7" Type="http://schemas.openxmlformats.org/officeDocument/2006/relationships/slide" Target="/ppt/slides/slide9.xml"/><Relationship Id="rId8" Type="http://schemas.openxmlformats.org/officeDocument/2006/relationships/slide" Target="/ppt/slides/slide1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slide" Target="/ppt/slides/slide3.xml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2 </a:t>
            </a:r>
            <a:r>
              <a:rPr lang="fr"/>
              <a:t>Lesson 2</a:t>
            </a:r>
            <a:r>
              <a:rPr lang="fr"/>
              <a:t>.1</a:t>
            </a:r>
            <a:r>
              <a:rPr lang="fr"/>
              <a:t>.2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Instrument</a:t>
            </a:r>
            <a:r>
              <a:rPr lang="fr"/>
              <a:t> </a:t>
            </a:r>
            <a:r>
              <a:rPr lang="fr"/>
              <a:t>Panel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(DASHBOARD)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14" y="289375"/>
            <a:ext cx="2765773" cy="2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075" y="289363"/>
            <a:ext cx="4118800" cy="27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904950" y="389050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2714850" y="3635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46400" y="3298625"/>
            <a:ext cx="3438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6- Trailer Service Brake (Bendix)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5932525" y="3298625"/>
            <a:ext cx="1995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7- </a:t>
            </a:r>
            <a:r>
              <a:rPr b="1" lang="fr" sz="1100">
                <a:solidFill>
                  <a:schemeClr val="accent2"/>
                </a:solidFill>
                <a:highlight>
                  <a:srgbClr val="FFFFFF"/>
                </a:highlight>
              </a:rPr>
              <a:t>Multifunctional Display</a:t>
            </a:r>
            <a:endParaRPr/>
          </a:p>
        </p:txBody>
      </p:sp>
      <p:sp>
        <p:nvSpPr>
          <p:cNvPr id="210" name="Google Shape;210;p19">
            <a:hlinkClick action="ppaction://hlinksldjump" r:id="rId5"/>
          </p:cNvPr>
          <p:cNvSpPr/>
          <p:nvPr/>
        </p:nvSpPr>
        <p:spPr>
          <a:xfrm>
            <a:off x="0" y="-22800"/>
            <a:ext cx="9144000" cy="30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/>
        </p:nvSpPr>
        <p:spPr>
          <a:xfrm>
            <a:off x="132900" y="51800"/>
            <a:ext cx="9011100" cy="4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TERMINOLOGY: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Gauge</a:t>
            </a:r>
            <a:r>
              <a:rPr lang="fr" sz="900">
                <a:solidFill>
                  <a:schemeClr val="dk1"/>
                </a:solidFill>
              </a:rPr>
              <a:t>: Dial device used to measure the pressure contained in a closed space.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Pressure gauge</a:t>
            </a:r>
            <a:r>
              <a:rPr lang="fr" sz="900">
                <a:solidFill>
                  <a:schemeClr val="dk1"/>
                </a:solidFill>
              </a:rPr>
              <a:t> : Gauge used to measure compressed air present in various circuits of a pneumatic braking system.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Tachometer</a:t>
            </a:r>
            <a:r>
              <a:rPr lang="fr" sz="900">
                <a:solidFill>
                  <a:schemeClr val="dk1"/>
                </a:solidFill>
              </a:rPr>
              <a:t> : Gauge used to </a:t>
            </a:r>
            <a:r>
              <a:rPr lang="fr" sz="900">
                <a:solidFill>
                  <a:schemeClr val="dk1"/>
                </a:solidFill>
              </a:rPr>
              <a:t>monitor</a:t>
            </a:r>
            <a:r>
              <a:rPr lang="fr" sz="900">
                <a:solidFill>
                  <a:schemeClr val="dk1"/>
                </a:solidFill>
              </a:rPr>
              <a:t> engine speed. Revolution per minute (RPM).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Depressure gauge :</a:t>
            </a:r>
            <a:r>
              <a:rPr lang="fr" sz="900">
                <a:solidFill>
                  <a:schemeClr val="dk1"/>
                </a:solidFill>
              </a:rPr>
              <a:t> Gauge used to measure depression in a closed space.  Used to measure the clogging level of an air filter. Other term : </a:t>
            </a:r>
            <a:r>
              <a:rPr lang="fr" sz="900">
                <a:solidFill>
                  <a:schemeClr val="dk1"/>
                </a:solidFill>
              </a:rPr>
              <a:t>Vacuum</a:t>
            </a:r>
            <a:r>
              <a:rPr lang="fr" sz="900">
                <a:solidFill>
                  <a:schemeClr val="dk1"/>
                </a:solidFill>
              </a:rPr>
              <a:t> gauge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Mechanical obstructing gauge</a:t>
            </a:r>
            <a:r>
              <a:rPr lang="fr" sz="900">
                <a:solidFill>
                  <a:schemeClr val="dk1"/>
                </a:solidFill>
              </a:rPr>
              <a:t> : Instrument mounted on the housing of an air filter, having a </a:t>
            </a:r>
            <a:r>
              <a:rPr lang="fr" sz="900">
                <a:solidFill>
                  <a:schemeClr val="dk1"/>
                </a:solidFill>
              </a:rPr>
              <a:t>colored</a:t>
            </a:r>
            <a:r>
              <a:rPr lang="fr" sz="900">
                <a:solidFill>
                  <a:schemeClr val="dk1"/>
                </a:solidFill>
              </a:rPr>
              <a:t> membrane, which has a glass indicator to gauge the clogging of the air filter.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Warning light</a:t>
            </a:r>
            <a:r>
              <a:rPr lang="fr" sz="900">
                <a:solidFill>
                  <a:schemeClr val="dk1"/>
                </a:solidFill>
              </a:rPr>
              <a:t> : Indicator light that comes on when the temperature rises, or for example, when the oil pressure drops Other term : Alert indicator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Warning buzzer</a:t>
            </a:r>
            <a:r>
              <a:rPr lang="fr" sz="900">
                <a:solidFill>
                  <a:schemeClr val="dk1"/>
                </a:solidFill>
              </a:rPr>
              <a:t> : Audible device which alerts the driver  when the temperature rises, or for example, when the oil pressure drops.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Low pressure gauge</a:t>
            </a:r>
            <a:r>
              <a:rPr lang="fr" sz="900">
                <a:solidFill>
                  <a:schemeClr val="dk1"/>
                </a:solidFill>
              </a:rPr>
              <a:t> : Indicator light that comes on in the event of an abnormal drop in </a:t>
            </a:r>
            <a:r>
              <a:rPr lang="fr" sz="900">
                <a:solidFill>
                  <a:schemeClr val="dk1"/>
                </a:solidFill>
              </a:rPr>
              <a:t>compressed</a:t>
            </a:r>
            <a:r>
              <a:rPr lang="fr" sz="900">
                <a:solidFill>
                  <a:schemeClr val="dk1"/>
                </a:solidFill>
              </a:rPr>
              <a:t> air pressure.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1"/>
                </a:solidFill>
              </a:rPr>
              <a:t>Low pressure warning buzzer</a:t>
            </a:r>
            <a:r>
              <a:rPr b="1" lang="fr" sz="900">
                <a:solidFill>
                  <a:schemeClr val="dk1"/>
                </a:solidFill>
              </a:rPr>
              <a:t> : </a:t>
            </a:r>
            <a:r>
              <a:rPr lang="fr" sz="900">
                <a:solidFill>
                  <a:schemeClr val="dk1"/>
                </a:solidFill>
              </a:rPr>
              <a:t>Audible device which alerts the driver when an abnormal drop in compressed air pressure.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</a:rPr>
              <a:t>The instrument </a:t>
            </a:r>
            <a:r>
              <a:rPr lang="fr" sz="900">
                <a:solidFill>
                  <a:schemeClr val="dk1"/>
                </a:solidFill>
              </a:rPr>
              <a:t>panel (dashboard)l</a:t>
            </a:r>
            <a:r>
              <a:rPr lang="fr" sz="900">
                <a:solidFill>
                  <a:schemeClr val="dk1"/>
                </a:solidFill>
              </a:rPr>
              <a:t> is much more than a display of random gauges, it is the main key to proactive management while driving a heavy vehicle. But, to do this, the driver must be able to interpret and manage the different gauges with ease.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3" y="197163"/>
            <a:ext cx="8801574" cy="39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>
            <a:hlinkClick action="ppaction://hlinksldjump" r:id="rId4"/>
          </p:cNvPr>
          <p:cNvSpPr/>
          <p:nvPr/>
        </p:nvSpPr>
        <p:spPr>
          <a:xfrm>
            <a:off x="-225600" y="-28200"/>
            <a:ext cx="9144000" cy="51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>
            <a:hlinkClick action="ppaction://hlinkshowjump?jump=nextslide"/>
          </p:cNvPr>
          <p:cNvSpPr/>
          <p:nvPr/>
        </p:nvSpPr>
        <p:spPr>
          <a:xfrm>
            <a:off x="2294550" y="3579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>
            <a:hlinkClick action="ppaction://hlinksldjump" r:id="rId5"/>
          </p:cNvPr>
          <p:cNvSpPr/>
          <p:nvPr/>
        </p:nvSpPr>
        <p:spPr>
          <a:xfrm>
            <a:off x="233125" y="8196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>
            <a:hlinkClick action="ppaction://hlinksldjump" r:id="rId6"/>
          </p:cNvPr>
          <p:cNvSpPr/>
          <p:nvPr/>
        </p:nvSpPr>
        <p:spPr>
          <a:xfrm>
            <a:off x="490800" y="2501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>
            <a:hlinkClick action="ppaction://hlinksldjump" r:id="rId7"/>
          </p:cNvPr>
          <p:cNvSpPr/>
          <p:nvPr/>
        </p:nvSpPr>
        <p:spPr>
          <a:xfrm>
            <a:off x="3124725" y="197175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>
            <a:hlinkClick action="ppaction://hlinksldjump" r:id="rId8"/>
          </p:cNvPr>
          <p:cNvSpPr/>
          <p:nvPr/>
        </p:nvSpPr>
        <p:spPr>
          <a:xfrm>
            <a:off x="3660625" y="197175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>
            <a:hlinkClick action="ppaction://hlinksldjump" r:id="rId9"/>
          </p:cNvPr>
          <p:cNvSpPr/>
          <p:nvPr/>
        </p:nvSpPr>
        <p:spPr>
          <a:xfrm>
            <a:off x="4088725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2">
            <a:hlinkClick action="ppaction://hlinksldjump" r:id="rId10"/>
          </p:cNvPr>
          <p:cNvSpPr/>
          <p:nvPr/>
        </p:nvSpPr>
        <p:spPr>
          <a:xfrm>
            <a:off x="4572000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">
            <a:hlinkClick action="ppaction://hlinksldjump" r:id="rId11"/>
          </p:cNvPr>
          <p:cNvSpPr/>
          <p:nvPr/>
        </p:nvSpPr>
        <p:spPr>
          <a:xfrm>
            <a:off x="5882900" y="5910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2">
            <a:hlinkClick action="ppaction://hlinksldjump" r:id="rId12"/>
          </p:cNvPr>
          <p:cNvSpPr/>
          <p:nvPr/>
        </p:nvSpPr>
        <p:spPr>
          <a:xfrm>
            <a:off x="7360825" y="7434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2">
            <a:hlinkClick action="ppaction://hlinksldjump" r:id="rId13"/>
          </p:cNvPr>
          <p:cNvSpPr/>
          <p:nvPr/>
        </p:nvSpPr>
        <p:spPr>
          <a:xfrm>
            <a:off x="4088725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2">
            <a:hlinkClick action="ppaction://hlinksldjump" r:id="rId14"/>
          </p:cNvPr>
          <p:cNvSpPr/>
          <p:nvPr/>
        </p:nvSpPr>
        <p:spPr>
          <a:xfrm>
            <a:off x="5882900" y="5910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359">
            <a:off x="1848344" y="630220"/>
            <a:ext cx="53911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206550" y="2279400"/>
            <a:ext cx="1101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Engine oil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1752675" y="581075"/>
            <a:ext cx="1000200" cy="819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3"/>
          <p:cNvCxnSpPr>
            <a:stCxn id="116" idx="3"/>
          </p:cNvCxnSpPr>
          <p:nvPr/>
        </p:nvCxnSpPr>
        <p:spPr>
          <a:xfrm>
            <a:off x="1053725" y="1665750"/>
            <a:ext cx="1337100" cy="553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3"/>
          <p:cNvSpPr txBox="1"/>
          <p:nvPr/>
        </p:nvSpPr>
        <p:spPr>
          <a:xfrm>
            <a:off x="6589600" y="3576600"/>
            <a:ext cx="23466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Fuel gauge and Diesel Exhaust Fluid (DEF) gauge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18" name="Google Shape;118;p13"/>
          <p:cNvCxnSpPr>
            <a:stCxn id="117" idx="1"/>
          </p:cNvCxnSpPr>
          <p:nvPr/>
        </p:nvCxnSpPr>
        <p:spPr>
          <a:xfrm rot="10800000">
            <a:off x="6216100" y="3312600"/>
            <a:ext cx="373500" cy="62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3"/>
          <p:cNvSpPr txBox="1"/>
          <p:nvPr/>
        </p:nvSpPr>
        <p:spPr>
          <a:xfrm>
            <a:off x="7057075" y="1716850"/>
            <a:ext cx="1977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Air pressure gauges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0" name="Google Shape;120;p13"/>
          <p:cNvCxnSpPr>
            <a:stCxn id="119" idx="1"/>
          </p:cNvCxnSpPr>
          <p:nvPr/>
        </p:nvCxnSpPr>
        <p:spPr>
          <a:xfrm rot="10800000">
            <a:off x="6535675" y="1750150"/>
            <a:ext cx="521400" cy="20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3"/>
          <p:cNvCxnSpPr>
            <a:stCxn id="119" idx="1"/>
          </p:cNvCxnSpPr>
          <p:nvPr/>
        </p:nvCxnSpPr>
        <p:spPr>
          <a:xfrm flipH="1">
            <a:off x="6729175" y="1952650"/>
            <a:ext cx="327900" cy="33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3"/>
          <p:cNvSpPr txBox="1"/>
          <p:nvPr/>
        </p:nvSpPr>
        <p:spPr>
          <a:xfrm>
            <a:off x="4450550" y="3943500"/>
            <a:ext cx="12993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Tachometer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3" name="Google Shape;123;p13"/>
          <p:cNvCxnSpPr>
            <a:stCxn id="122" idx="0"/>
          </p:cNvCxnSpPr>
          <p:nvPr/>
        </p:nvCxnSpPr>
        <p:spPr>
          <a:xfrm flipH="1" rot="10800000">
            <a:off x="5100200" y="3469500"/>
            <a:ext cx="167100" cy="47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3"/>
          <p:cNvSpPr txBox="1"/>
          <p:nvPr/>
        </p:nvSpPr>
        <p:spPr>
          <a:xfrm>
            <a:off x="6758275" y="1196350"/>
            <a:ext cx="2346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Low pressur warning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5" name="Google Shape;125;p13"/>
          <p:cNvCxnSpPr>
            <a:stCxn id="124" idx="1"/>
          </p:cNvCxnSpPr>
          <p:nvPr/>
        </p:nvCxnSpPr>
        <p:spPr>
          <a:xfrm flipH="1">
            <a:off x="6249475" y="1432150"/>
            <a:ext cx="508800" cy="96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3"/>
          <p:cNvCxnSpPr>
            <a:stCxn id="124" idx="1"/>
          </p:cNvCxnSpPr>
          <p:nvPr/>
        </p:nvCxnSpPr>
        <p:spPr>
          <a:xfrm flipH="1">
            <a:off x="6527875" y="1432150"/>
            <a:ext cx="230400" cy="822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3"/>
          <p:cNvSpPr txBox="1"/>
          <p:nvPr/>
        </p:nvSpPr>
        <p:spPr>
          <a:xfrm>
            <a:off x="3383213" y="145800"/>
            <a:ext cx="1891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Warning indicators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8" name="Google Shape;128;p13"/>
          <p:cNvCxnSpPr/>
          <p:nvPr/>
        </p:nvCxnSpPr>
        <p:spPr>
          <a:xfrm flipH="1">
            <a:off x="3833750" y="414275"/>
            <a:ext cx="312000" cy="74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3"/>
          <p:cNvCxnSpPr/>
          <p:nvPr/>
        </p:nvCxnSpPr>
        <p:spPr>
          <a:xfrm>
            <a:off x="4138000" y="422025"/>
            <a:ext cx="185700" cy="154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3"/>
          <p:cNvSpPr txBox="1"/>
          <p:nvPr/>
        </p:nvSpPr>
        <p:spPr>
          <a:xfrm>
            <a:off x="5213225" y="158100"/>
            <a:ext cx="29406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Indicators of systems in operation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 flipH="1">
            <a:off x="5476025" y="460700"/>
            <a:ext cx="185700" cy="71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3">
            <a:hlinkClick action="ppaction://hlinksldjump" r:id="rId4"/>
          </p:cNvPr>
          <p:cNvSpPr/>
          <p:nvPr/>
        </p:nvSpPr>
        <p:spPr>
          <a:xfrm>
            <a:off x="1219700" y="581075"/>
            <a:ext cx="5501700" cy="332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248525" y="1428750"/>
            <a:ext cx="805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Voltmeter</a:t>
            </a:r>
            <a:endParaRPr sz="1100"/>
          </a:p>
        </p:txBody>
      </p:sp>
      <p:sp>
        <p:nvSpPr>
          <p:cNvPr id="133" name="Google Shape;133;p13"/>
          <p:cNvSpPr txBox="1"/>
          <p:nvPr/>
        </p:nvSpPr>
        <p:spPr>
          <a:xfrm>
            <a:off x="207825" y="337700"/>
            <a:ext cx="17925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Coolant temperature gauge</a:t>
            </a:r>
            <a:endParaRPr sz="1100"/>
          </a:p>
        </p:txBody>
      </p:sp>
      <p:cxnSp>
        <p:nvCxnSpPr>
          <p:cNvPr id="134" name="Google Shape;134;p13"/>
          <p:cNvCxnSpPr>
            <a:stCxn id="113" idx="3"/>
          </p:cNvCxnSpPr>
          <p:nvPr/>
        </p:nvCxnSpPr>
        <p:spPr>
          <a:xfrm>
            <a:off x="1308450" y="2577150"/>
            <a:ext cx="886500" cy="358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088" y="1204140"/>
            <a:ext cx="230400" cy="154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313" y="990600"/>
            <a:ext cx="4549375" cy="31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3225750" y="136725"/>
            <a:ext cx="29115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1. </a:t>
            </a:r>
            <a:r>
              <a:rPr lang="fr" sz="1800"/>
              <a:t>Multifunctional</a:t>
            </a:r>
            <a:r>
              <a:rPr lang="fr" sz="1800"/>
              <a:t> Display</a:t>
            </a:r>
            <a:endParaRPr sz="1800"/>
          </a:p>
        </p:txBody>
      </p:sp>
      <p:sp>
        <p:nvSpPr>
          <p:cNvPr id="144" name="Google Shape;144;p14">
            <a:hlinkClick action="ppaction://hlinksldjump" r:id="rId4"/>
          </p:cNvPr>
          <p:cNvSpPr/>
          <p:nvPr/>
        </p:nvSpPr>
        <p:spPr>
          <a:xfrm>
            <a:off x="0" y="667400"/>
            <a:ext cx="9144000" cy="449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>
            <a:hlinkClick action="ppaction://hlinksldjump" r:id="rId3"/>
          </p:cNvPr>
          <p:cNvSpPr/>
          <p:nvPr/>
        </p:nvSpPr>
        <p:spPr>
          <a:xfrm>
            <a:off x="1658550" y="133075"/>
            <a:ext cx="6147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2- The left and right side optional gauges</a:t>
            </a:r>
            <a:endParaRPr sz="18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275" y="1143000"/>
            <a:ext cx="172402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7500" y="1143000"/>
            <a:ext cx="27622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672750" y="3651325"/>
            <a:ext cx="15711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Voltage Gauge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3962400" y="3651325"/>
            <a:ext cx="47148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Different temperature and pressure gauges</a:t>
            </a:r>
            <a:endParaRPr/>
          </a:p>
        </p:txBody>
      </p:sp>
      <p:cxnSp>
        <p:nvCxnSpPr>
          <p:cNvPr id="154" name="Google Shape;154;p15"/>
          <p:cNvCxnSpPr/>
          <p:nvPr/>
        </p:nvCxnSpPr>
        <p:spPr>
          <a:xfrm rot="10800000">
            <a:off x="5898050" y="2948375"/>
            <a:ext cx="0" cy="81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5"/>
          <p:cNvCxnSpPr/>
          <p:nvPr/>
        </p:nvCxnSpPr>
        <p:spPr>
          <a:xfrm rot="10800000">
            <a:off x="7537775" y="3085850"/>
            <a:ext cx="0" cy="66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5"/>
          <p:cNvCxnSpPr/>
          <p:nvPr/>
        </p:nvCxnSpPr>
        <p:spPr>
          <a:xfrm flipH="1" rot="10800000">
            <a:off x="1423175" y="2979625"/>
            <a:ext cx="7800" cy="81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5"/>
          <p:cNvCxnSpPr/>
          <p:nvPr/>
        </p:nvCxnSpPr>
        <p:spPr>
          <a:xfrm flipH="1" rot="10800000">
            <a:off x="2397725" y="2121050"/>
            <a:ext cx="611100" cy="58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5"/>
          <p:cNvCxnSpPr>
            <a:stCxn id="159" idx="1"/>
          </p:cNvCxnSpPr>
          <p:nvPr/>
        </p:nvCxnSpPr>
        <p:spPr>
          <a:xfrm rot="10800000">
            <a:off x="2359025" y="1936775"/>
            <a:ext cx="642000" cy="18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15"/>
          <p:cNvSpPr txBox="1"/>
          <p:nvPr/>
        </p:nvSpPr>
        <p:spPr>
          <a:xfrm>
            <a:off x="790125" y="722475"/>
            <a:ext cx="22188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Vacuum Gauge</a:t>
            </a:r>
            <a:endParaRPr/>
          </a:p>
        </p:txBody>
      </p:sp>
      <p:cxnSp>
        <p:nvCxnSpPr>
          <p:cNvPr id="161" name="Google Shape;161;p15"/>
          <p:cNvCxnSpPr/>
          <p:nvPr/>
        </p:nvCxnSpPr>
        <p:spPr>
          <a:xfrm>
            <a:off x="1446375" y="1008650"/>
            <a:ext cx="0" cy="82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5"/>
          <p:cNvSpPr txBox="1"/>
          <p:nvPr/>
        </p:nvSpPr>
        <p:spPr>
          <a:xfrm>
            <a:off x="3001025" y="1935425"/>
            <a:ext cx="136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Depressure Gauges</a:t>
            </a:r>
            <a:endParaRPr/>
          </a:p>
        </p:txBody>
      </p:sp>
      <p:sp>
        <p:nvSpPr>
          <p:cNvPr id="162" name="Google Shape;162;p15">
            <a:hlinkClick action="ppaction://hlinksldjump" r:id="rId6"/>
          </p:cNvPr>
          <p:cNvSpPr/>
          <p:nvPr/>
        </p:nvSpPr>
        <p:spPr>
          <a:xfrm>
            <a:off x="0" y="2427925"/>
            <a:ext cx="9144000" cy="74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5" y="1840138"/>
            <a:ext cx="2548658" cy="13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825" y="1278950"/>
            <a:ext cx="3958400" cy="24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3045775" y="378800"/>
            <a:ext cx="3260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3- Switches</a:t>
            </a:r>
            <a:endParaRPr sz="2400"/>
          </a:p>
        </p:txBody>
      </p:sp>
      <p:sp>
        <p:nvSpPr>
          <p:cNvPr id="170" name="Google Shape;170;p16">
            <a:hlinkClick action="ppaction://hlinksldjump" r:id="rId5"/>
          </p:cNvPr>
          <p:cNvSpPr/>
          <p:nvPr/>
        </p:nvSpPr>
        <p:spPr>
          <a:xfrm>
            <a:off x="0" y="835100"/>
            <a:ext cx="9144000" cy="422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925" y="1258450"/>
            <a:ext cx="1982325" cy="19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250" y="1258450"/>
            <a:ext cx="18573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/>
          <p:nvPr/>
        </p:nvSpPr>
        <p:spPr>
          <a:xfrm>
            <a:off x="1270700" y="598725"/>
            <a:ext cx="17568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Pull to apply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181750" y="3345075"/>
            <a:ext cx="1934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Push to release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5332613" y="598725"/>
            <a:ext cx="2073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Pull to evacuate air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5208237" y="3345075"/>
            <a:ext cx="25374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Push to supply air</a:t>
            </a:r>
            <a:endParaRPr/>
          </a:p>
        </p:txBody>
      </p:sp>
      <p:cxnSp>
        <p:nvCxnSpPr>
          <p:cNvPr id="181" name="Google Shape;181;p17"/>
          <p:cNvCxnSpPr/>
          <p:nvPr/>
        </p:nvCxnSpPr>
        <p:spPr>
          <a:xfrm>
            <a:off x="1601050" y="904950"/>
            <a:ext cx="177900" cy="781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7"/>
          <p:cNvCxnSpPr/>
          <p:nvPr/>
        </p:nvCxnSpPr>
        <p:spPr>
          <a:xfrm flipH="1">
            <a:off x="2498400" y="943625"/>
            <a:ext cx="162300" cy="688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7"/>
          <p:cNvCxnSpPr/>
          <p:nvPr/>
        </p:nvCxnSpPr>
        <p:spPr>
          <a:xfrm flipH="1" rot="10800000">
            <a:off x="1554650" y="2799825"/>
            <a:ext cx="216900" cy="64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7"/>
          <p:cNvCxnSpPr/>
          <p:nvPr/>
        </p:nvCxnSpPr>
        <p:spPr>
          <a:xfrm rot="10800000">
            <a:off x="2513775" y="2815325"/>
            <a:ext cx="208800" cy="611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7"/>
          <p:cNvCxnSpPr/>
          <p:nvPr/>
        </p:nvCxnSpPr>
        <p:spPr>
          <a:xfrm>
            <a:off x="5661725" y="897200"/>
            <a:ext cx="255300" cy="61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7"/>
          <p:cNvCxnSpPr/>
          <p:nvPr/>
        </p:nvCxnSpPr>
        <p:spPr>
          <a:xfrm>
            <a:off x="6574400" y="897200"/>
            <a:ext cx="224400" cy="464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7"/>
          <p:cNvCxnSpPr/>
          <p:nvPr/>
        </p:nvCxnSpPr>
        <p:spPr>
          <a:xfrm flipH="1" rot="10800000">
            <a:off x="5746800" y="2807550"/>
            <a:ext cx="224400" cy="64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7"/>
          <p:cNvCxnSpPr/>
          <p:nvPr/>
        </p:nvCxnSpPr>
        <p:spPr>
          <a:xfrm flipH="1" rot="10800000">
            <a:off x="6767775" y="2938900"/>
            <a:ext cx="139200" cy="5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7"/>
          <p:cNvSpPr txBox="1"/>
          <p:nvPr/>
        </p:nvSpPr>
        <p:spPr>
          <a:xfrm>
            <a:off x="2722575" y="174525"/>
            <a:ext cx="28608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4- Yellow button: Tractor Parking brake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     Red button: Trailer Air Supply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90" name="Google Shape;190;p17">
            <a:hlinkClick action="ppaction://hlinksldjump" r:id="rId5"/>
          </p:cNvPr>
          <p:cNvSpPr/>
          <p:nvPr/>
        </p:nvSpPr>
        <p:spPr>
          <a:xfrm>
            <a:off x="57550" y="1047100"/>
            <a:ext cx="9144000" cy="21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675" y="264000"/>
            <a:ext cx="4294075" cy="39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/>
          <p:nvPr/>
        </p:nvSpPr>
        <p:spPr>
          <a:xfrm>
            <a:off x="6303700" y="3272750"/>
            <a:ext cx="26376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These switches will vary by brand and model</a:t>
            </a:r>
            <a:endParaRPr/>
          </a:p>
        </p:txBody>
      </p:sp>
      <p:sp>
        <p:nvSpPr>
          <p:cNvPr id="197" name="Google Shape;197;p18">
            <a:hlinkClick action="ppaction://hlinksldjump" r:id="rId4"/>
          </p:cNvPr>
          <p:cNvSpPr/>
          <p:nvPr/>
        </p:nvSpPr>
        <p:spPr>
          <a:xfrm>
            <a:off x="0" y="-1916350"/>
            <a:ext cx="9144000" cy="518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133350" y="3352800"/>
            <a:ext cx="2190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Multifunctional Switches</a:t>
            </a:r>
            <a:endParaRPr/>
          </a:p>
        </p:txBody>
      </p:sp>
      <p:cxnSp>
        <p:nvCxnSpPr>
          <p:cNvPr id="199" name="Google Shape;199;p18"/>
          <p:cNvCxnSpPr/>
          <p:nvPr/>
        </p:nvCxnSpPr>
        <p:spPr>
          <a:xfrm flipH="1" rot="10800000">
            <a:off x="1295475" y="2628750"/>
            <a:ext cx="1695300" cy="705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