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Exo 2" panose="020B0604020202020204" charset="0"/>
      <p:regular r:id="rId26"/>
      <p:bold r:id="rId27"/>
      <p:italic r:id="rId28"/>
      <p:boldItalic r:id="rId29"/>
    </p:embeddedFont>
    <p:embeddedFont>
      <p:font typeface="Oswald" panose="00000500000000000000" pitchFamily="2"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79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7c94205e3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7c94205e3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 This is a Pear Deck Text Slide </a:t>
            </a:r>
            <a:endParaRPr/>
          </a:p>
          <a:p>
            <a:pPr marL="0" lvl="0" indent="0" algn="l" rtl="0">
              <a:spcBef>
                <a:spcPts val="0"/>
              </a:spcBef>
              <a:spcAft>
                <a:spcPts val="0"/>
              </a:spcAft>
              <a:buNone/>
            </a:pPr>
            <a:r>
              <a:rPr lang="fr"/>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66841062e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66841062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c65f662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c65f662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c65f6625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c65f6625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ed79dbf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ed79dbf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c65f6625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c65f6625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c65f6625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c65f6625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c65f6625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c65f6625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c65f6625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c65f6625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c65f6625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c65f6625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c65f6625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7c65f6625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2c10106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2c10106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 This is a Pear Deck Multiple Choice Slide. Your current options are: </a:t>
            </a:r>
            <a:endParaRPr/>
          </a:p>
          <a:p>
            <a:pPr marL="0" lvl="0" indent="0" algn="l" rtl="0">
              <a:spcBef>
                <a:spcPts val="0"/>
              </a:spcBef>
              <a:spcAft>
                <a:spcPts val="0"/>
              </a:spcAft>
              <a:buNone/>
            </a:pPr>
            <a:r>
              <a:rPr lang="fr"/>
              <a:t>🍐  To edit the type of question or choices,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7739942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7739942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c65f6625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c65f6625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c65f6625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c65f6625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6d7ac1b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6d7ac1b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247fbc1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247fbc1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66841062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66841062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Remember that driving a heavy vehicle requires a class 3.license. A class 1 license is necessary for driving a heavy articulated vehicle with a trailer wiho has  a net mass of more than 2000 kg.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66841062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66841062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66841062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66841062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66841062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66841062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66841062e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66841062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66841062e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66841062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Présentation"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pic>
        <p:nvPicPr>
          <p:cNvPr id="11" name="Google Shape;11;p2"/>
          <p:cNvPicPr preferRelativeResize="0"/>
          <p:nvPr/>
        </p:nvPicPr>
        <p:blipFill rotWithShape="1">
          <a:blip r:embed="rId2">
            <a:alphaModFix/>
          </a:blip>
          <a:srcRect r="27933"/>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700" i="1">
                  <a:solidFill>
                    <a:srgbClr val="FFFFFF"/>
                  </a:solidFill>
                  <a:latin typeface="Exo 2"/>
                  <a:ea typeface="Exo 2"/>
                  <a:cs typeface="Exo 2"/>
                  <a:sym typeface="Exo 2"/>
                </a:rPr>
                <a:t>CENTRE DE FORMATION </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DU TRANSPORT ROUTIER</a:t>
              </a:r>
              <a:endParaRPr sz="700" i="1">
                <a:solidFill>
                  <a:srgbClr val="FFFFFF"/>
                </a:solidFill>
                <a:latin typeface="Exo 2"/>
                <a:ea typeface="Exo 2"/>
                <a:cs typeface="Exo 2"/>
                <a:sym typeface="Exo 2"/>
              </a:endParaRPr>
            </a:p>
            <a:p>
              <a:pPr marL="0" lvl="0" indent="0" algn="l" rtl="0">
                <a:spcBef>
                  <a:spcPts val="0"/>
                </a:spcBef>
                <a:spcAft>
                  <a:spcPts val="0"/>
                </a:spcAft>
                <a:buNone/>
              </a:pPr>
              <a:r>
                <a:rPr lang="fr" sz="700" i="1">
                  <a:solidFill>
                    <a:srgbClr val="FFFFFF"/>
                  </a:solidFill>
                  <a:latin typeface="Exo 2"/>
                  <a:ea typeface="Exo 2"/>
                  <a:cs typeface="Exo 2"/>
                  <a:sym typeface="Exo 2"/>
                </a:rPr>
                <a:t>DE SAINT-JÉRÔME</a:t>
              </a:r>
              <a:endParaRPr sz="700" i="1">
                <a:solidFill>
                  <a:srgbClr val="FFFFFF"/>
                </a:solidFill>
                <a:latin typeface="Exo 2"/>
                <a:ea typeface="Exo 2"/>
                <a:cs typeface="Exo 2"/>
                <a:sym typeface="Exo 2"/>
              </a:endParaRPr>
            </a:p>
          </p:txBody>
        </p:sp>
      </p:grpSp>
      <p:sp>
        <p:nvSpPr>
          <p:cNvPr id="16" name="Google Shape;16;p2"/>
          <p:cNvSpPr txBox="1"/>
          <p:nvPr/>
        </p:nvSpPr>
        <p:spPr>
          <a:xfrm>
            <a:off x="2944500" y="3942100"/>
            <a:ext cx="161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i="1">
              <a:solidFill>
                <a:srgbClr val="FFFFFF"/>
              </a:solidFill>
              <a:latin typeface="Oswald"/>
              <a:ea typeface="Oswald"/>
              <a:cs typeface="Oswald"/>
              <a:sym typeface="Oswald"/>
            </a:endParaRPr>
          </a:p>
        </p:txBody>
      </p:sp>
      <p:sp>
        <p:nvSpPr>
          <p:cNvPr id="17" name="Google Shape;17;p2"/>
          <p:cNvSpPr txBox="1">
            <a:spLocks noGrp="1"/>
          </p:cNvSpPr>
          <p:nvPr>
            <p:ph type="title"/>
          </p:nvPr>
        </p:nvSpPr>
        <p:spPr>
          <a:xfrm>
            <a:off x="5237250" y="1239725"/>
            <a:ext cx="3235200" cy="192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600"/>
              <a:buFont typeface="Oswald"/>
              <a:buNone/>
              <a:defRPr sz="3600" b="1">
                <a:solidFill>
                  <a:srgbClr val="000000"/>
                </a:solidFill>
                <a:latin typeface="Oswald"/>
                <a:ea typeface="Oswald"/>
                <a:cs typeface="Oswald"/>
                <a:sym typeface="Oswa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65375" y="1055800"/>
            <a:ext cx="7011300" cy="192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21" name="Google Shape;21;p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22" name="Google Shape;22;p3"/>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52475"/>
            <a:ext cx="8520600" cy="301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0" name="Google Shape;30;p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1" name="Google Shape;31;p4"/>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38" name="Google Shape;38;p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39" name="Google Shape;39;p5"/>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6" name="Google Shape;46;p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7" name="Google Shape;47;p6"/>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48" name="Google Shape;48;p6"/>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49" name="Google Shape;49;p6"/>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59" name="Google Shape;59;p7"/>
          <p:cNvSpPr txBox="1">
            <a:spLocks noGrp="1"/>
          </p:cNvSpPr>
          <p:nvPr>
            <p:ph type="sldNum" idx="3"/>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0" name="Google Shape;60;p7"/>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sp>
        <p:nvSpPr>
          <p:cNvPr id="66" name="Google Shape;66;p8"/>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‹N°›</a:t>
            </a:fld>
            <a:endParaRPr/>
          </a:p>
        </p:txBody>
      </p:sp>
      <p:pic>
        <p:nvPicPr>
          <p:cNvPr id="67" name="Google Shape;67;p8"/>
          <p:cNvPicPr preferRelativeResize="0"/>
          <p:nvPr/>
        </p:nvPicPr>
        <p:blipFill rotWithShape="1">
          <a:blip r:embed="rId2">
            <a:alphaModFix/>
          </a:blip>
          <a:srcRect t="16408" b="43715"/>
          <a:stretch/>
        </p:blipFill>
        <p:spPr>
          <a:xfrm>
            <a:off x="-25" y="4281450"/>
            <a:ext cx="9144000" cy="909225"/>
          </a:xfrm>
          <a:prstGeom prst="flowChartManualInput">
            <a:avLst/>
          </a:prstGeom>
          <a:noFill/>
          <a:ln>
            <a:noFill/>
          </a:ln>
        </p:spPr>
      </p:pic>
      <p:sp>
        <p:nvSpPr>
          <p:cNvPr id="68" name="Google Shape;68;p8"/>
          <p:cNvSpPr/>
          <p:nvPr/>
        </p:nvSpPr>
        <p:spPr>
          <a:xfrm>
            <a:off x="-19400" y="4281450"/>
            <a:ext cx="9163375" cy="909225"/>
          </a:xfrm>
          <a:prstGeom prst="flowChartManualInput">
            <a:avLst/>
          </a:prstGeom>
          <a:solidFill>
            <a:srgbClr val="000000">
              <a:alpha val="564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949950" y="4506525"/>
            <a:ext cx="1071201" cy="459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2">
  <p:cSld name="CUSTOM">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xOTcxODkwNTUyMzI4MTU5MzciLCJwcmVzZW50YXRpb25JZCI6IjFIM3kzb1p5TjFCVXlhTlZ0M21ucXUyaWlXREozb1BBbExlQ1RYRklOMnBFIiwiY29udGVudElkIjoiY3VzdG9tLXJlc3BvbnNlLWZyZWVSZXNwb25zZS10ZXh0Iiwic2xpZGVJZCI6Imc0N2M5NDIwNWUzXzExXzAiLCJjb250ZW50SW5zdGFuY2VJZCI6IjFIM3kzb1p5TjFCVXlhTlZ0M21ucXUyaWlXREozb1BBbExlQ1RYRklOMnBFLzFkY2UzNTFhLTE1NWEtNGU3Mi1hMjhiLWY5ZmRjNGU4MjdkZSJ9pearId=magic-pear-metadata-identifie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18" Type="http://schemas.openxmlformats.org/officeDocument/2006/relationships/image" Target="../media/image20.png"/><Relationship Id="rId3" Type="http://schemas.openxmlformats.org/officeDocument/2006/relationships/hyperlink" Target="http://dontchangethislink.peardeckmagic.zone?eyJ0eXBlIjoiZ29vZ2xlLXNsaWRlcy1hZGRvbi1yZXNwb25zZS1mb290ZXIiLCJsYXN0RWRpdGVkQnkiOiIxMTQxOTcxODkwNTUyMzI4MTU5MzciLCJwcmVzZW50YXRpb25JZCI6IjFIM3kzb1p5TjFCVXlhTlZ0M21ucXUyaWlXREozb1BBbExlQ1RYRklOMnBFIiwiY29udGVudElkIjoiY3VzdG9tLXJlc3BvbnNlLW11bHRpcGxlQ2hvaWNlIiwic2xpZGVJZCI6Imc0MmMxMDEwNjI5XzBfMCIsImNvbnRlbnRJbnN0YW5jZUlkIjoiMUgzeTNvWnlOMUJVeWFOVnQzbW5xdTJpaVdESjNvUEFsTGVDVFhGSU4ycEUvZGFhNjE2ZDAtZjA5ZS00YjE2LThmM2ItOWY3ZTA0NGY3MDkwIn0=pearId=magic-pear-metadata-identifier" TargetMode="External"/><Relationship Id="rId21"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5237250" y="1239725"/>
            <a:ext cx="3235200" cy="19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Competency 2 Lesson 2.1.1</a:t>
            </a:r>
            <a:endParaRPr/>
          </a:p>
          <a:p>
            <a:pPr marL="0" lvl="0" indent="0" algn="ctr" rtl="0">
              <a:spcBef>
                <a:spcPts val="0"/>
              </a:spcBef>
              <a:spcAft>
                <a:spcPts val="0"/>
              </a:spcAft>
              <a:buNone/>
            </a:pPr>
            <a:r>
              <a:rPr lang="fr"/>
              <a:t>Special features of the truck</a:t>
            </a:r>
            <a:endParaRPr/>
          </a:p>
          <a:p>
            <a:pPr marL="0" lvl="0" indent="0" algn="l" rtl="0">
              <a:spcBef>
                <a:spcPts val="0"/>
              </a:spcBef>
              <a:spcAft>
                <a:spcPts val="0"/>
              </a:spcAft>
              <a:buNone/>
            </a:pPr>
            <a:endParaRPr/>
          </a:p>
        </p:txBody>
      </p:sp>
      <p:sp>
        <p:nvSpPr>
          <p:cNvPr id="78" name="Google Shape;78;p10">
            <a:hlinkClick r:id="rId3"/>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0"/>
          <p:cNvPicPr preferRelativeResize="0"/>
          <p:nvPr/>
        </p:nvPicPr>
        <p:blipFill>
          <a:blip r:embed="rId4">
            <a:alphaModFix/>
          </a:blip>
          <a:stretch>
            <a:fillRect/>
          </a:stretch>
        </p:blipFill>
        <p:spPr>
          <a:xfrm>
            <a:off x="7681950" y="0"/>
            <a:ext cx="1364399" cy="584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9"/>
          <p:cNvPicPr preferRelativeResize="0"/>
          <p:nvPr/>
        </p:nvPicPr>
        <p:blipFill>
          <a:blip r:embed="rId3">
            <a:alphaModFix/>
          </a:blip>
          <a:stretch>
            <a:fillRect/>
          </a:stretch>
        </p:blipFill>
        <p:spPr>
          <a:xfrm>
            <a:off x="3524125" y="76200"/>
            <a:ext cx="5536751" cy="4132125"/>
          </a:xfrm>
          <a:prstGeom prst="rect">
            <a:avLst/>
          </a:prstGeom>
          <a:noFill/>
          <a:ln>
            <a:noFill/>
          </a:ln>
        </p:spPr>
      </p:pic>
      <p:pic>
        <p:nvPicPr>
          <p:cNvPr id="177" name="Google Shape;177;p19"/>
          <p:cNvPicPr preferRelativeResize="0"/>
          <p:nvPr/>
        </p:nvPicPr>
        <p:blipFill>
          <a:blip r:embed="rId4">
            <a:alphaModFix/>
          </a:blip>
          <a:stretch>
            <a:fillRect/>
          </a:stretch>
        </p:blipFill>
        <p:spPr>
          <a:xfrm>
            <a:off x="1066800" y="1066800"/>
            <a:ext cx="1333500" cy="914400"/>
          </a:xfrm>
          <a:prstGeom prst="rect">
            <a:avLst/>
          </a:prstGeom>
          <a:noFill/>
          <a:ln>
            <a:noFill/>
          </a:ln>
        </p:spPr>
      </p:pic>
      <p:sp>
        <p:nvSpPr>
          <p:cNvPr id="178" name="Google Shape;178;p19"/>
          <p:cNvSpPr txBox="1"/>
          <p:nvPr/>
        </p:nvSpPr>
        <p:spPr>
          <a:xfrm>
            <a:off x="1725" y="1981200"/>
            <a:ext cx="3522300" cy="4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Mack is a group company of AB Volvo</a:t>
            </a:r>
            <a:endParaRPr/>
          </a:p>
        </p:txBody>
      </p:sp>
      <p:pic>
        <p:nvPicPr>
          <p:cNvPr id="179" name="Google Shape;179;p19"/>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0"/>
          <p:cNvPicPr preferRelativeResize="0"/>
          <p:nvPr/>
        </p:nvPicPr>
        <p:blipFill>
          <a:blip r:embed="rId3">
            <a:alphaModFix/>
          </a:blip>
          <a:stretch>
            <a:fillRect/>
          </a:stretch>
        </p:blipFill>
        <p:spPr>
          <a:xfrm>
            <a:off x="763732" y="1066800"/>
            <a:ext cx="1009650" cy="1108425"/>
          </a:xfrm>
          <a:prstGeom prst="rect">
            <a:avLst/>
          </a:prstGeom>
          <a:noFill/>
          <a:ln>
            <a:noFill/>
          </a:ln>
        </p:spPr>
      </p:pic>
      <p:sp>
        <p:nvSpPr>
          <p:cNvPr id="186" name="Google Shape;186;p20"/>
          <p:cNvSpPr txBox="1"/>
          <p:nvPr/>
        </p:nvSpPr>
        <p:spPr>
          <a:xfrm>
            <a:off x="298750" y="2299000"/>
            <a:ext cx="3221100" cy="2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20"/>
          <p:cNvSpPr txBox="1"/>
          <p:nvPr/>
        </p:nvSpPr>
        <p:spPr>
          <a:xfrm>
            <a:off x="42600" y="2033975"/>
            <a:ext cx="2449200" cy="8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Navistar is the manufacture of International Trucks</a:t>
            </a:r>
            <a:endParaRPr/>
          </a:p>
        </p:txBody>
      </p:sp>
      <p:pic>
        <p:nvPicPr>
          <p:cNvPr id="188" name="Google Shape;188;p20"/>
          <p:cNvPicPr preferRelativeResize="0"/>
          <p:nvPr/>
        </p:nvPicPr>
        <p:blipFill>
          <a:blip r:embed="rId4">
            <a:alphaModFix/>
          </a:blip>
          <a:stretch>
            <a:fillRect/>
          </a:stretch>
        </p:blipFill>
        <p:spPr>
          <a:xfrm>
            <a:off x="2555550" y="88925"/>
            <a:ext cx="6489125" cy="4135550"/>
          </a:xfrm>
          <a:prstGeom prst="rect">
            <a:avLst/>
          </a:prstGeom>
          <a:noFill/>
          <a:ln>
            <a:noFill/>
          </a:ln>
        </p:spPr>
      </p:pic>
      <p:pic>
        <p:nvPicPr>
          <p:cNvPr id="189" name="Google Shape;189;p20"/>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p:nvPr/>
        </p:nvSpPr>
        <p:spPr>
          <a:xfrm>
            <a:off x="0" y="0"/>
            <a:ext cx="2668200" cy="8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chemeClr val="dk1"/>
                </a:solidFill>
              </a:rPr>
              <a:t>Types of trucks</a:t>
            </a:r>
            <a:endParaRPr sz="1800"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fr" sz="1100" b="1">
                <a:solidFill>
                  <a:schemeClr val="dk1"/>
                </a:solidFill>
              </a:rPr>
              <a:t>Straight truck</a:t>
            </a:r>
            <a:endParaRPr/>
          </a:p>
        </p:txBody>
      </p:sp>
      <p:pic>
        <p:nvPicPr>
          <p:cNvPr id="196" name="Google Shape;196;p21"/>
          <p:cNvPicPr preferRelativeResize="0"/>
          <p:nvPr/>
        </p:nvPicPr>
        <p:blipFill>
          <a:blip r:embed="rId3">
            <a:alphaModFix/>
          </a:blip>
          <a:stretch>
            <a:fillRect/>
          </a:stretch>
        </p:blipFill>
        <p:spPr>
          <a:xfrm>
            <a:off x="152400" y="997200"/>
            <a:ext cx="2428875" cy="942975"/>
          </a:xfrm>
          <a:prstGeom prst="rect">
            <a:avLst/>
          </a:prstGeom>
          <a:noFill/>
          <a:ln>
            <a:noFill/>
          </a:ln>
        </p:spPr>
      </p:pic>
      <p:pic>
        <p:nvPicPr>
          <p:cNvPr id="197" name="Google Shape;197;p21"/>
          <p:cNvPicPr preferRelativeResize="0"/>
          <p:nvPr/>
        </p:nvPicPr>
        <p:blipFill>
          <a:blip r:embed="rId4">
            <a:alphaModFix/>
          </a:blip>
          <a:stretch>
            <a:fillRect/>
          </a:stretch>
        </p:blipFill>
        <p:spPr>
          <a:xfrm>
            <a:off x="3038475" y="152400"/>
            <a:ext cx="2486025" cy="1038225"/>
          </a:xfrm>
          <a:prstGeom prst="rect">
            <a:avLst/>
          </a:prstGeom>
          <a:noFill/>
          <a:ln>
            <a:noFill/>
          </a:ln>
        </p:spPr>
      </p:pic>
      <p:sp>
        <p:nvSpPr>
          <p:cNvPr id="198" name="Google Shape;198;p21"/>
          <p:cNvSpPr txBox="1"/>
          <p:nvPr/>
        </p:nvSpPr>
        <p:spPr>
          <a:xfrm>
            <a:off x="104775" y="1911475"/>
            <a:ext cx="3098100" cy="4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Dump truck for carrying</a:t>
            </a:r>
            <a:r>
              <a:rPr lang="fr" b="1"/>
              <a:t> bulk</a:t>
            </a:r>
            <a:endParaRPr b="1"/>
          </a:p>
        </p:txBody>
      </p:sp>
      <p:sp>
        <p:nvSpPr>
          <p:cNvPr id="199" name="Google Shape;199;p21"/>
          <p:cNvSpPr txBox="1"/>
          <p:nvPr/>
        </p:nvSpPr>
        <p:spPr>
          <a:xfrm>
            <a:off x="3004850" y="1211300"/>
            <a:ext cx="30348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Dry box for transporting </a:t>
            </a:r>
            <a:r>
              <a:rPr lang="fr" b="1"/>
              <a:t>general goods </a:t>
            </a:r>
            <a:r>
              <a:rPr lang="fr"/>
              <a:t>and/or </a:t>
            </a:r>
            <a:r>
              <a:rPr lang="fr" b="1"/>
              <a:t>controlled temperature “Refer”</a:t>
            </a:r>
            <a:endParaRPr b="1"/>
          </a:p>
        </p:txBody>
      </p:sp>
      <p:sp>
        <p:nvSpPr>
          <p:cNvPr id="200" name="Google Shape;200;p21"/>
          <p:cNvSpPr txBox="1"/>
          <p:nvPr/>
        </p:nvSpPr>
        <p:spPr>
          <a:xfrm>
            <a:off x="31732" y="2362200"/>
            <a:ext cx="32442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chemeClr val="dk1"/>
                </a:solidFill>
              </a:rPr>
              <a:t>Tractors, semi-trailers</a:t>
            </a:r>
            <a:endParaRPr sz="1800"/>
          </a:p>
        </p:txBody>
      </p:sp>
      <p:pic>
        <p:nvPicPr>
          <p:cNvPr id="201" name="Google Shape;201;p21"/>
          <p:cNvPicPr preferRelativeResize="0"/>
          <p:nvPr/>
        </p:nvPicPr>
        <p:blipFill>
          <a:blip r:embed="rId5">
            <a:alphaModFix/>
          </a:blip>
          <a:stretch>
            <a:fillRect/>
          </a:stretch>
        </p:blipFill>
        <p:spPr>
          <a:xfrm>
            <a:off x="2971800" y="2845200"/>
            <a:ext cx="5943600" cy="1285875"/>
          </a:xfrm>
          <a:prstGeom prst="rect">
            <a:avLst/>
          </a:prstGeom>
          <a:noFill/>
          <a:ln>
            <a:noFill/>
          </a:ln>
        </p:spPr>
      </p:pic>
      <p:sp>
        <p:nvSpPr>
          <p:cNvPr id="202" name="Google Shape;202;p21"/>
          <p:cNvSpPr txBox="1"/>
          <p:nvPr/>
        </p:nvSpPr>
        <p:spPr>
          <a:xfrm>
            <a:off x="84775" y="3047225"/>
            <a:ext cx="2549400" cy="8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Semi-Trailer or specialized trailer: Transport of </a:t>
            </a:r>
            <a:r>
              <a:rPr lang="fr" b="1"/>
              <a:t>automobiles</a:t>
            </a:r>
            <a:endParaRPr b="1"/>
          </a:p>
        </p:txBody>
      </p:sp>
      <p:pic>
        <p:nvPicPr>
          <p:cNvPr id="203" name="Google Shape;203;p21"/>
          <p:cNvPicPr preferRelativeResize="0"/>
          <p:nvPr/>
        </p:nvPicPr>
        <p:blipFill>
          <a:blip r:embed="rId6">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2"/>
          <p:cNvSpPr txBox="1"/>
          <p:nvPr/>
        </p:nvSpPr>
        <p:spPr>
          <a:xfrm>
            <a:off x="6081275" y="1224150"/>
            <a:ext cx="3079200" cy="8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chemeClr val="dk1"/>
                </a:solidFill>
              </a:rPr>
              <a:t>Semi-trailer “dry box”  </a:t>
            </a:r>
            <a:r>
              <a:rPr lang="fr">
                <a:solidFill>
                  <a:schemeClr val="dk1"/>
                </a:solidFill>
              </a:rPr>
              <a:t>For transporting </a:t>
            </a:r>
            <a:r>
              <a:rPr lang="fr" b="1">
                <a:solidFill>
                  <a:schemeClr val="dk1"/>
                </a:solidFill>
              </a:rPr>
              <a:t>general goods </a:t>
            </a:r>
            <a:r>
              <a:rPr lang="fr">
                <a:solidFill>
                  <a:schemeClr val="dk1"/>
                </a:solidFill>
              </a:rPr>
              <a:t>and/or </a:t>
            </a:r>
            <a:r>
              <a:rPr lang="fr" b="1">
                <a:solidFill>
                  <a:schemeClr val="dk1"/>
                </a:solidFill>
              </a:rPr>
              <a:t>temperature controlled “Refer”</a:t>
            </a:r>
            <a:endParaRPr/>
          </a:p>
        </p:txBody>
      </p:sp>
      <p:pic>
        <p:nvPicPr>
          <p:cNvPr id="210" name="Google Shape;210;p22"/>
          <p:cNvPicPr preferRelativeResize="0"/>
          <p:nvPr/>
        </p:nvPicPr>
        <p:blipFill>
          <a:blip r:embed="rId3">
            <a:alphaModFix/>
          </a:blip>
          <a:stretch>
            <a:fillRect/>
          </a:stretch>
        </p:blipFill>
        <p:spPr>
          <a:xfrm>
            <a:off x="50223" y="323850"/>
            <a:ext cx="6085197" cy="3676650"/>
          </a:xfrm>
          <a:prstGeom prst="rect">
            <a:avLst/>
          </a:prstGeom>
          <a:noFill/>
          <a:ln>
            <a:noFill/>
          </a:ln>
        </p:spPr>
      </p:pic>
      <p:pic>
        <p:nvPicPr>
          <p:cNvPr id="211" name="Google Shape;211;p22"/>
          <p:cNvPicPr preferRelativeResize="0"/>
          <p:nvPr/>
        </p:nvPicPr>
        <p:blipFill>
          <a:blip r:embed="rId4">
            <a:alphaModFix/>
          </a:blip>
          <a:stretch>
            <a:fillRect/>
          </a:stretch>
        </p:blipFill>
        <p:spPr>
          <a:xfrm>
            <a:off x="4565417" y="152400"/>
            <a:ext cx="4464283" cy="889500"/>
          </a:xfrm>
          <a:prstGeom prst="rect">
            <a:avLst/>
          </a:prstGeom>
          <a:noFill/>
          <a:ln>
            <a:noFill/>
          </a:ln>
        </p:spPr>
      </p:pic>
      <p:pic>
        <p:nvPicPr>
          <p:cNvPr id="212" name="Google Shape;212;p22"/>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3"/>
          <p:cNvSpPr txBox="1"/>
          <p:nvPr/>
        </p:nvSpPr>
        <p:spPr>
          <a:xfrm>
            <a:off x="152400" y="177875"/>
            <a:ext cx="3810000" cy="6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Semi-trailer </a:t>
            </a:r>
            <a:r>
              <a:rPr lang="fr" b="1"/>
              <a:t>“Flatbed”</a:t>
            </a:r>
            <a:r>
              <a:rPr lang="fr"/>
              <a:t>: Transport wood, logs, steal,aluminium, etc.</a:t>
            </a:r>
            <a:endParaRPr/>
          </a:p>
        </p:txBody>
      </p:sp>
      <p:pic>
        <p:nvPicPr>
          <p:cNvPr id="219" name="Google Shape;219;p23"/>
          <p:cNvPicPr preferRelativeResize="0"/>
          <p:nvPr/>
        </p:nvPicPr>
        <p:blipFill>
          <a:blip r:embed="rId3">
            <a:alphaModFix/>
          </a:blip>
          <a:stretch>
            <a:fillRect/>
          </a:stretch>
        </p:blipFill>
        <p:spPr>
          <a:xfrm>
            <a:off x="4572000" y="178377"/>
            <a:ext cx="4378025" cy="813881"/>
          </a:xfrm>
          <a:prstGeom prst="rect">
            <a:avLst/>
          </a:prstGeom>
          <a:noFill/>
          <a:ln>
            <a:noFill/>
          </a:ln>
        </p:spPr>
      </p:pic>
      <p:sp>
        <p:nvSpPr>
          <p:cNvPr id="220" name="Google Shape;220;p23"/>
          <p:cNvSpPr txBox="1"/>
          <p:nvPr/>
        </p:nvSpPr>
        <p:spPr>
          <a:xfrm>
            <a:off x="7208700" y="1584625"/>
            <a:ext cx="1675500" cy="5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21" name="Google Shape;221;p23"/>
          <p:cNvPicPr preferRelativeResize="0"/>
          <p:nvPr/>
        </p:nvPicPr>
        <p:blipFill>
          <a:blip r:embed="rId4">
            <a:alphaModFix/>
          </a:blip>
          <a:stretch>
            <a:fillRect/>
          </a:stretch>
        </p:blipFill>
        <p:spPr>
          <a:xfrm>
            <a:off x="990600" y="1830450"/>
            <a:ext cx="7279926" cy="2335450"/>
          </a:xfrm>
          <a:prstGeom prst="rect">
            <a:avLst/>
          </a:prstGeom>
          <a:noFill/>
          <a:ln>
            <a:noFill/>
          </a:ln>
        </p:spPr>
      </p:pic>
      <p:sp>
        <p:nvSpPr>
          <p:cNvPr id="222" name="Google Shape;222;p23"/>
          <p:cNvSpPr txBox="1"/>
          <p:nvPr/>
        </p:nvSpPr>
        <p:spPr>
          <a:xfrm>
            <a:off x="285750" y="1256425"/>
            <a:ext cx="3091200" cy="4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With conventional tarps</a:t>
            </a:r>
            <a:endParaRPr/>
          </a:p>
        </p:txBody>
      </p:sp>
      <p:pic>
        <p:nvPicPr>
          <p:cNvPr id="223" name="Google Shape;223;p23"/>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4"/>
          <p:cNvPicPr preferRelativeResize="0"/>
          <p:nvPr/>
        </p:nvPicPr>
        <p:blipFill>
          <a:blip r:embed="rId3">
            <a:alphaModFix/>
          </a:blip>
          <a:stretch>
            <a:fillRect/>
          </a:stretch>
        </p:blipFill>
        <p:spPr>
          <a:xfrm>
            <a:off x="76200" y="1392325"/>
            <a:ext cx="4562475" cy="2303375"/>
          </a:xfrm>
          <a:prstGeom prst="rect">
            <a:avLst/>
          </a:prstGeom>
          <a:noFill/>
          <a:ln>
            <a:noFill/>
          </a:ln>
        </p:spPr>
      </p:pic>
      <p:pic>
        <p:nvPicPr>
          <p:cNvPr id="230" name="Google Shape;230;p24"/>
          <p:cNvPicPr preferRelativeResize="0"/>
          <p:nvPr/>
        </p:nvPicPr>
        <p:blipFill>
          <a:blip r:embed="rId4">
            <a:alphaModFix/>
          </a:blip>
          <a:stretch>
            <a:fillRect/>
          </a:stretch>
        </p:blipFill>
        <p:spPr>
          <a:xfrm>
            <a:off x="4714875" y="96973"/>
            <a:ext cx="4346099" cy="3259574"/>
          </a:xfrm>
          <a:prstGeom prst="rect">
            <a:avLst/>
          </a:prstGeom>
          <a:noFill/>
          <a:ln>
            <a:noFill/>
          </a:ln>
        </p:spPr>
      </p:pic>
      <p:sp>
        <p:nvSpPr>
          <p:cNvPr id="231" name="Google Shape;231;p24"/>
          <p:cNvSpPr txBox="1"/>
          <p:nvPr/>
        </p:nvSpPr>
        <p:spPr>
          <a:xfrm>
            <a:off x="960300" y="622600"/>
            <a:ext cx="2831400" cy="5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Type of tarp: </a:t>
            </a:r>
            <a:r>
              <a:rPr lang="fr" b="1"/>
              <a:t>Accordion style “Rolling tarp”</a:t>
            </a:r>
            <a:endParaRPr b="1"/>
          </a:p>
        </p:txBody>
      </p:sp>
      <p:sp>
        <p:nvSpPr>
          <p:cNvPr id="232" name="Google Shape;232;p24"/>
          <p:cNvSpPr txBox="1"/>
          <p:nvPr/>
        </p:nvSpPr>
        <p:spPr>
          <a:xfrm>
            <a:off x="5608500" y="3442000"/>
            <a:ext cx="28314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Type of tarp: </a:t>
            </a:r>
            <a:r>
              <a:rPr lang="fr" b="1"/>
              <a:t>Curtain style “Curtain Side” </a:t>
            </a:r>
            <a:r>
              <a:rPr lang="fr"/>
              <a:t>with back doors and frame around trailer</a:t>
            </a:r>
            <a:endParaRPr/>
          </a:p>
        </p:txBody>
      </p:sp>
      <p:pic>
        <p:nvPicPr>
          <p:cNvPr id="233" name="Google Shape;233;p24"/>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5"/>
          <p:cNvPicPr preferRelativeResize="0"/>
          <p:nvPr/>
        </p:nvPicPr>
        <p:blipFill>
          <a:blip r:embed="rId3">
            <a:alphaModFix/>
          </a:blip>
          <a:stretch>
            <a:fillRect/>
          </a:stretch>
        </p:blipFill>
        <p:spPr>
          <a:xfrm>
            <a:off x="152400" y="457200"/>
            <a:ext cx="5943600" cy="990600"/>
          </a:xfrm>
          <a:prstGeom prst="rect">
            <a:avLst/>
          </a:prstGeom>
          <a:noFill/>
          <a:ln>
            <a:noFill/>
          </a:ln>
        </p:spPr>
      </p:pic>
      <p:sp>
        <p:nvSpPr>
          <p:cNvPr id="240" name="Google Shape;240;p25"/>
          <p:cNvSpPr txBox="1"/>
          <p:nvPr/>
        </p:nvSpPr>
        <p:spPr>
          <a:xfrm>
            <a:off x="6172200" y="533400"/>
            <a:ext cx="2840100" cy="9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Semi-trailer </a:t>
            </a:r>
            <a:r>
              <a:rPr lang="fr" b="1">
                <a:solidFill>
                  <a:schemeClr val="dk1"/>
                </a:solidFill>
              </a:rPr>
              <a:t>low bed</a:t>
            </a:r>
            <a:r>
              <a:rPr lang="fr">
                <a:solidFill>
                  <a:schemeClr val="dk1"/>
                </a:solidFill>
              </a:rPr>
              <a:t>: Transport of </a:t>
            </a:r>
            <a:r>
              <a:rPr lang="fr" b="1">
                <a:solidFill>
                  <a:schemeClr val="dk1"/>
                </a:solidFill>
              </a:rPr>
              <a:t>heavy machinery</a:t>
            </a:r>
            <a:r>
              <a:rPr lang="fr">
                <a:solidFill>
                  <a:schemeClr val="dk1"/>
                </a:solidFill>
              </a:rPr>
              <a:t> or </a:t>
            </a:r>
            <a:r>
              <a:rPr lang="fr" b="1">
                <a:solidFill>
                  <a:schemeClr val="dk1"/>
                </a:solidFill>
              </a:rPr>
              <a:t>wide dimensions (wide load) </a:t>
            </a:r>
            <a:endParaRPr b="1"/>
          </a:p>
        </p:txBody>
      </p:sp>
      <p:pic>
        <p:nvPicPr>
          <p:cNvPr id="241" name="Google Shape;241;p25"/>
          <p:cNvPicPr preferRelativeResize="0"/>
          <p:nvPr/>
        </p:nvPicPr>
        <p:blipFill>
          <a:blip r:embed="rId4">
            <a:alphaModFix/>
          </a:blip>
          <a:stretch>
            <a:fillRect/>
          </a:stretch>
        </p:blipFill>
        <p:spPr>
          <a:xfrm>
            <a:off x="152400" y="1981200"/>
            <a:ext cx="8839200" cy="1641468"/>
          </a:xfrm>
          <a:prstGeom prst="rect">
            <a:avLst/>
          </a:prstGeom>
          <a:noFill/>
          <a:ln>
            <a:noFill/>
          </a:ln>
        </p:spPr>
      </p:pic>
      <p:pic>
        <p:nvPicPr>
          <p:cNvPr id="242" name="Google Shape;242;p25"/>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6"/>
          <p:cNvPicPr preferRelativeResize="0"/>
          <p:nvPr/>
        </p:nvPicPr>
        <p:blipFill>
          <a:blip r:embed="rId3">
            <a:alphaModFix/>
          </a:blip>
          <a:stretch>
            <a:fillRect/>
          </a:stretch>
        </p:blipFill>
        <p:spPr>
          <a:xfrm>
            <a:off x="3961525" y="76200"/>
            <a:ext cx="4725274" cy="840550"/>
          </a:xfrm>
          <a:prstGeom prst="rect">
            <a:avLst/>
          </a:prstGeom>
          <a:noFill/>
          <a:ln>
            <a:noFill/>
          </a:ln>
        </p:spPr>
      </p:pic>
      <p:sp>
        <p:nvSpPr>
          <p:cNvPr id="249" name="Google Shape;249;p26"/>
          <p:cNvSpPr txBox="1"/>
          <p:nvPr/>
        </p:nvSpPr>
        <p:spPr>
          <a:xfrm>
            <a:off x="256300" y="161050"/>
            <a:ext cx="3523500" cy="7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Semi-trailer</a:t>
            </a:r>
            <a:r>
              <a:rPr lang="fr" b="1"/>
              <a:t> “Tanker”</a:t>
            </a:r>
            <a:r>
              <a:rPr lang="fr"/>
              <a:t>: Transport of</a:t>
            </a:r>
            <a:r>
              <a:rPr lang="fr" b="1"/>
              <a:t> liquid</a:t>
            </a:r>
            <a:r>
              <a:rPr lang="fr"/>
              <a:t>, of </a:t>
            </a:r>
            <a:r>
              <a:rPr lang="fr" b="1"/>
              <a:t>gas</a:t>
            </a:r>
            <a:r>
              <a:rPr lang="fr"/>
              <a:t> or </a:t>
            </a:r>
            <a:r>
              <a:rPr lang="fr" b="1"/>
              <a:t>dry goods in bulk</a:t>
            </a:r>
            <a:r>
              <a:rPr lang="fr"/>
              <a:t>.</a:t>
            </a:r>
            <a:endParaRPr/>
          </a:p>
        </p:txBody>
      </p:sp>
      <p:pic>
        <p:nvPicPr>
          <p:cNvPr id="250" name="Google Shape;250;p26"/>
          <p:cNvPicPr preferRelativeResize="0"/>
          <p:nvPr/>
        </p:nvPicPr>
        <p:blipFill>
          <a:blip r:embed="rId4">
            <a:alphaModFix/>
          </a:blip>
          <a:stretch>
            <a:fillRect/>
          </a:stretch>
        </p:blipFill>
        <p:spPr>
          <a:xfrm>
            <a:off x="76200" y="1069150"/>
            <a:ext cx="4675900" cy="2184647"/>
          </a:xfrm>
          <a:prstGeom prst="rect">
            <a:avLst/>
          </a:prstGeom>
          <a:noFill/>
          <a:ln>
            <a:noFill/>
          </a:ln>
        </p:spPr>
      </p:pic>
      <p:pic>
        <p:nvPicPr>
          <p:cNvPr id="251" name="Google Shape;251;p26"/>
          <p:cNvPicPr preferRelativeResize="0"/>
          <p:nvPr/>
        </p:nvPicPr>
        <p:blipFill>
          <a:blip r:embed="rId5">
            <a:alphaModFix/>
          </a:blip>
          <a:stretch>
            <a:fillRect/>
          </a:stretch>
        </p:blipFill>
        <p:spPr>
          <a:xfrm>
            <a:off x="4828309" y="1758414"/>
            <a:ext cx="4267200" cy="2488762"/>
          </a:xfrm>
          <a:prstGeom prst="rect">
            <a:avLst/>
          </a:prstGeom>
          <a:noFill/>
          <a:ln>
            <a:noFill/>
          </a:ln>
        </p:spPr>
      </p:pic>
      <p:pic>
        <p:nvPicPr>
          <p:cNvPr id="252" name="Google Shape;252;p26"/>
          <p:cNvPicPr preferRelativeResize="0"/>
          <p:nvPr/>
        </p:nvPicPr>
        <p:blipFill>
          <a:blip r:embed="rId6">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7"/>
          <p:cNvPicPr preferRelativeResize="0"/>
          <p:nvPr/>
        </p:nvPicPr>
        <p:blipFill>
          <a:blip r:embed="rId3">
            <a:alphaModFix/>
          </a:blip>
          <a:stretch>
            <a:fillRect/>
          </a:stretch>
        </p:blipFill>
        <p:spPr>
          <a:xfrm>
            <a:off x="5118389" y="1815811"/>
            <a:ext cx="3602176" cy="629225"/>
          </a:xfrm>
          <a:prstGeom prst="rect">
            <a:avLst/>
          </a:prstGeom>
          <a:noFill/>
          <a:ln>
            <a:noFill/>
          </a:ln>
        </p:spPr>
      </p:pic>
      <p:sp>
        <p:nvSpPr>
          <p:cNvPr id="259" name="Google Shape;259;p27"/>
          <p:cNvSpPr txBox="1"/>
          <p:nvPr/>
        </p:nvSpPr>
        <p:spPr>
          <a:xfrm>
            <a:off x="5776475" y="594000"/>
            <a:ext cx="3221100" cy="8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Semi-trailer</a:t>
            </a:r>
            <a:r>
              <a:rPr lang="fr" b="1"/>
              <a:t> “Drop deck” and “Double drop deck”</a:t>
            </a:r>
            <a:r>
              <a:rPr lang="fr"/>
              <a:t>: Transport of high loads</a:t>
            </a:r>
            <a:endParaRPr/>
          </a:p>
        </p:txBody>
      </p:sp>
      <p:pic>
        <p:nvPicPr>
          <p:cNvPr id="260" name="Google Shape;260;p27"/>
          <p:cNvPicPr preferRelativeResize="0"/>
          <p:nvPr/>
        </p:nvPicPr>
        <p:blipFill>
          <a:blip r:embed="rId4">
            <a:alphaModFix/>
          </a:blip>
          <a:stretch>
            <a:fillRect/>
          </a:stretch>
        </p:blipFill>
        <p:spPr>
          <a:xfrm>
            <a:off x="375536" y="2571750"/>
            <a:ext cx="8387464" cy="1682650"/>
          </a:xfrm>
          <a:prstGeom prst="rect">
            <a:avLst/>
          </a:prstGeom>
          <a:noFill/>
          <a:ln>
            <a:noFill/>
          </a:ln>
        </p:spPr>
      </p:pic>
      <p:pic>
        <p:nvPicPr>
          <p:cNvPr id="261" name="Google Shape;261;p27"/>
          <p:cNvPicPr preferRelativeResize="0"/>
          <p:nvPr/>
        </p:nvPicPr>
        <p:blipFill>
          <a:blip r:embed="rId5">
            <a:alphaModFix/>
          </a:blip>
          <a:stretch>
            <a:fillRect/>
          </a:stretch>
        </p:blipFill>
        <p:spPr>
          <a:xfrm>
            <a:off x="143732" y="127286"/>
            <a:ext cx="5516501" cy="1914250"/>
          </a:xfrm>
          <a:prstGeom prst="rect">
            <a:avLst/>
          </a:prstGeom>
          <a:noFill/>
          <a:ln>
            <a:noFill/>
          </a:ln>
        </p:spPr>
      </p:pic>
      <p:pic>
        <p:nvPicPr>
          <p:cNvPr id="262" name="Google Shape;262;p27"/>
          <p:cNvPicPr preferRelativeResize="0"/>
          <p:nvPr/>
        </p:nvPicPr>
        <p:blipFill>
          <a:blip r:embed="rId6">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8"/>
          <p:cNvPicPr preferRelativeResize="0"/>
          <p:nvPr/>
        </p:nvPicPr>
        <p:blipFill>
          <a:blip r:embed="rId3">
            <a:alphaModFix/>
          </a:blip>
          <a:stretch>
            <a:fillRect/>
          </a:stretch>
        </p:blipFill>
        <p:spPr>
          <a:xfrm>
            <a:off x="152400" y="76200"/>
            <a:ext cx="4135501" cy="669379"/>
          </a:xfrm>
          <a:prstGeom prst="rect">
            <a:avLst/>
          </a:prstGeom>
          <a:noFill/>
          <a:ln>
            <a:noFill/>
          </a:ln>
        </p:spPr>
      </p:pic>
      <p:sp>
        <p:nvSpPr>
          <p:cNvPr id="269" name="Google Shape;269;p28"/>
          <p:cNvSpPr txBox="1"/>
          <p:nvPr/>
        </p:nvSpPr>
        <p:spPr>
          <a:xfrm>
            <a:off x="4802575" y="135700"/>
            <a:ext cx="4135500" cy="5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 </a:t>
            </a:r>
            <a:r>
              <a:rPr lang="fr" b="1"/>
              <a:t>“B-train”</a:t>
            </a:r>
            <a:r>
              <a:rPr lang="fr"/>
              <a:t> maximum length </a:t>
            </a:r>
            <a:r>
              <a:rPr lang="fr" b="1"/>
              <a:t>25 meters</a:t>
            </a:r>
            <a:endParaRPr b="1"/>
          </a:p>
        </p:txBody>
      </p:sp>
      <p:pic>
        <p:nvPicPr>
          <p:cNvPr id="270" name="Google Shape;270;p28"/>
          <p:cNvPicPr preferRelativeResize="0"/>
          <p:nvPr/>
        </p:nvPicPr>
        <p:blipFill>
          <a:blip r:embed="rId4">
            <a:alphaModFix/>
          </a:blip>
          <a:stretch>
            <a:fillRect/>
          </a:stretch>
        </p:blipFill>
        <p:spPr>
          <a:xfrm>
            <a:off x="1858446" y="790225"/>
            <a:ext cx="7199699" cy="3438875"/>
          </a:xfrm>
          <a:prstGeom prst="rect">
            <a:avLst/>
          </a:prstGeom>
          <a:noFill/>
          <a:ln>
            <a:noFill/>
          </a:ln>
        </p:spPr>
      </p:pic>
      <p:pic>
        <p:nvPicPr>
          <p:cNvPr id="271" name="Google Shape;271;p28"/>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1">
            <a:hlinkClick r:id="rId3"/>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txBox="1"/>
          <p:nvPr/>
        </p:nvSpPr>
        <p:spPr>
          <a:xfrm>
            <a:off x="0" y="76200"/>
            <a:ext cx="61827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fr" b="1">
                <a:solidFill>
                  <a:schemeClr val="dk1"/>
                </a:solidFill>
              </a:rPr>
              <a:t>Special features of the truck</a:t>
            </a:r>
            <a:endParaRPr/>
          </a:p>
        </p:txBody>
      </p:sp>
      <p:sp>
        <p:nvSpPr>
          <p:cNvPr id="86" name="Google Shape;86;p11"/>
          <p:cNvSpPr txBox="1"/>
          <p:nvPr/>
        </p:nvSpPr>
        <p:spPr>
          <a:xfrm>
            <a:off x="199650" y="412056"/>
            <a:ext cx="6627600" cy="838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1000" b="1" dirty="0">
                <a:solidFill>
                  <a:schemeClr val="dk1"/>
                </a:solidFill>
              </a:rPr>
              <a:t>Lesson objectives:</a:t>
            </a:r>
            <a:endParaRPr sz="1000" dirty="0">
              <a:solidFill>
                <a:schemeClr val="dk1"/>
              </a:solidFill>
            </a:endParaRPr>
          </a:p>
          <a:p>
            <a:pPr marL="269999" lvl="0" indent="-292100" algn="just" rtl="0">
              <a:spcBef>
                <a:spcPts val="0"/>
              </a:spcBef>
              <a:spcAft>
                <a:spcPts val="0"/>
              </a:spcAft>
              <a:buClr>
                <a:schemeClr val="dk1"/>
              </a:buClr>
              <a:buSzPts val="1000"/>
              <a:buChar char="●"/>
            </a:pPr>
            <a:r>
              <a:rPr lang="fr" sz="1000" dirty="0">
                <a:solidFill>
                  <a:schemeClr val="dk1"/>
                </a:solidFill>
              </a:rPr>
              <a:t>Understanding the elements of the competency.</a:t>
            </a:r>
            <a:endParaRPr sz="1000" dirty="0">
              <a:solidFill>
                <a:schemeClr val="dk1"/>
              </a:solidFill>
            </a:endParaRPr>
          </a:p>
          <a:p>
            <a:pPr marL="269999" lvl="0" indent="-292100" algn="just" rtl="0">
              <a:spcBef>
                <a:spcPts val="0"/>
              </a:spcBef>
              <a:spcAft>
                <a:spcPts val="0"/>
              </a:spcAft>
              <a:buClr>
                <a:schemeClr val="dk1"/>
              </a:buClr>
              <a:buSzPts val="1000"/>
              <a:buChar char="●"/>
            </a:pPr>
            <a:r>
              <a:rPr lang="fr" sz="1000" b="1" dirty="0">
                <a:solidFill>
                  <a:schemeClr val="dk1"/>
                </a:solidFill>
              </a:rPr>
              <a:t>Recognizing different brands of truck</a:t>
            </a:r>
            <a:r>
              <a:rPr lang="fr" sz="1000" dirty="0">
                <a:solidFill>
                  <a:schemeClr val="dk1"/>
                </a:solidFill>
              </a:rPr>
              <a:t> </a:t>
            </a:r>
            <a:endParaRPr sz="1000" dirty="0">
              <a:solidFill>
                <a:schemeClr val="dk1"/>
              </a:solidFill>
            </a:endParaRPr>
          </a:p>
          <a:p>
            <a:pPr marL="269999" lvl="0" indent="-292100" algn="just" rtl="0">
              <a:spcBef>
                <a:spcPts val="0"/>
              </a:spcBef>
              <a:spcAft>
                <a:spcPts val="0"/>
              </a:spcAft>
              <a:buClr>
                <a:schemeClr val="dk1"/>
              </a:buClr>
              <a:buSzPts val="1000"/>
              <a:buChar char="●"/>
            </a:pPr>
            <a:r>
              <a:rPr lang="fr" sz="1000" b="1" dirty="0">
                <a:solidFill>
                  <a:schemeClr val="dk1"/>
                </a:solidFill>
              </a:rPr>
              <a:t>Associating different types of vehicles with different types of goods transported.</a:t>
            </a:r>
            <a:endParaRPr b="1" dirty="0"/>
          </a:p>
        </p:txBody>
      </p:sp>
      <p:sp>
        <p:nvSpPr>
          <p:cNvPr id="87" name="Google Shape;87;p11"/>
          <p:cNvSpPr txBox="1"/>
          <p:nvPr/>
        </p:nvSpPr>
        <p:spPr>
          <a:xfrm>
            <a:off x="152400" y="1083000"/>
            <a:ext cx="7856400" cy="25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1"/>
                </a:solidFill>
              </a:rPr>
              <a:t>Statement of the competency : </a:t>
            </a:r>
            <a:r>
              <a:rPr lang="fr" sz="1100">
                <a:solidFill>
                  <a:schemeClr val="dk1"/>
                </a:solidFill>
              </a:rPr>
              <a:t>To identify the possible systems that characterize semi trailers</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just" rtl="0">
              <a:spcBef>
                <a:spcPts val="0"/>
              </a:spcBef>
              <a:spcAft>
                <a:spcPts val="0"/>
              </a:spcAft>
              <a:buNone/>
            </a:pPr>
            <a:r>
              <a:rPr lang="fr" sz="1100" b="1">
                <a:solidFill>
                  <a:schemeClr val="dk1"/>
                </a:solidFill>
              </a:rPr>
              <a:t>Introduction of all the elements of competency 2</a:t>
            </a:r>
            <a:endParaRPr sz="1100" b="1">
              <a:solidFill>
                <a:schemeClr val="dk1"/>
              </a:solidFill>
            </a:endParaRPr>
          </a:p>
          <a:p>
            <a:pPr marL="0" lvl="0" indent="0" algn="l" rtl="0">
              <a:spcBef>
                <a:spcPts val="0"/>
              </a:spcBef>
              <a:spcAft>
                <a:spcPts val="0"/>
              </a:spcAft>
              <a:buNone/>
            </a:pPr>
            <a:endParaRPr sz="1100" b="1">
              <a:solidFill>
                <a:schemeClr val="dk1"/>
              </a:solidFill>
            </a:endParaRPr>
          </a:p>
          <a:p>
            <a:pPr marL="457200" lvl="0" indent="-298450" algn="just" rtl="0">
              <a:spcBef>
                <a:spcPts val="0"/>
              </a:spcBef>
              <a:spcAft>
                <a:spcPts val="0"/>
              </a:spcAft>
              <a:buClr>
                <a:schemeClr val="dk1"/>
              </a:buClr>
              <a:buSzPts val="1100"/>
              <a:buAutoNum type="arabicPeriod"/>
            </a:pPr>
            <a:r>
              <a:rPr lang="fr" sz="1100">
                <a:solidFill>
                  <a:schemeClr val="dk1"/>
                </a:solidFill>
              </a:rPr>
              <a:t>Identify the features of a truck.</a:t>
            </a:r>
            <a:endParaRPr sz="1100">
              <a:solidFill>
                <a:schemeClr val="dk1"/>
              </a:solidFill>
            </a:endParaRPr>
          </a:p>
          <a:p>
            <a:pPr marL="457200" lvl="0" indent="0" algn="just" rtl="0">
              <a:spcBef>
                <a:spcPts val="0"/>
              </a:spcBef>
              <a:spcAft>
                <a:spcPts val="0"/>
              </a:spcAft>
              <a:buNone/>
            </a:pPr>
            <a:endParaRPr sz="1100">
              <a:solidFill>
                <a:schemeClr val="dk1"/>
              </a:solidFill>
            </a:endParaRPr>
          </a:p>
          <a:p>
            <a:pPr marL="457200" lvl="0" indent="-298450" algn="just" rtl="0">
              <a:spcBef>
                <a:spcPts val="0"/>
              </a:spcBef>
              <a:spcAft>
                <a:spcPts val="0"/>
              </a:spcAft>
              <a:buClr>
                <a:schemeClr val="dk1"/>
              </a:buClr>
              <a:buSzPts val="1100"/>
              <a:buAutoNum type="arabicPeriod"/>
            </a:pPr>
            <a:r>
              <a:rPr lang="fr" sz="1100">
                <a:solidFill>
                  <a:schemeClr val="dk1"/>
                </a:solidFill>
              </a:rPr>
              <a:t>Learn about the capacities of the engine unit.</a:t>
            </a:r>
            <a:endParaRPr sz="1100">
              <a:solidFill>
                <a:schemeClr val="dk1"/>
              </a:solidFill>
            </a:endParaRPr>
          </a:p>
          <a:p>
            <a:pPr marL="457200" lvl="0" indent="0" algn="just" rtl="0">
              <a:spcBef>
                <a:spcPts val="0"/>
              </a:spcBef>
              <a:spcAft>
                <a:spcPts val="0"/>
              </a:spcAft>
              <a:buNone/>
            </a:pPr>
            <a:endParaRPr sz="1100">
              <a:solidFill>
                <a:schemeClr val="dk1"/>
              </a:solidFill>
            </a:endParaRPr>
          </a:p>
          <a:p>
            <a:pPr marL="457200" lvl="0" indent="-298450" algn="just" rtl="0">
              <a:spcBef>
                <a:spcPts val="0"/>
              </a:spcBef>
              <a:spcAft>
                <a:spcPts val="0"/>
              </a:spcAft>
              <a:buClr>
                <a:schemeClr val="dk1"/>
              </a:buClr>
              <a:buSzPts val="1100"/>
              <a:buAutoNum type="arabicPeriod"/>
            </a:pPr>
            <a:r>
              <a:rPr lang="fr" sz="1100">
                <a:solidFill>
                  <a:schemeClr val="dk1"/>
                </a:solidFill>
              </a:rPr>
              <a:t>Select techniques for using the power transmission system.</a:t>
            </a:r>
            <a:endParaRPr sz="1100">
              <a:solidFill>
                <a:schemeClr val="dk1"/>
              </a:solidFill>
            </a:endParaRPr>
          </a:p>
          <a:p>
            <a:pPr marL="457200" lvl="0" indent="0" algn="just" rtl="0">
              <a:spcBef>
                <a:spcPts val="0"/>
              </a:spcBef>
              <a:spcAft>
                <a:spcPts val="0"/>
              </a:spcAft>
              <a:buNone/>
            </a:pPr>
            <a:endParaRPr sz="1100">
              <a:solidFill>
                <a:schemeClr val="dk1"/>
              </a:solidFill>
            </a:endParaRPr>
          </a:p>
          <a:p>
            <a:pPr marL="457200" lvl="0" indent="-298450" algn="just" rtl="0">
              <a:spcBef>
                <a:spcPts val="0"/>
              </a:spcBef>
              <a:spcAft>
                <a:spcPts val="0"/>
              </a:spcAft>
              <a:buClr>
                <a:schemeClr val="dk1"/>
              </a:buClr>
              <a:buSzPts val="1100"/>
              <a:buAutoNum type="arabicPeriod"/>
            </a:pPr>
            <a:r>
              <a:rPr lang="fr" sz="1100">
                <a:solidFill>
                  <a:schemeClr val="dk1"/>
                </a:solidFill>
              </a:rPr>
              <a:t>Select techniques for optimizing the performance of the air brake system.</a:t>
            </a:r>
            <a:endParaRPr sz="1100">
              <a:solidFill>
                <a:schemeClr val="dk1"/>
              </a:solidFill>
            </a:endParaRPr>
          </a:p>
          <a:p>
            <a:pPr marL="457200" lvl="0" indent="0" algn="just" rtl="0">
              <a:spcBef>
                <a:spcPts val="0"/>
              </a:spcBef>
              <a:spcAft>
                <a:spcPts val="0"/>
              </a:spcAft>
              <a:buNone/>
            </a:pPr>
            <a:endParaRPr sz="1100">
              <a:solidFill>
                <a:schemeClr val="dk1"/>
              </a:solidFill>
            </a:endParaRPr>
          </a:p>
          <a:p>
            <a:pPr marL="457200" lvl="0" indent="-298450" algn="just" rtl="0">
              <a:spcBef>
                <a:spcPts val="0"/>
              </a:spcBef>
              <a:spcAft>
                <a:spcPts val="0"/>
              </a:spcAft>
              <a:buClr>
                <a:schemeClr val="dk1"/>
              </a:buClr>
              <a:buSzPts val="1100"/>
              <a:buAutoNum type="arabicPeriod"/>
            </a:pPr>
            <a:r>
              <a:rPr lang="fr" sz="1100">
                <a:solidFill>
                  <a:schemeClr val="dk1"/>
                </a:solidFill>
              </a:rPr>
              <a:t>Learn about the capacities and limits of the suspension and steering systems and the wheels.</a:t>
            </a:r>
            <a:endParaRPr/>
          </a:p>
        </p:txBody>
      </p:sp>
      <p:pic>
        <p:nvPicPr>
          <p:cNvPr id="88" name="Google Shape;88;p11"/>
          <p:cNvPicPr preferRelativeResize="0"/>
          <p:nvPr/>
        </p:nvPicPr>
        <p:blipFill rotWithShape="1">
          <a:blip r:embed="rId4">
            <a:alphaModFix/>
          </a:blip>
          <a:srcRect l="-3594" t="6085"/>
          <a:stretch/>
        </p:blipFill>
        <p:spPr>
          <a:xfrm>
            <a:off x="7141650" y="76200"/>
            <a:ext cx="1772230" cy="1344450"/>
          </a:xfrm>
          <a:prstGeom prst="rect">
            <a:avLst/>
          </a:prstGeom>
          <a:noFill/>
          <a:ln>
            <a:noFill/>
          </a:ln>
        </p:spPr>
      </p:pic>
      <p:pic>
        <p:nvPicPr>
          <p:cNvPr id="89" name="Google Shape;89;p11"/>
          <p:cNvPicPr preferRelativeResize="0"/>
          <p:nvPr/>
        </p:nvPicPr>
        <p:blipFill>
          <a:blip r:embed="rId5">
            <a:alphaModFix/>
          </a:blip>
          <a:stretch>
            <a:fillRect/>
          </a:stretch>
        </p:blipFill>
        <p:spPr>
          <a:xfrm>
            <a:off x="726498" y="3642055"/>
            <a:ext cx="923925" cy="628650"/>
          </a:xfrm>
          <a:prstGeom prst="rect">
            <a:avLst/>
          </a:prstGeom>
          <a:noFill/>
          <a:ln>
            <a:noFill/>
          </a:ln>
        </p:spPr>
      </p:pic>
      <p:pic>
        <p:nvPicPr>
          <p:cNvPr id="90" name="Google Shape;90;p11"/>
          <p:cNvPicPr preferRelativeResize="0"/>
          <p:nvPr/>
        </p:nvPicPr>
        <p:blipFill>
          <a:blip r:embed="rId6">
            <a:alphaModFix/>
          </a:blip>
          <a:stretch>
            <a:fillRect/>
          </a:stretch>
        </p:blipFill>
        <p:spPr>
          <a:xfrm>
            <a:off x="4672443" y="3744894"/>
            <a:ext cx="536375" cy="432303"/>
          </a:xfrm>
          <a:prstGeom prst="rect">
            <a:avLst/>
          </a:prstGeom>
          <a:noFill/>
          <a:ln>
            <a:noFill/>
          </a:ln>
        </p:spPr>
      </p:pic>
      <p:pic>
        <p:nvPicPr>
          <p:cNvPr id="91" name="Google Shape;91;p11"/>
          <p:cNvPicPr preferRelativeResize="0"/>
          <p:nvPr/>
        </p:nvPicPr>
        <p:blipFill rotWithShape="1">
          <a:blip r:embed="rId7">
            <a:alphaModFix/>
          </a:blip>
          <a:srcRect l="199" r="199"/>
          <a:stretch/>
        </p:blipFill>
        <p:spPr>
          <a:xfrm>
            <a:off x="2827682" y="3713057"/>
            <a:ext cx="536375" cy="474824"/>
          </a:xfrm>
          <a:prstGeom prst="rect">
            <a:avLst/>
          </a:prstGeom>
          <a:noFill/>
          <a:ln>
            <a:noFill/>
          </a:ln>
        </p:spPr>
      </p:pic>
      <p:pic>
        <p:nvPicPr>
          <p:cNvPr id="92" name="Google Shape;92;p11"/>
          <p:cNvPicPr preferRelativeResize="0"/>
          <p:nvPr/>
        </p:nvPicPr>
        <p:blipFill>
          <a:blip r:embed="rId8">
            <a:alphaModFix/>
          </a:blip>
          <a:stretch>
            <a:fillRect/>
          </a:stretch>
        </p:blipFill>
        <p:spPr>
          <a:xfrm>
            <a:off x="7766742" y="3789980"/>
            <a:ext cx="703500" cy="266845"/>
          </a:xfrm>
          <a:prstGeom prst="rect">
            <a:avLst/>
          </a:prstGeom>
          <a:noFill/>
          <a:ln>
            <a:noFill/>
          </a:ln>
        </p:spPr>
      </p:pic>
      <p:pic>
        <p:nvPicPr>
          <p:cNvPr id="93" name="Google Shape;93;p11"/>
          <p:cNvPicPr preferRelativeResize="0"/>
          <p:nvPr/>
        </p:nvPicPr>
        <p:blipFill>
          <a:blip r:embed="rId9">
            <a:alphaModFix/>
          </a:blip>
          <a:stretch>
            <a:fillRect/>
          </a:stretch>
        </p:blipFill>
        <p:spPr>
          <a:xfrm>
            <a:off x="4022148" y="3748561"/>
            <a:ext cx="552450" cy="390525"/>
          </a:xfrm>
          <a:prstGeom prst="rect">
            <a:avLst/>
          </a:prstGeom>
          <a:noFill/>
          <a:ln>
            <a:noFill/>
          </a:ln>
        </p:spPr>
      </p:pic>
      <p:pic>
        <p:nvPicPr>
          <p:cNvPr id="94" name="Google Shape;94;p11"/>
          <p:cNvPicPr preferRelativeResize="0"/>
          <p:nvPr/>
        </p:nvPicPr>
        <p:blipFill>
          <a:blip r:embed="rId10">
            <a:alphaModFix/>
          </a:blip>
          <a:stretch>
            <a:fillRect/>
          </a:stretch>
        </p:blipFill>
        <p:spPr>
          <a:xfrm>
            <a:off x="1616653" y="3593186"/>
            <a:ext cx="703500" cy="703500"/>
          </a:xfrm>
          <a:prstGeom prst="rect">
            <a:avLst/>
          </a:prstGeom>
          <a:noFill/>
          <a:ln>
            <a:noFill/>
          </a:ln>
        </p:spPr>
      </p:pic>
      <p:pic>
        <p:nvPicPr>
          <p:cNvPr id="95" name="Google Shape;95;p11"/>
          <p:cNvPicPr preferRelativeResize="0"/>
          <p:nvPr/>
        </p:nvPicPr>
        <p:blipFill>
          <a:blip r:embed="rId11">
            <a:alphaModFix/>
          </a:blip>
          <a:stretch>
            <a:fillRect/>
          </a:stretch>
        </p:blipFill>
        <p:spPr>
          <a:xfrm>
            <a:off x="76200" y="3742123"/>
            <a:ext cx="638175" cy="410777"/>
          </a:xfrm>
          <a:prstGeom prst="rect">
            <a:avLst/>
          </a:prstGeom>
          <a:noFill/>
          <a:ln>
            <a:noFill/>
          </a:ln>
        </p:spPr>
      </p:pic>
      <p:pic>
        <p:nvPicPr>
          <p:cNvPr id="96" name="Google Shape;96;p11"/>
          <p:cNvPicPr preferRelativeResize="0"/>
          <p:nvPr/>
        </p:nvPicPr>
        <p:blipFill>
          <a:blip r:embed="rId12">
            <a:alphaModFix/>
          </a:blip>
          <a:stretch>
            <a:fillRect/>
          </a:stretch>
        </p:blipFill>
        <p:spPr>
          <a:xfrm>
            <a:off x="8202425" y="2814549"/>
            <a:ext cx="471025" cy="578826"/>
          </a:xfrm>
          <a:prstGeom prst="rect">
            <a:avLst/>
          </a:prstGeom>
          <a:noFill/>
          <a:ln>
            <a:noFill/>
          </a:ln>
        </p:spPr>
      </p:pic>
      <p:pic>
        <p:nvPicPr>
          <p:cNvPr id="97" name="Google Shape;97;p11"/>
          <p:cNvPicPr preferRelativeResize="0"/>
          <p:nvPr/>
        </p:nvPicPr>
        <p:blipFill>
          <a:blip r:embed="rId13">
            <a:alphaModFix/>
          </a:blip>
          <a:stretch>
            <a:fillRect/>
          </a:stretch>
        </p:blipFill>
        <p:spPr>
          <a:xfrm>
            <a:off x="7748150" y="1396275"/>
            <a:ext cx="1196200" cy="1196200"/>
          </a:xfrm>
          <a:prstGeom prst="rect">
            <a:avLst/>
          </a:prstGeom>
          <a:noFill/>
          <a:ln>
            <a:noFill/>
          </a:ln>
        </p:spPr>
      </p:pic>
      <p:pic>
        <p:nvPicPr>
          <p:cNvPr id="98" name="Google Shape;98;p11"/>
          <p:cNvPicPr preferRelativeResize="0"/>
          <p:nvPr/>
        </p:nvPicPr>
        <p:blipFill rotWithShape="1">
          <a:blip r:embed="rId14">
            <a:alphaModFix/>
          </a:blip>
          <a:srcRect l="8636" r="8636"/>
          <a:stretch/>
        </p:blipFill>
        <p:spPr>
          <a:xfrm>
            <a:off x="7111330" y="3609608"/>
            <a:ext cx="619492" cy="619492"/>
          </a:xfrm>
          <a:prstGeom prst="rect">
            <a:avLst/>
          </a:prstGeom>
          <a:noFill/>
          <a:ln>
            <a:noFill/>
          </a:ln>
        </p:spPr>
      </p:pic>
      <p:pic>
        <p:nvPicPr>
          <p:cNvPr id="99" name="Google Shape;99;p11"/>
          <p:cNvPicPr preferRelativeResize="0"/>
          <p:nvPr/>
        </p:nvPicPr>
        <p:blipFill>
          <a:blip r:embed="rId15">
            <a:alphaModFix/>
          </a:blip>
          <a:stretch>
            <a:fillRect/>
          </a:stretch>
        </p:blipFill>
        <p:spPr>
          <a:xfrm>
            <a:off x="6438034" y="3662841"/>
            <a:ext cx="642969" cy="529025"/>
          </a:xfrm>
          <a:prstGeom prst="rect">
            <a:avLst/>
          </a:prstGeom>
          <a:noFill/>
          <a:ln>
            <a:noFill/>
          </a:ln>
        </p:spPr>
      </p:pic>
      <p:pic>
        <p:nvPicPr>
          <p:cNvPr id="100" name="Google Shape;100;p11"/>
          <p:cNvPicPr preferRelativeResize="0"/>
          <p:nvPr/>
        </p:nvPicPr>
        <p:blipFill>
          <a:blip r:embed="rId16">
            <a:alphaModFix/>
          </a:blip>
          <a:stretch>
            <a:fillRect/>
          </a:stretch>
        </p:blipFill>
        <p:spPr>
          <a:xfrm>
            <a:off x="3401291" y="3687086"/>
            <a:ext cx="536373" cy="529025"/>
          </a:xfrm>
          <a:prstGeom prst="rect">
            <a:avLst/>
          </a:prstGeom>
          <a:noFill/>
          <a:ln>
            <a:noFill/>
          </a:ln>
        </p:spPr>
      </p:pic>
      <p:pic>
        <p:nvPicPr>
          <p:cNvPr id="101" name="Google Shape;101;p11"/>
          <p:cNvPicPr preferRelativeResize="0"/>
          <p:nvPr/>
        </p:nvPicPr>
        <p:blipFill>
          <a:blip r:embed="rId17">
            <a:alphaModFix/>
          </a:blip>
          <a:stretch>
            <a:fillRect/>
          </a:stretch>
        </p:blipFill>
        <p:spPr>
          <a:xfrm>
            <a:off x="5917623" y="3674097"/>
            <a:ext cx="529025" cy="529025"/>
          </a:xfrm>
          <a:prstGeom prst="rect">
            <a:avLst/>
          </a:prstGeom>
          <a:noFill/>
          <a:ln>
            <a:noFill/>
          </a:ln>
        </p:spPr>
      </p:pic>
      <p:pic>
        <p:nvPicPr>
          <p:cNvPr id="102" name="Google Shape;102;p11"/>
          <p:cNvPicPr preferRelativeResize="0"/>
          <p:nvPr/>
        </p:nvPicPr>
        <p:blipFill>
          <a:blip r:embed="rId18">
            <a:alphaModFix/>
          </a:blip>
          <a:stretch>
            <a:fillRect/>
          </a:stretch>
        </p:blipFill>
        <p:spPr>
          <a:xfrm>
            <a:off x="2320153" y="3656775"/>
            <a:ext cx="471023" cy="609559"/>
          </a:xfrm>
          <a:prstGeom prst="rect">
            <a:avLst/>
          </a:prstGeom>
          <a:noFill/>
          <a:ln>
            <a:noFill/>
          </a:ln>
        </p:spPr>
      </p:pic>
      <p:pic>
        <p:nvPicPr>
          <p:cNvPr id="103" name="Google Shape;103;p11"/>
          <p:cNvPicPr preferRelativeResize="0"/>
          <p:nvPr/>
        </p:nvPicPr>
        <p:blipFill>
          <a:blip r:embed="rId19">
            <a:alphaModFix/>
          </a:blip>
          <a:stretch>
            <a:fillRect/>
          </a:stretch>
        </p:blipFill>
        <p:spPr>
          <a:xfrm>
            <a:off x="8522891" y="3664572"/>
            <a:ext cx="529025" cy="529025"/>
          </a:xfrm>
          <a:prstGeom prst="rect">
            <a:avLst/>
          </a:prstGeom>
          <a:noFill/>
          <a:ln>
            <a:noFill/>
          </a:ln>
        </p:spPr>
      </p:pic>
      <p:pic>
        <p:nvPicPr>
          <p:cNvPr id="104" name="Google Shape;104;p11"/>
          <p:cNvPicPr preferRelativeResize="0"/>
          <p:nvPr/>
        </p:nvPicPr>
        <p:blipFill>
          <a:blip r:embed="rId20">
            <a:alphaModFix/>
          </a:blip>
          <a:stretch>
            <a:fillRect/>
          </a:stretch>
        </p:blipFill>
        <p:spPr>
          <a:xfrm>
            <a:off x="5316199" y="3669723"/>
            <a:ext cx="553021" cy="559377"/>
          </a:xfrm>
          <a:prstGeom prst="rect">
            <a:avLst/>
          </a:prstGeom>
          <a:noFill/>
          <a:ln>
            <a:noFill/>
          </a:ln>
        </p:spPr>
      </p:pic>
      <p:pic>
        <p:nvPicPr>
          <p:cNvPr id="105" name="Google Shape;105;p11"/>
          <p:cNvPicPr preferRelativeResize="0"/>
          <p:nvPr/>
        </p:nvPicPr>
        <p:blipFill>
          <a:blip r:embed="rId21">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9"/>
          <p:cNvSpPr txBox="1"/>
          <p:nvPr/>
        </p:nvSpPr>
        <p:spPr>
          <a:xfrm>
            <a:off x="322450" y="197800"/>
            <a:ext cx="58107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chemeClr val="dk1"/>
                </a:solidFill>
              </a:rPr>
              <a:t>“A-train”</a:t>
            </a:r>
            <a:r>
              <a:rPr lang="fr" sz="1800">
                <a:solidFill>
                  <a:schemeClr val="dk1"/>
                </a:solidFill>
              </a:rPr>
              <a:t>; (uses a dolly) maximum length </a:t>
            </a:r>
            <a:r>
              <a:rPr lang="fr" sz="1800" b="1">
                <a:solidFill>
                  <a:schemeClr val="dk1"/>
                </a:solidFill>
              </a:rPr>
              <a:t>25 meters</a:t>
            </a:r>
            <a:endParaRPr sz="1800"/>
          </a:p>
        </p:txBody>
      </p:sp>
      <p:pic>
        <p:nvPicPr>
          <p:cNvPr id="278" name="Google Shape;278;p29"/>
          <p:cNvPicPr preferRelativeResize="0"/>
          <p:nvPr/>
        </p:nvPicPr>
        <p:blipFill>
          <a:blip r:embed="rId3">
            <a:alphaModFix/>
          </a:blip>
          <a:stretch>
            <a:fillRect/>
          </a:stretch>
        </p:blipFill>
        <p:spPr>
          <a:xfrm>
            <a:off x="533400" y="1164750"/>
            <a:ext cx="6624526" cy="3013625"/>
          </a:xfrm>
          <a:prstGeom prst="rect">
            <a:avLst/>
          </a:prstGeom>
          <a:noFill/>
          <a:ln>
            <a:noFill/>
          </a:ln>
        </p:spPr>
      </p:pic>
      <p:pic>
        <p:nvPicPr>
          <p:cNvPr id="279" name="Google Shape;279;p29"/>
          <p:cNvPicPr preferRelativeResize="0"/>
          <p:nvPr/>
        </p:nvPicPr>
        <p:blipFill>
          <a:blip r:embed="rId4">
            <a:alphaModFix/>
          </a:blip>
          <a:stretch>
            <a:fillRect/>
          </a:stretch>
        </p:blipFill>
        <p:spPr>
          <a:xfrm>
            <a:off x="6629400" y="228600"/>
            <a:ext cx="2000250" cy="628650"/>
          </a:xfrm>
          <a:prstGeom prst="rect">
            <a:avLst/>
          </a:prstGeom>
          <a:noFill/>
          <a:ln>
            <a:noFill/>
          </a:ln>
        </p:spPr>
      </p:pic>
      <p:pic>
        <p:nvPicPr>
          <p:cNvPr id="280" name="Google Shape;280;p29"/>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0"/>
          <p:cNvPicPr preferRelativeResize="0"/>
          <p:nvPr/>
        </p:nvPicPr>
        <p:blipFill>
          <a:blip r:embed="rId3">
            <a:alphaModFix/>
          </a:blip>
          <a:stretch>
            <a:fillRect/>
          </a:stretch>
        </p:blipFill>
        <p:spPr>
          <a:xfrm>
            <a:off x="76200" y="76200"/>
            <a:ext cx="5794675" cy="607525"/>
          </a:xfrm>
          <a:prstGeom prst="rect">
            <a:avLst/>
          </a:prstGeom>
          <a:noFill/>
          <a:ln>
            <a:noFill/>
          </a:ln>
        </p:spPr>
      </p:pic>
      <p:pic>
        <p:nvPicPr>
          <p:cNvPr id="287" name="Google Shape;287;p30"/>
          <p:cNvPicPr preferRelativeResize="0"/>
          <p:nvPr/>
        </p:nvPicPr>
        <p:blipFill>
          <a:blip r:embed="rId4">
            <a:alphaModFix/>
          </a:blip>
          <a:stretch>
            <a:fillRect/>
          </a:stretch>
        </p:blipFill>
        <p:spPr>
          <a:xfrm>
            <a:off x="152400" y="2249750"/>
            <a:ext cx="8839201" cy="1983966"/>
          </a:xfrm>
          <a:prstGeom prst="rect">
            <a:avLst/>
          </a:prstGeom>
          <a:noFill/>
          <a:ln>
            <a:noFill/>
          </a:ln>
        </p:spPr>
      </p:pic>
      <p:pic>
        <p:nvPicPr>
          <p:cNvPr id="288" name="Google Shape;288;p30"/>
          <p:cNvPicPr preferRelativeResize="0"/>
          <p:nvPr/>
        </p:nvPicPr>
        <p:blipFill>
          <a:blip r:embed="rId5">
            <a:alphaModFix/>
          </a:blip>
          <a:stretch>
            <a:fillRect/>
          </a:stretch>
        </p:blipFill>
        <p:spPr>
          <a:xfrm>
            <a:off x="6828350" y="348396"/>
            <a:ext cx="2264350" cy="399008"/>
          </a:xfrm>
          <a:prstGeom prst="rect">
            <a:avLst/>
          </a:prstGeom>
          <a:noFill/>
          <a:ln>
            <a:noFill/>
          </a:ln>
        </p:spPr>
      </p:pic>
      <p:sp>
        <p:nvSpPr>
          <p:cNvPr id="289" name="Google Shape;289;p30"/>
          <p:cNvSpPr txBox="1"/>
          <p:nvPr/>
        </p:nvSpPr>
        <p:spPr>
          <a:xfrm>
            <a:off x="0" y="656154"/>
            <a:ext cx="8991600" cy="7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solidFill>
                  <a:srgbClr val="606060"/>
                </a:solidFill>
                <a:highlight>
                  <a:srgbClr val="FFFFFF"/>
                </a:highlight>
              </a:rPr>
              <a:t>Road trains </a:t>
            </a:r>
            <a:r>
              <a:rPr lang="fr" sz="1200">
                <a:solidFill>
                  <a:srgbClr val="606060"/>
                </a:solidFill>
                <a:highlight>
                  <a:srgbClr val="FFFFFF"/>
                </a:highlight>
              </a:rPr>
              <a:t>have fewer accidents per number of kilometers travelled than personal cars or any other mode of transport. They also reduce fuel costs by 32 %. These advantages can be achieved by complying with the following requirements :</a:t>
            </a:r>
            <a:endParaRPr/>
          </a:p>
        </p:txBody>
      </p:sp>
      <p:sp>
        <p:nvSpPr>
          <p:cNvPr id="290" name="Google Shape;290;p30"/>
          <p:cNvSpPr txBox="1"/>
          <p:nvPr/>
        </p:nvSpPr>
        <p:spPr>
          <a:xfrm>
            <a:off x="975875" y="943150"/>
            <a:ext cx="7263900" cy="15246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rgbClr val="606060"/>
              </a:buClr>
              <a:buSzPts val="1200"/>
              <a:buChar char="●"/>
            </a:pPr>
            <a:r>
              <a:rPr lang="fr" sz="1200">
                <a:solidFill>
                  <a:srgbClr val="606060"/>
                </a:solidFill>
                <a:highlight>
                  <a:srgbClr val="FFFFFF"/>
                </a:highlight>
              </a:rPr>
              <a:t>Maximum speed of 90 km/h;</a:t>
            </a:r>
            <a:endParaRPr sz="1200">
              <a:solidFill>
                <a:srgbClr val="606060"/>
              </a:solidFill>
              <a:highlight>
                <a:srgbClr val="FFFFFF"/>
              </a:highlight>
            </a:endParaRPr>
          </a:p>
          <a:p>
            <a:pPr marL="457200" lvl="0" indent="-304800" algn="l" rtl="0">
              <a:lnSpc>
                <a:spcPct val="115000"/>
              </a:lnSpc>
              <a:spcBef>
                <a:spcPts val="0"/>
              </a:spcBef>
              <a:spcAft>
                <a:spcPts val="0"/>
              </a:spcAft>
              <a:buClr>
                <a:srgbClr val="606060"/>
              </a:buClr>
              <a:buSzPts val="1200"/>
              <a:buChar char="●"/>
            </a:pPr>
            <a:r>
              <a:rPr lang="fr" sz="1200">
                <a:solidFill>
                  <a:srgbClr val="606060"/>
                </a:solidFill>
                <a:highlight>
                  <a:srgbClr val="FFFFFF"/>
                </a:highlight>
              </a:rPr>
              <a:t>Vehicle with a maximum gross weight of 63 500 kg or 139 700 lbs;</a:t>
            </a:r>
            <a:endParaRPr sz="1200">
              <a:solidFill>
                <a:srgbClr val="606060"/>
              </a:solidFill>
              <a:highlight>
                <a:srgbClr val="FFFFFF"/>
              </a:highlight>
            </a:endParaRPr>
          </a:p>
          <a:p>
            <a:pPr marL="457200" lvl="0" indent="-304800" algn="l" rtl="0">
              <a:lnSpc>
                <a:spcPct val="115000"/>
              </a:lnSpc>
              <a:spcBef>
                <a:spcPts val="0"/>
              </a:spcBef>
              <a:spcAft>
                <a:spcPts val="0"/>
              </a:spcAft>
              <a:buClr>
                <a:srgbClr val="606060"/>
              </a:buClr>
              <a:buSzPts val="1200"/>
              <a:buChar char="●"/>
            </a:pPr>
            <a:r>
              <a:rPr lang="fr" sz="1200">
                <a:solidFill>
                  <a:srgbClr val="606060"/>
                </a:solidFill>
                <a:highlight>
                  <a:srgbClr val="FFFFFF"/>
                </a:highlight>
              </a:rPr>
              <a:t>Ban on transporting livestock or any dangerous goods;</a:t>
            </a:r>
            <a:endParaRPr sz="1200">
              <a:solidFill>
                <a:srgbClr val="606060"/>
              </a:solidFill>
              <a:highlight>
                <a:srgbClr val="FFFFFF"/>
              </a:highlight>
            </a:endParaRPr>
          </a:p>
          <a:p>
            <a:pPr marL="457200" lvl="0" indent="-304800" algn="l" rtl="0">
              <a:lnSpc>
                <a:spcPct val="115000"/>
              </a:lnSpc>
              <a:spcBef>
                <a:spcPts val="0"/>
              </a:spcBef>
              <a:spcAft>
                <a:spcPts val="0"/>
              </a:spcAft>
              <a:buClr>
                <a:srgbClr val="606060"/>
              </a:buClr>
              <a:buSzPts val="1200"/>
              <a:buChar char="●"/>
            </a:pPr>
            <a:r>
              <a:rPr lang="fr" sz="1200">
                <a:solidFill>
                  <a:srgbClr val="606060"/>
                </a:solidFill>
                <a:highlight>
                  <a:srgbClr val="FFFFFF"/>
                </a:highlight>
              </a:rPr>
              <a:t>Travel restrictions on long weekends;</a:t>
            </a:r>
            <a:endParaRPr sz="1200">
              <a:solidFill>
                <a:srgbClr val="606060"/>
              </a:solidFill>
              <a:highlight>
                <a:srgbClr val="FFFFFF"/>
              </a:highlight>
            </a:endParaRPr>
          </a:p>
          <a:p>
            <a:pPr marL="457200" lvl="0" indent="-304800" algn="l" rtl="0">
              <a:lnSpc>
                <a:spcPct val="115000"/>
              </a:lnSpc>
              <a:spcBef>
                <a:spcPts val="0"/>
              </a:spcBef>
              <a:spcAft>
                <a:spcPts val="0"/>
              </a:spcAft>
              <a:buClr>
                <a:srgbClr val="606060"/>
              </a:buClr>
              <a:buSzPts val="1200"/>
              <a:buChar char="●"/>
            </a:pPr>
            <a:r>
              <a:rPr lang="fr" sz="1200">
                <a:solidFill>
                  <a:srgbClr val="606060"/>
                </a:solidFill>
                <a:highlight>
                  <a:srgbClr val="FFFFFF"/>
                </a:highlight>
              </a:rPr>
              <a:t>Weather restrictions; cloud cover, snow, ice,visibility, etc.</a:t>
            </a:r>
            <a:r>
              <a:rPr lang="fr" sz="800">
                <a:solidFill>
                  <a:srgbClr val="606060"/>
                </a:solidFill>
                <a:highlight>
                  <a:srgbClr val="FFFFFF"/>
                </a:highlight>
              </a:rPr>
              <a:t> </a:t>
            </a:r>
            <a:r>
              <a:rPr lang="fr" sz="600">
                <a:solidFill>
                  <a:srgbClr val="606060"/>
                </a:solidFill>
                <a:highlight>
                  <a:srgbClr val="FFFFFF"/>
                </a:highlight>
              </a:rPr>
              <a:t>( Source; Challenger )</a:t>
            </a:r>
            <a:endParaRPr sz="600">
              <a:solidFill>
                <a:srgbClr val="606060"/>
              </a:solidFill>
              <a:highlight>
                <a:srgbClr val="FFFFFF"/>
              </a:highlight>
            </a:endParaRPr>
          </a:p>
        </p:txBody>
      </p:sp>
      <p:sp>
        <p:nvSpPr>
          <p:cNvPr id="291" name="Google Shape;291;p30"/>
          <p:cNvSpPr txBox="1"/>
          <p:nvPr/>
        </p:nvSpPr>
        <p:spPr>
          <a:xfrm>
            <a:off x="5930166" y="311275"/>
            <a:ext cx="856800" cy="3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Type A</a:t>
            </a:r>
            <a:endParaRPr b="1"/>
          </a:p>
        </p:txBody>
      </p:sp>
      <p:sp>
        <p:nvSpPr>
          <p:cNvPr id="292" name="Google Shape;292;p30"/>
          <p:cNvSpPr txBox="1"/>
          <p:nvPr/>
        </p:nvSpPr>
        <p:spPr>
          <a:xfrm>
            <a:off x="7299303" y="91023"/>
            <a:ext cx="1424700" cy="3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highlight>
                  <a:srgbClr val="FFBE00"/>
                </a:highlight>
              </a:rPr>
              <a:t>    Oversized</a:t>
            </a:r>
            <a:endParaRPr b="1">
              <a:highlight>
                <a:srgbClr val="FFBE00"/>
              </a:highlight>
            </a:endParaRPr>
          </a:p>
        </p:txBody>
      </p:sp>
      <p:pic>
        <p:nvPicPr>
          <p:cNvPr id="293" name="Google Shape;293;p30"/>
          <p:cNvPicPr preferRelativeResize="0"/>
          <p:nvPr/>
        </p:nvPicPr>
        <p:blipFill>
          <a:blip r:embed="rId6">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1"/>
          <p:cNvPicPr preferRelativeResize="0"/>
          <p:nvPr/>
        </p:nvPicPr>
        <p:blipFill>
          <a:blip r:embed="rId3">
            <a:alphaModFix/>
          </a:blip>
          <a:stretch>
            <a:fillRect/>
          </a:stretch>
        </p:blipFill>
        <p:spPr>
          <a:xfrm>
            <a:off x="6629400" y="152400"/>
            <a:ext cx="2000250" cy="628650"/>
          </a:xfrm>
          <a:prstGeom prst="rect">
            <a:avLst/>
          </a:prstGeom>
          <a:noFill/>
          <a:ln>
            <a:noFill/>
          </a:ln>
        </p:spPr>
      </p:pic>
      <p:sp>
        <p:nvSpPr>
          <p:cNvPr id="300" name="Google Shape;300;p31"/>
          <p:cNvSpPr txBox="1"/>
          <p:nvPr/>
        </p:nvSpPr>
        <p:spPr>
          <a:xfrm>
            <a:off x="3174375" y="1435275"/>
            <a:ext cx="8598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Diabolo</a:t>
            </a:r>
            <a:endParaRPr/>
          </a:p>
        </p:txBody>
      </p:sp>
      <p:pic>
        <p:nvPicPr>
          <p:cNvPr id="301" name="Google Shape;301;p31"/>
          <p:cNvPicPr preferRelativeResize="0"/>
          <p:nvPr/>
        </p:nvPicPr>
        <p:blipFill>
          <a:blip r:embed="rId4">
            <a:alphaModFix/>
          </a:blip>
          <a:stretch>
            <a:fillRect/>
          </a:stretch>
        </p:blipFill>
        <p:spPr>
          <a:xfrm>
            <a:off x="1828800" y="1085850"/>
            <a:ext cx="7267575" cy="3181350"/>
          </a:xfrm>
          <a:prstGeom prst="rect">
            <a:avLst/>
          </a:prstGeom>
          <a:noFill/>
          <a:ln>
            <a:noFill/>
          </a:ln>
        </p:spPr>
      </p:pic>
      <p:pic>
        <p:nvPicPr>
          <p:cNvPr id="302" name="Google Shape;302;p31"/>
          <p:cNvPicPr preferRelativeResize="0"/>
          <p:nvPr/>
        </p:nvPicPr>
        <p:blipFill>
          <a:blip r:embed="rId5">
            <a:alphaModFix/>
          </a:blip>
          <a:stretch>
            <a:fillRect/>
          </a:stretch>
        </p:blipFill>
        <p:spPr>
          <a:xfrm>
            <a:off x="79908" y="68761"/>
            <a:ext cx="2628500" cy="1913850"/>
          </a:xfrm>
          <a:prstGeom prst="rect">
            <a:avLst/>
          </a:prstGeom>
          <a:noFill/>
          <a:ln>
            <a:noFill/>
          </a:ln>
        </p:spPr>
      </p:pic>
      <p:sp>
        <p:nvSpPr>
          <p:cNvPr id="303" name="Google Shape;303;p31"/>
          <p:cNvSpPr txBox="1"/>
          <p:nvPr/>
        </p:nvSpPr>
        <p:spPr>
          <a:xfrm>
            <a:off x="3358300" y="237175"/>
            <a:ext cx="2655300" cy="6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Drawbar hitch</a:t>
            </a:r>
            <a:r>
              <a:rPr lang="fr"/>
              <a:t> and </a:t>
            </a:r>
            <a:r>
              <a:rPr lang="fr" b="1"/>
              <a:t>dolly </a:t>
            </a:r>
            <a:r>
              <a:rPr lang="fr"/>
              <a:t>for </a:t>
            </a:r>
            <a:r>
              <a:rPr lang="fr" b="1"/>
              <a:t>type A</a:t>
            </a:r>
            <a:endParaRPr b="1"/>
          </a:p>
        </p:txBody>
      </p:sp>
      <p:pic>
        <p:nvPicPr>
          <p:cNvPr id="304" name="Google Shape;304;p31"/>
          <p:cNvPicPr preferRelativeResize="0"/>
          <p:nvPr/>
        </p:nvPicPr>
        <p:blipFill>
          <a:blip r:embed="rId6">
            <a:alphaModFix/>
          </a:blip>
          <a:stretch>
            <a:fillRect/>
          </a:stretch>
        </p:blipFill>
        <p:spPr>
          <a:xfrm>
            <a:off x="79900" y="2762025"/>
            <a:ext cx="1936000" cy="1600425"/>
          </a:xfrm>
          <a:prstGeom prst="rect">
            <a:avLst/>
          </a:prstGeom>
          <a:noFill/>
          <a:ln>
            <a:noFill/>
          </a:ln>
        </p:spPr>
      </p:pic>
      <p:pic>
        <p:nvPicPr>
          <p:cNvPr id="305" name="Google Shape;305;p31"/>
          <p:cNvPicPr preferRelativeResize="0"/>
          <p:nvPr/>
        </p:nvPicPr>
        <p:blipFill>
          <a:blip r:embed="rId7">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2"/>
          <p:cNvSpPr txBox="1"/>
          <p:nvPr/>
        </p:nvSpPr>
        <p:spPr>
          <a:xfrm>
            <a:off x="4572000" y="1168095"/>
            <a:ext cx="4947900" cy="179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000" b="1" dirty="0"/>
              <a:t>THANK YOU</a:t>
            </a:r>
            <a:endParaRPr sz="3000" b="1" dirty="0"/>
          </a:p>
          <a:p>
            <a:pPr marL="0" lvl="0" indent="0" algn="ctr" rtl="0">
              <a:spcBef>
                <a:spcPts val="0"/>
              </a:spcBef>
              <a:spcAft>
                <a:spcPts val="0"/>
              </a:spcAft>
              <a:buNone/>
            </a:pPr>
            <a:r>
              <a:rPr lang="fr" sz="3000" b="1" dirty="0"/>
              <a:t>FOR YOUR</a:t>
            </a:r>
            <a:endParaRPr sz="3000" b="1" dirty="0"/>
          </a:p>
          <a:p>
            <a:pPr marL="0" lvl="0" indent="0" algn="ctr" rtl="0">
              <a:spcBef>
                <a:spcPts val="0"/>
              </a:spcBef>
              <a:spcAft>
                <a:spcPts val="0"/>
              </a:spcAft>
              <a:buNone/>
            </a:pPr>
            <a:r>
              <a:rPr lang="fr" sz="3000" b="1" dirty="0"/>
              <a:t>PARTICIPATION</a:t>
            </a:r>
            <a:endParaRPr sz="3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2"/>
          <p:cNvSpPr txBox="1"/>
          <p:nvPr/>
        </p:nvSpPr>
        <p:spPr>
          <a:xfrm>
            <a:off x="78000" y="277850"/>
            <a:ext cx="8988000" cy="38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1"/>
                </a:solidFill>
              </a:rPr>
              <a:t>Description :</a:t>
            </a:r>
            <a:endParaRPr sz="1100" b="1">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just" rtl="0">
              <a:spcBef>
                <a:spcPts val="0"/>
              </a:spcBef>
              <a:spcAft>
                <a:spcPts val="0"/>
              </a:spcAft>
              <a:buNone/>
            </a:pPr>
            <a:r>
              <a:rPr lang="fr" sz="1100">
                <a:solidFill>
                  <a:schemeClr val="dk1"/>
                </a:solidFill>
              </a:rPr>
              <a:t>This theoretical module, examines whether or not you are able to identify the main characteristics of the vehicle you are driving for the first time and take them in account to optimize system performance, as well as to resolve any problems. </a:t>
            </a:r>
            <a:endParaRPr sz="1100" b="1">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l" rtl="0">
              <a:spcBef>
                <a:spcPts val="0"/>
              </a:spcBef>
              <a:spcAft>
                <a:spcPts val="0"/>
              </a:spcAft>
              <a:buNone/>
            </a:pPr>
            <a:r>
              <a:rPr lang="fr" sz="1100" b="1">
                <a:solidFill>
                  <a:schemeClr val="dk1"/>
                </a:solidFill>
              </a:rPr>
              <a:t>Evaluation :</a:t>
            </a:r>
            <a:endParaRPr sz="1100" b="1">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l" rtl="0">
              <a:spcBef>
                <a:spcPts val="0"/>
              </a:spcBef>
              <a:spcAft>
                <a:spcPts val="0"/>
              </a:spcAft>
              <a:buNone/>
            </a:pPr>
            <a:r>
              <a:rPr lang="fr" sz="1100">
                <a:solidFill>
                  <a:schemeClr val="dk1"/>
                </a:solidFill>
              </a:rPr>
              <a:t>The exam is formulated in the form of a questionnaire. </a:t>
            </a:r>
            <a:endParaRPr sz="1100">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just" rtl="0">
              <a:spcBef>
                <a:spcPts val="0"/>
              </a:spcBef>
              <a:spcAft>
                <a:spcPts val="0"/>
              </a:spcAft>
              <a:buNone/>
            </a:pPr>
            <a:r>
              <a:rPr lang="fr" sz="1100">
                <a:solidFill>
                  <a:schemeClr val="dk1"/>
                </a:solidFill>
              </a:rPr>
              <a:t>While using </a:t>
            </a:r>
            <a:r>
              <a:rPr lang="fr" sz="1100" b="1" u="sng">
                <a:solidFill>
                  <a:schemeClr val="dk1"/>
                </a:solidFill>
              </a:rPr>
              <a:t>technical data sheets</a:t>
            </a:r>
            <a:r>
              <a:rPr lang="fr" sz="1100">
                <a:solidFill>
                  <a:schemeClr val="dk1"/>
                </a:solidFill>
              </a:rPr>
              <a:t> from truck systems, you will have to recognize the capacities and the limits of the different systems according to their specifications.</a:t>
            </a:r>
            <a:endParaRPr sz="1100">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l" rtl="0">
              <a:spcBef>
                <a:spcPts val="0"/>
              </a:spcBef>
              <a:spcAft>
                <a:spcPts val="0"/>
              </a:spcAft>
              <a:buNone/>
            </a:pPr>
            <a:r>
              <a:rPr lang="fr" sz="1100">
                <a:solidFill>
                  <a:schemeClr val="dk1"/>
                </a:solidFill>
              </a:rPr>
              <a:t>Based on </a:t>
            </a:r>
            <a:r>
              <a:rPr lang="fr" sz="1100" b="1" u="sng">
                <a:solidFill>
                  <a:schemeClr val="dk1"/>
                </a:solidFill>
              </a:rPr>
              <a:t>scenarios,</a:t>
            </a:r>
            <a:r>
              <a:rPr lang="fr" sz="1100">
                <a:solidFill>
                  <a:schemeClr val="dk1"/>
                </a:solidFill>
              </a:rPr>
              <a:t>, you will need to indicate the optimal mode of use of the systems and determine the potential problems and the measures to be taken.</a:t>
            </a:r>
            <a:endParaRPr sz="1100">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l" rtl="0">
              <a:spcBef>
                <a:spcPts val="0"/>
              </a:spcBef>
              <a:spcAft>
                <a:spcPts val="0"/>
              </a:spcAft>
              <a:buNone/>
            </a:pPr>
            <a:r>
              <a:rPr lang="fr" sz="1100">
                <a:solidFill>
                  <a:schemeClr val="dk1"/>
                </a:solidFill>
              </a:rPr>
              <a:t>The duration of the exam is two hours. </a:t>
            </a:r>
            <a:r>
              <a:rPr lang="fr" sz="1100" b="1" u="sng">
                <a:solidFill>
                  <a:srgbClr val="FF0000"/>
                </a:solidFill>
              </a:rPr>
              <a:t>Notes are strictly prohibited</a:t>
            </a:r>
            <a:endParaRPr sz="1100" b="1" u="sng">
              <a:solidFill>
                <a:srgbClr val="FF0000"/>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ctr" rtl="0">
              <a:spcBef>
                <a:spcPts val="0"/>
              </a:spcBef>
              <a:spcAft>
                <a:spcPts val="0"/>
              </a:spcAft>
              <a:buNone/>
            </a:pPr>
            <a:r>
              <a:rPr lang="fr" sz="1200" b="1" i="1" u="sng">
                <a:solidFill>
                  <a:schemeClr val="dk1"/>
                </a:solidFill>
              </a:rPr>
              <a:t>It is essential that you make connections between the concepts seen in class and those dealt with in practice.</a:t>
            </a:r>
            <a:endParaRPr sz="1200" b="1" i="1" u="sng">
              <a:solidFill>
                <a:schemeClr val="dk1"/>
              </a:solidFill>
            </a:endParaRPr>
          </a:p>
          <a:p>
            <a:pPr marL="0" lvl="0" indent="0" algn="ctr" rtl="0">
              <a:spcBef>
                <a:spcPts val="0"/>
              </a:spcBef>
              <a:spcAft>
                <a:spcPts val="0"/>
              </a:spcAft>
              <a:buNone/>
            </a:pPr>
            <a:r>
              <a:rPr lang="fr" sz="1200" b="1" i="1" u="sng">
                <a:solidFill>
                  <a:schemeClr val="dk1"/>
                </a:solidFill>
              </a:rPr>
              <a:t> You are responsable for your learning. You must notify your teacher of your progress.</a:t>
            </a:r>
            <a:endParaRPr sz="1200" b="1" i="1" u="sng">
              <a:solidFill>
                <a:schemeClr val="dk1"/>
              </a:solidFill>
            </a:endParaRPr>
          </a:p>
          <a:p>
            <a:pPr marL="0" lvl="0" indent="0" algn="ctr" rtl="0">
              <a:spcBef>
                <a:spcPts val="0"/>
              </a:spcBef>
              <a:spcAft>
                <a:spcPts val="0"/>
              </a:spcAft>
              <a:buNone/>
            </a:pPr>
            <a:r>
              <a:rPr lang="fr" sz="1200" b="1" i="1" u="sng">
                <a:solidFill>
                  <a:schemeClr val="dk1"/>
                </a:solidFill>
              </a:rPr>
              <a:t> The success of your learning curve depends on the time, interest and commitment you put in.</a:t>
            </a:r>
            <a:endParaRPr sz="1200" b="1"/>
          </a:p>
        </p:txBody>
      </p:sp>
      <p:pic>
        <p:nvPicPr>
          <p:cNvPr id="113" name="Google Shape;113;p12"/>
          <p:cNvPicPr preferRelativeResize="0"/>
          <p:nvPr/>
        </p:nvPicPr>
        <p:blipFill>
          <a:blip r:embed="rId3">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3"/>
          <p:cNvSpPr txBox="1"/>
          <p:nvPr/>
        </p:nvSpPr>
        <p:spPr>
          <a:xfrm>
            <a:off x="0" y="0"/>
            <a:ext cx="6909900" cy="18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1"/>
                </a:solidFill>
              </a:rPr>
              <a:t>Truck Terminology:</a:t>
            </a:r>
            <a:endParaRPr sz="1100" b="1">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l" rtl="0">
              <a:spcBef>
                <a:spcPts val="0"/>
              </a:spcBef>
              <a:spcAft>
                <a:spcPts val="0"/>
              </a:spcAft>
              <a:buNone/>
            </a:pPr>
            <a:r>
              <a:rPr lang="fr" sz="1100" b="1">
                <a:solidFill>
                  <a:schemeClr val="dk1"/>
                </a:solidFill>
              </a:rPr>
              <a:t>Heavy vehicle : </a:t>
            </a:r>
            <a:r>
              <a:rPr lang="fr" sz="1100">
                <a:solidFill>
                  <a:schemeClr val="dk1"/>
                </a:solidFill>
              </a:rPr>
              <a:t>Vehicles having a Gross Vehicle Weight Rating (GVWR) of</a:t>
            </a:r>
            <a:endParaRPr sz="1100">
              <a:solidFill>
                <a:schemeClr val="dk1"/>
              </a:solidFill>
            </a:endParaRPr>
          </a:p>
          <a:p>
            <a:pPr marL="0" lvl="0" indent="0" algn="l" rtl="0">
              <a:spcBef>
                <a:spcPts val="0"/>
              </a:spcBef>
              <a:spcAft>
                <a:spcPts val="0"/>
              </a:spcAft>
              <a:buNone/>
            </a:pPr>
            <a:r>
              <a:rPr lang="fr" sz="1100" b="1">
                <a:solidFill>
                  <a:schemeClr val="dk1"/>
                </a:solidFill>
              </a:rPr>
              <a:t>4 500 kg or more</a:t>
            </a:r>
            <a:r>
              <a:rPr lang="fr" sz="1100">
                <a:solidFill>
                  <a:schemeClr val="dk1"/>
                </a:solidFill>
              </a:rPr>
              <a:t>.</a:t>
            </a:r>
            <a:endParaRPr sz="1100">
              <a:solidFill>
                <a:schemeClr val="dk1"/>
              </a:solidFill>
            </a:endParaRPr>
          </a:p>
          <a:p>
            <a:pPr marL="0" lvl="0" indent="0" algn="l" rtl="0">
              <a:spcBef>
                <a:spcPts val="0"/>
              </a:spcBef>
              <a:spcAft>
                <a:spcPts val="0"/>
              </a:spcAft>
              <a:buNone/>
            </a:pPr>
            <a:r>
              <a:rPr lang="fr" sz="1100">
                <a:solidFill>
                  <a:schemeClr val="dk1"/>
                </a:solidFill>
              </a:rPr>
              <a:t> </a:t>
            </a:r>
            <a:endParaRPr sz="1100">
              <a:solidFill>
                <a:schemeClr val="dk1"/>
              </a:solidFill>
            </a:endParaRPr>
          </a:p>
          <a:p>
            <a:pPr marL="0" lvl="0" indent="0" algn="l" rtl="0">
              <a:spcBef>
                <a:spcPts val="0"/>
              </a:spcBef>
              <a:spcAft>
                <a:spcPts val="0"/>
              </a:spcAft>
              <a:buNone/>
            </a:pPr>
            <a:r>
              <a:rPr lang="fr" sz="1100">
                <a:solidFill>
                  <a:schemeClr val="dk1"/>
                </a:solidFill>
              </a:rPr>
              <a:t>The </a:t>
            </a:r>
            <a:r>
              <a:rPr lang="fr" sz="1100" b="1" u="sng">
                <a:solidFill>
                  <a:schemeClr val="dk1"/>
                </a:solidFill>
              </a:rPr>
              <a:t>GVWR</a:t>
            </a:r>
            <a:r>
              <a:rPr lang="fr" sz="1100">
                <a:solidFill>
                  <a:schemeClr val="dk1"/>
                </a:solidFill>
              </a:rPr>
              <a:t> is defined as the </a:t>
            </a:r>
            <a:r>
              <a:rPr lang="fr" sz="1100" b="1" u="sng">
                <a:solidFill>
                  <a:schemeClr val="dk1"/>
                </a:solidFill>
              </a:rPr>
              <a:t>net mass</a:t>
            </a:r>
            <a:r>
              <a:rPr lang="fr" sz="1100">
                <a:solidFill>
                  <a:schemeClr val="dk1"/>
                </a:solidFill>
              </a:rPr>
              <a:t> of a vehicle </a:t>
            </a:r>
            <a:r>
              <a:rPr lang="fr" sz="1100" b="1" u="sng">
                <a:solidFill>
                  <a:schemeClr val="dk1"/>
                </a:solidFill>
              </a:rPr>
              <a:t>to which is added</a:t>
            </a:r>
            <a:r>
              <a:rPr lang="fr" sz="1100">
                <a:solidFill>
                  <a:schemeClr val="dk1"/>
                </a:solidFill>
              </a:rPr>
              <a:t> the maximum load that it can carry, according to the manufacture..</a:t>
            </a:r>
            <a:endParaRPr/>
          </a:p>
        </p:txBody>
      </p:sp>
      <p:pic>
        <p:nvPicPr>
          <p:cNvPr id="120" name="Google Shape;120;p13"/>
          <p:cNvPicPr preferRelativeResize="0"/>
          <p:nvPr/>
        </p:nvPicPr>
        <p:blipFill>
          <a:blip r:embed="rId3">
            <a:alphaModFix/>
          </a:blip>
          <a:stretch>
            <a:fillRect/>
          </a:stretch>
        </p:blipFill>
        <p:spPr>
          <a:xfrm>
            <a:off x="7847891" y="114300"/>
            <a:ext cx="1159275" cy="1159275"/>
          </a:xfrm>
          <a:prstGeom prst="rect">
            <a:avLst/>
          </a:prstGeom>
          <a:noFill/>
          <a:ln>
            <a:noFill/>
          </a:ln>
        </p:spPr>
      </p:pic>
      <p:sp>
        <p:nvSpPr>
          <p:cNvPr id="121" name="Google Shape;121;p13"/>
          <p:cNvSpPr txBox="1"/>
          <p:nvPr/>
        </p:nvSpPr>
        <p:spPr>
          <a:xfrm>
            <a:off x="152400" y="1905000"/>
            <a:ext cx="3354600" cy="16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b="1">
                <a:solidFill>
                  <a:schemeClr val="dk1"/>
                </a:solidFill>
              </a:rPr>
              <a:t>Classes of trucks: </a:t>
            </a:r>
            <a:r>
              <a:rPr lang="fr" sz="1100">
                <a:solidFill>
                  <a:schemeClr val="dk1"/>
                </a:solidFill>
              </a:rPr>
              <a:t>Trucks are classified according to their </a:t>
            </a:r>
            <a:r>
              <a:rPr lang="fr" sz="1100" b="1">
                <a:solidFill>
                  <a:schemeClr val="dk1"/>
                </a:solidFill>
              </a:rPr>
              <a:t>(GVWR)</a:t>
            </a:r>
            <a:endParaRPr sz="1100" b="1">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fr" sz="1100">
                <a:solidFill>
                  <a:schemeClr val="dk1"/>
                </a:solidFill>
              </a:rPr>
              <a:t>Classe 3	 4 536 kg   to   5 349 kg</a:t>
            </a:r>
            <a:endParaRPr sz="1100">
              <a:solidFill>
                <a:schemeClr val="dk1"/>
              </a:solidFill>
            </a:endParaRPr>
          </a:p>
          <a:p>
            <a:pPr marL="0" lvl="0" indent="0" algn="l" rtl="0">
              <a:spcBef>
                <a:spcPts val="0"/>
              </a:spcBef>
              <a:spcAft>
                <a:spcPts val="0"/>
              </a:spcAft>
              <a:buNone/>
            </a:pPr>
            <a:r>
              <a:rPr lang="fr" sz="1100">
                <a:solidFill>
                  <a:schemeClr val="dk1"/>
                </a:solidFill>
              </a:rPr>
              <a:t>Classe 4	 6 300 kg   to   7 256 kg</a:t>
            </a:r>
            <a:endParaRPr sz="1100">
              <a:solidFill>
                <a:schemeClr val="dk1"/>
              </a:solidFill>
            </a:endParaRPr>
          </a:p>
          <a:p>
            <a:pPr marL="0" lvl="0" indent="0" algn="l" rtl="0">
              <a:spcBef>
                <a:spcPts val="0"/>
              </a:spcBef>
              <a:spcAft>
                <a:spcPts val="0"/>
              </a:spcAft>
              <a:buNone/>
            </a:pPr>
            <a:r>
              <a:rPr lang="fr" sz="1100">
                <a:solidFill>
                  <a:schemeClr val="dk1"/>
                </a:solidFill>
              </a:rPr>
              <a:t>Classe 5	 7 257 kg   to   8 834 kg</a:t>
            </a:r>
            <a:endParaRPr sz="1100">
              <a:solidFill>
                <a:schemeClr val="dk1"/>
              </a:solidFill>
            </a:endParaRPr>
          </a:p>
          <a:p>
            <a:pPr marL="0" lvl="0" indent="0" algn="l" rtl="0">
              <a:spcBef>
                <a:spcPts val="0"/>
              </a:spcBef>
              <a:spcAft>
                <a:spcPts val="0"/>
              </a:spcAft>
              <a:buNone/>
            </a:pPr>
            <a:r>
              <a:rPr lang="fr" sz="1100">
                <a:solidFill>
                  <a:schemeClr val="dk1"/>
                </a:solidFill>
              </a:rPr>
              <a:t>Classe 6	 8 844 kg   to  11 791 kg</a:t>
            </a:r>
            <a:endParaRPr sz="1100">
              <a:solidFill>
                <a:schemeClr val="dk1"/>
              </a:solidFill>
            </a:endParaRPr>
          </a:p>
          <a:p>
            <a:pPr marL="0" lvl="0" indent="0" algn="l" rtl="0">
              <a:spcBef>
                <a:spcPts val="0"/>
              </a:spcBef>
              <a:spcAft>
                <a:spcPts val="0"/>
              </a:spcAft>
              <a:buNone/>
            </a:pPr>
            <a:r>
              <a:rPr lang="fr" sz="1100">
                <a:solidFill>
                  <a:schemeClr val="dk1"/>
                </a:solidFill>
              </a:rPr>
              <a:t>Classe 7         11 792 kg   to  14 966 kg</a:t>
            </a:r>
            <a:endParaRPr sz="1100">
              <a:solidFill>
                <a:schemeClr val="dk1"/>
              </a:solidFill>
            </a:endParaRPr>
          </a:p>
          <a:p>
            <a:pPr marL="0" lvl="0" indent="0" algn="l" rtl="0">
              <a:spcBef>
                <a:spcPts val="0"/>
              </a:spcBef>
              <a:spcAft>
                <a:spcPts val="0"/>
              </a:spcAft>
              <a:buNone/>
            </a:pPr>
            <a:r>
              <a:rPr lang="fr" sz="1100" b="1">
                <a:solidFill>
                  <a:schemeClr val="dk1"/>
                </a:solidFill>
              </a:rPr>
              <a:t>Classe 8 	14 967 kg and more</a:t>
            </a:r>
            <a:endParaRPr b="1"/>
          </a:p>
        </p:txBody>
      </p:sp>
      <p:pic>
        <p:nvPicPr>
          <p:cNvPr id="122" name="Google Shape;122;p13"/>
          <p:cNvPicPr preferRelativeResize="0"/>
          <p:nvPr/>
        </p:nvPicPr>
        <p:blipFill>
          <a:blip r:embed="rId4">
            <a:alphaModFix/>
          </a:blip>
          <a:stretch>
            <a:fillRect/>
          </a:stretch>
        </p:blipFill>
        <p:spPr>
          <a:xfrm>
            <a:off x="3208200" y="2769600"/>
            <a:ext cx="2359600" cy="1425725"/>
          </a:xfrm>
          <a:prstGeom prst="rect">
            <a:avLst/>
          </a:prstGeom>
          <a:noFill/>
          <a:ln>
            <a:noFill/>
          </a:ln>
        </p:spPr>
      </p:pic>
      <p:pic>
        <p:nvPicPr>
          <p:cNvPr id="123" name="Google Shape;123;p13"/>
          <p:cNvPicPr preferRelativeResize="0"/>
          <p:nvPr/>
        </p:nvPicPr>
        <p:blipFill>
          <a:blip r:embed="rId5">
            <a:alphaModFix/>
          </a:blip>
          <a:stretch>
            <a:fillRect/>
          </a:stretch>
        </p:blipFill>
        <p:spPr>
          <a:xfrm>
            <a:off x="3624275" y="1417250"/>
            <a:ext cx="2051749" cy="1159275"/>
          </a:xfrm>
          <a:prstGeom prst="rect">
            <a:avLst/>
          </a:prstGeom>
          <a:noFill/>
          <a:ln>
            <a:noFill/>
          </a:ln>
        </p:spPr>
      </p:pic>
      <p:pic>
        <p:nvPicPr>
          <p:cNvPr id="124" name="Google Shape;124;p13"/>
          <p:cNvPicPr preferRelativeResize="0"/>
          <p:nvPr/>
        </p:nvPicPr>
        <p:blipFill rotWithShape="1">
          <a:blip r:embed="rId6">
            <a:alphaModFix/>
          </a:blip>
          <a:srcRect l="-3594" t="6085"/>
          <a:stretch/>
        </p:blipFill>
        <p:spPr>
          <a:xfrm>
            <a:off x="5737575" y="1308573"/>
            <a:ext cx="3330225" cy="2526365"/>
          </a:xfrm>
          <a:prstGeom prst="rect">
            <a:avLst/>
          </a:prstGeom>
          <a:noFill/>
          <a:ln>
            <a:noFill/>
          </a:ln>
        </p:spPr>
      </p:pic>
      <p:pic>
        <p:nvPicPr>
          <p:cNvPr id="125" name="Google Shape;125;p13"/>
          <p:cNvPicPr preferRelativeResize="0"/>
          <p:nvPr/>
        </p:nvPicPr>
        <p:blipFill>
          <a:blip r:embed="rId7">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4"/>
          <p:cNvSpPr txBox="1"/>
          <p:nvPr/>
        </p:nvSpPr>
        <p:spPr>
          <a:xfrm>
            <a:off x="0" y="152400"/>
            <a:ext cx="3675900" cy="6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fr" sz="1100" b="1">
                <a:solidFill>
                  <a:schemeClr val="dk1"/>
                </a:solidFill>
              </a:rPr>
              <a:t>Truck Brands:</a:t>
            </a:r>
            <a:r>
              <a:rPr lang="fr" sz="1100">
                <a:solidFill>
                  <a:schemeClr val="dk1"/>
                </a:solidFill>
              </a:rPr>
              <a:t> There are seven manufacturers of class seven and eight trucks in North America</a:t>
            </a:r>
            <a:endParaRPr/>
          </a:p>
        </p:txBody>
      </p:sp>
      <p:pic>
        <p:nvPicPr>
          <p:cNvPr id="132" name="Google Shape;132;p14"/>
          <p:cNvPicPr preferRelativeResize="0"/>
          <p:nvPr/>
        </p:nvPicPr>
        <p:blipFill>
          <a:blip r:embed="rId3">
            <a:alphaModFix/>
          </a:blip>
          <a:stretch>
            <a:fillRect/>
          </a:stretch>
        </p:blipFill>
        <p:spPr>
          <a:xfrm>
            <a:off x="990600" y="1231200"/>
            <a:ext cx="1771650" cy="381000"/>
          </a:xfrm>
          <a:prstGeom prst="rect">
            <a:avLst/>
          </a:prstGeom>
          <a:noFill/>
          <a:ln>
            <a:noFill/>
          </a:ln>
        </p:spPr>
      </p:pic>
      <p:pic>
        <p:nvPicPr>
          <p:cNvPr id="133" name="Google Shape;133;p14"/>
          <p:cNvPicPr preferRelativeResize="0"/>
          <p:nvPr/>
        </p:nvPicPr>
        <p:blipFill>
          <a:blip r:embed="rId4">
            <a:alphaModFix/>
          </a:blip>
          <a:stretch>
            <a:fillRect/>
          </a:stretch>
        </p:blipFill>
        <p:spPr>
          <a:xfrm>
            <a:off x="3842439" y="76198"/>
            <a:ext cx="5247875" cy="4119126"/>
          </a:xfrm>
          <a:prstGeom prst="rect">
            <a:avLst/>
          </a:prstGeom>
          <a:noFill/>
          <a:ln>
            <a:noFill/>
          </a:ln>
        </p:spPr>
      </p:pic>
      <p:sp>
        <p:nvSpPr>
          <p:cNvPr id="134" name="Google Shape;134;p14"/>
          <p:cNvSpPr txBox="1"/>
          <p:nvPr/>
        </p:nvSpPr>
        <p:spPr>
          <a:xfrm>
            <a:off x="228600" y="1654750"/>
            <a:ext cx="3416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Freightliner is a branche of Daimler </a:t>
            </a:r>
            <a:endParaRPr/>
          </a:p>
        </p:txBody>
      </p:sp>
      <p:pic>
        <p:nvPicPr>
          <p:cNvPr id="135" name="Google Shape;135;p14"/>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5"/>
          <p:cNvPicPr preferRelativeResize="0"/>
          <p:nvPr/>
        </p:nvPicPr>
        <p:blipFill>
          <a:blip r:embed="rId3">
            <a:alphaModFix/>
          </a:blip>
          <a:stretch>
            <a:fillRect/>
          </a:stretch>
        </p:blipFill>
        <p:spPr>
          <a:xfrm>
            <a:off x="1091045" y="1143000"/>
            <a:ext cx="1190625" cy="533400"/>
          </a:xfrm>
          <a:prstGeom prst="rect">
            <a:avLst/>
          </a:prstGeom>
          <a:noFill/>
          <a:ln>
            <a:noFill/>
          </a:ln>
        </p:spPr>
      </p:pic>
      <p:pic>
        <p:nvPicPr>
          <p:cNvPr id="142" name="Google Shape;142;p15"/>
          <p:cNvPicPr preferRelativeResize="0"/>
          <p:nvPr/>
        </p:nvPicPr>
        <p:blipFill>
          <a:blip r:embed="rId4">
            <a:alphaModFix/>
          </a:blip>
          <a:stretch>
            <a:fillRect/>
          </a:stretch>
        </p:blipFill>
        <p:spPr>
          <a:xfrm>
            <a:off x="3275330" y="37234"/>
            <a:ext cx="5829701" cy="4216126"/>
          </a:xfrm>
          <a:prstGeom prst="rect">
            <a:avLst/>
          </a:prstGeom>
          <a:noFill/>
          <a:ln>
            <a:noFill/>
          </a:ln>
        </p:spPr>
      </p:pic>
      <p:sp>
        <p:nvSpPr>
          <p:cNvPr id="143" name="Google Shape;143;p15"/>
          <p:cNvSpPr txBox="1"/>
          <p:nvPr/>
        </p:nvSpPr>
        <p:spPr>
          <a:xfrm>
            <a:off x="228600" y="1676400"/>
            <a:ext cx="28056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Western Star is a branch of Daimler</a:t>
            </a:r>
            <a:endParaRPr/>
          </a:p>
        </p:txBody>
      </p:sp>
      <p:pic>
        <p:nvPicPr>
          <p:cNvPr id="144" name="Google Shape;144;p15"/>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6"/>
          <p:cNvPicPr preferRelativeResize="0"/>
          <p:nvPr/>
        </p:nvPicPr>
        <p:blipFill>
          <a:blip r:embed="rId3">
            <a:alphaModFix/>
          </a:blip>
          <a:stretch>
            <a:fillRect/>
          </a:stretch>
        </p:blipFill>
        <p:spPr>
          <a:xfrm>
            <a:off x="810491" y="1079789"/>
            <a:ext cx="1543050" cy="676275"/>
          </a:xfrm>
          <a:prstGeom prst="rect">
            <a:avLst/>
          </a:prstGeom>
          <a:noFill/>
          <a:ln>
            <a:noFill/>
          </a:ln>
        </p:spPr>
      </p:pic>
      <p:pic>
        <p:nvPicPr>
          <p:cNvPr id="151" name="Google Shape;151;p16"/>
          <p:cNvPicPr preferRelativeResize="0"/>
          <p:nvPr/>
        </p:nvPicPr>
        <p:blipFill>
          <a:blip r:embed="rId4">
            <a:alphaModFix/>
          </a:blip>
          <a:stretch>
            <a:fillRect/>
          </a:stretch>
        </p:blipFill>
        <p:spPr>
          <a:xfrm>
            <a:off x="3161525" y="63211"/>
            <a:ext cx="5928800" cy="4181975"/>
          </a:xfrm>
          <a:prstGeom prst="rect">
            <a:avLst/>
          </a:prstGeom>
          <a:noFill/>
          <a:ln>
            <a:noFill/>
          </a:ln>
        </p:spPr>
      </p:pic>
      <p:sp>
        <p:nvSpPr>
          <p:cNvPr id="152" name="Google Shape;152;p16"/>
          <p:cNvSpPr txBox="1"/>
          <p:nvPr/>
        </p:nvSpPr>
        <p:spPr>
          <a:xfrm>
            <a:off x="76200" y="1818400"/>
            <a:ext cx="3091200" cy="3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Peterbilt is a division of Paccar</a:t>
            </a:r>
            <a:endParaRPr/>
          </a:p>
        </p:txBody>
      </p:sp>
      <p:pic>
        <p:nvPicPr>
          <p:cNvPr id="153" name="Google Shape;153;p16"/>
          <p:cNvPicPr preferRelativeResize="0"/>
          <p:nvPr/>
        </p:nvPicPr>
        <p:blipFill>
          <a:blip r:embed="rId5">
            <a:alphaModFix/>
          </a:blip>
          <a:stretch>
            <a:fillRect/>
          </a:stretch>
        </p:blipFill>
        <p:spPr>
          <a:xfrm>
            <a:off x="7949950" y="4506525"/>
            <a:ext cx="1071201" cy="459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7"/>
          <p:cNvPicPr preferRelativeResize="0"/>
          <p:nvPr/>
        </p:nvPicPr>
        <p:blipFill>
          <a:blip r:embed="rId3">
            <a:alphaModFix/>
          </a:blip>
          <a:stretch>
            <a:fillRect/>
          </a:stretch>
        </p:blipFill>
        <p:spPr>
          <a:xfrm>
            <a:off x="431223" y="1295400"/>
            <a:ext cx="2533650" cy="466725"/>
          </a:xfrm>
          <a:prstGeom prst="rect">
            <a:avLst/>
          </a:prstGeom>
          <a:noFill/>
          <a:ln>
            <a:noFill/>
          </a:ln>
        </p:spPr>
      </p:pic>
      <p:sp>
        <p:nvSpPr>
          <p:cNvPr id="160" name="Google Shape;160;p17"/>
          <p:cNvSpPr txBox="1"/>
          <p:nvPr/>
        </p:nvSpPr>
        <p:spPr>
          <a:xfrm>
            <a:off x="152400" y="1804555"/>
            <a:ext cx="3066900" cy="4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Kenworth is a division of Paccar</a:t>
            </a:r>
            <a:endParaRPr/>
          </a:p>
        </p:txBody>
      </p:sp>
      <p:pic>
        <p:nvPicPr>
          <p:cNvPr id="161" name="Google Shape;161;p17"/>
          <p:cNvPicPr preferRelativeResize="0"/>
          <p:nvPr/>
        </p:nvPicPr>
        <p:blipFill>
          <a:blip r:embed="rId4">
            <a:alphaModFix/>
          </a:blip>
          <a:stretch>
            <a:fillRect/>
          </a:stretch>
        </p:blipFill>
        <p:spPr>
          <a:xfrm>
            <a:off x="3372714" y="63211"/>
            <a:ext cx="5708075" cy="4158100"/>
          </a:xfrm>
          <a:prstGeom prst="rect">
            <a:avLst/>
          </a:prstGeom>
          <a:noFill/>
          <a:ln>
            <a:noFill/>
          </a:ln>
        </p:spPr>
      </p:pic>
      <p:pic>
        <p:nvPicPr>
          <p:cNvPr id="162" name="Google Shape;162;p17"/>
          <p:cNvPicPr preferRelativeResize="0"/>
          <p:nvPr/>
        </p:nvPicPr>
        <p:blipFill>
          <a:blip r:embed="rId5">
            <a:alphaModFix/>
          </a:blip>
          <a:stretch>
            <a:fillRect/>
          </a:stretch>
        </p:blipFill>
        <p:spPr>
          <a:xfrm>
            <a:off x="7949950" y="4506525"/>
            <a:ext cx="1071201" cy="459075"/>
          </a:xfrm>
          <a:prstGeom prst="rect">
            <a:avLst/>
          </a:prstGeom>
          <a:noFill/>
          <a:ln>
            <a:noFill/>
          </a:ln>
        </p:spPr>
      </p:pic>
      <p:sp>
        <p:nvSpPr>
          <p:cNvPr id="163" name="Google Shape;163;p17"/>
          <p:cNvSpPr txBox="1">
            <a:spLocks noGrp="1"/>
          </p:cNvSpPr>
          <p:nvPr>
            <p:ph type="title"/>
          </p:nvPr>
        </p:nvSpPr>
        <p:spPr>
          <a:xfrm>
            <a:off x="1165375" y="1055800"/>
            <a:ext cx="7011300" cy="192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8"/>
          <p:cNvPicPr preferRelativeResize="0"/>
          <p:nvPr/>
        </p:nvPicPr>
        <p:blipFill>
          <a:blip r:embed="rId3">
            <a:alphaModFix/>
          </a:blip>
          <a:stretch>
            <a:fillRect/>
          </a:stretch>
        </p:blipFill>
        <p:spPr>
          <a:xfrm>
            <a:off x="1219200" y="990600"/>
            <a:ext cx="1114425" cy="1114425"/>
          </a:xfrm>
          <a:prstGeom prst="rect">
            <a:avLst/>
          </a:prstGeom>
          <a:noFill/>
          <a:ln>
            <a:noFill/>
          </a:ln>
        </p:spPr>
      </p:pic>
      <p:pic>
        <p:nvPicPr>
          <p:cNvPr id="169" name="Google Shape;169;p18"/>
          <p:cNvPicPr preferRelativeResize="0"/>
          <p:nvPr/>
        </p:nvPicPr>
        <p:blipFill>
          <a:blip r:embed="rId4">
            <a:alphaModFix/>
          </a:blip>
          <a:stretch>
            <a:fillRect/>
          </a:stretch>
        </p:blipFill>
        <p:spPr>
          <a:xfrm>
            <a:off x="3705225" y="76200"/>
            <a:ext cx="5389425" cy="4132750"/>
          </a:xfrm>
          <a:prstGeom prst="rect">
            <a:avLst/>
          </a:prstGeom>
          <a:noFill/>
          <a:ln>
            <a:noFill/>
          </a:ln>
        </p:spPr>
      </p:pic>
      <p:sp>
        <p:nvSpPr>
          <p:cNvPr id="170" name="Google Shape;170;p18"/>
          <p:cNvSpPr txBox="1"/>
          <p:nvPr/>
        </p:nvSpPr>
        <p:spPr>
          <a:xfrm>
            <a:off x="76200" y="2005445"/>
            <a:ext cx="35718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chemeClr val="dk1"/>
                </a:solidFill>
              </a:rPr>
              <a:t>Volvo is a group company of AB Volvo</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887</Words>
  <Application>Microsoft Office PowerPoint</Application>
  <PresentationFormat>Affichage à l'écran (16:9)</PresentationFormat>
  <Paragraphs>96</Paragraphs>
  <Slides>23</Slides>
  <Notes>23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Arial</vt:lpstr>
      <vt:lpstr>Exo 2</vt:lpstr>
      <vt:lpstr>Oswald</vt:lpstr>
      <vt:lpstr>Simple Light</vt:lpstr>
      <vt:lpstr>Competency 2 Lesson 2.1.1 Special features of the truck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Competency 2 Lesson 2.1.1 Special features of the truck </dc:title>
  <cp:lastModifiedBy>Cousineau, Simon</cp:lastModifiedBy>
  <cp:revision>3</cp:revision>
  <dcterms:modified xsi:type="dcterms:W3CDTF">2023-11-29T19:03:19Z</dcterms:modified>
</cp:coreProperties>
</file>