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Exo 2"/>
      <p:regular r:id="rId29"/>
      <p:bold r:id="rId30"/>
      <p:italic r:id="rId31"/>
      <p:boldItalic r:id="rId32"/>
    </p:embeddedFont>
    <p:embeddedFont>
      <p:font typeface="Oswal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Exo2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xo2-italic.fntdata"/><Relationship Id="rId30" Type="http://schemas.openxmlformats.org/officeDocument/2006/relationships/font" Target="fonts/Exo2-bold.fntdata"/><Relationship Id="rId11" Type="http://schemas.openxmlformats.org/officeDocument/2006/relationships/slide" Target="slides/slide6.xml"/><Relationship Id="rId33" Type="http://schemas.openxmlformats.org/officeDocument/2006/relationships/font" Target="fonts/Oswald-regular.fntdata"/><Relationship Id="rId10" Type="http://schemas.openxmlformats.org/officeDocument/2006/relationships/slide" Target="slides/slide5.xml"/><Relationship Id="rId32" Type="http://schemas.openxmlformats.org/officeDocument/2006/relationships/font" Target="fonts/Exo2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swa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🍐 This is a Pear Deck Text Slide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🍐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66841062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66841062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c65f662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c65f662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c65f6625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7c65f6625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6ed79dbf4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6ed79dbf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c65f6625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c65f6625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c65f6625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c65f6625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c65f6625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c65f6625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c65f6625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c65f6625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c65f66258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c65f66258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c65f66258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7c65f66258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🍐 This is a Pear Deck Multiple Choice Slide. Your current options are: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🍐  To edit the type of question or choices,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87739942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87739942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c65f66258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c65f6625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7c65f66258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7c65f66258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6d7ac1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6d7ac1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247fbc19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247fbc19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66841062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66841062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Remember that driving a heavy vehicle requires a class </a:t>
            </a:r>
            <a:r>
              <a:rPr lang="fr"/>
              <a:t>3.license. A class 1 license is necessary for driving a heavy articulated vehicle with a trailer wiho has  a net mass of more than 2000 kg. 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66841062e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66841062e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66841062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66841062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66841062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66841062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66841062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66841062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66841062e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66841062e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/>
        </p:nvSpPr>
        <p:spPr>
          <a:xfrm>
            <a:off x="2944500" y="3942100"/>
            <a:ext cx="161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9" name="Google Shape;59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6" name="Google Shape;66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-19400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ontchangethislink.peardeckmagic.zone?eyJ0eXBlIjoiZ29vZ2xlLXNsaWRlcy1hZGRvbi1yZXNwb25zZS1mb290ZXIiLCJsYXN0RWRpdGVkQnkiOiIxMTQxOTcxODkwNTUyMzI4MTU5MzciLCJwcmVzZW50YXRpb25JZCI6IjFIM3kzb1p5TjFCVXlhTlZ0M21ucXUyaWlXREozb1BBbExlQ1RYRklOMnBFIiwiY29udGVudElkIjoiY3VzdG9tLXJlc3BvbnNlLWZyZWVSZXNwb25zZS10ZXh0Iiwic2xpZGVJZCI6Imc0N2M5NDIwNWUzXzExXzAiLCJjb250ZW50SW5zdGFuY2VJZCI6IjFIM3kzb1p5TjFCVXlhTlZ0M21ucXUyaWlXREozb1BBbExlQ1RYRklOMnBFLzFkY2UzNTFhLTE1NWEtNGU3Mi1hMjhiLWY5ZmRjNGU4MjdkZSJ9pearId=magic-pear-metadata-identifier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67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5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58.png"/><Relationship Id="rId6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28.pn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png"/><Relationship Id="rId4" Type="http://schemas.openxmlformats.org/officeDocument/2006/relationships/image" Target="../media/image44.png"/><Relationship Id="rId5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Relationship Id="rId4" Type="http://schemas.openxmlformats.org/officeDocument/2006/relationships/image" Target="../media/image45.jp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Relationship Id="rId4" Type="http://schemas.openxmlformats.org/officeDocument/2006/relationships/image" Target="../media/image43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png"/><Relationship Id="rId4" Type="http://schemas.openxmlformats.org/officeDocument/2006/relationships/image" Target="../media/image49.png"/><Relationship Id="rId5" Type="http://schemas.openxmlformats.org/officeDocument/2006/relationships/image" Target="../media/image53.png"/><Relationship Id="rId6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Relationship Id="rId4" Type="http://schemas.openxmlformats.org/officeDocument/2006/relationships/image" Target="../media/image51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9.png"/><Relationship Id="rId21" Type="http://schemas.openxmlformats.org/officeDocument/2006/relationships/image" Target="../media/image1.png"/><Relationship Id="rId13" Type="http://schemas.openxmlformats.org/officeDocument/2006/relationships/image" Target="../media/image15.jp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ontchangethislink.peardeckmagic.zone?eyJ0eXBlIjoiZ29vZ2xlLXNsaWRlcy1hZGRvbi1yZXNwb25zZS1mb290ZXIiLCJsYXN0RWRpdGVkQnkiOiIxMTQxOTcxODkwNTUyMzI4MTU5MzciLCJwcmVzZW50YXRpb25JZCI6IjFIM3kzb1p5TjFCVXlhTlZ0M21ucXUyaWlXREozb1BBbExlQ1RYRklOMnBFIiwiY29udGVudElkIjoiY3VzdG9tLXJlc3BvbnNlLW11bHRpcGxlQ2hvaWNlIiwic2xpZGVJZCI6Imc0MmMxMDEwNjI5XzBfMCIsImNvbnRlbnRJbnN0YW5jZUlkIjoiMUgzeTNvWnlOMUJVeWFOVnQzbW5xdTJpaVdESjNvUEFsTGVDVFhGSU4ycEUvZGFhNjE2ZDAtZjA5ZS00YjE2LThmM2ItOWY3ZTA0NGY3MDkwIn0=pearId=magic-pear-metadata-identifier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10.png"/><Relationship Id="rId15" Type="http://schemas.openxmlformats.org/officeDocument/2006/relationships/image" Target="../media/image18.png"/><Relationship Id="rId14" Type="http://schemas.openxmlformats.org/officeDocument/2006/relationships/image" Target="../media/image13.png"/><Relationship Id="rId17" Type="http://schemas.openxmlformats.org/officeDocument/2006/relationships/image" Target="../media/image7.jpg"/><Relationship Id="rId16" Type="http://schemas.openxmlformats.org/officeDocument/2006/relationships/image" Target="../media/image23.png"/><Relationship Id="rId5" Type="http://schemas.openxmlformats.org/officeDocument/2006/relationships/image" Target="../media/image14.png"/><Relationship Id="rId19" Type="http://schemas.openxmlformats.org/officeDocument/2006/relationships/image" Target="../media/image19.jpg"/><Relationship Id="rId6" Type="http://schemas.openxmlformats.org/officeDocument/2006/relationships/image" Target="../media/image11.png"/><Relationship Id="rId18" Type="http://schemas.openxmlformats.org/officeDocument/2006/relationships/image" Target="../media/image24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5.png"/><Relationship Id="rId4" Type="http://schemas.openxmlformats.org/officeDocument/2006/relationships/image" Target="../media/image60.png"/><Relationship Id="rId5" Type="http://schemas.openxmlformats.org/officeDocument/2006/relationships/image" Target="../media/image54.png"/><Relationship Id="rId6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4" Type="http://schemas.openxmlformats.org/officeDocument/2006/relationships/image" Target="../media/image55.jpg"/><Relationship Id="rId5" Type="http://schemas.openxmlformats.org/officeDocument/2006/relationships/image" Target="../media/image63.png"/><Relationship Id="rId6" Type="http://schemas.openxmlformats.org/officeDocument/2006/relationships/image" Target="../media/image56.jpg"/><Relationship Id="rId7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Relationship Id="rId5" Type="http://schemas.openxmlformats.org/officeDocument/2006/relationships/image" Target="../media/image39.png"/><Relationship Id="rId6" Type="http://schemas.openxmlformats.org/officeDocument/2006/relationships/image" Target="../media/image21.png"/><Relationship Id="rId7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6.png"/><Relationship Id="rId4" Type="http://schemas.openxmlformats.org/officeDocument/2006/relationships/image" Target="../media/image32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Relationship Id="rId4" Type="http://schemas.openxmlformats.org/officeDocument/2006/relationships/image" Target="../media/image30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Competency 2 Lesson 2.1.1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Special features of the truck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0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1950" y="0"/>
            <a:ext cx="1364399" cy="5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125" y="76200"/>
            <a:ext cx="5536751" cy="41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1066800"/>
            <a:ext cx="13335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/>
        </p:nvSpPr>
        <p:spPr>
          <a:xfrm>
            <a:off x="1725" y="1981200"/>
            <a:ext cx="35223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Mack is a group company of AB Volvo</a:t>
            </a:r>
            <a:endParaRPr/>
          </a:p>
        </p:txBody>
      </p:sp>
      <p:pic>
        <p:nvPicPr>
          <p:cNvPr id="179" name="Google Shape;17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732" y="1066800"/>
            <a:ext cx="1009650" cy="11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/>
          <p:nvPr/>
        </p:nvSpPr>
        <p:spPr>
          <a:xfrm>
            <a:off x="298750" y="2299000"/>
            <a:ext cx="32211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"/>
          <p:cNvSpPr txBox="1"/>
          <p:nvPr/>
        </p:nvSpPr>
        <p:spPr>
          <a:xfrm>
            <a:off x="42600" y="2033975"/>
            <a:ext cx="2449200" cy="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Navistar is the</a:t>
            </a:r>
            <a:r>
              <a:rPr lang="fr">
                <a:solidFill>
                  <a:schemeClr val="dk1"/>
                </a:solidFill>
              </a:rPr>
              <a:t> </a:t>
            </a:r>
            <a:r>
              <a:rPr lang="fr">
                <a:solidFill>
                  <a:schemeClr val="dk1"/>
                </a:solidFill>
              </a:rPr>
              <a:t>manufacture of International Trucks</a:t>
            </a:r>
            <a:endParaRPr/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5550" y="88925"/>
            <a:ext cx="6489125" cy="41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0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/>
          <p:nvPr/>
        </p:nvSpPr>
        <p:spPr>
          <a:xfrm>
            <a:off x="0" y="0"/>
            <a:ext cx="26682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Types of trucks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Straight truck</a:t>
            </a:r>
            <a:endParaRPr/>
          </a:p>
        </p:txBody>
      </p:sp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7200"/>
            <a:ext cx="242887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8475" y="152400"/>
            <a:ext cx="2486025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/>
          <p:nvPr/>
        </p:nvSpPr>
        <p:spPr>
          <a:xfrm>
            <a:off x="104775" y="1911475"/>
            <a:ext cx="30981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Dump truck for </a:t>
            </a:r>
            <a:r>
              <a:rPr lang="fr"/>
              <a:t>carrying</a:t>
            </a:r>
            <a:r>
              <a:rPr b="1" lang="fr"/>
              <a:t> bulk</a:t>
            </a:r>
            <a:endParaRPr b="1"/>
          </a:p>
        </p:txBody>
      </p:sp>
      <p:sp>
        <p:nvSpPr>
          <p:cNvPr id="199" name="Google Shape;199;p21"/>
          <p:cNvSpPr txBox="1"/>
          <p:nvPr/>
        </p:nvSpPr>
        <p:spPr>
          <a:xfrm>
            <a:off x="3004850" y="1211300"/>
            <a:ext cx="3034800" cy="7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Dry box for </a:t>
            </a:r>
            <a:r>
              <a:rPr lang="fr"/>
              <a:t>transporting</a:t>
            </a:r>
            <a:r>
              <a:rPr lang="fr"/>
              <a:t> </a:t>
            </a:r>
            <a:r>
              <a:rPr b="1" lang="fr"/>
              <a:t>general goods </a:t>
            </a:r>
            <a:r>
              <a:rPr lang="fr"/>
              <a:t>and/or</a:t>
            </a:r>
            <a:r>
              <a:rPr lang="fr"/>
              <a:t> </a:t>
            </a:r>
            <a:r>
              <a:rPr b="1" lang="fr"/>
              <a:t>controlled temperature “Refer”</a:t>
            </a:r>
            <a:endParaRPr b="1"/>
          </a:p>
        </p:txBody>
      </p:sp>
      <p:sp>
        <p:nvSpPr>
          <p:cNvPr id="200" name="Google Shape;200;p21"/>
          <p:cNvSpPr txBox="1"/>
          <p:nvPr/>
        </p:nvSpPr>
        <p:spPr>
          <a:xfrm>
            <a:off x="31732" y="2362200"/>
            <a:ext cx="32442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Tractors, semi-trailers</a:t>
            </a:r>
            <a:endParaRPr sz="1800"/>
          </a:p>
        </p:txBody>
      </p:sp>
      <p:pic>
        <p:nvPicPr>
          <p:cNvPr id="201" name="Google Shape;20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1800" y="2845200"/>
            <a:ext cx="5943600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/>
          <p:nvPr/>
        </p:nvSpPr>
        <p:spPr>
          <a:xfrm>
            <a:off x="84775" y="3047225"/>
            <a:ext cx="25494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Semi-Trailer or specialized trailer: Transport of </a:t>
            </a:r>
            <a:r>
              <a:rPr b="1" lang="fr"/>
              <a:t>automobiles</a:t>
            </a:r>
            <a:endParaRPr b="1"/>
          </a:p>
        </p:txBody>
      </p:sp>
      <p:pic>
        <p:nvPicPr>
          <p:cNvPr id="203" name="Google Shape;20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/>
          <p:nvPr/>
        </p:nvSpPr>
        <p:spPr>
          <a:xfrm>
            <a:off x="6081275" y="1224150"/>
            <a:ext cx="30792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Semi-trailer </a:t>
            </a:r>
            <a:r>
              <a:rPr b="1" lang="fr">
                <a:solidFill>
                  <a:schemeClr val="dk1"/>
                </a:solidFill>
              </a:rPr>
              <a:t>“dry box”  </a:t>
            </a:r>
            <a:r>
              <a:rPr lang="fr">
                <a:solidFill>
                  <a:schemeClr val="dk1"/>
                </a:solidFill>
              </a:rPr>
              <a:t>For transporting</a:t>
            </a:r>
            <a:r>
              <a:rPr lang="fr">
                <a:solidFill>
                  <a:schemeClr val="dk1"/>
                </a:solidFill>
              </a:rPr>
              <a:t> </a:t>
            </a:r>
            <a:r>
              <a:rPr b="1" lang="fr">
                <a:solidFill>
                  <a:schemeClr val="dk1"/>
                </a:solidFill>
              </a:rPr>
              <a:t>ge</a:t>
            </a:r>
            <a:r>
              <a:rPr b="1" lang="fr">
                <a:solidFill>
                  <a:schemeClr val="dk1"/>
                </a:solidFill>
              </a:rPr>
              <a:t>neral goods </a:t>
            </a:r>
            <a:r>
              <a:rPr lang="fr">
                <a:solidFill>
                  <a:schemeClr val="dk1"/>
                </a:solidFill>
              </a:rPr>
              <a:t>and/or</a:t>
            </a:r>
            <a:r>
              <a:rPr lang="fr">
                <a:solidFill>
                  <a:schemeClr val="dk1"/>
                </a:solidFill>
              </a:rPr>
              <a:t> </a:t>
            </a:r>
            <a:r>
              <a:rPr b="1" lang="fr">
                <a:solidFill>
                  <a:schemeClr val="dk1"/>
                </a:solidFill>
              </a:rPr>
              <a:t>temperature controlled “Refer”</a:t>
            </a:r>
            <a:endParaRPr/>
          </a:p>
        </p:txBody>
      </p:sp>
      <p:pic>
        <p:nvPicPr>
          <p:cNvPr id="210" name="Google Shape;2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3" y="323850"/>
            <a:ext cx="6085197" cy="36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5417" y="152400"/>
            <a:ext cx="4464283" cy="8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2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/>
          <p:nvPr/>
        </p:nvSpPr>
        <p:spPr>
          <a:xfrm>
            <a:off x="152400" y="177875"/>
            <a:ext cx="38100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Semi-trailer </a:t>
            </a:r>
            <a:r>
              <a:rPr b="1" lang="fr"/>
              <a:t>“Flatbed”</a:t>
            </a:r>
            <a:r>
              <a:rPr lang="fr"/>
              <a:t>: T</a:t>
            </a:r>
            <a:r>
              <a:rPr lang="fr"/>
              <a:t>ransport wood, logs, steal,aluminium, etc</a:t>
            </a:r>
            <a:r>
              <a:rPr lang="fr"/>
              <a:t>.</a:t>
            </a:r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78377"/>
            <a:ext cx="4378025" cy="81388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3"/>
          <p:cNvSpPr txBox="1"/>
          <p:nvPr/>
        </p:nvSpPr>
        <p:spPr>
          <a:xfrm>
            <a:off x="7208700" y="1584625"/>
            <a:ext cx="16755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00" y="1830450"/>
            <a:ext cx="7279926" cy="23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285750" y="1256425"/>
            <a:ext cx="3091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With conventional tarps</a:t>
            </a:r>
            <a:endParaRPr/>
          </a:p>
        </p:txBody>
      </p:sp>
      <p:pic>
        <p:nvPicPr>
          <p:cNvPr id="223" name="Google Shape;22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392325"/>
            <a:ext cx="4562475" cy="23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875" y="96973"/>
            <a:ext cx="4346099" cy="325957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 txBox="1"/>
          <p:nvPr/>
        </p:nvSpPr>
        <p:spPr>
          <a:xfrm>
            <a:off x="960300" y="622600"/>
            <a:ext cx="28314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Type of tarp: </a:t>
            </a:r>
            <a:r>
              <a:rPr b="1" lang="fr"/>
              <a:t>Accordion style</a:t>
            </a:r>
            <a:r>
              <a:rPr b="1" lang="fr"/>
              <a:t> “Rolling tarp”</a:t>
            </a:r>
            <a:endParaRPr b="1"/>
          </a:p>
        </p:txBody>
      </p:sp>
      <p:sp>
        <p:nvSpPr>
          <p:cNvPr id="232" name="Google Shape;232;p24"/>
          <p:cNvSpPr txBox="1"/>
          <p:nvPr/>
        </p:nvSpPr>
        <p:spPr>
          <a:xfrm>
            <a:off x="5608500" y="3442000"/>
            <a:ext cx="28314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Type of tarp</a:t>
            </a:r>
            <a:r>
              <a:rPr lang="fr"/>
              <a:t>: </a:t>
            </a:r>
            <a:r>
              <a:rPr b="1" lang="fr"/>
              <a:t>Curtain style</a:t>
            </a:r>
            <a:r>
              <a:rPr b="1" lang="fr"/>
              <a:t> “</a:t>
            </a:r>
            <a:r>
              <a:rPr b="1" lang="fr"/>
              <a:t>Curtain Side</a:t>
            </a:r>
            <a:r>
              <a:rPr b="1" lang="fr"/>
              <a:t>” </a:t>
            </a:r>
            <a:r>
              <a:rPr lang="fr"/>
              <a:t>with back doors and frame around trailer</a:t>
            </a:r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4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7200"/>
            <a:ext cx="59436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/>
          <p:nvPr/>
        </p:nvSpPr>
        <p:spPr>
          <a:xfrm>
            <a:off x="6172200" y="533400"/>
            <a:ext cx="28401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Semi-trailer </a:t>
            </a:r>
            <a:r>
              <a:rPr b="1" lang="fr">
                <a:solidFill>
                  <a:schemeClr val="dk1"/>
                </a:solidFill>
              </a:rPr>
              <a:t>low bed</a:t>
            </a:r>
            <a:r>
              <a:rPr lang="fr">
                <a:solidFill>
                  <a:schemeClr val="dk1"/>
                </a:solidFill>
              </a:rPr>
              <a:t>: Transport of </a:t>
            </a:r>
            <a:r>
              <a:rPr b="1" lang="fr">
                <a:solidFill>
                  <a:schemeClr val="dk1"/>
                </a:solidFill>
              </a:rPr>
              <a:t>heavy machinery</a:t>
            </a:r>
            <a:r>
              <a:rPr lang="fr">
                <a:solidFill>
                  <a:schemeClr val="dk1"/>
                </a:solidFill>
              </a:rPr>
              <a:t> or </a:t>
            </a:r>
            <a:r>
              <a:rPr b="1" lang="fr">
                <a:solidFill>
                  <a:schemeClr val="dk1"/>
                </a:solidFill>
              </a:rPr>
              <a:t>wide dimensions (wide load) </a:t>
            </a:r>
            <a:endParaRPr b="1"/>
          </a:p>
        </p:txBody>
      </p:sp>
      <p:pic>
        <p:nvPicPr>
          <p:cNvPr id="241" name="Google Shape;2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81200"/>
            <a:ext cx="8839200" cy="164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1525" y="76200"/>
            <a:ext cx="4725274" cy="8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/>
          <p:nvPr/>
        </p:nvSpPr>
        <p:spPr>
          <a:xfrm>
            <a:off x="256300" y="161050"/>
            <a:ext cx="35235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Semi-trailer</a:t>
            </a:r>
            <a:r>
              <a:rPr b="1" lang="fr"/>
              <a:t> “Tanker”</a:t>
            </a:r>
            <a:r>
              <a:rPr lang="fr"/>
              <a:t>: Transport of</a:t>
            </a:r>
            <a:r>
              <a:rPr b="1" lang="fr"/>
              <a:t> </a:t>
            </a:r>
            <a:r>
              <a:rPr b="1" lang="fr"/>
              <a:t>liquid</a:t>
            </a:r>
            <a:r>
              <a:rPr lang="fr"/>
              <a:t>, of </a:t>
            </a:r>
            <a:r>
              <a:rPr b="1" lang="fr"/>
              <a:t>gas</a:t>
            </a:r>
            <a:r>
              <a:rPr lang="fr"/>
              <a:t> or </a:t>
            </a:r>
            <a:r>
              <a:rPr b="1" lang="fr"/>
              <a:t>dry goods in bulk</a:t>
            </a:r>
            <a:r>
              <a:rPr lang="fr"/>
              <a:t>.</a:t>
            </a: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069150"/>
            <a:ext cx="4675900" cy="218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8309" y="1758414"/>
            <a:ext cx="4267200" cy="248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389" y="1815811"/>
            <a:ext cx="3602176" cy="6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7"/>
          <p:cNvSpPr txBox="1"/>
          <p:nvPr/>
        </p:nvSpPr>
        <p:spPr>
          <a:xfrm>
            <a:off x="5776475" y="594000"/>
            <a:ext cx="32211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Semi-trailer</a:t>
            </a:r>
            <a:r>
              <a:rPr b="1" lang="fr"/>
              <a:t> “Drop deck” and “Double drop deck”</a:t>
            </a:r>
            <a:r>
              <a:rPr lang="fr"/>
              <a:t>: Transport of high loads</a:t>
            </a:r>
            <a:endParaRPr/>
          </a:p>
        </p:txBody>
      </p:sp>
      <p:pic>
        <p:nvPicPr>
          <p:cNvPr id="260" name="Google Shape;2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536" y="2571750"/>
            <a:ext cx="8387464" cy="168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732" y="127286"/>
            <a:ext cx="5516501" cy="19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200"/>
            <a:ext cx="4135501" cy="66937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/>
          <p:nvPr/>
        </p:nvSpPr>
        <p:spPr>
          <a:xfrm>
            <a:off x="4802575" y="135700"/>
            <a:ext cx="41355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</a:t>
            </a:r>
            <a:r>
              <a:rPr b="1" lang="fr"/>
              <a:t>“B-train”</a:t>
            </a:r>
            <a:r>
              <a:rPr lang="fr"/>
              <a:t> maximum </a:t>
            </a:r>
            <a:r>
              <a:rPr lang="fr"/>
              <a:t>length</a:t>
            </a:r>
            <a:r>
              <a:rPr lang="fr"/>
              <a:t> </a:t>
            </a:r>
            <a:r>
              <a:rPr b="1" lang="fr"/>
              <a:t>25 meters</a:t>
            </a:r>
            <a:endParaRPr b="1"/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8446" y="790225"/>
            <a:ext cx="7199699" cy="343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8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1"/>
          <p:cNvSpPr txBox="1"/>
          <p:nvPr/>
        </p:nvSpPr>
        <p:spPr>
          <a:xfrm>
            <a:off x="0" y="76200"/>
            <a:ext cx="6182700" cy="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Special features of the truck</a:t>
            </a:r>
            <a:endParaRPr/>
          </a:p>
        </p:txBody>
      </p:sp>
      <p:sp>
        <p:nvSpPr>
          <p:cNvPr id="86" name="Google Shape;86;p11"/>
          <p:cNvSpPr txBox="1"/>
          <p:nvPr/>
        </p:nvSpPr>
        <p:spPr>
          <a:xfrm>
            <a:off x="152400" y="381000"/>
            <a:ext cx="66276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>
                <a:solidFill>
                  <a:schemeClr val="dk1"/>
                </a:solidFill>
              </a:rPr>
              <a:t>Lesson objectives:</a:t>
            </a:r>
            <a:endParaRPr sz="1000">
              <a:solidFill>
                <a:schemeClr val="dk1"/>
              </a:solidFill>
            </a:endParaRPr>
          </a:p>
          <a:p>
            <a:pPr indent="-292100" lvl="0" marL="26999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fr" sz="1000">
                <a:solidFill>
                  <a:schemeClr val="dk1"/>
                </a:solidFill>
              </a:rPr>
              <a:t>Understanding the elements of the competency.</a:t>
            </a:r>
            <a:endParaRPr sz="1000">
              <a:solidFill>
                <a:schemeClr val="dk1"/>
              </a:solidFill>
            </a:endParaRPr>
          </a:p>
          <a:p>
            <a:pPr indent="-292100" lvl="0" marL="26999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fr" sz="1000">
                <a:solidFill>
                  <a:schemeClr val="dk1"/>
                </a:solidFill>
              </a:rPr>
              <a:t>Recognizing different brands of truck</a:t>
            </a:r>
            <a:r>
              <a:rPr lang="fr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-292100" lvl="0" marL="269999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fr" sz="1000">
                <a:solidFill>
                  <a:schemeClr val="dk1"/>
                </a:solidFill>
              </a:rPr>
              <a:t>Associating different types of vehicles with </a:t>
            </a:r>
            <a:r>
              <a:rPr b="1" lang="fr" sz="1000">
                <a:solidFill>
                  <a:schemeClr val="dk1"/>
                </a:solidFill>
              </a:rPr>
              <a:t>different types of </a:t>
            </a:r>
            <a:r>
              <a:rPr b="1" lang="fr" sz="1000">
                <a:solidFill>
                  <a:schemeClr val="dk1"/>
                </a:solidFill>
              </a:rPr>
              <a:t>goods transported.</a:t>
            </a:r>
            <a:endParaRPr b="1"/>
          </a:p>
        </p:txBody>
      </p:sp>
      <p:sp>
        <p:nvSpPr>
          <p:cNvPr id="87" name="Google Shape;87;p11"/>
          <p:cNvSpPr txBox="1"/>
          <p:nvPr/>
        </p:nvSpPr>
        <p:spPr>
          <a:xfrm>
            <a:off x="152400" y="1083000"/>
            <a:ext cx="7856400" cy="25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Statement of the competency</a:t>
            </a:r>
            <a:r>
              <a:rPr b="1" lang="fr" sz="1100">
                <a:solidFill>
                  <a:schemeClr val="dk1"/>
                </a:solidFill>
              </a:rPr>
              <a:t> : </a:t>
            </a:r>
            <a:r>
              <a:rPr lang="fr" sz="1100">
                <a:solidFill>
                  <a:schemeClr val="dk1"/>
                </a:solidFill>
              </a:rPr>
              <a:t>To identify the possible systems that characterize semi trailers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Introduction of all the elements of competency 2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Identify the features of a truck.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Learn about the capacities of the engine unit.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Select techniques for using the power transmission system.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Select techniques for optimizing the performance of the air brake system.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fr" sz="1100">
                <a:solidFill>
                  <a:schemeClr val="dk1"/>
                </a:solidFill>
              </a:rPr>
              <a:t>Learn about the capacities and limits of the suspension and steering systems and the wheels.</a:t>
            </a:r>
            <a:endParaRPr/>
          </a:p>
        </p:txBody>
      </p:sp>
      <p:pic>
        <p:nvPicPr>
          <p:cNvPr id="88" name="Google Shape;88;p11"/>
          <p:cNvPicPr preferRelativeResize="0"/>
          <p:nvPr/>
        </p:nvPicPr>
        <p:blipFill rotWithShape="1">
          <a:blip r:embed="rId4">
            <a:alphaModFix/>
          </a:blip>
          <a:srcRect b="0" l="-3594" r="0" t="6085"/>
          <a:stretch/>
        </p:blipFill>
        <p:spPr>
          <a:xfrm>
            <a:off x="7141650" y="76200"/>
            <a:ext cx="1772230" cy="134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498" y="3642055"/>
            <a:ext cx="92392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2443" y="3744894"/>
            <a:ext cx="536375" cy="43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 rotWithShape="1">
          <a:blip r:embed="rId7">
            <a:alphaModFix/>
          </a:blip>
          <a:srcRect b="0" l="199" r="199" t="0"/>
          <a:stretch/>
        </p:blipFill>
        <p:spPr>
          <a:xfrm>
            <a:off x="2827682" y="3713057"/>
            <a:ext cx="536375" cy="47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6742" y="3789980"/>
            <a:ext cx="703500" cy="26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22148" y="3748561"/>
            <a:ext cx="552450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16653" y="3593186"/>
            <a:ext cx="703500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200" y="3742123"/>
            <a:ext cx="638175" cy="41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02425" y="2814549"/>
            <a:ext cx="471025" cy="5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48150" y="1396275"/>
            <a:ext cx="1196200" cy="11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14">
            <a:alphaModFix/>
          </a:blip>
          <a:srcRect b="0" l="8636" r="8636" t="0"/>
          <a:stretch/>
        </p:blipFill>
        <p:spPr>
          <a:xfrm>
            <a:off x="7111330" y="3609608"/>
            <a:ext cx="619492" cy="61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38034" y="3662841"/>
            <a:ext cx="642969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401291" y="3687086"/>
            <a:ext cx="536373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917623" y="3674097"/>
            <a:ext cx="529025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20153" y="3656775"/>
            <a:ext cx="471023" cy="609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522891" y="3664572"/>
            <a:ext cx="529025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316199" y="3669723"/>
            <a:ext cx="553021" cy="55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1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 txBox="1"/>
          <p:nvPr/>
        </p:nvSpPr>
        <p:spPr>
          <a:xfrm>
            <a:off x="322450" y="197800"/>
            <a:ext cx="58107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dk1"/>
                </a:solidFill>
              </a:rPr>
              <a:t>“A-train”</a:t>
            </a:r>
            <a:r>
              <a:rPr lang="fr" sz="1800">
                <a:solidFill>
                  <a:schemeClr val="dk1"/>
                </a:solidFill>
              </a:rPr>
              <a:t>;</a:t>
            </a:r>
            <a:r>
              <a:rPr lang="fr" sz="1800">
                <a:solidFill>
                  <a:schemeClr val="dk1"/>
                </a:solidFill>
              </a:rPr>
              <a:t> (uses a dolly) maximum length </a:t>
            </a:r>
            <a:r>
              <a:rPr b="1" lang="fr" sz="1800">
                <a:solidFill>
                  <a:schemeClr val="dk1"/>
                </a:solidFill>
              </a:rPr>
              <a:t>25 meters</a:t>
            </a:r>
            <a:endParaRPr sz="1800"/>
          </a:p>
        </p:txBody>
      </p:sp>
      <p:pic>
        <p:nvPicPr>
          <p:cNvPr id="278" name="Google Shape;2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164750"/>
            <a:ext cx="6624526" cy="30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9400" y="228600"/>
            <a:ext cx="20002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9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76200"/>
            <a:ext cx="5794675" cy="60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49750"/>
            <a:ext cx="8839201" cy="198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8350" y="348396"/>
            <a:ext cx="2264350" cy="39900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 txBox="1"/>
          <p:nvPr/>
        </p:nvSpPr>
        <p:spPr>
          <a:xfrm>
            <a:off x="0" y="656154"/>
            <a:ext cx="89916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solidFill>
                  <a:srgbClr val="606060"/>
                </a:solidFill>
                <a:highlight>
                  <a:srgbClr val="FFFFFF"/>
                </a:highlight>
              </a:rPr>
              <a:t>Road trains 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have fewer accidents per number of kilometers travelled than personal cars or any other mode of transport.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 They also reduce fuel costs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 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by 32 %. These advantages can be achieved by 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complying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 with the following 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requirements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 :</a:t>
            </a:r>
            <a:endParaRPr/>
          </a:p>
        </p:txBody>
      </p:sp>
      <p:sp>
        <p:nvSpPr>
          <p:cNvPr id="290" name="Google Shape;290;p30"/>
          <p:cNvSpPr txBox="1"/>
          <p:nvPr/>
        </p:nvSpPr>
        <p:spPr>
          <a:xfrm>
            <a:off x="975875" y="943150"/>
            <a:ext cx="7263900" cy="15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Maximum speed of 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90 km/h;</a:t>
            </a:r>
            <a:endParaRPr sz="1200">
              <a:solidFill>
                <a:srgbClr val="60606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Vehicle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 with a maximum gross weight of 63 500 kg or 139 700 lbs;</a:t>
            </a:r>
            <a:endParaRPr sz="1200">
              <a:solidFill>
                <a:srgbClr val="60606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Ban on transporting livestock or any dangerous goods;</a:t>
            </a:r>
            <a:endParaRPr sz="1200">
              <a:solidFill>
                <a:srgbClr val="60606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Travel restrictions on long weekends;</a:t>
            </a:r>
            <a:endParaRPr sz="1200">
              <a:solidFill>
                <a:srgbClr val="606060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200"/>
              <a:buChar char="●"/>
            </a:pP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Weather restrictions; cloud cover, snow, ice,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visibility</a:t>
            </a:r>
            <a:r>
              <a:rPr lang="fr" sz="1200">
                <a:solidFill>
                  <a:srgbClr val="606060"/>
                </a:solidFill>
                <a:highlight>
                  <a:srgbClr val="FFFFFF"/>
                </a:highlight>
              </a:rPr>
              <a:t>, etc.</a:t>
            </a:r>
            <a:r>
              <a:rPr lang="fr" sz="800">
                <a:solidFill>
                  <a:srgbClr val="606060"/>
                </a:solidFill>
                <a:highlight>
                  <a:srgbClr val="FFFFFF"/>
                </a:highlight>
              </a:rPr>
              <a:t> </a:t>
            </a:r>
            <a:r>
              <a:rPr lang="fr" sz="600">
                <a:solidFill>
                  <a:srgbClr val="606060"/>
                </a:solidFill>
                <a:highlight>
                  <a:srgbClr val="FFFFFF"/>
                </a:highlight>
              </a:rPr>
              <a:t>( Source; Challenger )</a:t>
            </a:r>
            <a:endParaRPr sz="600">
              <a:solidFill>
                <a:srgbClr val="606060"/>
              </a:solidFill>
              <a:highlight>
                <a:srgbClr val="FFFFFF"/>
              </a:highlight>
            </a:endParaRPr>
          </a:p>
        </p:txBody>
      </p:sp>
      <p:sp>
        <p:nvSpPr>
          <p:cNvPr id="291" name="Google Shape;291;p30"/>
          <p:cNvSpPr txBox="1"/>
          <p:nvPr/>
        </p:nvSpPr>
        <p:spPr>
          <a:xfrm>
            <a:off x="5930166" y="311275"/>
            <a:ext cx="8568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Type A</a:t>
            </a:r>
            <a:endParaRPr b="1"/>
          </a:p>
        </p:txBody>
      </p:sp>
      <p:sp>
        <p:nvSpPr>
          <p:cNvPr id="292" name="Google Shape;292;p30"/>
          <p:cNvSpPr txBox="1"/>
          <p:nvPr/>
        </p:nvSpPr>
        <p:spPr>
          <a:xfrm>
            <a:off x="7299303" y="91023"/>
            <a:ext cx="14247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BE00"/>
                </a:highlight>
              </a:rPr>
              <a:t>    Oversized</a:t>
            </a:r>
            <a:endParaRPr b="1">
              <a:highlight>
                <a:srgbClr val="FFBE00"/>
              </a:highlight>
            </a:endParaRPr>
          </a:p>
        </p:txBody>
      </p:sp>
      <p:pic>
        <p:nvPicPr>
          <p:cNvPr id="293" name="Google Shape;29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0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9400" y="152400"/>
            <a:ext cx="20002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1"/>
          <p:cNvSpPr txBox="1"/>
          <p:nvPr/>
        </p:nvSpPr>
        <p:spPr>
          <a:xfrm>
            <a:off x="3174375" y="1435275"/>
            <a:ext cx="8598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Diabolo</a:t>
            </a:r>
            <a:endParaRPr/>
          </a:p>
        </p:txBody>
      </p:sp>
      <p:pic>
        <p:nvPicPr>
          <p:cNvPr id="301" name="Google Shape;3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1085850"/>
            <a:ext cx="7267575" cy="31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08" y="68761"/>
            <a:ext cx="2628500" cy="19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1"/>
          <p:cNvSpPr txBox="1"/>
          <p:nvPr/>
        </p:nvSpPr>
        <p:spPr>
          <a:xfrm>
            <a:off x="3358300" y="237175"/>
            <a:ext cx="26553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Drawbar hitch</a:t>
            </a:r>
            <a:r>
              <a:rPr lang="fr"/>
              <a:t> and </a:t>
            </a:r>
            <a:r>
              <a:rPr b="1" lang="fr"/>
              <a:t>dolly </a:t>
            </a:r>
            <a:r>
              <a:rPr lang="fr"/>
              <a:t>for </a:t>
            </a:r>
            <a:r>
              <a:rPr b="1" lang="fr"/>
              <a:t>type A</a:t>
            </a:r>
            <a:endParaRPr b="1"/>
          </a:p>
        </p:txBody>
      </p:sp>
      <p:pic>
        <p:nvPicPr>
          <p:cNvPr id="304" name="Google Shape;30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00" y="2762025"/>
            <a:ext cx="1936000" cy="16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1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"/>
          <p:cNvSpPr txBox="1"/>
          <p:nvPr/>
        </p:nvSpPr>
        <p:spPr>
          <a:xfrm>
            <a:off x="4993925" y="1461350"/>
            <a:ext cx="4947900" cy="17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THANK YOU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FOR YOUR</a:t>
            </a:r>
            <a:endParaRPr b="1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PARTICIPATION</a:t>
            </a:r>
            <a:endParaRPr b="1" sz="3000"/>
          </a:p>
        </p:txBody>
      </p:sp>
      <p:sp>
        <p:nvSpPr>
          <p:cNvPr id="312" name="Google Shape;312;p3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/>
          <p:nvPr/>
        </p:nvSpPr>
        <p:spPr>
          <a:xfrm>
            <a:off x="78000" y="277850"/>
            <a:ext cx="8988000" cy="38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Description :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This </a:t>
            </a:r>
            <a:r>
              <a:rPr lang="fr" sz="1100">
                <a:solidFill>
                  <a:schemeClr val="dk1"/>
                </a:solidFill>
              </a:rPr>
              <a:t>theoretical</a:t>
            </a:r>
            <a:r>
              <a:rPr lang="fr" sz="1100">
                <a:solidFill>
                  <a:schemeClr val="dk1"/>
                </a:solidFill>
              </a:rPr>
              <a:t> module, examines whether or not you are able to identify the main characteristics of the </a:t>
            </a:r>
            <a:r>
              <a:rPr lang="fr" sz="1100">
                <a:solidFill>
                  <a:schemeClr val="dk1"/>
                </a:solidFill>
              </a:rPr>
              <a:t>vehicle</a:t>
            </a:r>
            <a:r>
              <a:rPr lang="fr" sz="1100">
                <a:solidFill>
                  <a:schemeClr val="dk1"/>
                </a:solidFill>
              </a:rPr>
              <a:t> you are driving for the first time and take them in account to optimize system performance, as well as to resolve any problems. 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E</a:t>
            </a:r>
            <a:r>
              <a:rPr b="1" lang="fr" sz="1100">
                <a:solidFill>
                  <a:schemeClr val="dk1"/>
                </a:solidFill>
              </a:rPr>
              <a:t>valuation :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The exam is formulated in the form of a questionnaire.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While using </a:t>
            </a:r>
            <a:r>
              <a:rPr b="1" lang="fr" sz="1100" u="sng">
                <a:solidFill>
                  <a:schemeClr val="dk1"/>
                </a:solidFill>
              </a:rPr>
              <a:t>technical data sheets</a:t>
            </a:r>
            <a:r>
              <a:rPr lang="fr" sz="1100">
                <a:solidFill>
                  <a:schemeClr val="dk1"/>
                </a:solidFill>
              </a:rPr>
              <a:t> from truck systems, you will have to recognize the capacities and the limits of the different systems according to their specifications.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Based on </a:t>
            </a:r>
            <a:r>
              <a:rPr b="1" lang="fr" sz="1100" u="sng">
                <a:solidFill>
                  <a:schemeClr val="dk1"/>
                </a:solidFill>
              </a:rPr>
              <a:t>scenarios,</a:t>
            </a:r>
            <a:r>
              <a:rPr lang="fr" sz="1100">
                <a:solidFill>
                  <a:schemeClr val="dk1"/>
                </a:solidFill>
              </a:rPr>
              <a:t>, you will need to indicate the optimal mode of use of the systems and determine the potential problems and the measures to be taken.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The duration of the exam is two hours. </a:t>
            </a:r>
            <a:r>
              <a:rPr b="1" lang="fr" sz="1100" u="sng">
                <a:solidFill>
                  <a:srgbClr val="FF0000"/>
                </a:solidFill>
              </a:rPr>
              <a:t>Notes are strictly prohibited</a:t>
            </a:r>
            <a:endParaRPr b="1" sz="1100" u="sng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 u="sng">
                <a:solidFill>
                  <a:schemeClr val="dk1"/>
                </a:solidFill>
              </a:rPr>
              <a:t>It is essential that you make connections between the concepts seen in class and those dealt with in practice.</a:t>
            </a:r>
            <a:endParaRPr b="1" i="1" sz="1200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 u="sng">
                <a:solidFill>
                  <a:schemeClr val="dk1"/>
                </a:solidFill>
              </a:rPr>
              <a:t> You are responsable for your learning. You must notify your teacher of your progress.</a:t>
            </a:r>
            <a:endParaRPr b="1" i="1" sz="1200"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200" u="sng">
                <a:solidFill>
                  <a:schemeClr val="dk1"/>
                </a:solidFill>
              </a:rPr>
              <a:t> The success of your learning curve depends on the time, interest and commitment you put in.</a:t>
            </a:r>
            <a:endParaRPr b="1" sz="1200"/>
          </a:p>
        </p:txBody>
      </p:sp>
      <p:pic>
        <p:nvPicPr>
          <p:cNvPr id="113" name="Google Shape;11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2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 txBox="1"/>
          <p:nvPr/>
        </p:nvSpPr>
        <p:spPr>
          <a:xfrm>
            <a:off x="0" y="0"/>
            <a:ext cx="6909900" cy="18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Truck </a:t>
            </a:r>
            <a:r>
              <a:rPr b="1" lang="fr" sz="1100">
                <a:solidFill>
                  <a:schemeClr val="dk1"/>
                </a:solidFill>
              </a:rPr>
              <a:t>Terminology</a:t>
            </a:r>
            <a:r>
              <a:rPr b="1" lang="fr" sz="1100">
                <a:solidFill>
                  <a:schemeClr val="dk1"/>
                </a:solidFill>
              </a:rPr>
              <a:t>: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Heavy vehicle</a:t>
            </a:r>
            <a:r>
              <a:rPr b="1" lang="fr" sz="1100">
                <a:solidFill>
                  <a:schemeClr val="dk1"/>
                </a:solidFill>
              </a:rPr>
              <a:t> : </a:t>
            </a:r>
            <a:r>
              <a:rPr lang="fr" sz="1100">
                <a:solidFill>
                  <a:schemeClr val="dk1"/>
                </a:solidFill>
              </a:rPr>
              <a:t>Vehicles having a Gross Vehicle Weight Rating (GVWR) of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4 500 kg or more</a:t>
            </a:r>
            <a:r>
              <a:rPr lang="fr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The </a:t>
            </a:r>
            <a:r>
              <a:rPr b="1" lang="fr" sz="1100" u="sng">
                <a:solidFill>
                  <a:schemeClr val="dk1"/>
                </a:solidFill>
              </a:rPr>
              <a:t>GVWR</a:t>
            </a:r>
            <a:r>
              <a:rPr lang="fr" sz="1100">
                <a:solidFill>
                  <a:schemeClr val="dk1"/>
                </a:solidFill>
              </a:rPr>
              <a:t> is defined as the </a:t>
            </a:r>
            <a:r>
              <a:rPr b="1" lang="fr" sz="1100" u="sng">
                <a:solidFill>
                  <a:schemeClr val="dk1"/>
                </a:solidFill>
              </a:rPr>
              <a:t>net mass</a:t>
            </a:r>
            <a:r>
              <a:rPr lang="fr" sz="1100">
                <a:solidFill>
                  <a:schemeClr val="dk1"/>
                </a:solidFill>
              </a:rPr>
              <a:t> of a vehicle </a:t>
            </a:r>
            <a:r>
              <a:rPr b="1" lang="fr" sz="1100" u="sng">
                <a:solidFill>
                  <a:schemeClr val="dk1"/>
                </a:solidFill>
              </a:rPr>
              <a:t>to which is added</a:t>
            </a:r>
            <a:r>
              <a:rPr lang="fr" sz="1100">
                <a:solidFill>
                  <a:schemeClr val="dk1"/>
                </a:solidFill>
              </a:rPr>
              <a:t> the maximum load that it can carry, according to the manufacture..</a:t>
            </a:r>
            <a:endParaRPr/>
          </a:p>
        </p:txBody>
      </p:sp>
      <p:pic>
        <p:nvPicPr>
          <p:cNvPr id="120" name="Google Shape;12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7891" y="114300"/>
            <a:ext cx="1159275" cy="115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3"/>
          <p:cNvSpPr txBox="1"/>
          <p:nvPr/>
        </p:nvSpPr>
        <p:spPr>
          <a:xfrm>
            <a:off x="152400" y="1905000"/>
            <a:ext cx="3354600" cy="16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Classes of trucks: </a:t>
            </a:r>
            <a:r>
              <a:rPr lang="fr" sz="1100">
                <a:solidFill>
                  <a:schemeClr val="dk1"/>
                </a:solidFill>
              </a:rPr>
              <a:t>Trucks are classified according to their</a:t>
            </a:r>
            <a:r>
              <a:rPr lang="fr" sz="1100">
                <a:solidFill>
                  <a:schemeClr val="dk1"/>
                </a:solidFill>
              </a:rPr>
              <a:t> </a:t>
            </a:r>
            <a:r>
              <a:rPr b="1" lang="fr" sz="1100">
                <a:solidFill>
                  <a:schemeClr val="dk1"/>
                </a:solidFill>
              </a:rPr>
              <a:t>(GVWR)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3	 4 536 kg   to   5 349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4	 6 300 kg   to   7 256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5	 7 257 kg   to   8 834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6	 8 844 kg   to  11 791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Classe 7         11 792 kg   to  14 966 kg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Classe 8 	14 967 kg and more</a:t>
            </a:r>
            <a:endParaRPr b="1"/>
          </a:p>
        </p:txBody>
      </p:sp>
      <p:pic>
        <p:nvPicPr>
          <p:cNvPr id="122" name="Google Shape;12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8200" y="2769600"/>
            <a:ext cx="2359600" cy="14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4275" y="1417250"/>
            <a:ext cx="2051749" cy="11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3"/>
          <p:cNvPicPr preferRelativeResize="0"/>
          <p:nvPr/>
        </p:nvPicPr>
        <p:blipFill rotWithShape="1">
          <a:blip r:embed="rId6">
            <a:alphaModFix/>
          </a:blip>
          <a:srcRect b="0" l="-3594" r="0" t="6085"/>
          <a:stretch/>
        </p:blipFill>
        <p:spPr>
          <a:xfrm>
            <a:off x="5737575" y="1308573"/>
            <a:ext cx="3330225" cy="252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/>
          <p:nvPr/>
        </p:nvSpPr>
        <p:spPr>
          <a:xfrm>
            <a:off x="0" y="152400"/>
            <a:ext cx="36759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Truck Brands</a:t>
            </a:r>
            <a:r>
              <a:rPr b="1" lang="fr" sz="1100">
                <a:solidFill>
                  <a:schemeClr val="dk1"/>
                </a:solidFill>
              </a:rPr>
              <a:t>:</a:t>
            </a:r>
            <a:r>
              <a:rPr lang="fr" sz="1100">
                <a:solidFill>
                  <a:schemeClr val="dk1"/>
                </a:solidFill>
              </a:rPr>
              <a:t> There are seven </a:t>
            </a:r>
            <a:r>
              <a:rPr lang="fr" sz="1100">
                <a:solidFill>
                  <a:schemeClr val="dk1"/>
                </a:solidFill>
              </a:rPr>
              <a:t>manufacturers</a:t>
            </a:r>
            <a:r>
              <a:rPr lang="fr" sz="1100">
                <a:solidFill>
                  <a:schemeClr val="dk1"/>
                </a:solidFill>
              </a:rPr>
              <a:t> of class seven and eight trucks in North America</a:t>
            </a:r>
            <a:endParaRPr/>
          </a:p>
        </p:txBody>
      </p:sp>
      <p:pic>
        <p:nvPicPr>
          <p:cNvPr id="132" name="Google Shape;13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1231200"/>
            <a:ext cx="17716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2439" y="76198"/>
            <a:ext cx="5247875" cy="4119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4"/>
          <p:cNvSpPr txBox="1"/>
          <p:nvPr/>
        </p:nvSpPr>
        <p:spPr>
          <a:xfrm>
            <a:off x="228600" y="1654750"/>
            <a:ext cx="34161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Freightliner is a branche of Daimler </a:t>
            </a:r>
            <a:endParaRPr/>
          </a:p>
        </p:txBody>
      </p:sp>
      <p:pic>
        <p:nvPicPr>
          <p:cNvPr id="135" name="Google Shape;13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045" y="1143000"/>
            <a:ext cx="1190625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330" y="37234"/>
            <a:ext cx="5829701" cy="4216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/>
        </p:nvSpPr>
        <p:spPr>
          <a:xfrm>
            <a:off x="228600" y="1676400"/>
            <a:ext cx="2805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Western Star</a:t>
            </a:r>
            <a:r>
              <a:rPr lang="fr">
                <a:solidFill>
                  <a:schemeClr val="dk1"/>
                </a:solidFill>
              </a:rPr>
              <a:t> is a branch of Daimler</a:t>
            </a:r>
            <a:endParaRPr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5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91" y="1079789"/>
            <a:ext cx="15430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1525" y="63211"/>
            <a:ext cx="5928800" cy="41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6"/>
          <p:cNvSpPr txBox="1"/>
          <p:nvPr/>
        </p:nvSpPr>
        <p:spPr>
          <a:xfrm>
            <a:off x="76200" y="1818400"/>
            <a:ext cx="30912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Peterbilt is a division of Paccar</a:t>
            </a:r>
            <a:endParaRPr/>
          </a:p>
        </p:txBody>
      </p:sp>
      <p:pic>
        <p:nvPicPr>
          <p:cNvPr id="153" name="Google Shape;15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23" y="1295400"/>
            <a:ext cx="2533650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/>
          <p:nvPr/>
        </p:nvSpPr>
        <p:spPr>
          <a:xfrm>
            <a:off x="152400" y="1804555"/>
            <a:ext cx="3066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Kenworth is a </a:t>
            </a:r>
            <a:r>
              <a:rPr lang="fr">
                <a:solidFill>
                  <a:schemeClr val="dk1"/>
                </a:solidFill>
              </a:rPr>
              <a:t>division of Paccar</a:t>
            </a:r>
            <a:endParaRPr/>
          </a:p>
        </p:txBody>
      </p:sp>
      <p:pic>
        <p:nvPicPr>
          <p:cNvPr id="161" name="Google Shape;16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2714" y="63211"/>
            <a:ext cx="5708075" cy="41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950" y="4506525"/>
            <a:ext cx="1071201" cy="4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990600"/>
            <a:ext cx="1114425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5225" y="76200"/>
            <a:ext cx="5389425" cy="413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76200" y="2005445"/>
            <a:ext cx="35718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Volvo is a group company of</a:t>
            </a:r>
            <a:r>
              <a:rPr lang="fr">
                <a:solidFill>
                  <a:schemeClr val="dk1"/>
                </a:solidFill>
              </a:rPr>
              <a:t> AB Volvo</a:t>
            </a:r>
            <a:endParaRPr/>
          </a:p>
        </p:txBody>
      </p:sp>
      <p:sp>
        <p:nvSpPr>
          <p:cNvPr id="171" name="Google Shape;171;p18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