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Exo 2" panose="020B0604020202020204" charset="0"/>
      <p:regular r:id="rId42"/>
      <p:bold r:id="rId43"/>
      <p:italic r:id="rId44"/>
      <p:boldItalic r:id="rId45"/>
    </p:embeddedFont>
    <p:embeddedFont>
      <p:font typeface="Exo 2 SemiBold" panose="020B0604020202020204" charset="0"/>
      <p:regular r:id="rId46"/>
      <p:bold r:id="rId47"/>
      <p:italic r:id="rId48"/>
      <p:boldItalic r:id="rId49"/>
    </p:embeddedFont>
    <p:embeddedFont>
      <p:font typeface="Oswald" panose="00000500000000000000" pitchFamily="2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ël" userId="88d590b7-4f63-41e7-b177-a6218abdcb40" providerId="ADAL" clId="{A6DCBD93-476D-4C5F-A4AD-C3CADF81CDAB}"/>
    <pc:docChg chg="custSel modSld">
      <pc:chgData name="Mikaël" userId="88d590b7-4f63-41e7-b177-a6218abdcb40" providerId="ADAL" clId="{A6DCBD93-476D-4C5F-A4AD-C3CADF81CDAB}" dt="2024-09-06T15:21:26.291" v="487" actId="6549"/>
      <pc:docMkLst>
        <pc:docMk/>
      </pc:docMkLst>
      <pc:sldChg chg="modSp mod">
        <pc:chgData name="Mikaël" userId="88d590b7-4f63-41e7-b177-a6218abdcb40" providerId="ADAL" clId="{A6DCBD93-476D-4C5F-A4AD-C3CADF81CDAB}" dt="2024-09-06T15:09:06.473" v="398" actId="20577"/>
        <pc:sldMkLst>
          <pc:docMk/>
          <pc:sldMk cId="0" sldId="292"/>
        </pc:sldMkLst>
        <pc:spChg chg="mod">
          <ac:chgData name="Mikaël" userId="88d590b7-4f63-41e7-b177-a6218abdcb40" providerId="ADAL" clId="{A6DCBD93-476D-4C5F-A4AD-C3CADF81CDAB}" dt="2024-09-06T15:04:41.565" v="61" actId="20577"/>
          <ac:spMkLst>
            <pc:docMk/>
            <pc:sldMk cId="0" sldId="292"/>
            <ac:spMk id="404" creationId="{00000000-0000-0000-0000-000000000000}"/>
          </ac:spMkLst>
        </pc:spChg>
        <pc:spChg chg="mod">
          <ac:chgData name="Mikaël" userId="88d590b7-4f63-41e7-b177-a6218abdcb40" providerId="ADAL" clId="{A6DCBD93-476D-4C5F-A4AD-C3CADF81CDAB}" dt="2024-09-06T15:09:06.473" v="398" actId="20577"/>
          <ac:spMkLst>
            <pc:docMk/>
            <pc:sldMk cId="0" sldId="292"/>
            <ac:spMk id="405" creationId="{00000000-0000-0000-0000-000000000000}"/>
          </ac:spMkLst>
        </pc:spChg>
        <pc:spChg chg="mod">
          <ac:chgData name="Mikaël" userId="88d590b7-4f63-41e7-b177-a6218abdcb40" providerId="ADAL" clId="{A6DCBD93-476D-4C5F-A4AD-C3CADF81CDAB}" dt="2024-09-06T15:05:12.377" v="103" actId="20577"/>
          <ac:spMkLst>
            <pc:docMk/>
            <pc:sldMk cId="0" sldId="292"/>
            <ac:spMk id="407" creationId="{00000000-0000-0000-0000-000000000000}"/>
          </ac:spMkLst>
        </pc:spChg>
      </pc:sldChg>
      <pc:sldChg chg="addSp delSp mod">
        <pc:chgData name="Mikaël" userId="88d590b7-4f63-41e7-b177-a6218abdcb40" providerId="ADAL" clId="{A6DCBD93-476D-4C5F-A4AD-C3CADF81CDAB}" dt="2024-09-06T15:19:14.098" v="400" actId="22"/>
        <pc:sldMkLst>
          <pc:docMk/>
          <pc:sldMk cId="0" sldId="293"/>
        </pc:sldMkLst>
        <pc:picChg chg="add">
          <ac:chgData name="Mikaël" userId="88d590b7-4f63-41e7-b177-a6218abdcb40" providerId="ADAL" clId="{A6DCBD93-476D-4C5F-A4AD-C3CADF81CDAB}" dt="2024-09-06T15:19:14.098" v="400" actId="22"/>
          <ac:picMkLst>
            <pc:docMk/>
            <pc:sldMk cId="0" sldId="293"/>
            <ac:picMk id="3" creationId="{1256C866-2441-A06D-13E3-BABB7822BC1F}"/>
          </ac:picMkLst>
        </pc:picChg>
        <pc:picChg chg="del">
          <ac:chgData name="Mikaël" userId="88d590b7-4f63-41e7-b177-a6218abdcb40" providerId="ADAL" clId="{A6DCBD93-476D-4C5F-A4AD-C3CADF81CDAB}" dt="2024-09-06T15:19:12.891" v="399" actId="478"/>
          <ac:picMkLst>
            <pc:docMk/>
            <pc:sldMk cId="0" sldId="293"/>
            <ac:picMk id="414" creationId="{00000000-0000-0000-0000-000000000000}"/>
          </ac:picMkLst>
        </pc:picChg>
      </pc:sldChg>
      <pc:sldChg chg="modSp mod">
        <pc:chgData name="Mikaël" userId="88d590b7-4f63-41e7-b177-a6218abdcb40" providerId="ADAL" clId="{A6DCBD93-476D-4C5F-A4AD-C3CADF81CDAB}" dt="2024-09-06T15:21:26.291" v="487" actId="6549"/>
        <pc:sldMkLst>
          <pc:docMk/>
          <pc:sldMk cId="0" sldId="294"/>
        </pc:sldMkLst>
        <pc:spChg chg="mod">
          <ac:chgData name="Mikaël" userId="88d590b7-4f63-41e7-b177-a6218abdcb40" providerId="ADAL" clId="{A6DCBD93-476D-4C5F-A4AD-C3CADF81CDAB}" dt="2024-09-06T15:21:26.291" v="487" actId="6549"/>
          <ac:spMkLst>
            <pc:docMk/>
            <pc:sldMk cId="0" sldId="294"/>
            <ac:spMk id="4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6d49c826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06d49c826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6d49c826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6d49c826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6d49c826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6d49c826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6d49c826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06d49c826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6d49c826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6d49c826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6d49c826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6d49c826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6d49c826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06d49c826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6d49c82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06d49c82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6d49c826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6d49c826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6d49c826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06d49c826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Le transport des marchandises dangereuses relève de la Loi de 1992 sur le transport des marchandises dangereuses. Il s’agit d’une loi fédérale qui nous mène au </a:t>
            </a:r>
            <a:r>
              <a:rPr lang="fr" i="1">
                <a:solidFill>
                  <a:schemeClr val="dk1"/>
                </a:solidFill>
              </a:rPr>
              <a:t>RÈGLEMENT SUR LE TRANSPORT DES MARCHANDISES DANGEREUSES.  </a:t>
            </a:r>
            <a:endParaRPr i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La SAAQ met à la disposition des conducteurs de véhicule lourd un document qui les guide dans les actions et la prise de décisions relatives au transport des matières dangereuses.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Voici une série d’exercices et de mises en situation qui vous familiarisera avec l’utilisation du guide.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6d49c826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6d49c826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6e6670e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06e6670e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6d49c826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06d49c826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6e6670e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06e6670e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06e6670ed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06e6670ed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06e6670e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06e6670e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06e6670e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06e6670e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06e6670ed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06e6670ed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6e6670ed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6e6670ed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06e6670ed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06e6670ed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79646"/>
                </a:solidFill>
              </a:rPr>
              <a:t>Transports Québec</a:t>
            </a:r>
            <a:endParaRPr sz="1200">
              <a:solidFill>
                <a:srgbClr val="F7964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43.  Il est interdit de circuler dans le tunnel Louis-Hippolyte-Lafontaine, dans les tunnels Ville-Marie et Viger à Montréal, dans le tunnel Joseph-Samson à Québec ou dans la partie de la voie d'accès au tunnel de Melocheville qui est parallèle à la voie réservée aux véhicules transportant des matières dangereuses: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6d49c82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6d49c82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6e6670ed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06e6670ed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06e6670ed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06e6670ed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06e6670ed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06e6670ed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06e6670ed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06e6670ed6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6e6670ed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6e6670ed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6e6670ed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06e6670ed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06e6670ed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06e6670ed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06e6670ed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06e6670ed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06e6670ed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06e6670ed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6d7ac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6d7ac1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703f97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703f97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–</a:t>
            </a:r>
            <a:r>
              <a:rPr lang="f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Augmenter la sécurité du public pendant le transport.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6e6670ed6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6e6670ed6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6e6670ed6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6e6670ed6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b89d645f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b89d645f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6d49c826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6d49c826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6e6670ed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6e6670ed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600" b="1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sz="3600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510062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of dangerous goods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STORAGE AND LOCATION</a:t>
            </a:r>
            <a:endParaRPr sz="2000" i="1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381300" y="955175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 sz="3200" dirty="0">
                <a:solidFill>
                  <a:srgbClr val="666666"/>
                </a:solidFill>
              </a:rPr>
              <a:t>•</a:t>
            </a:r>
            <a:r>
              <a:rPr lang="fr" sz="2800" dirty="0">
                <a:solidFill>
                  <a:srgbClr val="666666"/>
                </a:solidFill>
                <a:latin typeface="Calibri"/>
                <a:cs typeface="Calibri"/>
                <a:sym typeface="Calibri"/>
              </a:rPr>
              <a:t>The document must be stored in a pouch to the driver’s door</a:t>
            </a: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rgbClr val="666666"/>
                </a:solidFill>
              </a:rPr>
              <a:t>•</a:t>
            </a:r>
            <a:r>
              <a:rPr lang="fr" sz="2800" dirty="0">
                <a:solidFill>
                  <a:srgbClr val="666666"/>
                </a:solidFill>
                <a:latin typeface="Calibri"/>
                <a:cs typeface="Calibri"/>
                <a:sym typeface="Calibri"/>
              </a:rPr>
              <a:t>Or remain within reach, either on the seat or                        in view on the driver’s side</a:t>
            </a: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8" name="Google Shape;168;p19"/>
          <p:cNvSpPr txBox="1"/>
          <p:nvPr/>
        </p:nvSpPr>
        <p:spPr>
          <a:xfrm>
            <a:off x="7647425" y="3865150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13 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050" y="1866075"/>
            <a:ext cx="1838200" cy="161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CONTAINERS </a:t>
            </a:r>
            <a:endParaRPr sz="2000" i="1" dirty="0"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311700" y="1468200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Cylinders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Jerricans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Pails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Drums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Barrels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Bottles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11700" y="656800"/>
            <a:ext cx="8984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 b="1" dirty="0"/>
              <a:t>Small container (capacity of 450 liters and less)</a:t>
            </a:r>
            <a:endParaRPr sz="2900" dirty="0"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213" y="1689650"/>
            <a:ext cx="1849014" cy="2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CONTAINERS </a:t>
            </a:r>
            <a:endParaRPr sz="2000" i="1" dirty="0"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311700" y="1560700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Road tanks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Intermediate bulk containers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Portable tanks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7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85" name="Google Shape;185;p21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90400" y="7857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Big container (capacity greater than 450 liters)</a:t>
            </a:r>
            <a:endParaRPr sz="2800" dirty="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125" y="1689650"/>
            <a:ext cx="1666475" cy="123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725" y="2677375"/>
            <a:ext cx="2051375" cy="11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TANK TRUCK</a:t>
            </a:r>
            <a:endParaRPr sz="2000" dirty="0"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1"/>
          </p:nvPr>
        </p:nvSpPr>
        <p:spPr>
          <a:xfrm>
            <a:off x="311700" y="1897663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 safety marking 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 device for monitoring driver behavior, or;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 electronic vehicle stability control system.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5" name="Google Shape;195;p22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15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90400" y="7857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Any tank truck containing dangerous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dirty="0"/>
              <a:t>g</a:t>
            </a:r>
            <a:r>
              <a:rPr lang="fr" sz="2800" b="1" dirty="0"/>
              <a:t>oods must be equipped with :</a:t>
            </a:r>
            <a:endParaRPr sz="2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(vehicle after August 14th 2006)</a:t>
            </a:r>
            <a:endParaRPr b="1" dirty="0"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8375" y="785751"/>
            <a:ext cx="2365450" cy="15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TANK TRUCK</a:t>
            </a:r>
            <a:endParaRPr sz="2000" dirty="0"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311700" y="1689638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Capacité des compartiments d’une citerne ne doit pas excéder 17000 litres;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Doit être muni de 2 cales de roues;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D’un ou deux extincteurs chimiques de 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plus de 40 BC.</a:t>
            </a: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17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90300" y="8203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/>
              <a:t>Règle concernant le camion-citerne </a:t>
            </a:r>
            <a:endParaRPr sz="2800"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875" y="692900"/>
            <a:ext cx="2668123" cy="9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3000" y="2483444"/>
            <a:ext cx="1811000" cy="12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311700" y="1689638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Use the parking brake during the unloading </a:t>
            </a:r>
          </a:p>
          <a:p>
            <a:pPr marL="50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</a:pPr>
            <a:r>
              <a:rPr lang="fr-CA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 liquefied gases;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Place both wheels chocks for unloading;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Ensure that all tank truck valves connected to the container are closed.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13" name="Google Shape;213;p24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18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45150" y="4402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Rules concerning tank truck drivers</a:t>
            </a:r>
            <a:endParaRPr sz="2800" dirty="0"/>
          </a:p>
        </p:txBody>
      </p:sp>
      <p:sp>
        <p:nvSpPr>
          <p:cNvPr id="215" name="Google Shape;215;p24"/>
          <p:cNvSpPr txBox="1"/>
          <p:nvPr/>
        </p:nvSpPr>
        <p:spPr>
          <a:xfrm>
            <a:off x="45150" y="78575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The driver must: </a:t>
            </a:r>
            <a:endParaRPr sz="2800" dirty="0"/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725" y="1020125"/>
            <a:ext cx="1319450" cy="11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HAZARD INDICATIONS</a:t>
            </a:r>
            <a:endParaRPr sz="2000" i="1" dirty="0"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1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Labels;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Placards;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Markings and signs.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23" name="Google Shape;223;p25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22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Hazard indications must be affixed to the containers. </a:t>
            </a:r>
            <a:endParaRPr sz="2800" dirty="0"/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375" y="1924575"/>
            <a:ext cx="1503475" cy="15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HAZARD INDICATION</a:t>
            </a:r>
            <a:endParaRPr sz="2000" i="1" dirty="0"/>
          </a:p>
        </p:txBody>
      </p:sp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en-US" sz="2800" b="0" i="0" dirty="0">
                <a:effectLst/>
                <a:latin typeface="__fkGroteskNeue_598ab8"/>
              </a:rPr>
              <a:t>The shipper is responsible for affixing or having affixed the primary and subsidiary class labels;</a:t>
            </a:r>
            <a:br>
              <a:rPr lang="en-US" sz="2800" b="0" i="0" dirty="0">
                <a:effectLst/>
                <a:latin typeface="__fkGroteskNeue_598ab8"/>
              </a:rPr>
            </a:br>
            <a:r>
              <a:rPr lang="en-US" sz="2800" b="0" i="0" dirty="0">
                <a:effectLst/>
                <a:latin typeface="__fkGroteskNeue_598ab8"/>
              </a:rPr>
              <a:t>The carrier must ensure that the labels remain in place during transit.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32" name="Google Shape;232;p26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22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Smalls containers </a:t>
            </a:r>
            <a:endParaRPr sz="2800" dirty="0"/>
          </a:p>
        </p:txBody>
      </p:sp>
      <p:pic>
        <p:nvPicPr>
          <p:cNvPr id="234" name="Google Shape;2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600" y="892549"/>
            <a:ext cx="3037645" cy="11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HAZARD INDICATION</a:t>
            </a:r>
            <a:endParaRPr sz="2000" i="1" dirty="0"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en-US" sz="2800" b="0" i="0" dirty="0">
                <a:effectLst/>
                <a:latin typeface="__fkGroteskNeue_598ab8"/>
              </a:rPr>
              <a:t>On a side of the container other than the one on which it rests;</a:t>
            </a:r>
            <a:br>
              <a:rPr lang="en-US" sz="2800" b="0" i="0" dirty="0">
                <a:effectLst/>
                <a:latin typeface="__fkGroteskNeue_598ab8"/>
              </a:rPr>
            </a:br>
            <a:r>
              <a:rPr lang="en-US" sz="2800" b="0" i="0" dirty="0">
                <a:effectLst/>
                <a:latin typeface="__fkGroteskNeue_598ab8"/>
              </a:rPr>
              <a:t>For a gas cylinder, the label must be on the shoulder or close to it</a:t>
            </a: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41" name="Google Shape;241;p27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22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The label must be affixed: </a:t>
            </a:r>
            <a:endParaRPr sz="2800" dirty="0"/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600" y="892549"/>
            <a:ext cx="3037645" cy="11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HAZARDOUS INDICATION</a:t>
            </a:r>
            <a:endParaRPr sz="2000" i="1" dirty="0"/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1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Label(s);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Number UN.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50" name="Google Shape;250;p28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Proper shipping name: </a:t>
            </a:r>
            <a:endParaRPr sz="2800" dirty="0"/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71" y="1683350"/>
            <a:ext cx="4011330" cy="14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/>
        </p:nvSpPr>
        <p:spPr>
          <a:xfrm>
            <a:off x="4104075" y="816900"/>
            <a:ext cx="4770000" cy="1754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/>
              <a:t>Lesson objective:</a:t>
            </a:r>
            <a:endParaRPr sz="3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 dirty="0"/>
              <a:t>Resolve problems stemming form the application of regulations.</a:t>
            </a:r>
            <a:endParaRPr sz="2400" dirty="0"/>
          </a:p>
        </p:txBody>
      </p:sp>
      <p:sp>
        <p:nvSpPr>
          <p:cNvPr id="107" name="Google Shape;107;p11"/>
          <p:cNvSpPr txBox="1"/>
          <p:nvPr/>
        </p:nvSpPr>
        <p:spPr>
          <a:xfrm>
            <a:off x="152400" y="1608150"/>
            <a:ext cx="3544800" cy="1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Competency 3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/>
              <a:t>Transportation of dangerous goods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HAZARDOUS INDICATION</a:t>
            </a:r>
            <a:endParaRPr sz="2000" i="1" dirty="0"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311700" y="1992763"/>
            <a:ext cx="87627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 placards;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Number UN.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59" name="Google Shape;259;p29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5150" y="9511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Bigs containers </a:t>
            </a:r>
            <a:endParaRPr sz="2800" dirty="0"/>
          </a:p>
        </p:txBody>
      </p:sp>
      <p:pic>
        <p:nvPicPr>
          <p:cNvPr id="261" name="Google Shape;2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400" y="1639338"/>
            <a:ext cx="3413118" cy="205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HAZARDOUS INDICATION</a:t>
            </a:r>
            <a:endParaRPr sz="2000" i="1" dirty="0"/>
          </a:p>
        </p:txBody>
      </p:sp>
      <p:sp>
        <p:nvSpPr>
          <p:cNvPr id="267" name="Google Shape;267;p30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53765" y="1667850"/>
            <a:ext cx="80379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Bigs containers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 </a:t>
            </a:r>
            <a:endParaRPr sz="2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dirty="0"/>
              <a:t>G</a:t>
            </a:r>
            <a:r>
              <a:rPr lang="fr" sz="2800" b="1" dirty="0"/>
              <a:t>reater than 450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dirty="0"/>
              <a:t>l</a:t>
            </a:r>
            <a:r>
              <a:rPr lang="fr" sz="2800" b="1" dirty="0"/>
              <a:t>iters </a:t>
            </a:r>
            <a:r>
              <a:rPr lang="fr-CA" sz="2800" b="1" dirty="0"/>
              <a:t>but </a:t>
            </a:r>
            <a:r>
              <a:rPr lang="fr-CA" sz="2800" b="1" dirty="0" err="1"/>
              <a:t>less</a:t>
            </a:r>
            <a:r>
              <a:rPr lang="fr-CA" sz="2800" b="1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dirty="0" err="1"/>
              <a:t>than</a:t>
            </a:r>
            <a:r>
              <a:rPr lang="fr-CA" sz="2800" b="1" dirty="0"/>
              <a:t> 3000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dirty="0" err="1"/>
              <a:t>liters</a:t>
            </a:r>
            <a:r>
              <a:rPr lang="fr-CA" sz="2800" b="1" dirty="0"/>
              <a:t>.</a:t>
            </a:r>
            <a:r>
              <a:rPr lang="fr" sz="2800" b="1" dirty="0"/>
              <a:t> </a:t>
            </a:r>
            <a:endParaRPr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28420B-14A3-29C0-0FE7-EA20229FE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26" y="723975"/>
            <a:ext cx="5811774" cy="29891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PLACARDING</a:t>
            </a:r>
            <a:endParaRPr sz="2000" i="1" dirty="0"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311700" y="2054625"/>
            <a:ext cx="5916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Apply or remove placards when quantities or types of materials change during transit;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Remove them when they are no longer required.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76" name="Google Shape;276;p31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45150" y="10887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The carrier must: </a:t>
            </a:r>
            <a:endParaRPr sz="2800" dirty="0"/>
          </a:p>
        </p:txBody>
      </p:sp>
      <p:pic>
        <p:nvPicPr>
          <p:cNvPr id="278" name="Google Shape;2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643" y="1550200"/>
            <a:ext cx="2750558" cy="15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/>
        </p:nvSpPr>
        <p:spPr>
          <a:xfrm>
            <a:off x="7666995" y="3882689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>
                <a:solidFill>
                  <a:srgbClr val="FF0000"/>
                </a:solidFill>
              </a:rPr>
              <a:t>page 25 guide</a:t>
            </a:r>
            <a:endParaRPr i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003779-B4C3-E3D5-A6DD-A71AEC071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88" y="41930"/>
            <a:ext cx="4867836" cy="50596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TRAINING</a:t>
            </a:r>
            <a:endParaRPr sz="2000" dirty="0"/>
          </a:p>
        </p:txBody>
      </p:sp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xfrm>
            <a:off x="311700" y="1992775"/>
            <a:ext cx="61362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Have received appropriate training 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Hold a training certificate.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91" name="Google Shape;291;p33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27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348450" y="944850"/>
            <a:ext cx="8269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Requirements: </a:t>
            </a:r>
            <a:endParaRPr sz="2800" dirty="0"/>
          </a:p>
        </p:txBody>
      </p:sp>
      <p:pic>
        <p:nvPicPr>
          <p:cNvPr id="293" name="Google Shape;2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900" y="1218498"/>
            <a:ext cx="2387950" cy="15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TRAINING</a:t>
            </a:r>
            <a:endParaRPr sz="2000" dirty="0"/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311700" y="1992775"/>
            <a:ext cx="61362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certificate expires 36 months after the date of issue.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00" name="Google Shape;300;p34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28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311700" y="957525"/>
            <a:ext cx="81654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Certificate: </a:t>
            </a:r>
            <a:endParaRPr sz="2800" dirty="0"/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149" y="1785125"/>
            <a:ext cx="1889125" cy="14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ACCIDENTAL RELEASE</a:t>
            </a:r>
            <a:endParaRPr sz="2000" dirty="0"/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1"/>
          </p:nvPr>
        </p:nvSpPr>
        <p:spPr>
          <a:xfrm>
            <a:off x="405800" y="1083250"/>
            <a:ext cx="8613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Local police;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Your employer;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Shipper of goods;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owner, lessee or charterer of the vehicle, infectious substances: CANUTEC at 613-996-6666;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Catastrophic: CANUTEC 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Environmental emergency: 1-866-694-5454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09" name="Google Shape;309;p35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30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925" y="372865"/>
            <a:ext cx="1389601" cy="19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ERAP – Emergency repsonse assistance plan</a:t>
            </a:r>
            <a:endParaRPr sz="2000" i="1" dirty="0"/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405800" y="1083250"/>
            <a:ext cx="8613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emergency response 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assistance plan - ERAP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17" name="Google Shape;317;p36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30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575" y="1757325"/>
            <a:ext cx="3166876" cy="21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TUNNELS </a:t>
            </a:r>
            <a:endParaRPr sz="2000" i="1"/>
          </a:p>
        </p:txBody>
      </p:sp>
      <p:sp>
        <p:nvSpPr>
          <p:cNvPr id="324" name="Google Shape;324;p37"/>
          <p:cNvSpPr txBox="1">
            <a:spLocks noGrp="1"/>
          </p:cNvSpPr>
          <p:nvPr>
            <p:ph type="body" idx="1"/>
          </p:nvPr>
        </p:nvSpPr>
        <p:spPr>
          <a:xfrm>
            <a:off x="412050" y="1897663"/>
            <a:ext cx="8613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Pont-tunnel Louis-Hippolyte-La-Fontaine;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Ville-Marie;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Viger;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Joseph-Samson;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Melocheville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5" name="Google Shape;325;p37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31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90300" y="85887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Tunnel traffic regulations: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Prohibition of passage through the tunnel </a:t>
            </a:r>
            <a:endParaRPr sz="2800" dirty="0"/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225" y="723975"/>
            <a:ext cx="1280075" cy="12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TUNNELS </a:t>
            </a:r>
            <a:endParaRPr sz="2000" i="1" dirty="0"/>
          </a:p>
        </p:txBody>
      </p:sp>
      <p:sp>
        <p:nvSpPr>
          <p:cNvPr id="333" name="Google Shape;333;p38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31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36" name="Google Shape;3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098" y="65823"/>
            <a:ext cx="1855400" cy="18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1FA380-C7F3-B098-F71A-227585FE2497}"/>
              </a:ext>
            </a:extLst>
          </p:cNvPr>
          <p:cNvSpPr txBox="1"/>
          <p:nvPr/>
        </p:nvSpPr>
        <p:spPr>
          <a:xfrm>
            <a:off x="311700" y="1035424"/>
            <a:ext cx="6384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err="1">
                <a:solidFill>
                  <a:schemeClr val="accent2"/>
                </a:solidFill>
              </a:rPr>
              <a:t>What</a:t>
            </a:r>
            <a:r>
              <a:rPr lang="fr-CA" sz="3000" dirty="0">
                <a:solidFill>
                  <a:schemeClr val="accent2"/>
                </a:solidFill>
              </a:rPr>
              <a:t> </a:t>
            </a:r>
            <a:r>
              <a:rPr lang="fr-CA" sz="3000" dirty="0" err="1">
                <a:solidFill>
                  <a:schemeClr val="accent2"/>
                </a:solidFill>
              </a:rPr>
              <a:t>is</a:t>
            </a:r>
            <a:r>
              <a:rPr lang="fr-CA" sz="3000" dirty="0">
                <a:solidFill>
                  <a:schemeClr val="accent2"/>
                </a:solidFill>
              </a:rPr>
              <a:t> </a:t>
            </a:r>
            <a:r>
              <a:rPr lang="fr-CA" sz="3000" dirty="0" err="1">
                <a:solidFill>
                  <a:schemeClr val="accent2"/>
                </a:solidFill>
              </a:rPr>
              <a:t>permitted</a:t>
            </a:r>
            <a:endParaRPr lang="fr-CA" sz="3000" dirty="0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AD4C56-C8F6-D91F-7054-89F956786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99" r="5132" b="13618"/>
          <a:stretch/>
        </p:blipFill>
        <p:spPr>
          <a:xfrm>
            <a:off x="96031" y="2171700"/>
            <a:ext cx="7062067" cy="1936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/>
              <a:t>WARNING</a:t>
            </a:r>
            <a:endParaRPr sz="2000" i="1" dirty="0"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/>
              <a:t>Provide information on the Transportation of Dangerous goods regulation of the Ministère des Transports du Québec.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4" name="Google Shape;114;p12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5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TUNNELS </a:t>
            </a:r>
            <a:endParaRPr sz="2000" i="1"/>
          </a:p>
        </p:txBody>
      </p:sp>
      <p:sp>
        <p:nvSpPr>
          <p:cNvPr id="342" name="Google Shape;342;p39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31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345" name="Google Shape;3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825" y="265175"/>
            <a:ext cx="20955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2B0C5A-3AFE-89DA-F106-5AAB261F3DF9}"/>
              </a:ext>
            </a:extLst>
          </p:cNvPr>
          <p:cNvSpPr txBox="1"/>
          <p:nvPr/>
        </p:nvSpPr>
        <p:spPr>
          <a:xfrm>
            <a:off x="311700" y="1035424"/>
            <a:ext cx="6384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err="1">
                <a:solidFill>
                  <a:schemeClr val="accent2"/>
                </a:solidFill>
              </a:rPr>
              <a:t>What</a:t>
            </a:r>
            <a:r>
              <a:rPr lang="fr-CA" sz="3000" dirty="0">
                <a:solidFill>
                  <a:schemeClr val="accent2"/>
                </a:solidFill>
              </a:rPr>
              <a:t> </a:t>
            </a:r>
            <a:r>
              <a:rPr lang="fr-CA" sz="3000" dirty="0" err="1">
                <a:solidFill>
                  <a:schemeClr val="accent2"/>
                </a:solidFill>
              </a:rPr>
              <a:t>is</a:t>
            </a:r>
            <a:r>
              <a:rPr lang="fr-CA" sz="3000" dirty="0">
                <a:solidFill>
                  <a:schemeClr val="accent2"/>
                </a:solidFill>
              </a:rPr>
              <a:t> </a:t>
            </a:r>
            <a:r>
              <a:rPr lang="fr-CA" sz="3000" dirty="0" err="1">
                <a:solidFill>
                  <a:schemeClr val="accent2"/>
                </a:solidFill>
              </a:rPr>
              <a:t>permitted</a:t>
            </a:r>
            <a:endParaRPr lang="fr-CA" sz="3000" dirty="0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265B98-B4A7-D0EA-8455-C1F26D90F3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1" t="16036" r="13829" b="13600"/>
          <a:stretch/>
        </p:blipFill>
        <p:spPr>
          <a:xfrm>
            <a:off x="183953" y="1765076"/>
            <a:ext cx="6384935" cy="250027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RAIL CROSSING</a:t>
            </a:r>
            <a:endParaRPr sz="2000" i="1" dirty="0"/>
          </a:p>
        </p:txBody>
      </p:sp>
      <p:sp>
        <p:nvSpPr>
          <p:cNvPr id="351" name="Google Shape;351;p40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33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52" name="Google Shape;352;p40"/>
          <p:cNvSpPr txBox="1">
            <a:spLocks noGrp="1"/>
          </p:cNvSpPr>
          <p:nvPr>
            <p:ph type="body" idx="1"/>
          </p:nvPr>
        </p:nvSpPr>
        <p:spPr>
          <a:xfrm>
            <a:off x="42575" y="991100"/>
            <a:ext cx="5994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driver carrying placarded dangerous goods must stop the vehicle 5 meters from the rail crossing.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53" name="Google Shape;3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625" y="1404301"/>
            <a:ext cx="3004475" cy="16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EXEMPTIONS</a:t>
            </a:r>
            <a:endParaRPr sz="2000" i="1" dirty="0"/>
          </a:p>
        </p:txBody>
      </p:sp>
      <p:sp>
        <p:nvSpPr>
          <p:cNvPr id="359" name="Google Shape;359;p41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34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1"/>
          </p:nvPr>
        </p:nvSpPr>
        <p:spPr>
          <a:xfrm>
            <a:off x="42575" y="991100"/>
            <a:ext cx="5994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Particularity page 34 at 47 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61" name="Google Shape;3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925" y="991100"/>
            <a:ext cx="1425826" cy="17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925" y="2754900"/>
            <a:ext cx="1792325" cy="11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0025" y="2627475"/>
            <a:ext cx="1530675" cy="15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3900" y="1680675"/>
            <a:ext cx="833275" cy="8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250" y="2573175"/>
            <a:ext cx="2622850" cy="147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SAFETY STANDARDS AND REGULATIONS</a:t>
            </a:r>
            <a:endParaRPr sz="2000" dirty="0"/>
          </a:p>
        </p:txBody>
      </p:sp>
      <p:sp>
        <p:nvSpPr>
          <p:cNvPr id="371" name="Google Shape;371;p42"/>
          <p:cNvSpPr txBox="1">
            <a:spLocks noGrp="1"/>
          </p:cNvSpPr>
          <p:nvPr>
            <p:ph type="body" idx="1"/>
          </p:nvPr>
        </p:nvSpPr>
        <p:spPr>
          <a:xfrm>
            <a:off x="461375" y="2310863"/>
            <a:ext cx="8613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On or in front of th evehicle’s front bumper;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On the outer front end, nor in the bucket or on any part of a utility vehicle.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42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48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73" name="Google Shape;373;p42"/>
          <p:cNvSpPr txBox="1"/>
          <p:nvPr/>
        </p:nvSpPr>
        <p:spPr>
          <a:xfrm>
            <a:off x="90300" y="10994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No dangerous goods shall be installed: </a:t>
            </a:r>
            <a:endParaRPr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CROSS BORDER TRANSPORT</a:t>
            </a:r>
            <a:endParaRPr sz="2000" i="1" dirty="0"/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473700" y="2064188"/>
            <a:ext cx="8613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Have a copy of the FMCSA;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Hold a FAST card;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shipment must comply with TDG regulations;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carrier must prove that the staff have received appropriate training.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80" name="Google Shape;380;p43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50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81" name="Google Shape;381;p43"/>
          <p:cNvSpPr txBox="1"/>
          <p:nvPr/>
        </p:nvSpPr>
        <p:spPr>
          <a:xfrm>
            <a:off x="90300" y="10994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Transportation to the United States: </a:t>
            </a:r>
            <a:endParaRPr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4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SAFETY AND SECURITY MEASURES </a:t>
            </a:r>
            <a:endParaRPr sz="2000" i="1" dirty="0"/>
          </a:p>
        </p:txBody>
      </p:sp>
      <p:sp>
        <p:nvSpPr>
          <p:cNvPr id="387" name="Google Shape;387;p44"/>
          <p:cNvSpPr txBox="1">
            <a:spLocks noGrp="1"/>
          </p:cNvSpPr>
          <p:nvPr>
            <p:ph type="body" idx="1"/>
          </p:nvPr>
        </p:nvSpPr>
        <p:spPr>
          <a:xfrm>
            <a:off x="423650" y="723975"/>
            <a:ext cx="8613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TDG certificate;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Shipping document;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Dangers indicators properly in place;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Knowledge of emergency procedures;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8 hours of rest;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Perform the circle check inspection and check the load securement;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Compliance with load and dimension standards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88" name="Google Shape;388;p44"/>
          <p:cNvSpPr txBox="1"/>
          <p:nvPr/>
        </p:nvSpPr>
        <p:spPr>
          <a:xfrm>
            <a:off x="7898598" y="3952556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>
                <a:solidFill>
                  <a:srgbClr val="FF0000"/>
                </a:solidFill>
              </a:rPr>
              <a:t>page 53 guide</a:t>
            </a:r>
            <a:endParaRPr i="1" dirty="0">
              <a:solidFill>
                <a:srgbClr val="FF0000"/>
              </a:solidFill>
            </a:endParaRPr>
          </a:p>
        </p:txBody>
      </p:sp>
      <p:sp>
        <p:nvSpPr>
          <p:cNvPr id="389" name="Google Shape;389;p44"/>
          <p:cNvSpPr txBox="1"/>
          <p:nvPr/>
        </p:nvSpPr>
        <p:spPr>
          <a:xfrm>
            <a:off x="106750" y="347315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Before the beginning: </a:t>
            </a:r>
            <a:endParaRPr sz="2800" dirty="0"/>
          </a:p>
        </p:txBody>
      </p:sp>
      <p:sp>
        <p:nvSpPr>
          <p:cNvPr id="390" name="Google Shape;390;p44"/>
          <p:cNvSpPr txBox="1"/>
          <p:nvPr/>
        </p:nvSpPr>
        <p:spPr>
          <a:xfrm>
            <a:off x="807300" y="1853350"/>
            <a:ext cx="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SAFETY AND SECURITY  MEASURES</a:t>
            </a:r>
            <a:endParaRPr sz="2000" dirty="0"/>
          </a:p>
        </p:txBody>
      </p:sp>
      <p:sp>
        <p:nvSpPr>
          <p:cNvPr id="396" name="Google Shape;396;p45"/>
          <p:cNvSpPr txBox="1">
            <a:spLocks noGrp="1"/>
          </p:cNvSpPr>
          <p:nvPr>
            <p:ph type="body" idx="1"/>
          </p:nvPr>
        </p:nvSpPr>
        <p:spPr>
          <a:xfrm>
            <a:off x="365875" y="1182313"/>
            <a:ext cx="8613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-CA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efrain from smoking;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Safe driving and road conditions;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Compliance with speed limits;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Braking distance;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Check load securement and tire condition;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Compliance with driving and rest hours;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Avoid consuming alcohol and drugs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97" name="Google Shape;397;p45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53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98" name="Google Shape;398;p45"/>
          <p:cNvSpPr txBox="1"/>
          <p:nvPr/>
        </p:nvSpPr>
        <p:spPr>
          <a:xfrm>
            <a:off x="90300" y="6361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During the transport: </a:t>
            </a:r>
            <a:endParaRPr sz="2800" dirty="0"/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7900" y="2199221"/>
            <a:ext cx="2096100" cy="13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SAFETY AND SECURITY MEASURES </a:t>
            </a:r>
            <a:endParaRPr sz="2000" i="1" dirty="0"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365875" y="1182325"/>
            <a:ext cx="65163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Reliable communication system;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Transmission of security documents;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Promote tracking systems;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Distress alert button;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alibri"/>
              <a:buChar char="●"/>
            </a:pP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Maintenance of a communication exchange network.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06" name="Google Shape;406;p46"/>
          <p:cNvSpPr txBox="1"/>
          <p:nvPr/>
        </p:nvSpPr>
        <p:spPr>
          <a:xfrm>
            <a:off x="7770850" y="3865150"/>
            <a:ext cx="13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55 guide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90300" y="636100"/>
            <a:ext cx="9053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/>
              <a:t>MEANS OF COMMUNICATION: </a:t>
            </a:r>
            <a:endParaRPr sz="2800" dirty="0"/>
          </a:p>
        </p:txBody>
      </p:sp>
      <p:pic>
        <p:nvPicPr>
          <p:cNvPr id="408" name="Google Shape;4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347" y="2571750"/>
            <a:ext cx="2643103" cy="95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311700" y="15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Retour sur la théorie </a:t>
            </a:r>
            <a:r>
              <a:rPr lang="fr" sz="1500" i="1"/>
              <a:t>EXERCICE</a:t>
            </a:r>
            <a:r>
              <a:rPr lang="fr" sz="3000"/>
              <a:t> </a:t>
            </a:r>
            <a:endParaRPr sz="2000" i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56C866-2441-A06D-13E3-BABB7822B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89" y="765653"/>
            <a:ext cx="5098222" cy="36121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/>
          <p:nvPr/>
        </p:nvSpPr>
        <p:spPr>
          <a:xfrm>
            <a:off x="4345294" y="1875500"/>
            <a:ext cx="3235200" cy="1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>
                <a:latin typeface="Oswald"/>
                <a:ea typeface="Oswald"/>
                <a:cs typeface="Oswald"/>
                <a:sym typeface="Oswald"/>
              </a:rPr>
              <a:t>Thank you for your attention</a:t>
            </a:r>
            <a:endParaRPr sz="36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INTRODUCTION</a:t>
            </a:r>
            <a:endParaRPr sz="2000" i="1"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0" i="0" dirty="0">
                <a:effectLst/>
                <a:latin typeface="__fkGroteskNeue_598ab8"/>
              </a:rPr>
              <a:t>What is the main objective of the Transportation of Dangerous Goods Regulations?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1" name="Google Shape;121;p13"/>
          <p:cNvSpPr txBox="1"/>
          <p:nvPr/>
        </p:nvSpPr>
        <p:spPr>
          <a:xfrm>
            <a:off x="276125" y="2571750"/>
            <a:ext cx="8167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Char char="➔"/>
            </a:pPr>
            <a:r>
              <a:rPr lang="fr" sz="2800" dirty="0">
                <a:solidFill>
                  <a:srgbClr val="0000FF"/>
                </a:solidFill>
              </a:rPr>
              <a:t>Comply with safety rules related to road transportation of dangerous goods.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5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CLASSIFICATION</a:t>
            </a:r>
            <a:endParaRPr sz="2000" i="1"/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/>
              <a:t>How many classes of dangerous goods are there ?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9" name="Google Shape;129;p14"/>
          <p:cNvSpPr txBox="1"/>
          <p:nvPr/>
        </p:nvSpPr>
        <p:spPr>
          <a:xfrm>
            <a:off x="311700" y="2281900"/>
            <a:ext cx="8167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rgbClr val="0000FF"/>
                </a:solidFill>
              </a:rPr>
              <a:t>9 classes that are subdivided according to the characteristics of the given product.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6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CLASSIFICATION</a:t>
            </a:r>
            <a:endParaRPr sz="2000" i="1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1"/>
          </p:nvPr>
        </p:nvSpPr>
        <p:spPr>
          <a:xfrm>
            <a:off x="261000" y="1152475"/>
            <a:ext cx="85206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/>
              <a:t>Who is responsible for determining the classification of a dangerous goods before allowing a carrier to take possession of it?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7" name="Google Shape;137;p15"/>
          <p:cNvSpPr txBox="1"/>
          <p:nvPr/>
        </p:nvSpPr>
        <p:spPr>
          <a:xfrm>
            <a:off x="2487375" y="2972625"/>
            <a:ext cx="360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rgbClr val="0000FF"/>
                </a:solidFill>
              </a:rPr>
              <a:t>The shipper.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6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/>
        </p:nvSpPr>
        <p:spPr>
          <a:xfrm>
            <a:off x="7380750" y="3865150"/>
            <a:ext cx="1779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>
                <a:solidFill>
                  <a:srgbClr val="FF0000"/>
                </a:solidFill>
              </a:rPr>
              <a:t>Guide, page 6 at 10  </a:t>
            </a:r>
            <a:endParaRPr i="1" dirty="0">
              <a:solidFill>
                <a:srgbClr val="FF0000"/>
              </a:solidFill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668550" y="1615825"/>
            <a:ext cx="223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rgbClr val="0000FF"/>
                </a:solidFill>
              </a:rPr>
              <a:t>9 classes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4312C6-B68B-2817-86D6-2B6AA0FA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00" y="178437"/>
            <a:ext cx="6864530" cy="40869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DOCUMENTATION </a:t>
            </a:r>
            <a:endParaRPr sz="2000" i="1"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381300" y="955175"/>
            <a:ext cx="7578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 dirty="0">
                <a:solidFill>
                  <a:srgbClr val="666666"/>
                </a:solidFill>
              </a:rPr>
              <a:t>•</a:t>
            </a:r>
            <a:r>
              <a:rPr lang="fr" sz="2800" dirty="0">
                <a:solidFill>
                  <a:srgbClr val="666666"/>
                </a:solidFill>
                <a:latin typeface="Calibri"/>
                <a:cs typeface="Calibri"/>
                <a:sym typeface="Calibri"/>
              </a:rPr>
              <a:t>The shipper must prepare and provide (to the carrier) a shipping document;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 dirty="0">
                <a:solidFill>
                  <a:srgbClr val="666666"/>
                </a:solidFill>
              </a:rPr>
              <a:t>•</a:t>
            </a:r>
            <a:r>
              <a:rPr lang="fr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At the time of transport, the carrier must have in their possession a paper document.</a:t>
            </a:r>
            <a:endParaRPr sz="2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2" name="Google Shape;152;p17"/>
          <p:cNvSpPr txBox="1"/>
          <p:nvPr/>
        </p:nvSpPr>
        <p:spPr>
          <a:xfrm>
            <a:off x="7647425" y="3865150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11 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250" y="1553700"/>
            <a:ext cx="1135675" cy="14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11700" y="31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/>
              <a:t>EXAMPLE OF DOCUMENT </a:t>
            </a:r>
            <a:endParaRPr sz="2000" i="1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7647425" y="3865150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FF0000"/>
                </a:solidFill>
              </a:rPr>
              <a:t>page 12  guide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00" y="918213"/>
            <a:ext cx="4316476" cy="33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5513825" y="973700"/>
            <a:ext cx="3588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CA" sz="2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paper</a:t>
            </a:r>
            <a:r>
              <a:rPr lang="fr-CA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document </a:t>
            </a:r>
            <a:r>
              <a:rPr lang="fr-CA" sz="2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fr-CA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2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r-CA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2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handwritten</a:t>
            </a:r>
            <a:r>
              <a:rPr lang="fr-CA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fr-CA" sz="2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printed</a:t>
            </a:r>
            <a:endParaRPr sz="2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1121</Words>
  <Application>Microsoft Office PowerPoint</Application>
  <PresentationFormat>Affichage à l'écran (16:9)</PresentationFormat>
  <Paragraphs>319</Paragraphs>
  <Slides>39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Arial</vt:lpstr>
      <vt:lpstr>Times New Roman</vt:lpstr>
      <vt:lpstr>Exo 2</vt:lpstr>
      <vt:lpstr>Calibri</vt:lpstr>
      <vt:lpstr>__fkGroteskNeue_598ab8</vt:lpstr>
      <vt:lpstr>Exo 2 SemiBold</vt:lpstr>
      <vt:lpstr>Oswald</vt:lpstr>
      <vt:lpstr>Simple Light</vt:lpstr>
      <vt:lpstr>Transportation of dangerous goods</vt:lpstr>
      <vt:lpstr>Présentation PowerPoint</vt:lpstr>
      <vt:lpstr>WARNING</vt:lpstr>
      <vt:lpstr>INTRODUCTION</vt:lpstr>
      <vt:lpstr>CLASSIFICATION</vt:lpstr>
      <vt:lpstr>CLASSIFICATION</vt:lpstr>
      <vt:lpstr>Présentation PowerPoint</vt:lpstr>
      <vt:lpstr>DOCUMENTATION </vt:lpstr>
      <vt:lpstr>EXAMPLE OF DOCUMENT </vt:lpstr>
      <vt:lpstr>STORAGE AND LOCATION</vt:lpstr>
      <vt:lpstr>CONTAINERS </vt:lpstr>
      <vt:lpstr>CONTAINERS </vt:lpstr>
      <vt:lpstr>TANK TRUCK</vt:lpstr>
      <vt:lpstr>TANK TRUCK</vt:lpstr>
      <vt:lpstr>Présentation PowerPoint</vt:lpstr>
      <vt:lpstr>HAZARD INDICATIONS</vt:lpstr>
      <vt:lpstr>HAZARD INDICATION</vt:lpstr>
      <vt:lpstr>HAZARD INDICATION</vt:lpstr>
      <vt:lpstr>HAZARDOUS INDICATION</vt:lpstr>
      <vt:lpstr>HAZARDOUS INDICATION</vt:lpstr>
      <vt:lpstr>HAZARDOUS INDICATION</vt:lpstr>
      <vt:lpstr>PLACARDING</vt:lpstr>
      <vt:lpstr>Présentation PowerPoint</vt:lpstr>
      <vt:lpstr>TRAINING</vt:lpstr>
      <vt:lpstr>TRAINING</vt:lpstr>
      <vt:lpstr>ACCIDENTAL RELEASE</vt:lpstr>
      <vt:lpstr>ERAP – Emergency repsonse assistance plan</vt:lpstr>
      <vt:lpstr>TUNNELS </vt:lpstr>
      <vt:lpstr>TUNNELS </vt:lpstr>
      <vt:lpstr>TUNNELS </vt:lpstr>
      <vt:lpstr>RAIL CROSSING</vt:lpstr>
      <vt:lpstr>EXEMPTIONS</vt:lpstr>
      <vt:lpstr>SAFETY STANDARDS AND REGULATIONS</vt:lpstr>
      <vt:lpstr>CROSS BORDER TRANSPORT</vt:lpstr>
      <vt:lpstr>SAFETY AND SECURITY MEASURES </vt:lpstr>
      <vt:lpstr>SAFETY AND SECURITY  MEASURES</vt:lpstr>
      <vt:lpstr>SAFETY AND SECURITY MEASURES </vt:lpstr>
      <vt:lpstr>Retour sur la théorie EXERCICE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of dangerous goods</dc:title>
  <dc:creator>Pelletier, Mikaël</dc:creator>
  <cp:lastModifiedBy>Mikaël</cp:lastModifiedBy>
  <cp:revision>1</cp:revision>
  <dcterms:modified xsi:type="dcterms:W3CDTF">2024-09-06T15:21:33Z</dcterms:modified>
</cp:coreProperties>
</file>