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Exo 2 SemiBold"/>
      <p:regular r:id="rId21"/>
      <p:bold r:id="rId22"/>
      <p:italic r:id="rId23"/>
      <p:boldItalic r:id="rId24"/>
    </p:embeddedFont>
    <p:embeddedFont>
      <p:font typeface="Exo 2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Exo2SemiBold-bold.fntdata"/><Relationship Id="rId21" Type="http://schemas.openxmlformats.org/officeDocument/2006/relationships/font" Target="fonts/Exo2SemiBold-regular.fntdata"/><Relationship Id="rId24" Type="http://schemas.openxmlformats.org/officeDocument/2006/relationships/font" Target="fonts/Exo2SemiBold-boldItalic.fntdata"/><Relationship Id="rId23" Type="http://schemas.openxmlformats.org/officeDocument/2006/relationships/font" Target="fonts/Exo2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xo2-bold.fntdata"/><Relationship Id="rId25" Type="http://schemas.openxmlformats.org/officeDocument/2006/relationships/font" Target="fonts/Exo2-regular.fntdata"/><Relationship Id="rId28" Type="http://schemas.openxmlformats.org/officeDocument/2006/relationships/font" Target="fonts/Exo2-boldItalic.fntdata"/><Relationship Id="rId27" Type="http://schemas.openxmlformats.org/officeDocument/2006/relationships/font" Target="fonts/Exo2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3738810c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3738810c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3738810c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3738810c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3738810c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3738810c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3738810c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3738810c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3738810c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3738810c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3738810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3738810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3738810c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3738810c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3738810c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3738810c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3738810c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3738810c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3738810c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3738810c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dk1"/>
                </a:solidFill>
              </a:rPr>
              <a:t>Consignor</a:t>
            </a:r>
            <a:r>
              <a:rPr lang="fr">
                <a:solidFill>
                  <a:schemeClr val="dk1"/>
                </a:solidFill>
              </a:rPr>
              <a:t>: The company that ships the goods. The point of origin.</a:t>
            </a:r>
            <a:endParaRPr>
              <a:solidFill>
                <a:schemeClr val="dk1"/>
              </a:solidFill>
            </a:endParaRPr>
          </a:p>
          <a:p>
            <a:pPr indent="-899999" lvl="0" marL="899999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dk1"/>
                </a:solidFill>
              </a:rPr>
              <a:t>Carrier</a:t>
            </a:r>
            <a:r>
              <a:rPr lang="fr">
                <a:solidFill>
                  <a:schemeClr val="dk1"/>
                </a:solidFill>
              </a:rPr>
              <a:t>: The operator of a heavy vehicle who agrees to take possession of the goods in order to transport them by the road network to a company who will receive them.</a:t>
            </a:r>
            <a:endParaRPr>
              <a:solidFill>
                <a:schemeClr val="dk1"/>
              </a:solidFill>
            </a:endParaRPr>
          </a:p>
          <a:p>
            <a:pPr indent="-990000" lvl="0" marL="990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dk1"/>
                </a:solidFill>
              </a:rPr>
              <a:t>Consignee</a:t>
            </a:r>
            <a:r>
              <a:rPr lang="fr">
                <a:solidFill>
                  <a:schemeClr val="dk1"/>
                </a:solidFill>
              </a:rPr>
              <a:t>: The company that receives the goods. The commodity is dedicated to this address and to which must be delivered. The driver will use this address to do his route planning.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3738810c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3738810c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3738810c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3738810c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665700" y="4288500"/>
            <a:ext cx="2612400" cy="905600"/>
            <a:chOff x="3665700" y="4288500"/>
            <a:chExt cx="2612400" cy="905600"/>
          </a:xfrm>
        </p:grpSpPr>
        <p:sp>
          <p:nvSpPr>
            <p:cNvPr id="17" name="Google Shape;17;p2"/>
            <p:cNvSpPr txBox="1"/>
            <p:nvPr/>
          </p:nvSpPr>
          <p:spPr>
            <a:xfrm>
              <a:off x="3665700" y="4288500"/>
              <a:ext cx="2612400" cy="85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fr" sz="3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ÇA ROULE !</a:t>
              </a:r>
              <a:endParaRPr b="1" i="1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" name="Google Shape;18;p2"/>
            <p:cNvSpPr txBox="1"/>
            <p:nvPr/>
          </p:nvSpPr>
          <p:spPr>
            <a:xfrm>
              <a:off x="4166850" y="4800500"/>
              <a:ext cx="1610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DEPUIS 40 ANS</a:t>
              </a:r>
              <a:endParaRPr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7951650" y="177475"/>
            <a:ext cx="1069500" cy="730338"/>
            <a:chOff x="8027700" y="154187"/>
            <a:chExt cx="1069500" cy="730338"/>
          </a:xfrm>
        </p:grpSpPr>
        <p:pic>
          <p:nvPicPr>
            <p:cNvPr id="20" name="Google Shape;20;p2"/>
            <p:cNvPicPr preferRelativeResize="0"/>
            <p:nvPr/>
          </p:nvPicPr>
          <p:blipFill rotWithShape="1">
            <a:blip r:embed="rId4">
              <a:alphaModFix/>
            </a:blip>
            <a:srcRect b="29532" l="0" r="0" t="0"/>
            <a:stretch/>
          </p:blipFill>
          <p:spPr>
            <a:xfrm>
              <a:off x="8175563" y="154187"/>
              <a:ext cx="776800" cy="468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21;p2"/>
            <p:cNvSpPr txBox="1"/>
            <p:nvPr/>
          </p:nvSpPr>
          <p:spPr>
            <a:xfrm>
              <a:off x="8027700" y="520025"/>
              <a:ext cx="10695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" name="Google Shape;22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6" name="Google Shape;26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30" name="Google Shape;30;p3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1;p3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42" name="Google Shape;42;p4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4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44" name="Google Shape;4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9" name="Google Shape;49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1" name="Google Shape;51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53" name="Google Shape;53;p5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5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55" name="Google Shape;5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0" name="Google Shape;60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1" name="Google Shape;61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2" name="Google Shape;62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3" name="Google Shape;63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4" name="Google Shape;64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" name="Google Shape;65;p6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66" name="Google Shape;66;p6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6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68" name="Google Shape;6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6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3" name="Google Shape;73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4" name="Google Shape;74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6" name="Google Shape;76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77" name="Google Shape;77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78" name="Google Shape;78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80" name="Google Shape;80;p7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7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82" name="Google Shape;8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7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6" name="Google Shape;8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87" name="Google Shape;8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88" name="Google Shape;8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90" name="Google Shape;90;p8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8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92" name="Google Shape;9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8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/>
          <p:nvPr>
            <p:ph type="title"/>
          </p:nvPr>
        </p:nvSpPr>
        <p:spPr>
          <a:xfrm>
            <a:off x="4799425" y="1239725"/>
            <a:ext cx="36729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Competency 3 Lesson 3.11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Bill Of Lading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Some abbreviations and expressions</a:t>
            </a:r>
            <a:endParaRPr/>
          </a:p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437175" y="1466150"/>
            <a:ext cx="48171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COD ou PSL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Cash on delivery / Payable sur livraison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19"/>
          <p:cNvSpPr txBox="1"/>
          <p:nvPr>
            <p:ph idx="1" type="body"/>
          </p:nvPr>
        </p:nvSpPr>
        <p:spPr>
          <a:xfrm>
            <a:off x="4015200" y="2355725"/>
            <a:ext cx="48171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COLL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Collect / Frais à percevoir 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(transport and/or merchandise)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Some abbreviations and expressions</a:t>
            </a:r>
            <a:endParaRPr/>
          </a:p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311700" y="1450475"/>
            <a:ext cx="48171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LTL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Less than truckload / Charge partielle</a:t>
            </a:r>
            <a:endParaRPr/>
          </a:p>
        </p:txBody>
      </p:sp>
      <p:sp>
        <p:nvSpPr>
          <p:cNvPr id="163" name="Google Shape;163;p20"/>
          <p:cNvSpPr txBox="1"/>
          <p:nvPr>
            <p:ph idx="1" type="body"/>
          </p:nvPr>
        </p:nvSpPr>
        <p:spPr>
          <a:xfrm>
            <a:off x="3946025" y="2496875"/>
            <a:ext cx="48171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TL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Truckload / Charge complète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Some abbreviations and expressions</a:t>
            </a:r>
            <a:endParaRPr/>
          </a:p>
        </p:txBody>
      </p:sp>
      <p:sp>
        <p:nvSpPr>
          <p:cNvPr id="169" name="Google Shape;169;p21"/>
          <p:cNvSpPr txBox="1"/>
          <p:nvPr>
            <p:ph idx="1" type="body"/>
          </p:nvPr>
        </p:nvSpPr>
        <p:spPr>
          <a:xfrm>
            <a:off x="311700" y="1450475"/>
            <a:ext cx="6228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SLC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Shipper load &amp; count / Chargé et compté par l’expéditeur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" name="Google Shape;170;p21"/>
          <p:cNvSpPr txBox="1"/>
          <p:nvPr>
            <p:ph idx="1" type="body"/>
          </p:nvPr>
        </p:nvSpPr>
        <p:spPr>
          <a:xfrm>
            <a:off x="3946025" y="2496875"/>
            <a:ext cx="48171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ASAP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As soon as possible / Urgent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 Bill</a:t>
            </a:r>
            <a:endParaRPr/>
          </a:p>
        </p:txBody>
      </p:sp>
      <p:sp>
        <p:nvSpPr>
          <p:cNvPr id="176" name="Google Shape;176;p22"/>
          <p:cNvSpPr txBox="1"/>
          <p:nvPr>
            <p:ph idx="1" type="body"/>
          </p:nvPr>
        </p:nvSpPr>
        <p:spPr>
          <a:xfrm>
            <a:off x="1269450" y="1629775"/>
            <a:ext cx="68562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Legal and official document such as the Bill of Lading.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Merchandise having passed through the Carrier’s terminal.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Provisional freight bill.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Bill of Lading numeric code.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Short version of the Bill of Lading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A copy signed by the Consignee and the Carrier.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 Bill</a:t>
            </a:r>
            <a:endParaRPr/>
          </a:p>
        </p:txBody>
      </p:sp>
      <p:pic>
        <p:nvPicPr>
          <p:cNvPr id="182" name="Google Shape;18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475" y="1017725"/>
            <a:ext cx="6395650" cy="400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Thank You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For Your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Participation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What is a Bill Of Lading</a:t>
            </a:r>
            <a:endParaRPr/>
          </a:p>
        </p:txBody>
      </p:sp>
      <p:sp>
        <p:nvSpPr>
          <p:cNvPr id="106" name="Google Shape;106;p11"/>
          <p:cNvSpPr txBox="1"/>
          <p:nvPr>
            <p:ph idx="1" type="body"/>
          </p:nvPr>
        </p:nvSpPr>
        <p:spPr>
          <a:xfrm>
            <a:off x="1245200" y="1712850"/>
            <a:ext cx="6961200" cy="22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A contract for the transport of goods.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An agreement between a Shipper, Carrier and Consignee.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Legal document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A transport agreement for remuneration.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Transportation Act/ Bill of Lading Requirements Regulation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Bill Of Lading</a:t>
            </a:r>
            <a:endParaRPr/>
          </a:p>
        </p:txBody>
      </p:sp>
      <p:sp>
        <p:nvSpPr>
          <p:cNvPr id="112" name="Google Shape;112;p12"/>
          <p:cNvSpPr txBox="1"/>
          <p:nvPr>
            <p:ph idx="1" type="body"/>
          </p:nvPr>
        </p:nvSpPr>
        <p:spPr>
          <a:xfrm>
            <a:off x="1613525" y="1685725"/>
            <a:ext cx="413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>
                <a:solidFill>
                  <a:schemeClr val="dk1"/>
                </a:solidFill>
              </a:rPr>
              <a:t>French Term“Le C</a:t>
            </a:r>
            <a:r>
              <a:rPr lang="fr">
                <a:solidFill>
                  <a:schemeClr val="dk1"/>
                </a:solidFill>
              </a:rPr>
              <a:t>onnaissement</a:t>
            </a:r>
            <a:r>
              <a:rPr lang="fr">
                <a:solidFill>
                  <a:schemeClr val="dk1"/>
                </a:solidFill>
              </a:rPr>
              <a:t>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3" name="Google Shape;113;p12"/>
          <p:cNvSpPr txBox="1"/>
          <p:nvPr>
            <p:ph idx="1" type="body"/>
          </p:nvPr>
        </p:nvSpPr>
        <p:spPr>
          <a:xfrm>
            <a:off x="5514475" y="2571750"/>
            <a:ext cx="3170100" cy="10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Abbreviation</a:t>
            </a:r>
            <a:r>
              <a:rPr lang="fr"/>
              <a:t> </a:t>
            </a:r>
            <a:r>
              <a:rPr lang="fr">
                <a:solidFill>
                  <a:schemeClr val="dk1"/>
                </a:solidFill>
              </a:rPr>
              <a:t>B/L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Obligations</a:t>
            </a:r>
            <a:endParaRPr/>
          </a:p>
        </p:txBody>
      </p:sp>
      <p:sp>
        <p:nvSpPr>
          <p:cNvPr id="119" name="Google Shape;119;p13"/>
          <p:cNvSpPr txBox="1"/>
          <p:nvPr>
            <p:ph idx="1" type="body"/>
          </p:nvPr>
        </p:nvSpPr>
        <p:spPr>
          <a:xfrm>
            <a:off x="1399650" y="1449600"/>
            <a:ext cx="6344700" cy="22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Must be in your possession when travelling on the road with goods from a shipper.</a:t>
            </a:r>
            <a:endParaRPr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Before leaving, fill in the missing fields relating to the carrier.</a:t>
            </a:r>
            <a:endParaRPr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The operator must keep the Bills of Lading for 2 years.</a:t>
            </a:r>
            <a:endParaRPr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Exemptions from having a Bill of Lading</a:t>
            </a:r>
            <a:endParaRPr/>
          </a:p>
        </p:txBody>
      </p:sp>
      <p:sp>
        <p:nvSpPr>
          <p:cNvPr id="125" name="Google Shape;125;p14"/>
          <p:cNvSpPr txBox="1"/>
          <p:nvPr>
            <p:ph idx="1" type="body"/>
          </p:nvPr>
        </p:nvSpPr>
        <p:spPr>
          <a:xfrm>
            <a:off x="1175400" y="1441800"/>
            <a:ext cx="6729600" cy="27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Examples: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Vehicle used exclusively for the use of a shipper.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Used household goods.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Courier and parcels under 45 kg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Empty containers and trailers.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Bulk materials.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Milk.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Exemptions from having a Bill of Lading</a:t>
            </a:r>
            <a:endParaRPr/>
          </a:p>
        </p:txBody>
      </p:sp>
      <p:sp>
        <p:nvSpPr>
          <p:cNvPr id="131" name="Google Shape;131;p15"/>
          <p:cNvSpPr txBox="1"/>
          <p:nvPr>
            <p:ph idx="1" type="body"/>
          </p:nvPr>
        </p:nvSpPr>
        <p:spPr>
          <a:xfrm>
            <a:off x="1175400" y="1441800"/>
            <a:ext cx="6729600" cy="29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Examples</a:t>
            </a:r>
            <a:r>
              <a:rPr lang="fr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Petroleum products with a counter (meter) and a maximum capacity of 18 200 liters.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Automobile carcasses.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Waste and recycling.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Vehicles towed by a tow truck.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Fertilizing substances.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etc.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Some definitions</a:t>
            </a:r>
            <a:endParaRPr/>
          </a:p>
        </p:txBody>
      </p:sp>
      <p:sp>
        <p:nvSpPr>
          <p:cNvPr id="137" name="Google Shape;137;p16"/>
          <p:cNvSpPr txBox="1"/>
          <p:nvPr>
            <p:ph idx="1" type="body"/>
          </p:nvPr>
        </p:nvSpPr>
        <p:spPr>
          <a:xfrm>
            <a:off x="3316200" y="1269300"/>
            <a:ext cx="2511600" cy="26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Consignor</a:t>
            </a:r>
            <a:endParaRPr/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Carrier</a:t>
            </a:r>
            <a:endParaRPr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Consignee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Carrier’s liability</a:t>
            </a:r>
            <a:endParaRPr/>
          </a:p>
        </p:txBody>
      </p:sp>
      <p:sp>
        <p:nvSpPr>
          <p:cNvPr id="143" name="Google Shape;143;p17"/>
          <p:cNvSpPr txBox="1"/>
          <p:nvPr>
            <p:ph idx="1" type="body"/>
          </p:nvPr>
        </p:nvSpPr>
        <p:spPr>
          <a:xfrm>
            <a:off x="1206750" y="1199525"/>
            <a:ext cx="67305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By affixing his signature, the Carrier becomes responsible for loss or damage to the goods on board the vehicle.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What a Bill of Lading should contain</a:t>
            </a:r>
            <a:endParaRPr/>
          </a:p>
        </p:txBody>
      </p:sp>
      <p:sp>
        <p:nvSpPr>
          <p:cNvPr id="149" name="Google Shape;149;p18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400">
                <a:solidFill>
                  <a:schemeClr val="dk1"/>
                </a:solidFill>
              </a:rPr>
              <a:t>On the front of the Bill Of Lading is found all the information relevant to the transport,  that is to be carried out: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 sz="1400">
                <a:solidFill>
                  <a:schemeClr val="dk1"/>
                </a:solidFill>
              </a:rPr>
              <a:t>Shipper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 sz="1400">
                <a:solidFill>
                  <a:schemeClr val="dk1"/>
                </a:solidFill>
              </a:rPr>
              <a:t>Consignee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 sz="1400">
                <a:solidFill>
                  <a:schemeClr val="dk1"/>
                </a:solidFill>
              </a:rPr>
              <a:t>Custom Broker (if applicable)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 sz="1400">
                <a:solidFill>
                  <a:schemeClr val="dk1"/>
                </a:solidFill>
              </a:rPr>
              <a:t>Date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 sz="1400">
                <a:solidFill>
                  <a:schemeClr val="dk1"/>
                </a:solidFill>
              </a:rPr>
              <a:t>Numeric Code (required)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 sz="1400">
                <a:solidFill>
                  <a:schemeClr val="dk1"/>
                </a:solidFill>
              </a:rPr>
              <a:t>Information on the Carrier  (Name, NIR “Numéro d’inscription au registre”, Vehicle number, etc.)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 sz="1400">
                <a:solidFill>
                  <a:schemeClr val="dk1"/>
                </a:solidFill>
              </a:rPr>
              <a:t>Description of the goods (value, quantity, nature, weight, dangerous goods, etc.)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 sz="1400">
                <a:solidFill>
                  <a:schemeClr val="dk1"/>
                </a:solidFill>
              </a:rPr>
              <a:t>Special instructions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 sz="1400">
                <a:solidFill>
                  <a:schemeClr val="dk1"/>
                </a:solidFill>
              </a:rPr>
              <a:t>The signatures of the Shipper, Carrier and Consignee.</a:t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