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Exo 2 SemiBold"/>
      <p:regular r:id="rId20"/>
      <p:bold r:id="rId21"/>
      <p:italic r:id="rId22"/>
      <p:boldItalic r:id="rId23"/>
    </p:embeddedFont>
    <p:embeddedFont>
      <p:font typeface="Exo 2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ry Pharan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SemiBold-regular.fntdata"/><Relationship Id="rId22" Type="http://schemas.openxmlformats.org/officeDocument/2006/relationships/font" Target="fonts/Exo2SemiBold-italic.fntdata"/><Relationship Id="rId21" Type="http://schemas.openxmlformats.org/officeDocument/2006/relationships/font" Target="fonts/Exo2SemiBold-bold.fntdata"/><Relationship Id="rId24" Type="http://schemas.openxmlformats.org/officeDocument/2006/relationships/font" Target="fonts/Exo2-regular.fntdata"/><Relationship Id="rId23" Type="http://schemas.openxmlformats.org/officeDocument/2006/relationships/font" Target="fonts/Exo2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Exo2-italic.fntdata"/><Relationship Id="rId25" Type="http://schemas.openxmlformats.org/officeDocument/2006/relationships/font" Target="fonts/Exo2-bold.fntdata"/><Relationship Id="rId28" Type="http://schemas.openxmlformats.org/officeDocument/2006/relationships/font" Target="fonts/Oswald-regular.fntdata"/><Relationship Id="rId27" Type="http://schemas.openxmlformats.org/officeDocument/2006/relationships/font" Target="fonts/Exo2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6-03T14:21:37.552">
    <p:pos x="6000" y="0"/>
    <p:text>C'est fait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b89d645fa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b89d645fa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Answer</a:t>
            </a:r>
            <a:r>
              <a:rPr lang="fr">
                <a:solidFill>
                  <a:schemeClr val="dk1"/>
                </a:solidFill>
              </a:rPr>
              <a:t> : 2,6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Reference : Road Vehicle Load and Size Limits Guide  (Page.9)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193af5fa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193af5fa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Answer</a:t>
            </a:r>
            <a:r>
              <a:rPr lang="fr">
                <a:solidFill>
                  <a:schemeClr val="dk1"/>
                </a:solidFill>
              </a:rPr>
              <a:t> :  5 500 kg</a:t>
            </a:r>
            <a:r>
              <a:rPr lang="fr">
                <a:solidFill>
                  <a:schemeClr val="dk1"/>
                </a:solidFill>
              </a:rPr>
              <a:t>.   </a:t>
            </a:r>
            <a:r>
              <a:rPr b="1" lang="fr" sz="1400">
                <a:solidFill>
                  <a:schemeClr val="dk1"/>
                </a:solidFill>
              </a:rPr>
              <a:t> *</a:t>
            </a:r>
            <a:r>
              <a:rPr lang="fr">
                <a:solidFill>
                  <a:schemeClr val="dk1"/>
                </a:solidFill>
              </a:rPr>
              <a:t> Axle capacity may be greater when specified by the road vehicle’s manufacturer. (Up to a maximum of 9 000 kg)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Reference :  </a:t>
            </a:r>
            <a:r>
              <a:rPr lang="fr">
                <a:solidFill>
                  <a:schemeClr val="dk1"/>
                </a:solidFill>
              </a:rPr>
              <a:t>Road Vehicle Load and Size Limits Guide (</a:t>
            </a:r>
            <a:r>
              <a:rPr lang="fr">
                <a:solidFill>
                  <a:schemeClr val="dk1"/>
                </a:solidFill>
              </a:rPr>
              <a:t>Page.12)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193af5fa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193af5fa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Answer</a:t>
            </a:r>
            <a:r>
              <a:rPr lang="fr">
                <a:solidFill>
                  <a:schemeClr val="dk1"/>
                </a:solidFill>
              </a:rPr>
              <a:t> :  The limit is reduced by 1,000 kg in the case of a tridem equivalent.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Reference  </a:t>
            </a:r>
            <a:r>
              <a:rPr lang="fr">
                <a:solidFill>
                  <a:schemeClr val="dk1"/>
                </a:solidFill>
              </a:rPr>
              <a:t>Road Vehicle Load and Size Limits Guide </a:t>
            </a:r>
            <a:r>
              <a:rPr b="1" lang="fr">
                <a:solidFill>
                  <a:schemeClr val="dk1"/>
                </a:solidFill>
              </a:rPr>
              <a:t>Page.14 </a:t>
            </a:r>
            <a:r>
              <a:rPr lang="fr">
                <a:solidFill>
                  <a:schemeClr val="dk1"/>
                </a:solidFill>
              </a:rPr>
              <a:t> (Note bottom of page)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Answer : This regulation’s main purpose is to ensure road user safety and protection of </a:t>
            </a:r>
            <a:r>
              <a:rPr b="1" lang="fr"/>
              <a:t>“ Roadways and Bridges”.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Reference :Road Vehicle Load and Size Limits Guide ( Page.1)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b89d645f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b89d645f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Answer</a:t>
            </a:r>
            <a:r>
              <a:rPr lang="fr">
                <a:solidFill>
                  <a:schemeClr val="dk1"/>
                </a:solidFill>
              </a:rPr>
              <a:t> : This distance is measured from the Kingpin to the center of the axle on a single axle trailer, center of the axle of a tandem axle trailer and center of the axle of a tridem (tri-axle) trailer.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Reference : Road Vehicle Load and Size Limits Guide  </a:t>
            </a:r>
            <a:r>
              <a:rPr b="1" lang="fr">
                <a:solidFill>
                  <a:schemeClr val="dk1"/>
                </a:solidFill>
              </a:rPr>
              <a:t>Page.2</a:t>
            </a:r>
            <a:r>
              <a:rPr lang="fr">
                <a:solidFill>
                  <a:schemeClr val="dk1"/>
                </a:solidFill>
              </a:rPr>
              <a:t> (Wheelbase)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89d645fa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b89d645f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Answer</a:t>
            </a:r>
            <a:r>
              <a:rPr lang="fr">
                <a:solidFill>
                  <a:schemeClr val="dk1"/>
                </a:solidFill>
              </a:rPr>
              <a:t> : Meaning GAWR</a:t>
            </a:r>
            <a:r>
              <a:rPr lang="fr"/>
              <a:t> : Gross Axle Weight Rating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Answer : Definition GAWR : The maximum load-carrying capacity of an axle within the meaning of the Motor Vehicle Safety Regulations.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Reference : Road Vehicle Load and Size Limits Guide( Page 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e659523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e659523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89d645f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89d645f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Answer</a:t>
            </a:r>
            <a:r>
              <a:rPr lang="fr">
                <a:solidFill>
                  <a:schemeClr val="dk1"/>
                </a:solidFill>
              </a:rPr>
              <a:t> : Distance measured from the centre of the single, tandem or tridem (tri-axle) rear axle to the rear end of the vehicle, including the load.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Reference : Road Vehicle Load and Size Limits Guide (Page.3)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b89d645fa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b89d645fa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Answer</a:t>
            </a:r>
            <a:r>
              <a:rPr lang="fr">
                <a:solidFill>
                  <a:schemeClr val="dk1"/>
                </a:solidFill>
              </a:rPr>
              <a:t> : A group of axles is the equivalent of a tridem where it is formed of 3 equally spaced axles, comprising at the front a lowered lift axle,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Reference : Road Vehicle Load and Size Limits Guide  (Page.4)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b89d645fa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b89d645fa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Answer</a:t>
            </a:r>
            <a:r>
              <a:rPr lang="fr">
                <a:solidFill>
                  <a:schemeClr val="dk1"/>
                </a:solidFill>
              </a:rPr>
              <a:t> : Truck : 12,5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	        Tractor semi-trailer : 23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	        Double train : 25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Reference : Road Vehicle Load and Size Limits Guide (Pages 5 et 6)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89d645fa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b89d645fa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Answer</a:t>
            </a:r>
            <a:r>
              <a:rPr lang="fr">
                <a:solidFill>
                  <a:schemeClr val="dk1"/>
                </a:solidFill>
              </a:rPr>
              <a:t> : 4,15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Reference : Road Vehicle Load and Size Limits Guide ( Page.8)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3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 l="0" r="0" t="0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" name="Google Shape;62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6" name="Google Shape;76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" name="Google Shape;8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5237250" y="752050"/>
            <a:ext cx="3572400" cy="37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Competency 3 Lesson 3.10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 Vehicle Load And Size Limits Guide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MAXIMUM AUTHORIZED DIMENSIONS</a:t>
            </a:r>
            <a:endParaRPr/>
          </a:p>
        </p:txBody>
      </p:sp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What is the maximum authorized </a:t>
            </a:r>
            <a:r>
              <a:rPr b="1" lang="fr">
                <a:solidFill>
                  <a:srgbClr val="FF0000"/>
                </a:solidFill>
              </a:rPr>
              <a:t>width </a:t>
            </a:r>
            <a:r>
              <a:rPr lang="fr"/>
              <a:t>of a </a:t>
            </a:r>
            <a:r>
              <a:rPr b="1" lang="fr"/>
              <a:t>road vehicle</a:t>
            </a:r>
            <a:r>
              <a:rPr lang="fr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311700" y="445025"/>
            <a:ext cx="8520600" cy="10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MAXIMUM AUTHORIZED LOAD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BY CLASS OF AXLES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311700" y="1709950"/>
            <a:ext cx="8520600" cy="24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What is the </a:t>
            </a:r>
            <a:r>
              <a:rPr b="1" lang="fr">
                <a:solidFill>
                  <a:srgbClr val="FF0000"/>
                </a:solidFill>
              </a:rPr>
              <a:t>load capacity</a:t>
            </a:r>
            <a:r>
              <a:rPr lang="fr"/>
              <a:t> of an axle which belongs to category</a:t>
            </a:r>
            <a:r>
              <a:rPr lang="fr"/>
              <a:t> </a:t>
            </a:r>
            <a:r>
              <a:rPr b="1" lang="fr"/>
              <a:t>B.1 </a:t>
            </a:r>
            <a:r>
              <a:rPr lang="fr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311700" y="445025"/>
            <a:ext cx="8520600" cy="10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MAXIMUM AUTHORIZED LOAD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BY CLASS OF AXLES</a:t>
            </a:r>
            <a:endParaRPr/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311700" y="1612900"/>
            <a:ext cx="8520600" cy="25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</a:t>
            </a:r>
            <a:r>
              <a:rPr b="1" lang="fr"/>
              <a:t>maximum permissible load</a:t>
            </a:r>
            <a:r>
              <a:rPr lang="fr"/>
              <a:t> of an </a:t>
            </a:r>
            <a:r>
              <a:rPr b="1" lang="fr"/>
              <a:t>equivalent</a:t>
            </a:r>
            <a:r>
              <a:rPr b="1" lang="fr"/>
              <a:t>  tridem</a:t>
            </a:r>
            <a:r>
              <a:rPr lang="fr"/>
              <a:t> is </a:t>
            </a:r>
            <a:r>
              <a:rPr b="1" lang="fr">
                <a:solidFill>
                  <a:srgbClr val="FF0000"/>
                </a:solidFill>
              </a:rPr>
              <a:t>reduced </a:t>
            </a:r>
            <a:r>
              <a:rPr lang="fr"/>
              <a:t>compared to the tridem axle )tri-axle).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What is this </a:t>
            </a:r>
            <a:r>
              <a:rPr b="1" lang="fr">
                <a:solidFill>
                  <a:srgbClr val="FF0000"/>
                </a:solidFill>
              </a:rPr>
              <a:t>reduction</a:t>
            </a:r>
            <a:r>
              <a:rPr lang="fr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Thank You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 Your Participation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348975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What are the 2 main objectives in</a:t>
            </a:r>
            <a:r>
              <a:rPr b="1" lang="fr">
                <a:solidFill>
                  <a:srgbClr val="FF0000"/>
                </a:solidFill>
              </a:rPr>
              <a:t> Road Vehicle Load and Size Limits Guide</a:t>
            </a:r>
            <a:r>
              <a:rPr lang="fr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DEFINITIONS</a:t>
            </a:r>
            <a:endParaRPr/>
          </a:p>
        </p:txBody>
      </p:sp>
      <p:sp>
        <p:nvSpPr>
          <p:cNvPr id="112" name="Google Shape;112;p12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Regarding the </a:t>
            </a:r>
            <a:r>
              <a:rPr b="1" lang="fr"/>
              <a:t>wheelbase of a semi-trailer</a:t>
            </a:r>
            <a:r>
              <a:rPr lang="fr"/>
              <a:t>, how is this </a:t>
            </a:r>
            <a:r>
              <a:rPr b="1" lang="fr">
                <a:solidFill>
                  <a:srgbClr val="FF0000"/>
                </a:solidFill>
              </a:rPr>
              <a:t>distance measured</a:t>
            </a:r>
            <a:r>
              <a:rPr lang="fr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DEFINITIONS</a:t>
            </a:r>
            <a:endParaRPr/>
          </a:p>
        </p:txBody>
      </p:sp>
      <p:sp>
        <p:nvSpPr>
          <p:cNvPr id="118" name="Google Shape;118;p13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What is the </a:t>
            </a:r>
            <a:r>
              <a:rPr b="1" lang="fr">
                <a:solidFill>
                  <a:srgbClr val="FF0000"/>
                </a:solidFill>
              </a:rPr>
              <a:t>meaning</a:t>
            </a:r>
            <a:r>
              <a:rPr lang="fr"/>
              <a:t> of </a:t>
            </a:r>
            <a:r>
              <a:rPr b="1" lang="fr"/>
              <a:t>GAWR</a:t>
            </a:r>
            <a:r>
              <a:rPr lang="fr"/>
              <a:t> 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What is the</a:t>
            </a:r>
            <a:r>
              <a:rPr b="1" lang="fr">
                <a:solidFill>
                  <a:srgbClr val="FF0000"/>
                </a:solidFill>
              </a:rPr>
              <a:t> definition </a:t>
            </a:r>
            <a:r>
              <a:rPr lang="fr"/>
              <a:t>of </a:t>
            </a:r>
            <a:r>
              <a:rPr b="1" lang="fr"/>
              <a:t>GAWR</a:t>
            </a:r>
            <a:r>
              <a:rPr lang="fr"/>
              <a:t> 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/>
        </p:nvSpPr>
        <p:spPr>
          <a:xfrm>
            <a:off x="1388850" y="1499225"/>
            <a:ext cx="6366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00FF"/>
                </a:solidFill>
              </a:rPr>
              <a:t>x &lt; y = </a:t>
            </a:r>
            <a:r>
              <a:rPr b="1" lang="fr" sz="1600"/>
              <a:t>means that x is less than y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00FF"/>
                </a:solidFill>
              </a:rPr>
              <a:t>x &gt; y =</a:t>
            </a:r>
            <a:r>
              <a:rPr b="1" lang="fr" sz="1600"/>
              <a:t> means x is greater than y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00FF"/>
                </a:solidFill>
              </a:rPr>
              <a:t>x &lt; y &lt; z = </a:t>
            </a:r>
            <a:r>
              <a:rPr b="1" lang="fr" sz="1600"/>
              <a:t>means that y is greater than x and smaller than z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00FF"/>
                </a:solidFill>
              </a:rPr>
              <a:t>x ≤ y = </a:t>
            </a:r>
            <a:r>
              <a:rPr b="1" lang="fr" sz="1600"/>
              <a:t>means that x is less than or equal to y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00FF"/>
                </a:solidFill>
              </a:rPr>
              <a:t>x ≥ y = </a:t>
            </a:r>
            <a:r>
              <a:rPr b="1" lang="fr" sz="1600"/>
              <a:t>means that x is greater than or equal to y</a:t>
            </a:r>
            <a:endParaRPr b="1" sz="1600"/>
          </a:p>
        </p:txBody>
      </p:sp>
      <p:sp>
        <p:nvSpPr>
          <p:cNvPr id="124" name="Google Shape;124;p14"/>
          <p:cNvSpPr txBox="1"/>
          <p:nvPr/>
        </p:nvSpPr>
        <p:spPr>
          <a:xfrm>
            <a:off x="3367725" y="601200"/>
            <a:ext cx="205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S</a:t>
            </a:r>
            <a:r>
              <a:rPr b="1" lang="fr" sz="2400"/>
              <a:t>ymbols</a:t>
            </a:r>
            <a:endParaRPr b="1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DEFINITIONS</a:t>
            </a:r>
            <a:endParaRPr/>
          </a:p>
        </p:txBody>
      </p:sp>
      <p:sp>
        <p:nvSpPr>
          <p:cNvPr id="130" name="Google Shape;130;p15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How is the </a:t>
            </a:r>
            <a:r>
              <a:rPr b="1" lang="fr">
                <a:solidFill>
                  <a:srgbClr val="FF0000"/>
                </a:solidFill>
              </a:rPr>
              <a:t>distance</a:t>
            </a:r>
            <a:r>
              <a:rPr lang="fr"/>
              <a:t> of the </a:t>
            </a:r>
            <a:r>
              <a:rPr b="1" lang="fr"/>
              <a:t>Overhang</a:t>
            </a:r>
            <a:r>
              <a:rPr lang="fr"/>
              <a:t> (Back Swing) measured?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DEFINITIONS</a:t>
            </a:r>
            <a:endParaRPr/>
          </a:p>
        </p:txBody>
      </p:sp>
      <p:sp>
        <p:nvSpPr>
          <p:cNvPr id="136" name="Google Shape;136;p16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What is </a:t>
            </a:r>
            <a:r>
              <a:rPr b="1" lang="fr">
                <a:solidFill>
                  <a:srgbClr val="FF0000"/>
                </a:solidFill>
              </a:rPr>
              <a:t>the particularity</a:t>
            </a:r>
            <a:r>
              <a:rPr lang="fr"/>
              <a:t> of an </a:t>
            </a:r>
            <a:r>
              <a:rPr b="1" lang="fr"/>
              <a:t>equivalent tridem</a:t>
            </a:r>
            <a:r>
              <a:rPr lang="fr"/>
              <a:t> “tri-axle” (group of axles equivalent to a triple axle)?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MAXIMUM AUTHORIZED DIMENSIONS</a:t>
            </a:r>
            <a:endParaRPr/>
          </a:p>
        </p:txBody>
      </p:sp>
      <p:sp>
        <p:nvSpPr>
          <p:cNvPr id="142" name="Google Shape;142;p17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What is the </a:t>
            </a:r>
            <a:r>
              <a:rPr b="1" lang="fr">
                <a:solidFill>
                  <a:srgbClr val="FF0000"/>
                </a:solidFill>
              </a:rPr>
              <a:t>maximum authorized length</a:t>
            </a:r>
            <a:r>
              <a:rPr lang="fr"/>
              <a:t> of a </a:t>
            </a:r>
            <a:r>
              <a:rPr b="1" lang="fr"/>
              <a:t>truck</a:t>
            </a:r>
            <a:r>
              <a:rPr lang="fr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What is the </a:t>
            </a:r>
            <a:r>
              <a:rPr b="1" lang="fr">
                <a:solidFill>
                  <a:srgbClr val="FF0000"/>
                </a:solidFill>
              </a:rPr>
              <a:t>maximum authorized length</a:t>
            </a:r>
            <a:r>
              <a:rPr lang="fr"/>
              <a:t> of a </a:t>
            </a:r>
            <a:r>
              <a:rPr b="1" lang="fr"/>
              <a:t>tractor with semi-trailer</a:t>
            </a:r>
            <a:r>
              <a:rPr lang="fr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What is the </a:t>
            </a:r>
            <a:r>
              <a:rPr b="1" lang="fr">
                <a:solidFill>
                  <a:srgbClr val="FF0000"/>
                </a:solidFill>
              </a:rPr>
              <a:t>maximum authorized length</a:t>
            </a:r>
            <a:r>
              <a:rPr lang="fr"/>
              <a:t> of a </a:t>
            </a:r>
            <a:r>
              <a:rPr b="1" lang="fr"/>
              <a:t>double train</a:t>
            </a:r>
            <a:r>
              <a:rPr lang="fr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MAXIMUM AUTHORIZED DIMENSIONS</a:t>
            </a:r>
            <a:endParaRPr/>
          </a:p>
        </p:txBody>
      </p:sp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What is the maximum authorized </a:t>
            </a:r>
            <a:r>
              <a:rPr b="1" lang="fr">
                <a:solidFill>
                  <a:srgbClr val="FF0000"/>
                </a:solidFill>
              </a:rPr>
              <a:t>height </a:t>
            </a:r>
            <a:r>
              <a:rPr lang="fr"/>
              <a:t>of a </a:t>
            </a:r>
            <a:r>
              <a:rPr b="1" lang="fr"/>
              <a:t>road vehicle</a:t>
            </a:r>
            <a:r>
              <a:rPr lang="fr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