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HCKAaxKB0DX2XQ2Bkwr3hBOC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14" y="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f8282acbb_0_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bf8282a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rgbClr val="FF0000"/>
                </a:solidFill>
              </a:rPr>
              <a:t>Afin de réussir le test d’apprenti de la SAAQ, vous devez être en mesure d’analyser  un rapport d’activité et de déterminer si les renseignements inscrits respectent la  réglementation ou non.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1">
                <a:solidFill>
                  <a:schemeClr val="dk1"/>
                </a:solidFill>
              </a:rPr>
              <a:t>Le rapport d’activité représente les 24 heures de la journée commençant généralement à  minuit. Les heures allouées aux 4 activités de la colonne de gauche doivent être inscrite par  un trait continu. Les 4 activités sont les suivantes: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f8282acbb_0_4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bf8282acb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f8282acbb_0_8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bf8282acb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796355" y="944838"/>
            <a:ext cx="7551289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281449"/>
            <a:ext cx="9143974" cy="8620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/>
          <p:nvPr/>
        </p:nvSpPr>
        <p:spPr>
          <a:xfrm>
            <a:off x="0" y="4281449"/>
            <a:ext cx="9144000" cy="862330"/>
          </a:xfrm>
          <a:custGeom>
            <a:avLst/>
            <a:gdLst/>
            <a:ahLst/>
            <a:cxnLst/>
            <a:rect l="l" t="t" r="r" b="b"/>
            <a:pathLst>
              <a:path w="9144000" h="862329" extrusionOk="0">
                <a:moveTo>
                  <a:pt x="9143999" y="862049"/>
                </a:moveTo>
                <a:lnTo>
                  <a:pt x="0" y="862049"/>
                </a:lnTo>
                <a:lnTo>
                  <a:pt x="0" y="181460"/>
                </a:lnTo>
                <a:lnTo>
                  <a:pt x="9143999" y="0"/>
                </a:lnTo>
                <a:lnTo>
                  <a:pt x="9143999" y="862049"/>
                </a:lnTo>
                <a:close/>
              </a:path>
            </a:pathLst>
          </a:custGeom>
          <a:solidFill>
            <a:srgbClr val="707372">
              <a:alpha val="6117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0"/>
          <p:cNvSpPr/>
          <p:nvPr/>
        </p:nvSpPr>
        <p:spPr>
          <a:xfrm>
            <a:off x="0" y="4281449"/>
            <a:ext cx="9144000" cy="181610"/>
          </a:xfrm>
          <a:custGeom>
            <a:avLst/>
            <a:gdLst/>
            <a:ahLst/>
            <a:cxnLst/>
            <a:rect l="l" t="t" r="r" b="b"/>
            <a:pathLst>
              <a:path w="9144000" h="181610" extrusionOk="0">
                <a:moveTo>
                  <a:pt x="0" y="181460"/>
                </a:moveTo>
                <a:lnTo>
                  <a:pt x="9143999" y="0"/>
                </a:lnTo>
              </a:path>
            </a:pathLst>
          </a:cu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75349" y="4487150"/>
            <a:ext cx="548699" cy="304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5570" y="4583675"/>
            <a:ext cx="896854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1405311" y="308783"/>
            <a:ext cx="6333376" cy="3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1D1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796355" y="944838"/>
            <a:ext cx="7551289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1"/>
          <p:cNvGrpSpPr/>
          <p:nvPr/>
        </p:nvGrpSpPr>
        <p:grpSpPr>
          <a:xfrm>
            <a:off x="0" y="0"/>
            <a:ext cx="9144000" cy="5143498"/>
            <a:chOff x="0" y="0"/>
            <a:chExt cx="9144000" cy="5143498"/>
          </a:xfrm>
        </p:grpSpPr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926874"/>
              <a:ext cx="9143999" cy="421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"/>
            <p:cNvSpPr/>
            <p:nvPr/>
          </p:nvSpPr>
          <p:spPr>
            <a:xfrm>
              <a:off x="0" y="0"/>
              <a:ext cx="9144000" cy="1189990"/>
            </a:xfrm>
            <a:custGeom>
              <a:avLst/>
              <a:gdLst/>
              <a:ahLst/>
              <a:cxnLst/>
              <a:rect l="l" t="t" r="r" b="b"/>
              <a:pathLst>
                <a:path w="9144000" h="1189990" extrusionOk="0">
                  <a:moveTo>
                    <a:pt x="0" y="1189786"/>
                  </a:moveTo>
                  <a:lnTo>
                    <a:pt x="0" y="0"/>
                  </a:lnTo>
                  <a:lnTo>
                    <a:pt x="9143999" y="0"/>
                  </a:lnTo>
                  <a:lnTo>
                    <a:pt x="9143999" y="932550"/>
                  </a:lnTo>
                  <a:lnTo>
                    <a:pt x="0" y="1189786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0" y="932550"/>
              <a:ext cx="9144000" cy="257810"/>
            </a:xfrm>
            <a:custGeom>
              <a:avLst/>
              <a:gdLst/>
              <a:ahLst/>
              <a:cxnLst/>
              <a:rect l="l" t="t" r="r" b="b"/>
              <a:pathLst>
                <a:path w="9144000" h="257809" extrusionOk="0">
                  <a:moveTo>
                    <a:pt x="9143999" y="0"/>
                  </a:moveTo>
                  <a:lnTo>
                    <a:pt x="0" y="257236"/>
                  </a:ln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2" name="Google Shape;5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99512" y="177475"/>
              <a:ext cx="776799" cy="468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1"/>
          <p:cNvSpPr txBox="1"/>
          <p:nvPr/>
        </p:nvSpPr>
        <p:spPr>
          <a:xfrm>
            <a:off x="8081422" y="612781"/>
            <a:ext cx="808990" cy="23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 scolaire  de la Rivière-du-Nord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6496" y="1191417"/>
            <a:ext cx="2720758" cy="37803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575989" y="227395"/>
            <a:ext cx="6947534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6AB20"/>
                </a:solidFill>
              </a:rPr>
              <a:t>Class I learner’s </a:t>
            </a:r>
            <a:r>
              <a:rPr lang="en-US" sz="3600" dirty="0" err="1">
                <a:solidFill>
                  <a:srgbClr val="F6AB20"/>
                </a:solidFill>
              </a:rPr>
              <a:t>licence</a:t>
            </a:r>
            <a:endParaRPr sz="36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396675" y="1193134"/>
            <a:ext cx="5286900" cy="139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HOURS OF SERVICE</a:t>
            </a:r>
            <a:endParaRPr sz="3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(Activity report)</a:t>
            </a:r>
            <a:endParaRPr sz="3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bf8282acbb_0_0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62" name="Google Shape;62;g1bf8282acbb_0_0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63" name="Google Shape;63;g1bf8282acbb_0_0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64" name="Google Shape;64;g1bf8282acbb_0_0"/>
          <p:cNvSpPr txBox="1"/>
          <p:nvPr/>
        </p:nvSpPr>
        <p:spPr>
          <a:xfrm>
            <a:off x="364750" y="876625"/>
            <a:ext cx="8508000" cy="399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8255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To perform the analysis of an activity report, it is important to keep in mind the requirements for driving, working and rest hours in a day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9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Mandatory rest hours per day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driving hours per day 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bf8282acbb_0_0"/>
          <p:cNvSpPr txBox="1"/>
          <p:nvPr/>
        </p:nvSpPr>
        <p:spPr>
          <a:xfrm>
            <a:off x="4701033" y="2731754"/>
            <a:ext cx="138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 dirty="0">
                <a:solidFill>
                  <a:srgbClr val="FF0000"/>
                </a:solidFill>
              </a:rPr>
              <a:t>10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1bf8282acbb_0_0"/>
          <p:cNvSpPr txBox="1"/>
          <p:nvPr/>
        </p:nvSpPr>
        <p:spPr>
          <a:xfrm>
            <a:off x="4987902" y="3422956"/>
            <a:ext cx="122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</a:rPr>
              <a:t>13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102500" y="315675"/>
            <a:ext cx="68535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 the compliance of an activity report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364750" y="876625"/>
            <a:ext cx="8508000" cy="369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8255" lvl="0" algn="just">
              <a:lnSpc>
                <a:spcPct val="117857"/>
              </a:lnSpc>
            </a:pPr>
            <a:r>
              <a:rPr lang="en-US" sz="2400" b="1" dirty="0">
                <a:solidFill>
                  <a:schemeClr val="dk1"/>
                </a:solidFill>
              </a:rPr>
              <a:t>To perform the analysis of an activity report, it is important to keep in mind the requirements for driving, working, and rest hours in a day.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Mandatory work hours per day :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MS PGothic"/>
              <a:buNone/>
            </a:pP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Maximum number of hours elapsed since the start of the work shift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5138539" y="2425713"/>
            <a:ext cx="140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5938695" y="3577403"/>
            <a:ext cx="292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16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304700" y="206200"/>
            <a:ext cx="8700600" cy="168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47675" algn="l" rtl="0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Line 1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000" b="1" dirty="0">
                <a:solidFill>
                  <a:srgbClr val="FF0000"/>
                </a:solidFill>
              </a:rPr>
              <a:t>Rest </a:t>
            </a:r>
            <a:r>
              <a:rPr lang="en-US" sz="2000" b="1" dirty="0">
                <a:solidFill>
                  <a:schemeClr val="dk1"/>
                </a:solidFill>
              </a:rPr>
              <a:t>hours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47675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Line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Sleeping berth 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hours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47675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Line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: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Driving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dk1"/>
                </a:solidFill>
              </a:rPr>
              <a:t>hours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9900" marR="0" lvl="0" indent="-447675" algn="l" rtl="0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S PGothic"/>
              <a:buChar char="➢"/>
            </a:pPr>
            <a:r>
              <a:rPr lang="en-US" sz="2000" b="1" dirty="0">
                <a:solidFill>
                  <a:schemeClr val="dk1"/>
                </a:solidFill>
              </a:rPr>
              <a:t>Line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: </a:t>
            </a:r>
            <a:r>
              <a:rPr lang="en-US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than driving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00" y="2196500"/>
            <a:ext cx="8965598" cy="17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933376" y="340825"/>
            <a:ext cx="55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</a:rPr>
              <a:t>Let’s verify if this report complies with the regulations.</a:t>
            </a:r>
            <a:endParaRPr sz="1600" dirty="0"/>
          </a:p>
        </p:txBody>
      </p:sp>
      <p:sp>
        <p:nvSpPr>
          <p:cNvPr id="94" name="Google Shape;94;p4"/>
          <p:cNvSpPr txBox="1"/>
          <p:nvPr/>
        </p:nvSpPr>
        <p:spPr>
          <a:xfrm>
            <a:off x="419350" y="23818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Minimum of rest hours required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4729665" y="2381863"/>
            <a:ext cx="2968625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b="1" dirty="0">
                <a:solidFill>
                  <a:schemeClr val="dk1"/>
                </a:solidFill>
              </a:rPr>
              <a:t>off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+ 12 </a:t>
            </a:r>
            <a:r>
              <a:rPr lang="en-US" b="1" dirty="0">
                <a:solidFill>
                  <a:schemeClr val="dk1"/>
                </a:solidFill>
              </a:rPr>
              <a:t>sleeper berth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419350" y="2800975"/>
            <a:ext cx="3821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aximum of driving hours: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4719600" y="2800963"/>
            <a:ext cx="74676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7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419350" y="3220063"/>
            <a:ext cx="3961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aximum of work hours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4700337" y="3220063"/>
            <a:ext cx="291465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b="1" dirty="0">
                <a:solidFill>
                  <a:schemeClr val="dk1"/>
                </a:solidFill>
              </a:rPr>
              <a:t>driving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3 </a:t>
            </a:r>
            <a:r>
              <a:rPr lang="en-US" b="1" dirty="0">
                <a:solidFill>
                  <a:schemeClr val="dk1"/>
                </a:solidFill>
              </a:rPr>
              <a:t>work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</a:rPr>
              <a:t>Maximum number of hours elapsed since the start of the work shift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719861" y="3848713"/>
            <a:ext cx="217424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at 20 hours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345" y="2253971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368" y="2672705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345" y="3092171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372243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"/>
          <p:cNvCxnSpPr/>
          <p:nvPr/>
        </p:nvCxnSpPr>
        <p:spPr>
          <a:xfrm>
            <a:off x="1081200" y="1357300"/>
            <a:ext cx="23694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4"/>
          <p:cNvCxnSpPr/>
          <p:nvPr/>
        </p:nvCxnSpPr>
        <p:spPr>
          <a:xfrm rot="10800000">
            <a:off x="3443925" y="1118250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4"/>
          <p:cNvCxnSpPr/>
          <p:nvPr/>
        </p:nvCxnSpPr>
        <p:spPr>
          <a:xfrm rot="10800000" flipH="1">
            <a:off x="3443875" y="1111800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4"/>
          <p:cNvCxnSpPr/>
          <p:nvPr/>
        </p:nvCxnSpPr>
        <p:spPr>
          <a:xfrm>
            <a:off x="3749175" y="1111750"/>
            <a:ext cx="19800" cy="723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4"/>
          <p:cNvCxnSpPr/>
          <p:nvPr/>
        </p:nvCxnSpPr>
        <p:spPr>
          <a:xfrm>
            <a:off x="3762450" y="1841800"/>
            <a:ext cx="2853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4"/>
          <p:cNvCxnSpPr/>
          <p:nvPr/>
        </p:nvCxnSpPr>
        <p:spPr>
          <a:xfrm rot="10800000">
            <a:off x="4041300" y="1589500"/>
            <a:ext cx="19800" cy="2523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4"/>
          <p:cNvCxnSpPr/>
          <p:nvPr/>
        </p:nvCxnSpPr>
        <p:spPr>
          <a:xfrm rot="10800000" flipH="1">
            <a:off x="4061100" y="1609575"/>
            <a:ext cx="11814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4"/>
          <p:cNvCxnSpPr/>
          <p:nvPr/>
        </p:nvCxnSpPr>
        <p:spPr>
          <a:xfrm>
            <a:off x="5235825" y="1602875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4"/>
          <p:cNvCxnSpPr/>
          <p:nvPr/>
        </p:nvCxnSpPr>
        <p:spPr>
          <a:xfrm>
            <a:off x="5235825" y="1835150"/>
            <a:ext cx="5973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4"/>
          <p:cNvCxnSpPr/>
          <p:nvPr/>
        </p:nvCxnSpPr>
        <p:spPr>
          <a:xfrm rot="10800000">
            <a:off x="5826525" y="1596350"/>
            <a:ext cx="6600" cy="2388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4"/>
          <p:cNvCxnSpPr/>
          <p:nvPr/>
        </p:nvCxnSpPr>
        <p:spPr>
          <a:xfrm rot="10800000" flipH="1">
            <a:off x="5833125" y="1602900"/>
            <a:ext cx="8961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4"/>
          <p:cNvCxnSpPr/>
          <p:nvPr/>
        </p:nvCxnSpPr>
        <p:spPr>
          <a:xfrm rot="10800000">
            <a:off x="6722500" y="1098525"/>
            <a:ext cx="6600" cy="497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4"/>
          <p:cNvCxnSpPr/>
          <p:nvPr/>
        </p:nvCxnSpPr>
        <p:spPr>
          <a:xfrm>
            <a:off x="7047650" y="1354000"/>
            <a:ext cx="1161600" cy="16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4"/>
          <p:cNvCxnSpPr/>
          <p:nvPr/>
        </p:nvCxnSpPr>
        <p:spPr>
          <a:xfrm>
            <a:off x="6715825" y="1098475"/>
            <a:ext cx="3054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4"/>
          <p:cNvCxnSpPr/>
          <p:nvPr/>
        </p:nvCxnSpPr>
        <p:spPr>
          <a:xfrm>
            <a:off x="7014475" y="1098475"/>
            <a:ext cx="6600" cy="2589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4"/>
          <p:cNvSpPr txBox="1"/>
          <p:nvPr/>
        </p:nvSpPr>
        <p:spPr>
          <a:xfrm>
            <a:off x="3768975" y="2288888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3316035" y="2740633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3305640" y="3147980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910220" y="3831975"/>
            <a:ext cx="1831800" cy="43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16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f8282acbb_0_41"/>
          <p:cNvSpPr txBox="1">
            <a:spLocks noGrp="1"/>
          </p:cNvSpPr>
          <p:nvPr>
            <p:ph type="title"/>
          </p:nvPr>
        </p:nvSpPr>
        <p:spPr>
          <a:xfrm>
            <a:off x="1532250" y="313652"/>
            <a:ext cx="5609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</a:rPr>
              <a:t>Let’s verify if this report complies with the regulations.</a:t>
            </a:r>
            <a:endParaRPr sz="1400" dirty="0"/>
          </a:p>
        </p:txBody>
      </p:sp>
      <p:sp>
        <p:nvSpPr>
          <p:cNvPr id="133" name="Google Shape;133;g1bf8282acbb_0_41"/>
          <p:cNvSpPr txBox="1"/>
          <p:nvPr/>
        </p:nvSpPr>
        <p:spPr>
          <a:xfrm>
            <a:off x="419350" y="2381875"/>
            <a:ext cx="38211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Minimum of rest hours required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bf8282acbb_0_41"/>
          <p:cNvSpPr txBox="1"/>
          <p:nvPr/>
        </p:nvSpPr>
        <p:spPr>
          <a:xfrm>
            <a:off x="4729665" y="2381863"/>
            <a:ext cx="29685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b="1" dirty="0">
                <a:solidFill>
                  <a:schemeClr val="dk1"/>
                </a:solidFill>
              </a:rPr>
              <a:t>1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off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b="1" dirty="0">
                <a:solidFill>
                  <a:schemeClr val="dk1"/>
                </a:solidFill>
              </a:rPr>
              <a:t>8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sleeper berth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9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1bf8282acbb_0_41"/>
          <p:cNvSpPr txBox="1"/>
          <p:nvPr/>
        </p:nvSpPr>
        <p:spPr>
          <a:xfrm>
            <a:off x="419350" y="2800975"/>
            <a:ext cx="38211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of driving hours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bf8282acbb_0_41"/>
          <p:cNvSpPr txBox="1"/>
          <p:nvPr/>
        </p:nvSpPr>
        <p:spPr>
          <a:xfrm>
            <a:off x="4719600" y="2800975"/>
            <a:ext cx="896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b="1" dirty="0">
                <a:solidFill>
                  <a:srgbClr val="0000FF"/>
                </a:solidFill>
              </a:rPr>
              <a:t>13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bf8282acbb_0_41"/>
          <p:cNvSpPr txBox="1"/>
          <p:nvPr/>
        </p:nvSpPr>
        <p:spPr>
          <a:xfrm>
            <a:off x="419350" y="3220063"/>
            <a:ext cx="3961200" cy="22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Maximum of daily work hours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bf8282acbb_0_41"/>
          <p:cNvSpPr txBox="1"/>
          <p:nvPr/>
        </p:nvSpPr>
        <p:spPr>
          <a:xfrm>
            <a:off x="4700324" y="3220075"/>
            <a:ext cx="3044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b="1" dirty="0">
                <a:solidFill>
                  <a:schemeClr val="dk1"/>
                </a:solidFill>
              </a:rPr>
              <a:t>13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driving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b="1" dirty="0">
                <a:solidFill>
                  <a:schemeClr val="dk1"/>
                </a:solidFill>
              </a:rPr>
              <a:t>2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work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b="1" dirty="0">
                <a:solidFill>
                  <a:srgbClr val="FF0000"/>
                </a:solidFill>
              </a:rPr>
              <a:t>15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bf8282acbb_0_41"/>
          <p:cNvSpPr txBox="1"/>
          <p:nvPr/>
        </p:nvSpPr>
        <p:spPr>
          <a:xfrm>
            <a:off x="4719861" y="3848713"/>
            <a:ext cx="2174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</a:rPr>
              <a:t>Log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b="1" dirty="0">
                <a:solidFill>
                  <a:schemeClr val="dk1"/>
                </a:solidFill>
              </a:rPr>
              <a:t>7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2</a:t>
            </a:r>
            <a:r>
              <a:rPr lang="en-US" b="1" dirty="0">
                <a:solidFill>
                  <a:schemeClr val="dk1"/>
                </a:solidFill>
              </a:rPr>
              <a:t>3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hours = </a:t>
            </a:r>
            <a:r>
              <a:rPr lang="en-US" sz="1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6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1bf8282ac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156" y="2665630"/>
            <a:ext cx="379488" cy="3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bf8282acbb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6761" y="3722430"/>
            <a:ext cx="379487" cy="37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bf8282acbb_0_41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44" name="Google Shape;144;g1bf8282acbb_0_41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pic>
        <p:nvPicPr>
          <p:cNvPr id="145" name="Google Shape;145;g1bf8282acbb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5" y="804876"/>
            <a:ext cx="8965598" cy="137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g1bf8282acbb_0_41"/>
          <p:cNvCxnSpPr/>
          <p:nvPr/>
        </p:nvCxnSpPr>
        <p:spPr>
          <a:xfrm>
            <a:off x="1081200" y="1357300"/>
            <a:ext cx="2077200" cy="132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g1bf8282acbb_0_41"/>
          <p:cNvCxnSpPr/>
          <p:nvPr/>
        </p:nvCxnSpPr>
        <p:spPr>
          <a:xfrm rot="10800000">
            <a:off x="3158400" y="11071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g1bf8282acbb_0_41"/>
          <p:cNvCxnSpPr/>
          <p:nvPr/>
        </p:nvCxnSpPr>
        <p:spPr>
          <a:xfrm rot="10800000" flipH="1">
            <a:off x="3158400" y="1095175"/>
            <a:ext cx="312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g1bf8282acbb_0_41"/>
          <p:cNvCxnSpPr/>
          <p:nvPr/>
        </p:nvCxnSpPr>
        <p:spPr>
          <a:xfrm>
            <a:off x="3457275" y="1101775"/>
            <a:ext cx="19800" cy="733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g1bf8282acbb_0_41"/>
          <p:cNvCxnSpPr/>
          <p:nvPr/>
        </p:nvCxnSpPr>
        <p:spPr>
          <a:xfrm>
            <a:off x="3463800" y="1868350"/>
            <a:ext cx="610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g1bf8282acbb_0_41"/>
          <p:cNvCxnSpPr/>
          <p:nvPr/>
        </p:nvCxnSpPr>
        <p:spPr>
          <a:xfrm rot="10800000">
            <a:off x="4041200" y="1589575"/>
            <a:ext cx="0" cy="2655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g1bf8282acbb_0_41"/>
          <p:cNvCxnSpPr/>
          <p:nvPr/>
        </p:nvCxnSpPr>
        <p:spPr>
          <a:xfrm>
            <a:off x="4061100" y="1622775"/>
            <a:ext cx="38625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g1bf8282acbb_0_41"/>
          <p:cNvCxnSpPr/>
          <p:nvPr/>
        </p:nvCxnSpPr>
        <p:spPr>
          <a:xfrm>
            <a:off x="7930350" y="1363950"/>
            <a:ext cx="279000" cy="66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g1bf8282acbb_0_41"/>
          <p:cNvSpPr txBox="1"/>
          <p:nvPr/>
        </p:nvSpPr>
        <p:spPr>
          <a:xfrm>
            <a:off x="3782975" y="2288888"/>
            <a:ext cx="4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10</a:t>
            </a:r>
            <a:endParaRPr/>
          </a:p>
        </p:txBody>
      </p:sp>
      <p:sp>
        <p:nvSpPr>
          <p:cNvPr id="155" name="Google Shape;155;g1bf8282acbb_0_41"/>
          <p:cNvSpPr txBox="1"/>
          <p:nvPr/>
        </p:nvSpPr>
        <p:spPr>
          <a:xfrm>
            <a:off x="3306625" y="2711513"/>
            <a:ext cx="9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bf8282acbb_0_41"/>
          <p:cNvSpPr txBox="1"/>
          <p:nvPr/>
        </p:nvSpPr>
        <p:spPr>
          <a:xfrm>
            <a:off x="3295505" y="3134125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g1bf8282acbb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5119" y="2326408"/>
            <a:ext cx="285900" cy="33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bf8282acbb_0_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3294" y="3164620"/>
            <a:ext cx="285900" cy="339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g1bf8282acbb_0_41"/>
          <p:cNvCxnSpPr/>
          <p:nvPr/>
        </p:nvCxnSpPr>
        <p:spPr>
          <a:xfrm rot="10800000">
            <a:off x="7901025" y="1377075"/>
            <a:ext cx="6600" cy="24570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00;p4">
            <a:extLst>
              <a:ext uri="{FF2B5EF4-FFF2-40B4-BE49-F238E27FC236}">
                <a16:creationId xmlns:a16="http://schemas.microsoft.com/office/drawing/2014/main" id="{5C1DA16E-15A1-5B9F-D9CD-E84F44E914DF}"/>
              </a:ext>
            </a:extLst>
          </p:cNvPr>
          <p:cNvSpPr txBox="1"/>
          <p:nvPr/>
        </p:nvSpPr>
        <p:spPr>
          <a:xfrm>
            <a:off x="419350" y="3639163"/>
            <a:ext cx="4101600" cy="53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508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</a:rPr>
              <a:t>Maximum number of hours elapsed since the start of the work shift</a:t>
            </a: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56;g1bf8282acbb_0_41">
            <a:extLst>
              <a:ext uri="{FF2B5EF4-FFF2-40B4-BE49-F238E27FC236}">
                <a16:creationId xmlns:a16="http://schemas.microsoft.com/office/drawing/2014/main" id="{58D79E79-4604-505C-A695-E10ACC11753B}"/>
              </a:ext>
            </a:extLst>
          </p:cNvPr>
          <p:cNvSpPr txBox="1"/>
          <p:nvPr/>
        </p:nvSpPr>
        <p:spPr>
          <a:xfrm>
            <a:off x="3315615" y="3826812"/>
            <a:ext cx="9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16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1065774" y="308775"/>
            <a:ext cx="71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 the compliance of the activity report </a:t>
            </a:r>
            <a:endParaRPr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8990" cy="22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765" cy="11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733049" y="1449238"/>
            <a:ext cx="7548300" cy="150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2000" b="0" i="0" u="sng" dirty="0">
                <a:effectLst/>
                <a:latin typeface="+mj-lt"/>
              </a:rPr>
              <a:t>Don't forget! </a:t>
            </a:r>
            <a:r>
              <a:rPr lang="en-US" sz="2000" b="0" i="0" dirty="0">
                <a:effectLst/>
                <a:latin typeface="+mj-lt"/>
              </a:rPr>
              <a:t>You must add the rest hours and sleeper berth hours (lines 1 and 2) to establish the total number of rest hours. Also, you must add the driving hours and work hours (lines 3 and 4) to determine the total number of work hours.</a:t>
            </a:r>
            <a:endParaRPr sz="20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457200" marR="219456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f8282acbb_0_83"/>
          <p:cNvSpPr txBox="1">
            <a:spLocks noGrp="1"/>
          </p:cNvSpPr>
          <p:nvPr>
            <p:ph type="title"/>
          </p:nvPr>
        </p:nvSpPr>
        <p:spPr>
          <a:xfrm>
            <a:off x="1065774" y="308775"/>
            <a:ext cx="71754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Verify the compliance of a report activity.</a:t>
            </a:r>
            <a:endParaRPr dirty="0"/>
          </a:p>
        </p:txBody>
      </p:sp>
      <p:sp>
        <p:nvSpPr>
          <p:cNvPr id="174" name="Google Shape;174;g1bf8282acbb_0_83"/>
          <p:cNvSpPr txBox="1">
            <a:spLocks noGrp="1"/>
          </p:cNvSpPr>
          <p:nvPr>
            <p:ph type="ftr" idx="11"/>
          </p:nvPr>
        </p:nvSpPr>
        <p:spPr>
          <a:xfrm>
            <a:off x="8159211" y="4790867"/>
            <a:ext cx="809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600" rIns="0" bIns="0" anchor="t" anchorCtr="0">
            <a:spAutoFit/>
          </a:bodyPr>
          <a:lstStyle/>
          <a:p>
            <a:pPr marL="12700" marR="5080" lvl="0" indent="17780" algn="l" rtl="0">
              <a:lnSpc>
                <a:spcPct val="11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Commission scolaire  de la Rivière-du-Nord</a:t>
            </a:r>
            <a:endParaRPr/>
          </a:p>
        </p:txBody>
      </p:sp>
      <p:sp>
        <p:nvSpPr>
          <p:cNvPr id="175" name="Google Shape;175;g1bf8282acbb_0_83"/>
          <p:cNvSpPr txBox="1">
            <a:spLocks noGrp="1"/>
          </p:cNvSpPr>
          <p:nvPr>
            <p:ph type="dt" idx="10"/>
          </p:nvPr>
        </p:nvSpPr>
        <p:spPr>
          <a:xfrm>
            <a:off x="660015" y="4865278"/>
            <a:ext cx="405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ÇA ROULE !</a:t>
            </a:r>
            <a:endParaRPr/>
          </a:p>
        </p:txBody>
      </p:sp>
      <p:sp>
        <p:nvSpPr>
          <p:cNvPr id="176" name="Google Shape;176;g1bf8282acbb_0_83"/>
          <p:cNvSpPr txBox="1"/>
          <p:nvPr/>
        </p:nvSpPr>
        <p:spPr>
          <a:xfrm>
            <a:off x="-19250" y="1068547"/>
            <a:ext cx="87201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Number of rest hours per day : </a:t>
            </a:r>
            <a:endParaRPr sz="2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</a:rPr>
              <a:t>Number of maximum driving hours per day 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bf8282acbb_0_83"/>
          <p:cNvSpPr txBox="1"/>
          <p:nvPr/>
        </p:nvSpPr>
        <p:spPr>
          <a:xfrm>
            <a:off x="0" y="1719488"/>
            <a:ext cx="8508000" cy="2865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8255" lvl="0" indent="0" algn="just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S PGothic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of maximum work hours per day :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MS PGothic"/>
              <a:buNone/>
            </a:pPr>
            <a:endParaRPr sz="24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of maximum hours elapsed    since that </a:t>
            </a:r>
            <a:r>
              <a:rPr lang="en-US" sz="2400" b="1" dirty="0">
                <a:solidFill>
                  <a:schemeClr val="dk1"/>
                </a:solidFill>
              </a:rPr>
              <a:t>the start of work shift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178" name="Google Shape;178;g1bf8282acbb_0_83"/>
          <p:cNvSpPr txBox="1"/>
          <p:nvPr/>
        </p:nvSpPr>
        <p:spPr>
          <a:xfrm>
            <a:off x="6942690" y="1075175"/>
            <a:ext cx="138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</a:rPr>
              <a:t>10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bf8282acbb_0_83"/>
          <p:cNvSpPr txBox="1"/>
          <p:nvPr/>
        </p:nvSpPr>
        <p:spPr>
          <a:xfrm>
            <a:off x="6928404" y="1772600"/>
            <a:ext cx="122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FF0000"/>
                </a:solidFill>
              </a:rPr>
              <a:t>13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bf8282acbb_0_83"/>
          <p:cNvSpPr txBox="1"/>
          <p:nvPr/>
        </p:nvSpPr>
        <p:spPr>
          <a:xfrm>
            <a:off x="6914088" y="2453907"/>
            <a:ext cx="140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bf8282acbb_0_83"/>
          <p:cNvSpPr txBox="1"/>
          <p:nvPr/>
        </p:nvSpPr>
        <p:spPr>
          <a:xfrm>
            <a:off x="7382856" y="3611671"/>
            <a:ext cx="2621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087879" lvl="0" indent="0" algn="l" rtl="0">
              <a:lnSpc>
                <a:spcPct val="117857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</a:rPr>
              <a:t>16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Office PowerPoint</Application>
  <PresentationFormat>Affichage à l'écran (16:9)</PresentationFormat>
  <Paragraphs>86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Times New Roman</vt:lpstr>
      <vt:lpstr>Trebuchet MS</vt:lpstr>
      <vt:lpstr>Office Theme</vt:lpstr>
      <vt:lpstr>Class I learner’s licence</vt:lpstr>
      <vt:lpstr>Verify the compliance of an activity report</vt:lpstr>
      <vt:lpstr>Verify the compliance of an activity report</vt:lpstr>
      <vt:lpstr>Présentation PowerPoint</vt:lpstr>
      <vt:lpstr>Let’s verify if this report complies with the regulations.</vt:lpstr>
      <vt:lpstr>Let’s verify if this report complies with the regulations.</vt:lpstr>
      <vt:lpstr>Verify the compliance of the activity report </vt:lpstr>
      <vt:lpstr>Verify the compliance of a report activity.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 learner’s licence</dc:title>
  <dc:creator>Alain</dc:creator>
  <cp:lastModifiedBy>Mikaël</cp:lastModifiedBy>
  <cp:revision>1</cp:revision>
  <dcterms:created xsi:type="dcterms:W3CDTF">2022-12-14T00:11:01Z</dcterms:created>
  <dcterms:modified xsi:type="dcterms:W3CDTF">2024-09-11T18:01:15Z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