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Exo 2"/>
      <p:regular r:id="rId36"/>
      <p:bold r:id="rId37"/>
      <p:italic r:id="rId38"/>
      <p:boldItalic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753034-09D9-4C4A-9EC9-E0D00B4D32A1}">
  <a:tblStyle styleId="{58753034-09D9-4C4A-9EC9-E0D00B4D32A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Exo2-boldItalic.fntdata"/><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1.xml"/><Relationship Id="rId7" Type="http://schemas.openxmlformats.org/officeDocument/2006/relationships/slide" Target="slides/slide2.xml"/><Relationship Id="rId20" Type="http://schemas.openxmlformats.org/officeDocument/2006/relationships/slide" Target="slides/slide15.xml"/><Relationship Id="rId41" Type="http://schemas.openxmlformats.org/officeDocument/2006/relationships/font" Target="fonts/Oswald-bold.fntdata"/><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Oswald-regular.fntdata"/><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Exo2-bold.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Exo2-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3.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tableStyles" Target="tableStyle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Exo2-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egisquebec.gouv.qc.ca/fr/showdoc/cs/s-2.1"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2.publicationsduquebec.gouv.qc.ca/dynamicSearch/telecharge.php?type=2&amp;file=/A_3_001/A3_001.html" TargetMode="External"/><Relationship Id="rId3" Type="http://schemas.openxmlformats.org/officeDocument/2006/relationships/hyperlink" Target="http://www2.publicationsduquebec.gouv.qc.ca/dynamicSearch/telecharge.php?type=2&amp;file=/S_2_1/S2_1.html" TargetMode="External"/><Relationship Id="rId4" Type="http://schemas.openxmlformats.org/officeDocument/2006/relationships/hyperlink" Target="https://www.csst.qc.ca/partenaires/pages/associations-sectorielles-paritaires-asp.aspx" TargetMode="External"/><Relationship Id="rId11" Type="http://schemas.openxmlformats.org/officeDocument/2006/relationships/hyperlink" Target="https://laws-lois.justice.gc.ca/fra/lois/L-2/" TargetMode="External"/><Relationship Id="rId10" Type="http://schemas.openxmlformats.org/officeDocument/2006/relationships/hyperlink" Target="http://legisquebec.gouv.qc.ca/fr/showdoc/cs/A-3.001" TargetMode="External"/><Relationship Id="rId12" Type="http://schemas.openxmlformats.org/officeDocument/2006/relationships/hyperlink" Target="https://laws.justice.gc.ca/fra/reglements/DORS-86-304/" TargetMode="External"/><Relationship Id="rId9" Type="http://schemas.openxmlformats.org/officeDocument/2006/relationships/hyperlink" Target="http://legisquebec.gouv.qc.ca/fr/showdoc/cr/S-2.1,%20r.%204" TargetMode="External"/><Relationship Id="rId5" Type="http://schemas.openxmlformats.org/officeDocument/2006/relationships/hyperlink" Target="https://www.canada.ca/fr/emploi-developpement-social.html" TargetMode="External"/><Relationship Id="rId6" Type="http://schemas.openxmlformats.org/officeDocument/2006/relationships/hyperlink" Target="https://www.canada.ca/fr/emploi-developpement-social.html" TargetMode="External"/><Relationship Id="rId7" Type="http://schemas.openxmlformats.org/officeDocument/2006/relationships/hyperlink" Target="http://legisquebec.gouv.qc.ca/fr/showdoc/cs/s-2.1" TargetMode="External"/><Relationship Id="rId8" Type="http://schemas.openxmlformats.org/officeDocument/2006/relationships/hyperlink" Target="http://www.legisquebec.gouv.qc.ca/fr/showdoc/cr/S-2.1,%20r.%201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esst.gouv.qc.ca/salle-de-presse/communiques/Pages/26-avril-2019-quebec.aspx"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Lors de l’enquête accident mortel, les témoignages ont révélé  que la problématique du gel dans le système de freinage survenait une dizaine de fois par hiver.  Ainsi on peut supposer que les travailleurs étaient habitués à cette situation;  ils étaient habitués aux risques.</a:t>
            </a:r>
            <a:endParaRPr/>
          </a:p>
          <a:p>
            <a:pPr indent="0" lvl="0" marL="0" rtl="0" algn="l">
              <a:spcBef>
                <a:spcPts val="0"/>
              </a:spcBef>
              <a:spcAft>
                <a:spcPts val="0"/>
              </a:spcAft>
              <a:buNone/>
            </a:pPr>
            <a:r>
              <a:rPr lang="fr-CA"/>
              <a:t>Peut-on supposer qu’à toutes les fois ils avaient procédé de la même façon?  Qu’ils avaient toujours fait ça comme ça?</a:t>
            </a:r>
            <a:endParaRPr/>
          </a:p>
          <a:p>
            <a:pPr indent="-184017" lvl="0" marL="184017" rtl="0" algn="l">
              <a:spcBef>
                <a:spcPts val="0"/>
              </a:spcBef>
              <a:spcAft>
                <a:spcPts val="0"/>
              </a:spcAft>
              <a:buClr>
                <a:schemeClr val="dk1"/>
              </a:buClr>
              <a:buSzPts val="1200"/>
              <a:buFont typeface="Arial"/>
              <a:buChar char="•"/>
            </a:pPr>
            <a:r>
              <a:rPr lang="fr-CA"/>
              <a:t>Plus on va sous le camion, plus on risque d’avoir un accident</a:t>
            </a:r>
            <a:endParaRPr/>
          </a:p>
          <a:p>
            <a:pPr indent="-184017" lvl="0" marL="184017" rtl="0" algn="l">
              <a:spcBef>
                <a:spcPts val="0"/>
              </a:spcBef>
              <a:spcAft>
                <a:spcPts val="0"/>
              </a:spcAft>
              <a:buClr>
                <a:schemeClr val="dk1"/>
              </a:buClr>
              <a:buSzPts val="1200"/>
              <a:buFont typeface="Arial"/>
              <a:buChar char="•"/>
            </a:pPr>
            <a:r>
              <a:rPr lang="fr-CA"/>
              <a:t>Plus on monte sur le chargement, plus on risque d’avoir un accident</a:t>
            </a:r>
            <a:endParaRPr/>
          </a:p>
          <a:p>
            <a:pPr indent="-184017" lvl="0" marL="184017" rtl="0" algn="l">
              <a:spcBef>
                <a:spcPts val="0"/>
              </a:spcBef>
              <a:spcAft>
                <a:spcPts val="0"/>
              </a:spcAft>
              <a:buClr>
                <a:schemeClr val="dk1"/>
              </a:buClr>
              <a:buSzPts val="1200"/>
              <a:buFont typeface="Arial"/>
              <a:buChar char="•"/>
            </a:pPr>
            <a:r>
              <a:rPr lang="fr-CA"/>
              <a:t>Plus on descend d’avant du camion, plus on risque d’avoir un accident</a:t>
            </a:r>
            <a:endParaRPr/>
          </a:p>
        </p:txBody>
      </p:sp>
      <p:sp>
        <p:nvSpPr>
          <p:cNvPr id="120" name="Google Shape;1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
        <p:nvSpPr>
          <p:cNvPr id="121" name="Google Shape;121;p1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122" name="Google Shape;122;p1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fr-CA"/>
              <a:t>Présentation du 26 avril 2018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fr-CA"/>
              <a:t>Définition légale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fr-CA"/>
              <a:t>« Un événement imprévu et soudain attribuable à toute cause, survenant à une personne par le fait ou à l'occasion de son travail et qui entraîne pour elle une lésion professionnelle;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fr-CA"/>
              <a:t>LATMP, art. 2</a:t>
            </a:r>
            <a:endParaRPr/>
          </a:p>
          <a:p>
            <a:pPr indent="0" lvl="0" marL="0" rtl="0" algn="l">
              <a:spcBef>
                <a:spcPts val="0"/>
              </a:spcBef>
              <a:spcAft>
                <a:spcPts val="0"/>
              </a:spcAft>
              <a:buNone/>
            </a:pPr>
            <a:r>
              <a:t/>
            </a:r>
            <a:endParaRPr/>
          </a:p>
        </p:txBody>
      </p:sp>
      <p:sp>
        <p:nvSpPr>
          <p:cNvPr id="134" name="Google Shape;13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CA" sz="1200">
                <a:solidFill>
                  <a:schemeClr val="dk1"/>
                </a:solidFill>
                <a:latin typeface="Calibri"/>
                <a:ea typeface="Calibri"/>
                <a:cs typeface="Calibri"/>
                <a:sym typeface="Calibri"/>
              </a:rPr>
              <a:t>Loi sur la santé et la sécurité du travail  </a:t>
            </a:r>
            <a:r>
              <a:rPr lang="fr-CA" u="sng">
                <a:solidFill>
                  <a:schemeClr val="hlink"/>
                </a:solidFill>
                <a:hlinkClick r:id="rId2"/>
              </a:rPr>
              <a:t>http://legisquebec.gouv.qc.ca/fr/showdoc/cs/s-2.1</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r>
              <a:rPr b="1" i="0" lang="fr-CA" sz="1200">
                <a:solidFill>
                  <a:schemeClr val="dk1"/>
                </a:solidFill>
                <a:latin typeface="Calibri"/>
                <a:ea typeface="Calibri"/>
                <a:cs typeface="Calibri"/>
                <a:sym typeface="Calibri"/>
              </a:rPr>
              <a:t>51.</a:t>
            </a:r>
            <a:r>
              <a:rPr b="0" i="0" lang="fr-CA" sz="1200">
                <a:solidFill>
                  <a:schemeClr val="dk1"/>
                </a:solidFill>
                <a:latin typeface="Calibri"/>
                <a:ea typeface="Calibri"/>
                <a:cs typeface="Calibri"/>
                <a:sym typeface="Calibri"/>
              </a:rPr>
              <a:t> L’employeur doit prendre les mesures nécessaires pour protéger la santé et assurer la sécurité et l’intégrité physique du travailleur. Il doit notamment:</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1°  s’assurer que les établissements sur lesquels il a autorité, sont équipés et aménagés de façon à assurer la protection du travailleur;</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2°  désigner des membres de son personnel chargés des questions de santé et de sécurité et en afficher les noms dans des endroits visibles et facilement accessibles au travailleur;</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3°  s’assurer que l’organisation du travail</a:t>
            </a:r>
            <a:r>
              <a:rPr lang="fr-CA"/>
              <a:t>, </a:t>
            </a:r>
            <a:r>
              <a:rPr b="0" i="0" lang="fr-CA" sz="1200">
                <a:solidFill>
                  <a:schemeClr val="dk1"/>
                </a:solidFill>
                <a:latin typeface="Calibri"/>
                <a:ea typeface="Calibri"/>
                <a:cs typeface="Calibri"/>
                <a:sym typeface="Calibri"/>
              </a:rPr>
              <a:t> les méthodes et techniques utilisées pour l’accomplir sont sécuritaires et ne portent pas atteinte à la santé du travailleur;</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4°  contrôler la tenue des lieux de travail, fournir des installations sanitaires, l’eau potable, un éclairage, une aération et un chauffage convenable et faire en sorte que les repas pris sur les lieux de travail soient consommés dans des conditions hygiéniques;</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5°  utiliser les méthodes et techniques visant à identifier, contrôler et éliminer les risques pouvant affecter la santé et la sécurité du travailleur;</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6°  prendre les mesures de sécurité contre l’incendie prescrites par règlement;</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7°  fournir un matériel sécuritaire et assurer son maintien en bon état;</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8°  s’assurer que l’émission d’un contaminant ou l’utilisation d’une matière dangereuse ne porte atteinte à la santé ou à la sécurité de quiconque sur un lieu de travail;</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9°  informer adéquatement le travailleur sur les risques reliés à son travail et lui assurer la formation, l’entraînement et la supervision appropriés afin de faire en sorte que le travailleur ait l’habileté et les connaissances requises pour accomplir de façon sécuritaire le travail qui lui est confié;</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10°  afficher, dans des endroits visibles et facilement accessibles aux travailleurs, les informations qui leur sont transmises par la Commission, l’agence et le médecin responsable, et mettre ces informations à la disposition des travailleurs, du comité de santé et de sécurité et de l’association accréditée;</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11°  fournir gratuitement au travailleur tous les moyens et équipements de protection individuels choisis par le comité de santé et de sécurité conformément au paragraphe 4° de l’article 78 ou, le cas échéant, les moyens et équipements de protection individuels ou collectifs déterminés par règlement et s’assurer que le travailleur, à l’occasion de son travail, utilise ces moyens et équipements;</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12°  permettre aux travailleurs de se soumettre aux examens de santé en cours d’emploi exigés pour l’application de la présente loi et des règlements;</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13°  communiquer aux travailleurs, au comité de santé et de sécurité, à l’association accréditée, au directeur de santé publique et à la Commission, la liste des matières dangereuses utilisées dans l’établissement et des contaminants qui peuvent y être émis;</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14°  collaborer avec le comité de santé et de sécurité ou, le cas échéant, avec le comité de chantier ainsi qu’avec toute personne chargée de l’application de la présente loi et des règlements et leur fournir tous les renseignements nécessaires;</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15°  mettre à la disposition du comité de santé et de sécurité les équipements, les locaux et le personnel clérical nécessaires à l’accomplissement de leurs fonctions.</a:t>
            </a:r>
            <a:endParaRPr/>
          </a:p>
          <a:p>
            <a:pPr indent="0" lvl="0" marL="0" rtl="0" algn="l">
              <a:spcBef>
                <a:spcPts val="0"/>
              </a:spcBef>
              <a:spcAft>
                <a:spcPts val="0"/>
              </a:spcAft>
              <a:buNone/>
            </a:pPr>
            <a:r>
              <a:t/>
            </a:r>
            <a:endParaRPr/>
          </a:p>
        </p:txBody>
      </p:sp>
      <p:sp>
        <p:nvSpPr>
          <p:cNvPr id="219" name="Google Shape;21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CA" sz="1200">
                <a:solidFill>
                  <a:schemeClr val="dk1"/>
                </a:solidFill>
                <a:latin typeface="Calibri"/>
                <a:ea typeface="Calibri"/>
                <a:cs typeface="Calibri"/>
                <a:sym typeface="Calibri"/>
              </a:rPr>
              <a:t>Normal et habituel est l’opposé d’exceptionnel ou occasionnel</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En vertu des alinéas 92(10)a) et 92(10)b) de la </a:t>
            </a:r>
            <a:r>
              <a:rPr b="0" i="1" lang="fr-CA" sz="1200">
                <a:solidFill>
                  <a:schemeClr val="dk1"/>
                </a:solidFill>
                <a:latin typeface="Calibri"/>
                <a:ea typeface="Calibri"/>
                <a:cs typeface="Calibri"/>
                <a:sym typeface="Calibri"/>
              </a:rPr>
              <a:t>Loi constitutionnelle de 1867</a:t>
            </a:r>
            <a:r>
              <a:rPr b="0" i="0" lang="fr-CA" sz="1200">
                <a:solidFill>
                  <a:schemeClr val="dk1"/>
                </a:solidFill>
                <a:latin typeface="Calibri"/>
                <a:ea typeface="Calibri"/>
                <a:cs typeface="Calibri"/>
                <a:sym typeface="Calibri"/>
              </a:rPr>
              <a:t>, une entreprise de transport relève généralement de la compétence de la province si elle se situe à l’intérieur des limites de cette province, mais elle relève de la compétence du gouvernement fédéral si elle s’étend au-delà des limites de la province. Il faut considérer les activités normales ou habituelles de l’entreprise.</a:t>
            </a:r>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Ex: Un transporteur se rend une fois par semaine dans le Vermont. Même si 95% de ses opérations se passent au Québec, il sera reconnu comme de compétence fédérale.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La protection des travailleurs varie lorsque l’entreprise est de compétence fédérale plutôt que provinciale. Les deux sont assujetties à la </a:t>
            </a:r>
            <a:r>
              <a:rPr b="0" i="0" lang="fr-CA" sz="1200" u="sng">
                <a:solidFill>
                  <a:schemeClr val="dk1"/>
                </a:solidFill>
                <a:latin typeface="Calibri"/>
                <a:ea typeface="Calibri"/>
                <a:cs typeface="Calibri"/>
                <a:sym typeface="Calibri"/>
                <a:hlinkClick r:id="rId2">
                  <a:extLst>
                    <a:ext uri="{A12FA001-AC4F-418D-AE19-62706E023703}">
                      <ahyp:hlinkClr val="tx"/>
                    </a:ext>
                  </a:extLst>
                </a:hlinkClick>
              </a:rPr>
              <a:t>Loi sur les accidents du travail et les maladies professionnelles</a:t>
            </a:r>
            <a:r>
              <a:rPr b="0" i="0" lang="fr-CA" sz="1200">
                <a:solidFill>
                  <a:schemeClr val="dk1"/>
                </a:solidFill>
                <a:latin typeface="Calibri"/>
                <a:ea typeface="Calibri"/>
                <a:cs typeface="Calibri"/>
                <a:sym typeface="Calibri"/>
              </a:rPr>
              <a:t>. Par contre, l’entreprise de compétence fédérale n’est pas soumise aux dispositions de la </a:t>
            </a:r>
            <a:r>
              <a:rPr b="0" i="0" lang="fr-CA" sz="1200" u="sng">
                <a:solidFill>
                  <a:schemeClr val="dk1"/>
                </a:solidFill>
                <a:latin typeface="Calibri"/>
                <a:ea typeface="Calibri"/>
                <a:cs typeface="Calibri"/>
                <a:sym typeface="Calibri"/>
                <a:hlinkClick r:id="rId3">
                  <a:extLst>
                    <a:ext uri="{A12FA001-AC4F-418D-AE19-62706E023703}">
                      <ahyp:hlinkClr val="tx"/>
                    </a:ext>
                  </a:extLst>
                </a:hlinkClick>
              </a:rPr>
              <a:t>Loi sur la santé et la sécurité du travail</a:t>
            </a:r>
            <a:r>
              <a:rPr b="0" i="0" lang="fr-CA" sz="1200">
                <a:solidFill>
                  <a:schemeClr val="dk1"/>
                </a:solidFill>
                <a:latin typeface="Calibri"/>
                <a:ea typeface="Calibri"/>
                <a:cs typeface="Calibri"/>
                <a:sym typeface="Calibri"/>
              </a:rPr>
              <a:t> (LSST) relatives au retrait préventif (maternité), à la prévention et, s’il y a lieu, au financement d’une </a:t>
            </a:r>
            <a:r>
              <a:rPr b="0" i="0" lang="fr-CA" sz="1200" u="sng">
                <a:solidFill>
                  <a:schemeClr val="dk1"/>
                </a:solidFill>
                <a:latin typeface="Calibri"/>
                <a:ea typeface="Calibri"/>
                <a:cs typeface="Calibri"/>
                <a:sym typeface="Calibri"/>
                <a:hlinkClick r:id="rId4">
                  <a:extLst>
                    <a:ext uri="{A12FA001-AC4F-418D-AE19-62706E023703}">
                      <ahyp:hlinkClr val="tx"/>
                    </a:ext>
                  </a:extLst>
                </a:hlinkClick>
              </a:rPr>
              <a:t>association sectorielle paritaire</a:t>
            </a:r>
            <a:r>
              <a:rPr b="0" i="0" lang="fr-CA" sz="1200">
                <a:solidFill>
                  <a:schemeClr val="dk1"/>
                </a:solidFill>
                <a:latin typeface="Calibri"/>
                <a:ea typeface="Calibri"/>
                <a:cs typeface="Calibri"/>
                <a:sym typeface="Calibri"/>
              </a:rPr>
              <a:t> (comme Via Prévention et l’ASP-Construction). En ces matières, c’est le Code canadien du travail qui s’applique.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fr-CA" sz="1200">
                <a:solidFill>
                  <a:schemeClr val="dk1"/>
                </a:solidFill>
                <a:latin typeface="Calibri"/>
                <a:ea typeface="Calibri"/>
                <a:cs typeface="Calibri"/>
                <a:sym typeface="Calibri"/>
              </a:rPr>
              <a:t>CNESST: Commission des normes, de l'équité, de la santé et de la sécurité du travail</a:t>
            </a:r>
            <a:endParaRPr/>
          </a:p>
          <a:p>
            <a:pPr indent="0" lvl="0" marL="0" marR="0" rtl="0" algn="l">
              <a:lnSpc>
                <a:spcPct val="100000"/>
              </a:lnSpc>
              <a:spcBef>
                <a:spcPts val="0"/>
              </a:spcBef>
              <a:spcAft>
                <a:spcPts val="0"/>
              </a:spcAft>
              <a:buClr>
                <a:schemeClr val="dk1"/>
              </a:buClr>
              <a:buSzPts val="1200"/>
              <a:buFont typeface="Calibri"/>
              <a:buNone/>
            </a:pPr>
            <a:r>
              <a:rPr b="0" i="0" lang="fr-CA" sz="1200">
                <a:solidFill>
                  <a:schemeClr val="dk1"/>
                </a:solidFill>
                <a:latin typeface="Calibri"/>
                <a:ea typeface="Calibri"/>
                <a:cs typeface="Calibri"/>
                <a:sym typeface="Calibri"/>
              </a:rPr>
              <a:t>Programme du travail : l’équivalent de la CNESST au fédéral (fait partie d</a:t>
            </a:r>
            <a:r>
              <a:rPr b="0" i="0" lang="fr-CA" sz="1200" u="sng">
                <a:solidFill>
                  <a:schemeClr val="dk1"/>
                </a:solidFill>
                <a:latin typeface="Calibri"/>
                <a:ea typeface="Calibri"/>
                <a:cs typeface="Calibri"/>
                <a:sym typeface="Calibri"/>
                <a:hlinkClick r:id="rId5">
                  <a:extLst>
                    <a:ext uri="{A12FA001-AC4F-418D-AE19-62706E023703}">
                      <ahyp:hlinkClr val="tx"/>
                    </a:ext>
                  </a:extLst>
                </a:hlinkClick>
              </a:rPr>
              <a:t>’</a:t>
            </a:r>
            <a:r>
              <a:rPr lang="fr-CA" u="sng">
                <a:solidFill>
                  <a:schemeClr val="hlink"/>
                </a:solidFill>
                <a:hlinkClick r:id="rId6"/>
              </a:rPr>
              <a:t>Emploi et Développement social Canada</a:t>
            </a:r>
            <a:r>
              <a:rPr b="0" i="0" lang="fr-CA" sz="1200">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CA" sz="1200">
                <a:solidFill>
                  <a:schemeClr val="dk1"/>
                </a:solidFill>
                <a:latin typeface="Calibri"/>
                <a:ea typeface="Calibri"/>
                <a:cs typeface="Calibri"/>
                <a:sym typeface="Calibri"/>
              </a:rPr>
              <a:t>LSST: </a:t>
            </a:r>
            <a:r>
              <a:rPr b="1" i="0" lang="fr-CA" sz="1200" cap="none">
                <a:solidFill>
                  <a:schemeClr val="dk1"/>
                </a:solidFill>
                <a:latin typeface="Calibri"/>
                <a:ea typeface="Calibri"/>
                <a:cs typeface="Calibri"/>
                <a:sym typeface="Calibri"/>
              </a:rPr>
              <a:t>LOI SUR LA SANTÉ ET LA SÉCURITÉ DU TRAVAIL </a:t>
            </a:r>
            <a:r>
              <a:rPr lang="fr-CA" u="sng">
                <a:solidFill>
                  <a:schemeClr val="hlink"/>
                </a:solidFill>
                <a:hlinkClick r:id="rId7"/>
              </a:rPr>
              <a:t>http://legisquebec.gouv.qc.ca/fr/showdoc/cs/s-2.1</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CA" sz="1200">
                <a:solidFill>
                  <a:schemeClr val="dk1"/>
                </a:solidFill>
                <a:latin typeface="Calibri"/>
                <a:ea typeface="Calibri"/>
                <a:cs typeface="Calibri"/>
                <a:sym typeface="Calibri"/>
              </a:rPr>
              <a:t>RSST: </a:t>
            </a:r>
            <a:r>
              <a:rPr b="1" i="0" lang="fr-CA" sz="1200">
                <a:solidFill>
                  <a:schemeClr val="dk1"/>
                </a:solidFill>
                <a:latin typeface="Calibri"/>
                <a:ea typeface="Calibri"/>
                <a:cs typeface="Calibri"/>
                <a:sym typeface="Calibri"/>
              </a:rPr>
              <a:t>Règlement sur la santé et la sécurité du travail </a:t>
            </a:r>
            <a:r>
              <a:rPr lang="fr-CA" u="sng">
                <a:solidFill>
                  <a:schemeClr val="hlink"/>
                </a:solidFill>
                <a:hlinkClick r:id="rId8"/>
              </a:rPr>
              <a:t>http://www.legisquebec.gouv.qc.ca/fr/showdoc/cr/S-2.1,%20r.%2013</a:t>
            </a:r>
            <a:endParaRPr/>
          </a:p>
          <a:p>
            <a:pPr indent="0" lvl="0" marL="0" marR="0" rtl="0" algn="l">
              <a:lnSpc>
                <a:spcPct val="100000"/>
              </a:lnSpc>
              <a:spcBef>
                <a:spcPts val="0"/>
              </a:spcBef>
              <a:spcAft>
                <a:spcPts val="0"/>
              </a:spcAft>
              <a:buClr>
                <a:schemeClr val="dk1"/>
              </a:buClr>
              <a:buSzPts val="1200"/>
              <a:buFont typeface="Calibri"/>
              <a:buNone/>
            </a:pPr>
            <a:r>
              <a:rPr b="0" i="0" lang="fr-CA" sz="1200">
                <a:solidFill>
                  <a:schemeClr val="dk1"/>
                </a:solidFill>
                <a:latin typeface="Calibri"/>
                <a:ea typeface="Calibri"/>
                <a:cs typeface="Calibri"/>
                <a:sym typeface="Calibri"/>
              </a:rPr>
              <a:t>CSTC: </a:t>
            </a:r>
            <a:r>
              <a:rPr b="1" i="0" lang="fr-CA" sz="1200">
                <a:solidFill>
                  <a:schemeClr val="dk1"/>
                </a:solidFill>
                <a:latin typeface="Calibri"/>
                <a:ea typeface="Calibri"/>
                <a:cs typeface="Calibri"/>
                <a:sym typeface="Calibri"/>
              </a:rPr>
              <a:t>Code de sécurité pour les travaux de construction </a:t>
            </a:r>
            <a:r>
              <a:rPr lang="fr-CA" u="sng">
                <a:solidFill>
                  <a:schemeClr val="hlink"/>
                </a:solidFill>
                <a:hlinkClick r:id="rId9"/>
              </a:rPr>
              <a:t>http://legisquebec.gouv.qc.ca/fr/showdoc/cr/S-2.1,%20r.%204</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CA" sz="1200">
                <a:solidFill>
                  <a:schemeClr val="dk1"/>
                </a:solidFill>
                <a:latin typeface="Calibri"/>
                <a:ea typeface="Calibri"/>
                <a:cs typeface="Calibri"/>
                <a:sym typeface="Calibri"/>
              </a:rPr>
              <a:t>LATMP: </a:t>
            </a:r>
            <a:r>
              <a:rPr b="1" i="0" lang="fr-CA" sz="1200" cap="none">
                <a:solidFill>
                  <a:schemeClr val="dk1"/>
                </a:solidFill>
                <a:latin typeface="Calibri"/>
                <a:ea typeface="Calibri"/>
                <a:cs typeface="Calibri"/>
                <a:sym typeface="Calibri"/>
              </a:rPr>
              <a:t>LOI SUR LES ACCIDENTS DU TRAVAIL ET LES MALADIES PROFESSIONNELLES </a:t>
            </a:r>
            <a:r>
              <a:rPr lang="fr-CA" u="sng">
                <a:solidFill>
                  <a:schemeClr val="hlink"/>
                </a:solidFill>
                <a:hlinkClick r:id="rId10"/>
              </a:rPr>
              <a:t>http://legisquebec.gouv.qc.ca/fr/showdoc/cs/A-3.001</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CA" sz="1200">
                <a:solidFill>
                  <a:schemeClr val="dk1"/>
                </a:solidFill>
                <a:latin typeface="Calibri"/>
                <a:ea typeface="Calibri"/>
                <a:cs typeface="Calibri"/>
                <a:sym typeface="Calibri"/>
              </a:rPr>
              <a:t>CCT: </a:t>
            </a:r>
            <a:r>
              <a:rPr b="1" i="0" lang="fr-CA" sz="1200">
                <a:solidFill>
                  <a:schemeClr val="dk1"/>
                </a:solidFill>
                <a:latin typeface="Calibri"/>
                <a:ea typeface="Calibri"/>
                <a:cs typeface="Calibri"/>
                <a:sym typeface="Calibri"/>
              </a:rPr>
              <a:t>Code canadien du travail </a:t>
            </a:r>
            <a:r>
              <a:rPr lang="fr-CA" u="sng">
                <a:solidFill>
                  <a:schemeClr val="hlink"/>
                </a:solidFill>
                <a:hlinkClick r:id="rId11"/>
              </a:rPr>
              <a:t>https://laws-lois.justice.gc.ca/fra/lois/L-2/</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CA" sz="1200">
                <a:solidFill>
                  <a:schemeClr val="dk1"/>
                </a:solidFill>
                <a:latin typeface="Calibri"/>
                <a:ea typeface="Calibri"/>
                <a:cs typeface="Calibri"/>
                <a:sym typeface="Calibri"/>
              </a:rPr>
              <a:t>RCSST: </a:t>
            </a:r>
            <a:r>
              <a:rPr b="1" i="0" lang="fr-CA" sz="1200">
                <a:solidFill>
                  <a:schemeClr val="dk1"/>
                </a:solidFill>
                <a:latin typeface="Calibri"/>
                <a:ea typeface="Calibri"/>
                <a:cs typeface="Calibri"/>
                <a:sym typeface="Calibri"/>
              </a:rPr>
              <a:t>Règlement canadien sur la santé et la sécurité au travail </a:t>
            </a:r>
            <a:r>
              <a:rPr lang="fr-CA" u="sng">
                <a:solidFill>
                  <a:schemeClr val="hlink"/>
                </a:solidFill>
                <a:hlinkClick r:id="rId12"/>
              </a:rPr>
              <a:t>https://laws.justice.gc.ca/fra/reglements/DORS-86-304/</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85" name="Google Shape;8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u="sng">
                <a:solidFill>
                  <a:schemeClr val="hlink"/>
                </a:solidFill>
                <a:hlinkClick r:id="rId2"/>
              </a:rPr>
              <a:t>https://www.cnesst.gouv.qc.ca/salle-de-presse/communiques/Pages/26-avril-2019-quebec.aspx</a:t>
            </a:r>
            <a:endParaRPr/>
          </a:p>
        </p:txBody>
      </p:sp>
      <p:sp>
        <p:nvSpPr>
          <p:cNvPr id="93" name="Google Shape;9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Environ 15 accidents par jour</a:t>
            </a:r>
            <a:endParaRPr/>
          </a:p>
        </p:txBody>
      </p:sp>
      <p:sp>
        <p:nvSpPr>
          <p:cNvPr id="101" name="Google Shape;10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9.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7232072" y="2876797"/>
            <a:ext cx="4936177" cy="110440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 name="Google Shape;15;p2"/>
          <p:cNvPicPr preferRelativeResize="0"/>
          <p:nvPr/>
        </p:nvPicPr>
        <p:blipFill rotWithShape="1">
          <a:blip r:embed="rId3">
            <a:alphaModFix/>
          </a:blip>
          <a:srcRect b="0" l="0" r="0" t="0"/>
          <a:stretch/>
        </p:blipFill>
        <p:spPr>
          <a:xfrm>
            <a:off x="684213" y="409700"/>
            <a:ext cx="1932711" cy="1104406"/>
          </a:xfrm>
          <a:prstGeom prst="rect">
            <a:avLst/>
          </a:prstGeom>
          <a:noFill/>
          <a:ln>
            <a:noFill/>
          </a:ln>
        </p:spPr>
      </p:pic>
      <p:sp>
        <p:nvSpPr>
          <p:cNvPr id="16" name="Google Shape;16;p2"/>
          <p:cNvSpPr/>
          <p:nvPr/>
        </p:nvSpPr>
        <p:spPr>
          <a:xfrm>
            <a:off x="142504" y="5775489"/>
            <a:ext cx="1579418" cy="9541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txBox="1"/>
          <p:nvPr>
            <p:ph idx="1" type="body"/>
          </p:nvPr>
        </p:nvSpPr>
        <p:spPr>
          <a:xfrm>
            <a:off x="593872" y="5076213"/>
            <a:ext cx="4032250" cy="133787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dk1"/>
              </a:buClr>
              <a:buSzPts val="1800"/>
              <a:buNone/>
              <a:defRPr sz="1800"/>
            </a:lvl1pPr>
            <a:lvl2pPr indent="-355600" lvl="1" marL="914400" algn="l">
              <a:lnSpc>
                <a:spcPct val="90000"/>
              </a:lnSpc>
              <a:spcBef>
                <a:spcPts val="500"/>
              </a:spcBef>
              <a:spcAft>
                <a:spcPts val="0"/>
              </a:spcAft>
              <a:buClr>
                <a:schemeClr val="dk1"/>
              </a:buClr>
              <a:buSzPts val="2000"/>
              <a:buChar char="⮚"/>
              <a:defRPr sz="2000"/>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a:lvl1pPr>
            <a:lvl2pPr indent="-381000" lvl="1" marL="914400" algn="l">
              <a:lnSpc>
                <a:spcPct val="90000"/>
              </a:lnSpc>
              <a:spcBef>
                <a:spcPts val="500"/>
              </a:spcBef>
              <a:spcAft>
                <a:spcPts val="0"/>
              </a:spcAft>
              <a:buClr>
                <a:schemeClr val="dk1"/>
              </a:buClr>
              <a:buSzPts val="2400"/>
              <a:buFont typeface="Noto Sans Symbols"/>
              <a:buChar char="⮚"/>
              <a:defRPr/>
            </a:lvl2pPr>
            <a:lvl3pPr indent="-381000" lvl="2" marL="1371600" algn="l">
              <a:lnSpc>
                <a:spcPct val="90000"/>
              </a:lnSpc>
              <a:spcBef>
                <a:spcPts val="500"/>
              </a:spcBef>
              <a:spcAft>
                <a:spcPts val="0"/>
              </a:spcAft>
              <a:buClr>
                <a:schemeClr val="dk1"/>
              </a:buClr>
              <a:buSzPts val="2400"/>
              <a:buFont typeface="Noto Sans Symbols"/>
              <a:buChar char="▪"/>
              <a:defRPr/>
            </a:lvl3pPr>
            <a:lvl4pPr indent="-381000" lvl="3" marL="1828800" algn="l">
              <a:lnSpc>
                <a:spcPct val="90000"/>
              </a:lnSpc>
              <a:spcBef>
                <a:spcPts val="500"/>
              </a:spcBef>
              <a:spcAft>
                <a:spcPts val="0"/>
              </a:spcAft>
              <a:buClr>
                <a:schemeClr val="dk1"/>
              </a:buClr>
              <a:buSzPts val="2400"/>
              <a:buFont typeface="Arial"/>
              <a:buChar char="•"/>
              <a:defRPr/>
            </a:lvl4pPr>
            <a:lvl5pPr indent="-381000" lvl="4" marL="2286000" algn="l">
              <a:lnSpc>
                <a:spcPct val="90000"/>
              </a:lnSpc>
              <a:spcBef>
                <a:spcPts val="500"/>
              </a:spcBef>
              <a:spcAft>
                <a:spcPts val="0"/>
              </a:spcAft>
              <a:buClr>
                <a:schemeClr val="dk1"/>
              </a:buClr>
              <a:buSzPts val="2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2" type="body"/>
          </p:nvPr>
        </p:nvSpPr>
        <p:spPr>
          <a:xfrm>
            <a:off x="6385956" y="1839913"/>
            <a:ext cx="51816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a:lvl1pPr>
            <a:lvl2pPr indent="-381000" lvl="1" marL="914400" algn="l">
              <a:lnSpc>
                <a:spcPct val="90000"/>
              </a:lnSpc>
              <a:spcBef>
                <a:spcPts val="500"/>
              </a:spcBef>
              <a:spcAft>
                <a:spcPts val="0"/>
              </a:spcAft>
              <a:buClr>
                <a:schemeClr val="dk1"/>
              </a:buClr>
              <a:buSzPts val="2400"/>
              <a:buFont typeface="Noto Sans Symbols"/>
              <a:buChar char="⮚"/>
              <a:defRPr/>
            </a:lvl2pPr>
            <a:lvl3pPr indent="-381000" lvl="2" marL="1371600" algn="l">
              <a:lnSpc>
                <a:spcPct val="90000"/>
              </a:lnSpc>
              <a:spcBef>
                <a:spcPts val="500"/>
              </a:spcBef>
              <a:spcAft>
                <a:spcPts val="0"/>
              </a:spcAft>
              <a:buClr>
                <a:schemeClr val="dk1"/>
              </a:buClr>
              <a:buSzPts val="2400"/>
              <a:buFont typeface="Noto Sans Symbols"/>
              <a:buChar char="▪"/>
              <a:defRPr/>
            </a:lvl3pPr>
            <a:lvl4pPr indent="-381000" lvl="3" marL="1828800" algn="l">
              <a:lnSpc>
                <a:spcPct val="90000"/>
              </a:lnSpc>
              <a:spcBef>
                <a:spcPts val="500"/>
              </a:spcBef>
              <a:spcAft>
                <a:spcPts val="0"/>
              </a:spcAft>
              <a:buClr>
                <a:schemeClr val="dk1"/>
              </a:buClr>
              <a:buSzPts val="2400"/>
              <a:buFont typeface="Arial"/>
              <a:buChar char="•"/>
              <a:defRPr/>
            </a:lvl4pPr>
            <a:lvl5pPr indent="-381000" lvl="4" marL="2286000" marR="0" algn="l">
              <a:lnSpc>
                <a:spcPct val="90000"/>
              </a:lnSpc>
              <a:spcBef>
                <a:spcPts val="500"/>
              </a:spcBef>
              <a:spcAft>
                <a:spcPts val="0"/>
              </a:spcAft>
              <a:buClr>
                <a:schemeClr val="dk1"/>
              </a:buClr>
              <a:buSzPts val="2400"/>
              <a:buFont typeface="Avenir"/>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e de titre" type="title">
  <p:cSld name="TITLE">
    <p:spTree>
      <p:nvGrpSpPr>
        <p:cNvPr id="22" name="Shape 22"/>
        <p:cNvGrpSpPr/>
        <p:nvPr/>
      </p:nvGrpSpPr>
      <p:grpSpPr>
        <a:xfrm>
          <a:off x="0" y="0"/>
          <a:ext cx="0" cy="0"/>
          <a:chOff x="0" y="0"/>
          <a:chExt cx="0" cy="0"/>
        </a:xfrm>
      </p:grpSpPr>
      <p:sp>
        <p:nvSpPr>
          <p:cNvPr id="23" name="Google Shape;23;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5"/>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
          <p:cNvSpPr txBox="1"/>
          <p:nvPr>
            <p:ph idx="1" type="body"/>
          </p:nvPr>
        </p:nvSpPr>
        <p:spPr>
          <a:xfrm>
            <a:off x="1051956" y="1824831"/>
            <a:ext cx="105156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a:lvl1pPr>
            <a:lvl2pPr indent="-381000" lvl="1" marL="914400" algn="l">
              <a:lnSpc>
                <a:spcPct val="90000"/>
              </a:lnSpc>
              <a:spcBef>
                <a:spcPts val="500"/>
              </a:spcBef>
              <a:spcAft>
                <a:spcPts val="0"/>
              </a:spcAft>
              <a:buClr>
                <a:schemeClr val="dk1"/>
              </a:buClr>
              <a:buSzPts val="2400"/>
              <a:buFont typeface="Noto Sans Symbols"/>
              <a:buChar char="⮚"/>
              <a:defRPr/>
            </a:lvl2pPr>
            <a:lvl3pPr indent="-381000" lvl="2" marL="1371600" algn="l">
              <a:lnSpc>
                <a:spcPct val="90000"/>
              </a:lnSpc>
              <a:spcBef>
                <a:spcPts val="500"/>
              </a:spcBef>
              <a:spcAft>
                <a:spcPts val="0"/>
              </a:spcAft>
              <a:buClr>
                <a:schemeClr val="dk1"/>
              </a:buClr>
              <a:buSzPts val="2400"/>
              <a:buFont typeface="Noto Sans Symbols"/>
              <a:buChar char="▪"/>
              <a:defRPr/>
            </a:lvl3pPr>
            <a:lvl4pPr indent="-381000" lvl="3" marL="1828800" algn="l">
              <a:lnSpc>
                <a:spcPct val="90000"/>
              </a:lnSpc>
              <a:spcBef>
                <a:spcPts val="500"/>
              </a:spcBef>
              <a:spcAft>
                <a:spcPts val="0"/>
              </a:spcAft>
              <a:buClr>
                <a:schemeClr val="dk1"/>
              </a:buClr>
              <a:buSzPts val="2400"/>
              <a:buFont typeface="Avenir"/>
              <a:buChar char="–"/>
              <a:defRPr/>
            </a:lvl4pPr>
            <a:lvl5pPr indent="-381000" lvl="4" marL="2286000" algn="l">
              <a:lnSpc>
                <a:spcPct val="90000"/>
              </a:lnSpc>
              <a:spcBef>
                <a:spcPts val="500"/>
              </a:spcBef>
              <a:spcAft>
                <a:spcPts val="0"/>
              </a:spcAft>
              <a:buClr>
                <a:schemeClr val="dk1"/>
              </a:buClr>
              <a:buSzPts val="2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
          <p:cNvSpPr txBox="1"/>
          <p:nvPr>
            <p:ph idx="12" type="sldNum"/>
          </p:nvPr>
        </p:nvSpPr>
        <p:spPr>
          <a:xfrm>
            <a:off x="8824356" y="6369688"/>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p:cSld name="Contenu avec légende">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6"/>
          <p:cNvSpPr txBox="1"/>
          <p:nvPr>
            <p:ph idx="1" type="body"/>
          </p:nvPr>
        </p:nvSpPr>
        <p:spPr>
          <a:xfrm>
            <a:off x="5467998" y="987425"/>
            <a:ext cx="6172200" cy="4873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Font typeface="Noto Sans Symbols"/>
              <a:buChar char="⮚"/>
              <a:defRPr sz="2400"/>
            </a:lvl2pPr>
            <a:lvl3pPr indent="-381000" lvl="2" marL="1371600" algn="l">
              <a:lnSpc>
                <a:spcPct val="90000"/>
              </a:lnSpc>
              <a:spcBef>
                <a:spcPts val="500"/>
              </a:spcBef>
              <a:spcAft>
                <a:spcPts val="0"/>
              </a:spcAft>
              <a:buClr>
                <a:schemeClr val="dk1"/>
              </a:buClr>
              <a:buSzPts val="2400"/>
              <a:buFont typeface="Noto Sans Symbols"/>
              <a:buChar char="▪"/>
              <a:defRPr sz="2400"/>
            </a:lvl3pPr>
            <a:lvl4pPr indent="-381000" lvl="3" marL="1828800" algn="l">
              <a:lnSpc>
                <a:spcPct val="90000"/>
              </a:lnSpc>
              <a:spcBef>
                <a:spcPts val="500"/>
              </a:spcBef>
              <a:spcAft>
                <a:spcPts val="0"/>
              </a:spcAft>
              <a:buClr>
                <a:schemeClr val="dk1"/>
              </a:buClr>
              <a:buSzPts val="2400"/>
              <a:buFont typeface="Arial"/>
              <a:buChar char="•"/>
              <a:defRPr sz="2400"/>
            </a:lvl4pPr>
            <a:lvl5pPr indent="-381000" lvl="4" marL="2286000" marR="0" algn="l">
              <a:lnSpc>
                <a:spcPct val="90000"/>
              </a:lnSpc>
              <a:spcBef>
                <a:spcPts val="500"/>
              </a:spcBef>
              <a:spcAft>
                <a:spcPts val="0"/>
              </a:spcAft>
              <a:buClr>
                <a:schemeClr val="dk1"/>
              </a:buClr>
              <a:buSzPts val="2400"/>
              <a:buFont typeface="Avenir"/>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1" name="Google Shape;31;p6"/>
          <p:cNvSpPr txBox="1"/>
          <p:nvPr>
            <p:ph idx="2" type="body"/>
          </p:nvPr>
        </p:nvSpPr>
        <p:spPr>
          <a:xfrm>
            <a:off x="110960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 name="Google Shape;32;p6"/>
          <p:cNvSpPr txBox="1"/>
          <p:nvPr/>
        </p:nvSpPr>
        <p:spPr>
          <a:xfrm>
            <a:off x="1129751" y="457200"/>
            <a:ext cx="3932237" cy="1600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venir"/>
              <a:buNone/>
            </a:pPr>
            <a:r>
              <a:rPr b="1" lang="fr-CA" sz="3600">
                <a:solidFill>
                  <a:schemeClr val="dk1"/>
                </a:solidFill>
                <a:latin typeface="Avenir"/>
                <a:ea typeface="Avenir"/>
                <a:cs typeface="Avenir"/>
                <a:sym typeface="Avenir"/>
              </a:rPr>
              <a:t>Modifiez le style du titre</a:t>
            </a:r>
            <a:endParaRPr b="1" sz="3600">
              <a:solidFill>
                <a:schemeClr val="dk1"/>
              </a:solidFill>
              <a:latin typeface="Avenir"/>
              <a:ea typeface="Avenir"/>
              <a:cs typeface="Avenir"/>
              <a:sym typeface="Aveni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7"/>
          <p:cNvSpPr txBox="1"/>
          <p:nvPr>
            <p:ph type="title"/>
          </p:nvPr>
        </p:nvSpPr>
        <p:spPr>
          <a:xfrm>
            <a:off x="11395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p:nvPr>
            <p:ph idx="2" type="pic"/>
          </p:nvPr>
        </p:nvSpPr>
        <p:spPr>
          <a:xfrm>
            <a:off x="54829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400"/>
              <a:buFont typeface="Noto Sans Symbols"/>
              <a:buNone/>
              <a:defRPr b="0" i="0" sz="2400" u="none" cap="none" strike="noStrike">
                <a:solidFill>
                  <a:schemeClr val="dk1"/>
                </a:solidFill>
                <a:latin typeface="Avenir"/>
                <a:ea typeface="Avenir"/>
                <a:cs typeface="Avenir"/>
                <a:sym typeface="Avenir"/>
              </a:defRPr>
            </a:lvl1pPr>
            <a:lvl2pPr lvl="1" marR="0" rtl="0" algn="l">
              <a:lnSpc>
                <a:spcPct val="90000"/>
              </a:lnSpc>
              <a:spcBef>
                <a:spcPts val="500"/>
              </a:spcBef>
              <a:spcAft>
                <a:spcPts val="0"/>
              </a:spcAft>
              <a:buClr>
                <a:schemeClr val="dk1"/>
              </a:buClr>
              <a:buSzPts val="2800"/>
              <a:buFont typeface="Noto Sans Symbols"/>
              <a:buNone/>
              <a:defRPr b="0" i="0" sz="2800" u="none" cap="none" strike="noStrike">
                <a:solidFill>
                  <a:schemeClr val="dk1"/>
                </a:solidFill>
                <a:latin typeface="Avenir"/>
                <a:ea typeface="Avenir"/>
                <a:cs typeface="Avenir"/>
                <a:sym typeface="Avenir"/>
              </a:defRPr>
            </a:lvl2pPr>
            <a:lvl3pPr lvl="2" marR="0" rtl="0" algn="l">
              <a:lnSpc>
                <a:spcPct val="90000"/>
              </a:lnSpc>
              <a:spcBef>
                <a:spcPts val="500"/>
              </a:spcBef>
              <a:spcAft>
                <a:spcPts val="0"/>
              </a:spcAft>
              <a:buClr>
                <a:schemeClr val="dk1"/>
              </a:buClr>
              <a:buSzPts val="2400"/>
              <a:buFont typeface="Noto Sans Symbols"/>
              <a:buNone/>
              <a:defRPr b="0" i="0" sz="2400" u="none" cap="none" strike="noStrike">
                <a:solidFill>
                  <a:schemeClr val="dk1"/>
                </a:solidFill>
                <a:latin typeface="Avenir"/>
                <a:ea typeface="Avenir"/>
                <a:cs typeface="Avenir"/>
                <a:sym typeface="Avenir"/>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4pPr>
            <a:lvl5pPr lvl="4" marR="0" rtl="0" algn="l">
              <a:lnSpc>
                <a:spcPct val="90000"/>
              </a:lnSpc>
              <a:spcBef>
                <a:spcPts val="500"/>
              </a:spcBef>
              <a:spcAft>
                <a:spcPts val="0"/>
              </a:spcAft>
              <a:buClr>
                <a:schemeClr val="dk1"/>
              </a:buClr>
              <a:buSzPts val="2000"/>
              <a:buFont typeface="Avenir"/>
              <a:buNone/>
              <a:defRPr b="0" i="0" sz="2000" u="none" cap="none" strike="noStrike">
                <a:solidFill>
                  <a:schemeClr val="dk1"/>
                </a:solidFill>
                <a:latin typeface="Avenir"/>
                <a:ea typeface="Avenir"/>
                <a:cs typeface="Avenir"/>
                <a:sym typeface="Avenir"/>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 name="Google Shape;36;p7"/>
          <p:cNvSpPr txBox="1"/>
          <p:nvPr>
            <p:ph idx="1" type="body"/>
          </p:nvPr>
        </p:nvSpPr>
        <p:spPr>
          <a:xfrm>
            <a:off x="11395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37" name="Shape 37"/>
        <p:cNvGrpSpPr/>
        <p:nvPr/>
      </p:nvGrpSpPr>
      <p:grpSpPr>
        <a:xfrm>
          <a:off x="0" y="0"/>
          <a:ext cx="0" cy="0"/>
          <a:chOff x="0" y="0"/>
          <a:chExt cx="0" cy="0"/>
        </a:xfrm>
      </p:grpSpPr>
      <p:sp>
        <p:nvSpPr>
          <p:cNvPr id="38" name="Google Shape;38;p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pic>
        <p:nvPicPr>
          <p:cNvPr id="41" name="Google Shape;41;p8"/>
          <p:cNvPicPr preferRelativeResize="0"/>
          <p:nvPr/>
        </p:nvPicPr>
        <p:blipFill rotWithShape="1">
          <a:blip r:embed="rId2">
            <a:alphaModFix/>
          </a:blip>
          <a:srcRect b="81695" l="0" r="0" t="0"/>
          <a:stretch/>
        </p:blipFill>
        <p:spPr>
          <a:xfrm>
            <a:off x="2" y="1"/>
            <a:ext cx="12191997" cy="129322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p:cSld name="TITLE_1">
    <p:spTree>
      <p:nvGrpSpPr>
        <p:cNvPr id="42" name="Shape 42"/>
        <p:cNvGrpSpPr/>
        <p:nvPr/>
      </p:nvGrpSpPr>
      <p:grpSpPr>
        <a:xfrm>
          <a:off x="0" y="0"/>
          <a:ext cx="0" cy="0"/>
          <a:chOff x="0" y="0"/>
          <a:chExt cx="0" cy="0"/>
        </a:xfrm>
      </p:grpSpPr>
      <p:sp>
        <p:nvSpPr>
          <p:cNvPr id="43" name="Google Shape;43;p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fr-CA"/>
              <a:t>‹#›</a:t>
            </a:fld>
            <a:endParaRPr/>
          </a:p>
        </p:txBody>
      </p:sp>
      <p:pic>
        <p:nvPicPr>
          <p:cNvPr id="44" name="Google Shape;44;p9"/>
          <p:cNvPicPr preferRelativeResize="0"/>
          <p:nvPr/>
        </p:nvPicPr>
        <p:blipFill rotWithShape="1">
          <a:blip r:embed="rId2">
            <a:alphaModFix/>
          </a:blip>
          <a:srcRect b="0" l="0" r="27933" t="0"/>
          <a:stretch/>
        </p:blipFill>
        <p:spPr>
          <a:xfrm>
            <a:off x="-70867" y="567067"/>
            <a:ext cx="12286500" cy="6358500"/>
          </a:xfrm>
          <a:prstGeom prst="rect">
            <a:avLst/>
          </a:prstGeom>
          <a:noFill/>
          <a:ln>
            <a:noFill/>
          </a:ln>
        </p:spPr>
      </p:pic>
      <p:sp>
        <p:nvSpPr>
          <p:cNvPr id="45" name="Google Shape;45;p9"/>
          <p:cNvSpPr/>
          <p:nvPr/>
        </p:nvSpPr>
        <p:spPr>
          <a:xfrm rot="10800000">
            <a:off x="-77667" y="-141533"/>
            <a:ext cx="12300000" cy="1730100"/>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 name="Google Shape;46;p9"/>
          <p:cNvGrpSpPr/>
          <p:nvPr/>
        </p:nvGrpSpPr>
        <p:grpSpPr>
          <a:xfrm>
            <a:off x="101602" y="101605"/>
            <a:ext cx="3266189" cy="1093182"/>
            <a:chOff x="-58250" y="-38001"/>
            <a:chExt cx="3035209" cy="1148421"/>
          </a:xfrm>
        </p:grpSpPr>
        <p:pic>
          <p:nvPicPr>
            <p:cNvPr id="47" name="Google Shape;47;p9"/>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48" name="Google Shape;48;p9"/>
            <p:cNvSpPr txBox="1"/>
            <p:nvPr/>
          </p:nvSpPr>
          <p:spPr>
            <a:xfrm>
              <a:off x="652259" y="596220"/>
              <a:ext cx="2324700" cy="514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i="1" lang="fr-CA" sz="900">
                  <a:solidFill>
                    <a:srgbClr val="FFFFFF"/>
                  </a:solidFill>
                  <a:latin typeface="Exo 2"/>
                  <a:ea typeface="Exo 2"/>
                  <a:cs typeface="Exo 2"/>
                  <a:sym typeface="Exo 2"/>
                </a:rPr>
                <a:t>CENTRE DE FORMATION </a:t>
              </a:r>
              <a:endParaRPr i="1" sz="900">
                <a:solidFill>
                  <a:srgbClr val="FFFFFF"/>
                </a:solidFill>
                <a:latin typeface="Exo 2"/>
                <a:ea typeface="Exo 2"/>
                <a:cs typeface="Exo 2"/>
                <a:sym typeface="Exo 2"/>
              </a:endParaRPr>
            </a:p>
            <a:p>
              <a:pPr indent="0" lvl="0" marL="0" rtl="0" algn="l">
                <a:spcBef>
                  <a:spcPts val="0"/>
                </a:spcBef>
                <a:spcAft>
                  <a:spcPts val="0"/>
                </a:spcAft>
                <a:buNone/>
              </a:pPr>
              <a:r>
                <a:rPr i="1" lang="fr-CA" sz="900">
                  <a:solidFill>
                    <a:srgbClr val="FFFFFF"/>
                  </a:solidFill>
                  <a:latin typeface="Exo 2"/>
                  <a:ea typeface="Exo 2"/>
                  <a:cs typeface="Exo 2"/>
                  <a:sym typeface="Exo 2"/>
                </a:rPr>
                <a:t>DU TRANSPORT ROUTIER</a:t>
              </a:r>
              <a:endParaRPr i="1" sz="900">
                <a:solidFill>
                  <a:srgbClr val="FFFFFF"/>
                </a:solidFill>
                <a:latin typeface="Exo 2"/>
                <a:ea typeface="Exo 2"/>
                <a:cs typeface="Exo 2"/>
                <a:sym typeface="Exo 2"/>
              </a:endParaRPr>
            </a:p>
            <a:p>
              <a:pPr indent="0" lvl="0" marL="0" rtl="0" algn="l">
                <a:spcBef>
                  <a:spcPts val="0"/>
                </a:spcBef>
                <a:spcAft>
                  <a:spcPts val="0"/>
                </a:spcAft>
                <a:buNone/>
              </a:pPr>
              <a:r>
                <a:rPr i="1" lang="fr-CA" sz="900">
                  <a:solidFill>
                    <a:srgbClr val="FFFFFF"/>
                  </a:solidFill>
                  <a:latin typeface="Exo 2"/>
                  <a:ea typeface="Exo 2"/>
                  <a:cs typeface="Exo 2"/>
                  <a:sym typeface="Exo 2"/>
                </a:rPr>
                <a:t>DE SAINT-JÉRÔME</a:t>
              </a:r>
              <a:endParaRPr i="1" sz="900">
                <a:solidFill>
                  <a:srgbClr val="FFFFFF"/>
                </a:solidFill>
                <a:latin typeface="Exo 2"/>
                <a:ea typeface="Exo 2"/>
                <a:cs typeface="Exo 2"/>
                <a:sym typeface="Exo 2"/>
              </a:endParaRPr>
            </a:p>
          </p:txBody>
        </p:sp>
      </p:grpSp>
      <p:grpSp>
        <p:nvGrpSpPr>
          <p:cNvPr id="49" name="Google Shape;49;p9"/>
          <p:cNvGrpSpPr/>
          <p:nvPr/>
        </p:nvGrpSpPr>
        <p:grpSpPr>
          <a:xfrm>
            <a:off x="4887478" y="5717857"/>
            <a:ext cx="3483113" cy="1207436"/>
            <a:chOff x="3665700" y="4288500"/>
            <a:chExt cx="2612400" cy="905600"/>
          </a:xfrm>
        </p:grpSpPr>
        <p:sp>
          <p:nvSpPr>
            <p:cNvPr id="50" name="Google Shape;50;p9"/>
            <p:cNvSpPr txBox="1"/>
            <p:nvPr/>
          </p:nvSpPr>
          <p:spPr>
            <a:xfrm>
              <a:off x="3665700" y="4288500"/>
              <a:ext cx="2612400" cy="85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i="1" lang="fr-CA" sz="4800">
                  <a:solidFill>
                    <a:srgbClr val="FFFFFF"/>
                  </a:solidFill>
                  <a:latin typeface="Oswald"/>
                  <a:ea typeface="Oswald"/>
                  <a:cs typeface="Oswald"/>
                  <a:sym typeface="Oswald"/>
                </a:rPr>
                <a:t>ÇA ROULE !</a:t>
              </a:r>
              <a:endParaRPr b="1" i="1" sz="4800">
                <a:solidFill>
                  <a:srgbClr val="FFFFFF"/>
                </a:solidFill>
                <a:latin typeface="Oswald"/>
                <a:ea typeface="Oswald"/>
                <a:cs typeface="Oswald"/>
                <a:sym typeface="Oswald"/>
              </a:endParaRPr>
            </a:p>
          </p:txBody>
        </p:sp>
        <p:sp>
          <p:nvSpPr>
            <p:cNvPr id="51" name="Google Shape;51;p9"/>
            <p:cNvSpPr txBox="1"/>
            <p:nvPr/>
          </p:nvSpPr>
          <p:spPr>
            <a:xfrm>
              <a:off x="4166850" y="4800500"/>
              <a:ext cx="1610100" cy="393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i="1" lang="fr-CA" sz="1900">
                  <a:solidFill>
                    <a:srgbClr val="FFFFFF"/>
                  </a:solidFill>
                  <a:latin typeface="Oswald"/>
                  <a:ea typeface="Oswald"/>
                  <a:cs typeface="Oswald"/>
                  <a:sym typeface="Oswald"/>
                </a:rPr>
                <a:t>DEPUIS 40 ANS</a:t>
              </a:r>
              <a:endParaRPr i="1" sz="1900">
                <a:solidFill>
                  <a:srgbClr val="FFFFFF"/>
                </a:solidFill>
                <a:latin typeface="Oswald"/>
                <a:ea typeface="Oswald"/>
                <a:cs typeface="Oswald"/>
                <a:sym typeface="Oswald"/>
              </a:endParaRPr>
            </a:p>
          </p:txBody>
        </p:sp>
      </p:grpSp>
      <p:grpSp>
        <p:nvGrpSpPr>
          <p:cNvPr id="52" name="Google Shape;52;p9"/>
          <p:cNvGrpSpPr/>
          <p:nvPr/>
        </p:nvGrpSpPr>
        <p:grpSpPr>
          <a:xfrm>
            <a:off x="10601932" y="236628"/>
            <a:ext cx="1425964" cy="973759"/>
            <a:chOff x="8027700" y="154187"/>
            <a:chExt cx="1069500" cy="730338"/>
          </a:xfrm>
        </p:grpSpPr>
        <p:pic>
          <p:nvPicPr>
            <p:cNvPr id="53" name="Google Shape;53;p9"/>
            <p:cNvPicPr preferRelativeResize="0"/>
            <p:nvPr/>
          </p:nvPicPr>
          <p:blipFill rotWithShape="1">
            <a:blip r:embed="rId4">
              <a:alphaModFix/>
            </a:blip>
            <a:srcRect b="29532" l="0" r="0" t="0"/>
            <a:stretch/>
          </p:blipFill>
          <p:spPr>
            <a:xfrm>
              <a:off x="8175563" y="154187"/>
              <a:ext cx="776800" cy="468575"/>
            </a:xfrm>
            <a:prstGeom prst="rect">
              <a:avLst/>
            </a:prstGeom>
            <a:noFill/>
            <a:ln>
              <a:noFill/>
            </a:ln>
          </p:spPr>
        </p:pic>
        <p:sp>
          <p:nvSpPr>
            <p:cNvPr id="54" name="Google Shape;54;p9"/>
            <p:cNvSpPr txBox="1"/>
            <p:nvPr/>
          </p:nvSpPr>
          <p:spPr>
            <a:xfrm>
              <a:off x="8027700" y="520025"/>
              <a:ext cx="1069500" cy="364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fr-CA" sz="900">
                  <a:solidFill>
                    <a:srgbClr val="FFFFFF"/>
                  </a:solidFill>
                  <a:latin typeface="Times New Roman"/>
                  <a:ea typeface="Times New Roman"/>
                  <a:cs typeface="Times New Roman"/>
                  <a:sym typeface="Times New Roman"/>
                </a:rPr>
                <a:t>Commission scolaire</a:t>
              </a:r>
              <a:endParaRPr sz="9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CA" sz="900">
                  <a:solidFill>
                    <a:srgbClr val="FFFFFF"/>
                  </a:solidFill>
                  <a:latin typeface="Times New Roman"/>
                  <a:ea typeface="Times New Roman"/>
                  <a:cs typeface="Times New Roman"/>
                  <a:sym typeface="Times New Roman"/>
                </a:rPr>
                <a:t>de la Rivière-du-Nord</a:t>
              </a:r>
              <a:endParaRPr sz="900">
                <a:solidFill>
                  <a:srgbClr val="FFFFFF"/>
                </a:solidFill>
                <a:latin typeface="Times New Roman"/>
                <a:ea typeface="Times New Roman"/>
                <a:cs typeface="Times New Roman"/>
                <a:sym typeface="Times New Roman"/>
              </a:endParaRPr>
            </a:p>
          </p:txBody>
        </p:sp>
      </p:grpSp>
      <p:sp>
        <p:nvSpPr>
          <p:cNvPr id="55" name="Google Shape;55;p9"/>
          <p:cNvSpPr txBox="1"/>
          <p:nvPr>
            <p:ph type="title"/>
          </p:nvPr>
        </p:nvSpPr>
        <p:spPr>
          <a:xfrm>
            <a:off x="6983000" y="1652967"/>
            <a:ext cx="4313700" cy="2569500"/>
          </a:xfrm>
          <a:prstGeom prst="rect">
            <a:avLst/>
          </a:prstGeom>
        </p:spPr>
        <p:txBody>
          <a:bodyPr anchorCtr="0" anchor="ctr" bIns="45700" lIns="91425" spcFirstLastPara="1" rIns="91425" wrap="square" tIns="45700">
            <a:noAutofit/>
          </a:bodyPr>
          <a:lstStyle>
            <a:lvl1pPr lvl="0" rtl="0" algn="ctr">
              <a:spcBef>
                <a:spcPts val="0"/>
              </a:spcBef>
              <a:spcAft>
                <a:spcPts val="0"/>
              </a:spcAft>
              <a:buClr>
                <a:srgbClr val="000000"/>
              </a:buClr>
              <a:buSzPts val="4800"/>
              <a:buFont typeface="Oswald"/>
              <a:buNone/>
              <a:defRPr b="1" sz="4800">
                <a:solidFill>
                  <a:srgbClr val="000000"/>
                </a:solidFill>
                <a:latin typeface="Oswald"/>
                <a:ea typeface="Oswald"/>
                <a:cs typeface="Oswald"/>
                <a:sym typeface="Oswald"/>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2">
            <a:alphaModFix/>
          </a:blip>
          <a:srcRect b="0" l="0" r="0" t="0"/>
          <a:stretch/>
        </p:blipFill>
        <p:spPr>
          <a:xfrm>
            <a:off x="268184" y="5906322"/>
            <a:ext cx="1180606" cy="674632"/>
          </a:xfrm>
          <a:prstGeom prst="rect">
            <a:avLst/>
          </a:prstGeom>
          <a:noFill/>
          <a:ln>
            <a:noFill/>
          </a:ln>
        </p:spPr>
      </p:pic>
      <p:sp>
        <p:nvSpPr>
          <p:cNvPr id="11" name="Google Shape;11;p1"/>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venir"/>
              <a:buNone/>
              <a:defRPr b="1" i="0" sz="36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1051956" y="1766249"/>
            <a:ext cx="10515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Noto Sans Symbols"/>
              <a:buNone/>
              <a:defRPr b="0" i="0" sz="24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venir"/>
                <a:ea typeface="Avenir"/>
                <a:cs typeface="Avenir"/>
                <a:sym typeface="Avenir"/>
              </a:defRPr>
            </a:lvl2pPr>
            <a:lvl3pPr indent="-381000" lvl="2" marL="13716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venir"/>
                <a:ea typeface="Avenir"/>
                <a:cs typeface="Avenir"/>
                <a:sym typeface="Avenir"/>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4pPr>
            <a:lvl5pPr indent="-381000" lvl="4" marL="2286000" marR="0" rtl="0" algn="l">
              <a:lnSpc>
                <a:spcPct val="90000"/>
              </a:lnSpc>
              <a:spcBef>
                <a:spcPts val="500"/>
              </a:spcBef>
              <a:spcAft>
                <a:spcPts val="0"/>
              </a:spcAft>
              <a:buClr>
                <a:schemeClr val="dk1"/>
              </a:buClr>
              <a:buSzPts val="2400"/>
              <a:buFont typeface="Avenir"/>
              <a:buChar char="–"/>
              <a:defRPr b="0" i="0" sz="2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 Id="rId4" Type="http://schemas.openxmlformats.org/officeDocument/2006/relationships/image" Target="../media/image18.jpg"/><Relationship Id="rId5" Type="http://schemas.openxmlformats.org/officeDocument/2006/relationships/image" Target="../media/image16.png"/><Relationship Id="rId6"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google.com/url?sa=i&amp;rct=j&amp;q=&amp;esrc=s&amp;source=images&amp;cd=&amp;cad=rja&amp;uact=8&amp;ved=0ahUKEwi15JGr3rLXAhWDy4MKHb2nCOsQjRwIBw&amp;url=https://www.handicapinfos.com/informer/accidents-travail-at_31809.htm&amp;psig=AOvVaw2wy4YoJScBK9HzXCOCQcVY&amp;ust=1510359637953889" TargetMode="Externa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google.com/url?sa=i&amp;rct=j&amp;q=&amp;esrc=s&amp;source=images&amp;cd=&amp;cad=rja&amp;uact=8&amp;ved=2ahUKEwj1lOK5wrTdAhWMVt8KHWAiBzgQjRx6BAgBEAU&amp;url=http://cryotherapie-orleans.fr/le-mieux-etre/mal-de-dos/&amp;psig=AOvVaw1SGVf5uPX1bE4V3YFhL3ih&amp;ust=1536809162342129"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0"/>
          <p:cNvSpPr txBox="1"/>
          <p:nvPr>
            <p:ph type="ctrTitle"/>
          </p:nvPr>
        </p:nvSpPr>
        <p:spPr>
          <a:xfrm>
            <a:off x="7232072" y="2876797"/>
            <a:ext cx="4936177" cy="110440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venir"/>
              <a:buNone/>
            </a:pPr>
            <a:r>
              <a:rPr lang="fr-CA"/>
              <a:t>Droits et obligations des travailleurs en SST</a:t>
            </a:r>
            <a:endParaRPr/>
          </a:p>
        </p:txBody>
      </p:sp>
      <p:sp>
        <p:nvSpPr>
          <p:cNvPr id="61" name="Google Shape;61;p10"/>
          <p:cNvSpPr txBox="1"/>
          <p:nvPr>
            <p:ph idx="1" type="body"/>
          </p:nvPr>
        </p:nvSpPr>
        <p:spPr>
          <a:xfrm>
            <a:off x="593872" y="5076213"/>
            <a:ext cx="4032250" cy="13378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fr-CA"/>
              <a:t>Préparé par:</a:t>
            </a:r>
            <a:endParaRPr/>
          </a:p>
          <a:p>
            <a:pPr indent="0" lvl="0" marL="0" rtl="0" algn="l">
              <a:lnSpc>
                <a:spcPct val="100000"/>
              </a:lnSpc>
              <a:spcBef>
                <a:spcPts val="0"/>
              </a:spcBef>
              <a:spcAft>
                <a:spcPts val="0"/>
              </a:spcAft>
              <a:buClr>
                <a:schemeClr val="dk1"/>
              </a:buClr>
              <a:buSzPts val="1800"/>
              <a:buNone/>
            </a:pPr>
            <a:r>
              <a:rPr lang="fr-CA"/>
              <a:t>Samuel Laverdière, CRIA</a:t>
            </a:r>
            <a:endParaRPr/>
          </a:p>
          <a:p>
            <a:pPr indent="0" lvl="0" marL="0" rtl="0" algn="l">
              <a:lnSpc>
                <a:spcPct val="100000"/>
              </a:lnSpc>
              <a:spcBef>
                <a:spcPts val="0"/>
              </a:spcBef>
              <a:spcAft>
                <a:spcPts val="0"/>
              </a:spcAft>
              <a:buClr>
                <a:schemeClr val="dk1"/>
              </a:buClr>
              <a:buSzPts val="1800"/>
              <a:buNone/>
            </a:pPr>
            <a:r>
              <a:rPr lang="fr-CA"/>
              <a:t>Conseiller en prévention</a:t>
            </a:r>
            <a:endParaRPr/>
          </a:p>
          <a:p>
            <a:pPr indent="0" lvl="0" marL="0" rtl="0" algn="l">
              <a:lnSpc>
                <a:spcPct val="100000"/>
              </a:lnSpc>
              <a:spcBef>
                <a:spcPts val="0"/>
              </a:spcBef>
              <a:spcAft>
                <a:spcPts val="0"/>
              </a:spcAft>
              <a:buClr>
                <a:schemeClr val="dk1"/>
              </a:buClr>
              <a:buSzPts val="1800"/>
              <a:buNone/>
            </a:pPr>
            <a:r>
              <a:rPr lang="fr-CA"/>
              <a:t>Via Prévention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Perception de performance</a:t>
            </a:r>
            <a:endParaRPr b="1"/>
          </a:p>
        </p:txBody>
      </p:sp>
      <p:sp>
        <p:nvSpPr>
          <p:cNvPr id="126" name="Google Shape;126;p19"/>
          <p:cNvSpPr txBox="1"/>
          <p:nvPr>
            <p:ph idx="1" type="body"/>
          </p:nvPr>
        </p:nvSpPr>
        <p:spPr>
          <a:xfrm>
            <a:off x="982856" y="1824831"/>
            <a:ext cx="10515600" cy="4351200"/>
          </a:xfrm>
          <a:prstGeom prst="rect">
            <a:avLst/>
          </a:prstGeom>
          <a:noFill/>
          <a:ln>
            <a:noFill/>
          </a:ln>
        </p:spPr>
        <p:txBody>
          <a:bodyPr anchorCtr="0" anchor="t" bIns="45700" lIns="91425" spcFirstLastPara="1" rIns="91425" wrap="square" tIns="45700">
            <a:noAutofit/>
          </a:bodyPr>
          <a:lstStyle/>
          <a:p>
            <a:pPr indent="0" lvl="1" marL="441325" rtl="0" algn="ctr">
              <a:lnSpc>
                <a:spcPct val="90000"/>
              </a:lnSpc>
              <a:spcBef>
                <a:spcPts val="0"/>
              </a:spcBef>
              <a:spcAft>
                <a:spcPts val="0"/>
              </a:spcAft>
              <a:buClr>
                <a:schemeClr val="dk1"/>
              </a:buClr>
              <a:buSzPts val="2400"/>
              <a:buNone/>
            </a:pPr>
            <a:r>
              <a:rPr lang="fr-CA"/>
              <a:t>Pour plusieurs, la prévention est liée à l’équation suivante :</a:t>
            </a:r>
            <a:endParaRPr/>
          </a:p>
          <a:p>
            <a:pPr indent="0" lvl="1" marL="400050" rtl="0" algn="l">
              <a:lnSpc>
                <a:spcPct val="90000"/>
              </a:lnSpc>
              <a:spcBef>
                <a:spcPts val="500"/>
              </a:spcBef>
              <a:spcAft>
                <a:spcPts val="0"/>
              </a:spcAft>
              <a:buClr>
                <a:schemeClr val="dk1"/>
              </a:buClr>
              <a:buSzPts val="2400"/>
              <a:buNone/>
            </a:pPr>
            <a:r>
              <a:t/>
            </a:r>
            <a:endParaRPr/>
          </a:p>
          <a:p>
            <a:pPr indent="0" lvl="1" marL="400050" rtl="0" algn="l">
              <a:lnSpc>
                <a:spcPct val="90000"/>
              </a:lnSpc>
              <a:spcBef>
                <a:spcPts val="500"/>
              </a:spcBef>
              <a:spcAft>
                <a:spcPts val="0"/>
              </a:spcAft>
              <a:buClr>
                <a:schemeClr val="dk1"/>
              </a:buClr>
              <a:buSzPts val="2400"/>
              <a:buNone/>
            </a:pPr>
            <a:r>
              <a:t/>
            </a:r>
            <a:endParaRPr/>
          </a:p>
          <a:p>
            <a:pPr indent="0" lvl="1" marL="441325" rtl="0" algn="l">
              <a:lnSpc>
                <a:spcPct val="90000"/>
              </a:lnSpc>
              <a:spcBef>
                <a:spcPts val="500"/>
              </a:spcBef>
              <a:spcAft>
                <a:spcPts val="0"/>
              </a:spcAft>
              <a:buClr>
                <a:schemeClr val="dk1"/>
              </a:buClr>
              <a:buSzPts val="2400"/>
              <a:buNone/>
            </a:pPr>
            <a:r>
              <a:t/>
            </a:r>
            <a:endParaRPr/>
          </a:p>
          <a:p>
            <a:pPr indent="0" lvl="1" marL="441325" rtl="0" algn="l">
              <a:lnSpc>
                <a:spcPct val="90000"/>
              </a:lnSpc>
              <a:spcBef>
                <a:spcPts val="500"/>
              </a:spcBef>
              <a:spcAft>
                <a:spcPts val="0"/>
              </a:spcAft>
              <a:buClr>
                <a:schemeClr val="dk1"/>
              </a:buClr>
              <a:buSzPts val="2400"/>
              <a:buNone/>
            </a:pPr>
            <a:r>
              <a:t/>
            </a:r>
            <a:endParaRPr/>
          </a:p>
          <a:p>
            <a:pPr indent="0" lvl="1" marL="441325" rtl="0" algn="ctr">
              <a:lnSpc>
                <a:spcPct val="90000"/>
              </a:lnSpc>
              <a:spcBef>
                <a:spcPts val="500"/>
              </a:spcBef>
              <a:spcAft>
                <a:spcPts val="0"/>
              </a:spcAft>
              <a:buClr>
                <a:schemeClr val="dk1"/>
              </a:buClr>
              <a:buSzPts val="2400"/>
              <a:buNone/>
            </a:pPr>
            <a:r>
              <a:rPr lang="fr-CA"/>
              <a:t>En réalité, plus l’exposition au risque augmente, plus la probabilité de l'accident est forte</a:t>
            </a:r>
            <a:endParaRPr/>
          </a:p>
          <a:p>
            <a:pPr indent="0" lvl="0" marL="0" rtl="0" algn="l">
              <a:lnSpc>
                <a:spcPct val="90000"/>
              </a:lnSpc>
              <a:spcBef>
                <a:spcPts val="1000"/>
              </a:spcBef>
              <a:spcAft>
                <a:spcPts val="0"/>
              </a:spcAft>
              <a:buClr>
                <a:schemeClr val="dk1"/>
              </a:buClr>
              <a:buSzPts val="2400"/>
              <a:buNone/>
            </a:pPr>
            <a:r>
              <a:t/>
            </a:r>
            <a:endParaRPr/>
          </a:p>
        </p:txBody>
      </p:sp>
      <p:graphicFrame>
        <p:nvGraphicFramePr>
          <p:cNvPr id="127" name="Google Shape;127;p19"/>
          <p:cNvGraphicFramePr/>
          <p:nvPr/>
        </p:nvGraphicFramePr>
        <p:xfrm>
          <a:off x="2720793" y="2668014"/>
          <a:ext cx="3000000" cy="3000000"/>
        </p:xfrm>
        <a:graphic>
          <a:graphicData uri="http://schemas.openxmlformats.org/drawingml/2006/table">
            <a:tbl>
              <a:tblPr bandRow="1" firstRow="1">
                <a:noFill/>
                <a:tableStyleId>{58753034-09D9-4C4A-9EC9-E0D00B4D32A1}</a:tableStyleId>
              </a:tblPr>
              <a:tblGrid>
                <a:gridCol w="2304250"/>
                <a:gridCol w="504050"/>
                <a:gridCol w="1984250"/>
                <a:gridCol w="304300"/>
                <a:gridCol w="2103950"/>
              </a:tblGrid>
              <a:tr h="370850">
                <a:tc>
                  <a:txBody>
                    <a:bodyPr/>
                    <a:lstStyle/>
                    <a:p>
                      <a:pPr indent="0" lvl="0" marL="0" marR="0" rtl="0" algn="ctr">
                        <a:spcBef>
                          <a:spcPts val="0"/>
                        </a:spcBef>
                        <a:spcAft>
                          <a:spcPts val="0"/>
                        </a:spcAft>
                        <a:buNone/>
                      </a:pPr>
                      <a:r>
                        <a:rPr lang="fr-CA" sz="1800">
                          <a:solidFill>
                            <a:schemeClr val="dk1"/>
                          </a:solidFill>
                          <a:latin typeface="Avenir"/>
                          <a:ea typeface="Avenir"/>
                          <a:cs typeface="Avenir"/>
                          <a:sym typeface="Avenir"/>
                        </a:rPr>
                        <a:t>Habitude du risque </a:t>
                      </a:r>
                      <a:endParaRPr/>
                    </a:p>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a:p>
                      <a:pPr indent="0" lvl="0" marL="0" marR="0" rtl="0" algn="ctr">
                        <a:spcBef>
                          <a:spcPts val="300"/>
                        </a:spcBef>
                        <a:spcAft>
                          <a:spcPts val="0"/>
                        </a:spcAft>
                        <a:buNone/>
                      </a:pPr>
                      <a:r>
                        <a:rPr lang="fr-CA" sz="1800">
                          <a:solidFill>
                            <a:schemeClr val="dk1"/>
                          </a:solidFill>
                          <a:latin typeface="Avenir"/>
                          <a:ea typeface="Avenir"/>
                          <a:cs typeface="Avenir"/>
                          <a:sym typeface="Avenir"/>
                        </a:rPr>
                        <a:t>Passé</a:t>
                      </a:r>
                      <a:endParaRPr sz="1800">
                        <a:solidFill>
                          <a:schemeClr val="dk1"/>
                        </a:solidFill>
                        <a:latin typeface="Avenir"/>
                        <a:ea typeface="Avenir"/>
                        <a:cs typeface="Avenir"/>
                        <a:sym typeface="Avenir"/>
                      </a:endParaRPr>
                    </a:p>
                  </a:txBody>
                  <a:tcPr marT="45725" marB="45725" marR="91450" marL="91450" anchor="ctr"/>
                </a:tc>
                <a:tc>
                  <a:txBody>
                    <a:bodyPr/>
                    <a:lstStyle/>
                    <a:p>
                      <a:pPr indent="0" lvl="0" marL="0" marR="0" rtl="0" algn="ctr">
                        <a:spcBef>
                          <a:spcPts val="0"/>
                        </a:spcBef>
                        <a:spcAft>
                          <a:spcPts val="0"/>
                        </a:spcAft>
                        <a:buNone/>
                      </a:pPr>
                      <a:r>
                        <a:rPr lang="fr-CA" sz="1800">
                          <a:solidFill>
                            <a:schemeClr val="dk1"/>
                          </a:solidFill>
                          <a:latin typeface="Avenir"/>
                          <a:ea typeface="Avenir"/>
                          <a:cs typeface="Avenir"/>
                          <a:sym typeface="Avenir"/>
                        </a:rPr>
                        <a:t>+</a:t>
                      </a:r>
                      <a:endParaRPr sz="1800">
                        <a:solidFill>
                          <a:schemeClr val="dk1"/>
                        </a:solidFill>
                        <a:latin typeface="Avenir"/>
                        <a:ea typeface="Avenir"/>
                        <a:cs typeface="Avenir"/>
                        <a:sym typeface="Avenir"/>
                      </a:endParaRPr>
                    </a:p>
                  </a:txBody>
                  <a:tcPr marT="45725" marB="45725" marR="91450" marL="91450" anchor="ctr"/>
                </a:tc>
                <a:tc>
                  <a:txBody>
                    <a:bodyPr/>
                    <a:lstStyle/>
                    <a:p>
                      <a:pPr indent="0" lvl="0" marL="0" marR="0" rtl="0" algn="ctr">
                        <a:spcBef>
                          <a:spcPts val="0"/>
                        </a:spcBef>
                        <a:spcAft>
                          <a:spcPts val="0"/>
                        </a:spcAft>
                        <a:buNone/>
                      </a:pPr>
                      <a:r>
                        <a:rPr lang="fr-CA" sz="1800">
                          <a:solidFill>
                            <a:schemeClr val="dk1"/>
                          </a:solidFill>
                          <a:latin typeface="Avenir"/>
                          <a:ea typeface="Avenir"/>
                          <a:cs typeface="Avenir"/>
                          <a:sym typeface="Avenir"/>
                        </a:rPr>
                        <a:t>Pas d’accident </a:t>
                      </a:r>
                      <a:endParaRPr/>
                    </a:p>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a:p>
                      <a:pPr indent="0" lvl="0" marL="0" marR="0" rtl="0" algn="ctr">
                        <a:spcBef>
                          <a:spcPts val="300"/>
                        </a:spcBef>
                        <a:spcAft>
                          <a:spcPts val="0"/>
                        </a:spcAft>
                        <a:buNone/>
                      </a:pPr>
                      <a:r>
                        <a:rPr lang="fr-CA" sz="1800">
                          <a:solidFill>
                            <a:schemeClr val="dk1"/>
                          </a:solidFill>
                          <a:latin typeface="Avenir"/>
                          <a:ea typeface="Avenir"/>
                          <a:cs typeface="Avenir"/>
                          <a:sym typeface="Avenir"/>
                        </a:rPr>
                        <a:t>Présent</a:t>
                      </a:r>
                      <a:endParaRPr sz="1800">
                        <a:solidFill>
                          <a:schemeClr val="dk1"/>
                        </a:solidFill>
                        <a:latin typeface="Avenir"/>
                        <a:ea typeface="Avenir"/>
                        <a:cs typeface="Avenir"/>
                        <a:sym typeface="Avenir"/>
                      </a:endParaRPr>
                    </a:p>
                  </a:txBody>
                  <a:tcPr marT="45725" marB="45725" marR="91450" marL="91450" anchor="ctr"/>
                </a:tc>
                <a:tc>
                  <a:txBody>
                    <a:bodyPr/>
                    <a:lstStyle/>
                    <a:p>
                      <a:pPr indent="0" lvl="0" marL="0" marR="0" rtl="0" algn="ctr">
                        <a:spcBef>
                          <a:spcPts val="0"/>
                        </a:spcBef>
                        <a:spcAft>
                          <a:spcPts val="0"/>
                        </a:spcAft>
                        <a:buNone/>
                      </a:pPr>
                      <a:r>
                        <a:rPr lang="fr-CA" sz="1800">
                          <a:solidFill>
                            <a:schemeClr val="dk1"/>
                          </a:solidFill>
                          <a:latin typeface="Avenir"/>
                          <a:ea typeface="Avenir"/>
                          <a:cs typeface="Avenir"/>
                          <a:sym typeface="Avenir"/>
                        </a:rPr>
                        <a:t>=</a:t>
                      </a:r>
                      <a:endParaRPr sz="1800">
                        <a:solidFill>
                          <a:schemeClr val="dk1"/>
                        </a:solidFill>
                        <a:latin typeface="Avenir"/>
                        <a:ea typeface="Avenir"/>
                        <a:cs typeface="Avenir"/>
                        <a:sym typeface="Avenir"/>
                      </a:endParaRPr>
                    </a:p>
                  </a:txBody>
                  <a:tcPr marT="45725" marB="45725" marR="91450" marL="91450" anchor="ctr"/>
                </a:tc>
                <a:tc>
                  <a:txBody>
                    <a:bodyPr/>
                    <a:lstStyle/>
                    <a:p>
                      <a:pPr indent="0" lvl="1" marL="0" marR="0" rtl="0" algn="ctr">
                        <a:lnSpc>
                          <a:spcPct val="100000"/>
                        </a:lnSpc>
                        <a:spcBef>
                          <a:spcPts val="0"/>
                        </a:spcBef>
                        <a:spcAft>
                          <a:spcPts val="0"/>
                        </a:spcAft>
                        <a:buClr>
                          <a:schemeClr val="dk1"/>
                        </a:buClr>
                        <a:buSzPts val="1800"/>
                        <a:buFont typeface="Avenir"/>
                        <a:buNone/>
                      </a:pPr>
                      <a:r>
                        <a:rPr lang="fr-CA" sz="1800" u="none" cap="none" strike="noStrike">
                          <a:solidFill>
                            <a:schemeClr val="dk1"/>
                          </a:solidFill>
                          <a:latin typeface="Avenir"/>
                          <a:ea typeface="Avenir"/>
                          <a:cs typeface="Avenir"/>
                          <a:sym typeface="Avenir"/>
                        </a:rPr>
                        <a:t>Pas d’accident</a:t>
                      </a:r>
                      <a:endParaRPr/>
                    </a:p>
                    <a:p>
                      <a:pPr indent="0" lvl="1" marL="0" marR="0" rtl="0" algn="ct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Avenir"/>
                        <a:ea typeface="Avenir"/>
                        <a:cs typeface="Avenir"/>
                        <a:sym typeface="Avenir"/>
                      </a:endParaRPr>
                    </a:p>
                    <a:p>
                      <a:pPr indent="0" lvl="1" marL="0" marR="0" rtl="0" algn="ctr">
                        <a:lnSpc>
                          <a:spcPct val="100000"/>
                        </a:lnSpc>
                        <a:spcBef>
                          <a:spcPts val="300"/>
                        </a:spcBef>
                        <a:spcAft>
                          <a:spcPts val="0"/>
                        </a:spcAft>
                        <a:buClr>
                          <a:schemeClr val="dk1"/>
                        </a:buClr>
                        <a:buSzPts val="1800"/>
                        <a:buFont typeface="Avenir"/>
                        <a:buNone/>
                      </a:pPr>
                      <a:r>
                        <a:rPr lang="fr-CA" sz="1800" u="none" cap="none" strike="noStrike">
                          <a:solidFill>
                            <a:schemeClr val="dk1"/>
                          </a:solidFill>
                          <a:latin typeface="Avenir"/>
                          <a:ea typeface="Avenir"/>
                          <a:cs typeface="Avenir"/>
                          <a:sym typeface="Avenir"/>
                        </a:rPr>
                        <a:t>Futur</a:t>
                      </a:r>
                      <a:endParaRPr/>
                    </a:p>
                  </a:txBody>
                  <a:tcPr marT="45725" marB="45725" marR="91450" marL="91450" anchor="ctr"/>
                </a:tc>
              </a:tr>
            </a:tbl>
          </a:graphicData>
        </a:graphic>
      </p:graphicFrame>
      <p:sp>
        <p:nvSpPr>
          <p:cNvPr id="128" name="Google Shape;128;p19"/>
          <p:cNvSpPr/>
          <p:nvPr/>
        </p:nvSpPr>
        <p:spPr>
          <a:xfrm>
            <a:off x="3811191" y="3000248"/>
            <a:ext cx="216024" cy="288032"/>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9"/>
          <p:cNvSpPr/>
          <p:nvPr/>
        </p:nvSpPr>
        <p:spPr>
          <a:xfrm>
            <a:off x="6403551" y="3000272"/>
            <a:ext cx="216024" cy="288032"/>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9"/>
          <p:cNvSpPr/>
          <p:nvPr/>
        </p:nvSpPr>
        <p:spPr>
          <a:xfrm>
            <a:off x="8779881" y="3000272"/>
            <a:ext cx="216024" cy="288032"/>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Définition</a:t>
            </a:r>
            <a:endParaRPr/>
          </a:p>
        </p:txBody>
      </p:sp>
      <p:sp>
        <p:nvSpPr>
          <p:cNvPr id="137" name="Google Shape;137;p20"/>
          <p:cNvSpPr txBox="1"/>
          <p:nvPr>
            <p:ph idx="1" type="body"/>
          </p:nvPr>
        </p:nvSpPr>
        <p:spPr>
          <a:xfrm>
            <a:off x="1051956" y="1824831"/>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Dans un contexte de prévention</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fr-CA"/>
              <a:t>Un événement imprévu et soudain qui entraîne </a:t>
            </a:r>
            <a:r>
              <a:rPr lang="fr-CA" u="sng"/>
              <a:t>ou qui aurait pu entraîner</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des blessures corporelles</a:t>
            </a:r>
            <a:endParaRPr/>
          </a:p>
          <a:p>
            <a:pPr indent="-342900" lvl="0" marL="342900" rtl="0" algn="l">
              <a:lnSpc>
                <a:spcPct val="90000"/>
              </a:lnSpc>
              <a:spcBef>
                <a:spcPts val="1000"/>
              </a:spcBef>
              <a:spcAft>
                <a:spcPts val="0"/>
              </a:spcAft>
              <a:buClr>
                <a:schemeClr val="dk1"/>
              </a:buClr>
              <a:buSzPts val="2400"/>
              <a:buFont typeface="Arial"/>
              <a:buChar char="•"/>
            </a:pPr>
            <a:r>
              <a:rPr lang="fr-CA"/>
              <a:t>des dommages matériels</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0" lvl="0" marL="0" rtl="0" algn="l">
              <a:lnSpc>
                <a:spcPct val="90000"/>
              </a:lnSpc>
              <a:spcBef>
                <a:spcPts val="1000"/>
              </a:spcBef>
              <a:spcAft>
                <a:spcPts val="0"/>
              </a:spcAft>
              <a:buClr>
                <a:schemeClr val="dk1"/>
              </a:buClr>
              <a:buSzPts val="2400"/>
              <a:buNone/>
            </a:pPr>
            <a:r>
              <a:rPr lang="fr-CA"/>
              <a:t>La notion d’accident est donc indépendante de la conséquence qui en découle.</a:t>
            </a:r>
            <a:endParaRPr/>
          </a:p>
          <a:p>
            <a:pPr indent="-190500" lvl="0" marL="342900" rtl="0" algn="l">
              <a:lnSpc>
                <a:spcPct val="90000"/>
              </a:lnSpc>
              <a:spcBef>
                <a:spcPts val="1000"/>
              </a:spcBef>
              <a:spcAft>
                <a:spcPts val="0"/>
              </a:spcAft>
              <a:buClr>
                <a:schemeClr val="dk1"/>
              </a:buClr>
              <a:buSzPts val="24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Les causes des accidents</a:t>
            </a:r>
            <a:endParaRPr/>
          </a:p>
        </p:txBody>
      </p:sp>
      <p:sp>
        <p:nvSpPr>
          <p:cNvPr id="143" name="Google Shape;143;p21"/>
          <p:cNvSpPr txBox="1"/>
          <p:nvPr>
            <p:ph idx="1" type="body"/>
          </p:nvPr>
        </p:nvSpPr>
        <p:spPr>
          <a:xfrm>
            <a:off x="1051956" y="1824831"/>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Le principe des causes multiples</a:t>
            </a:r>
            <a:endParaRPr/>
          </a:p>
          <a:p>
            <a:pPr indent="0" lvl="0" marL="0" rtl="0" algn="l">
              <a:lnSpc>
                <a:spcPct val="90000"/>
              </a:lnSpc>
              <a:spcBef>
                <a:spcPts val="1000"/>
              </a:spcBef>
              <a:spcAft>
                <a:spcPts val="0"/>
              </a:spcAft>
              <a:buClr>
                <a:schemeClr val="dk1"/>
              </a:buClr>
              <a:buSzPts val="2400"/>
              <a:buNone/>
            </a:pPr>
            <a:r>
              <a:t/>
            </a:r>
            <a:endParaRPr b="1"/>
          </a:p>
          <a:p>
            <a:pPr indent="0" lvl="0" marL="0" rtl="0" algn="l">
              <a:lnSpc>
                <a:spcPct val="90000"/>
              </a:lnSpc>
              <a:spcBef>
                <a:spcPts val="1000"/>
              </a:spcBef>
              <a:spcAft>
                <a:spcPts val="0"/>
              </a:spcAft>
              <a:buClr>
                <a:schemeClr val="dk1"/>
              </a:buClr>
              <a:buSzPts val="2400"/>
              <a:buNone/>
            </a:pPr>
            <a:r>
              <a:rPr lang="fr-CA"/>
              <a:t>Rarement le résultat d’une seule cause</a:t>
            </a:r>
            <a:endParaRPr/>
          </a:p>
          <a:p>
            <a:pPr indent="0" lvl="0" marL="0" rtl="0" algn="l">
              <a:lnSpc>
                <a:spcPct val="90000"/>
              </a:lnSpc>
              <a:spcBef>
                <a:spcPts val="1000"/>
              </a:spcBef>
              <a:spcAft>
                <a:spcPts val="0"/>
              </a:spcAft>
              <a:buClr>
                <a:schemeClr val="dk1"/>
              </a:buClr>
              <a:buSzPts val="2400"/>
              <a:buNone/>
            </a:pPr>
            <a:r>
              <a:t/>
            </a:r>
            <a:endParaRPr b="1"/>
          </a:p>
          <a:p>
            <a:pPr indent="0" lvl="0" marL="0" rtl="0" algn="l">
              <a:lnSpc>
                <a:spcPct val="90000"/>
              </a:lnSpc>
              <a:spcBef>
                <a:spcPts val="1000"/>
              </a:spcBef>
              <a:spcAft>
                <a:spcPts val="0"/>
              </a:spcAft>
              <a:buClr>
                <a:schemeClr val="dk1"/>
              </a:buClr>
              <a:buSzPts val="2400"/>
              <a:buNone/>
            </a:pPr>
            <a:r>
              <a:t/>
            </a:r>
            <a:endParaRPr b="1"/>
          </a:p>
        </p:txBody>
      </p:sp>
      <p:pic>
        <p:nvPicPr>
          <p:cNvPr descr="http://www.oserchanger.com/a_photos/difference_casse+tete.jpg" id="144" name="Google Shape;144;p21"/>
          <p:cNvPicPr preferRelativeResize="0"/>
          <p:nvPr/>
        </p:nvPicPr>
        <p:blipFill rotWithShape="1">
          <a:blip r:embed="rId3">
            <a:alphaModFix/>
          </a:blip>
          <a:srcRect b="0" l="0" r="0" t="0"/>
          <a:stretch/>
        </p:blipFill>
        <p:spPr>
          <a:xfrm>
            <a:off x="4900056" y="3539331"/>
            <a:ext cx="2819400" cy="26368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Les causes d’accidents</a:t>
            </a:r>
            <a:endParaRPr/>
          </a:p>
        </p:txBody>
      </p:sp>
      <p:sp>
        <p:nvSpPr>
          <p:cNvPr id="150" name="Google Shape;150;p22"/>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L’organisation</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La culture d’entreprise	</a:t>
            </a:r>
            <a:endParaRPr/>
          </a:p>
          <a:p>
            <a:pPr indent="-342900" lvl="0" marL="342900" rtl="0" algn="l">
              <a:lnSpc>
                <a:spcPct val="90000"/>
              </a:lnSpc>
              <a:spcBef>
                <a:spcPts val="1000"/>
              </a:spcBef>
              <a:spcAft>
                <a:spcPts val="0"/>
              </a:spcAft>
              <a:buClr>
                <a:schemeClr val="dk1"/>
              </a:buClr>
              <a:buSzPts val="2400"/>
              <a:buFont typeface="Arial"/>
              <a:buChar char="•"/>
            </a:pPr>
            <a:r>
              <a:rPr lang="fr-CA"/>
              <a:t>L’organisation du travail</a:t>
            </a:r>
            <a:endParaRPr/>
          </a:p>
          <a:p>
            <a:pPr indent="-342900" lvl="0" marL="342900" rtl="0" algn="l">
              <a:lnSpc>
                <a:spcPct val="90000"/>
              </a:lnSpc>
              <a:spcBef>
                <a:spcPts val="1000"/>
              </a:spcBef>
              <a:spcAft>
                <a:spcPts val="0"/>
              </a:spcAft>
              <a:buClr>
                <a:schemeClr val="dk1"/>
              </a:buClr>
              <a:buSzPts val="2400"/>
              <a:buFont typeface="Arial"/>
              <a:buChar char="•"/>
            </a:pPr>
            <a:r>
              <a:rPr lang="fr-CA"/>
              <a:t>Le programme de prévention</a:t>
            </a:r>
            <a:endParaRPr/>
          </a:p>
          <a:p>
            <a:pPr indent="-342900" lvl="0" marL="342900" rtl="0" algn="l">
              <a:lnSpc>
                <a:spcPct val="90000"/>
              </a:lnSpc>
              <a:spcBef>
                <a:spcPts val="1000"/>
              </a:spcBef>
              <a:spcAft>
                <a:spcPts val="0"/>
              </a:spcAft>
              <a:buClr>
                <a:schemeClr val="dk1"/>
              </a:buClr>
              <a:buSzPts val="2400"/>
              <a:buFont typeface="Arial"/>
              <a:buChar char="•"/>
            </a:pPr>
            <a:r>
              <a:rPr lang="fr-CA"/>
              <a:t>La sélection et la formation du personnel</a:t>
            </a:r>
            <a:endParaRPr/>
          </a:p>
          <a:p>
            <a:pPr indent="-342900" lvl="0" marL="342900" rtl="0" algn="l">
              <a:lnSpc>
                <a:spcPct val="90000"/>
              </a:lnSpc>
              <a:spcBef>
                <a:spcPts val="1000"/>
              </a:spcBef>
              <a:spcAft>
                <a:spcPts val="0"/>
              </a:spcAft>
              <a:buClr>
                <a:schemeClr val="dk1"/>
              </a:buClr>
              <a:buSzPts val="2400"/>
              <a:buFont typeface="Arial"/>
              <a:buChar char="•"/>
            </a:pPr>
            <a:r>
              <a:rPr lang="fr-CA"/>
              <a:t>La supervision</a:t>
            </a:r>
            <a:endParaRPr/>
          </a:p>
          <a:p>
            <a:pPr indent="-342900" lvl="0" marL="342900" rtl="0" algn="l">
              <a:lnSpc>
                <a:spcPct val="90000"/>
              </a:lnSpc>
              <a:spcBef>
                <a:spcPts val="1000"/>
              </a:spcBef>
              <a:spcAft>
                <a:spcPts val="0"/>
              </a:spcAft>
              <a:buClr>
                <a:schemeClr val="dk1"/>
              </a:buClr>
              <a:buSzPts val="2400"/>
              <a:buFont typeface="Arial"/>
              <a:buChar char="•"/>
            </a:pPr>
            <a:r>
              <a:rPr lang="fr-CA"/>
              <a:t>Etc.</a:t>
            </a:r>
            <a:endParaRPr/>
          </a:p>
          <a:p>
            <a:pPr indent="0" lvl="0" marL="0" rtl="0" algn="l">
              <a:lnSpc>
                <a:spcPct val="90000"/>
              </a:lnSpc>
              <a:spcBef>
                <a:spcPts val="1000"/>
              </a:spcBef>
              <a:spcAft>
                <a:spcPts val="0"/>
              </a:spcAft>
              <a:buClr>
                <a:schemeClr val="dk1"/>
              </a:buClr>
              <a:buSzPts val="2400"/>
              <a:buNone/>
            </a:pPr>
            <a:r>
              <a:t/>
            </a:r>
            <a:endParaRPr/>
          </a:p>
        </p:txBody>
      </p:sp>
      <p:pic>
        <p:nvPicPr>
          <p:cNvPr descr="Résultats de recherche d'images pour « comité stratégique »" id="151" name="Google Shape;151;p22"/>
          <p:cNvPicPr preferRelativeResize="0"/>
          <p:nvPr>
            <p:ph idx="2" type="body"/>
          </p:nvPr>
        </p:nvPicPr>
        <p:blipFill rotWithShape="1">
          <a:blip r:embed="rId3">
            <a:alphaModFix/>
          </a:blip>
          <a:srcRect b="0" l="0" r="0" t="0"/>
          <a:stretch/>
        </p:blipFill>
        <p:spPr>
          <a:xfrm>
            <a:off x="6386513" y="2072481"/>
            <a:ext cx="5181600" cy="3886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Les causes d’accidents</a:t>
            </a:r>
            <a:endParaRPr/>
          </a:p>
        </p:txBody>
      </p:sp>
      <p:sp>
        <p:nvSpPr>
          <p:cNvPr id="158" name="Google Shape;158;p23"/>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L’individu</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La formation</a:t>
            </a:r>
            <a:endParaRPr/>
          </a:p>
          <a:p>
            <a:pPr indent="-342900" lvl="0" marL="342900" rtl="0" algn="l">
              <a:lnSpc>
                <a:spcPct val="90000"/>
              </a:lnSpc>
              <a:spcBef>
                <a:spcPts val="1000"/>
              </a:spcBef>
              <a:spcAft>
                <a:spcPts val="0"/>
              </a:spcAft>
              <a:buClr>
                <a:schemeClr val="dk1"/>
              </a:buClr>
              <a:buSzPts val="2400"/>
              <a:buFont typeface="Arial"/>
              <a:buChar char="•"/>
            </a:pPr>
            <a:r>
              <a:rPr lang="fr-CA"/>
              <a:t>L’expérience</a:t>
            </a:r>
            <a:endParaRPr/>
          </a:p>
          <a:p>
            <a:pPr indent="-342900" lvl="0" marL="342900" rtl="0" algn="l">
              <a:lnSpc>
                <a:spcPct val="90000"/>
              </a:lnSpc>
              <a:spcBef>
                <a:spcPts val="1000"/>
              </a:spcBef>
              <a:spcAft>
                <a:spcPts val="0"/>
              </a:spcAft>
              <a:buClr>
                <a:schemeClr val="dk1"/>
              </a:buClr>
              <a:buSzPts val="2400"/>
              <a:buFont typeface="Arial"/>
              <a:buChar char="•"/>
            </a:pPr>
            <a:r>
              <a:rPr lang="fr-CA"/>
              <a:t>Les habitudes</a:t>
            </a:r>
            <a:endParaRPr/>
          </a:p>
          <a:p>
            <a:pPr indent="-342900" lvl="0" marL="342900" rtl="0" algn="l">
              <a:lnSpc>
                <a:spcPct val="90000"/>
              </a:lnSpc>
              <a:spcBef>
                <a:spcPts val="1000"/>
              </a:spcBef>
              <a:spcAft>
                <a:spcPts val="0"/>
              </a:spcAft>
              <a:buClr>
                <a:schemeClr val="dk1"/>
              </a:buClr>
              <a:buSzPts val="2400"/>
              <a:buFont typeface="Arial"/>
              <a:buChar char="•"/>
            </a:pPr>
            <a:r>
              <a:rPr lang="fr-CA"/>
              <a:t>L’état de santé</a:t>
            </a:r>
            <a:endParaRPr/>
          </a:p>
          <a:p>
            <a:pPr indent="-342900" lvl="0" marL="342900" rtl="0" algn="l">
              <a:lnSpc>
                <a:spcPct val="90000"/>
              </a:lnSpc>
              <a:spcBef>
                <a:spcPts val="1000"/>
              </a:spcBef>
              <a:spcAft>
                <a:spcPts val="0"/>
              </a:spcAft>
              <a:buClr>
                <a:schemeClr val="dk1"/>
              </a:buClr>
              <a:buSzPts val="2400"/>
              <a:buFont typeface="Arial"/>
              <a:buChar char="•"/>
            </a:pPr>
            <a:r>
              <a:rPr lang="fr-CA"/>
              <a:t>L’attitudes sécuritaires</a:t>
            </a:r>
            <a:endParaRPr/>
          </a:p>
          <a:p>
            <a:pPr indent="-342900" lvl="0" marL="342900" rtl="0" algn="l">
              <a:lnSpc>
                <a:spcPct val="90000"/>
              </a:lnSpc>
              <a:spcBef>
                <a:spcPts val="1000"/>
              </a:spcBef>
              <a:spcAft>
                <a:spcPts val="0"/>
              </a:spcAft>
              <a:buClr>
                <a:schemeClr val="dk1"/>
              </a:buClr>
              <a:buSzPts val="2400"/>
              <a:buFont typeface="Arial"/>
              <a:buChar char="•"/>
            </a:pPr>
            <a:r>
              <a:rPr lang="fr-CA"/>
              <a:t>Etc.</a:t>
            </a:r>
            <a:endParaRPr/>
          </a:p>
        </p:txBody>
      </p:sp>
      <p:pic>
        <p:nvPicPr>
          <p:cNvPr id="159" name="Google Shape;159;p23"/>
          <p:cNvPicPr preferRelativeResize="0"/>
          <p:nvPr>
            <p:ph idx="2" type="body"/>
          </p:nvPr>
        </p:nvPicPr>
        <p:blipFill rotWithShape="1">
          <a:blip r:embed="rId3">
            <a:alphaModFix/>
          </a:blip>
          <a:srcRect b="0" l="0" r="0" t="0"/>
          <a:stretch/>
        </p:blipFill>
        <p:spPr>
          <a:xfrm>
            <a:off x="6386513" y="2294297"/>
            <a:ext cx="5181600" cy="34425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Les causes d’accidents</a:t>
            </a:r>
            <a:endParaRPr/>
          </a:p>
        </p:txBody>
      </p:sp>
      <p:sp>
        <p:nvSpPr>
          <p:cNvPr id="165" name="Google Shape;165;p24"/>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La tâche</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La formation </a:t>
            </a:r>
            <a:endParaRPr/>
          </a:p>
          <a:p>
            <a:pPr indent="-342900" lvl="0" marL="342900" rtl="0" algn="l">
              <a:lnSpc>
                <a:spcPct val="90000"/>
              </a:lnSpc>
              <a:spcBef>
                <a:spcPts val="1000"/>
              </a:spcBef>
              <a:spcAft>
                <a:spcPts val="0"/>
              </a:spcAft>
              <a:buClr>
                <a:schemeClr val="dk1"/>
              </a:buClr>
              <a:buSzPts val="2400"/>
              <a:buFont typeface="Arial"/>
              <a:buChar char="•"/>
            </a:pPr>
            <a:r>
              <a:rPr lang="fr-CA"/>
              <a:t>Les méthodes de travail </a:t>
            </a:r>
            <a:endParaRPr/>
          </a:p>
          <a:p>
            <a:pPr indent="-342900" lvl="0" marL="342900" rtl="0" algn="l">
              <a:lnSpc>
                <a:spcPct val="90000"/>
              </a:lnSpc>
              <a:spcBef>
                <a:spcPts val="1000"/>
              </a:spcBef>
              <a:spcAft>
                <a:spcPts val="0"/>
              </a:spcAft>
              <a:buClr>
                <a:schemeClr val="dk1"/>
              </a:buClr>
              <a:buSzPts val="2400"/>
              <a:buFont typeface="Arial"/>
              <a:buChar char="•"/>
            </a:pPr>
            <a:r>
              <a:rPr lang="fr-CA"/>
              <a:t>Les postures adoptées ainsi que les gestes posés</a:t>
            </a:r>
            <a:endParaRPr/>
          </a:p>
          <a:p>
            <a:pPr indent="-342900" lvl="0" marL="342900" rtl="0" algn="l">
              <a:lnSpc>
                <a:spcPct val="90000"/>
              </a:lnSpc>
              <a:spcBef>
                <a:spcPts val="1000"/>
              </a:spcBef>
              <a:spcAft>
                <a:spcPts val="0"/>
              </a:spcAft>
              <a:buClr>
                <a:schemeClr val="dk1"/>
              </a:buClr>
              <a:buSzPts val="2400"/>
              <a:buFont typeface="Arial"/>
              <a:buChar char="•"/>
            </a:pPr>
            <a:r>
              <a:rPr lang="fr-CA"/>
              <a:t>Le rythme d’exécution de la tâche</a:t>
            </a:r>
            <a:endParaRPr/>
          </a:p>
          <a:p>
            <a:pPr indent="-342900" lvl="0" marL="342900" rtl="0" algn="l">
              <a:lnSpc>
                <a:spcPct val="90000"/>
              </a:lnSpc>
              <a:spcBef>
                <a:spcPts val="1000"/>
              </a:spcBef>
              <a:spcAft>
                <a:spcPts val="0"/>
              </a:spcAft>
              <a:buClr>
                <a:schemeClr val="dk1"/>
              </a:buClr>
              <a:buSzPts val="2400"/>
              <a:buFont typeface="Arial"/>
              <a:buChar char="•"/>
            </a:pPr>
            <a:r>
              <a:rPr lang="fr-CA"/>
              <a:t>Etc.</a:t>
            </a:r>
            <a:endParaRPr/>
          </a:p>
        </p:txBody>
      </p:sp>
      <p:pic>
        <p:nvPicPr>
          <p:cNvPr id="166" name="Google Shape;166;p24"/>
          <p:cNvPicPr preferRelativeResize="0"/>
          <p:nvPr>
            <p:ph idx="2" type="body"/>
          </p:nvPr>
        </p:nvPicPr>
        <p:blipFill rotWithShape="1">
          <a:blip r:embed="rId3">
            <a:alphaModFix/>
          </a:blip>
          <a:srcRect b="0" l="0" r="0" t="0"/>
          <a:stretch/>
        </p:blipFill>
        <p:spPr>
          <a:xfrm rot="5400000">
            <a:off x="7079384" y="1724095"/>
            <a:ext cx="4859434" cy="3644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Les causes d’accidents</a:t>
            </a:r>
            <a:endParaRPr/>
          </a:p>
        </p:txBody>
      </p:sp>
      <p:sp>
        <p:nvSpPr>
          <p:cNvPr id="172" name="Google Shape;172;p25"/>
          <p:cNvSpPr txBox="1"/>
          <p:nvPr>
            <p:ph idx="1" type="body"/>
          </p:nvPr>
        </p:nvSpPr>
        <p:spPr>
          <a:xfrm>
            <a:off x="1051955" y="1839913"/>
            <a:ext cx="5334557"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Les équipements</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Les appareils d’arrimage</a:t>
            </a:r>
            <a:endParaRPr/>
          </a:p>
          <a:p>
            <a:pPr indent="-342900" lvl="0" marL="342900" rtl="0" algn="l">
              <a:lnSpc>
                <a:spcPct val="90000"/>
              </a:lnSpc>
              <a:spcBef>
                <a:spcPts val="1000"/>
              </a:spcBef>
              <a:spcAft>
                <a:spcPts val="0"/>
              </a:spcAft>
              <a:buClr>
                <a:schemeClr val="dk1"/>
              </a:buClr>
              <a:buSzPts val="2400"/>
              <a:buFont typeface="Arial"/>
              <a:buChar char="•"/>
            </a:pPr>
            <a:r>
              <a:rPr lang="fr-CA"/>
              <a:t>Les chariots élévateurs</a:t>
            </a:r>
            <a:endParaRPr/>
          </a:p>
          <a:p>
            <a:pPr indent="-342900" lvl="0" marL="342900" rtl="0" algn="l">
              <a:lnSpc>
                <a:spcPct val="90000"/>
              </a:lnSpc>
              <a:spcBef>
                <a:spcPts val="1000"/>
              </a:spcBef>
              <a:spcAft>
                <a:spcPts val="0"/>
              </a:spcAft>
              <a:buClr>
                <a:schemeClr val="dk1"/>
              </a:buClr>
              <a:buSzPts val="2400"/>
              <a:buFont typeface="Arial"/>
              <a:buChar char="•"/>
            </a:pPr>
            <a:r>
              <a:rPr lang="fr-CA"/>
              <a:t>Les équipement de protection</a:t>
            </a:r>
            <a:endParaRPr/>
          </a:p>
          <a:p>
            <a:pPr indent="-342900" lvl="0" marL="342900" rtl="0" algn="l">
              <a:lnSpc>
                <a:spcPct val="90000"/>
              </a:lnSpc>
              <a:spcBef>
                <a:spcPts val="1000"/>
              </a:spcBef>
              <a:spcAft>
                <a:spcPts val="0"/>
              </a:spcAft>
              <a:buClr>
                <a:schemeClr val="dk1"/>
              </a:buClr>
              <a:buSzPts val="2400"/>
              <a:buFont typeface="Arial"/>
              <a:buChar char="•"/>
            </a:pPr>
            <a:r>
              <a:rPr lang="fr-CA"/>
              <a:t>Les tracteurs et les semi-remorques</a:t>
            </a:r>
            <a:endParaRPr/>
          </a:p>
          <a:p>
            <a:pPr indent="-342900" lvl="0" marL="342900" rtl="0" algn="l">
              <a:lnSpc>
                <a:spcPct val="90000"/>
              </a:lnSpc>
              <a:spcBef>
                <a:spcPts val="1000"/>
              </a:spcBef>
              <a:spcAft>
                <a:spcPts val="0"/>
              </a:spcAft>
              <a:buClr>
                <a:schemeClr val="dk1"/>
              </a:buClr>
              <a:buSzPts val="2400"/>
              <a:buFont typeface="Arial"/>
              <a:buChar char="•"/>
            </a:pPr>
            <a:r>
              <a:rPr lang="fr-CA"/>
              <a:t>Etc.</a:t>
            </a:r>
            <a:endParaRPr/>
          </a:p>
        </p:txBody>
      </p:sp>
      <p:pic>
        <p:nvPicPr>
          <p:cNvPr id="173" name="Google Shape;173;p25"/>
          <p:cNvPicPr preferRelativeResize="0"/>
          <p:nvPr>
            <p:ph idx="2" type="body"/>
          </p:nvPr>
        </p:nvPicPr>
        <p:blipFill rotWithShape="1">
          <a:blip r:embed="rId3">
            <a:alphaModFix/>
          </a:blip>
          <a:srcRect b="0" l="0" r="0" t="0"/>
          <a:stretch/>
        </p:blipFill>
        <p:spPr>
          <a:xfrm>
            <a:off x="6386513" y="2657374"/>
            <a:ext cx="5181600" cy="27164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Les causes d’accidents</a:t>
            </a:r>
            <a:endParaRPr/>
          </a:p>
        </p:txBody>
      </p:sp>
      <p:sp>
        <p:nvSpPr>
          <p:cNvPr id="179" name="Google Shape;179;p26"/>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Les matériaux et les substances</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Leur nature</a:t>
            </a:r>
            <a:endParaRPr/>
          </a:p>
          <a:p>
            <a:pPr indent="-342900" lvl="0" marL="342900" rtl="0" algn="l">
              <a:lnSpc>
                <a:spcPct val="90000"/>
              </a:lnSpc>
              <a:spcBef>
                <a:spcPts val="1000"/>
              </a:spcBef>
              <a:spcAft>
                <a:spcPts val="0"/>
              </a:spcAft>
              <a:buClr>
                <a:schemeClr val="dk1"/>
              </a:buClr>
              <a:buSzPts val="2400"/>
              <a:buFont typeface="Arial"/>
              <a:buChar char="•"/>
            </a:pPr>
            <a:r>
              <a:rPr lang="fr-CA"/>
              <a:t>Les matières dangereuses</a:t>
            </a:r>
            <a:endParaRPr/>
          </a:p>
          <a:p>
            <a:pPr indent="-342900" lvl="0" marL="342900" rtl="0" algn="l">
              <a:lnSpc>
                <a:spcPct val="90000"/>
              </a:lnSpc>
              <a:spcBef>
                <a:spcPts val="1000"/>
              </a:spcBef>
              <a:spcAft>
                <a:spcPts val="0"/>
              </a:spcAft>
              <a:buClr>
                <a:schemeClr val="dk1"/>
              </a:buClr>
              <a:buSzPts val="2400"/>
              <a:buFont typeface="Arial"/>
              <a:buChar char="•"/>
            </a:pPr>
            <a:r>
              <a:rPr lang="fr-CA"/>
              <a:t>La quantité</a:t>
            </a:r>
            <a:endParaRPr/>
          </a:p>
          <a:p>
            <a:pPr indent="-342900" lvl="0" marL="342900" rtl="0" algn="l">
              <a:lnSpc>
                <a:spcPct val="90000"/>
              </a:lnSpc>
              <a:spcBef>
                <a:spcPts val="1000"/>
              </a:spcBef>
              <a:spcAft>
                <a:spcPts val="0"/>
              </a:spcAft>
              <a:buClr>
                <a:schemeClr val="dk1"/>
              </a:buClr>
              <a:buSzPts val="2400"/>
              <a:buFont typeface="Arial"/>
              <a:buChar char="•"/>
            </a:pPr>
            <a:r>
              <a:rPr lang="fr-CA"/>
              <a:t>Les contenants</a:t>
            </a:r>
            <a:endParaRPr/>
          </a:p>
          <a:p>
            <a:pPr indent="0" lvl="0" marL="0" rtl="0" algn="l">
              <a:lnSpc>
                <a:spcPct val="90000"/>
              </a:lnSpc>
              <a:spcBef>
                <a:spcPts val="1000"/>
              </a:spcBef>
              <a:spcAft>
                <a:spcPts val="0"/>
              </a:spcAft>
              <a:buClr>
                <a:schemeClr val="dk1"/>
              </a:buClr>
              <a:buSzPts val="2400"/>
              <a:buNone/>
            </a:pPr>
            <a:r>
              <a:t/>
            </a:r>
            <a:endParaRPr/>
          </a:p>
        </p:txBody>
      </p:sp>
      <p:pic>
        <p:nvPicPr>
          <p:cNvPr descr="Qualité du lait : d'énormes progrès, mais… | La Terre de Chez Nous" id="180" name="Google Shape;180;p26"/>
          <p:cNvPicPr preferRelativeResize="0"/>
          <p:nvPr>
            <p:ph idx="2" type="body"/>
          </p:nvPr>
        </p:nvPicPr>
        <p:blipFill rotWithShape="1">
          <a:blip r:embed="rId3">
            <a:alphaModFix/>
          </a:blip>
          <a:srcRect b="0" l="0" r="0" t="0"/>
          <a:stretch/>
        </p:blipFill>
        <p:spPr>
          <a:xfrm>
            <a:off x="6734175" y="2563019"/>
            <a:ext cx="4486275" cy="2905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Les causes d’accidents</a:t>
            </a:r>
            <a:endParaRPr/>
          </a:p>
        </p:txBody>
      </p:sp>
      <p:sp>
        <p:nvSpPr>
          <p:cNvPr id="186" name="Google Shape;186;p27"/>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Le moment</a:t>
            </a:r>
            <a:endParaRPr/>
          </a:p>
          <a:p>
            <a:pPr indent="0" lvl="0" marL="0" rtl="0" algn="l">
              <a:lnSpc>
                <a:spcPct val="90000"/>
              </a:lnSpc>
              <a:spcBef>
                <a:spcPts val="1000"/>
              </a:spcBef>
              <a:spcAft>
                <a:spcPts val="0"/>
              </a:spcAft>
              <a:buClr>
                <a:schemeClr val="dk1"/>
              </a:buClr>
              <a:buSzPts val="2400"/>
              <a:buNone/>
            </a:pPr>
            <a:r>
              <a:t/>
            </a:r>
            <a:endParaRPr b="1"/>
          </a:p>
          <a:p>
            <a:pPr indent="-342900" lvl="0" marL="342900" rtl="0" algn="l">
              <a:lnSpc>
                <a:spcPct val="90000"/>
              </a:lnSpc>
              <a:spcBef>
                <a:spcPts val="1000"/>
              </a:spcBef>
              <a:spcAft>
                <a:spcPts val="0"/>
              </a:spcAft>
              <a:buClr>
                <a:schemeClr val="dk1"/>
              </a:buClr>
              <a:buSzPts val="2400"/>
              <a:buFont typeface="Arial"/>
              <a:buChar char="•"/>
            </a:pPr>
            <a:r>
              <a:rPr lang="fr-CA"/>
              <a:t>Tôt le matin/nuit</a:t>
            </a:r>
            <a:endParaRPr/>
          </a:p>
          <a:p>
            <a:pPr indent="-342900" lvl="0" marL="342900" rtl="0" algn="l">
              <a:lnSpc>
                <a:spcPct val="90000"/>
              </a:lnSpc>
              <a:spcBef>
                <a:spcPts val="1000"/>
              </a:spcBef>
              <a:spcAft>
                <a:spcPts val="0"/>
              </a:spcAft>
              <a:buClr>
                <a:schemeClr val="dk1"/>
              </a:buClr>
              <a:buSzPts val="2400"/>
              <a:buFont typeface="Arial"/>
              <a:buChar char="•"/>
            </a:pPr>
            <a:r>
              <a:rPr lang="fr-CA"/>
              <a:t>Début/fin de poste de travail</a:t>
            </a:r>
            <a:endParaRPr/>
          </a:p>
          <a:p>
            <a:pPr indent="-342900" lvl="0" marL="342900" rtl="0" algn="l">
              <a:lnSpc>
                <a:spcPct val="90000"/>
              </a:lnSpc>
              <a:spcBef>
                <a:spcPts val="1000"/>
              </a:spcBef>
              <a:spcAft>
                <a:spcPts val="0"/>
              </a:spcAft>
              <a:buClr>
                <a:schemeClr val="dk1"/>
              </a:buClr>
              <a:buSzPts val="2400"/>
              <a:buFont typeface="Arial"/>
              <a:buChar char="•"/>
            </a:pPr>
            <a:r>
              <a:rPr lang="fr-CA"/>
              <a:t>Début/fin du cycle</a:t>
            </a:r>
            <a:endParaRPr/>
          </a:p>
          <a:p>
            <a:pPr indent="-342900" lvl="0" marL="342900" rtl="0" algn="l">
              <a:lnSpc>
                <a:spcPct val="90000"/>
              </a:lnSpc>
              <a:spcBef>
                <a:spcPts val="1000"/>
              </a:spcBef>
              <a:spcAft>
                <a:spcPts val="0"/>
              </a:spcAft>
              <a:buClr>
                <a:schemeClr val="dk1"/>
              </a:buClr>
              <a:buSzPts val="2400"/>
              <a:buFont typeface="Arial"/>
              <a:buChar char="•"/>
            </a:pPr>
            <a:r>
              <a:rPr lang="fr-CA"/>
              <a:t>Heure de pointe/trafic</a:t>
            </a:r>
            <a:endParaRPr/>
          </a:p>
          <a:p>
            <a:pPr indent="-342900" lvl="0" marL="342900" rtl="0" algn="l">
              <a:lnSpc>
                <a:spcPct val="90000"/>
              </a:lnSpc>
              <a:spcBef>
                <a:spcPts val="1000"/>
              </a:spcBef>
              <a:spcAft>
                <a:spcPts val="0"/>
              </a:spcAft>
              <a:buClr>
                <a:schemeClr val="dk1"/>
              </a:buClr>
              <a:buSzPts val="2400"/>
              <a:buFont typeface="Arial"/>
              <a:buChar char="•"/>
            </a:pPr>
            <a:r>
              <a:rPr lang="fr-CA"/>
              <a:t>En retard</a:t>
            </a:r>
            <a:endParaRPr b="1"/>
          </a:p>
          <a:p>
            <a:pPr indent="0" lvl="0" marL="0" rtl="0" algn="l">
              <a:lnSpc>
                <a:spcPct val="90000"/>
              </a:lnSpc>
              <a:spcBef>
                <a:spcPts val="1000"/>
              </a:spcBef>
              <a:spcAft>
                <a:spcPts val="0"/>
              </a:spcAft>
              <a:buClr>
                <a:schemeClr val="dk1"/>
              </a:buClr>
              <a:buSzPts val="2400"/>
              <a:buNone/>
            </a:pPr>
            <a:r>
              <a:t/>
            </a:r>
            <a:endParaRPr b="1"/>
          </a:p>
          <a:p>
            <a:pPr indent="-190500" lvl="0" marL="342900" rtl="0" algn="l">
              <a:lnSpc>
                <a:spcPct val="90000"/>
              </a:lnSpc>
              <a:spcBef>
                <a:spcPts val="1000"/>
              </a:spcBef>
              <a:spcAft>
                <a:spcPts val="0"/>
              </a:spcAft>
              <a:buClr>
                <a:schemeClr val="dk1"/>
              </a:buClr>
              <a:buSzPts val="2400"/>
              <a:buFont typeface="Arial"/>
              <a:buNone/>
            </a:pPr>
            <a:r>
              <a:t/>
            </a:r>
            <a:endParaRPr b="1"/>
          </a:p>
        </p:txBody>
      </p:sp>
      <p:pic>
        <p:nvPicPr>
          <p:cNvPr descr="Driving You Crazy: Can Colorado encourage truckers to drive only ..." id="187" name="Google Shape;187;p27"/>
          <p:cNvPicPr preferRelativeResize="0"/>
          <p:nvPr>
            <p:ph idx="2" type="body"/>
          </p:nvPr>
        </p:nvPicPr>
        <p:blipFill rotWithShape="1">
          <a:blip r:embed="rId3">
            <a:alphaModFix/>
          </a:blip>
          <a:srcRect b="0" l="0" r="0" t="0"/>
          <a:stretch/>
        </p:blipFill>
        <p:spPr>
          <a:xfrm>
            <a:off x="6386513" y="2322178"/>
            <a:ext cx="5181600" cy="33868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Les causes d’accidents</a:t>
            </a:r>
            <a:endParaRPr/>
          </a:p>
        </p:txBody>
      </p:sp>
      <p:sp>
        <p:nvSpPr>
          <p:cNvPr id="193" name="Google Shape;193;p28"/>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L’environnement</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Le bruit</a:t>
            </a:r>
            <a:endParaRPr/>
          </a:p>
          <a:p>
            <a:pPr indent="-342900" lvl="0" marL="342900" rtl="0" algn="l">
              <a:lnSpc>
                <a:spcPct val="90000"/>
              </a:lnSpc>
              <a:spcBef>
                <a:spcPts val="1000"/>
              </a:spcBef>
              <a:spcAft>
                <a:spcPts val="0"/>
              </a:spcAft>
              <a:buClr>
                <a:schemeClr val="dk1"/>
              </a:buClr>
              <a:buSzPts val="2400"/>
              <a:buFont typeface="Arial"/>
              <a:buChar char="•"/>
            </a:pPr>
            <a:r>
              <a:rPr lang="fr-CA"/>
              <a:t>L’éclairage</a:t>
            </a:r>
            <a:endParaRPr/>
          </a:p>
          <a:p>
            <a:pPr indent="-342900" lvl="0" marL="342900" rtl="0" algn="l">
              <a:lnSpc>
                <a:spcPct val="90000"/>
              </a:lnSpc>
              <a:spcBef>
                <a:spcPts val="1000"/>
              </a:spcBef>
              <a:spcAft>
                <a:spcPts val="0"/>
              </a:spcAft>
              <a:buClr>
                <a:schemeClr val="dk1"/>
              </a:buClr>
              <a:buSzPts val="2400"/>
              <a:buFont typeface="Arial"/>
              <a:buChar char="•"/>
            </a:pPr>
            <a:r>
              <a:rPr lang="fr-CA"/>
              <a:t>État et condition de la route</a:t>
            </a:r>
            <a:endParaRPr/>
          </a:p>
          <a:p>
            <a:pPr indent="-342900" lvl="0" marL="342900" rtl="0" algn="l">
              <a:lnSpc>
                <a:spcPct val="90000"/>
              </a:lnSpc>
              <a:spcBef>
                <a:spcPts val="1000"/>
              </a:spcBef>
              <a:spcAft>
                <a:spcPts val="0"/>
              </a:spcAft>
              <a:buClr>
                <a:schemeClr val="dk1"/>
              </a:buClr>
              <a:buSzPts val="2400"/>
              <a:buFont typeface="Arial"/>
              <a:buChar char="•"/>
            </a:pPr>
            <a:r>
              <a:rPr lang="fr-CA"/>
              <a:t>L’encombrement et la propreté des lieux</a:t>
            </a:r>
            <a:endParaRPr/>
          </a:p>
          <a:p>
            <a:pPr indent="-342900" lvl="0" marL="342900" rtl="0" algn="l">
              <a:lnSpc>
                <a:spcPct val="90000"/>
              </a:lnSpc>
              <a:spcBef>
                <a:spcPts val="1000"/>
              </a:spcBef>
              <a:spcAft>
                <a:spcPts val="0"/>
              </a:spcAft>
              <a:buClr>
                <a:schemeClr val="dk1"/>
              </a:buClr>
              <a:buSzPts val="2400"/>
              <a:buFont typeface="Arial"/>
              <a:buChar char="•"/>
            </a:pPr>
            <a:r>
              <a:rPr lang="fr-CA"/>
              <a:t>La température et les conditions climatiques</a:t>
            </a:r>
            <a:endParaRPr/>
          </a:p>
          <a:p>
            <a:pPr indent="-342900" lvl="0" marL="342900" rtl="0" algn="l">
              <a:lnSpc>
                <a:spcPct val="90000"/>
              </a:lnSpc>
              <a:spcBef>
                <a:spcPts val="1000"/>
              </a:spcBef>
              <a:spcAft>
                <a:spcPts val="0"/>
              </a:spcAft>
              <a:buClr>
                <a:schemeClr val="dk1"/>
              </a:buClr>
              <a:buSzPts val="2400"/>
              <a:buFont typeface="Arial"/>
              <a:buChar char="•"/>
            </a:pPr>
            <a:r>
              <a:rPr lang="fr-CA"/>
              <a:t>Etc.</a:t>
            </a:r>
            <a:endParaRPr/>
          </a:p>
        </p:txBody>
      </p:sp>
      <p:pic>
        <p:nvPicPr>
          <p:cNvPr descr="P:\Sabina\Formations Manutention\Manutention Sleeman\2012-05-01 Photos Sleeman 2012\Photos Sleeman 2012 157.JPG" id="194" name="Google Shape;194;p28"/>
          <p:cNvPicPr preferRelativeResize="0"/>
          <p:nvPr>
            <p:ph idx="2" type="body"/>
          </p:nvPr>
        </p:nvPicPr>
        <p:blipFill rotWithShape="1">
          <a:blip r:embed="rId3">
            <a:alphaModFix/>
          </a:blip>
          <a:srcRect b="0" l="0" r="0" t="0"/>
          <a:stretch/>
        </p:blipFill>
        <p:spPr>
          <a:xfrm>
            <a:off x="6564544" y="2205485"/>
            <a:ext cx="4825538" cy="36201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1"/>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Contenu de la formation</a:t>
            </a:r>
            <a:endParaRPr/>
          </a:p>
        </p:txBody>
      </p:sp>
      <p:sp>
        <p:nvSpPr>
          <p:cNvPr id="67" name="Google Shape;67;p11"/>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Char char="•"/>
            </a:pPr>
            <a:r>
              <a:rPr lang="fr-CA"/>
              <a:t>Introduction à la SST</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Les accidents du travail</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Droits et obligations</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Conclusion en 3 mots</a:t>
            </a:r>
            <a:endParaRPr/>
          </a:p>
        </p:txBody>
      </p:sp>
      <p:pic>
        <p:nvPicPr>
          <p:cNvPr descr="Centre de formation du transport routier de St-Jérôme | Accueil" id="68" name="Google Shape;68;p11"/>
          <p:cNvPicPr preferRelativeResize="0"/>
          <p:nvPr>
            <p:ph idx="2" type="body"/>
          </p:nvPr>
        </p:nvPicPr>
        <p:blipFill rotWithShape="1">
          <a:blip r:embed="rId3">
            <a:alphaModFix/>
          </a:blip>
          <a:srcRect b="0" l="0" r="0" t="0"/>
          <a:stretch/>
        </p:blipFill>
        <p:spPr>
          <a:xfrm>
            <a:off x="7300913" y="2191657"/>
            <a:ext cx="4164854" cy="30526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Hiérarchie des moyens de prévention</a:t>
            </a:r>
            <a:endParaRPr/>
          </a:p>
        </p:txBody>
      </p:sp>
      <p:sp>
        <p:nvSpPr>
          <p:cNvPr id="200" name="Google Shape;200;p29"/>
          <p:cNvSpPr txBox="1"/>
          <p:nvPr>
            <p:ph idx="1" type="body"/>
          </p:nvPr>
        </p:nvSpPr>
        <p:spPr>
          <a:xfrm>
            <a:off x="1051956" y="1824831"/>
            <a:ext cx="10515600" cy="4351338"/>
          </a:xfrm>
          <a:prstGeom prst="rect">
            <a:avLst/>
          </a:prstGeom>
          <a:noFill/>
          <a:ln>
            <a:noFill/>
          </a:ln>
        </p:spPr>
        <p:txBody>
          <a:bodyPr anchorCtr="0" anchor="t" bIns="45700" lIns="91425" spcFirstLastPara="1" rIns="91425" wrap="square" tIns="45700">
            <a:noAutofit/>
          </a:bodyPr>
          <a:lstStyle/>
          <a:p>
            <a:pPr indent="-457200" lvl="0" marL="457200" rtl="0" algn="l">
              <a:lnSpc>
                <a:spcPct val="80000"/>
              </a:lnSpc>
              <a:spcBef>
                <a:spcPts val="0"/>
              </a:spcBef>
              <a:spcAft>
                <a:spcPts val="0"/>
              </a:spcAft>
              <a:buClr>
                <a:schemeClr val="dk1"/>
              </a:buClr>
              <a:buSzPts val="2400"/>
              <a:buFont typeface="Calibri"/>
              <a:buAutoNum type="arabicPeriod"/>
            </a:pPr>
            <a:r>
              <a:rPr b="1" lang="fr-CA"/>
              <a:t>Élimination </a:t>
            </a:r>
            <a:r>
              <a:rPr lang="fr-CA"/>
              <a:t>: éliminer le danger du milieu de travail, ou de substituer les matières dangereuses ou les machines par d'autres, moins dangereuses.</a:t>
            </a:r>
            <a:endParaRPr/>
          </a:p>
          <a:p>
            <a:pPr indent="-457200" lvl="0" marL="457200" rtl="0" algn="l">
              <a:lnSpc>
                <a:spcPct val="80000"/>
              </a:lnSpc>
              <a:spcBef>
                <a:spcPts val="1000"/>
              </a:spcBef>
              <a:spcAft>
                <a:spcPts val="0"/>
              </a:spcAft>
              <a:buClr>
                <a:schemeClr val="dk1"/>
              </a:buClr>
              <a:buSzPts val="2400"/>
              <a:buFont typeface="Calibri"/>
              <a:buAutoNum type="arabicPeriod"/>
            </a:pPr>
            <a:r>
              <a:rPr b="1" lang="fr-CA"/>
              <a:t>Mesures d'ingénierie</a:t>
            </a:r>
            <a:r>
              <a:rPr lang="fr-CA"/>
              <a:t> : conception ou la modification des usines, de l'équipement, du système de ventilation et des procédés, de manière à réduire la source d'exposition</a:t>
            </a:r>
            <a:endParaRPr/>
          </a:p>
          <a:p>
            <a:pPr indent="-457200" lvl="0" marL="457200" rtl="0" algn="l">
              <a:lnSpc>
                <a:spcPct val="80000"/>
              </a:lnSpc>
              <a:spcBef>
                <a:spcPts val="1000"/>
              </a:spcBef>
              <a:spcAft>
                <a:spcPts val="0"/>
              </a:spcAft>
              <a:buClr>
                <a:schemeClr val="dk1"/>
              </a:buClr>
              <a:buSzPts val="2400"/>
              <a:buFont typeface="Calibri"/>
              <a:buAutoNum type="arabicPeriod"/>
            </a:pPr>
            <a:r>
              <a:rPr b="1" lang="fr-CA"/>
              <a:t>Mesures administratives</a:t>
            </a:r>
            <a:r>
              <a:rPr lang="fr-CA"/>
              <a:t> : modifier l'exécution du travail, l'échéancier des travaux, les politiques, les normes et les procédures, la formation, l’entretien du matériel et la tenue des lieux</a:t>
            </a:r>
            <a:endParaRPr/>
          </a:p>
          <a:p>
            <a:pPr indent="-457200" lvl="0" marL="457200" rtl="0" algn="l">
              <a:lnSpc>
                <a:spcPct val="80000"/>
              </a:lnSpc>
              <a:spcBef>
                <a:spcPts val="1000"/>
              </a:spcBef>
              <a:spcAft>
                <a:spcPts val="0"/>
              </a:spcAft>
              <a:buClr>
                <a:schemeClr val="dk1"/>
              </a:buClr>
              <a:buSzPts val="2400"/>
              <a:buFont typeface="Calibri"/>
              <a:buAutoNum type="arabicPeriod"/>
            </a:pPr>
            <a:r>
              <a:rPr b="1" lang="fr-CA"/>
              <a:t>Équipement de protection individuelle</a:t>
            </a:r>
            <a:r>
              <a:rPr lang="fr-CA"/>
              <a:t> : casques, bottes, lunettes, gants, dossards, masques, etc. pour réduire l'exposition et augmenter sa visibilité</a:t>
            </a:r>
            <a:endParaRPr/>
          </a:p>
          <a:p>
            <a:pPr indent="0" lvl="0" marL="0" rtl="0" algn="l">
              <a:lnSpc>
                <a:spcPct val="80000"/>
              </a:lnSpc>
              <a:spcBef>
                <a:spcPts val="1000"/>
              </a:spcBef>
              <a:spcAft>
                <a:spcPts val="0"/>
              </a:spcAft>
              <a:buClr>
                <a:schemeClr val="dk1"/>
              </a:buClr>
              <a:buSzPts val="2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Avenir"/>
              <a:buNone/>
            </a:pPr>
            <a:r>
              <a:rPr lang="fr-CA"/>
              <a:t>Droits et obligations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Droits de l’employeur</a:t>
            </a:r>
            <a:endParaRPr/>
          </a:p>
        </p:txBody>
      </p:sp>
      <p:sp>
        <p:nvSpPr>
          <p:cNvPr id="211" name="Google Shape;211;p31"/>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220"/>
              <a:buNone/>
            </a:pPr>
            <a:r>
              <a:rPr b="1" lang="fr-CA" sz="2220"/>
              <a:t>Droit de gérance</a:t>
            </a:r>
            <a:endParaRPr/>
          </a:p>
          <a:p>
            <a:pPr indent="0" lvl="0" marL="0" rtl="0" algn="l">
              <a:lnSpc>
                <a:spcPct val="80000"/>
              </a:lnSpc>
              <a:spcBef>
                <a:spcPts val="1000"/>
              </a:spcBef>
              <a:spcAft>
                <a:spcPts val="0"/>
              </a:spcAft>
              <a:buClr>
                <a:schemeClr val="dk1"/>
              </a:buClr>
              <a:buSzPts val="2220"/>
              <a:buNone/>
            </a:pPr>
            <a:r>
              <a:rPr lang="fr-CA" sz="2220"/>
              <a:t>Droit de diriger ses employés et de prendre des décisions pour la profitabilité de son entreprise:</a:t>
            </a:r>
            <a:endParaRPr/>
          </a:p>
          <a:p>
            <a:pPr indent="-342900" lvl="1" marL="1028700" rtl="0" algn="l">
              <a:lnSpc>
                <a:spcPct val="80000"/>
              </a:lnSpc>
              <a:spcBef>
                <a:spcPts val="500"/>
              </a:spcBef>
              <a:spcAft>
                <a:spcPts val="0"/>
              </a:spcAft>
              <a:buClr>
                <a:schemeClr val="dk1"/>
              </a:buClr>
              <a:buSzPts val="2220"/>
              <a:buFont typeface="Arial"/>
              <a:buChar char="•"/>
            </a:pPr>
            <a:r>
              <a:rPr lang="fr-CA" sz="2220"/>
              <a:t>mécanismes de contrôle</a:t>
            </a:r>
            <a:endParaRPr/>
          </a:p>
          <a:p>
            <a:pPr indent="-342900" lvl="1" marL="1028700" rtl="0" algn="l">
              <a:lnSpc>
                <a:spcPct val="80000"/>
              </a:lnSpc>
              <a:spcBef>
                <a:spcPts val="500"/>
              </a:spcBef>
              <a:spcAft>
                <a:spcPts val="0"/>
              </a:spcAft>
              <a:buClr>
                <a:schemeClr val="dk1"/>
              </a:buClr>
              <a:buSzPts val="2220"/>
              <a:buFont typeface="Arial"/>
              <a:buChar char="•"/>
            </a:pPr>
            <a:r>
              <a:rPr lang="fr-CA" sz="2220"/>
              <a:t>supervision du comportement et du rendement</a:t>
            </a:r>
            <a:endParaRPr sz="2220"/>
          </a:p>
          <a:p>
            <a:pPr indent="0" lvl="0" marL="0" rtl="0" algn="l">
              <a:lnSpc>
                <a:spcPct val="80000"/>
              </a:lnSpc>
              <a:spcBef>
                <a:spcPts val="1000"/>
              </a:spcBef>
              <a:spcAft>
                <a:spcPts val="0"/>
              </a:spcAft>
              <a:buClr>
                <a:schemeClr val="dk1"/>
              </a:buClr>
              <a:buSzPts val="2220"/>
              <a:buNone/>
            </a:pPr>
            <a:r>
              <a:t/>
            </a:r>
            <a:endParaRPr b="1" sz="2220"/>
          </a:p>
          <a:p>
            <a:pPr indent="0" lvl="0" marL="0" rtl="0" algn="l">
              <a:lnSpc>
                <a:spcPct val="80000"/>
              </a:lnSpc>
              <a:spcBef>
                <a:spcPts val="1000"/>
              </a:spcBef>
              <a:spcAft>
                <a:spcPts val="0"/>
              </a:spcAft>
              <a:buClr>
                <a:schemeClr val="dk1"/>
              </a:buClr>
              <a:buSzPts val="2220"/>
              <a:buNone/>
            </a:pPr>
            <a:r>
              <a:rPr b="1" lang="fr-CA" sz="2220"/>
              <a:t>En prévention, l’employeur a droit à</a:t>
            </a:r>
            <a:endParaRPr b="1" sz="2220"/>
          </a:p>
          <a:p>
            <a:pPr indent="-342900" lvl="0" marL="342900" rtl="0" algn="l">
              <a:lnSpc>
                <a:spcPct val="80000"/>
              </a:lnSpc>
              <a:spcBef>
                <a:spcPts val="1000"/>
              </a:spcBef>
              <a:spcAft>
                <a:spcPts val="0"/>
              </a:spcAft>
              <a:buClr>
                <a:schemeClr val="dk1"/>
              </a:buClr>
              <a:buSzPts val="2220"/>
              <a:buFont typeface="Arial"/>
              <a:buChar char="•"/>
            </a:pPr>
            <a:r>
              <a:rPr lang="fr-CA" sz="2220"/>
              <a:t>Services de formation et d’information</a:t>
            </a:r>
            <a:endParaRPr/>
          </a:p>
          <a:p>
            <a:pPr indent="-342900" lvl="0" marL="342900" rtl="0" algn="l">
              <a:lnSpc>
                <a:spcPct val="80000"/>
              </a:lnSpc>
              <a:spcBef>
                <a:spcPts val="1000"/>
              </a:spcBef>
              <a:spcAft>
                <a:spcPts val="0"/>
              </a:spcAft>
              <a:buClr>
                <a:schemeClr val="dk1"/>
              </a:buClr>
              <a:buSzPts val="2220"/>
              <a:buFont typeface="Arial"/>
              <a:buChar char="•"/>
            </a:pPr>
            <a:r>
              <a:rPr lang="fr-CA" sz="2220"/>
              <a:t>Conseil en matière de santé et de sécurité du travail.</a:t>
            </a:r>
            <a:endParaRPr sz="2220"/>
          </a:p>
        </p:txBody>
      </p:sp>
      <p:pic>
        <p:nvPicPr>
          <p:cNvPr id="212" name="Google Shape;212;p31"/>
          <p:cNvPicPr preferRelativeResize="0"/>
          <p:nvPr>
            <p:ph idx="2" type="body"/>
          </p:nvPr>
        </p:nvPicPr>
        <p:blipFill rotWithShape="1">
          <a:blip r:embed="rId3">
            <a:alphaModFix/>
          </a:blip>
          <a:srcRect b="0" l="0" r="0" t="0"/>
          <a:stretch/>
        </p:blipFill>
        <p:spPr>
          <a:xfrm>
            <a:off x="8975660" y="4544851"/>
            <a:ext cx="1479926" cy="845672"/>
          </a:xfrm>
          <a:prstGeom prst="rect">
            <a:avLst/>
          </a:prstGeom>
          <a:noFill/>
          <a:ln>
            <a:noFill/>
          </a:ln>
        </p:spPr>
      </p:pic>
      <p:pic>
        <p:nvPicPr>
          <p:cNvPr id="213" name="Google Shape;213;p31"/>
          <p:cNvPicPr preferRelativeResize="0"/>
          <p:nvPr/>
        </p:nvPicPr>
        <p:blipFill rotWithShape="1">
          <a:blip r:embed="rId4">
            <a:alphaModFix/>
          </a:blip>
          <a:srcRect b="0" l="16860" r="14592" t="0"/>
          <a:stretch/>
        </p:blipFill>
        <p:spPr>
          <a:xfrm>
            <a:off x="10777939" y="4391822"/>
            <a:ext cx="1050222" cy="1083207"/>
          </a:xfrm>
          <a:prstGeom prst="rect">
            <a:avLst/>
          </a:prstGeom>
          <a:noFill/>
          <a:ln>
            <a:noFill/>
          </a:ln>
        </p:spPr>
      </p:pic>
      <p:pic>
        <p:nvPicPr>
          <p:cNvPr id="214" name="Google Shape;214;p31"/>
          <p:cNvPicPr preferRelativeResize="0"/>
          <p:nvPr/>
        </p:nvPicPr>
        <p:blipFill rotWithShape="1">
          <a:blip r:embed="rId5">
            <a:alphaModFix/>
          </a:blip>
          <a:srcRect b="0" l="0" r="0" t="0"/>
          <a:stretch/>
        </p:blipFill>
        <p:spPr>
          <a:xfrm>
            <a:off x="7304131" y="4327963"/>
            <a:ext cx="1279448" cy="1279448"/>
          </a:xfrm>
          <a:prstGeom prst="rect">
            <a:avLst/>
          </a:prstGeom>
          <a:noFill/>
          <a:ln>
            <a:noFill/>
          </a:ln>
        </p:spPr>
      </p:pic>
      <p:pic>
        <p:nvPicPr>
          <p:cNvPr descr="AEC Techniques et outils de gestion de projets | Humanis" id="215" name="Google Shape;215;p31"/>
          <p:cNvPicPr preferRelativeResize="0"/>
          <p:nvPr/>
        </p:nvPicPr>
        <p:blipFill rotWithShape="1">
          <a:blip r:embed="rId6">
            <a:alphaModFix/>
          </a:blip>
          <a:srcRect b="0" l="0" r="0" t="0"/>
          <a:stretch/>
        </p:blipFill>
        <p:spPr>
          <a:xfrm>
            <a:off x="8702303" y="1381252"/>
            <a:ext cx="2011155" cy="26343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Obligations de l’employeur</a:t>
            </a:r>
            <a:endParaRPr/>
          </a:p>
        </p:txBody>
      </p:sp>
      <p:sp>
        <p:nvSpPr>
          <p:cNvPr id="222" name="Google Shape;222;p32"/>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Char char="•"/>
            </a:pPr>
            <a:r>
              <a:rPr lang="fr-CA"/>
              <a:t>Identifier, contrôler et éliminer les dangers</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Doter les établissements d'équipements, d'outils et de méthodes de travail sécuritaires</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Former et informer le travailleur des risques et moyens de prévention</a:t>
            </a:r>
            <a:endParaRPr/>
          </a:p>
          <a:p>
            <a:pPr indent="0" lvl="0" marL="0" rtl="0" algn="l">
              <a:lnSpc>
                <a:spcPct val="90000"/>
              </a:lnSpc>
              <a:spcBef>
                <a:spcPts val="1000"/>
              </a:spcBef>
              <a:spcAft>
                <a:spcPts val="0"/>
              </a:spcAft>
              <a:buClr>
                <a:schemeClr val="dk1"/>
              </a:buClr>
              <a:buSzPts val="2400"/>
              <a:buNone/>
            </a:pPr>
            <a:r>
              <a:t/>
            </a:r>
            <a:endParaRPr/>
          </a:p>
        </p:txBody>
      </p:sp>
      <p:pic>
        <p:nvPicPr>
          <p:cNvPr id="223" name="Google Shape;223;p32"/>
          <p:cNvPicPr preferRelativeResize="0"/>
          <p:nvPr>
            <p:ph idx="2" type="body"/>
          </p:nvPr>
        </p:nvPicPr>
        <p:blipFill rotWithShape="1">
          <a:blip r:embed="rId3">
            <a:alphaModFix/>
          </a:blip>
          <a:srcRect b="0" l="0" r="0" t="0"/>
          <a:stretch/>
        </p:blipFill>
        <p:spPr>
          <a:xfrm>
            <a:off x="6741459" y="2288381"/>
            <a:ext cx="4826654" cy="32177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Obligations de l’employeur (suite)</a:t>
            </a:r>
            <a:endParaRPr/>
          </a:p>
        </p:txBody>
      </p:sp>
      <p:sp>
        <p:nvSpPr>
          <p:cNvPr id="229" name="Google Shape;229;p33"/>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Char char="•"/>
            </a:pPr>
            <a:r>
              <a:rPr lang="fr-CA"/>
              <a:t>Superviser le travail et s’assurer que les normes de sécurité sont respectées.</a:t>
            </a:r>
            <a:endParaRPr/>
          </a:p>
          <a:p>
            <a:pPr indent="-342900" lvl="0" marL="342900" rtl="0" algn="l">
              <a:lnSpc>
                <a:spcPct val="90000"/>
              </a:lnSpc>
              <a:spcBef>
                <a:spcPts val="1000"/>
              </a:spcBef>
              <a:spcAft>
                <a:spcPts val="0"/>
              </a:spcAft>
              <a:buClr>
                <a:schemeClr val="dk1"/>
              </a:buClr>
              <a:buSzPts val="2400"/>
              <a:buFont typeface="Arial"/>
              <a:buChar char="•"/>
            </a:pPr>
            <a:r>
              <a:rPr lang="fr-CA"/>
              <a:t>Fournir les équipements de protection</a:t>
            </a:r>
            <a:endParaRPr/>
          </a:p>
          <a:p>
            <a:pPr indent="-342900" lvl="0" marL="342900" rtl="0" algn="l">
              <a:lnSpc>
                <a:spcPct val="90000"/>
              </a:lnSpc>
              <a:spcBef>
                <a:spcPts val="1000"/>
              </a:spcBef>
              <a:spcAft>
                <a:spcPts val="0"/>
              </a:spcAft>
              <a:buClr>
                <a:schemeClr val="dk1"/>
              </a:buClr>
              <a:buSzPts val="2400"/>
              <a:buFont typeface="Arial"/>
              <a:buChar char="•"/>
            </a:pPr>
            <a:r>
              <a:rPr lang="fr-CA"/>
              <a:t>Offrir sur place des services de premiers soins.</a:t>
            </a:r>
            <a:endParaRPr/>
          </a:p>
          <a:p>
            <a:pPr indent="-342900" lvl="0" marL="342900" rtl="0" algn="l">
              <a:lnSpc>
                <a:spcPct val="90000"/>
              </a:lnSpc>
              <a:spcBef>
                <a:spcPts val="1000"/>
              </a:spcBef>
              <a:spcAft>
                <a:spcPts val="0"/>
              </a:spcAft>
              <a:buClr>
                <a:schemeClr val="dk1"/>
              </a:buClr>
              <a:buSzPts val="2400"/>
              <a:buFont typeface="Arial"/>
              <a:buChar char="•"/>
            </a:pPr>
            <a:r>
              <a:rPr lang="fr-CA"/>
              <a:t>Établir un programme de prévention</a:t>
            </a:r>
            <a:endParaRPr/>
          </a:p>
          <a:p>
            <a:pPr indent="-342900" lvl="0" marL="342900" rtl="0" algn="l">
              <a:lnSpc>
                <a:spcPct val="90000"/>
              </a:lnSpc>
              <a:spcBef>
                <a:spcPts val="1000"/>
              </a:spcBef>
              <a:spcAft>
                <a:spcPts val="0"/>
              </a:spcAft>
              <a:buClr>
                <a:schemeClr val="dk1"/>
              </a:buClr>
              <a:buSzPts val="2400"/>
              <a:buFont typeface="Arial"/>
              <a:buChar char="•"/>
            </a:pPr>
            <a:r>
              <a:rPr lang="fr-CA"/>
              <a:t>Etc.</a:t>
            </a:r>
            <a:endParaRPr/>
          </a:p>
        </p:txBody>
      </p:sp>
      <p:pic>
        <p:nvPicPr>
          <p:cNvPr descr="Documents relatifs au groupement de commandes pour des Équipements ..." id="230" name="Google Shape;230;p33"/>
          <p:cNvPicPr preferRelativeResize="0"/>
          <p:nvPr>
            <p:ph idx="2" type="body"/>
          </p:nvPr>
        </p:nvPicPr>
        <p:blipFill rotWithShape="1">
          <a:blip r:embed="rId3">
            <a:alphaModFix/>
          </a:blip>
          <a:srcRect b="0" l="0" r="0" t="0"/>
          <a:stretch/>
        </p:blipFill>
        <p:spPr>
          <a:xfrm>
            <a:off x="7530138" y="2338467"/>
            <a:ext cx="3531226" cy="26660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Droits du travailleur</a:t>
            </a:r>
            <a:endParaRPr/>
          </a:p>
        </p:txBody>
      </p:sp>
      <p:sp>
        <p:nvSpPr>
          <p:cNvPr id="236" name="Google Shape;236;p34"/>
          <p:cNvSpPr txBox="1"/>
          <p:nvPr>
            <p:ph idx="1" type="body"/>
          </p:nvPr>
        </p:nvSpPr>
        <p:spPr>
          <a:xfrm>
            <a:off x="1051956" y="1839913"/>
            <a:ext cx="5672694"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Char char="•"/>
            </a:pPr>
            <a:r>
              <a:rPr lang="fr-CA"/>
              <a:t>Conditions de travail sécuritaires</a:t>
            </a:r>
            <a:endParaRPr/>
          </a:p>
          <a:p>
            <a:pPr indent="-342900" lvl="0" marL="342900" rtl="0" algn="l">
              <a:lnSpc>
                <a:spcPct val="90000"/>
              </a:lnSpc>
              <a:spcBef>
                <a:spcPts val="1000"/>
              </a:spcBef>
              <a:spcAft>
                <a:spcPts val="0"/>
              </a:spcAft>
              <a:buClr>
                <a:schemeClr val="dk1"/>
              </a:buClr>
              <a:buSzPts val="2400"/>
              <a:buFont typeface="Arial"/>
              <a:buChar char="•"/>
            </a:pPr>
            <a:r>
              <a:rPr lang="fr-CA"/>
              <a:t>Formation, </a:t>
            </a:r>
            <a:r>
              <a:rPr lang="fr-CA"/>
              <a:t>entraînement</a:t>
            </a:r>
            <a:r>
              <a:rPr lang="fr-CA"/>
              <a:t>, supervision</a:t>
            </a:r>
            <a:endParaRPr/>
          </a:p>
          <a:p>
            <a:pPr indent="-342900" lvl="0" marL="342900" rtl="0" algn="l">
              <a:lnSpc>
                <a:spcPct val="90000"/>
              </a:lnSpc>
              <a:spcBef>
                <a:spcPts val="1000"/>
              </a:spcBef>
              <a:spcAft>
                <a:spcPts val="0"/>
              </a:spcAft>
              <a:buClr>
                <a:schemeClr val="dk1"/>
              </a:buClr>
              <a:buSzPts val="2400"/>
              <a:buFont typeface="Arial"/>
              <a:buChar char="•"/>
            </a:pPr>
            <a:r>
              <a:rPr lang="fr-CA"/>
              <a:t>Refuser d'exécuter une tâche</a:t>
            </a:r>
            <a:endParaRPr/>
          </a:p>
          <a:p>
            <a:pPr indent="-342900" lvl="0" marL="342900" rtl="0" algn="l">
              <a:lnSpc>
                <a:spcPct val="90000"/>
              </a:lnSpc>
              <a:spcBef>
                <a:spcPts val="1000"/>
              </a:spcBef>
              <a:spcAft>
                <a:spcPts val="0"/>
              </a:spcAft>
              <a:buClr>
                <a:schemeClr val="dk1"/>
              </a:buClr>
              <a:buSzPts val="2400"/>
              <a:buFont typeface="Arial"/>
              <a:buChar char="•"/>
            </a:pPr>
            <a:r>
              <a:rPr lang="fr-CA"/>
              <a:t>Retrait préventif de la travailleuse enceinte ou qui allaite</a:t>
            </a:r>
            <a:endParaRPr/>
          </a:p>
          <a:p>
            <a:pPr indent="-342900" lvl="0" marL="342900" rtl="0" algn="l">
              <a:lnSpc>
                <a:spcPct val="90000"/>
              </a:lnSpc>
              <a:spcBef>
                <a:spcPts val="1000"/>
              </a:spcBef>
              <a:spcAft>
                <a:spcPts val="0"/>
              </a:spcAft>
              <a:buClr>
                <a:schemeClr val="dk1"/>
              </a:buClr>
              <a:buSzPts val="2400"/>
              <a:buFont typeface="Arial"/>
              <a:buChar char="•"/>
            </a:pPr>
            <a:r>
              <a:rPr lang="fr-CA"/>
              <a:t>Indemnités en cas de lésions professionnelles</a:t>
            </a:r>
            <a:endParaRPr/>
          </a:p>
          <a:p>
            <a:pPr indent="-190500" lvl="0" marL="342900" rtl="0" algn="l">
              <a:lnSpc>
                <a:spcPct val="90000"/>
              </a:lnSpc>
              <a:spcBef>
                <a:spcPts val="1000"/>
              </a:spcBef>
              <a:spcAft>
                <a:spcPts val="0"/>
              </a:spcAft>
              <a:buClr>
                <a:schemeClr val="dk1"/>
              </a:buClr>
              <a:buSzPts val="2400"/>
              <a:buFont typeface="Arial"/>
              <a:buNone/>
            </a:pPr>
            <a:r>
              <a:t/>
            </a:r>
            <a:endParaRPr/>
          </a:p>
        </p:txBody>
      </p:sp>
      <p:pic>
        <p:nvPicPr>
          <p:cNvPr descr="Que faire en cas de refus d'une rupture conventionnelle ?" id="237" name="Google Shape;237;p34"/>
          <p:cNvPicPr preferRelativeResize="0"/>
          <p:nvPr>
            <p:ph idx="2" type="body"/>
          </p:nvPr>
        </p:nvPicPr>
        <p:blipFill rotWithShape="1">
          <a:blip r:embed="rId3">
            <a:alphaModFix/>
          </a:blip>
          <a:srcRect b="0" l="0" r="0" t="0"/>
          <a:stretch/>
        </p:blipFill>
        <p:spPr>
          <a:xfrm>
            <a:off x="7486093" y="2119487"/>
            <a:ext cx="4081463" cy="20533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Obligations du travailleur</a:t>
            </a:r>
            <a:endParaRPr/>
          </a:p>
        </p:txBody>
      </p:sp>
      <p:sp>
        <p:nvSpPr>
          <p:cNvPr id="243" name="Google Shape;243;p35"/>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Prévention</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Protéger sa santé, sa sécurité et son intégrité physique</a:t>
            </a:r>
            <a:endParaRPr/>
          </a:p>
          <a:p>
            <a:pPr indent="-342900" lvl="0" marL="342900" rtl="0" algn="l">
              <a:lnSpc>
                <a:spcPct val="90000"/>
              </a:lnSpc>
              <a:spcBef>
                <a:spcPts val="1000"/>
              </a:spcBef>
              <a:spcAft>
                <a:spcPts val="0"/>
              </a:spcAft>
              <a:buClr>
                <a:schemeClr val="dk1"/>
              </a:buClr>
              <a:buSzPts val="2400"/>
              <a:buFont typeface="Arial"/>
              <a:buChar char="•"/>
            </a:pPr>
            <a:r>
              <a:rPr lang="fr-CA"/>
              <a:t>Ne pas mettre en danger celle des autres</a:t>
            </a:r>
            <a:endParaRPr/>
          </a:p>
          <a:p>
            <a:pPr indent="-342900" lvl="0" marL="342900" rtl="0" algn="l">
              <a:lnSpc>
                <a:spcPct val="90000"/>
              </a:lnSpc>
              <a:spcBef>
                <a:spcPts val="1000"/>
              </a:spcBef>
              <a:spcAft>
                <a:spcPts val="0"/>
              </a:spcAft>
              <a:buClr>
                <a:schemeClr val="dk1"/>
              </a:buClr>
              <a:buSzPts val="2400"/>
              <a:buFont typeface="Arial"/>
              <a:buChar char="•"/>
            </a:pPr>
            <a:r>
              <a:rPr lang="fr-CA"/>
              <a:t>Participer à l’identification et à l’élimination des risques</a:t>
            </a:r>
            <a:endParaRPr/>
          </a:p>
          <a:p>
            <a:pPr indent="0" lvl="0" marL="0" rtl="0" algn="l">
              <a:lnSpc>
                <a:spcPct val="90000"/>
              </a:lnSpc>
              <a:spcBef>
                <a:spcPts val="1000"/>
              </a:spcBef>
              <a:spcAft>
                <a:spcPts val="0"/>
              </a:spcAft>
              <a:buClr>
                <a:schemeClr val="dk1"/>
              </a:buClr>
              <a:buSzPts val="2400"/>
              <a:buNone/>
            </a:pPr>
            <a:r>
              <a:rPr lang="fr-CA"/>
              <a:t> </a:t>
            </a:r>
            <a:endParaRPr/>
          </a:p>
          <a:p>
            <a:pPr indent="0" lvl="0" marL="0" rtl="0" algn="l">
              <a:lnSpc>
                <a:spcPct val="90000"/>
              </a:lnSpc>
              <a:spcBef>
                <a:spcPts val="1000"/>
              </a:spcBef>
              <a:spcAft>
                <a:spcPts val="0"/>
              </a:spcAft>
              <a:buClr>
                <a:schemeClr val="dk1"/>
              </a:buClr>
              <a:buSzPts val="2400"/>
              <a:buNone/>
            </a:pPr>
            <a:r>
              <a:t/>
            </a:r>
            <a:endParaRPr/>
          </a:p>
        </p:txBody>
      </p:sp>
      <p:pic>
        <p:nvPicPr>
          <p:cNvPr id="244" name="Google Shape;244;p35"/>
          <p:cNvPicPr preferRelativeResize="0"/>
          <p:nvPr>
            <p:ph idx="2" type="body"/>
          </p:nvPr>
        </p:nvPicPr>
        <p:blipFill rotWithShape="1">
          <a:blip r:embed="rId3">
            <a:alphaModFix/>
          </a:blip>
          <a:srcRect b="0" l="0" r="13911" t="0"/>
          <a:stretch/>
        </p:blipFill>
        <p:spPr>
          <a:xfrm>
            <a:off x="7106775" y="2288382"/>
            <a:ext cx="4460781" cy="345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Obligations du travailleur</a:t>
            </a:r>
            <a:endParaRPr/>
          </a:p>
        </p:txBody>
      </p:sp>
      <p:sp>
        <p:nvSpPr>
          <p:cNvPr id="250" name="Google Shape;250;p36"/>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Prévention</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Prendre connaissance du programme de prévention</a:t>
            </a:r>
            <a:endParaRPr/>
          </a:p>
          <a:p>
            <a:pPr indent="-342900" lvl="0" marL="342900" rtl="0" algn="l">
              <a:lnSpc>
                <a:spcPct val="90000"/>
              </a:lnSpc>
              <a:spcBef>
                <a:spcPts val="1000"/>
              </a:spcBef>
              <a:spcAft>
                <a:spcPts val="0"/>
              </a:spcAft>
              <a:buClr>
                <a:schemeClr val="dk1"/>
              </a:buClr>
              <a:buSzPts val="2400"/>
              <a:buFont typeface="Arial"/>
              <a:buChar char="•"/>
            </a:pPr>
            <a:r>
              <a:rPr lang="fr-CA"/>
              <a:t>Collaborer avec le comité de santé et sécurité</a:t>
            </a:r>
            <a:endParaRPr/>
          </a:p>
          <a:p>
            <a:pPr indent="-342900" lvl="0" marL="342900" rtl="0" algn="l">
              <a:lnSpc>
                <a:spcPct val="90000"/>
              </a:lnSpc>
              <a:spcBef>
                <a:spcPts val="1000"/>
              </a:spcBef>
              <a:spcAft>
                <a:spcPts val="0"/>
              </a:spcAft>
              <a:buClr>
                <a:schemeClr val="dk1"/>
              </a:buClr>
              <a:buSzPts val="2400"/>
              <a:buFont typeface="Arial"/>
              <a:buChar char="•"/>
            </a:pPr>
            <a:r>
              <a:rPr lang="fr-CA"/>
              <a:t>Déclarer les accidents et autres événement dangereux</a:t>
            </a:r>
            <a:endParaRPr/>
          </a:p>
          <a:p>
            <a:pPr indent="0" lvl="0" marL="0" rtl="0" algn="l">
              <a:lnSpc>
                <a:spcPct val="90000"/>
              </a:lnSpc>
              <a:spcBef>
                <a:spcPts val="1000"/>
              </a:spcBef>
              <a:spcAft>
                <a:spcPts val="0"/>
              </a:spcAft>
              <a:buClr>
                <a:schemeClr val="dk1"/>
              </a:buClr>
              <a:buSzPts val="2400"/>
              <a:buNone/>
            </a:pPr>
            <a:r>
              <a:t/>
            </a:r>
            <a:endParaRPr/>
          </a:p>
        </p:txBody>
      </p:sp>
      <p:pic>
        <p:nvPicPr>
          <p:cNvPr descr="Se déclarer auto-entrepreneur" id="251" name="Google Shape;251;p36"/>
          <p:cNvPicPr preferRelativeResize="0"/>
          <p:nvPr>
            <p:ph idx="2" type="body"/>
          </p:nvPr>
        </p:nvPicPr>
        <p:blipFill rotWithShape="1">
          <a:blip r:embed="rId3">
            <a:alphaModFix/>
          </a:blip>
          <a:srcRect b="0" l="0" r="0" t="0"/>
          <a:stretch/>
        </p:blipFill>
        <p:spPr>
          <a:xfrm>
            <a:off x="7358063" y="2615406"/>
            <a:ext cx="3238500" cy="2800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Obligations du travailleur</a:t>
            </a:r>
            <a:endParaRPr/>
          </a:p>
        </p:txBody>
      </p:sp>
      <p:sp>
        <p:nvSpPr>
          <p:cNvPr id="257" name="Google Shape;257;p37"/>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Indemnisation et réadaptation</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Remettre l’attestation médicale et les autres rapports médicaux</a:t>
            </a:r>
            <a:endParaRPr/>
          </a:p>
          <a:p>
            <a:pPr indent="-342900" lvl="0" marL="342900" rtl="0" algn="l">
              <a:lnSpc>
                <a:spcPct val="90000"/>
              </a:lnSpc>
              <a:spcBef>
                <a:spcPts val="1000"/>
              </a:spcBef>
              <a:spcAft>
                <a:spcPts val="0"/>
              </a:spcAft>
              <a:buClr>
                <a:schemeClr val="dk1"/>
              </a:buClr>
              <a:buSzPts val="2400"/>
              <a:buFont typeface="Arial"/>
              <a:buChar char="•"/>
            </a:pPr>
            <a:r>
              <a:rPr lang="fr-CA"/>
              <a:t>Se soumettre aux expertises médicales exigées par l’employeur</a:t>
            </a:r>
            <a:endParaRPr/>
          </a:p>
          <a:p>
            <a:pPr indent="-342900" lvl="0" marL="342900" rtl="0" algn="l">
              <a:lnSpc>
                <a:spcPct val="90000"/>
              </a:lnSpc>
              <a:spcBef>
                <a:spcPts val="1000"/>
              </a:spcBef>
              <a:spcAft>
                <a:spcPts val="0"/>
              </a:spcAft>
              <a:buClr>
                <a:schemeClr val="dk1"/>
              </a:buClr>
              <a:buSzPts val="2400"/>
              <a:buFont typeface="Arial"/>
              <a:buChar char="•"/>
            </a:pPr>
            <a:r>
              <a:rPr lang="fr-CA"/>
              <a:t>Suivre les traitements recommandés par son médecin</a:t>
            </a:r>
            <a:endParaRPr/>
          </a:p>
          <a:p>
            <a:pPr indent="-342900" lvl="0" marL="342900" rtl="0" algn="l">
              <a:lnSpc>
                <a:spcPct val="90000"/>
              </a:lnSpc>
              <a:spcBef>
                <a:spcPts val="1000"/>
              </a:spcBef>
              <a:spcAft>
                <a:spcPts val="0"/>
              </a:spcAft>
              <a:buClr>
                <a:schemeClr val="dk1"/>
              </a:buClr>
              <a:buSzPts val="2400"/>
              <a:buFont typeface="Arial"/>
              <a:buChar char="•"/>
            </a:pPr>
            <a:r>
              <a:rPr lang="fr-CA"/>
              <a:t>Éviter de poser des gestes qui pourrait retarder la guérison</a:t>
            </a:r>
            <a:endParaRPr/>
          </a:p>
          <a:p>
            <a:pPr indent="0" lvl="0" marL="0" rtl="0" algn="l">
              <a:lnSpc>
                <a:spcPct val="90000"/>
              </a:lnSpc>
              <a:spcBef>
                <a:spcPts val="1000"/>
              </a:spcBef>
              <a:spcAft>
                <a:spcPts val="0"/>
              </a:spcAft>
              <a:buClr>
                <a:schemeClr val="dk1"/>
              </a:buClr>
              <a:buSzPts val="2400"/>
              <a:buNone/>
            </a:pPr>
            <a:r>
              <a:t/>
            </a:r>
            <a:endParaRPr/>
          </a:p>
        </p:txBody>
      </p:sp>
      <p:pic>
        <p:nvPicPr>
          <p:cNvPr id="258" name="Google Shape;258;p37"/>
          <p:cNvPicPr preferRelativeResize="0"/>
          <p:nvPr>
            <p:ph idx="2" type="body"/>
          </p:nvPr>
        </p:nvPicPr>
        <p:blipFill rotWithShape="1">
          <a:blip r:embed="rId3">
            <a:alphaModFix/>
          </a:blip>
          <a:srcRect b="0" l="0" r="0" t="0"/>
          <a:stretch/>
        </p:blipFill>
        <p:spPr>
          <a:xfrm>
            <a:off x="7635491" y="1839913"/>
            <a:ext cx="2683643" cy="4351337"/>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8"/>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En conclusion</a:t>
            </a:r>
            <a:endParaRPr/>
          </a:p>
        </p:txBody>
      </p:sp>
      <p:sp>
        <p:nvSpPr>
          <p:cNvPr id="264" name="Google Shape;264;p38"/>
          <p:cNvSpPr txBox="1"/>
          <p:nvPr>
            <p:ph idx="1" type="body"/>
          </p:nvPr>
        </p:nvSpPr>
        <p:spPr>
          <a:xfrm>
            <a:off x="1051956" y="1824831"/>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00"/>
              <a:buNone/>
            </a:pPr>
            <a:r>
              <a:rPr lang="fr-CA"/>
              <a:t>Pour prévenir les accidents du travail, le travailleur doit:</a:t>
            </a:r>
            <a:endParaRPr/>
          </a:p>
          <a:p>
            <a:pPr indent="0" lvl="0" marL="0" rtl="0" algn="l">
              <a:lnSpc>
                <a:spcPct val="80000"/>
              </a:lnSpc>
              <a:spcBef>
                <a:spcPts val="1000"/>
              </a:spcBef>
              <a:spcAft>
                <a:spcPts val="0"/>
              </a:spcAft>
              <a:buClr>
                <a:schemeClr val="dk1"/>
              </a:buClr>
              <a:buSzPts val="2400"/>
              <a:buNone/>
            </a:pPr>
            <a:r>
              <a:t/>
            </a:r>
            <a:endParaRPr/>
          </a:p>
          <a:p>
            <a:pPr indent="-342900" lvl="0" marL="342900" rtl="0" algn="l">
              <a:lnSpc>
                <a:spcPct val="80000"/>
              </a:lnSpc>
              <a:spcBef>
                <a:spcPts val="1000"/>
              </a:spcBef>
              <a:spcAft>
                <a:spcPts val="0"/>
              </a:spcAft>
              <a:buClr>
                <a:schemeClr val="dk1"/>
              </a:buClr>
              <a:buSzPts val="2400"/>
              <a:buFont typeface="Arial"/>
              <a:buChar char="•"/>
            </a:pPr>
            <a:r>
              <a:rPr lang="fr-CA"/>
              <a:t>Savoir</a:t>
            </a:r>
            <a:endParaRPr/>
          </a:p>
          <a:p>
            <a:pPr indent="-342900" lvl="1" marL="1028700" rtl="0" algn="l">
              <a:lnSpc>
                <a:spcPct val="80000"/>
              </a:lnSpc>
              <a:spcBef>
                <a:spcPts val="500"/>
              </a:spcBef>
              <a:spcAft>
                <a:spcPts val="0"/>
              </a:spcAft>
              <a:buClr>
                <a:schemeClr val="dk1"/>
              </a:buClr>
              <a:buSzPts val="2400"/>
              <a:buFont typeface="Arial"/>
              <a:buChar char="•"/>
            </a:pPr>
            <a:r>
              <a:rPr lang="fr-CA"/>
              <a:t>Risques</a:t>
            </a:r>
            <a:endParaRPr/>
          </a:p>
          <a:p>
            <a:pPr indent="-342900" lvl="1" marL="1028700" rtl="0" algn="l">
              <a:lnSpc>
                <a:spcPct val="80000"/>
              </a:lnSpc>
              <a:spcBef>
                <a:spcPts val="500"/>
              </a:spcBef>
              <a:spcAft>
                <a:spcPts val="0"/>
              </a:spcAft>
              <a:buClr>
                <a:schemeClr val="dk1"/>
              </a:buClr>
              <a:buSzPts val="2400"/>
              <a:buFont typeface="Arial"/>
              <a:buChar char="•"/>
            </a:pPr>
            <a:r>
              <a:rPr lang="fr-CA"/>
              <a:t>Méthodes de travail</a:t>
            </a:r>
            <a:endParaRPr/>
          </a:p>
          <a:p>
            <a:pPr indent="-342900" lvl="0" marL="342900" rtl="0" algn="l">
              <a:lnSpc>
                <a:spcPct val="80000"/>
              </a:lnSpc>
              <a:spcBef>
                <a:spcPts val="1000"/>
              </a:spcBef>
              <a:spcAft>
                <a:spcPts val="0"/>
              </a:spcAft>
              <a:buClr>
                <a:schemeClr val="dk1"/>
              </a:buClr>
              <a:buSzPts val="2400"/>
              <a:buFont typeface="Arial"/>
              <a:buChar char="•"/>
            </a:pPr>
            <a:r>
              <a:rPr lang="fr-CA"/>
              <a:t>Participer</a:t>
            </a:r>
            <a:endParaRPr/>
          </a:p>
          <a:p>
            <a:pPr indent="-342900" lvl="1" marL="1028700" rtl="0" algn="l">
              <a:lnSpc>
                <a:spcPct val="80000"/>
              </a:lnSpc>
              <a:spcBef>
                <a:spcPts val="500"/>
              </a:spcBef>
              <a:spcAft>
                <a:spcPts val="0"/>
              </a:spcAft>
              <a:buClr>
                <a:schemeClr val="dk1"/>
              </a:buClr>
              <a:buSzPts val="2400"/>
              <a:buFont typeface="Arial"/>
              <a:buChar char="•"/>
            </a:pPr>
            <a:r>
              <a:rPr lang="fr-CA"/>
              <a:t>Identification des risques</a:t>
            </a:r>
            <a:endParaRPr/>
          </a:p>
          <a:p>
            <a:pPr indent="-342900" lvl="1" marL="1028700" rtl="0" algn="l">
              <a:lnSpc>
                <a:spcPct val="80000"/>
              </a:lnSpc>
              <a:spcBef>
                <a:spcPts val="500"/>
              </a:spcBef>
              <a:spcAft>
                <a:spcPts val="0"/>
              </a:spcAft>
              <a:buClr>
                <a:schemeClr val="dk1"/>
              </a:buClr>
              <a:buSzPts val="2400"/>
              <a:buFont typeface="Arial"/>
              <a:buChar char="•"/>
            </a:pPr>
            <a:r>
              <a:rPr lang="fr-CA"/>
              <a:t>Comité SST</a:t>
            </a:r>
            <a:endParaRPr/>
          </a:p>
          <a:p>
            <a:pPr indent="-342900" lvl="0" marL="342900" rtl="0" algn="l">
              <a:lnSpc>
                <a:spcPct val="80000"/>
              </a:lnSpc>
              <a:spcBef>
                <a:spcPts val="1000"/>
              </a:spcBef>
              <a:spcAft>
                <a:spcPts val="0"/>
              </a:spcAft>
              <a:buClr>
                <a:schemeClr val="dk1"/>
              </a:buClr>
              <a:buSzPts val="2400"/>
              <a:buFont typeface="Arial"/>
              <a:buChar char="•"/>
            </a:pPr>
            <a:r>
              <a:rPr lang="fr-CA"/>
              <a:t>Déclarer</a:t>
            </a:r>
            <a:endParaRPr/>
          </a:p>
          <a:p>
            <a:pPr indent="-342900" lvl="1" marL="1028700" rtl="0" algn="l">
              <a:lnSpc>
                <a:spcPct val="80000"/>
              </a:lnSpc>
              <a:spcBef>
                <a:spcPts val="500"/>
              </a:spcBef>
              <a:spcAft>
                <a:spcPts val="0"/>
              </a:spcAft>
              <a:buClr>
                <a:schemeClr val="dk1"/>
              </a:buClr>
              <a:buSzPts val="2400"/>
              <a:buFont typeface="Arial"/>
              <a:buChar char="•"/>
            </a:pPr>
            <a:r>
              <a:rPr lang="fr-CA"/>
              <a:t>Situations dangereuses</a:t>
            </a:r>
            <a:endParaRPr/>
          </a:p>
          <a:p>
            <a:pPr indent="-342900" lvl="1" marL="1028700" rtl="0" algn="l">
              <a:lnSpc>
                <a:spcPct val="80000"/>
              </a:lnSpc>
              <a:spcBef>
                <a:spcPts val="500"/>
              </a:spcBef>
              <a:spcAft>
                <a:spcPts val="0"/>
              </a:spcAft>
              <a:buClr>
                <a:schemeClr val="dk1"/>
              </a:buClr>
              <a:buSzPts val="2400"/>
              <a:buFont typeface="Arial"/>
              <a:buChar char="•"/>
            </a:pPr>
            <a:r>
              <a:rPr lang="fr-CA"/>
              <a:t>Accident: avec ou sans blessures, avec dommages matériels ou non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Avenir"/>
              <a:buNone/>
            </a:pPr>
            <a:r>
              <a:rPr lang="fr-CA"/>
              <a:t>Introduction à la SST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En conclusion</a:t>
            </a:r>
            <a:endParaRPr/>
          </a:p>
        </p:txBody>
      </p:sp>
      <p:sp>
        <p:nvSpPr>
          <p:cNvPr id="270" name="Google Shape;270;p39"/>
          <p:cNvSpPr txBox="1"/>
          <p:nvPr>
            <p:ph idx="1" type="body"/>
          </p:nvPr>
        </p:nvSpPr>
        <p:spPr>
          <a:xfrm>
            <a:off x="1051956" y="1824831"/>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Conditions de succès</a:t>
            </a:r>
            <a:endParaRPr/>
          </a:p>
          <a:p>
            <a:pPr indent="0" lvl="0" marL="0" rtl="0" algn="l">
              <a:lnSpc>
                <a:spcPct val="90000"/>
              </a:lnSpc>
              <a:spcBef>
                <a:spcPts val="1000"/>
              </a:spcBef>
              <a:spcAft>
                <a:spcPts val="0"/>
              </a:spcAft>
              <a:buClr>
                <a:schemeClr val="dk1"/>
              </a:buClr>
              <a:buSzPts val="2400"/>
              <a:buNone/>
            </a:pPr>
            <a:r>
              <a:t/>
            </a:r>
            <a:endParaRPr b="1"/>
          </a:p>
          <a:p>
            <a:pPr indent="-342900" lvl="0" marL="342900" rtl="0" algn="l">
              <a:lnSpc>
                <a:spcPct val="90000"/>
              </a:lnSpc>
              <a:spcBef>
                <a:spcPts val="1000"/>
              </a:spcBef>
              <a:spcAft>
                <a:spcPts val="0"/>
              </a:spcAft>
              <a:buClr>
                <a:schemeClr val="dk1"/>
              </a:buClr>
              <a:buSzPts val="2400"/>
              <a:buFont typeface="Arial"/>
              <a:buChar char="•"/>
            </a:pPr>
            <a:r>
              <a:rPr lang="fr-CA"/>
              <a:t>Engagement de l’employeur</a:t>
            </a:r>
            <a:endParaRPr/>
          </a:p>
          <a:p>
            <a:pPr indent="-342900" lvl="0" marL="342900" rtl="0" algn="l">
              <a:lnSpc>
                <a:spcPct val="90000"/>
              </a:lnSpc>
              <a:spcBef>
                <a:spcPts val="1000"/>
              </a:spcBef>
              <a:spcAft>
                <a:spcPts val="0"/>
              </a:spcAft>
              <a:buClr>
                <a:schemeClr val="dk1"/>
              </a:buClr>
              <a:buSzPts val="2400"/>
              <a:buFont typeface="Arial"/>
              <a:buChar char="•"/>
            </a:pPr>
            <a:r>
              <a:rPr lang="fr-CA"/>
              <a:t>Respect et confiance</a:t>
            </a:r>
            <a:endParaRPr/>
          </a:p>
          <a:p>
            <a:pPr indent="-342900" lvl="0" marL="342900" rtl="0" algn="l">
              <a:lnSpc>
                <a:spcPct val="90000"/>
              </a:lnSpc>
              <a:spcBef>
                <a:spcPts val="1000"/>
              </a:spcBef>
              <a:spcAft>
                <a:spcPts val="0"/>
              </a:spcAft>
              <a:buClr>
                <a:schemeClr val="dk1"/>
              </a:buClr>
              <a:buSzPts val="2400"/>
              <a:buFont typeface="Arial"/>
              <a:buChar char="•"/>
            </a:pPr>
            <a:r>
              <a:rPr lang="fr-CA"/>
              <a:t>Implication des gens sur le terrain</a:t>
            </a:r>
            <a:endParaRPr/>
          </a:p>
          <a:p>
            <a:pPr indent="-342900" lvl="0" marL="342900" rtl="0" algn="l">
              <a:lnSpc>
                <a:spcPct val="90000"/>
              </a:lnSpc>
              <a:spcBef>
                <a:spcPts val="1000"/>
              </a:spcBef>
              <a:spcAft>
                <a:spcPts val="0"/>
              </a:spcAft>
              <a:buClr>
                <a:schemeClr val="dk1"/>
              </a:buClr>
              <a:buSzPts val="2400"/>
              <a:buFont typeface="Arial"/>
              <a:buChar char="•"/>
            </a:pPr>
            <a:r>
              <a:rPr lang="fr-CA"/>
              <a:t>Approche de résolution de problème</a:t>
            </a:r>
            <a:endParaRPr/>
          </a:p>
          <a:p>
            <a:pPr indent="-342900" lvl="0" marL="342900" rtl="0" algn="l">
              <a:lnSpc>
                <a:spcPct val="90000"/>
              </a:lnSpc>
              <a:spcBef>
                <a:spcPts val="1000"/>
              </a:spcBef>
              <a:spcAft>
                <a:spcPts val="0"/>
              </a:spcAft>
              <a:buClr>
                <a:schemeClr val="dk1"/>
              </a:buClr>
              <a:buSzPts val="2400"/>
              <a:buFont typeface="Arial"/>
              <a:buChar char="•"/>
            </a:pPr>
            <a:r>
              <a:rPr lang="fr-CA"/>
              <a:t>Reconnaissance du travail accompli</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Protection du travailleur</a:t>
            </a:r>
            <a:endParaRPr/>
          </a:p>
        </p:txBody>
      </p:sp>
      <p:sp>
        <p:nvSpPr>
          <p:cNvPr id="80" name="Google Shape;80;p13"/>
          <p:cNvSpPr txBox="1"/>
          <p:nvPr>
            <p:ph idx="1" type="body"/>
          </p:nvPr>
        </p:nvSpPr>
        <p:spPr>
          <a:xfrm>
            <a:off x="1051956" y="1839913"/>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220"/>
              <a:buNone/>
            </a:pPr>
            <a:r>
              <a:rPr b="1" lang="fr-CA" sz="2220"/>
              <a:t>Prévention</a:t>
            </a:r>
            <a:endParaRPr/>
          </a:p>
          <a:p>
            <a:pPr indent="0" lvl="0" marL="0" rtl="0" algn="l">
              <a:lnSpc>
                <a:spcPct val="70000"/>
              </a:lnSpc>
              <a:spcBef>
                <a:spcPts val="1000"/>
              </a:spcBef>
              <a:spcAft>
                <a:spcPts val="0"/>
              </a:spcAft>
              <a:buClr>
                <a:schemeClr val="dk1"/>
              </a:buClr>
              <a:buSzPts val="2220"/>
              <a:buNone/>
            </a:pPr>
            <a:r>
              <a:t/>
            </a:r>
            <a:endParaRPr b="1" sz="2220"/>
          </a:p>
          <a:p>
            <a:pPr indent="0" lvl="0" marL="0" rtl="0" algn="l">
              <a:lnSpc>
                <a:spcPct val="70000"/>
              </a:lnSpc>
              <a:spcBef>
                <a:spcPts val="1000"/>
              </a:spcBef>
              <a:spcAft>
                <a:spcPts val="0"/>
              </a:spcAft>
              <a:buClr>
                <a:schemeClr val="dk1"/>
              </a:buClr>
              <a:buSzPts val="2220"/>
              <a:buNone/>
            </a:pPr>
            <a:r>
              <a:rPr lang="fr-CA" sz="2220"/>
              <a:t>C’est l’élimination à la source même des dangers pour la santé, la sécurité et l’intégrité physique des travailleurs</a:t>
            </a:r>
            <a:endParaRPr/>
          </a:p>
          <a:p>
            <a:pPr indent="0" lvl="0" marL="0" rtl="0" algn="l">
              <a:lnSpc>
                <a:spcPct val="70000"/>
              </a:lnSpc>
              <a:spcBef>
                <a:spcPts val="1000"/>
              </a:spcBef>
              <a:spcAft>
                <a:spcPts val="0"/>
              </a:spcAft>
              <a:buClr>
                <a:schemeClr val="dk1"/>
              </a:buClr>
              <a:buSzPts val="2220"/>
              <a:buNone/>
            </a:pPr>
            <a:r>
              <a:t/>
            </a:r>
            <a:endParaRPr sz="2220"/>
          </a:p>
          <a:p>
            <a:pPr indent="0" lvl="0" marL="0" rtl="0" algn="l">
              <a:lnSpc>
                <a:spcPct val="70000"/>
              </a:lnSpc>
              <a:spcBef>
                <a:spcPts val="1000"/>
              </a:spcBef>
              <a:spcAft>
                <a:spcPts val="0"/>
              </a:spcAft>
              <a:buClr>
                <a:schemeClr val="dk1"/>
              </a:buClr>
              <a:buSzPts val="2220"/>
              <a:buNone/>
            </a:pPr>
            <a:r>
              <a:rPr lang="fr-CA" sz="2220" u="sng"/>
              <a:t>Exemples</a:t>
            </a:r>
            <a:endParaRPr sz="2220" u="sng"/>
          </a:p>
          <a:p>
            <a:pPr indent="-342900" lvl="0" marL="342900" rtl="0" algn="l">
              <a:lnSpc>
                <a:spcPct val="70000"/>
              </a:lnSpc>
              <a:spcBef>
                <a:spcPts val="1000"/>
              </a:spcBef>
              <a:spcAft>
                <a:spcPts val="0"/>
              </a:spcAft>
              <a:buClr>
                <a:schemeClr val="dk1"/>
              </a:buClr>
              <a:buSzPts val="2220"/>
              <a:buFont typeface="Arial"/>
              <a:buChar char="•"/>
            </a:pPr>
            <a:r>
              <a:rPr lang="fr-CA" sz="2220"/>
              <a:t>Procédures</a:t>
            </a:r>
            <a:endParaRPr/>
          </a:p>
          <a:p>
            <a:pPr indent="-342900" lvl="0" marL="342900" rtl="0" algn="l">
              <a:lnSpc>
                <a:spcPct val="70000"/>
              </a:lnSpc>
              <a:spcBef>
                <a:spcPts val="1000"/>
              </a:spcBef>
              <a:spcAft>
                <a:spcPts val="0"/>
              </a:spcAft>
              <a:buClr>
                <a:schemeClr val="dk1"/>
              </a:buClr>
              <a:buSzPts val="2220"/>
              <a:buFont typeface="Arial"/>
              <a:buChar char="•"/>
            </a:pPr>
            <a:r>
              <a:rPr lang="fr-CA" sz="2220"/>
              <a:t>Formation</a:t>
            </a:r>
            <a:endParaRPr/>
          </a:p>
          <a:p>
            <a:pPr indent="-342900" lvl="0" marL="342900" rtl="0" algn="l">
              <a:lnSpc>
                <a:spcPct val="70000"/>
              </a:lnSpc>
              <a:spcBef>
                <a:spcPts val="1000"/>
              </a:spcBef>
              <a:spcAft>
                <a:spcPts val="0"/>
              </a:spcAft>
              <a:buClr>
                <a:schemeClr val="dk1"/>
              </a:buClr>
              <a:buSzPts val="2220"/>
              <a:buFont typeface="Arial"/>
              <a:buChar char="•"/>
            </a:pPr>
            <a:r>
              <a:rPr lang="fr-CA" sz="2220"/>
              <a:t>Inspection</a:t>
            </a:r>
            <a:endParaRPr/>
          </a:p>
          <a:p>
            <a:pPr indent="-342900" lvl="0" marL="342900" rtl="0" algn="l">
              <a:lnSpc>
                <a:spcPct val="70000"/>
              </a:lnSpc>
              <a:spcBef>
                <a:spcPts val="1000"/>
              </a:spcBef>
              <a:spcAft>
                <a:spcPts val="0"/>
              </a:spcAft>
              <a:buClr>
                <a:schemeClr val="dk1"/>
              </a:buClr>
              <a:buSzPts val="2220"/>
              <a:buFont typeface="Arial"/>
              <a:buChar char="•"/>
            </a:pPr>
            <a:r>
              <a:rPr lang="fr-CA" sz="2220"/>
              <a:t>Entretien</a:t>
            </a:r>
            <a:endParaRPr/>
          </a:p>
          <a:p>
            <a:pPr indent="-342900" lvl="0" marL="342900" rtl="0" algn="l">
              <a:lnSpc>
                <a:spcPct val="70000"/>
              </a:lnSpc>
              <a:spcBef>
                <a:spcPts val="1000"/>
              </a:spcBef>
              <a:spcAft>
                <a:spcPts val="0"/>
              </a:spcAft>
              <a:buClr>
                <a:schemeClr val="dk1"/>
              </a:buClr>
              <a:buSzPts val="2220"/>
              <a:buFont typeface="Arial"/>
              <a:buChar char="•"/>
            </a:pPr>
            <a:r>
              <a:rPr lang="fr-CA" sz="2220"/>
              <a:t>Équipements de sécurité</a:t>
            </a:r>
            <a:endParaRPr/>
          </a:p>
          <a:p>
            <a:pPr indent="0" lvl="0" marL="0" rtl="0" algn="l">
              <a:lnSpc>
                <a:spcPct val="70000"/>
              </a:lnSpc>
              <a:spcBef>
                <a:spcPts val="1000"/>
              </a:spcBef>
              <a:spcAft>
                <a:spcPts val="0"/>
              </a:spcAft>
              <a:buClr>
                <a:schemeClr val="dk1"/>
              </a:buClr>
              <a:buSzPts val="2220"/>
              <a:buNone/>
            </a:pPr>
            <a:r>
              <a:t/>
            </a:r>
            <a:endParaRPr b="1" sz="2220"/>
          </a:p>
        </p:txBody>
      </p:sp>
      <p:sp>
        <p:nvSpPr>
          <p:cNvPr id="81" name="Google Shape;81;p13"/>
          <p:cNvSpPr txBox="1"/>
          <p:nvPr>
            <p:ph idx="2" type="body"/>
          </p:nvPr>
        </p:nvSpPr>
        <p:spPr>
          <a:xfrm>
            <a:off x="6385956" y="1839913"/>
            <a:ext cx="5501244"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220"/>
              <a:buNone/>
            </a:pPr>
            <a:r>
              <a:rPr b="1" lang="fr-CA" sz="2220"/>
              <a:t>Indemnisation</a:t>
            </a:r>
            <a:endParaRPr/>
          </a:p>
          <a:p>
            <a:pPr indent="0" lvl="0" marL="0" rtl="0" algn="l">
              <a:lnSpc>
                <a:spcPct val="70000"/>
              </a:lnSpc>
              <a:spcBef>
                <a:spcPts val="1000"/>
              </a:spcBef>
              <a:spcAft>
                <a:spcPts val="0"/>
              </a:spcAft>
              <a:buClr>
                <a:schemeClr val="dk1"/>
              </a:buClr>
              <a:buSzPts val="2220"/>
              <a:buNone/>
            </a:pPr>
            <a:r>
              <a:t/>
            </a:r>
            <a:endParaRPr b="1" sz="2220"/>
          </a:p>
          <a:p>
            <a:pPr indent="0" lvl="0" marL="0" rtl="0" algn="l">
              <a:lnSpc>
                <a:spcPct val="70000"/>
              </a:lnSpc>
              <a:spcBef>
                <a:spcPts val="1000"/>
              </a:spcBef>
              <a:spcAft>
                <a:spcPts val="0"/>
              </a:spcAft>
              <a:buClr>
                <a:schemeClr val="dk1"/>
              </a:buClr>
              <a:buSzPts val="2220"/>
              <a:buNone/>
            </a:pPr>
            <a:r>
              <a:rPr lang="fr-CA" sz="2220"/>
              <a:t>C’est la réparation des lésions professionnelles et des conséquences qu’elles entraînent </a:t>
            </a:r>
            <a:endParaRPr sz="2220"/>
          </a:p>
          <a:p>
            <a:pPr indent="0" lvl="0" marL="0" rtl="0" algn="l">
              <a:lnSpc>
                <a:spcPct val="70000"/>
              </a:lnSpc>
              <a:spcBef>
                <a:spcPts val="1000"/>
              </a:spcBef>
              <a:spcAft>
                <a:spcPts val="0"/>
              </a:spcAft>
              <a:buClr>
                <a:schemeClr val="dk1"/>
              </a:buClr>
              <a:buSzPts val="2220"/>
              <a:buNone/>
            </a:pPr>
            <a:r>
              <a:t/>
            </a:r>
            <a:endParaRPr sz="2220"/>
          </a:p>
          <a:p>
            <a:pPr indent="0" lvl="0" marL="0" rtl="0" algn="l">
              <a:lnSpc>
                <a:spcPct val="70000"/>
              </a:lnSpc>
              <a:spcBef>
                <a:spcPts val="1000"/>
              </a:spcBef>
              <a:spcAft>
                <a:spcPts val="0"/>
              </a:spcAft>
              <a:buClr>
                <a:schemeClr val="dk1"/>
              </a:buClr>
              <a:buSzPts val="2220"/>
              <a:buNone/>
            </a:pPr>
            <a:r>
              <a:rPr lang="fr-CA" sz="2220" u="sng"/>
              <a:t>Exemples</a:t>
            </a:r>
            <a:endParaRPr/>
          </a:p>
          <a:p>
            <a:pPr indent="-342900" lvl="0" marL="342900" rtl="0" algn="l">
              <a:lnSpc>
                <a:spcPct val="70000"/>
              </a:lnSpc>
              <a:spcBef>
                <a:spcPts val="1000"/>
              </a:spcBef>
              <a:spcAft>
                <a:spcPts val="0"/>
              </a:spcAft>
              <a:buClr>
                <a:schemeClr val="dk1"/>
              </a:buClr>
              <a:buSzPts val="2220"/>
              <a:buFont typeface="Arial"/>
              <a:buChar char="•"/>
            </a:pPr>
            <a:r>
              <a:rPr lang="fr-CA" sz="2220"/>
              <a:t>réadaptation physique, sociale et professionnelle</a:t>
            </a:r>
            <a:endParaRPr/>
          </a:p>
          <a:p>
            <a:pPr indent="-342900" lvl="0" marL="342900" rtl="0" algn="l">
              <a:lnSpc>
                <a:spcPct val="70000"/>
              </a:lnSpc>
              <a:spcBef>
                <a:spcPts val="1000"/>
              </a:spcBef>
              <a:spcAft>
                <a:spcPts val="0"/>
              </a:spcAft>
              <a:buClr>
                <a:schemeClr val="dk1"/>
              </a:buClr>
              <a:buSzPts val="2220"/>
              <a:buFont typeface="Arial"/>
              <a:buChar char="•"/>
            </a:pPr>
            <a:r>
              <a:rPr lang="fr-CA" sz="2220"/>
              <a:t>paiement d’indemnités de remplacement du revenu, d’indemnités pour préjudice corporel</a:t>
            </a:r>
            <a:endParaRPr/>
          </a:p>
          <a:p>
            <a:pPr indent="-342900" lvl="0" marL="342900" rtl="0" algn="l">
              <a:lnSpc>
                <a:spcPct val="70000"/>
              </a:lnSpc>
              <a:spcBef>
                <a:spcPts val="1000"/>
              </a:spcBef>
              <a:spcAft>
                <a:spcPts val="0"/>
              </a:spcAft>
              <a:buClr>
                <a:schemeClr val="dk1"/>
              </a:buClr>
              <a:buSzPts val="2220"/>
              <a:buFont typeface="Arial"/>
              <a:buChar char="•"/>
            </a:pPr>
            <a:r>
              <a:rPr lang="fr-CA" sz="2220"/>
              <a:t>indemnités de décès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Compétences provinciale et fédérale</a:t>
            </a:r>
            <a:endParaRPr/>
          </a:p>
        </p:txBody>
      </p:sp>
      <p:graphicFrame>
        <p:nvGraphicFramePr>
          <p:cNvPr id="88" name="Google Shape;88;p14"/>
          <p:cNvGraphicFramePr/>
          <p:nvPr/>
        </p:nvGraphicFramePr>
        <p:xfrm>
          <a:off x="6385956" y="1839914"/>
          <a:ext cx="3000000" cy="3000000"/>
        </p:xfrm>
        <a:graphic>
          <a:graphicData uri="http://schemas.openxmlformats.org/drawingml/2006/table">
            <a:tbl>
              <a:tblPr bandRow="1" firstRow="1">
                <a:noFill/>
                <a:tableStyleId>{58753034-09D9-4C4A-9EC9-E0D00B4D32A1}</a:tableStyleId>
              </a:tblPr>
              <a:tblGrid>
                <a:gridCol w="1727200"/>
                <a:gridCol w="1727200"/>
                <a:gridCol w="1727200"/>
              </a:tblGrid>
              <a:tr h="632900">
                <a:tc>
                  <a:txBody>
                    <a:bodyPr/>
                    <a:lstStyle/>
                    <a:p>
                      <a:pPr indent="0" lvl="0" marL="0" marR="0" rtl="0" algn="l">
                        <a:spcBef>
                          <a:spcPts val="0"/>
                        </a:spcBef>
                        <a:spcAft>
                          <a:spcPts val="0"/>
                        </a:spcAft>
                        <a:buNone/>
                      </a:pPr>
                      <a:r>
                        <a:t/>
                      </a:r>
                      <a:endParaRPr b="1" sz="1800"/>
                    </a:p>
                  </a:txBody>
                  <a:tcPr marT="45725" marB="45725" marR="45050" marL="45050" anchor="ctr"/>
                </a:tc>
                <a:tc>
                  <a:txBody>
                    <a:bodyPr/>
                    <a:lstStyle/>
                    <a:p>
                      <a:pPr indent="0" lvl="0" marL="0" marR="0" rtl="0" algn="ctr">
                        <a:spcBef>
                          <a:spcPts val="0"/>
                        </a:spcBef>
                        <a:spcAft>
                          <a:spcPts val="0"/>
                        </a:spcAft>
                        <a:buNone/>
                      </a:pPr>
                      <a:r>
                        <a:rPr lang="fr-CA" sz="1800"/>
                        <a:t>Provinciale</a:t>
                      </a:r>
                      <a:endParaRPr sz="1800"/>
                    </a:p>
                  </a:txBody>
                  <a:tcPr marT="45725" marB="45725" marR="45050" marL="45050" anchor="ctr"/>
                </a:tc>
                <a:tc>
                  <a:txBody>
                    <a:bodyPr/>
                    <a:lstStyle/>
                    <a:p>
                      <a:pPr indent="0" lvl="0" marL="0" marR="0" rtl="0" algn="ctr">
                        <a:spcBef>
                          <a:spcPts val="0"/>
                        </a:spcBef>
                        <a:spcAft>
                          <a:spcPts val="0"/>
                        </a:spcAft>
                        <a:buNone/>
                      </a:pPr>
                      <a:r>
                        <a:rPr lang="fr-CA" sz="1800"/>
                        <a:t>Fédérale</a:t>
                      </a:r>
                      <a:endParaRPr sz="1800"/>
                    </a:p>
                  </a:txBody>
                  <a:tcPr marT="45725" marB="45725" marR="45050" marL="45050" anchor="ctr"/>
                </a:tc>
              </a:tr>
              <a:tr h="1023250">
                <a:tc>
                  <a:txBody>
                    <a:bodyPr/>
                    <a:lstStyle/>
                    <a:p>
                      <a:pPr indent="0" lvl="0" marL="0" marR="0" rtl="0" algn="l">
                        <a:spcBef>
                          <a:spcPts val="0"/>
                        </a:spcBef>
                        <a:spcAft>
                          <a:spcPts val="0"/>
                        </a:spcAft>
                        <a:buNone/>
                      </a:pPr>
                      <a:r>
                        <a:rPr b="1" lang="fr-CA" sz="1800"/>
                        <a:t>Prévention et inspection</a:t>
                      </a:r>
                      <a:endParaRPr b="1" sz="1800"/>
                    </a:p>
                  </a:txBody>
                  <a:tcPr marT="45725" marB="45725" marR="45050" marL="45050" anchor="ctr"/>
                </a:tc>
                <a:tc>
                  <a:txBody>
                    <a:bodyPr/>
                    <a:lstStyle/>
                    <a:p>
                      <a:pPr indent="0" lvl="0" marL="0" marR="0" rtl="0" algn="ctr">
                        <a:spcBef>
                          <a:spcPts val="0"/>
                        </a:spcBef>
                        <a:spcAft>
                          <a:spcPts val="0"/>
                        </a:spcAft>
                        <a:buNone/>
                      </a:pPr>
                      <a:r>
                        <a:rPr lang="fr-CA" sz="1800"/>
                        <a:t>CNESST</a:t>
                      </a:r>
                      <a:endParaRPr sz="1800"/>
                    </a:p>
                  </a:txBody>
                  <a:tcPr marT="45725" marB="45725" marR="45050" marL="45050" anchor="ctr"/>
                </a:tc>
                <a:tc>
                  <a:txBody>
                    <a:bodyPr/>
                    <a:lstStyle/>
                    <a:p>
                      <a:pPr indent="0" lvl="0" marL="0" marR="0" rtl="0" algn="ctr">
                        <a:spcBef>
                          <a:spcPts val="0"/>
                        </a:spcBef>
                        <a:spcAft>
                          <a:spcPts val="0"/>
                        </a:spcAft>
                        <a:buNone/>
                      </a:pPr>
                      <a:r>
                        <a:rPr lang="fr-CA" sz="1800"/>
                        <a:t>Programme</a:t>
                      </a:r>
                      <a:r>
                        <a:rPr lang="fr-CA" sz="1800"/>
                        <a:t> du travail</a:t>
                      </a:r>
                      <a:endParaRPr sz="1800"/>
                    </a:p>
                  </a:txBody>
                  <a:tcPr marT="45725" marB="45725" marR="45050" marL="45050" anchor="ctr"/>
                </a:tc>
              </a:tr>
              <a:tr h="1127125">
                <a:tc>
                  <a:txBody>
                    <a:bodyPr/>
                    <a:lstStyle/>
                    <a:p>
                      <a:pPr indent="0" lvl="0" marL="0" marR="0" rtl="0" algn="l">
                        <a:spcBef>
                          <a:spcPts val="0"/>
                        </a:spcBef>
                        <a:spcAft>
                          <a:spcPts val="0"/>
                        </a:spcAft>
                        <a:buNone/>
                      </a:pPr>
                      <a:r>
                        <a:rPr b="1" lang="fr-CA" sz="1800"/>
                        <a:t>Indemnisation</a:t>
                      </a:r>
                      <a:endParaRPr b="1" sz="1800"/>
                    </a:p>
                  </a:txBody>
                  <a:tcPr marT="45725" marB="45725" marR="45050" marL="45050" anchor="ctr"/>
                </a:tc>
                <a:tc>
                  <a:txBody>
                    <a:bodyPr/>
                    <a:lstStyle/>
                    <a:p>
                      <a:pPr indent="0" lvl="0" marL="0" marR="0" rtl="0" algn="ctr">
                        <a:spcBef>
                          <a:spcPts val="0"/>
                        </a:spcBef>
                        <a:spcAft>
                          <a:spcPts val="0"/>
                        </a:spcAft>
                        <a:buNone/>
                      </a:pPr>
                      <a:r>
                        <a:rPr lang="fr-CA" sz="1800"/>
                        <a:t>CNESST</a:t>
                      </a:r>
                      <a:endParaRPr sz="1800"/>
                    </a:p>
                  </a:txBody>
                  <a:tcPr marT="45725" marB="45725" marR="45050" marL="45050" anchor="ctr"/>
                </a:tc>
                <a:tc>
                  <a:txBody>
                    <a:bodyPr/>
                    <a:lstStyle/>
                    <a:p>
                      <a:pPr indent="0" lvl="0" marL="0" marR="0" rtl="0" algn="ctr">
                        <a:spcBef>
                          <a:spcPts val="0"/>
                        </a:spcBef>
                        <a:spcAft>
                          <a:spcPts val="0"/>
                        </a:spcAft>
                        <a:buNone/>
                      </a:pPr>
                      <a:r>
                        <a:rPr lang="fr-CA" sz="1800"/>
                        <a:t>CNESST</a:t>
                      </a:r>
                      <a:endParaRPr sz="1800"/>
                    </a:p>
                  </a:txBody>
                  <a:tcPr marT="45725" marB="45725" marR="45050" marL="45050" anchor="ctr"/>
                </a:tc>
              </a:tr>
              <a:tr h="1023250">
                <a:tc>
                  <a:txBody>
                    <a:bodyPr/>
                    <a:lstStyle/>
                    <a:p>
                      <a:pPr indent="0" lvl="0" marL="0" marR="0" rtl="0" algn="l">
                        <a:spcBef>
                          <a:spcPts val="0"/>
                        </a:spcBef>
                        <a:spcAft>
                          <a:spcPts val="0"/>
                        </a:spcAft>
                        <a:buNone/>
                      </a:pPr>
                      <a:r>
                        <a:rPr b="1" lang="fr-CA" sz="1800"/>
                        <a:t>Principales</a:t>
                      </a:r>
                      <a:r>
                        <a:rPr b="1" lang="fr-CA" sz="1800"/>
                        <a:t> l</a:t>
                      </a:r>
                      <a:r>
                        <a:rPr b="1" lang="fr-CA" sz="1800"/>
                        <a:t>ois et règlements</a:t>
                      </a:r>
                      <a:endParaRPr b="1" sz="1800"/>
                    </a:p>
                  </a:txBody>
                  <a:tcPr marT="45725" marB="45725" marR="45050" marL="45050" anchor="ctr"/>
                </a:tc>
                <a:tc>
                  <a:txBody>
                    <a:bodyPr/>
                    <a:lstStyle/>
                    <a:p>
                      <a:pPr indent="0" lvl="0" marL="0" marR="0" rtl="0" algn="ctr">
                        <a:spcBef>
                          <a:spcPts val="0"/>
                        </a:spcBef>
                        <a:spcAft>
                          <a:spcPts val="0"/>
                        </a:spcAft>
                        <a:buNone/>
                      </a:pPr>
                      <a:r>
                        <a:rPr lang="fr-CA" sz="1800">
                          <a:solidFill>
                            <a:schemeClr val="dk1"/>
                          </a:solidFill>
                          <a:latin typeface="Calibri"/>
                          <a:ea typeface="Calibri"/>
                          <a:cs typeface="Calibri"/>
                          <a:sym typeface="Calibri"/>
                        </a:rPr>
                        <a:t>LSST, RSST, LATMP, CSTC</a:t>
                      </a:r>
                      <a:endParaRPr sz="1800"/>
                    </a:p>
                  </a:txBody>
                  <a:tcPr marT="45725" marB="45725" marR="45050" marL="45050" anchor="ctr"/>
                </a:tc>
                <a:tc>
                  <a:txBody>
                    <a:bodyPr/>
                    <a:lstStyle/>
                    <a:p>
                      <a:pPr indent="0" lvl="0" marL="0" marR="0" rtl="0" algn="ctr">
                        <a:lnSpc>
                          <a:spcPct val="100000"/>
                        </a:lnSpc>
                        <a:spcBef>
                          <a:spcPts val="0"/>
                        </a:spcBef>
                        <a:spcAft>
                          <a:spcPts val="0"/>
                        </a:spcAft>
                        <a:buClr>
                          <a:schemeClr val="dk1"/>
                        </a:buClr>
                        <a:buSzPts val="1800"/>
                        <a:buFont typeface="Calibri"/>
                        <a:buNone/>
                      </a:pPr>
                      <a:r>
                        <a:rPr lang="fr-CA" sz="1800">
                          <a:solidFill>
                            <a:schemeClr val="dk1"/>
                          </a:solidFill>
                          <a:latin typeface="Calibri"/>
                          <a:ea typeface="Calibri"/>
                          <a:cs typeface="Calibri"/>
                          <a:sym typeface="Calibri"/>
                        </a:rPr>
                        <a:t>CCT, RCSST, LATMP</a:t>
                      </a:r>
                      <a:endParaRPr/>
                    </a:p>
                  </a:txBody>
                  <a:tcPr marT="45725" marB="45725" marR="45050" marL="45050" anchor="ctr"/>
                </a:tc>
              </a:tr>
            </a:tbl>
          </a:graphicData>
        </a:graphic>
      </p:graphicFrame>
      <p:sp>
        <p:nvSpPr>
          <p:cNvPr id="89" name="Google Shape;89;p14"/>
          <p:cNvSpPr txBox="1"/>
          <p:nvPr>
            <p:ph idx="2" type="body"/>
          </p:nvPr>
        </p:nvSpPr>
        <p:spPr>
          <a:xfrm>
            <a:off x="1051956" y="1848717"/>
            <a:ext cx="5196444"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fr-CA"/>
              <a:t>En fonction des activités normales et habituelles de l’entreprise:</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Transport local</a:t>
            </a:r>
            <a:endParaRPr/>
          </a:p>
          <a:p>
            <a:pPr indent="0" lvl="0" marL="0" rtl="0" algn="l">
              <a:lnSpc>
                <a:spcPct val="90000"/>
              </a:lnSpc>
              <a:spcBef>
                <a:spcPts val="1000"/>
              </a:spcBef>
              <a:spcAft>
                <a:spcPts val="0"/>
              </a:spcAft>
              <a:buClr>
                <a:schemeClr val="dk1"/>
              </a:buClr>
              <a:buSzPts val="2400"/>
              <a:buNone/>
            </a:pPr>
            <a:r>
              <a:rPr lang="fr-CA"/>
              <a:t>    = compétence provinciale</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Transport national et international = compétence fédérale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Quelques chiffres…</a:t>
            </a:r>
            <a:endParaRPr/>
          </a:p>
        </p:txBody>
      </p:sp>
      <p:sp>
        <p:nvSpPr>
          <p:cNvPr id="96" name="Google Shape;96;p15"/>
          <p:cNvSpPr txBox="1"/>
          <p:nvPr>
            <p:ph idx="1" type="body"/>
          </p:nvPr>
        </p:nvSpPr>
        <p:spPr>
          <a:xfrm>
            <a:off x="1051956" y="1839913"/>
            <a:ext cx="5868797"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Au Québec, tout secteur confondu</a:t>
            </a:r>
            <a:endParaRPr b="1"/>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1 accident aux 6 minutes</a:t>
            </a:r>
            <a:endParaRPr/>
          </a:p>
          <a:p>
            <a:pPr indent="0" lvl="0" marL="0" rtl="0" algn="l">
              <a:lnSpc>
                <a:spcPct val="90000"/>
              </a:lnSpc>
              <a:spcBef>
                <a:spcPts val="1000"/>
              </a:spcBef>
              <a:spcAft>
                <a:spcPts val="0"/>
              </a:spcAft>
              <a:buClr>
                <a:schemeClr val="dk1"/>
              </a:buClr>
              <a:buSzPts val="2400"/>
              <a:buNone/>
            </a:pPr>
            <a:r>
              <a:rPr lang="fr-CA"/>
              <a:t> </a:t>
            </a:r>
            <a:endParaRPr/>
          </a:p>
          <a:p>
            <a:pPr indent="-342900" lvl="0" marL="342900" rtl="0" algn="l">
              <a:lnSpc>
                <a:spcPct val="90000"/>
              </a:lnSpc>
              <a:spcBef>
                <a:spcPts val="1000"/>
              </a:spcBef>
              <a:spcAft>
                <a:spcPts val="0"/>
              </a:spcAft>
              <a:buClr>
                <a:schemeClr val="dk1"/>
              </a:buClr>
              <a:buSzPts val="2400"/>
              <a:buFont typeface="Arial"/>
              <a:buChar char="•"/>
            </a:pPr>
            <a:r>
              <a:rPr lang="fr-CA"/>
              <a:t>Plus de 200 décès par année</a:t>
            </a:r>
            <a:endParaRPr/>
          </a:p>
          <a:p>
            <a:pPr indent="-228600" lvl="1" marL="685800" rtl="0" algn="l">
              <a:lnSpc>
                <a:spcPct val="90000"/>
              </a:lnSpc>
              <a:spcBef>
                <a:spcPts val="500"/>
              </a:spcBef>
              <a:spcAft>
                <a:spcPts val="0"/>
              </a:spcAft>
              <a:buClr>
                <a:schemeClr val="dk1"/>
              </a:buClr>
              <a:buSzPts val="2400"/>
              <a:buFont typeface="Arial"/>
              <a:buChar char="•"/>
            </a:pPr>
            <a:r>
              <a:rPr lang="fr-CA"/>
              <a:t> Environ 60 par accident</a:t>
            </a:r>
            <a:endParaRPr/>
          </a:p>
          <a:p>
            <a:pPr indent="-228600" lvl="1" marL="685800" rtl="0" algn="l">
              <a:lnSpc>
                <a:spcPct val="90000"/>
              </a:lnSpc>
              <a:spcBef>
                <a:spcPts val="500"/>
              </a:spcBef>
              <a:spcAft>
                <a:spcPts val="0"/>
              </a:spcAft>
              <a:buClr>
                <a:schemeClr val="dk1"/>
              </a:buClr>
              <a:buSzPts val="2400"/>
              <a:buFont typeface="Arial"/>
              <a:buChar char="•"/>
            </a:pPr>
            <a:r>
              <a:rPr lang="fr-CA"/>
              <a:t> Environ 160 de maladies professionnelles</a:t>
            </a:r>
            <a:endParaRPr/>
          </a:p>
        </p:txBody>
      </p:sp>
      <p:pic>
        <p:nvPicPr>
          <p:cNvPr descr="Résultats de recherche d'images pour « accident de travail »" id="97" name="Google Shape;97;p15">
            <a:hlinkClick r:id="rId3"/>
          </p:cNvPr>
          <p:cNvPicPr preferRelativeResize="0"/>
          <p:nvPr>
            <p:ph idx="2" type="body"/>
          </p:nvPr>
        </p:nvPicPr>
        <p:blipFill rotWithShape="1">
          <a:blip r:embed="rId4">
            <a:alphaModFix/>
          </a:blip>
          <a:srcRect b="0" l="0" r="0" t="0"/>
          <a:stretch/>
        </p:blipFill>
        <p:spPr>
          <a:xfrm>
            <a:off x="7261412" y="2540327"/>
            <a:ext cx="4619625" cy="2305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1051956" y="30574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Quelques chiffres…</a:t>
            </a:r>
            <a:endParaRPr/>
          </a:p>
        </p:txBody>
      </p:sp>
      <p:sp>
        <p:nvSpPr>
          <p:cNvPr id="104" name="Google Shape;104;p16"/>
          <p:cNvSpPr txBox="1"/>
          <p:nvPr>
            <p:ph idx="1" type="body"/>
          </p:nvPr>
        </p:nvSpPr>
        <p:spPr>
          <a:xfrm>
            <a:off x="1051956" y="1824831"/>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Transport et entreposage </a:t>
            </a:r>
            <a:endParaRPr/>
          </a:p>
          <a:p>
            <a:pPr indent="0" lvl="0" marL="0" rtl="0" algn="l">
              <a:lnSpc>
                <a:spcPct val="90000"/>
              </a:lnSpc>
              <a:spcBef>
                <a:spcPts val="1000"/>
              </a:spcBef>
              <a:spcAft>
                <a:spcPts val="0"/>
              </a:spcAft>
              <a:buClr>
                <a:schemeClr val="dk1"/>
              </a:buClr>
              <a:buSzPts val="2400"/>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Environ 25 % des décès par accident, chaque année</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Plus de 2000 accidents du travail, par année</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Dans 80 % des accidents, le conducteur fait une autre tâche que conduire son véhicule</a:t>
            </a:r>
            <a:endParaRPr/>
          </a:p>
          <a:p>
            <a:pPr indent="0" lvl="0" marL="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1051956" y="291374"/>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venir"/>
              <a:buNone/>
            </a:pPr>
            <a:r>
              <a:rPr lang="fr-CA"/>
              <a:t>Quelques chiffres…</a:t>
            </a:r>
            <a:endParaRPr/>
          </a:p>
        </p:txBody>
      </p:sp>
      <p:sp>
        <p:nvSpPr>
          <p:cNvPr id="110" name="Google Shape;110;p17"/>
          <p:cNvSpPr txBox="1"/>
          <p:nvPr>
            <p:ph idx="1" type="body"/>
          </p:nvPr>
        </p:nvSpPr>
        <p:spPr>
          <a:xfrm>
            <a:off x="1051957" y="1839913"/>
            <a:ext cx="6281172"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fr-CA"/>
              <a:t>Transport</a:t>
            </a:r>
            <a:endParaRPr b="1"/>
          </a:p>
          <a:p>
            <a:pPr indent="0" lvl="0" marL="0" rtl="0" algn="l">
              <a:lnSpc>
                <a:spcPct val="90000"/>
              </a:lnSpc>
              <a:spcBef>
                <a:spcPts val="1000"/>
              </a:spcBef>
              <a:spcAft>
                <a:spcPts val="0"/>
              </a:spcAft>
              <a:buClr>
                <a:schemeClr val="dk1"/>
              </a:buClr>
              <a:buSzPts val="700"/>
              <a:buNone/>
            </a:pPr>
            <a:r>
              <a:t/>
            </a:r>
            <a:endParaRPr sz="700"/>
          </a:p>
          <a:p>
            <a:pPr indent="-342900" lvl="0" marL="342900" rtl="0" algn="l">
              <a:lnSpc>
                <a:spcPct val="90000"/>
              </a:lnSpc>
              <a:spcBef>
                <a:spcPts val="1000"/>
              </a:spcBef>
              <a:spcAft>
                <a:spcPts val="0"/>
              </a:spcAft>
              <a:buClr>
                <a:schemeClr val="dk1"/>
              </a:buClr>
              <a:buSzPts val="2400"/>
              <a:buFont typeface="Arial"/>
              <a:buChar char="•"/>
            </a:pPr>
            <a:r>
              <a:rPr lang="fr-CA"/>
              <a:t>30 % des blessures = dos</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40 % = entorses / foulures / déchirures</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342900" lvl="0" marL="342900" rtl="0" algn="l">
              <a:lnSpc>
                <a:spcPct val="90000"/>
              </a:lnSpc>
              <a:spcBef>
                <a:spcPts val="1000"/>
              </a:spcBef>
              <a:spcAft>
                <a:spcPts val="0"/>
              </a:spcAft>
              <a:buClr>
                <a:schemeClr val="dk1"/>
              </a:buClr>
              <a:buSzPts val="2400"/>
              <a:buFont typeface="Arial"/>
              <a:buChar char="•"/>
            </a:pPr>
            <a:r>
              <a:rPr lang="fr-CA"/>
              <a:t>50% = chutes</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p:txBody>
      </p:sp>
      <p:pic>
        <p:nvPicPr>
          <p:cNvPr descr="Résultats de recherche d'images pour « mal de dos »" id="111" name="Google Shape;111;p17">
            <a:hlinkClick r:id="rId3"/>
          </p:cNvPr>
          <p:cNvPicPr preferRelativeResize="0"/>
          <p:nvPr>
            <p:ph idx="2" type="body"/>
          </p:nvPr>
        </p:nvPicPr>
        <p:blipFill rotWithShape="1">
          <a:blip r:embed="rId4">
            <a:alphaModFix/>
          </a:blip>
          <a:srcRect b="0" l="0" r="0" t="0"/>
          <a:stretch/>
        </p:blipFill>
        <p:spPr>
          <a:xfrm>
            <a:off x="7686915" y="2324895"/>
            <a:ext cx="3671647" cy="26068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Avenir"/>
              <a:buNone/>
            </a:pPr>
            <a:r>
              <a:rPr lang="fr-CA"/>
              <a:t>Les accidents du travail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poratif-2019">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E63499-D199-4FBF-A192-183596E52DA2}"/>
</file>

<file path=customXml/itemProps2.xml><?xml version="1.0" encoding="utf-8"?>
<ds:datastoreItem xmlns:ds="http://schemas.openxmlformats.org/officeDocument/2006/customXml" ds:itemID="{8240F021-EAF8-4F40-9D92-640013DFC777}"/>
</file>

<file path=customXml/itemProps3.xml><?xml version="1.0" encoding="utf-8"?>
<ds:datastoreItem xmlns:ds="http://schemas.openxmlformats.org/officeDocument/2006/customXml" ds:itemID="{AEA8FFFB-E5F3-418A-959B-71C6CCB2432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