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xo 2"/>
      <p:regular r:id="rId15"/>
      <p:bold r:id="rId16"/>
      <p:italic r:id="rId17"/>
      <p:boldItalic r:id="rId18"/>
    </p:embeddedFont>
    <p:embeddedFont>
      <p:font typeface="Oswal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-regular.fntdata"/><Relationship Id="rId14" Type="http://schemas.openxmlformats.org/officeDocument/2006/relationships/slide" Target="slides/slide9.xml"/><Relationship Id="rId17" Type="http://schemas.openxmlformats.org/officeDocument/2006/relationships/font" Target="fonts/Exo2-italic.fntdata"/><Relationship Id="rId16" Type="http://schemas.openxmlformats.org/officeDocument/2006/relationships/font" Target="fonts/Exo2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regular.fntdata"/><Relationship Id="rId6" Type="http://schemas.openxmlformats.org/officeDocument/2006/relationships/slide" Target="slides/slide1.xml"/><Relationship Id="rId18" Type="http://schemas.openxmlformats.org/officeDocument/2006/relationships/font" Target="fonts/Exo2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9a6966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9a6966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9a6966f5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9a6966f5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9a6966f5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9a6966f5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9a6966f5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9a6966f5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a6966f5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a6966f5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307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216875" y="537175"/>
            <a:ext cx="4926900" cy="26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Competency 3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Lesson 3.6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Insurance and Accidents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/>
              <a:t>4 types of accidents can occur to you:</a:t>
            </a:r>
            <a:endParaRPr sz="3000"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 sz="1400">
                <a:solidFill>
                  <a:schemeClr val="dk1"/>
                </a:solidFill>
              </a:rPr>
              <a:t>Collision with property damage to an unoccupied vehicle, a pole, a traffic sign and/or a structure such as a bridge.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 sz="1400">
                <a:solidFill>
                  <a:schemeClr val="dk1"/>
                </a:solidFill>
              </a:rPr>
              <a:t>Collision</a:t>
            </a:r>
            <a:r>
              <a:rPr lang="fr" sz="1400">
                <a:solidFill>
                  <a:schemeClr val="dk1"/>
                </a:solidFill>
              </a:rPr>
              <a:t> with property damage to one or more vehicles without bodily harm.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 sz="1400">
                <a:solidFill>
                  <a:schemeClr val="dk1"/>
                </a:solidFill>
              </a:rPr>
              <a:t>Collision with bodily harm with or without property damage.</a:t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 sz="1400">
                <a:solidFill>
                  <a:schemeClr val="dk1"/>
                </a:solidFill>
              </a:rPr>
              <a:t>Collision with an unowned domestic animal, a wild animal over 25 kilograms that is on the list of notifiable animals.</a:t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/>
        </p:nvSpPr>
        <p:spPr>
          <a:xfrm>
            <a:off x="2478475" y="344325"/>
            <a:ext cx="62349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What to do in one of these situations:</a:t>
            </a:r>
            <a:r>
              <a:rPr b="1" lang="fr"/>
              <a:t> </a:t>
            </a:r>
            <a:endParaRPr b="1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All companies</a:t>
            </a:r>
            <a:r>
              <a:rPr lang="fr"/>
              <a:t> must have</a:t>
            </a:r>
            <a:r>
              <a:rPr b="1" lang="fr"/>
              <a:t> an accident policy</a:t>
            </a:r>
            <a:r>
              <a:rPr lang="fr"/>
              <a:t> that the driver must follow. Basically the procedures are the same knowing that insurance companies all ask for the same information. They also, must comply and respect the </a:t>
            </a:r>
            <a:r>
              <a:rPr b="1" lang="fr"/>
              <a:t>Highway Safety Code</a:t>
            </a:r>
            <a:r>
              <a:rPr lang="fr"/>
              <a:t>. The difference between </a:t>
            </a:r>
            <a:r>
              <a:rPr b="1" lang="fr"/>
              <a:t>Quebec, </a:t>
            </a:r>
            <a:r>
              <a:rPr lang="fr"/>
              <a:t>is that it covers bodily injuries versus </a:t>
            </a:r>
            <a:r>
              <a:rPr b="1" lang="fr"/>
              <a:t>other provinces or states that don’t</a:t>
            </a:r>
            <a:r>
              <a:rPr lang="fr"/>
              <a:t>. This opens the door to lawyers in other districts to try to claim in upwards of</a:t>
            </a:r>
            <a:r>
              <a:rPr b="1" lang="fr"/>
              <a:t> 2, 3 or even $ 5 ooo ooo</a:t>
            </a:r>
            <a:r>
              <a:rPr lang="fr"/>
              <a:t>. This is why it is </a:t>
            </a:r>
            <a:r>
              <a:rPr b="1" lang="fr"/>
              <a:t>extremely important</a:t>
            </a:r>
            <a:r>
              <a:rPr lang="fr"/>
              <a:t> to call the</a:t>
            </a:r>
            <a:r>
              <a:rPr b="1" lang="fr"/>
              <a:t> Emergency Number</a:t>
            </a:r>
            <a:r>
              <a:rPr lang="fr"/>
              <a:t> of your company in order to be </a:t>
            </a:r>
            <a:r>
              <a:rPr b="1" lang="fr"/>
              <a:t>properly guided.</a:t>
            </a:r>
            <a:endParaRPr b="1"/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350" y="344325"/>
            <a:ext cx="16573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b="0" l="5476" r="5476" t="0"/>
          <a:stretch/>
        </p:blipFill>
        <p:spPr>
          <a:xfrm>
            <a:off x="268700" y="1461150"/>
            <a:ext cx="2681275" cy="25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413975" y="252200"/>
            <a:ext cx="8213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Collision</a:t>
            </a:r>
            <a:r>
              <a:rPr b="1" lang="fr" sz="1600">
                <a:solidFill>
                  <a:schemeClr val="dk1"/>
                </a:solidFill>
              </a:rPr>
              <a:t> with property damage of an unoccupied vehicle, a pole, a traffic sign and/or a structure such as a bridge:</a:t>
            </a:r>
            <a:endParaRPr b="1" sz="1800"/>
          </a:p>
        </p:txBody>
      </p:sp>
      <p:sp>
        <p:nvSpPr>
          <p:cNvPr id="96" name="Google Shape;96;p13"/>
          <p:cNvSpPr txBox="1"/>
          <p:nvPr/>
        </p:nvSpPr>
        <p:spPr>
          <a:xfrm>
            <a:off x="3800050" y="1343550"/>
            <a:ext cx="4567800" cy="26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You should: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fr" sz="1300">
                <a:solidFill>
                  <a:schemeClr val="dk1"/>
                </a:solidFill>
              </a:rPr>
              <a:t>Stop</a:t>
            </a:r>
            <a:r>
              <a:rPr lang="fr" sz="1300">
                <a:solidFill>
                  <a:schemeClr val="dk1"/>
                </a:solidFill>
              </a:rPr>
              <a:t> your vehicle.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fr" sz="1300">
                <a:solidFill>
                  <a:schemeClr val="dk1"/>
                </a:solidFill>
              </a:rPr>
              <a:t>V</a:t>
            </a:r>
            <a:r>
              <a:rPr lang="fr" sz="1300">
                <a:solidFill>
                  <a:schemeClr val="dk1"/>
                </a:solidFill>
              </a:rPr>
              <a:t>erify</a:t>
            </a:r>
            <a:r>
              <a:rPr lang="fr" sz="1300">
                <a:solidFill>
                  <a:schemeClr val="dk1"/>
                </a:solidFill>
              </a:rPr>
              <a:t> if</a:t>
            </a:r>
            <a:r>
              <a:rPr b="1" lang="fr" sz="1300">
                <a:solidFill>
                  <a:schemeClr val="dk1"/>
                </a:solidFill>
              </a:rPr>
              <a:t> anyone is hurt.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fr" sz="1300">
                <a:solidFill>
                  <a:schemeClr val="dk1"/>
                </a:solidFill>
              </a:rPr>
              <a:t>Call the </a:t>
            </a:r>
            <a:r>
              <a:rPr b="1" lang="fr" sz="1300">
                <a:solidFill>
                  <a:schemeClr val="dk1"/>
                </a:solidFill>
              </a:rPr>
              <a:t>Emergency Number </a:t>
            </a:r>
            <a:r>
              <a:rPr lang="fr" sz="1300">
                <a:solidFill>
                  <a:schemeClr val="dk1"/>
                </a:solidFill>
              </a:rPr>
              <a:t>of your company.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fr" sz="1300">
                <a:solidFill>
                  <a:schemeClr val="dk1"/>
                </a:solidFill>
              </a:rPr>
              <a:t>Call </a:t>
            </a:r>
            <a:r>
              <a:rPr b="1" lang="fr" sz="1300">
                <a:solidFill>
                  <a:schemeClr val="dk1"/>
                </a:solidFill>
              </a:rPr>
              <a:t>911</a:t>
            </a:r>
            <a:r>
              <a:rPr lang="fr" sz="1300">
                <a:solidFill>
                  <a:schemeClr val="dk1"/>
                </a:solidFill>
              </a:rPr>
              <a:t> to reach the nearest police station, which will come and fill out a</a:t>
            </a:r>
            <a:r>
              <a:rPr b="1" lang="fr" sz="1300">
                <a:solidFill>
                  <a:schemeClr val="dk1"/>
                </a:solidFill>
              </a:rPr>
              <a:t> Police Report.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fr" sz="1300">
                <a:solidFill>
                  <a:schemeClr val="dk1"/>
                </a:solidFill>
              </a:rPr>
              <a:t>Take </a:t>
            </a:r>
            <a:r>
              <a:rPr b="1" lang="fr" sz="1300">
                <a:solidFill>
                  <a:schemeClr val="dk1"/>
                </a:solidFill>
              </a:rPr>
              <a:t>photos of the damage</a:t>
            </a:r>
            <a:r>
              <a:rPr lang="fr" sz="1300">
                <a:solidFill>
                  <a:schemeClr val="dk1"/>
                </a:solidFill>
              </a:rPr>
              <a:t> and of the </a:t>
            </a:r>
            <a:r>
              <a:rPr b="1" lang="fr" sz="1300">
                <a:solidFill>
                  <a:schemeClr val="dk1"/>
                </a:solidFill>
              </a:rPr>
              <a:t>area in which it </a:t>
            </a:r>
            <a:r>
              <a:rPr b="1" lang="fr" sz="1300">
                <a:solidFill>
                  <a:schemeClr val="dk1"/>
                </a:solidFill>
              </a:rPr>
              <a:t>occurred</a:t>
            </a:r>
            <a:r>
              <a:rPr b="1" lang="fr" sz="1300">
                <a:solidFill>
                  <a:schemeClr val="dk1"/>
                </a:solidFill>
              </a:rPr>
              <a:t>.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fr" sz="1300">
                <a:solidFill>
                  <a:schemeClr val="dk1"/>
                </a:solidFill>
              </a:rPr>
              <a:t>Complete the accident form</a:t>
            </a:r>
            <a:r>
              <a:rPr b="1" lang="fr" sz="1300">
                <a:solidFill>
                  <a:schemeClr val="dk1"/>
                </a:solidFill>
              </a:rPr>
              <a:t> (CFTR)* </a:t>
            </a:r>
            <a:r>
              <a:rPr lang="fr" sz="1300">
                <a:solidFill>
                  <a:schemeClr val="dk1"/>
                </a:solidFill>
              </a:rPr>
              <a:t>(annex 3)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447825" y="416075"/>
            <a:ext cx="7956300" cy="86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Collision with property damage to one or more vehicles </a:t>
            </a:r>
            <a:r>
              <a:rPr b="1" lang="fr" sz="1600"/>
              <a:t>without</a:t>
            </a:r>
            <a:r>
              <a:rPr b="1" lang="fr" sz="1600"/>
              <a:t> bodily harm:</a:t>
            </a:r>
            <a:endParaRPr b="1" sz="4000"/>
          </a:p>
        </p:txBody>
      </p: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025" y="1672125"/>
            <a:ext cx="320992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4158300" y="1471400"/>
            <a:ext cx="4195200" cy="25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You should: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fr" sz="1200">
                <a:solidFill>
                  <a:schemeClr val="dk1"/>
                </a:solidFill>
              </a:rPr>
              <a:t>Stop</a:t>
            </a:r>
            <a:r>
              <a:rPr lang="fr" sz="1200">
                <a:solidFill>
                  <a:schemeClr val="dk1"/>
                </a:solidFill>
              </a:rPr>
              <a:t> your vehicle.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>
                <a:solidFill>
                  <a:schemeClr val="dk1"/>
                </a:solidFill>
              </a:rPr>
              <a:t>Verify if </a:t>
            </a:r>
            <a:r>
              <a:rPr b="1" lang="fr" sz="1200">
                <a:solidFill>
                  <a:schemeClr val="dk1"/>
                </a:solidFill>
              </a:rPr>
              <a:t>anyone is hurt</a:t>
            </a:r>
            <a:r>
              <a:rPr lang="fr" sz="1200">
                <a:solidFill>
                  <a:schemeClr val="dk1"/>
                </a:solidFill>
              </a:rPr>
              <a:t>..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Call the </a:t>
            </a:r>
            <a:r>
              <a:rPr b="1" lang="fr" sz="1300">
                <a:solidFill>
                  <a:schemeClr val="dk1"/>
                </a:solidFill>
              </a:rPr>
              <a:t>Emergency Number </a:t>
            </a:r>
            <a:r>
              <a:rPr lang="fr" sz="1300">
                <a:solidFill>
                  <a:schemeClr val="dk1"/>
                </a:solidFill>
              </a:rPr>
              <a:t>of your company.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>
                <a:solidFill>
                  <a:schemeClr val="dk1"/>
                </a:solidFill>
              </a:rPr>
              <a:t>Fill out an </a:t>
            </a:r>
            <a:r>
              <a:rPr b="1" lang="fr" sz="1200">
                <a:solidFill>
                  <a:schemeClr val="dk1"/>
                </a:solidFill>
              </a:rPr>
              <a:t>Accident Report</a:t>
            </a:r>
            <a:r>
              <a:rPr lang="fr" sz="1200">
                <a:solidFill>
                  <a:schemeClr val="dk1"/>
                </a:solidFill>
              </a:rPr>
              <a:t> (</a:t>
            </a:r>
            <a:r>
              <a:rPr i="1" lang="fr" sz="1200">
                <a:solidFill>
                  <a:schemeClr val="dk1"/>
                </a:solidFill>
              </a:rPr>
              <a:t>Amicable Report)</a:t>
            </a:r>
            <a:r>
              <a:rPr i="1" lang="fr" sz="1200">
                <a:solidFill>
                  <a:schemeClr val="dk1"/>
                </a:solidFill>
              </a:rPr>
              <a:t>*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Take </a:t>
            </a:r>
            <a:r>
              <a:rPr b="1" lang="fr" sz="1300">
                <a:solidFill>
                  <a:schemeClr val="dk1"/>
                </a:solidFill>
              </a:rPr>
              <a:t>photos of the damage</a:t>
            </a:r>
            <a:r>
              <a:rPr lang="fr" sz="1300">
                <a:solidFill>
                  <a:schemeClr val="dk1"/>
                </a:solidFill>
              </a:rPr>
              <a:t> and of the </a:t>
            </a:r>
            <a:r>
              <a:rPr b="1" lang="fr" sz="1300">
                <a:solidFill>
                  <a:schemeClr val="dk1"/>
                </a:solidFill>
              </a:rPr>
              <a:t>area in which it occurred.</a:t>
            </a:r>
            <a:endParaRPr i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Complete the accident form</a:t>
            </a:r>
            <a:r>
              <a:rPr b="1" lang="fr" sz="1300">
                <a:solidFill>
                  <a:schemeClr val="dk1"/>
                </a:solidFill>
              </a:rPr>
              <a:t> (CFTR)* </a:t>
            </a:r>
            <a:r>
              <a:rPr lang="fr" sz="1300">
                <a:solidFill>
                  <a:schemeClr val="dk1"/>
                </a:solidFill>
              </a:rPr>
              <a:t>(annex 3)</a:t>
            </a:r>
            <a:endParaRPr i="1"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934025" y="224125"/>
            <a:ext cx="6641400" cy="9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Collision with bodily harm with or without property damage:</a:t>
            </a:r>
            <a:endParaRPr b="1" sz="4000"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91225"/>
            <a:ext cx="308610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4397250" y="985200"/>
            <a:ext cx="4084800" cy="26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You should: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fr" sz="1200">
                <a:solidFill>
                  <a:schemeClr val="dk1"/>
                </a:solidFill>
              </a:rPr>
              <a:t>Stop</a:t>
            </a:r>
            <a:r>
              <a:rPr lang="fr" sz="1200">
                <a:solidFill>
                  <a:schemeClr val="dk1"/>
                </a:solidFill>
              </a:rPr>
              <a:t> your vehicle.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fr" sz="1200">
                <a:solidFill>
                  <a:schemeClr val="dk1"/>
                </a:solidFill>
              </a:rPr>
              <a:t>Assist the injured</a:t>
            </a:r>
            <a:r>
              <a:rPr lang="fr" sz="1200">
                <a:solidFill>
                  <a:schemeClr val="dk1"/>
                </a:solidFill>
              </a:rPr>
              <a:t>, even if it’s minor, by calling </a:t>
            </a:r>
            <a:r>
              <a:rPr b="1" lang="fr" sz="1200">
                <a:solidFill>
                  <a:schemeClr val="dk1"/>
                </a:solidFill>
              </a:rPr>
              <a:t>911.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Call the </a:t>
            </a:r>
            <a:r>
              <a:rPr b="1" lang="fr" sz="1300">
                <a:solidFill>
                  <a:schemeClr val="dk1"/>
                </a:solidFill>
              </a:rPr>
              <a:t>Emergency Number </a:t>
            </a:r>
            <a:r>
              <a:rPr lang="fr" sz="1300">
                <a:solidFill>
                  <a:schemeClr val="dk1"/>
                </a:solidFill>
              </a:rPr>
              <a:t>of your company.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>
                <a:solidFill>
                  <a:schemeClr val="dk1"/>
                </a:solidFill>
              </a:rPr>
              <a:t>The </a:t>
            </a:r>
            <a:r>
              <a:rPr b="1" lang="fr" sz="1200">
                <a:solidFill>
                  <a:schemeClr val="dk1"/>
                </a:solidFill>
              </a:rPr>
              <a:t>police</a:t>
            </a:r>
            <a:r>
              <a:rPr lang="fr" sz="1200">
                <a:solidFill>
                  <a:schemeClr val="dk1"/>
                </a:solidFill>
              </a:rPr>
              <a:t> will fill out an </a:t>
            </a:r>
            <a:r>
              <a:rPr b="1" lang="fr" sz="1200">
                <a:solidFill>
                  <a:schemeClr val="dk1"/>
                </a:solidFill>
              </a:rPr>
              <a:t>Accident Report.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Take </a:t>
            </a:r>
            <a:r>
              <a:rPr b="1" lang="fr" sz="1300">
                <a:solidFill>
                  <a:schemeClr val="dk1"/>
                </a:solidFill>
              </a:rPr>
              <a:t>photos of the damage</a:t>
            </a:r>
            <a:r>
              <a:rPr lang="fr" sz="1300">
                <a:solidFill>
                  <a:schemeClr val="dk1"/>
                </a:solidFill>
              </a:rPr>
              <a:t> and of the </a:t>
            </a:r>
            <a:r>
              <a:rPr b="1" lang="fr" sz="1300">
                <a:solidFill>
                  <a:schemeClr val="dk1"/>
                </a:solidFill>
              </a:rPr>
              <a:t>area in which it occurred.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Complete the accident form</a:t>
            </a:r>
            <a:r>
              <a:rPr b="1" lang="fr" sz="1300">
                <a:solidFill>
                  <a:schemeClr val="dk1"/>
                </a:solidFill>
              </a:rPr>
              <a:t> (CFTR)* </a:t>
            </a:r>
            <a:r>
              <a:rPr lang="fr" sz="1300">
                <a:solidFill>
                  <a:schemeClr val="dk1"/>
                </a:solidFill>
              </a:rPr>
              <a:t>(annex 3)</a:t>
            </a:r>
            <a:endParaRPr i="1"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691975" y="185750"/>
            <a:ext cx="7727100" cy="105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/>
              <a:t>Collision with an unowned domestic animal, a wild animal over 25 kilograms that is on the list of notifiable animals:</a:t>
            </a:r>
            <a:endParaRPr b="1" sz="4000"/>
          </a:p>
        </p:txBody>
      </p:sp>
      <p:sp>
        <p:nvSpPr>
          <p:cNvPr id="116" name="Google Shape;116;p16"/>
          <p:cNvSpPr txBox="1"/>
          <p:nvPr/>
        </p:nvSpPr>
        <p:spPr>
          <a:xfrm>
            <a:off x="3761675" y="1241150"/>
            <a:ext cx="4772400" cy="24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</a:rPr>
              <a:t>You should: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3111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b="1" lang="fr" sz="1300">
                <a:solidFill>
                  <a:schemeClr val="dk1"/>
                </a:solidFill>
              </a:rPr>
              <a:t>Stop</a:t>
            </a:r>
            <a:r>
              <a:rPr lang="fr" sz="1300">
                <a:solidFill>
                  <a:schemeClr val="dk1"/>
                </a:solidFill>
              </a:rPr>
              <a:t> the vehicle.</a:t>
            </a:r>
            <a:endParaRPr sz="13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b="1" lang="fr" sz="1300">
                <a:solidFill>
                  <a:schemeClr val="dk1"/>
                </a:solidFill>
              </a:rPr>
              <a:t>Assist the owner</a:t>
            </a:r>
            <a:r>
              <a:rPr lang="fr" sz="1300">
                <a:solidFill>
                  <a:schemeClr val="dk1"/>
                </a:solidFill>
              </a:rPr>
              <a:t> of the animal if he is injured</a:t>
            </a:r>
            <a:r>
              <a:rPr lang="fr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Call the </a:t>
            </a:r>
            <a:r>
              <a:rPr b="1" lang="fr" sz="1300">
                <a:solidFill>
                  <a:schemeClr val="dk1"/>
                </a:solidFill>
              </a:rPr>
              <a:t>Emergency Number </a:t>
            </a:r>
            <a:r>
              <a:rPr lang="fr" sz="1300">
                <a:solidFill>
                  <a:schemeClr val="dk1"/>
                </a:solidFill>
              </a:rPr>
              <a:t>of your company.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>
                <a:solidFill>
                  <a:schemeClr val="dk1"/>
                </a:solidFill>
              </a:rPr>
              <a:t>Contact a</a:t>
            </a:r>
            <a:r>
              <a:rPr b="1" lang="fr" sz="1200">
                <a:solidFill>
                  <a:schemeClr val="dk1"/>
                </a:solidFill>
              </a:rPr>
              <a:t> wildlife officer</a:t>
            </a:r>
            <a:r>
              <a:rPr lang="fr" sz="1200">
                <a:solidFill>
                  <a:schemeClr val="dk1"/>
                </a:solidFill>
              </a:rPr>
              <a:t> if the animal weighs more than</a:t>
            </a:r>
            <a:r>
              <a:rPr b="1" lang="fr" sz="1200">
                <a:solidFill>
                  <a:schemeClr val="dk1"/>
                </a:solidFill>
              </a:rPr>
              <a:t> 25 kilograms</a:t>
            </a:r>
            <a:r>
              <a:rPr lang="fr" sz="1200">
                <a:solidFill>
                  <a:schemeClr val="dk1"/>
                </a:solidFill>
              </a:rPr>
              <a:t> or if the animal is on the</a:t>
            </a:r>
            <a:r>
              <a:rPr b="1" lang="fr" sz="1200">
                <a:solidFill>
                  <a:schemeClr val="dk1"/>
                </a:solidFill>
              </a:rPr>
              <a:t> Mandatory Declaration List*.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Take </a:t>
            </a:r>
            <a:r>
              <a:rPr b="1" lang="fr" sz="1300">
                <a:solidFill>
                  <a:schemeClr val="dk1"/>
                </a:solidFill>
              </a:rPr>
              <a:t>photos of the damage</a:t>
            </a:r>
            <a:r>
              <a:rPr lang="fr" sz="1300">
                <a:solidFill>
                  <a:schemeClr val="dk1"/>
                </a:solidFill>
              </a:rPr>
              <a:t> and of the </a:t>
            </a:r>
            <a:r>
              <a:rPr b="1" lang="fr" sz="1300">
                <a:solidFill>
                  <a:schemeClr val="dk1"/>
                </a:solidFill>
              </a:rPr>
              <a:t>area in which it occurred.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300">
                <a:solidFill>
                  <a:schemeClr val="dk1"/>
                </a:solidFill>
              </a:rPr>
              <a:t>Complete the accident form</a:t>
            </a:r>
            <a:r>
              <a:rPr b="1" lang="fr" sz="1300">
                <a:solidFill>
                  <a:schemeClr val="dk1"/>
                </a:solidFill>
              </a:rPr>
              <a:t> (CFTR)* </a:t>
            </a:r>
            <a:r>
              <a:rPr lang="fr" sz="1300">
                <a:solidFill>
                  <a:schemeClr val="dk1"/>
                </a:solidFill>
              </a:rPr>
              <a:t>(annex 3)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75" y="1426650"/>
            <a:ext cx="30765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947850" y="70600"/>
            <a:ext cx="7011300" cy="8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r>
              <a:rPr lang="fr"/>
              <a:t>Scenario</a:t>
            </a:r>
            <a:endParaRPr/>
          </a:p>
        </p:txBody>
      </p:sp>
      <p:sp>
        <p:nvSpPr>
          <p:cNvPr id="123" name="Google Shape;123;p17"/>
          <p:cNvSpPr txBox="1"/>
          <p:nvPr/>
        </p:nvSpPr>
        <p:spPr>
          <a:xfrm>
            <a:off x="307075" y="895600"/>
            <a:ext cx="8303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You come to an intersection and your supposed to turn left, but unfortunately here’s what happened. You barely touched the light post and it falls down.</a:t>
            </a:r>
            <a:endParaRPr b="1"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5" y="2571750"/>
            <a:ext cx="2667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4224375" y="2085550"/>
            <a:ext cx="45015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You should</a:t>
            </a:r>
            <a:r>
              <a:rPr b="1" lang="fr"/>
              <a:t>: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Using the document found in annex 3, please complete it as if it were your accident.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Be Vigilant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Ride Cautiously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