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Exo 2 SemiBold"/>
      <p:regular r:id="rId12"/>
      <p:bold r:id="rId13"/>
      <p:italic r:id="rId14"/>
      <p:boldItalic r:id="rId15"/>
    </p:embeddedFont>
    <p:embeddedFont>
      <p:font typeface="Ex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xo2SemiBold-bold.fntdata"/><Relationship Id="rId12" Type="http://schemas.openxmlformats.org/officeDocument/2006/relationships/font" Target="fonts/Exo2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SemiBold-boldItalic.fntdata"/><Relationship Id="rId14" Type="http://schemas.openxmlformats.org/officeDocument/2006/relationships/font" Target="fonts/Exo2SemiBold-italic.fntdata"/><Relationship Id="rId17" Type="http://schemas.openxmlformats.org/officeDocument/2006/relationships/font" Target="fonts/Exo-bold.fntdata"/><Relationship Id="rId16" Type="http://schemas.openxmlformats.org/officeDocument/2006/relationships/font" Target="fonts/Ex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xo-boldItalic.fntdata"/><Relationship Id="rId6" Type="http://schemas.openxmlformats.org/officeDocument/2006/relationships/slide" Target="slides/slide1.xml"/><Relationship Id="rId18" Type="http://schemas.openxmlformats.org/officeDocument/2006/relationships/font" Target="fonts/Ex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7be2b67ab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7be2b67ab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cf2fd4ec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cf2fd4ec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cf2fd4eca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cf2fd4ec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cf2fd4eca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cf2fd4eca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8031c3c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8031c3c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9136" l="0" r="0" t="9136"/>
          <a:stretch/>
        </p:blipFill>
        <p:spPr>
          <a:xfrm>
            <a:off x="-52853" y="926875"/>
            <a:ext cx="9225000" cy="42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1686">
            <a:off x="6165917" y="1264955"/>
            <a:ext cx="2501917" cy="363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184925" y="-106150"/>
            <a:ext cx="89592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6AB20"/>
                </a:solidFill>
                <a:latin typeface="Exo"/>
                <a:ea typeface="Exo"/>
                <a:cs typeface="Exo"/>
                <a:sym typeface="Exo"/>
              </a:rPr>
              <a:t>CLASS 1 LEARNER TRAINING PROGRAM</a:t>
            </a:r>
            <a:endParaRPr b="1" sz="3000">
              <a:solidFill>
                <a:srgbClr val="F6AB2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300" y="28687"/>
            <a:ext cx="1780850" cy="7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707372">
              <a:alpha val="61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➢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707372">
              <a:alpha val="61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707372">
              <a:alpha val="61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707372">
              <a:alpha val="61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295950" y="1018750"/>
            <a:ext cx="40899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 Arial 12</a:t>
            </a:r>
            <a:endParaRPr/>
          </a:p>
        </p:txBody>
      </p:sp>
      <p:sp>
        <p:nvSpPr>
          <p:cNvPr id="53" name="Google Shape;53;p6"/>
          <p:cNvSpPr txBox="1"/>
          <p:nvPr/>
        </p:nvSpPr>
        <p:spPr>
          <a:xfrm>
            <a:off x="4563150" y="1018750"/>
            <a:ext cx="40899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 Arial 12</a:t>
            </a:r>
            <a:endParaRPr/>
          </a:p>
        </p:txBody>
      </p:sp>
      <p:pic>
        <p:nvPicPr>
          <p:cNvPr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7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707372">
              <a:alpha val="61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65" name="Google Shape;6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9" name="Google Shape;69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➢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2" name="Google Shape;72;p8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4" name="Google Shape;74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707372">
              <a:alpha val="61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77" name="Google Shape;7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0" name="Google Shape;80;p9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2" name="Google Shape;82;p9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707372">
              <a:alpha val="61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sp>
        <p:nvSpPr>
          <p:cNvPr id="85" name="Google Shape;8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86" name="Google Shape;8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 1">
  <p:cSld name="BLANK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9" name="Google Shape;89;p10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91" name="Google Shape;91;p10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707372">
              <a:alpha val="61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0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94" name="Google Shape;9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723" y="4433464"/>
            <a:ext cx="1412128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D1B7"/>
              </a:buClr>
              <a:buSzPts val="2400"/>
              <a:buFont typeface="Exo"/>
              <a:buNone/>
              <a:defRPr b="1" sz="2400">
                <a:solidFill>
                  <a:srgbClr val="01D1B7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➢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/>
        </p:nvSpPr>
        <p:spPr>
          <a:xfrm>
            <a:off x="323650" y="1341925"/>
            <a:ext cx="56415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CHAPTER 12</a:t>
            </a:r>
            <a:endParaRPr b="1" sz="30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PRESENTATION OF MECHANICAL ELEMENTS</a:t>
            </a:r>
            <a:endParaRPr b="1" sz="3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Coupling devices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295950" y="1018750"/>
            <a:ext cx="43569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Parts covered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01D1B7"/>
                </a:solidFill>
              </a:rPr>
              <a:t>➤</a:t>
            </a:r>
            <a:r>
              <a:rPr lang="fr"/>
              <a:t>Fifth wheel fasteners (nuts and bolts)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Check the mounting angles to make sure all parts that fasten the fifth wheel to the vehicle frame are present and securely attached.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both sides of the road vehicle, facing the fifth wheel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1D1B7"/>
                </a:solidFill>
              </a:rPr>
              <a:t>➤</a:t>
            </a:r>
            <a:r>
              <a:rPr lang="fr"/>
              <a:t>Inspect the mounting angle and check for the presence and condition of the nuts and bolts that fasten the fifth wheel to the vehicle frame.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108" name="Google Shape;108;p13"/>
          <p:cNvGrpSpPr/>
          <p:nvPr/>
        </p:nvGrpSpPr>
        <p:grpSpPr>
          <a:xfrm>
            <a:off x="7156649" y="4114117"/>
            <a:ext cx="2028776" cy="150908"/>
            <a:chOff x="7156649" y="4114117"/>
            <a:chExt cx="2028776" cy="150908"/>
          </a:xfrm>
        </p:grpSpPr>
        <p:cxnSp>
          <p:nvCxnSpPr>
            <p:cNvPr id="109" name="Google Shape;109;p13"/>
            <p:cNvCxnSpPr/>
            <p:nvPr/>
          </p:nvCxnSpPr>
          <p:spPr>
            <a:xfrm>
              <a:off x="7156649" y="4114799"/>
              <a:ext cx="1865700" cy="3900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 rot="441143">
              <a:off x="8831570" y="4114540"/>
              <a:ext cx="9377" cy="130553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1" name="Google Shape;111;p13"/>
            <p:cNvSpPr txBox="1"/>
            <p:nvPr/>
          </p:nvSpPr>
          <p:spPr>
            <a:xfrm>
              <a:off x="7438825" y="4133625"/>
              <a:ext cx="1746600" cy="1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01D1B7"/>
                  </a:solidFill>
                  <a:latin typeface="Exo"/>
                  <a:ea typeface="Exo"/>
                  <a:cs typeface="Exo"/>
                  <a:sym typeface="Exo"/>
                </a:rPr>
                <a:t>      Driving a Heavy Vehicle</a:t>
              </a:r>
              <a:r>
                <a:rPr lang="fr" sz="800">
                  <a:solidFill>
                    <a:srgbClr val="01D1B7"/>
                  </a:solidFill>
                  <a:latin typeface="Exo"/>
                  <a:ea typeface="Exo"/>
                  <a:cs typeface="Exo"/>
                  <a:sym typeface="Exo"/>
                </a:rPr>
                <a:t>   369</a:t>
              </a:r>
              <a:endParaRPr sz="800">
                <a:solidFill>
                  <a:srgbClr val="01D1B7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12" name="Google Shape;112;p13"/>
          <p:cNvSpPr txBox="1"/>
          <p:nvPr/>
        </p:nvSpPr>
        <p:spPr>
          <a:xfrm>
            <a:off x="4864200" y="1018750"/>
            <a:ext cx="4279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When the vehicle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 hitched, there is some movement between a fifth wheel fastener (mounting angle) and the vehicle chassis frame.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When the vehicle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 hitched, more than 20% of the parts fastening the fifth wheel to the vehicle frame are missing, broken or loose on an anchorage.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625" y="1168375"/>
            <a:ext cx="4000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625" y="2237793"/>
            <a:ext cx="4000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600" y="98950"/>
            <a:ext cx="1636865" cy="12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Coupling devices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grpSp>
        <p:nvGrpSpPr>
          <p:cNvPr id="121" name="Google Shape;121;p14"/>
          <p:cNvGrpSpPr/>
          <p:nvPr/>
        </p:nvGrpSpPr>
        <p:grpSpPr>
          <a:xfrm>
            <a:off x="7156649" y="4114117"/>
            <a:ext cx="2028776" cy="150908"/>
            <a:chOff x="7156649" y="4114117"/>
            <a:chExt cx="2028776" cy="150908"/>
          </a:xfrm>
        </p:grpSpPr>
        <p:cxnSp>
          <p:nvCxnSpPr>
            <p:cNvPr id="122" name="Google Shape;122;p14"/>
            <p:cNvCxnSpPr/>
            <p:nvPr/>
          </p:nvCxnSpPr>
          <p:spPr>
            <a:xfrm>
              <a:off x="7156649" y="4114799"/>
              <a:ext cx="1865700" cy="3900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4"/>
            <p:cNvCxnSpPr/>
            <p:nvPr/>
          </p:nvCxnSpPr>
          <p:spPr>
            <a:xfrm rot="441143">
              <a:off x="8831570" y="4114540"/>
              <a:ext cx="9377" cy="130553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" name="Google Shape;124;p14"/>
            <p:cNvSpPr txBox="1"/>
            <p:nvPr/>
          </p:nvSpPr>
          <p:spPr>
            <a:xfrm>
              <a:off x="7438825" y="4133625"/>
              <a:ext cx="1746600" cy="1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01D1B7"/>
                  </a:solidFill>
                  <a:latin typeface="Exo"/>
                  <a:ea typeface="Exo"/>
                  <a:cs typeface="Exo"/>
                  <a:sym typeface="Exo"/>
                </a:rPr>
                <a:t>      Driving a Heavy Vehicle   369</a:t>
              </a:r>
              <a:endParaRPr sz="800">
                <a:solidFill>
                  <a:srgbClr val="01D1B7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25" name="Google Shape;125;p14"/>
          <p:cNvSpPr txBox="1"/>
          <p:nvPr/>
        </p:nvSpPr>
        <p:spPr>
          <a:xfrm>
            <a:off x="4864200" y="1094950"/>
            <a:ext cx="4279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When the vehicle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 hitched, 20% or less of the parts fastening the fifth wheel to the tractor frame are missing, broken or loose on an anchorage.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When the vehicle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 unhitched, one or more parts fastening the fifth wheel is/are missing, broken or loose.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388" y="1256725"/>
            <a:ext cx="3905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388" y="2323525"/>
            <a:ext cx="3905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600" y="98950"/>
            <a:ext cx="1636865" cy="12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295950" y="1018750"/>
            <a:ext cx="43569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Parts covered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1D1B7"/>
                </a:solidFill>
              </a:rPr>
              <a:t>➤</a:t>
            </a:r>
            <a:r>
              <a:rPr lang="fr"/>
              <a:t>Fifth wheel fasteners (nuts and bolts)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Check the mounting angles to make sure all parts that fasten the fifth wheel to the vehicle frame are present and securely attached.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both sides of the road vehicle, facing the fifth wheel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1D1B7"/>
                </a:solidFill>
              </a:rPr>
              <a:t>➤</a:t>
            </a:r>
            <a:r>
              <a:rPr lang="fr"/>
              <a:t>Inspect the mounting angle and check for the presence and condition of the nuts and bolts that fasten the fifth wheel to the vehicle frame.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Coupling devices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>
            <a:off x="7156649" y="4114117"/>
            <a:ext cx="2028776" cy="150908"/>
            <a:chOff x="7156649" y="4114117"/>
            <a:chExt cx="2028776" cy="150908"/>
          </a:xfrm>
        </p:grpSpPr>
        <p:cxnSp>
          <p:nvCxnSpPr>
            <p:cNvPr id="136" name="Google Shape;136;p15"/>
            <p:cNvCxnSpPr/>
            <p:nvPr/>
          </p:nvCxnSpPr>
          <p:spPr>
            <a:xfrm>
              <a:off x="7156649" y="4114799"/>
              <a:ext cx="1865700" cy="3900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5"/>
            <p:cNvCxnSpPr/>
            <p:nvPr/>
          </p:nvCxnSpPr>
          <p:spPr>
            <a:xfrm rot="441143">
              <a:off x="8831570" y="4114540"/>
              <a:ext cx="9377" cy="130553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8" name="Google Shape;138;p15"/>
            <p:cNvSpPr txBox="1"/>
            <p:nvPr/>
          </p:nvSpPr>
          <p:spPr>
            <a:xfrm>
              <a:off x="7438825" y="4133625"/>
              <a:ext cx="1746600" cy="1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01D1B7"/>
                  </a:solidFill>
                  <a:latin typeface="Exo"/>
                  <a:ea typeface="Exo"/>
                  <a:cs typeface="Exo"/>
                  <a:sym typeface="Exo"/>
                </a:rPr>
                <a:t>      Driving a Heavy Vehicle   370</a:t>
              </a:r>
              <a:endParaRPr sz="800">
                <a:solidFill>
                  <a:srgbClr val="01D1B7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39" name="Google Shape;139;p15"/>
          <p:cNvSpPr txBox="1"/>
          <p:nvPr/>
        </p:nvSpPr>
        <p:spPr>
          <a:xfrm>
            <a:off x="4864200" y="1628350"/>
            <a:ext cx="4279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When the vehicle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 hitched, 25% or more of the locking pins of a sliding fifth wheel are missing or inoperative.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625" y="1777975"/>
            <a:ext cx="4000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295950" y="1018750"/>
            <a:ext cx="43569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Parts covered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1D1B7"/>
                </a:solidFill>
              </a:rPr>
              <a:t>➤ </a:t>
            </a:r>
            <a:r>
              <a:rPr lang="fr"/>
              <a:t>The sliding fifth wheel locking pins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Check for the presence and condition of the sliding fifth wheel locking pins.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both sides of the road vehicle, facing the fifth wheel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1D1B7"/>
                </a:solidFill>
              </a:rPr>
              <a:t>➤ </a:t>
            </a:r>
            <a:r>
              <a:rPr lang="fr"/>
              <a:t>Check for the presence of the locking pins.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1D1B7"/>
                </a:solidFill>
              </a:rPr>
              <a:t>➤ </a:t>
            </a:r>
            <a:r>
              <a:rPr lang="fr"/>
              <a:t>Make sure the pins</a:t>
            </a:r>
            <a:r>
              <a:rPr lang="fr">
                <a:solidFill>
                  <a:srgbClr val="01D1B7"/>
                </a:solidFill>
              </a:rPr>
              <a:t>*</a:t>
            </a:r>
            <a:r>
              <a:rPr lang="fr"/>
              <a:t> are in locked position.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1D1B7"/>
                </a:solidFill>
              </a:rPr>
              <a:t>*</a:t>
            </a:r>
            <a:r>
              <a:rPr lang="fr"/>
              <a:t>The fifth wheel is generally locked by two pins (one on each side), and sometimes more. It is important to check all pins.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Important: The percentage covered by the defect concerns the sum of all pins.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650" y="280900"/>
            <a:ext cx="1664766" cy="12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Coupling devices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295950" y="1018750"/>
            <a:ext cx="43569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1D1B7"/>
              </a:buClr>
              <a:buSzPts val="1400"/>
              <a:buChar char="➢"/>
            </a:pPr>
            <a:r>
              <a:rPr lang="fr"/>
              <a:t>Parts covered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Fifth wheel fasteners (nuts and bolts)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Check the mounting angles to make sure all parts that fasten the fifth wheel to the vehicle frame are present and securely attached.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1D1B7"/>
              </a:buClr>
              <a:buSzPts val="1400"/>
              <a:buChar char="➢"/>
            </a:pPr>
            <a:r>
              <a:rPr lang="fr"/>
              <a:t>On both sides of the road vehicle, facing the fifth wheel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Inspect the mounting angle and check for the presence and condition of the nuts and bolts that fasten the fifth wheel to the vehicle frame.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149" name="Google Shape;149;p16"/>
          <p:cNvGrpSpPr/>
          <p:nvPr/>
        </p:nvGrpSpPr>
        <p:grpSpPr>
          <a:xfrm>
            <a:off x="7156649" y="4114117"/>
            <a:ext cx="2028776" cy="150908"/>
            <a:chOff x="7156649" y="4114117"/>
            <a:chExt cx="2028776" cy="150908"/>
          </a:xfrm>
        </p:grpSpPr>
        <p:cxnSp>
          <p:nvCxnSpPr>
            <p:cNvPr id="150" name="Google Shape;150;p16"/>
            <p:cNvCxnSpPr/>
            <p:nvPr/>
          </p:nvCxnSpPr>
          <p:spPr>
            <a:xfrm>
              <a:off x="7156649" y="4114799"/>
              <a:ext cx="1865700" cy="3900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6"/>
            <p:cNvCxnSpPr/>
            <p:nvPr/>
          </p:nvCxnSpPr>
          <p:spPr>
            <a:xfrm rot="441143">
              <a:off x="8831570" y="4114540"/>
              <a:ext cx="9377" cy="130553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" name="Google Shape;152;p16"/>
            <p:cNvSpPr txBox="1"/>
            <p:nvPr/>
          </p:nvSpPr>
          <p:spPr>
            <a:xfrm>
              <a:off x="7438825" y="4133625"/>
              <a:ext cx="1746600" cy="1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01D1B7"/>
                  </a:solidFill>
                  <a:latin typeface="Exo"/>
                  <a:ea typeface="Exo"/>
                  <a:cs typeface="Exo"/>
                  <a:sym typeface="Exo"/>
                </a:rPr>
                <a:t>      Driving a Heavy Vehicle   369</a:t>
              </a:r>
              <a:endParaRPr sz="800">
                <a:solidFill>
                  <a:srgbClr val="01D1B7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53" name="Google Shape;153;p16"/>
          <p:cNvSpPr txBox="1"/>
          <p:nvPr/>
        </p:nvSpPr>
        <p:spPr>
          <a:xfrm>
            <a:off x="4864200" y="1094950"/>
            <a:ext cx="4279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When the vehicle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 hitched, 20% or less of the parts fastening the fifth wheel to the tractor frame are missing, broken or loose on an anchorage.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When the vehicle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 unhitched, one or more parts fastening the fifth wheel is/are missing, broken or loose.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388" y="1256725"/>
            <a:ext cx="3905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388" y="2323525"/>
            <a:ext cx="3905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600" y="98950"/>
            <a:ext cx="1636865" cy="12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" name="Google Shape;162;p17"/>
          <p:cNvGrpSpPr/>
          <p:nvPr/>
        </p:nvGrpSpPr>
        <p:grpSpPr>
          <a:xfrm>
            <a:off x="7156649" y="4114117"/>
            <a:ext cx="2028776" cy="150908"/>
            <a:chOff x="7156649" y="4114117"/>
            <a:chExt cx="2028776" cy="150908"/>
          </a:xfrm>
        </p:grpSpPr>
        <p:cxnSp>
          <p:nvCxnSpPr>
            <p:cNvPr id="163" name="Google Shape;163;p17"/>
            <p:cNvCxnSpPr/>
            <p:nvPr/>
          </p:nvCxnSpPr>
          <p:spPr>
            <a:xfrm>
              <a:off x="7156649" y="4114799"/>
              <a:ext cx="1865700" cy="3900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17"/>
            <p:cNvCxnSpPr/>
            <p:nvPr/>
          </p:nvCxnSpPr>
          <p:spPr>
            <a:xfrm rot="441143">
              <a:off x="8831570" y="4114540"/>
              <a:ext cx="9377" cy="130553"/>
            </a:xfrm>
            <a:prstGeom prst="straightConnector1">
              <a:avLst/>
            </a:prstGeom>
            <a:noFill/>
            <a:ln cap="flat" cmpd="sng" w="19050">
              <a:solidFill>
                <a:srgbClr val="01D1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5" name="Google Shape;165;p17"/>
            <p:cNvSpPr txBox="1"/>
            <p:nvPr/>
          </p:nvSpPr>
          <p:spPr>
            <a:xfrm>
              <a:off x="7438825" y="4133625"/>
              <a:ext cx="1746600" cy="1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01D1B7"/>
                  </a:solidFill>
                  <a:latin typeface="Exo"/>
                  <a:ea typeface="Exo"/>
                  <a:cs typeface="Exo"/>
                  <a:sym typeface="Exo"/>
                </a:rPr>
                <a:t>      Driving a Heavy Vehicle   000</a:t>
              </a:r>
              <a:endParaRPr sz="800">
                <a:solidFill>
                  <a:srgbClr val="01D1B7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