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5143500" type="screen16x9"/>
  <p:notesSz cx="9144000" cy="5143500"/>
  <p:embeddedFontLst>
    <p:embeddedFont>
      <p:font typeface="Arial Narrow" panose="020B0606020202030204" pitchFamily="34"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8" roundtripDataSignature="AMtx7mjaPc8TJQyODahZxhjwf86Yeo+XG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32" d="100"/>
          <a:sy n="132" d="100"/>
        </p:scale>
        <p:origin x="408" y="120"/>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customschemas.google.com/relationships/presentationmetadata" Target="meta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524300" y="385750"/>
            <a:ext cx="6096300" cy="19288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14400" y="2443150"/>
            <a:ext cx="7315200" cy="2314575"/>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Google Shape;45;p1: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46" name="Google Shape;46;p1: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0: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7" name="Google Shape;147;p10: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11: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8" name="Google Shape;158;p11: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12: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2" name="Google Shape;172;p12: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13: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6" name="Google Shape;186;p13: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14: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8" name="Google Shape;198;p14: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p15: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9" name="Google Shape;209;p15: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16: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16: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p17: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0" name="Google Shape;240;p17: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18: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3" name="Google Shape;253;p18: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2: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9" name="Google Shape;59;p2: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3: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0" name="Google Shape;70;p3: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4: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1" name="Google Shape;81;p4: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5: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2" name="Google Shape;92;p5: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6: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3" name="Google Shape;103;p6: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7: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7: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8: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5" name="Google Shape;125;p8: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9:notes"/>
          <p:cNvSpPr txBox="1">
            <a:spLocks noGrp="1"/>
          </p:cNvSpPr>
          <p:nvPr>
            <p:ph type="body" idx="1"/>
          </p:nvPr>
        </p:nvSpPr>
        <p:spPr>
          <a:xfrm>
            <a:off x="914400" y="2443150"/>
            <a:ext cx="7315200" cy="23145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6" name="Google Shape;136;p9:notes"/>
          <p:cNvSpPr>
            <a:spLocks noGrp="1" noRot="1" noChangeAspect="1"/>
          </p:cNvSpPr>
          <p:nvPr>
            <p:ph type="sldImg" idx="2"/>
          </p:nvPr>
        </p:nvSpPr>
        <p:spPr>
          <a:xfrm>
            <a:off x="2857500" y="385763"/>
            <a:ext cx="3429000" cy="1928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6"/>
        <p:cNvGrpSpPr/>
        <p:nvPr/>
      </p:nvGrpSpPr>
      <p:grpSpPr>
        <a:xfrm>
          <a:off x="0" y="0"/>
          <a:ext cx="0" cy="0"/>
          <a:chOff x="0" y="0"/>
          <a:chExt cx="0" cy="0"/>
        </a:xfrm>
      </p:grpSpPr>
      <p:sp>
        <p:nvSpPr>
          <p:cNvPr id="17" name="Google Shape;17;p20"/>
          <p:cNvSpPr txBox="1">
            <a:spLocks noGrp="1"/>
          </p:cNvSpPr>
          <p:nvPr>
            <p:ph type="title"/>
          </p:nvPr>
        </p:nvSpPr>
        <p:spPr>
          <a:xfrm>
            <a:off x="384725" y="505857"/>
            <a:ext cx="8374549" cy="75311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2400" b="1" i="0">
                <a:solidFill>
                  <a:srgbClr val="01D1B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20"/>
          <p:cNvSpPr txBox="1">
            <a:spLocks noGrp="1"/>
          </p:cNvSpPr>
          <p:nvPr>
            <p:ph type="body" idx="1"/>
          </p:nvPr>
        </p:nvSpPr>
        <p:spPr>
          <a:xfrm>
            <a:off x="384725" y="803098"/>
            <a:ext cx="8374380" cy="332105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sz="1400" b="0" i="0">
                <a:solidFill>
                  <a:schemeClr val="dk1"/>
                </a:solidFill>
                <a:latin typeface="Arial"/>
                <a:ea typeface="Arial"/>
                <a:cs typeface="Arial"/>
                <a:sym typeface="Arial"/>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19" name="Google Shape;19;p20"/>
          <p:cNvSpPr txBox="1">
            <a:spLocks noGrp="1"/>
          </p:cNvSpPr>
          <p:nvPr>
            <p:ph type="ftr" idx="11"/>
          </p:nvPr>
        </p:nvSpPr>
        <p:spPr>
          <a:xfrm>
            <a:off x="8159211" y="4790867"/>
            <a:ext cx="808990" cy="229235"/>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700" b="0" i="0">
                <a:solidFill>
                  <a:schemeClr val="lt1"/>
                </a:solidFill>
                <a:latin typeface="Times New Roman"/>
                <a:ea typeface="Times New Roman"/>
                <a:cs typeface="Times New Roman"/>
                <a:sym typeface="Times New Roman"/>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0"/>
          <p:cNvSpPr txBox="1">
            <a:spLocks noGrp="1"/>
          </p:cNvSpPr>
          <p:nvPr>
            <p:ph type="dt" idx="10"/>
          </p:nvPr>
        </p:nvSpPr>
        <p:spPr>
          <a:xfrm>
            <a:off x="660015" y="4865278"/>
            <a:ext cx="403859" cy="116839"/>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600" b="1" i="1">
                <a:solidFill>
                  <a:schemeClr val="lt1"/>
                </a:solidFill>
                <a:latin typeface="Arial Narrow"/>
                <a:ea typeface="Arial Narrow"/>
                <a:cs typeface="Arial Narrow"/>
                <a:sym typeface="Arial Narrow"/>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20"/>
          <p:cNvSpPr txBox="1">
            <a:spLocks noGrp="1"/>
          </p:cNvSpPr>
          <p:nvPr>
            <p:ph type="sldNum" idx="12"/>
          </p:nvPr>
        </p:nvSpPr>
        <p:spPr>
          <a:xfrm>
            <a:off x="6583680" y="4783455"/>
            <a:ext cx="2103120" cy="257175"/>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‹N°›</a:t>
            </a:fld>
            <a:endParaRPr sz="1800">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22"/>
        <p:cNvGrpSpPr/>
        <p:nvPr/>
      </p:nvGrpSpPr>
      <p:grpSpPr>
        <a:xfrm>
          <a:off x="0" y="0"/>
          <a:ext cx="0" cy="0"/>
          <a:chOff x="0" y="0"/>
          <a:chExt cx="0" cy="0"/>
        </a:xfrm>
      </p:grpSpPr>
      <p:sp>
        <p:nvSpPr>
          <p:cNvPr id="23" name="Google Shape;23;p21"/>
          <p:cNvSpPr txBox="1">
            <a:spLocks noGrp="1"/>
          </p:cNvSpPr>
          <p:nvPr>
            <p:ph type="ctrTitle"/>
          </p:nvPr>
        </p:nvSpPr>
        <p:spPr>
          <a:xfrm>
            <a:off x="384725" y="429657"/>
            <a:ext cx="8374549" cy="391159"/>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b="0" i="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21"/>
          <p:cNvSpPr txBox="1">
            <a:spLocks noGrp="1"/>
          </p:cNvSpPr>
          <p:nvPr>
            <p:ph type="subTitle" idx="1"/>
          </p:nvPr>
        </p:nvSpPr>
        <p:spPr>
          <a:xfrm>
            <a:off x="1371600" y="2880360"/>
            <a:ext cx="6400800" cy="1285875"/>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1"/>
          <p:cNvSpPr txBox="1">
            <a:spLocks noGrp="1"/>
          </p:cNvSpPr>
          <p:nvPr>
            <p:ph type="ftr" idx="11"/>
          </p:nvPr>
        </p:nvSpPr>
        <p:spPr>
          <a:xfrm>
            <a:off x="8159211" y="4790867"/>
            <a:ext cx="808990" cy="229235"/>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700" b="0" i="0">
                <a:solidFill>
                  <a:schemeClr val="lt1"/>
                </a:solidFill>
                <a:latin typeface="Times New Roman"/>
                <a:ea typeface="Times New Roman"/>
                <a:cs typeface="Times New Roman"/>
                <a:sym typeface="Times New Roman"/>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21"/>
          <p:cNvSpPr txBox="1">
            <a:spLocks noGrp="1"/>
          </p:cNvSpPr>
          <p:nvPr>
            <p:ph type="dt" idx="10"/>
          </p:nvPr>
        </p:nvSpPr>
        <p:spPr>
          <a:xfrm>
            <a:off x="660015" y="4865278"/>
            <a:ext cx="403859" cy="116839"/>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600" b="1" i="1">
                <a:solidFill>
                  <a:schemeClr val="lt1"/>
                </a:solidFill>
                <a:latin typeface="Arial Narrow"/>
                <a:ea typeface="Arial Narrow"/>
                <a:cs typeface="Arial Narrow"/>
                <a:sym typeface="Arial Narrow"/>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21"/>
          <p:cNvSpPr txBox="1">
            <a:spLocks noGrp="1"/>
          </p:cNvSpPr>
          <p:nvPr>
            <p:ph type="sldNum" idx="12"/>
          </p:nvPr>
        </p:nvSpPr>
        <p:spPr>
          <a:xfrm>
            <a:off x="6583680" y="4783455"/>
            <a:ext cx="2103120" cy="257175"/>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‹N°›</a:t>
            </a:fld>
            <a:endParaRPr sz="1800">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8"/>
        <p:cNvGrpSpPr/>
        <p:nvPr/>
      </p:nvGrpSpPr>
      <p:grpSpPr>
        <a:xfrm>
          <a:off x="0" y="0"/>
          <a:ext cx="0" cy="0"/>
          <a:chOff x="0" y="0"/>
          <a:chExt cx="0" cy="0"/>
        </a:xfrm>
      </p:grpSpPr>
      <p:sp>
        <p:nvSpPr>
          <p:cNvPr id="29" name="Google Shape;29;p22"/>
          <p:cNvSpPr txBox="1">
            <a:spLocks noGrp="1"/>
          </p:cNvSpPr>
          <p:nvPr>
            <p:ph type="title"/>
          </p:nvPr>
        </p:nvSpPr>
        <p:spPr>
          <a:xfrm>
            <a:off x="384725" y="505857"/>
            <a:ext cx="8374549" cy="75311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2400" b="1" i="0">
                <a:solidFill>
                  <a:srgbClr val="01D1B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22"/>
          <p:cNvSpPr txBox="1">
            <a:spLocks noGrp="1"/>
          </p:cNvSpPr>
          <p:nvPr>
            <p:ph type="body" idx="1"/>
          </p:nvPr>
        </p:nvSpPr>
        <p:spPr>
          <a:xfrm>
            <a:off x="457200" y="1183005"/>
            <a:ext cx="3977640" cy="339471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1" name="Google Shape;31;p22"/>
          <p:cNvSpPr txBox="1">
            <a:spLocks noGrp="1"/>
          </p:cNvSpPr>
          <p:nvPr>
            <p:ph type="body" idx="2"/>
          </p:nvPr>
        </p:nvSpPr>
        <p:spPr>
          <a:xfrm>
            <a:off x="4709160" y="1183005"/>
            <a:ext cx="3977640" cy="339471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2" name="Google Shape;32;p22"/>
          <p:cNvSpPr txBox="1">
            <a:spLocks noGrp="1"/>
          </p:cNvSpPr>
          <p:nvPr>
            <p:ph type="ftr" idx="11"/>
          </p:nvPr>
        </p:nvSpPr>
        <p:spPr>
          <a:xfrm>
            <a:off x="8159211" y="4790867"/>
            <a:ext cx="808990" cy="229235"/>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700" b="0" i="0">
                <a:solidFill>
                  <a:schemeClr val="lt1"/>
                </a:solidFill>
                <a:latin typeface="Times New Roman"/>
                <a:ea typeface="Times New Roman"/>
                <a:cs typeface="Times New Roman"/>
                <a:sym typeface="Times New Roman"/>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22"/>
          <p:cNvSpPr txBox="1">
            <a:spLocks noGrp="1"/>
          </p:cNvSpPr>
          <p:nvPr>
            <p:ph type="dt" idx="10"/>
          </p:nvPr>
        </p:nvSpPr>
        <p:spPr>
          <a:xfrm>
            <a:off x="660015" y="4865278"/>
            <a:ext cx="403859" cy="116839"/>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600" b="1" i="1">
                <a:solidFill>
                  <a:schemeClr val="lt1"/>
                </a:solidFill>
                <a:latin typeface="Arial Narrow"/>
                <a:ea typeface="Arial Narrow"/>
                <a:cs typeface="Arial Narrow"/>
                <a:sym typeface="Arial Narrow"/>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22"/>
          <p:cNvSpPr txBox="1">
            <a:spLocks noGrp="1"/>
          </p:cNvSpPr>
          <p:nvPr>
            <p:ph type="sldNum" idx="12"/>
          </p:nvPr>
        </p:nvSpPr>
        <p:spPr>
          <a:xfrm>
            <a:off x="6583680" y="4783455"/>
            <a:ext cx="2103120" cy="257175"/>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‹N°›</a:t>
            </a:fld>
            <a:endParaRPr sz="1800">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5"/>
        <p:cNvGrpSpPr/>
        <p:nvPr/>
      </p:nvGrpSpPr>
      <p:grpSpPr>
        <a:xfrm>
          <a:off x="0" y="0"/>
          <a:ext cx="0" cy="0"/>
          <a:chOff x="0" y="0"/>
          <a:chExt cx="0" cy="0"/>
        </a:xfrm>
      </p:grpSpPr>
      <p:sp>
        <p:nvSpPr>
          <p:cNvPr id="36" name="Google Shape;36;p23"/>
          <p:cNvSpPr txBox="1">
            <a:spLocks noGrp="1"/>
          </p:cNvSpPr>
          <p:nvPr>
            <p:ph type="title"/>
          </p:nvPr>
        </p:nvSpPr>
        <p:spPr>
          <a:xfrm>
            <a:off x="384725" y="505857"/>
            <a:ext cx="8374549" cy="75311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2400" b="1" i="0">
                <a:solidFill>
                  <a:srgbClr val="01D1B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23"/>
          <p:cNvSpPr txBox="1">
            <a:spLocks noGrp="1"/>
          </p:cNvSpPr>
          <p:nvPr>
            <p:ph type="ftr" idx="11"/>
          </p:nvPr>
        </p:nvSpPr>
        <p:spPr>
          <a:xfrm>
            <a:off x="8159211" y="4790867"/>
            <a:ext cx="808990" cy="229235"/>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700" b="0" i="0">
                <a:solidFill>
                  <a:schemeClr val="lt1"/>
                </a:solidFill>
                <a:latin typeface="Times New Roman"/>
                <a:ea typeface="Times New Roman"/>
                <a:cs typeface="Times New Roman"/>
                <a:sym typeface="Times New Roman"/>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3"/>
          <p:cNvSpPr txBox="1">
            <a:spLocks noGrp="1"/>
          </p:cNvSpPr>
          <p:nvPr>
            <p:ph type="dt" idx="10"/>
          </p:nvPr>
        </p:nvSpPr>
        <p:spPr>
          <a:xfrm>
            <a:off x="660015" y="4865278"/>
            <a:ext cx="403859" cy="116839"/>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600" b="1" i="1">
                <a:solidFill>
                  <a:schemeClr val="lt1"/>
                </a:solidFill>
                <a:latin typeface="Arial Narrow"/>
                <a:ea typeface="Arial Narrow"/>
                <a:cs typeface="Arial Narrow"/>
                <a:sym typeface="Arial Narrow"/>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3"/>
          <p:cNvSpPr txBox="1">
            <a:spLocks noGrp="1"/>
          </p:cNvSpPr>
          <p:nvPr>
            <p:ph type="sldNum" idx="12"/>
          </p:nvPr>
        </p:nvSpPr>
        <p:spPr>
          <a:xfrm>
            <a:off x="6583680" y="4783455"/>
            <a:ext cx="2103120" cy="257175"/>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‹N°›</a:t>
            </a:fld>
            <a:endParaRPr sz="1800">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40"/>
        <p:cNvGrpSpPr/>
        <p:nvPr/>
      </p:nvGrpSpPr>
      <p:grpSpPr>
        <a:xfrm>
          <a:off x="0" y="0"/>
          <a:ext cx="0" cy="0"/>
          <a:chOff x="0" y="0"/>
          <a:chExt cx="0" cy="0"/>
        </a:xfrm>
      </p:grpSpPr>
      <p:sp>
        <p:nvSpPr>
          <p:cNvPr id="41" name="Google Shape;41;p24"/>
          <p:cNvSpPr txBox="1">
            <a:spLocks noGrp="1"/>
          </p:cNvSpPr>
          <p:nvPr>
            <p:ph type="ftr" idx="11"/>
          </p:nvPr>
        </p:nvSpPr>
        <p:spPr>
          <a:xfrm>
            <a:off x="8159211" y="4790867"/>
            <a:ext cx="808990" cy="229235"/>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700" b="0" i="0">
                <a:solidFill>
                  <a:schemeClr val="lt1"/>
                </a:solidFill>
                <a:latin typeface="Times New Roman"/>
                <a:ea typeface="Times New Roman"/>
                <a:cs typeface="Times New Roman"/>
                <a:sym typeface="Times New Roman"/>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24"/>
          <p:cNvSpPr txBox="1">
            <a:spLocks noGrp="1"/>
          </p:cNvSpPr>
          <p:nvPr>
            <p:ph type="dt" idx="10"/>
          </p:nvPr>
        </p:nvSpPr>
        <p:spPr>
          <a:xfrm>
            <a:off x="660015" y="4865278"/>
            <a:ext cx="403859" cy="116839"/>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600" b="1" i="1">
                <a:solidFill>
                  <a:schemeClr val="lt1"/>
                </a:solidFill>
                <a:latin typeface="Arial Narrow"/>
                <a:ea typeface="Arial Narrow"/>
                <a:cs typeface="Arial Narrow"/>
                <a:sym typeface="Arial Narrow"/>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4"/>
          <p:cNvSpPr txBox="1">
            <a:spLocks noGrp="1"/>
          </p:cNvSpPr>
          <p:nvPr>
            <p:ph type="sldNum" idx="12"/>
          </p:nvPr>
        </p:nvSpPr>
        <p:spPr>
          <a:xfrm>
            <a:off x="6583680" y="4783455"/>
            <a:ext cx="2103120" cy="257175"/>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‹N°›</a:t>
            </a:fld>
            <a:endParaRPr sz="1800">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9"/>
          <p:cNvSpPr/>
          <p:nvPr/>
        </p:nvSpPr>
        <p:spPr>
          <a:xfrm>
            <a:off x="0" y="4281449"/>
            <a:ext cx="9143974" cy="862049"/>
          </a:xfrm>
          <a:prstGeom prst="rect">
            <a:avLst/>
          </a:prstGeom>
          <a:blipFill rotWithShape="1">
            <a:blip r:embed="rId7">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 name="Google Shape;7;p19"/>
          <p:cNvSpPr/>
          <p:nvPr/>
        </p:nvSpPr>
        <p:spPr>
          <a:xfrm>
            <a:off x="0" y="4281449"/>
            <a:ext cx="9144000" cy="862330"/>
          </a:xfrm>
          <a:custGeom>
            <a:avLst/>
            <a:gdLst/>
            <a:ahLst/>
            <a:cxnLst/>
            <a:rect l="l" t="t" r="r" b="b"/>
            <a:pathLst>
              <a:path w="9144000" h="862329" extrusionOk="0">
                <a:moveTo>
                  <a:pt x="9143999" y="862049"/>
                </a:moveTo>
                <a:lnTo>
                  <a:pt x="0" y="862049"/>
                </a:lnTo>
                <a:lnTo>
                  <a:pt x="0" y="181460"/>
                </a:lnTo>
                <a:lnTo>
                  <a:pt x="9143999" y="0"/>
                </a:lnTo>
                <a:lnTo>
                  <a:pt x="9143999" y="862049"/>
                </a:lnTo>
                <a:close/>
              </a:path>
            </a:pathLst>
          </a:custGeom>
          <a:solidFill>
            <a:srgbClr val="707372">
              <a:alpha val="61176"/>
            </a:srgbClr>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 name="Google Shape;8;p19"/>
          <p:cNvSpPr/>
          <p:nvPr/>
        </p:nvSpPr>
        <p:spPr>
          <a:xfrm>
            <a:off x="0" y="4281449"/>
            <a:ext cx="9144000" cy="181610"/>
          </a:xfrm>
          <a:custGeom>
            <a:avLst/>
            <a:gdLst/>
            <a:ahLst/>
            <a:cxnLst/>
            <a:rect l="l" t="t" r="r" b="b"/>
            <a:pathLst>
              <a:path w="9144000" h="181610" extrusionOk="0">
                <a:moveTo>
                  <a:pt x="0" y="181460"/>
                </a:moveTo>
                <a:lnTo>
                  <a:pt x="9143999" y="0"/>
                </a:lnTo>
              </a:path>
            </a:pathLst>
          </a:custGeom>
          <a:noFill/>
          <a:ln w="9525" cap="flat" cmpd="sng">
            <a:solidFill>
              <a:srgbClr val="595959"/>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 name="Google Shape;9;p19"/>
          <p:cNvSpPr/>
          <p:nvPr/>
        </p:nvSpPr>
        <p:spPr>
          <a:xfrm>
            <a:off x="8275349" y="4487150"/>
            <a:ext cx="548699" cy="304094"/>
          </a:xfrm>
          <a:prstGeom prst="rect">
            <a:avLst/>
          </a:prstGeom>
          <a:blipFill rotWithShape="1">
            <a:blip r:embed="rId8">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 name="Google Shape;10;p19"/>
          <p:cNvSpPr/>
          <p:nvPr/>
        </p:nvSpPr>
        <p:spPr>
          <a:xfrm>
            <a:off x="215570" y="4583675"/>
            <a:ext cx="896854" cy="393599"/>
          </a:xfrm>
          <a:prstGeom prst="rect">
            <a:avLst/>
          </a:prstGeom>
          <a:blipFill rotWithShape="1">
            <a:blip r:embed="rId9">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 name="Google Shape;11;p19"/>
          <p:cNvSpPr txBox="1">
            <a:spLocks noGrp="1"/>
          </p:cNvSpPr>
          <p:nvPr>
            <p:ph type="title"/>
          </p:nvPr>
        </p:nvSpPr>
        <p:spPr>
          <a:xfrm>
            <a:off x="384725" y="505857"/>
            <a:ext cx="8374549" cy="75311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2400" b="1" i="0" u="none" strike="noStrike" cap="none">
                <a:solidFill>
                  <a:srgbClr val="01D1B7"/>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19"/>
          <p:cNvSpPr txBox="1">
            <a:spLocks noGrp="1"/>
          </p:cNvSpPr>
          <p:nvPr>
            <p:ph type="body" idx="1"/>
          </p:nvPr>
        </p:nvSpPr>
        <p:spPr>
          <a:xfrm>
            <a:off x="384725" y="803098"/>
            <a:ext cx="8374380" cy="3321050"/>
          </a:xfrm>
          <a:prstGeom prst="rect">
            <a:avLst/>
          </a:prstGeom>
          <a:noFill/>
          <a:ln>
            <a:noFill/>
          </a:ln>
        </p:spPr>
        <p:txBody>
          <a:bodyPr spcFirstLastPara="1" wrap="square" lIns="0" tIns="0" rIns="0" bIns="0" anchor="t" anchorCtr="0">
            <a:spAutoFit/>
          </a:bodyPr>
          <a:lstStyle>
            <a:lvl1pPr marL="457200" marR="0" lvl="0" indent="-228600" algn="l" rtl="0">
              <a:spcBef>
                <a:spcPts val="0"/>
              </a:spcBef>
              <a:spcAft>
                <a:spcPts val="0"/>
              </a:spcAft>
              <a:buSzPts val="1400"/>
              <a:buNone/>
              <a:defRPr sz="14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13" name="Google Shape;13;p19"/>
          <p:cNvSpPr txBox="1">
            <a:spLocks noGrp="1"/>
          </p:cNvSpPr>
          <p:nvPr>
            <p:ph type="ftr" idx="11"/>
          </p:nvPr>
        </p:nvSpPr>
        <p:spPr>
          <a:xfrm>
            <a:off x="8159211" y="4790867"/>
            <a:ext cx="808990" cy="229235"/>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700" b="0" i="0">
                <a:solidFill>
                  <a:schemeClr val="lt1"/>
                </a:solidFill>
                <a:latin typeface="Times New Roman"/>
                <a:ea typeface="Times New Roman"/>
                <a:cs typeface="Times New Roman"/>
                <a:sym typeface="Times New Roman"/>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9"/>
          <p:cNvSpPr txBox="1">
            <a:spLocks noGrp="1"/>
          </p:cNvSpPr>
          <p:nvPr>
            <p:ph type="dt" idx="10"/>
          </p:nvPr>
        </p:nvSpPr>
        <p:spPr>
          <a:xfrm>
            <a:off x="660015" y="4865278"/>
            <a:ext cx="403859" cy="116839"/>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600" b="1" i="1">
                <a:solidFill>
                  <a:schemeClr val="lt1"/>
                </a:solidFill>
                <a:latin typeface="Arial Narrow"/>
                <a:ea typeface="Arial Narrow"/>
                <a:cs typeface="Arial Narrow"/>
                <a:sym typeface="Arial Narrow"/>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 name="Google Shape;15;p19"/>
          <p:cNvSpPr txBox="1">
            <a:spLocks noGrp="1"/>
          </p:cNvSpPr>
          <p:nvPr>
            <p:ph type="sldNum" idx="12"/>
          </p:nvPr>
        </p:nvSpPr>
        <p:spPr>
          <a:xfrm>
            <a:off x="6583680" y="4783455"/>
            <a:ext cx="2103120" cy="257175"/>
          </a:xfrm>
          <a:prstGeom prst="rect">
            <a:avLst/>
          </a:prstGeom>
          <a:noFill/>
          <a:ln>
            <a:noFill/>
          </a:ln>
        </p:spPr>
        <p:txBody>
          <a:bodyPr spcFirstLastPara="1" wrap="square" lIns="0" tIns="0" rIns="0" bIns="0" anchor="t" anchorCtr="0">
            <a:spAutoFit/>
          </a:bodyPr>
          <a:lstStyle>
            <a:lvl1pPr marL="0" marR="0" lvl="0" indent="0" algn="r" rtl="0">
              <a:spcBef>
                <a:spcPts val="0"/>
              </a:spcBef>
              <a:buNone/>
              <a:defRPr sz="1800">
                <a:solidFill>
                  <a:srgbClr val="888888"/>
                </a:solidFill>
                <a:latin typeface="Calibri"/>
                <a:ea typeface="Calibri"/>
                <a:cs typeface="Calibri"/>
                <a:sym typeface="Calibri"/>
              </a:defRPr>
            </a:lvl1pPr>
            <a:lvl2pPr marL="0" marR="0" lvl="1" indent="0" algn="r" rtl="0">
              <a:spcBef>
                <a:spcPts val="0"/>
              </a:spcBef>
              <a:buNone/>
              <a:defRPr sz="1800">
                <a:solidFill>
                  <a:srgbClr val="888888"/>
                </a:solidFill>
                <a:latin typeface="Calibri"/>
                <a:ea typeface="Calibri"/>
                <a:cs typeface="Calibri"/>
                <a:sym typeface="Calibri"/>
              </a:defRPr>
            </a:lvl2pPr>
            <a:lvl3pPr marL="0" marR="0" lvl="2" indent="0" algn="r" rtl="0">
              <a:spcBef>
                <a:spcPts val="0"/>
              </a:spcBef>
              <a:buNone/>
              <a:defRPr sz="1800">
                <a:solidFill>
                  <a:srgbClr val="888888"/>
                </a:solidFill>
                <a:latin typeface="Calibri"/>
                <a:ea typeface="Calibri"/>
                <a:cs typeface="Calibri"/>
                <a:sym typeface="Calibri"/>
              </a:defRPr>
            </a:lvl3pPr>
            <a:lvl4pPr marL="0" marR="0" lvl="3" indent="0" algn="r" rtl="0">
              <a:spcBef>
                <a:spcPts val="0"/>
              </a:spcBef>
              <a:buNone/>
              <a:defRPr sz="1800">
                <a:solidFill>
                  <a:srgbClr val="888888"/>
                </a:solidFill>
                <a:latin typeface="Calibri"/>
                <a:ea typeface="Calibri"/>
                <a:cs typeface="Calibri"/>
                <a:sym typeface="Calibri"/>
              </a:defRPr>
            </a:lvl4pPr>
            <a:lvl5pPr marL="0" marR="0" lvl="4" indent="0" algn="r" rtl="0">
              <a:spcBef>
                <a:spcPts val="0"/>
              </a:spcBef>
              <a:buNone/>
              <a:defRPr sz="1800">
                <a:solidFill>
                  <a:srgbClr val="888888"/>
                </a:solidFill>
                <a:latin typeface="Calibri"/>
                <a:ea typeface="Calibri"/>
                <a:cs typeface="Calibri"/>
                <a:sym typeface="Calibri"/>
              </a:defRPr>
            </a:lvl5pPr>
            <a:lvl6pPr marL="0" marR="0" lvl="5" indent="0" algn="r" rtl="0">
              <a:spcBef>
                <a:spcPts val="0"/>
              </a:spcBef>
              <a:buNone/>
              <a:defRPr sz="1800">
                <a:solidFill>
                  <a:srgbClr val="888888"/>
                </a:solidFill>
                <a:latin typeface="Calibri"/>
                <a:ea typeface="Calibri"/>
                <a:cs typeface="Calibri"/>
                <a:sym typeface="Calibri"/>
              </a:defRPr>
            </a:lvl6pPr>
            <a:lvl7pPr marL="0" marR="0" lvl="6" indent="0" algn="r" rtl="0">
              <a:spcBef>
                <a:spcPts val="0"/>
              </a:spcBef>
              <a:buNone/>
              <a:defRPr sz="1800">
                <a:solidFill>
                  <a:srgbClr val="888888"/>
                </a:solidFill>
                <a:latin typeface="Calibri"/>
                <a:ea typeface="Calibri"/>
                <a:cs typeface="Calibri"/>
                <a:sym typeface="Calibri"/>
              </a:defRPr>
            </a:lvl7pPr>
            <a:lvl8pPr marL="0" marR="0" lvl="7" indent="0" algn="r" rtl="0">
              <a:spcBef>
                <a:spcPts val="0"/>
              </a:spcBef>
              <a:buNone/>
              <a:defRPr sz="1800">
                <a:solidFill>
                  <a:srgbClr val="888888"/>
                </a:solidFill>
                <a:latin typeface="Calibri"/>
                <a:ea typeface="Calibri"/>
                <a:cs typeface="Calibri"/>
                <a:sym typeface="Calibri"/>
              </a:defRPr>
            </a:lvl8pPr>
            <a:lvl9pPr marL="0" marR="0" lvl="8" indent="0" algn="r" rtl="0">
              <a:spcBef>
                <a:spcPts val="0"/>
              </a:spcBef>
              <a:buNone/>
              <a:defRPr sz="18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a:t>
            </a:fld>
            <a:endParaRPr b="0" u="none"/>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6.jp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47"/>
        <p:cNvGrpSpPr/>
        <p:nvPr/>
      </p:nvGrpSpPr>
      <p:grpSpPr>
        <a:xfrm>
          <a:off x="0" y="0"/>
          <a:ext cx="0" cy="0"/>
          <a:chOff x="0" y="0"/>
          <a:chExt cx="0" cy="0"/>
        </a:xfrm>
      </p:grpSpPr>
      <p:sp>
        <p:nvSpPr>
          <p:cNvPr id="48" name="Google Shape;48;p1"/>
          <p:cNvSpPr/>
          <p:nvPr/>
        </p:nvSpPr>
        <p:spPr>
          <a:xfrm>
            <a:off x="0" y="926875"/>
            <a:ext cx="9143999" cy="4216624"/>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9" name="Google Shape;49;p1"/>
          <p:cNvSpPr/>
          <p:nvPr/>
        </p:nvSpPr>
        <p:spPr>
          <a:xfrm>
            <a:off x="0" y="0"/>
            <a:ext cx="9144000" cy="1189990"/>
          </a:xfrm>
          <a:custGeom>
            <a:avLst/>
            <a:gdLst/>
            <a:ahLst/>
            <a:cxnLst/>
            <a:rect l="l" t="t" r="r" b="b"/>
            <a:pathLst>
              <a:path w="9144000" h="1189990" extrusionOk="0">
                <a:moveTo>
                  <a:pt x="0" y="1189786"/>
                </a:moveTo>
                <a:lnTo>
                  <a:pt x="0" y="0"/>
                </a:lnTo>
                <a:lnTo>
                  <a:pt x="9143999" y="0"/>
                </a:lnTo>
                <a:lnTo>
                  <a:pt x="9143999" y="932550"/>
                </a:lnTo>
                <a:lnTo>
                  <a:pt x="0" y="1189786"/>
                </a:lnTo>
                <a:close/>
              </a:path>
            </a:pathLst>
          </a:custGeom>
          <a:solidFill>
            <a:srgbClr val="434343"/>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0" name="Google Shape;50;p1"/>
          <p:cNvSpPr/>
          <p:nvPr/>
        </p:nvSpPr>
        <p:spPr>
          <a:xfrm>
            <a:off x="0" y="932549"/>
            <a:ext cx="9144000" cy="257810"/>
          </a:xfrm>
          <a:custGeom>
            <a:avLst/>
            <a:gdLst/>
            <a:ahLst/>
            <a:cxnLst/>
            <a:rect l="l" t="t" r="r" b="b"/>
            <a:pathLst>
              <a:path w="9144000" h="257809" extrusionOk="0">
                <a:moveTo>
                  <a:pt x="9143999" y="0"/>
                </a:moveTo>
                <a:lnTo>
                  <a:pt x="0" y="257236"/>
                </a:lnTo>
              </a:path>
            </a:pathLst>
          </a:custGeom>
          <a:noFill/>
          <a:ln w="9525" cap="flat" cmpd="sng">
            <a:solidFill>
              <a:srgbClr val="595959"/>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1" name="Google Shape;51;p1"/>
          <p:cNvSpPr/>
          <p:nvPr/>
        </p:nvSpPr>
        <p:spPr>
          <a:xfrm>
            <a:off x="8099512" y="177475"/>
            <a:ext cx="776799" cy="468574"/>
          </a:xfrm>
          <a:prstGeom prst="rect">
            <a:avLst/>
          </a:prstGeom>
          <a:blipFill rotWithShape="1">
            <a:blip r:embed="rId4">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2" name="Google Shape;52;p1"/>
          <p:cNvSpPr txBox="1"/>
          <p:nvPr/>
        </p:nvSpPr>
        <p:spPr>
          <a:xfrm>
            <a:off x="8081422" y="612781"/>
            <a:ext cx="808990" cy="236854"/>
          </a:xfrm>
          <a:prstGeom prst="rect">
            <a:avLst/>
          </a:prstGeom>
          <a:noFill/>
          <a:ln>
            <a:noFill/>
          </a:ln>
        </p:spPr>
        <p:txBody>
          <a:bodyPr spcFirstLastPara="1" wrap="square" lIns="0" tIns="17125" rIns="0" bIns="0" anchor="t" anchorCtr="0">
            <a:spAutoFit/>
          </a:bodyPr>
          <a:lstStyle/>
          <a:p>
            <a:pPr marL="12700" marR="5080" lvl="0" indent="17780" algn="l" rtl="0">
              <a:lnSpc>
                <a:spcPct val="118571"/>
              </a:lnSpc>
              <a:spcBef>
                <a:spcPts val="0"/>
              </a:spcBef>
              <a:spcAft>
                <a:spcPts val="0"/>
              </a:spcAft>
              <a:buNone/>
            </a:pPr>
            <a:r>
              <a:rPr lang="en-US" sz="700">
                <a:solidFill>
                  <a:srgbClr val="FFFFFF"/>
                </a:solidFill>
                <a:latin typeface="Times New Roman"/>
                <a:ea typeface="Times New Roman"/>
                <a:cs typeface="Times New Roman"/>
                <a:sym typeface="Times New Roman"/>
              </a:rPr>
              <a:t>Commission scolaire  de la Rivière-du-Nord</a:t>
            </a:r>
            <a:endParaRPr sz="700">
              <a:solidFill>
                <a:schemeClr val="dk1"/>
              </a:solidFill>
              <a:latin typeface="Times New Roman"/>
              <a:ea typeface="Times New Roman"/>
              <a:cs typeface="Times New Roman"/>
              <a:sym typeface="Times New Roman"/>
            </a:endParaRPr>
          </a:p>
        </p:txBody>
      </p:sp>
      <p:sp>
        <p:nvSpPr>
          <p:cNvPr id="53" name="Google Shape;53;p1"/>
          <p:cNvSpPr txBox="1">
            <a:spLocks noGrp="1"/>
          </p:cNvSpPr>
          <p:nvPr>
            <p:ph type="title"/>
          </p:nvPr>
        </p:nvSpPr>
        <p:spPr>
          <a:xfrm>
            <a:off x="257950" y="103087"/>
            <a:ext cx="6947534" cy="57404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fr-CA" sz="3600" dirty="0" err="1"/>
              <a:t>Learner’s</a:t>
            </a:r>
            <a:r>
              <a:rPr lang="fr-CA" sz="3600" dirty="0"/>
              <a:t> licence Class I</a:t>
            </a:r>
            <a:endParaRPr sz="3600" dirty="0"/>
          </a:p>
        </p:txBody>
      </p:sp>
      <p:sp>
        <p:nvSpPr>
          <p:cNvPr id="55" name="Google Shape;55;p1"/>
          <p:cNvSpPr txBox="1"/>
          <p:nvPr/>
        </p:nvSpPr>
        <p:spPr>
          <a:xfrm>
            <a:off x="396675" y="1334034"/>
            <a:ext cx="5302250" cy="939800"/>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sz="3000" b="1" dirty="0">
                <a:solidFill>
                  <a:srgbClr val="FFFFFF"/>
                </a:solidFill>
                <a:latin typeface="Calibri"/>
                <a:ea typeface="Calibri"/>
                <a:cs typeface="Calibri"/>
                <a:sym typeface="Calibri"/>
              </a:rPr>
              <a:t>CHAPTER 12</a:t>
            </a:r>
            <a:endParaRPr sz="3000"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None/>
            </a:pPr>
            <a:r>
              <a:rPr lang="en-US" sz="3000" b="1" dirty="0">
                <a:solidFill>
                  <a:srgbClr val="FFFFFF"/>
                </a:solidFill>
                <a:latin typeface="Calibri"/>
                <a:ea typeface="Calibri"/>
                <a:cs typeface="Calibri"/>
                <a:sym typeface="Calibri"/>
              </a:rPr>
              <a:t>Circle check of vehicle</a:t>
            </a:r>
            <a:endParaRPr sz="3000" dirty="0">
              <a:solidFill>
                <a:schemeClr val="dk1"/>
              </a:solidFill>
              <a:latin typeface="Calibri"/>
              <a:ea typeface="Calibri"/>
              <a:cs typeface="Calibri"/>
              <a:sym typeface="Calibri"/>
            </a:endParaRPr>
          </a:p>
        </p:txBody>
      </p:sp>
      <p:sp>
        <p:nvSpPr>
          <p:cNvPr id="56" name="Google Shape;56;p1"/>
          <p:cNvSpPr txBox="1"/>
          <p:nvPr/>
        </p:nvSpPr>
        <p:spPr>
          <a:xfrm>
            <a:off x="6253250" y="3675950"/>
            <a:ext cx="2291100" cy="1292631"/>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800" dirty="0">
                <a:solidFill>
                  <a:srgbClr val="000000"/>
                </a:solidFill>
              </a:rPr>
              <a:t>Pages </a:t>
            </a:r>
            <a:r>
              <a:rPr lang="en-US" sz="1800" dirty="0"/>
              <a:t>433 à 436 and 450 à 458</a:t>
            </a:r>
            <a:r>
              <a:rPr lang="en-US" sz="1800" dirty="0">
                <a:solidFill>
                  <a:srgbClr val="000000"/>
                </a:solidFill>
              </a:rPr>
              <a:t> </a:t>
            </a:r>
            <a:r>
              <a:rPr lang="en-US" sz="1800" dirty="0"/>
              <a:t>of Driving a heavy vehicle</a:t>
            </a:r>
            <a:endParaRPr sz="1800" dirty="0">
              <a:solidFill>
                <a:srgbClr val="0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10"/>
          <p:cNvSpPr txBox="1"/>
          <p:nvPr/>
        </p:nvSpPr>
        <p:spPr>
          <a:xfrm>
            <a:off x="660015" y="393081"/>
            <a:ext cx="4342765" cy="391160"/>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fr-CA" sz="2400" b="1" cap="all" dirty="0" err="1">
                <a:solidFill>
                  <a:srgbClr val="01D1B7"/>
                </a:solidFill>
                <a:latin typeface="Calibri"/>
                <a:cs typeface="Calibri"/>
                <a:sym typeface="Calibri"/>
              </a:rPr>
              <a:t>Mechanical</a:t>
            </a:r>
            <a:r>
              <a:rPr lang="fr-CA" sz="2400" b="1" cap="all" dirty="0">
                <a:solidFill>
                  <a:srgbClr val="01D1B7"/>
                </a:solidFill>
                <a:latin typeface="Calibri"/>
                <a:cs typeface="Calibri"/>
                <a:sym typeface="Calibri"/>
              </a:rPr>
              <a:t> </a:t>
            </a:r>
            <a:r>
              <a:rPr lang="fr-CA" sz="2400" b="1" cap="all" dirty="0" err="1">
                <a:solidFill>
                  <a:srgbClr val="01D1B7"/>
                </a:solidFill>
                <a:latin typeface="Calibri"/>
                <a:cs typeface="Calibri"/>
                <a:sym typeface="Calibri"/>
              </a:rPr>
              <a:t>defects</a:t>
            </a:r>
            <a:endParaRPr sz="2400" b="1" cap="all" dirty="0">
              <a:solidFill>
                <a:srgbClr val="01D1B7"/>
              </a:solidFill>
              <a:latin typeface="Calibri"/>
              <a:cs typeface="Calibri"/>
              <a:sym typeface="Calibri"/>
            </a:endParaRPr>
          </a:p>
        </p:txBody>
      </p:sp>
      <p:sp>
        <p:nvSpPr>
          <p:cNvPr id="150" name="Google Shape;150;p10"/>
          <p:cNvSpPr txBox="1"/>
          <p:nvPr/>
        </p:nvSpPr>
        <p:spPr>
          <a:xfrm>
            <a:off x="384725" y="1031698"/>
            <a:ext cx="8370570" cy="762645"/>
          </a:xfrm>
          <a:prstGeom prst="rect">
            <a:avLst/>
          </a:prstGeom>
          <a:noFill/>
          <a:ln>
            <a:noFill/>
          </a:ln>
        </p:spPr>
        <p:txBody>
          <a:bodyPr spcFirstLastPara="1" wrap="square" lIns="0" tIns="12700" rIns="0" bIns="0" anchor="t" anchorCtr="0">
            <a:spAutoFit/>
          </a:bodyPr>
          <a:lstStyle/>
          <a:p>
            <a:pPr marL="12700" marR="5080" lvl="0" indent="0" algn="just" rtl="0">
              <a:lnSpc>
                <a:spcPct val="116100"/>
              </a:lnSpc>
              <a:spcBef>
                <a:spcPts val="0"/>
              </a:spcBef>
              <a:spcAft>
                <a:spcPts val="0"/>
              </a:spcAft>
              <a:buNone/>
            </a:pPr>
            <a:r>
              <a:rPr lang="en-US" sz="1400" dirty="0">
                <a:solidFill>
                  <a:schemeClr val="dk1"/>
                </a:solidFill>
                <a:latin typeface="Arial"/>
                <a:ea typeface="Arial"/>
                <a:cs typeface="Arial"/>
                <a:sym typeface="Arial"/>
              </a:rPr>
              <a:t>All persons concerned have a duty to intervene when the mechanical condition of a vehicle presents anomalies. Those which represent an immediate or short-term risk to road safety are designated as major or minor defects.</a:t>
            </a:r>
            <a:endParaRPr sz="1400" dirty="0">
              <a:solidFill>
                <a:schemeClr val="dk1"/>
              </a:solidFill>
              <a:latin typeface="Arial"/>
              <a:ea typeface="Arial"/>
              <a:cs typeface="Arial"/>
              <a:sym typeface="Arial"/>
            </a:endParaRPr>
          </a:p>
        </p:txBody>
      </p:sp>
      <p:sp>
        <p:nvSpPr>
          <p:cNvPr id="151" name="Google Shape;151;p10"/>
          <p:cNvSpPr/>
          <p:nvPr/>
        </p:nvSpPr>
        <p:spPr>
          <a:xfrm>
            <a:off x="7156649" y="4114798"/>
            <a:ext cx="1866264" cy="4445"/>
          </a:xfrm>
          <a:custGeom>
            <a:avLst/>
            <a:gdLst/>
            <a:ahLst/>
            <a:cxnLst/>
            <a:rect l="l" t="t" r="r" b="b"/>
            <a:pathLst>
              <a:path w="1866265" h="4445" extrusionOk="0">
                <a:moveTo>
                  <a:pt x="0" y="0"/>
                </a:moveTo>
                <a:lnTo>
                  <a:pt x="1865699" y="3899"/>
                </a:lnTo>
              </a:path>
            </a:pathLst>
          </a:custGeom>
          <a:noFill/>
          <a:ln w="190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2" name="Google Shape;152;p10"/>
          <p:cNvSpPr txBox="1"/>
          <p:nvPr/>
        </p:nvSpPr>
        <p:spPr>
          <a:xfrm>
            <a:off x="7528049" y="4101148"/>
            <a:ext cx="1509395" cy="135935"/>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sz="800" dirty="0">
                <a:solidFill>
                  <a:srgbClr val="01D1B7"/>
                </a:solidFill>
              </a:rPr>
              <a:t>Driving a heavy vehicle</a:t>
            </a:r>
            <a:r>
              <a:rPr lang="en-US" sz="800" dirty="0">
                <a:solidFill>
                  <a:srgbClr val="01D1B7"/>
                </a:solidFill>
                <a:latin typeface="Arial"/>
                <a:ea typeface="Arial"/>
                <a:cs typeface="Arial"/>
                <a:sym typeface="Arial"/>
              </a:rPr>
              <a:t> 357</a:t>
            </a:r>
            <a:endParaRPr sz="800" dirty="0">
              <a:solidFill>
                <a:schemeClr val="dk1"/>
              </a:solidFill>
              <a:latin typeface="Arial"/>
              <a:ea typeface="Arial"/>
              <a:cs typeface="Arial"/>
              <a:sym typeface="Arial"/>
            </a:endParaRPr>
          </a:p>
        </p:txBody>
      </p:sp>
      <p:sp>
        <p:nvSpPr>
          <p:cNvPr id="153" name="Google Shape;153;p10"/>
          <p:cNvSpPr/>
          <p:nvPr/>
        </p:nvSpPr>
        <p:spPr>
          <a:xfrm>
            <a:off x="8836108" y="4114116"/>
            <a:ext cx="635" cy="131445"/>
          </a:xfrm>
          <a:custGeom>
            <a:avLst/>
            <a:gdLst/>
            <a:ahLst/>
            <a:cxnLst/>
            <a:rect l="l" t="t" r="r" b="b"/>
            <a:pathLst>
              <a:path w="634" h="131445" extrusionOk="0">
                <a:moveTo>
                  <a:pt x="149" y="-9524"/>
                </a:moveTo>
                <a:lnTo>
                  <a:pt x="149" y="140924"/>
                </a:lnTo>
              </a:path>
            </a:pathLst>
          </a:custGeom>
          <a:noFill/>
          <a:ln w="193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p10"/>
          <p:cNvSpPr txBox="1">
            <a:spLocks noGrp="1"/>
          </p:cNvSpPr>
          <p:nvPr>
            <p:ph type="ftr" idx="11"/>
          </p:nvPr>
        </p:nvSpPr>
        <p:spPr>
          <a:xfrm>
            <a:off x="8159211" y="4790867"/>
            <a:ext cx="808990" cy="229235"/>
          </a:xfrm>
          <a:prstGeom prst="rect">
            <a:avLst/>
          </a:prstGeom>
          <a:noFill/>
          <a:ln>
            <a:noFill/>
          </a:ln>
        </p:spPr>
        <p:txBody>
          <a:bodyPr spcFirstLastPara="1" wrap="square" lIns="0" tIns="7600" rIns="0" bIns="0" anchor="t" anchorCtr="0">
            <a:spAutoFit/>
          </a:bodyPr>
          <a:lstStyle/>
          <a:p>
            <a:pPr marL="12700" marR="5080" lvl="0" indent="17780" algn="l" rtl="0">
              <a:lnSpc>
                <a:spcPct val="118571"/>
              </a:lnSpc>
              <a:spcBef>
                <a:spcPts val="0"/>
              </a:spcBef>
              <a:spcAft>
                <a:spcPts val="0"/>
              </a:spcAft>
              <a:buNone/>
            </a:pPr>
            <a:r>
              <a:rPr lang="en-US"/>
              <a:t>Commission scolaire  de la Rivière-du-Nord</a:t>
            </a:r>
            <a:endParaRPr/>
          </a:p>
        </p:txBody>
      </p:sp>
      <p:sp>
        <p:nvSpPr>
          <p:cNvPr id="155" name="Google Shape;155;p10"/>
          <p:cNvSpPr txBox="1">
            <a:spLocks noGrp="1"/>
          </p:cNvSpPr>
          <p:nvPr>
            <p:ph type="dt" idx="10"/>
          </p:nvPr>
        </p:nvSpPr>
        <p:spPr>
          <a:xfrm>
            <a:off x="660015" y="4865278"/>
            <a:ext cx="403859" cy="116839"/>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a:t>ÇA ROULE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11"/>
          <p:cNvSpPr txBox="1">
            <a:spLocks noGrp="1"/>
          </p:cNvSpPr>
          <p:nvPr>
            <p:ph type="title"/>
          </p:nvPr>
        </p:nvSpPr>
        <p:spPr>
          <a:xfrm>
            <a:off x="384725" y="505857"/>
            <a:ext cx="3079115" cy="39116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dirty="0"/>
              <a:t>Minor defects</a:t>
            </a:r>
            <a:endParaRPr dirty="0"/>
          </a:p>
        </p:txBody>
      </p:sp>
      <p:sp>
        <p:nvSpPr>
          <p:cNvPr id="161" name="Google Shape;161;p11"/>
          <p:cNvSpPr txBox="1"/>
          <p:nvPr/>
        </p:nvSpPr>
        <p:spPr>
          <a:xfrm>
            <a:off x="384725" y="1184098"/>
            <a:ext cx="6872605" cy="762645"/>
          </a:xfrm>
          <a:prstGeom prst="rect">
            <a:avLst/>
          </a:prstGeom>
          <a:noFill/>
          <a:ln>
            <a:noFill/>
          </a:ln>
        </p:spPr>
        <p:txBody>
          <a:bodyPr spcFirstLastPara="1" wrap="square" lIns="0" tIns="12700" rIns="0" bIns="0" anchor="t" anchorCtr="0">
            <a:spAutoFit/>
          </a:bodyPr>
          <a:lstStyle/>
          <a:p>
            <a:pPr marL="12700" marR="5080" lvl="0" indent="0" algn="just" rtl="0">
              <a:lnSpc>
                <a:spcPct val="116100"/>
              </a:lnSpc>
              <a:spcBef>
                <a:spcPts val="0"/>
              </a:spcBef>
              <a:spcAft>
                <a:spcPts val="0"/>
              </a:spcAft>
              <a:buNone/>
            </a:pPr>
            <a:r>
              <a:rPr lang="en-US" sz="1400" dirty="0">
                <a:solidFill>
                  <a:schemeClr val="dk1"/>
                </a:solidFill>
                <a:latin typeface="Arial"/>
                <a:ea typeface="Arial"/>
                <a:cs typeface="Arial"/>
                <a:sym typeface="Arial"/>
              </a:rPr>
              <a:t>A minor defect does not pose an immediate risk to the safety of the driver and other road users, but could deteriorate rapidly in certain cases. </a:t>
            </a:r>
            <a:r>
              <a:rPr lang="en-US" sz="1400" b="1" u="sng" dirty="0">
                <a:solidFill>
                  <a:schemeClr val="dk1"/>
                </a:solidFill>
                <a:latin typeface="Arial"/>
                <a:ea typeface="Arial"/>
                <a:cs typeface="Arial"/>
                <a:sym typeface="Arial"/>
              </a:rPr>
              <a:t>A vehicle with a minor defect cannot be driven if the repairs are not carried out within 48 hours</a:t>
            </a:r>
            <a:r>
              <a:rPr lang="en-US" sz="1400" dirty="0">
                <a:solidFill>
                  <a:schemeClr val="dk1"/>
                </a:solidFill>
                <a:latin typeface="Arial"/>
                <a:ea typeface="Arial"/>
                <a:cs typeface="Arial"/>
                <a:sym typeface="Arial"/>
              </a:rPr>
              <a:t>.</a:t>
            </a:r>
            <a:endParaRPr sz="1400" dirty="0">
              <a:solidFill>
                <a:schemeClr val="dk1"/>
              </a:solidFill>
              <a:latin typeface="Arial"/>
              <a:ea typeface="Arial"/>
              <a:cs typeface="Arial"/>
              <a:sym typeface="Arial"/>
            </a:endParaRPr>
          </a:p>
        </p:txBody>
      </p:sp>
      <p:sp>
        <p:nvSpPr>
          <p:cNvPr id="162" name="Google Shape;162;p11"/>
          <p:cNvSpPr/>
          <p:nvPr/>
        </p:nvSpPr>
        <p:spPr>
          <a:xfrm>
            <a:off x="7585522" y="1200418"/>
            <a:ext cx="1314599" cy="1201944"/>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3" name="Google Shape;163;p11"/>
          <p:cNvSpPr txBox="1"/>
          <p:nvPr/>
        </p:nvSpPr>
        <p:spPr>
          <a:xfrm>
            <a:off x="384725" y="2715657"/>
            <a:ext cx="6864350" cy="1048749"/>
          </a:xfrm>
          <a:prstGeom prst="rect">
            <a:avLst/>
          </a:prstGeom>
          <a:noFill/>
          <a:ln>
            <a:noFill/>
          </a:ln>
        </p:spPr>
        <p:txBody>
          <a:bodyPr spcFirstLastPara="1" wrap="square" lIns="0" tIns="12700" rIns="0" bIns="0" anchor="t" anchorCtr="0">
            <a:spAutoFit/>
          </a:bodyPr>
          <a:lstStyle/>
          <a:p>
            <a:pPr marL="12700" marR="0" lvl="0" indent="0" algn="just" rtl="0">
              <a:lnSpc>
                <a:spcPct val="100000"/>
              </a:lnSpc>
              <a:spcBef>
                <a:spcPts val="0"/>
              </a:spcBef>
              <a:spcAft>
                <a:spcPts val="0"/>
              </a:spcAft>
              <a:buNone/>
            </a:pPr>
            <a:r>
              <a:rPr lang="en-US" sz="2400" b="1" dirty="0">
                <a:solidFill>
                  <a:srgbClr val="01D1B7"/>
                </a:solidFill>
                <a:latin typeface="Calibri"/>
                <a:ea typeface="Calibri"/>
                <a:cs typeface="Calibri"/>
                <a:sym typeface="Calibri"/>
              </a:rPr>
              <a:t>Major defects</a:t>
            </a:r>
            <a:endParaRPr sz="2400" dirty="0">
              <a:solidFill>
                <a:schemeClr val="dk1"/>
              </a:solidFill>
              <a:latin typeface="Calibri"/>
              <a:ea typeface="Calibri"/>
              <a:cs typeface="Calibri"/>
              <a:sym typeface="Calibri"/>
            </a:endParaRPr>
          </a:p>
          <a:p>
            <a:pPr marL="12700" marR="5080" lvl="0" indent="0" algn="just" rtl="0">
              <a:lnSpc>
                <a:spcPct val="116100"/>
              </a:lnSpc>
              <a:spcBef>
                <a:spcPts val="1260"/>
              </a:spcBef>
              <a:spcAft>
                <a:spcPts val="0"/>
              </a:spcAft>
              <a:buNone/>
            </a:pPr>
            <a:r>
              <a:rPr lang="en-US" sz="1400" dirty="0">
                <a:solidFill>
                  <a:schemeClr val="dk1"/>
                </a:solidFill>
                <a:latin typeface="Arial"/>
                <a:ea typeface="Arial"/>
                <a:cs typeface="Arial"/>
                <a:sym typeface="Arial"/>
              </a:rPr>
              <a:t>A major defect presents an immediate risk to safety. Therefore, it is prohibited to drive or </a:t>
            </a:r>
            <a:r>
              <a:rPr lang="en-US" sz="1400" b="1" u="sng" dirty="0">
                <a:solidFill>
                  <a:schemeClr val="dk1"/>
                </a:solidFill>
                <a:latin typeface="Arial"/>
                <a:ea typeface="Arial"/>
                <a:cs typeface="Arial"/>
                <a:sym typeface="Arial"/>
              </a:rPr>
              <a:t>allow a vehicle to circulate if it has a major defect.</a:t>
            </a:r>
            <a:endParaRPr sz="1400" b="1" u="sng" dirty="0">
              <a:solidFill>
                <a:schemeClr val="dk1"/>
              </a:solidFill>
              <a:latin typeface="Arial"/>
              <a:ea typeface="Arial"/>
              <a:cs typeface="Arial"/>
              <a:sym typeface="Arial"/>
            </a:endParaRPr>
          </a:p>
        </p:txBody>
      </p:sp>
      <p:sp>
        <p:nvSpPr>
          <p:cNvPr id="164" name="Google Shape;164;p11"/>
          <p:cNvSpPr/>
          <p:nvPr/>
        </p:nvSpPr>
        <p:spPr>
          <a:xfrm>
            <a:off x="7577731" y="2828175"/>
            <a:ext cx="1199053" cy="1283374"/>
          </a:xfrm>
          <a:prstGeom prst="rect">
            <a:avLst/>
          </a:prstGeom>
          <a:blipFill rotWithShape="1">
            <a:blip r:embed="rId4">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5" name="Google Shape;165;p11"/>
          <p:cNvSpPr/>
          <p:nvPr/>
        </p:nvSpPr>
        <p:spPr>
          <a:xfrm>
            <a:off x="7156649" y="4114798"/>
            <a:ext cx="1866264" cy="4445"/>
          </a:xfrm>
          <a:custGeom>
            <a:avLst/>
            <a:gdLst/>
            <a:ahLst/>
            <a:cxnLst/>
            <a:rect l="l" t="t" r="r" b="b"/>
            <a:pathLst>
              <a:path w="1866265" h="4445" extrusionOk="0">
                <a:moveTo>
                  <a:pt x="0" y="0"/>
                </a:moveTo>
                <a:lnTo>
                  <a:pt x="1865699" y="3899"/>
                </a:lnTo>
              </a:path>
            </a:pathLst>
          </a:custGeom>
          <a:noFill/>
          <a:ln w="190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6" name="Google Shape;166;p11"/>
          <p:cNvSpPr txBox="1"/>
          <p:nvPr/>
        </p:nvSpPr>
        <p:spPr>
          <a:xfrm>
            <a:off x="7528049" y="4101148"/>
            <a:ext cx="1509395" cy="135935"/>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sz="800" dirty="0">
                <a:solidFill>
                  <a:srgbClr val="01D1B7"/>
                </a:solidFill>
              </a:rPr>
              <a:t>Driving a heavy vehicle</a:t>
            </a:r>
            <a:r>
              <a:rPr lang="en-US" sz="800" dirty="0">
                <a:solidFill>
                  <a:srgbClr val="01D1B7"/>
                </a:solidFill>
                <a:latin typeface="Arial"/>
                <a:ea typeface="Arial"/>
                <a:cs typeface="Arial"/>
                <a:sym typeface="Arial"/>
              </a:rPr>
              <a:t> 357</a:t>
            </a:r>
            <a:endParaRPr sz="800" dirty="0">
              <a:solidFill>
                <a:schemeClr val="dk1"/>
              </a:solidFill>
              <a:latin typeface="Arial"/>
              <a:ea typeface="Arial"/>
              <a:cs typeface="Arial"/>
              <a:sym typeface="Arial"/>
            </a:endParaRPr>
          </a:p>
        </p:txBody>
      </p:sp>
      <p:sp>
        <p:nvSpPr>
          <p:cNvPr id="167" name="Google Shape;167;p11"/>
          <p:cNvSpPr/>
          <p:nvPr/>
        </p:nvSpPr>
        <p:spPr>
          <a:xfrm>
            <a:off x="8836108" y="4114116"/>
            <a:ext cx="635" cy="131445"/>
          </a:xfrm>
          <a:custGeom>
            <a:avLst/>
            <a:gdLst/>
            <a:ahLst/>
            <a:cxnLst/>
            <a:rect l="l" t="t" r="r" b="b"/>
            <a:pathLst>
              <a:path w="634" h="131445" extrusionOk="0">
                <a:moveTo>
                  <a:pt x="149" y="-9524"/>
                </a:moveTo>
                <a:lnTo>
                  <a:pt x="149" y="140924"/>
                </a:lnTo>
              </a:path>
            </a:pathLst>
          </a:custGeom>
          <a:noFill/>
          <a:ln w="193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8" name="Google Shape;168;p11"/>
          <p:cNvSpPr txBox="1">
            <a:spLocks noGrp="1"/>
          </p:cNvSpPr>
          <p:nvPr>
            <p:ph type="ftr" idx="11"/>
          </p:nvPr>
        </p:nvSpPr>
        <p:spPr>
          <a:xfrm>
            <a:off x="8159211" y="4790867"/>
            <a:ext cx="808990" cy="229235"/>
          </a:xfrm>
          <a:prstGeom prst="rect">
            <a:avLst/>
          </a:prstGeom>
          <a:noFill/>
          <a:ln>
            <a:noFill/>
          </a:ln>
        </p:spPr>
        <p:txBody>
          <a:bodyPr spcFirstLastPara="1" wrap="square" lIns="0" tIns="7600" rIns="0" bIns="0" anchor="t" anchorCtr="0">
            <a:spAutoFit/>
          </a:bodyPr>
          <a:lstStyle/>
          <a:p>
            <a:pPr marL="12700" marR="5080" lvl="0" indent="17780" algn="l" rtl="0">
              <a:lnSpc>
                <a:spcPct val="118571"/>
              </a:lnSpc>
              <a:spcBef>
                <a:spcPts val="0"/>
              </a:spcBef>
              <a:spcAft>
                <a:spcPts val="0"/>
              </a:spcAft>
              <a:buNone/>
            </a:pPr>
            <a:r>
              <a:rPr lang="en-US"/>
              <a:t>Commission scolaire  de la Rivière-du-Nord</a:t>
            </a:r>
            <a:endParaRPr/>
          </a:p>
        </p:txBody>
      </p:sp>
      <p:sp>
        <p:nvSpPr>
          <p:cNvPr id="169" name="Google Shape;169;p11"/>
          <p:cNvSpPr txBox="1">
            <a:spLocks noGrp="1"/>
          </p:cNvSpPr>
          <p:nvPr>
            <p:ph type="dt" idx="10"/>
          </p:nvPr>
        </p:nvSpPr>
        <p:spPr>
          <a:xfrm>
            <a:off x="660015" y="4865278"/>
            <a:ext cx="403859" cy="116839"/>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a:t>ÇA ROULE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12"/>
          <p:cNvSpPr txBox="1">
            <a:spLocks noGrp="1"/>
          </p:cNvSpPr>
          <p:nvPr>
            <p:ph type="title"/>
          </p:nvPr>
        </p:nvSpPr>
        <p:spPr>
          <a:xfrm>
            <a:off x="384725" y="505857"/>
            <a:ext cx="4130675" cy="382156"/>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dirty="0"/>
              <a:t>LIST OF DEFECTS</a:t>
            </a:r>
            <a:endParaRPr dirty="0"/>
          </a:p>
        </p:txBody>
      </p:sp>
      <p:sp>
        <p:nvSpPr>
          <p:cNvPr id="175" name="Google Shape;175;p12"/>
          <p:cNvSpPr txBox="1"/>
          <p:nvPr/>
        </p:nvSpPr>
        <p:spPr>
          <a:xfrm>
            <a:off x="384725" y="989788"/>
            <a:ext cx="5911850" cy="2036253"/>
          </a:xfrm>
          <a:prstGeom prst="rect">
            <a:avLst/>
          </a:prstGeom>
          <a:noFill/>
          <a:ln>
            <a:noFill/>
          </a:ln>
        </p:spPr>
        <p:txBody>
          <a:bodyPr spcFirstLastPara="1" wrap="square" lIns="0" tIns="22850" rIns="0" bIns="0" anchor="t" anchorCtr="0">
            <a:spAutoFit/>
          </a:bodyPr>
          <a:lstStyle/>
          <a:p>
            <a:pPr marL="12700" marR="5080" lvl="0" indent="0" algn="l" rtl="0">
              <a:lnSpc>
                <a:spcPct val="117857"/>
              </a:lnSpc>
              <a:spcBef>
                <a:spcPts val="0"/>
              </a:spcBef>
              <a:spcAft>
                <a:spcPts val="0"/>
              </a:spcAft>
              <a:buNone/>
            </a:pPr>
            <a:r>
              <a:rPr lang="en-US" sz="1400" b="1" i="1" u="sng" dirty="0">
                <a:solidFill>
                  <a:schemeClr val="dk1"/>
                </a:solidFill>
                <a:latin typeface="Arial"/>
                <a:ea typeface="Arial"/>
                <a:cs typeface="Arial"/>
                <a:sym typeface="Arial"/>
              </a:rPr>
              <a:t>There are three different fault lists, each tailored to the specifics of the vehicle type being checked:</a:t>
            </a:r>
          </a:p>
          <a:p>
            <a:pPr marL="12700" marR="5080" lvl="0" indent="0" algn="l" rtl="0">
              <a:lnSpc>
                <a:spcPct val="117857"/>
              </a:lnSpc>
              <a:spcBef>
                <a:spcPts val="0"/>
              </a:spcBef>
              <a:spcAft>
                <a:spcPts val="0"/>
              </a:spcAft>
              <a:buNone/>
            </a:pPr>
            <a:endParaRPr sz="1350" dirty="0">
              <a:solidFill>
                <a:schemeClr val="dk1"/>
              </a:solidFill>
              <a:latin typeface="Arial"/>
              <a:ea typeface="Arial"/>
              <a:cs typeface="Arial"/>
              <a:sym typeface="Arial"/>
            </a:endParaRPr>
          </a:p>
          <a:p>
            <a:pPr marL="469900" marR="0" lvl="0" indent="-381000" algn="l" rtl="0">
              <a:lnSpc>
                <a:spcPct val="119583"/>
              </a:lnSpc>
              <a:spcBef>
                <a:spcPts val="0"/>
              </a:spcBef>
              <a:spcAft>
                <a:spcPts val="0"/>
              </a:spcAft>
              <a:buClr>
                <a:schemeClr val="dk1"/>
              </a:buClr>
              <a:buSzPts val="1200"/>
              <a:buFont typeface="MS PGothic"/>
              <a:buChar char="➢"/>
            </a:pPr>
            <a:r>
              <a:rPr lang="en-US" sz="1200" dirty="0">
                <a:solidFill>
                  <a:schemeClr val="dk1"/>
                </a:solidFill>
                <a:latin typeface="Arial"/>
                <a:ea typeface="Arial"/>
                <a:cs typeface="Arial"/>
                <a:sym typeface="Arial"/>
              </a:rPr>
              <a:t>List 1 – Heavy vehicle</a:t>
            </a:r>
          </a:p>
          <a:p>
            <a:pPr marL="88900" marR="0" lvl="0" algn="l" rtl="0">
              <a:lnSpc>
                <a:spcPct val="119583"/>
              </a:lnSpc>
              <a:spcBef>
                <a:spcPts val="0"/>
              </a:spcBef>
              <a:spcAft>
                <a:spcPts val="0"/>
              </a:spcAft>
              <a:buClr>
                <a:schemeClr val="dk1"/>
              </a:buClr>
              <a:buSzPts val="1200"/>
            </a:pPr>
            <a:r>
              <a:rPr lang="en-US" sz="1200" dirty="0">
                <a:solidFill>
                  <a:schemeClr val="dk1"/>
                </a:solidFill>
              </a:rPr>
              <a:t>         </a:t>
            </a:r>
            <a:r>
              <a:rPr lang="en-US" sz="1200" dirty="0">
                <a:solidFill>
                  <a:schemeClr val="dk1"/>
                </a:solidFill>
                <a:latin typeface="Arial"/>
                <a:ea typeface="Arial"/>
                <a:cs typeface="Arial"/>
                <a:sym typeface="Arial"/>
              </a:rPr>
              <a:t>For heavy vehicles, excluding those covered by lists 2 and 3.</a:t>
            </a:r>
            <a:endParaRPr sz="1200" dirty="0">
              <a:solidFill>
                <a:schemeClr val="dk1"/>
              </a:solidFill>
              <a:latin typeface="Arial"/>
              <a:ea typeface="Arial"/>
              <a:cs typeface="Arial"/>
              <a:sym typeface="Arial"/>
            </a:endParaRPr>
          </a:p>
          <a:p>
            <a:pPr marL="469900" marR="0" lvl="0" indent="-381000" algn="l" rtl="0">
              <a:lnSpc>
                <a:spcPct val="119166"/>
              </a:lnSpc>
              <a:spcBef>
                <a:spcPts val="0"/>
              </a:spcBef>
              <a:spcAft>
                <a:spcPts val="0"/>
              </a:spcAft>
              <a:buClr>
                <a:schemeClr val="dk1"/>
              </a:buClr>
              <a:buSzPts val="1200"/>
              <a:buFont typeface="MS PGothic"/>
              <a:buChar char="➢"/>
            </a:pPr>
            <a:r>
              <a:rPr lang="en-US" sz="1150" dirty="0">
                <a:solidFill>
                  <a:schemeClr val="dk1"/>
                </a:solidFill>
                <a:latin typeface="Arial"/>
                <a:ea typeface="Arial"/>
                <a:cs typeface="Arial"/>
                <a:sym typeface="Arial"/>
              </a:rPr>
              <a:t>List 2 – Buses</a:t>
            </a:r>
          </a:p>
          <a:p>
            <a:pPr marL="88900" marR="0" lvl="0" algn="l" rtl="0">
              <a:lnSpc>
                <a:spcPct val="119166"/>
              </a:lnSpc>
              <a:spcBef>
                <a:spcPts val="0"/>
              </a:spcBef>
              <a:spcAft>
                <a:spcPts val="0"/>
              </a:spcAft>
              <a:buClr>
                <a:schemeClr val="dk1"/>
              </a:buClr>
              <a:buSzPts val="1200"/>
            </a:pPr>
            <a:r>
              <a:rPr lang="en-US" sz="1150" dirty="0">
                <a:solidFill>
                  <a:schemeClr val="dk1"/>
                </a:solidFill>
              </a:rPr>
              <a:t>         </a:t>
            </a:r>
            <a:r>
              <a:rPr lang="en-US" sz="1150" dirty="0">
                <a:solidFill>
                  <a:schemeClr val="dk1"/>
                </a:solidFill>
                <a:latin typeface="Arial"/>
                <a:ea typeface="Arial"/>
                <a:cs typeface="Arial"/>
                <a:sym typeface="Arial"/>
              </a:rPr>
              <a:t>For buses (except coaches), minibuses and trailers pulled by a bus, minibus or     	coach.</a:t>
            </a:r>
            <a:endParaRPr sz="1150" dirty="0">
              <a:solidFill>
                <a:schemeClr val="dk1"/>
              </a:solidFill>
              <a:latin typeface="Arial"/>
              <a:ea typeface="Arial"/>
              <a:cs typeface="Arial"/>
              <a:sym typeface="Arial"/>
            </a:endParaRPr>
          </a:p>
          <a:p>
            <a:pPr marL="469900" indent="-381000">
              <a:buClr>
                <a:schemeClr val="dk1"/>
              </a:buClr>
              <a:buSzPts val="1200"/>
              <a:buFont typeface="MS PGothic"/>
              <a:buChar char="➢"/>
            </a:pPr>
            <a:r>
              <a:rPr lang="en-US" sz="1200" dirty="0">
                <a:solidFill>
                  <a:schemeClr val="dk1"/>
                </a:solidFill>
                <a:latin typeface="Arial"/>
                <a:ea typeface="Arial"/>
                <a:cs typeface="Arial"/>
                <a:sym typeface="Arial"/>
              </a:rPr>
              <a:t>List 3 – Coach</a:t>
            </a:r>
            <a:endParaRPr sz="1200" dirty="0">
              <a:solidFill>
                <a:schemeClr val="dk1"/>
              </a:solidFill>
              <a:latin typeface="Arial"/>
              <a:ea typeface="Arial"/>
              <a:cs typeface="Arial"/>
              <a:sym typeface="Arial"/>
            </a:endParaRPr>
          </a:p>
        </p:txBody>
      </p:sp>
      <p:sp>
        <p:nvSpPr>
          <p:cNvPr id="176" name="Google Shape;176;p12"/>
          <p:cNvSpPr txBox="1"/>
          <p:nvPr/>
        </p:nvSpPr>
        <p:spPr>
          <a:xfrm>
            <a:off x="384725" y="3637738"/>
            <a:ext cx="8296275" cy="228268"/>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sz="1400" b="1" i="1" u="sng" dirty="0">
                <a:solidFill>
                  <a:schemeClr val="dk1"/>
                </a:solidFill>
                <a:latin typeface="Arial"/>
                <a:ea typeface="Arial"/>
                <a:cs typeface="Arial"/>
                <a:sym typeface="Arial"/>
              </a:rPr>
              <a:t>The content of the defect list is prescribed and its presence in the vehicle is mandatory.</a:t>
            </a:r>
            <a:endParaRPr sz="1400" dirty="0">
              <a:solidFill>
                <a:schemeClr val="dk1"/>
              </a:solidFill>
              <a:latin typeface="Arial"/>
              <a:ea typeface="Arial"/>
              <a:cs typeface="Arial"/>
              <a:sym typeface="Arial"/>
            </a:endParaRPr>
          </a:p>
        </p:txBody>
      </p:sp>
      <p:sp>
        <p:nvSpPr>
          <p:cNvPr id="179" name="Google Shape;179;p12"/>
          <p:cNvSpPr/>
          <p:nvPr/>
        </p:nvSpPr>
        <p:spPr>
          <a:xfrm>
            <a:off x="7156649" y="4114798"/>
            <a:ext cx="1866264" cy="4445"/>
          </a:xfrm>
          <a:custGeom>
            <a:avLst/>
            <a:gdLst/>
            <a:ahLst/>
            <a:cxnLst/>
            <a:rect l="l" t="t" r="r" b="b"/>
            <a:pathLst>
              <a:path w="1866265" h="4445" extrusionOk="0">
                <a:moveTo>
                  <a:pt x="0" y="0"/>
                </a:moveTo>
                <a:lnTo>
                  <a:pt x="1865699" y="3899"/>
                </a:lnTo>
              </a:path>
            </a:pathLst>
          </a:custGeom>
          <a:noFill/>
          <a:ln w="190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0" name="Google Shape;180;p12"/>
          <p:cNvSpPr txBox="1"/>
          <p:nvPr/>
        </p:nvSpPr>
        <p:spPr>
          <a:xfrm>
            <a:off x="7316553" y="4109626"/>
            <a:ext cx="1519555" cy="135935"/>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sz="800" dirty="0">
                <a:solidFill>
                  <a:srgbClr val="01D1B7"/>
                </a:solidFill>
                <a:latin typeface="Arial"/>
                <a:ea typeface="Arial"/>
                <a:cs typeface="Arial"/>
                <a:sym typeface="Arial"/>
              </a:rPr>
              <a:t> Driving a heavy vehicle  358</a:t>
            </a:r>
            <a:endParaRPr sz="800" dirty="0">
              <a:solidFill>
                <a:schemeClr val="dk1"/>
              </a:solidFill>
              <a:latin typeface="Arial"/>
              <a:ea typeface="Arial"/>
              <a:cs typeface="Arial"/>
              <a:sym typeface="Arial"/>
            </a:endParaRPr>
          </a:p>
        </p:txBody>
      </p:sp>
      <p:sp>
        <p:nvSpPr>
          <p:cNvPr id="181" name="Google Shape;181;p12"/>
          <p:cNvSpPr/>
          <p:nvPr/>
        </p:nvSpPr>
        <p:spPr>
          <a:xfrm>
            <a:off x="8836108" y="4114116"/>
            <a:ext cx="635" cy="131445"/>
          </a:xfrm>
          <a:custGeom>
            <a:avLst/>
            <a:gdLst/>
            <a:ahLst/>
            <a:cxnLst/>
            <a:rect l="l" t="t" r="r" b="b"/>
            <a:pathLst>
              <a:path w="634" h="131445" extrusionOk="0">
                <a:moveTo>
                  <a:pt x="149" y="-9524"/>
                </a:moveTo>
                <a:lnTo>
                  <a:pt x="149" y="140924"/>
                </a:lnTo>
              </a:path>
            </a:pathLst>
          </a:custGeom>
          <a:noFill/>
          <a:ln w="193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2" name="Google Shape;182;p12"/>
          <p:cNvSpPr txBox="1">
            <a:spLocks noGrp="1"/>
          </p:cNvSpPr>
          <p:nvPr>
            <p:ph type="ftr" idx="11"/>
          </p:nvPr>
        </p:nvSpPr>
        <p:spPr>
          <a:xfrm>
            <a:off x="8159211" y="4790867"/>
            <a:ext cx="808990" cy="229235"/>
          </a:xfrm>
          <a:prstGeom prst="rect">
            <a:avLst/>
          </a:prstGeom>
          <a:noFill/>
          <a:ln>
            <a:noFill/>
          </a:ln>
        </p:spPr>
        <p:txBody>
          <a:bodyPr spcFirstLastPara="1" wrap="square" lIns="0" tIns="7600" rIns="0" bIns="0" anchor="t" anchorCtr="0">
            <a:spAutoFit/>
          </a:bodyPr>
          <a:lstStyle/>
          <a:p>
            <a:pPr marL="12700" marR="5080" lvl="0" indent="17780" algn="l" rtl="0">
              <a:lnSpc>
                <a:spcPct val="118571"/>
              </a:lnSpc>
              <a:spcBef>
                <a:spcPts val="0"/>
              </a:spcBef>
              <a:spcAft>
                <a:spcPts val="0"/>
              </a:spcAft>
              <a:buNone/>
            </a:pPr>
            <a:r>
              <a:rPr lang="en-US"/>
              <a:t>Commission scolaire  de la Rivière-du-Nord</a:t>
            </a:r>
            <a:endParaRPr/>
          </a:p>
        </p:txBody>
      </p:sp>
      <p:sp>
        <p:nvSpPr>
          <p:cNvPr id="183" name="Google Shape;183;p12"/>
          <p:cNvSpPr txBox="1">
            <a:spLocks noGrp="1"/>
          </p:cNvSpPr>
          <p:nvPr>
            <p:ph type="dt" idx="10"/>
          </p:nvPr>
        </p:nvSpPr>
        <p:spPr>
          <a:xfrm>
            <a:off x="660015" y="4865278"/>
            <a:ext cx="403859" cy="116839"/>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a:t>ÇA ROULE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13"/>
          <p:cNvSpPr txBox="1">
            <a:spLocks noGrp="1"/>
          </p:cNvSpPr>
          <p:nvPr>
            <p:ph type="title"/>
          </p:nvPr>
        </p:nvSpPr>
        <p:spPr>
          <a:xfrm>
            <a:off x="384725" y="505857"/>
            <a:ext cx="3365500" cy="39116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dirty="0"/>
              <a:t>CIRCLE CHECK REPORT</a:t>
            </a:r>
            <a:endParaRPr dirty="0"/>
          </a:p>
        </p:txBody>
      </p:sp>
      <p:sp>
        <p:nvSpPr>
          <p:cNvPr id="189" name="Google Shape;189;p13"/>
          <p:cNvSpPr txBox="1"/>
          <p:nvPr/>
        </p:nvSpPr>
        <p:spPr>
          <a:xfrm>
            <a:off x="384725" y="1049348"/>
            <a:ext cx="8374380" cy="1012585"/>
          </a:xfrm>
          <a:prstGeom prst="rect">
            <a:avLst/>
          </a:prstGeom>
          <a:noFill/>
          <a:ln>
            <a:noFill/>
          </a:ln>
        </p:spPr>
        <p:txBody>
          <a:bodyPr spcFirstLastPara="1" wrap="square" lIns="0" tIns="12700" rIns="0" bIns="0" anchor="t" anchorCtr="0">
            <a:spAutoFit/>
          </a:bodyPr>
          <a:lstStyle/>
          <a:p>
            <a:pPr marL="12700" marR="5080" lvl="0" indent="0" algn="just" rtl="0">
              <a:lnSpc>
                <a:spcPct val="116100"/>
              </a:lnSpc>
              <a:spcBef>
                <a:spcPts val="0"/>
              </a:spcBef>
              <a:spcAft>
                <a:spcPts val="0"/>
              </a:spcAft>
              <a:buNone/>
            </a:pPr>
            <a:r>
              <a:rPr lang="en-US" sz="1400" dirty="0">
                <a:solidFill>
                  <a:schemeClr val="dk1"/>
                </a:solidFill>
                <a:latin typeface="Arial"/>
                <a:ea typeface="Arial"/>
                <a:cs typeface="Arial"/>
                <a:sym typeface="Arial"/>
              </a:rPr>
              <a:t>The circle check report differs from the defect list. It is a document that must be completed during each circle check. It allows the driver or the person designated by the operator to carry out the circle check to inform the operator and the owner of the vehicle of the result of the inspection and, if applicable, of the defects noted. This report also provides evidence of when the circle check was carried out and its validity.</a:t>
            </a:r>
            <a:endParaRPr sz="1400" dirty="0">
              <a:solidFill>
                <a:schemeClr val="dk1"/>
              </a:solidFill>
              <a:latin typeface="Arial"/>
              <a:ea typeface="Arial"/>
              <a:cs typeface="Arial"/>
              <a:sym typeface="Arial"/>
            </a:endParaRPr>
          </a:p>
        </p:txBody>
      </p:sp>
      <p:sp>
        <p:nvSpPr>
          <p:cNvPr id="191" name="Google Shape;191;p13"/>
          <p:cNvSpPr/>
          <p:nvPr/>
        </p:nvSpPr>
        <p:spPr>
          <a:xfrm>
            <a:off x="7156649" y="4114798"/>
            <a:ext cx="1866264" cy="4445"/>
          </a:xfrm>
          <a:custGeom>
            <a:avLst/>
            <a:gdLst/>
            <a:ahLst/>
            <a:cxnLst/>
            <a:rect l="l" t="t" r="r" b="b"/>
            <a:pathLst>
              <a:path w="1866265" h="4445" extrusionOk="0">
                <a:moveTo>
                  <a:pt x="0" y="0"/>
                </a:moveTo>
                <a:lnTo>
                  <a:pt x="1865699" y="3899"/>
                </a:lnTo>
              </a:path>
            </a:pathLst>
          </a:custGeom>
          <a:noFill/>
          <a:ln w="190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2" name="Google Shape;192;p13"/>
          <p:cNvSpPr txBox="1"/>
          <p:nvPr/>
        </p:nvSpPr>
        <p:spPr>
          <a:xfrm>
            <a:off x="7528049" y="4101148"/>
            <a:ext cx="1490345" cy="135935"/>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sz="800" dirty="0">
                <a:solidFill>
                  <a:srgbClr val="01D1B7"/>
                </a:solidFill>
              </a:rPr>
              <a:t>Driving a heavy vehicle</a:t>
            </a:r>
            <a:r>
              <a:rPr lang="en-US" sz="800" dirty="0">
                <a:solidFill>
                  <a:srgbClr val="01D1B7"/>
                </a:solidFill>
                <a:latin typeface="Arial"/>
                <a:ea typeface="Arial"/>
                <a:cs typeface="Arial"/>
                <a:sym typeface="Arial"/>
              </a:rPr>
              <a:t> 361</a:t>
            </a:r>
            <a:endParaRPr sz="800" dirty="0">
              <a:solidFill>
                <a:schemeClr val="dk1"/>
              </a:solidFill>
              <a:latin typeface="Arial"/>
              <a:ea typeface="Arial"/>
              <a:cs typeface="Arial"/>
              <a:sym typeface="Arial"/>
            </a:endParaRPr>
          </a:p>
        </p:txBody>
      </p:sp>
      <p:sp>
        <p:nvSpPr>
          <p:cNvPr id="193" name="Google Shape;193;p13"/>
          <p:cNvSpPr/>
          <p:nvPr/>
        </p:nvSpPr>
        <p:spPr>
          <a:xfrm>
            <a:off x="8836108" y="4114116"/>
            <a:ext cx="635" cy="131445"/>
          </a:xfrm>
          <a:custGeom>
            <a:avLst/>
            <a:gdLst/>
            <a:ahLst/>
            <a:cxnLst/>
            <a:rect l="l" t="t" r="r" b="b"/>
            <a:pathLst>
              <a:path w="634" h="131445" extrusionOk="0">
                <a:moveTo>
                  <a:pt x="149" y="-9524"/>
                </a:moveTo>
                <a:lnTo>
                  <a:pt x="149" y="140924"/>
                </a:lnTo>
              </a:path>
            </a:pathLst>
          </a:custGeom>
          <a:noFill/>
          <a:ln w="193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4" name="Google Shape;194;p13"/>
          <p:cNvSpPr txBox="1">
            <a:spLocks noGrp="1"/>
          </p:cNvSpPr>
          <p:nvPr>
            <p:ph type="ftr" idx="11"/>
          </p:nvPr>
        </p:nvSpPr>
        <p:spPr>
          <a:xfrm>
            <a:off x="8159211" y="4790867"/>
            <a:ext cx="808990" cy="229235"/>
          </a:xfrm>
          <a:prstGeom prst="rect">
            <a:avLst/>
          </a:prstGeom>
          <a:noFill/>
          <a:ln>
            <a:noFill/>
          </a:ln>
        </p:spPr>
        <p:txBody>
          <a:bodyPr spcFirstLastPara="1" wrap="square" lIns="0" tIns="7600" rIns="0" bIns="0" anchor="t" anchorCtr="0">
            <a:spAutoFit/>
          </a:bodyPr>
          <a:lstStyle/>
          <a:p>
            <a:pPr marL="12700" marR="5080" lvl="0" indent="17780" algn="l" rtl="0">
              <a:lnSpc>
                <a:spcPct val="118571"/>
              </a:lnSpc>
              <a:spcBef>
                <a:spcPts val="0"/>
              </a:spcBef>
              <a:spcAft>
                <a:spcPts val="0"/>
              </a:spcAft>
              <a:buNone/>
            </a:pPr>
            <a:r>
              <a:rPr lang="en-US"/>
              <a:t>Commission scolaire  de la Rivière-du-Nord</a:t>
            </a:r>
            <a:endParaRPr/>
          </a:p>
        </p:txBody>
      </p:sp>
      <p:sp>
        <p:nvSpPr>
          <p:cNvPr id="195" name="Google Shape;195;p13"/>
          <p:cNvSpPr txBox="1">
            <a:spLocks noGrp="1"/>
          </p:cNvSpPr>
          <p:nvPr>
            <p:ph type="dt" idx="10"/>
          </p:nvPr>
        </p:nvSpPr>
        <p:spPr>
          <a:xfrm>
            <a:off x="660015" y="4865278"/>
            <a:ext cx="403859" cy="116839"/>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a:t>ÇA ROULE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14"/>
          <p:cNvSpPr txBox="1">
            <a:spLocks noGrp="1"/>
          </p:cNvSpPr>
          <p:nvPr>
            <p:ph type="title"/>
          </p:nvPr>
        </p:nvSpPr>
        <p:spPr>
          <a:xfrm>
            <a:off x="384725" y="505857"/>
            <a:ext cx="2617470" cy="382156"/>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dirty="0"/>
              <a:t>Is it mandatory ?</a:t>
            </a:r>
            <a:endParaRPr dirty="0"/>
          </a:p>
        </p:txBody>
      </p:sp>
      <p:sp>
        <p:nvSpPr>
          <p:cNvPr id="201" name="Google Shape;201;p14"/>
          <p:cNvSpPr txBox="1"/>
          <p:nvPr/>
        </p:nvSpPr>
        <p:spPr>
          <a:xfrm>
            <a:off x="384725" y="1184098"/>
            <a:ext cx="8372475" cy="2556854"/>
          </a:xfrm>
          <a:prstGeom prst="rect">
            <a:avLst/>
          </a:prstGeom>
          <a:noFill/>
          <a:ln>
            <a:noFill/>
          </a:ln>
        </p:spPr>
        <p:txBody>
          <a:bodyPr spcFirstLastPara="1" wrap="square" lIns="0" tIns="12700" rIns="0" bIns="0" anchor="t" anchorCtr="0">
            <a:spAutoFit/>
          </a:bodyPr>
          <a:lstStyle/>
          <a:p>
            <a:pPr marL="12700" marR="15875" lvl="0" indent="0" algn="just" rtl="0">
              <a:lnSpc>
                <a:spcPct val="116100"/>
              </a:lnSpc>
              <a:spcBef>
                <a:spcPts val="0"/>
              </a:spcBef>
              <a:spcAft>
                <a:spcPts val="0"/>
              </a:spcAft>
              <a:buNone/>
            </a:pPr>
            <a:r>
              <a:rPr lang="en-US" sz="1400" b="1" i="1" u="sng" dirty="0">
                <a:solidFill>
                  <a:schemeClr val="dk1"/>
                </a:solidFill>
                <a:latin typeface="Arial"/>
                <a:ea typeface="Arial"/>
                <a:cs typeface="Arial"/>
                <a:sym typeface="Arial"/>
              </a:rPr>
              <a:t>The person who carried out the safety round must fill out the report, taking care to note the defects that he or she detected. The driver will also add those detected during the trip.</a:t>
            </a:r>
          </a:p>
          <a:p>
            <a:pPr marL="12700" marR="15875" lvl="0" indent="0" algn="just" rtl="0">
              <a:lnSpc>
                <a:spcPct val="116100"/>
              </a:lnSpc>
              <a:spcBef>
                <a:spcPts val="0"/>
              </a:spcBef>
              <a:spcAft>
                <a:spcPts val="0"/>
              </a:spcAft>
              <a:buNone/>
            </a:pPr>
            <a:endParaRPr dirty="0">
              <a:solidFill>
                <a:schemeClr val="dk1"/>
              </a:solidFill>
              <a:latin typeface="Arial"/>
              <a:ea typeface="Arial"/>
              <a:cs typeface="Arial"/>
              <a:sym typeface="Arial"/>
            </a:endParaRPr>
          </a:p>
          <a:p>
            <a:pPr marL="12700" marR="5080" lvl="0" indent="0" algn="just" rtl="0">
              <a:lnSpc>
                <a:spcPct val="116100"/>
              </a:lnSpc>
              <a:spcBef>
                <a:spcPts val="0"/>
              </a:spcBef>
              <a:spcAft>
                <a:spcPts val="0"/>
              </a:spcAft>
              <a:buNone/>
            </a:pPr>
            <a:r>
              <a:rPr lang="en-US" dirty="0">
                <a:solidFill>
                  <a:schemeClr val="dk1"/>
                </a:solidFill>
                <a:latin typeface="Arial"/>
                <a:ea typeface="Arial"/>
                <a:cs typeface="Arial"/>
                <a:sym typeface="Arial"/>
              </a:rPr>
              <a:t>The safety round report also allows you to report certain observations or anomalies that are not on the list of defects. This is why </a:t>
            </a:r>
            <a:r>
              <a:rPr lang="en-US" b="1" u="sng" dirty="0">
                <a:solidFill>
                  <a:schemeClr val="dk1"/>
                </a:solidFill>
                <a:latin typeface="Arial"/>
                <a:ea typeface="Arial"/>
                <a:cs typeface="Arial"/>
                <a:sym typeface="Arial"/>
              </a:rPr>
              <a:t>it must be kept up to date with rigor.</a:t>
            </a:r>
            <a:endParaRPr lang="en-US" b="1" u="sng" dirty="0">
              <a:solidFill>
                <a:schemeClr val="dk1"/>
              </a:solidFill>
            </a:endParaRPr>
          </a:p>
          <a:p>
            <a:pPr marL="12700" marR="5080" lvl="0" indent="0" algn="just" rtl="0">
              <a:lnSpc>
                <a:spcPct val="116100"/>
              </a:lnSpc>
              <a:spcBef>
                <a:spcPts val="0"/>
              </a:spcBef>
              <a:spcAft>
                <a:spcPts val="0"/>
              </a:spcAft>
              <a:buNone/>
            </a:pPr>
            <a:endParaRPr sz="1650" dirty="0">
              <a:solidFill>
                <a:schemeClr val="dk1"/>
              </a:solidFill>
              <a:latin typeface="Arial"/>
              <a:ea typeface="Arial"/>
              <a:cs typeface="Arial"/>
              <a:sym typeface="Arial"/>
            </a:endParaRPr>
          </a:p>
          <a:p>
            <a:pPr marL="12700" marR="5080" lvl="0" indent="0" algn="just" rtl="0">
              <a:lnSpc>
                <a:spcPct val="116100"/>
              </a:lnSpc>
              <a:spcBef>
                <a:spcPts val="0"/>
              </a:spcBef>
              <a:spcAft>
                <a:spcPts val="0"/>
              </a:spcAft>
              <a:buNone/>
            </a:pPr>
            <a:r>
              <a:rPr lang="en-US" sz="1400" b="1" u="sng" dirty="0">
                <a:solidFill>
                  <a:schemeClr val="dk1"/>
                </a:solidFill>
                <a:latin typeface="Arial"/>
                <a:ea typeface="Arial"/>
                <a:cs typeface="Arial"/>
                <a:sym typeface="Arial"/>
              </a:rPr>
              <a:t>It is also mandatory to keep the circle check report (completed and valid) and the list of defects in the vehicle. If it is not on board, the driver must obtain it or repeat the round. In addition, for the same safety round, only one report must be completed. It is suggested to keep it with the list of defects</a:t>
            </a:r>
            <a:r>
              <a:rPr lang="en-US" sz="1400" dirty="0">
                <a:solidFill>
                  <a:schemeClr val="dk1"/>
                </a:solidFill>
                <a:latin typeface="Arial"/>
                <a:ea typeface="Arial"/>
                <a:cs typeface="Arial"/>
                <a:sym typeface="Arial"/>
              </a:rPr>
              <a:t>.</a:t>
            </a:r>
            <a:endParaRPr sz="1400" dirty="0">
              <a:solidFill>
                <a:schemeClr val="dk1"/>
              </a:solidFill>
              <a:latin typeface="Arial"/>
              <a:ea typeface="Arial"/>
              <a:cs typeface="Arial"/>
              <a:sym typeface="Arial"/>
            </a:endParaRPr>
          </a:p>
        </p:txBody>
      </p:sp>
      <p:sp>
        <p:nvSpPr>
          <p:cNvPr id="202" name="Google Shape;202;p14"/>
          <p:cNvSpPr/>
          <p:nvPr/>
        </p:nvSpPr>
        <p:spPr>
          <a:xfrm>
            <a:off x="7156649" y="4114798"/>
            <a:ext cx="1866264" cy="4445"/>
          </a:xfrm>
          <a:custGeom>
            <a:avLst/>
            <a:gdLst/>
            <a:ahLst/>
            <a:cxnLst/>
            <a:rect l="l" t="t" r="r" b="b"/>
            <a:pathLst>
              <a:path w="1866265" h="4445" extrusionOk="0">
                <a:moveTo>
                  <a:pt x="0" y="0"/>
                </a:moveTo>
                <a:lnTo>
                  <a:pt x="1865699" y="3899"/>
                </a:lnTo>
              </a:path>
            </a:pathLst>
          </a:custGeom>
          <a:noFill/>
          <a:ln w="190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3" name="Google Shape;203;p14"/>
          <p:cNvSpPr txBox="1"/>
          <p:nvPr/>
        </p:nvSpPr>
        <p:spPr>
          <a:xfrm>
            <a:off x="7528049" y="4101148"/>
            <a:ext cx="1490345" cy="135935"/>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sz="800" dirty="0">
                <a:solidFill>
                  <a:srgbClr val="01D1B7"/>
                </a:solidFill>
              </a:rPr>
              <a:t>Driving a heavy vehicle</a:t>
            </a:r>
            <a:r>
              <a:rPr lang="en-US" sz="800" dirty="0">
                <a:solidFill>
                  <a:srgbClr val="01D1B7"/>
                </a:solidFill>
                <a:latin typeface="Arial"/>
                <a:ea typeface="Arial"/>
                <a:cs typeface="Arial"/>
                <a:sym typeface="Arial"/>
              </a:rPr>
              <a:t> 361</a:t>
            </a:r>
            <a:endParaRPr sz="800" dirty="0">
              <a:solidFill>
                <a:schemeClr val="dk1"/>
              </a:solidFill>
              <a:latin typeface="Arial"/>
              <a:ea typeface="Arial"/>
              <a:cs typeface="Arial"/>
              <a:sym typeface="Arial"/>
            </a:endParaRPr>
          </a:p>
        </p:txBody>
      </p:sp>
      <p:sp>
        <p:nvSpPr>
          <p:cNvPr id="204" name="Google Shape;204;p14"/>
          <p:cNvSpPr/>
          <p:nvPr/>
        </p:nvSpPr>
        <p:spPr>
          <a:xfrm>
            <a:off x="8836108" y="4114116"/>
            <a:ext cx="635" cy="131445"/>
          </a:xfrm>
          <a:custGeom>
            <a:avLst/>
            <a:gdLst/>
            <a:ahLst/>
            <a:cxnLst/>
            <a:rect l="l" t="t" r="r" b="b"/>
            <a:pathLst>
              <a:path w="634" h="131445" extrusionOk="0">
                <a:moveTo>
                  <a:pt x="149" y="-9524"/>
                </a:moveTo>
                <a:lnTo>
                  <a:pt x="149" y="140924"/>
                </a:lnTo>
              </a:path>
            </a:pathLst>
          </a:custGeom>
          <a:noFill/>
          <a:ln w="193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5" name="Google Shape;205;p14"/>
          <p:cNvSpPr txBox="1">
            <a:spLocks noGrp="1"/>
          </p:cNvSpPr>
          <p:nvPr>
            <p:ph type="ftr" idx="11"/>
          </p:nvPr>
        </p:nvSpPr>
        <p:spPr>
          <a:xfrm>
            <a:off x="8159211" y="4790867"/>
            <a:ext cx="808990" cy="229235"/>
          </a:xfrm>
          <a:prstGeom prst="rect">
            <a:avLst/>
          </a:prstGeom>
          <a:noFill/>
          <a:ln>
            <a:noFill/>
          </a:ln>
        </p:spPr>
        <p:txBody>
          <a:bodyPr spcFirstLastPara="1" wrap="square" lIns="0" tIns="7600" rIns="0" bIns="0" anchor="t" anchorCtr="0">
            <a:spAutoFit/>
          </a:bodyPr>
          <a:lstStyle/>
          <a:p>
            <a:pPr marL="12700" marR="5080" lvl="0" indent="17780" algn="l" rtl="0">
              <a:lnSpc>
                <a:spcPct val="118571"/>
              </a:lnSpc>
              <a:spcBef>
                <a:spcPts val="0"/>
              </a:spcBef>
              <a:spcAft>
                <a:spcPts val="0"/>
              </a:spcAft>
              <a:buNone/>
            </a:pPr>
            <a:r>
              <a:rPr lang="en-US"/>
              <a:t>Commission scolaire  de la Rivière-du-Nord</a:t>
            </a:r>
            <a:endParaRPr/>
          </a:p>
        </p:txBody>
      </p:sp>
      <p:sp>
        <p:nvSpPr>
          <p:cNvPr id="206" name="Google Shape;206;p14"/>
          <p:cNvSpPr txBox="1">
            <a:spLocks noGrp="1"/>
          </p:cNvSpPr>
          <p:nvPr>
            <p:ph type="dt" idx="10"/>
          </p:nvPr>
        </p:nvSpPr>
        <p:spPr>
          <a:xfrm>
            <a:off x="660015" y="4865278"/>
            <a:ext cx="403859" cy="116839"/>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a:t>ÇA ROULE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15"/>
          <p:cNvSpPr txBox="1">
            <a:spLocks noGrp="1"/>
          </p:cNvSpPr>
          <p:nvPr>
            <p:ph type="title"/>
          </p:nvPr>
        </p:nvSpPr>
        <p:spPr>
          <a:xfrm>
            <a:off x="384725" y="505857"/>
            <a:ext cx="3252470" cy="39116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dirty="0"/>
              <a:t>What is its content ?</a:t>
            </a:r>
            <a:endParaRPr dirty="0"/>
          </a:p>
        </p:txBody>
      </p:sp>
      <p:sp>
        <p:nvSpPr>
          <p:cNvPr id="212" name="Google Shape;212;p15"/>
          <p:cNvSpPr txBox="1"/>
          <p:nvPr/>
        </p:nvSpPr>
        <p:spPr>
          <a:xfrm>
            <a:off x="440684" y="1705254"/>
            <a:ext cx="3616325" cy="3222292"/>
          </a:xfrm>
          <a:prstGeom prst="rect">
            <a:avLst/>
          </a:prstGeom>
          <a:noFill/>
          <a:ln>
            <a:noFill/>
          </a:ln>
        </p:spPr>
        <p:txBody>
          <a:bodyPr spcFirstLastPara="1" wrap="square" lIns="0" tIns="12700" rIns="0" bIns="0" anchor="t" anchorCtr="0">
            <a:spAutoFit/>
          </a:bodyPr>
          <a:lstStyle/>
          <a:p>
            <a:pPr marL="393700" marR="0" lvl="0" indent="-381000" algn="l" rtl="0">
              <a:lnSpc>
                <a:spcPct val="100000"/>
              </a:lnSpc>
              <a:spcBef>
                <a:spcPts val="0"/>
              </a:spcBef>
              <a:spcAft>
                <a:spcPts val="0"/>
              </a:spcAft>
              <a:buClr>
                <a:schemeClr val="dk1"/>
              </a:buClr>
              <a:buSzPts val="1200"/>
              <a:buFont typeface="MS PGothic"/>
              <a:buChar char="➢"/>
            </a:pPr>
            <a:r>
              <a:rPr lang="en-US" sz="1200" dirty="0">
                <a:solidFill>
                  <a:schemeClr val="dk1"/>
                </a:solidFill>
              </a:rPr>
              <a:t>The license plate number of the vehicle or unit number registered on the certificate.</a:t>
            </a:r>
          </a:p>
          <a:p>
            <a:pPr marL="393700" marR="0" lvl="0" indent="-381000" algn="l" rtl="0">
              <a:lnSpc>
                <a:spcPct val="100000"/>
              </a:lnSpc>
              <a:spcBef>
                <a:spcPts val="0"/>
              </a:spcBef>
              <a:spcAft>
                <a:spcPts val="0"/>
              </a:spcAft>
              <a:buClr>
                <a:schemeClr val="dk1"/>
              </a:buClr>
              <a:buSzPts val="1200"/>
              <a:buFont typeface="MS PGothic"/>
              <a:buChar char="➢"/>
            </a:pPr>
            <a:r>
              <a:rPr lang="en-US" sz="1200" b="1" u="sng" dirty="0">
                <a:solidFill>
                  <a:schemeClr val="dk1"/>
                </a:solidFill>
                <a:latin typeface="Arial"/>
                <a:ea typeface="Arial"/>
                <a:cs typeface="Arial"/>
                <a:sym typeface="Arial"/>
              </a:rPr>
              <a:t>The name of the </a:t>
            </a:r>
            <a:r>
              <a:rPr lang="en-US" sz="1200" b="1" u="sng" dirty="0">
                <a:solidFill>
                  <a:schemeClr val="dk1"/>
                </a:solidFill>
              </a:rPr>
              <a:t>operator</a:t>
            </a:r>
          </a:p>
          <a:p>
            <a:pPr marL="393700" marR="0" lvl="0" indent="-381000" algn="l" rtl="0">
              <a:lnSpc>
                <a:spcPct val="100000"/>
              </a:lnSpc>
              <a:spcBef>
                <a:spcPts val="0"/>
              </a:spcBef>
              <a:spcAft>
                <a:spcPts val="0"/>
              </a:spcAft>
              <a:buClr>
                <a:schemeClr val="dk1"/>
              </a:buClr>
              <a:buSzPts val="1200"/>
              <a:buFont typeface="MS PGothic"/>
              <a:buChar char="➢"/>
            </a:pPr>
            <a:r>
              <a:rPr lang="en-US" sz="1200" b="1" u="sng" dirty="0">
                <a:solidFill>
                  <a:schemeClr val="dk1"/>
                </a:solidFill>
              </a:rPr>
              <a:t>T</a:t>
            </a:r>
            <a:r>
              <a:rPr lang="en-US" sz="1200" b="1" u="sng" dirty="0">
                <a:solidFill>
                  <a:schemeClr val="dk1"/>
                </a:solidFill>
                <a:latin typeface="Arial"/>
                <a:ea typeface="Arial"/>
                <a:cs typeface="Arial"/>
                <a:sym typeface="Arial"/>
              </a:rPr>
              <a:t>he date and time </a:t>
            </a:r>
            <a:r>
              <a:rPr lang="en-US" sz="1200" dirty="0">
                <a:solidFill>
                  <a:schemeClr val="dk1"/>
                </a:solidFill>
              </a:rPr>
              <a:t>the circle check was carried out;</a:t>
            </a:r>
          </a:p>
          <a:p>
            <a:pPr marL="393700" marR="0" lvl="0" indent="-381000" algn="l" rtl="0">
              <a:lnSpc>
                <a:spcPct val="100000"/>
              </a:lnSpc>
              <a:spcBef>
                <a:spcPts val="0"/>
              </a:spcBef>
              <a:spcAft>
                <a:spcPts val="0"/>
              </a:spcAft>
              <a:buClr>
                <a:schemeClr val="dk1"/>
              </a:buClr>
              <a:buSzPts val="1200"/>
              <a:buFont typeface="MS PGothic"/>
              <a:buChar char="➢"/>
            </a:pPr>
            <a:r>
              <a:rPr lang="en-US" sz="1200" b="1" u="sng" dirty="0">
                <a:solidFill>
                  <a:schemeClr val="dk1"/>
                </a:solidFill>
              </a:rPr>
              <a:t>The municipality </a:t>
            </a:r>
            <a:r>
              <a:rPr lang="en-US" sz="1200" dirty="0">
                <a:solidFill>
                  <a:schemeClr val="dk1"/>
                </a:solidFill>
              </a:rPr>
              <a:t>or location on the road where the circle check was carried out;</a:t>
            </a:r>
          </a:p>
          <a:p>
            <a:pPr marL="393700" marR="0" lvl="0" indent="-381000" algn="l" rtl="0">
              <a:lnSpc>
                <a:spcPct val="100000"/>
              </a:lnSpc>
              <a:spcBef>
                <a:spcPts val="0"/>
              </a:spcBef>
              <a:spcAft>
                <a:spcPts val="0"/>
              </a:spcAft>
              <a:buClr>
                <a:schemeClr val="dk1"/>
              </a:buClr>
              <a:buSzPts val="1200"/>
              <a:buFont typeface="MS PGothic"/>
              <a:buChar char="➢"/>
            </a:pPr>
            <a:r>
              <a:rPr lang="en-US" sz="1200" b="1" u="sng" dirty="0">
                <a:solidFill>
                  <a:schemeClr val="dk1"/>
                </a:solidFill>
              </a:rPr>
              <a:t>Defects noted </a:t>
            </a:r>
            <a:r>
              <a:rPr lang="en-US" sz="1200" dirty="0">
                <a:solidFill>
                  <a:schemeClr val="dk1"/>
                </a:solidFill>
              </a:rPr>
              <a:t>during the safety round or on route;</a:t>
            </a:r>
          </a:p>
          <a:p>
            <a:pPr marL="393700" marR="0" lvl="0" indent="-381000" algn="l" rtl="0">
              <a:lnSpc>
                <a:spcPct val="100000"/>
              </a:lnSpc>
              <a:spcBef>
                <a:spcPts val="0"/>
              </a:spcBef>
              <a:spcAft>
                <a:spcPts val="0"/>
              </a:spcAft>
              <a:buClr>
                <a:schemeClr val="dk1"/>
              </a:buClr>
              <a:buSzPts val="1200"/>
              <a:buFont typeface="MS PGothic"/>
              <a:buChar char="➢"/>
            </a:pPr>
            <a:r>
              <a:rPr lang="en-US" sz="1200" b="1" u="sng" dirty="0">
                <a:solidFill>
                  <a:schemeClr val="dk1"/>
                </a:solidFill>
              </a:rPr>
              <a:t>If no defect has been detected, this must also be indicated;</a:t>
            </a:r>
          </a:p>
          <a:p>
            <a:pPr marL="393700" indent="-381000">
              <a:buClr>
                <a:schemeClr val="dk1"/>
              </a:buClr>
              <a:buSzPts val="1200"/>
              <a:buFont typeface="MS PGothic"/>
              <a:buChar char="➢"/>
            </a:pPr>
            <a:r>
              <a:rPr lang="en-US" sz="1200" b="1" i="1" u="sng" dirty="0">
                <a:solidFill>
                  <a:schemeClr val="dk1"/>
                </a:solidFill>
              </a:rPr>
              <a:t>T</a:t>
            </a:r>
            <a:r>
              <a:rPr lang="en-US" sz="1200" b="1" i="1" u="sng" dirty="0">
                <a:solidFill>
                  <a:schemeClr val="dk1"/>
                </a:solidFill>
                <a:latin typeface="Arial"/>
                <a:ea typeface="Arial"/>
                <a:cs typeface="Arial"/>
                <a:sym typeface="Arial"/>
              </a:rPr>
              <a:t>he name of the person </a:t>
            </a:r>
            <a:r>
              <a:rPr lang="en-US" sz="1200" dirty="0">
                <a:solidFill>
                  <a:schemeClr val="dk1"/>
                </a:solidFill>
                <a:latin typeface="Arial"/>
                <a:ea typeface="Arial"/>
                <a:cs typeface="Arial"/>
                <a:sym typeface="Arial"/>
              </a:rPr>
              <a:t>who carried out the security round (in block letters and legible);</a:t>
            </a:r>
            <a:endParaRPr lang="en-US" sz="1200" dirty="0">
              <a:solidFill>
                <a:schemeClr val="dk1"/>
              </a:solidFill>
            </a:endParaRPr>
          </a:p>
          <a:p>
            <a:pPr marL="393700" marR="0" lvl="0" indent="-381000" algn="l" rtl="0">
              <a:lnSpc>
                <a:spcPct val="100000"/>
              </a:lnSpc>
              <a:spcBef>
                <a:spcPts val="0"/>
              </a:spcBef>
              <a:spcAft>
                <a:spcPts val="0"/>
              </a:spcAft>
              <a:buClr>
                <a:schemeClr val="dk1"/>
              </a:buClr>
              <a:buSzPts val="1200"/>
              <a:buFont typeface="MS PGothic"/>
              <a:buChar char="➢"/>
            </a:pPr>
            <a:endParaRPr lang="en-US" sz="1200" b="1" u="sng" dirty="0">
              <a:solidFill>
                <a:schemeClr val="dk1"/>
              </a:solidFill>
            </a:endParaRPr>
          </a:p>
          <a:p>
            <a:pPr marL="393700" marR="0" lvl="0" indent="-381000" algn="l" rtl="0">
              <a:lnSpc>
                <a:spcPct val="100000"/>
              </a:lnSpc>
              <a:spcBef>
                <a:spcPts val="0"/>
              </a:spcBef>
              <a:spcAft>
                <a:spcPts val="0"/>
              </a:spcAft>
              <a:buClr>
                <a:schemeClr val="dk1"/>
              </a:buClr>
              <a:buSzPts val="1200"/>
              <a:buFont typeface="MS PGothic"/>
              <a:buChar char="➢"/>
            </a:pPr>
            <a:endParaRPr lang="en-US" sz="1200" dirty="0">
              <a:solidFill>
                <a:schemeClr val="dk1"/>
              </a:solidFill>
            </a:endParaRPr>
          </a:p>
          <a:p>
            <a:pPr marL="393700" marR="0" lvl="0" indent="-381000" algn="l" rtl="0">
              <a:lnSpc>
                <a:spcPct val="100000"/>
              </a:lnSpc>
              <a:spcBef>
                <a:spcPts val="0"/>
              </a:spcBef>
              <a:spcAft>
                <a:spcPts val="0"/>
              </a:spcAft>
              <a:buClr>
                <a:schemeClr val="dk1"/>
              </a:buClr>
              <a:buSzPts val="1200"/>
              <a:buFont typeface="MS PGothic"/>
              <a:buChar char="➢"/>
            </a:pPr>
            <a:endParaRPr lang="en-US" sz="1200" dirty="0">
              <a:solidFill>
                <a:schemeClr val="dk1"/>
              </a:solidFill>
            </a:endParaRPr>
          </a:p>
          <a:p>
            <a:pPr marL="393700" marR="0" lvl="0" indent="-381000" algn="l" rtl="0">
              <a:lnSpc>
                <a:spcPct val="100000"/>
              </a:lnSpc>
              <a:spcBef>
                <a:spcPts val="0"/>
              </a:spcBef>
              <a:spcAft>
                <a:spcPts val="0"/>
              </a:spcAft>
              <a:buClr>
                <a:schemeClr val="dk1"/>
              </a:buClr>
              <a:buSzPts val="1200"/>
              <a:buFont typeface="MS PGothic"/>
              <a:buChar char="➢"/>
            </a:pPr>
            <a:endParaRPr sz="1200" dirty="0">
              <a:solidFill>
                <a:schemeClr val="dk1"/>
              </a:solidFill>
            </a:endParaRPr>
          </a:p>
        </p:txBody>
      </p:sp>
      <p:sp>
        <p:nvSpPr>
          <p:cNvPr id="217" name="Google Shape;217;p15"/>
          <p:cNvSpPr txBox="1"/>
          <p:nvPr/>
        </p:nvSpPr>
        <p:spPr>
          <a:xfrm>
            <a:off x="4572000" y="1705254"/>
            <a:ext cx="4047490" cy="2370447"/>
          </a:xfrm>
          <a:prstGeom prst="rect">
            <a:avLst/>
          </a:prstGeom>
          <a:noFill/>
          <a:ln>
            <a:noFill/>
          </a:ln>
        </p:spPr>
        <p:txBody>
          <a:bodyPr spcFirstLastPara="1" wrap="square" lIns="0" tIns="19675" rIns="0" bIns="0" anchor="t" anchorCtr="0">
            <a:spAutoFit/>
          </a:bodyPr>
          <a:lstStyle/>
          <a:p>
            <a:pPr marL="393700" marR="9525" lvl="0" indent="-381000" algn="just" rtl="0">
              <a:lnSpc>
                <a:spcPct val="119166"/>
              </a:lnSpc>
              <a:spcBef>
                <a:spcPts val="0"/>
              </a:spcBef>
              <a:spcAft>
                <a:spcPts val="0"/>
              </a:spcAft>
              <a:buClr>
                <a:schemeClr val="dk1"/>
              </a:buClr>
              <a:buSzPts val="1200"/>
              <a:buFont typeface="MS PGothic"/>
              <a:buChar char="➢"/>
            </a:pPr>
            <a:r>
              <a:rPr lang="en-US" sz="1200" b="1" u="sng" dirty="0">
                <a:solidFill>
                  <a:schemeClr val="dk1"/>
                </a:solidFill>
              </a:rPr>
              <a:t>A</a:t>
            </a:r>
            <a:r>
              <a:rPr lang="en-US" sz="1200" b="1" u="sng" dirty="0">
                <a:solidFill>
                  <a:schemeClr val="dk1"/>
                </a:solidFill>
                <a:latin typeface="Arial"/>
                <a:ea typeface="Arial"/>
                <a:cs typeface="Arial"/>
                <a:sym typeface="Arial"/>
              </a:rPr>
              <a:t> statement, signed by the driver or the designated person who carried out the inspection</a:t>
            </a:r>
            <a:r>
              <a:rPr lang="en-US" sz="1200" dirty="0">
                <a:solidFill>
                  <a:schemeClr val="dk1"/>
                </a:solidFill>
                <a:latin typeface="Arial"/>
                <a:ea typeface="Arial"/>
                <a:cs typeface="Arial"/>
                <a:sym typeface="Arial"/>
              </a:rPr>
              <a:t>, certifying that the vehicle has been inspected in accordance with the applicable requirements;</a:t>
            </a:r>
            <a:endParaRPr sz="1200" dirty="0">
              <a:solidFill>
                <a:schemeClr val="dk1"/>
              </a:solidFill>
              <a:latin typeface="Arial"/>
              <a:ea typeface="Arial"/>
              <a:cs typeface="Arial"/>
              <a:sym typeface="Arial"/>
            </a:endParaRPr>
          </a:p>
          <a:p>
            <a:pPr marL="393700" marR="0" lvl="0" indent="-381000" algn="just" rtl="0">
              <a:lnSpc>
                <a:spcPct val="113333"/>
              </a:lnSpc>
              <a:spcBef>
                <a:spcPts val="0"/>
              </a:spcBef>
              <a:spcAft>
                <a:spcPts val="0"/>
              </a:spcAft>
              <a:buClr>
                <a:schemeClr val="dk1"/>
              </a:buClr>
              <a:buSzPts val="1200"/>
              <a:buFont typeface="MS PGothic"/>
              <a:buChar char="➢"/>
            </a:pPr>
            <a:r>
              <a:rPr lang="en-US" sz="1200" b="1" i="1" u="sng" dirty="0">
                <a:solidFill>
                  <a:schemeClr val="dk1"/>
                </a:solidFill>
              </a:rPr>
              <a:t>If</a:t>
            </a:r>
            <a:r>
              <a:rPr lang="en-US" sz="1200" b="1" i="1" u="sng" dirty="0">
                <a:solidFill>
                  <a:schemeClr val="dk1"/>
                </a:solidFill>
                <a:latin typeface="Arial"/>
                <a:ea typeface="Arial"/>
                <a:cs typeface="Arial"/>
                <a:sym typeface="Arial"/>
              </a:rPr>
              <a:t> the driver has not carried out the circle check himself</a:t>
            </a:r>
            <a:endParaRPr lang="en-US" sz="1200" b="1" i="1" u="sng" dirty="0">
              <a:solidFill>
                <a:schemeClr val="dk1"/>
              </a:solidFill>
            </a:endParaRPr>
          </a:p>
          <a:p>
            <a:pPr marL="393700" marR="0" lvl="0" indent="-381000" algn="just" rtl="0">
              <a:lnSpc>
                <a:spcPct val="113333"/>
              </a:lnSpc>
              <a:spcBef>
                <a:spcPts val="0"/>
              </a:spcBef>
              <a:spcAft>
                <a:spcPts val="0"/>
              </a:spcAft>
              <a:buClr>
                <a:schemeClr val="dk1"/>
              </a:buClr>
              <a:buSzPts val="1200"/>
              <a:buFont typeface="MS PGothic"/>
              <a:buChar char="➢"/>
            </a:pPr>
            <a:r>
              <a:rPr lang="en-US" sz="1200" b="1" i="1" u="sng" dirty="0">
                <a:solidFill>
                  <a:schemeClr val="dk1"/>
                </a:solidFill>
              </a:rPr>
              <a:t>H</a:t>
            </a:r>
            <a:r>
              <a:rPr lang="en-US" sz="1200" b="1" i="1" u="sng" dirty="0">
                <a:solidFill>
                  <a:schemeClr val="dk1"/>
                </a:solidFill>
                <a:latin typeface="Arial"/>
                <a:ea typeface="Arial"/>
                <a:cs typeface="Arial"/>
                <a:sym typeface="Arial"/>
              </a:rPr>
              <a:t>is signature certifying that he has read and accepted it;</a:t>
            </a:r>
          </a:p>
          <a:p>
            <a:pPr marL="393700" marR="0" lvl="0" indent="-381000" algn="just" rtl="0">
              <a:lnSpc>
                <a:spcPct val="113333"/>
              </a:lnSpc>
              <a:spcBef>
                <a:spcPts val="0"/>
              </a:spcBef>
              <a:spcAft>
                <a:spcPts val="0"/>
              </a:spcAft>
              <a:buClr>
                <a:schemeClr val="dk1"/>
              </a:buClr>
              <a:buSzPts val="1200"/>
              <a:buFont typeface="MS PGothic"/>
              <a:buChar char="➢"/>
            </a:pPr>
            <a:r>
              <a:rPr lang="en-US" sz="1200" b="1" i="1" u="sng" dirty="0">
                <a:solidFill>
                  <a:schemeClr val="dk1"/>
                </a:solidFill>
              </a:rPr>
              <a:t>The mileage indicated by the odometer if the vehicle is equipped with one.</a:t>
            </a:r>
          </a:p>
        </p:txBody>
      </p:sp>
      <p:sp>
        <p:nvSpPr>
          <p:cNvPr id="219" name="Google Shape;219;p15"/>
          <p:cNvSpPr txBox="1"/>
          <p:nvPr/>
        </p:nvSpPr>
        <p:spPr>
          <a:xfrm>
            <a:off x="396975" y="1035587"/>
            <a:ext cx="5718810" cy="531546"/>
          </a:xfrm>
          <a:prstGeom prst="rect">
            <a:avLst/>
          </a:prstGeom>
          <a:noFill/>
          <a:ln>
            <a:noFill/>
          </a:ln>
        </p:spPr>
        <p:txBody>
          <a:bodyPr spcFirstLastPara="1" wrap="square" lIns="0" tIns="22850" rIns="0" bIns="0" anchor="t" anchorCtr="0">
            <a:spAutoFit/>
          </a:bodyPr>
          <a:lstStyle/>
          <a:p>
            <a:pPr marL="12700" marR="5080" lvl="0" indent="0" algn="l" rtl="0">
              <a:lnSpc>
                <a:spcPct val="117857"/>
              </a:lnSpc>
              <a:spcBef>
                <a:spcPts val="0"/>
              </a:spcBef>
              <a:spcAft>
                <a:spcPts val="0"/>
              </a:spcAft>
              <a:buNone/>
            </a:pPr>
            <a:r>
              <a:rPr lang="en-US" sz="1400" dirty="0">
                <a:solidFill>
                  <a:schemeClr val="dk1"/>
                </a:solidFill>
                <a:latin typeface="Arial"/>
                <a:ea typeface="Arial"/>
                <a:cs typeface="Arial"/>
                <a:sym typeface="Arial"/>
              </a:rPr>
              <a:t>The regulations do not require a specific safety round report. However</a:t>
            </a:r>
            <a:r>
              <a:rPr lang="en-US" sz="1400" b="1" u="sng" dirty="0">
                <a:solidFill>
                  <a:schemeClr val="dk1"/>
                </a:solidFill>
                <a:latin typeface="Arial"/>
                <a:ea typeface="Arial"/>
                <a:cs typeface="Arial"/>
                <a:sym typeface="Arial"/>
              </a:rPr>
              <a:t>, it must contain the following elements:</a:t>
            </a:r>
            <a:endParaRPr sz="1400" b="1" u="sng" dirty="0">
              <a:solidFill>
                <a:schemeClr val="dk1"/>
              </a:solidFill>
              <a:latin typeface="Arial"/>
              <a:ea typeface="Arial"/>
              <a:cs typeface="Arial"/>
              <a:sym typeface="Arial"/>
            </a:endParaRPr>
          </a:p>
        </p:txBody>
      </p:sp>
      <p:sp>
        <p:nvSpPr>
          <p:cNvPr id="220" name="Google Shape;220;p15"/>
          <p:cNvSpPr/>
          <p:nvPr/>
        </p:nvSpPr>
        <p:spPr>
          <a:xfrm>
            <a:off x="7156649" y="4114798"/>
            <a:ext cx="1866264" cy="4445"/>
          </a:xfrm>
          <a:custGeom>
            <a:avLst/>
            <a:gdLst/>
            <a:ahLst/>
            <a:cxnLst/>
            <a:rect l="l" t="t" r="r" b="b"/>
            <a:pathLst>
              <a:path w="1866265" h="4445" extrusionOk="0">
                <a:moveTo>
                  <a:pt x="0" y="0"/>
                </a:moveTo>
                <a:lnTo>
                  <a:pt x="1865699" y="3899"/>
                </a:lnTo>
              </a:path>
            </a:pathLst>
          </a:custGeom>
          <a:noFill/>
          <a:ln w="190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21" name="Google Shape;221;p15"/>
          <p:cNvSpPr txBox="1"/>
          <p:nvPr/>
        </p:nvSpPr>
        <p:spPr>
          <a:xfrm>
            <a:off x="7528049" y="4101148"/>
            <a:ext cx="1513840" cy="135935"/>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sz="800" dirty="0">
                <a:solidFill>
                  <a:srgbClr val="01D1B7"/>
                </a:solidFill>
              </a:rPr>
              <a:t>Driving a heavy vehicle </a:t>
            </a:r>
            <a:r>
              <a:rPr lang="en-US" sz="800" dirty="0">
                <a:solidFill>
                  <a:srgbClr val="01D1B7"/>
                </a:solidFill>
                <a:latin typeface="Arial"/>
                <a:ea typeface="Arial"/>
                <a:cs typeface="Arial"/>
                <a:sym typeface="Arial"/>
              </a:rPr>
              <a:t> 362</a:t>
            </a:r>
            <a:endParaRPr sz="800" dirty="0">
              <a:solidFill>
                <a:schemeClr val="dk1"/>
              </a:solidFill>
              <a:latin typeface="Arial"/>
              <a:ea typeface="Arial"/>
              <a:cs typeface="Arial"/>
              <a:sym typeface="Arial"/>
            </a:endParaRPr>
          </a:p>
        </p:txBody>
      </p:sp>
      <p:sp>
        <p:nvSpPr>
          <p:cNvPr id="222" name="Google Shape;222;p15"/>
          <p:cNvSpPr/>
          <p:nvPr/>
        </p:nvSpPr>
        <p:spPr>
          <a:xfrm>
            <a:off x="8836108" y="4114116"/>
            <a:ext cx="635" cy="131445"/>
          </a:xfrm>
          <a:custGeom>
            <a:avLst/>
            <a:gdLst/>
            <a:ahLst/>
            <a:cxnLst/>
            <a:rect l="l" t="t" r="r" b="b"/>
            <a:pathLst>
              <a:path w="634" h="131445" extrusionOk="0">
                <a:moveTo>
                  <a:pt x="149" y="-9524"/>
                </a:moveTo>
                <a:lnTo>
                  <a:pt x="149" y="140924"/>
                </a:lnTo>
              </a:path>
            </a:pathLst>
          </a:custGeom>
          <a:noFill/>
          <a:ln w="193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23" name="Google Shape;223;p15"/>
          <p:cNvSpPr txBox="1">
            <a:spLocks noGrp="1"/>
          </p:cNvSpPr>
          <p:nvPr>
            <p:ph type="ftr" idx="11"/>
          </p:nvPr>
        </p:nvSpPr>
        <p:spPr>
          <a:xfrm>
            <a:off x="8159211" y="4790867"/>
            <a:ext cx="808990" cy="229235"/>
          </a:xfrm>
          <a:prstGeom prst="rect">
            <a:avLst/>
          </a:prstGeom>
          <a:noFill/>
          <a:ln>
            <a:noFill/>
          </a:ln>
        </p:spPr>
        <p:txBody>
          <a:bodyPr spcFirstLastPara="1" wrap="square" lIns="0" tIns="7600" rIns="0" bIns="0" anchor="t" anchorCtr="0">
            <a:spAutoFit/>
          </a:bodyPr>
          <a:lstStyle/>
          <a:p>
            <a:pPr marL="12700" marR="5080" lvl="0" indent="17780" algn="l" rtl="0">
              <a:lnSpc>
                <a:spcPct val="118571"/>
              </a:lnSpc>
              <a:spcBef>
                <a:spcPts val="0"/>
              </a:spcBef>
              <a:spcAft>
                <a:spcPts val="0"/>
              </a:spcAft>
              <a:buNone/>
            </a:pPr>
            <a:r>
              <a:rPr lang="en-US"/>
              <a:t>Commission scolaire  de la Rivière-du-Nord</a:t>
            </a:r>
            <a:endParaRPr/>
          </a:p>
        </p:txBody>
      </p:sp>
      <p:sp>
        <p:nvSpPr>
          <p:cNvPr id="224" name="Google Shape;224;p15"/>
          <p:cNvSpPr txBox="1">
            <a:spLocks noGrp="1"/>
          </p:cNvSpPr>
          <p:nvPr>
            <p:ph type="dt" idx="10"/>
          </p:nvPr>
        </p:nvSpPr>
        <p:spPr>
          <a:xfrm>
            <a:off x="660015" y="4865278"/>
            <a:ext cx="403859" cy="116839"/>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a:t>ÇA ROULE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16"/>
          <p:cNvSpPr txBox="1">
            <a:spLocks noGrp="1"/>
          </p:cNvSpPr>
          <p:nvPr>
            <p:ph type="title"/>
          </p:nvPr>
        </p:nvSpPr>
        <p:spPr>
          <a:xfrm>
            <a:off x="384725" y="505857"/>
            <a:ext cx="4862830" cy="39116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dirty="0"/>
              <a:t>When to report a defect ?</a:t>
            </a:r>
            <a:endParaRPr dirty="0"/>
          </a:p>
        </p:txBody>
      </p:sp>
      <p:sp>
        <p:nvSpPr>
          <p:cNvPr id="230" name="Google Shape;230;p16"/>
          <p:cNvSpPr txBox="1"/>
          <p:nvPr/>
        </p:nvSpPr>
        <p:spPr>
          <a:xfrm>
            <a:off x="384725" y="1063955"/>
            <a:ext cx="2286635" cy="299720"/>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sz="1800" dirty="0">
                <a:solidFill>
                  <a:srgbClr val="01D1B7"/>
                </a:solidFill>
              </a:rPr>
              <a:t>Minor defects</a:t>
            </a:r>
            <a:endParaRPr sz="1800" dirty="0">
              <a:solidFill>
                <a:schemeClr val="dk1"/>
              </a:solidFill>
              <a:latin typeface="Arial"/>
              <a:ea typeface="Arial"/>
              <a:cs typeface="Arial"/>
              <a:sym typeface="Arial"/>
            </a:endParaRPr>
          </a:p>
        </p:txBody>
      </p:sp>
      <p:sp>
        <p:nvSpPr>
          <p:cNvPr id="231" name="Google Shape;231;p16"/>
          <p:cNvSpPr/>
          <p:nvPr/>
        </p:nvSpPr>
        <p:spPr>
          <a:xfrm>
            <a:off x="7184697" y="2726818"/>
            <a:ext cx="1314599" cy="1201944"/>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32" name="Google Shape;232;p16"/>
          <p:cNvSpPr txBox="1"/>
          <p:nvPr/>
        </p:nvSpPr>
        <p:spPr>
          <a:xfrm>
            <a:off x="384725" y="1619453"/>
            <a:ext cx="8357234" cy="2053694"/>
          </a:xfrm>
          <a:prstGeom prst="rect">
            <a:avLst/>
          </a:prstGeom>
          <a:noFill/>
          <a:ln>
            <a:noFill/>
          </a:ln>
        </p:spPr>
        <p:txBody>
          <a:bodyPr spcFirstLastPara="1" wrap="square" lIns="0" tIns="19675" rIns="0" bIns="0" anchor="t" anchorCtr="0">
            <a:spAutoFit/>
          </a:bodyPr>
          <a:lstStyle/>
          <a:p>
            <a:pPr marL="12700" marR="5080" lvl="0" indent="0" algn="l" rtl="0">
              <a:lnSpc>
                <a:spcPct val="119166"/>
              </a:lnSpc>
              <a:spcBef>
                <a:spcPts val="0"/>
              </a:spcBef>
              <a:spcAft>
                <a:spcPts val="0"/>
              </a:spcAft>
              <a:buNone/>
            </a:pPr>
            <a:r>
              <a:rPr lang="en-US" sz="1150" b="1" u="sng" dirty="0">
                <a:solidFill>
                  <a:schemeClr val="dk1"/>
                </a:solidFill>
                <a:latin typeface="Arial"/>
                <a:ea typeface="Arial"/>
                <a:cs typeface="Arial"/>
                <a:sym typeface="Arial"/>
              </a:rPr>
              <a:t>A minor defect </a:t>
            </a:r>
            <a:r>
              <a:rPr lang="en-US" sz="1150" dirty="0">
                <a:solidFill>
                  <a:schemeClr val="dk1"/>
                </a:solidFill>
                <a:latin typeface="Arial"/>
                <a:ea typeface="Arial"/>
                <a:cs typeface="Arial"/>
                <a:sym typeface="Arial"/>
              </a:rPr>
              <a:t>must be recorded in the circle check report and reported to the operator according to the first of the following two possibilities:</a:t>
            </a:r>
            <a:endParaRPr sz="1150" dirty="0">
              <a:solidFill>
                <a:schemeClr val="dk1"/>
              </a:solidFill>
              <a:latin typeface="Arial"/>
              <a:ea typeface="Arial"/>
              <a:cs typeface="Arial"/>
              <a:sym typeface="Arial"/>
            </a:endParaRPr>
          </a:p>
          <a:p>
            <a:pPr marL="469900" marR="0" lvl="0" indent="-381635" algn="l" rtl="0">
              <a:lnSpc>
                <a:spcPct val="119166"/>
              </a:lnSpc>
              <a:spcBef>
                <a:spcPts val="0"/>
              </a:spcBef>
              <a:spcAft>
                <a:spcPts val="0"/>
              </a:spcAft>
              <a:buClr>
                <a:schemeClr val="dk1"/>
              </a:buClr>
              <a:buSzPts val="1200"/>
              <a:buFont typeface="MS PGothic"/>
              <a:buChar char="➢"/>
            </a:pPr>
            <a:r>
              <a:rPr lang="en-US" sz="1200" b="1" i="1" u="sng" dirty="0">
                <a:solidFill>
                  <a:schemeClr val="dk1"/>
                </a:solidFill>
              </a:rPr>
              <a:t>before the next circle check</a:t>
            </a:r>
            <a:r>
              <a:rPr lang="en-US" sz="1200" b="1" i="1" u="sng" dirty="0">
                <a:solidFill>
                  <a:schemeClr val="dk1"/>
                </a:solidFill>
                <a:latin typeface="Arial"/>
                <a:ea typeface="Arial"/>
                <a:cs typeface="Arial"/>
                <a:sym typeface="Arial"/>
              </a:rPr>
              <a:t> ;</a:t>
            </a:r>
            <a:endParaRPr sz="1200" dirty="0">
              <a:solidFill>
                <a:schemeClr val="dk1"/>
              </a:solidFill>
              <a:latin typeface="Arial"/>
              <a:ea typeface="Arial"/>
              <a:cs typeface="Arial"/>
              <a:sym typeface="Arial"/>
            </a:endParaRPr>
          </a:p>
          <a:p>
            <a:pPr marL="469900" marR="0" lvl="0" indent="-381635" algn="l" rtl="0">
              <a:lnSpc>
                <a:spcPct val="119583"/>
              </a:lnSpc>
              <a:spcBef>
                <a:spcPts val="0"/>
              </a:spcBef>
              <a:spcAft>
                <a:spcPts val="0"/>
              </a:spcAft>
              <a:buClr>
                <a:schemeClr val="dk1"/>
              </a:buClr>
              <a:buSzPts val="1200"/>
              <a:buFont typeface="MS PGothic"/>
              <a:buChar char="➢"/>
            </a:pPr>
            <a:r>
              <a:rPr lang="en-US" sz="1200" b="1" i="1" u="sng" dirty="0">
                <a:solidFill>
                  <a:schemeClr val="dk1"/>
                </a:solidFill>
              </a:rPr>
              <a:t>within 24 hours of writing the report</a:t>
            </a:r>
            <a:r>
              <a:rPr lang="en-US" sz="1200" b="1" i="1" u="sng" dirty="0">
                <a:solidFill>
                  <a:schemeClr val="dk1"/>
                </a:solidFill>
                <a:latin typeface="Arial"/>
                <a:ea typeface="Arial"/>
                <a:cs typeface="Arial"/>
                <a:sym typeface="Arial"/>
              </a:rPr>
              <a:t>.</a:t>
            </a:r>
            <a:endParaRPr sz="1200" dirty="0">
              <a:solidFill>
                <a:schemeClr val="dk1"/>
              </a:solidFill>
              <a:latin typeface="Arial"/>
              <a:ea typeface="Arial"/>
              <a:cs typeface="Arial"/>
              <a:sym typeface="Arial"/>
            </a:endParaRPr>
          </a:p>
          <a:p>
            <a:pPr marL="0" marR="0" lvl="0" indent="0" algn="l" rtl="0">
              <a:lnSpc>
                <a:spcPct val="100000"/>
              </a:lnSpc>
              <a:spcBef>
                <a:spcPts val="40"/>
              </a:spcBef>
              <a:spcAft>
                <a:spcPts val="0"/>
              </a:spcAft>
              <a:buNone/>
            </a:pPr>
            <a:endParaRPr sz="1900" dirty="0">
              <a:solidFill>
                <a:schemeClr val="dk1"/>
              </a:solidFill>
              <a:latin typeface="Arial"/>
              <a:ea typeface="Arial"/>
              <a:cs typeface="Arial"/>
              <a:sym typeface="Arial"/>
            </a:endParaRPr>
          </a:p>
          <a:p>
            <a:pPr marL="57785" marR="2089150" lvl="0" indent="0" algn="just" rtl="0">
              <a:lnSpc>
                <a:spcPct val="119166"/>
              </a:lnSpc>
              <a:spcBef>
                <a:spcPts val="5"/>
              </a:spcBef>
              <a:spcAft>
                <a:spcPts val="0"/>
              </a:spcAft>
              <a:buNone/>
            </a:pPr>
            <a:r>
              <a:rPr lang="en-US" sz="1200" dirty="0">
                <a:solidFill>
                  <a:schemeClr val="dk1"/>
                </a:solidFill>
                <a:latin typeface="Arial"/>
                <a:ea typeface="Arial"/>
                <a:cs typeface="Arial"/>
                <a:sym typeface="Arial"/>
              </a:rPr>
              <a:t>It is recommended to report the problem as soon as possible to avoid repair delays. The operator, if not the owner of the vehicle, must notify the latter to ensure follow-up. Rapid intervention could allow the defect to be repaired before the vehicle even hits the road and thus ensure safe traffic.</a:t>
            </a:r>
            <a:endParaRPr sz="1200" dirty="0">
              <a:solidFill>
                <a:schemeClr val="dk1"/>
              </a:solidFill>
              <a:latin typeface="Arial"/>
              <a:ea typeface="Arial"/>
              <a:cs typeface="Arial"/>
              <a:sym typeface="Arial"/>
            </a:endParaRPr>
          </a:p>
        </p:txBody>
      </p:sp>
      <p:sp>
        <p:nvSpPr>
          <p:cNvPr id="233" name="Google Shape;233;p16"/>
          <p:cNvSpPr/>
          <p:nvPr/>
        </p:nvSpPr>
        <p:spPr>
          <a:xfrm>
            <a:off x="7156649" y="4114798"/>
            <a:ext cx="1866264" cy="4445"/>
          </a:xfrm>
          <a:custGeom>
            <a:avLst/>
            <a:gdLst/>
            <a:ahLst/>
            <a:cxnLst/>
            <a:rect l="l" t="t" r="r" b="b"/>
            <a:pathLst>
              <a:path w="1866265" h="4445" extrusionOk="0">
                <a:moveTo>
                  <a:pt x="0" y="0"/>
                </a:moveTo>
                <a:lnTo>
                  <a:pt x="1865699" y="3899"/>
                </a:lnTo>
              </a:path>
            </a:pathLst>
          </a:custGeom>
          <a:noFill/>
          <a:ln w="190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34" name="Google Shape;234;p16"/>
          <p:cNvSpPr txBox="1"/>
          <p:nvPr/>
        </p:nvSpPr>
        <p:spPr>
          <a:xfrm>
            <a:off x="7528049" y="4101148"/>
            <a:ext cx="1513840" cy="135935"/>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sz="800" dirty="0">
                <a:solidFill>
                  <a:srgbClr val="01D1B7"/>
                </a:solidFill>
              </a:rPr>
              <a:t>Driving a heavy vehicle</a:t>
            </a:r>
            <a:r>
              <a:rPr lang="en-US" sz="800" dirty="0">
                <a:solidFill>
                  <a:srgbClr val="01D1B7"/>
                </a:solidFill>
                <a:latin typeface="Arial"/>
                <a:ea typeface="Arial"/>
                <a:cs typeface="Arial"/>
                <a:sym typeface="Arial"/>
              </a:rPr>
              <a:t> 364</a:t>
            </a:r>
            <a:endParaRPr sz="800" dirty="0">
              <a:solidFill>
                <a:schemeClr val="dk1"/>
              </a:solidFill>
              <a:latin typeface="Arial"/>
              <a:ea typeface="Arial"/>
              <a:cs typeface="Arial"/>
              <a:sym typeface="Arial"/>
            </a:endParaRPr>
          </a:p>
        </p:txBody>
      </p:sp>
      <p:sp>
        <p:nvSpPr>
          <p:cNvPr id="235" name="Google Shape;235;p16"/>
          <p:cNvSpPr/>
          <p:nvPr/>
        </p:nvSpPr>
        <p:spPr>
          <a:xfrm>
            <a:off x="8836108" y="4114116"/>
            <a:ext cx="635" cy="131445"/>
          </a:xfrm>
          <a:custGeom>
            <a:avLst/>
            <a:gdLst/>
            <a:ahLst/>
            <a:cxnLst/>
            <a:rect l="l" t="t" r="r" b="b"/>
            <a:pathLst>
              <a:path w="634" h="131445" extrusionOk="0">
                <a:moveTo>
                  <a:pt x="149" y="-9524"/>
                </a:moveTo>
                <a:lnTo>
                  <a:pt x="149" y="140924"/>
                </a:lnTo>
              </a:path>
            </a:pathLst>
          </a:custGeom>
          <a:noFill/>
          <a:ln w="193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36" name="Google Shape;236;p16"/>
          <p:cNvSpPr txBox="1">
            <a:spLocks noGrp="1"/>
          </p:cNvSpPr>
          <p:nvPr>
            <p:ph type="ftr" idx="11"/>
          </p:nvPr>
        </p:nvSpPr>
        <p:spPr>
          <a:xfrm>
            <a:off x="8159211" y="4790867"/>
            <a:ext cx="808990" cy="229235"/>
          </a:xfrm>
          <a:prstGeom prst="rect">
            <a:avLst/>
          </a:prstGeom>
          <a:noFill/>
          <a:ln>
            <a:noFill/>
          </a:ln>
        </p:spPr>
        <p:txBody>
          <a:bodyPr spcFirstLastPara="1" wrap="square" lIns="0" tIns="7600" rIns="0" bIns="0" anchor="t" anchorCtr="0">
            <a:spAutoFit/>
          </a:bodyPr>
          <a:lstStyle/>
          <a:p>
            <a:pPr marL="12700" marR="5080" lvl="0" indent="17780" algn="l" rtl="0">
              <a:lnSpc>
                <a:spcPct val="118571"/>
              </a:lnSpc>
              <a:spcBef>
                <a:spcPts val="0"/>
              </a:spcBef>
              <a:spcAft>
                <a:spcPts val="0"/>
              </a:spcAft>
              <a:buNone/>
            </a:pPr>
            <a:r>
              <a:rPr lang="en-US"/>
              <a:t>Commission scolaire  de la Rivière-du-Nord</a:t>
            </a:r>
            <a:endParaRPr/>
          </a:p>
        </p:txBody>
      </p:sp>
      <p:sp>
        <p:nvSpPr>
          <p:cNvPr id="237" name="Google Shape;237;p16"/>
          <p:cNvSpPr txBox="1">
            <a:spLocks noGrp="1"/>
          </p:cNvSpPr>
          <p:nvPr>
            <p:ph type="dt" idx="10"/>
          </p:nvPr>
        </p:nvSpPr>
        <p:spPr>
          <a:xfrm>
            <a:off x="660015" y="4865278"/>
            <a:ext cx="403859" cy="116839"/>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a:t>ÇA ROULE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17"/>
          <p:cNvSpPr txBox="1">
            <a:spLocks noGrp="1"/>
          </p:cNvSpPr>
          <p:nvPr>
            <p:ph type="title"/>
          </p:nvPr>
        </p:nvSpPr>
        <p:spPr>
          <a:xfrm>
            <a:off x="384725" y="505857"/>
            <a:ext cx="4862830" cy="39116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dirty="0"/>
              <a:t>When to report a defect ?</a:t>
            </a:r>
            <a:endParaRPr dirty="0"/>
          </a:p>
        </p:txBody>
      </p:sp>
      <p:sp>
        <p:nvSpPr>
          <p:cNvPr id="243" name="Google Shape;243;p17"/>
          <p:cNvSpPr txBox="1"/>
          <p:nvPr/>
        </p:nvSpPr>
        <p:spPr>
          <a:xfrm>
            <a:off x="384725" y="1216355"/>
            <a:ext cx="2276475" cy="299720"/>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sz="1800" dirty="0">
                <a:solidFill>
                  <a:srgbClr val="01D1B7"/>
                </a:solidFill>
              </a:rPr>
              <a:t>Major defect</a:t>
            </a:r>
            <a:endParaRPr sz="1800" dirty="0">
              <a:solidFill>
                <a:schemeClr val="dk1"/>
              </a:solidFill>
              <a:latin typeface="Arial"/>
              <a:ea typeface="Arial"/>
              <a:cs typeface="Arial"/>
              <a:sym typeface="Arial"/>
            </a:endParaRPr>
          </a:p>
        </p:txBody>
      </p:sp>
      <p:sp>
        <p:nvSpPr>
          <p:cNvPr id="244" name="Google Shape;244;p17"/>
          <p:cNvSpPr txBox="1"/>
          <p:nvPr/>
        </p:nvSpPr>
        <p:spPr>
          <a:xfrm>
            <a:off x="384725" y="1745183"/>
            <a:ext cx="8373745" cy="862287"/>
          </a:xfrm>
          <a:prstGeom prst="rect">
            <a:avLst/>
          </a:prstGeom>
          <a:noFill/>
          <a:ln>
            <a:noFill/>
          </a:ln>
        </p:spPr>
        <p:txBody>
          <a:bodyPr spcFirstLastPara="1" wrap="square" lIns="0" tIns="12700" rIns="0" bIns="0" anchor="t" anchorCtr="0">
            <a:spAutoFit/>
          </a:bodyPr>
          <a:lstStyle/>
          <a:p>
            <a:pPr marL="12700" marR="5080" lvl="0" indent="0" algn="l" rtl="0">
              <a:lnSpc>
                <a:spcPct val="114599"/>
              </a:lnSpc>
              <a:spcBef>
                <a:spcPts val="0"/>
              </a:spcBef>
              <a:spcAft>
                <a:spcPts val="0"/>
              </a:spcAft>
              <a:buNone/>
            </a:pPr>
            <a:r>
              <a:rPr lang="en-US" sz="1200" b="1" u="sng" dirty="0">
                <a:solidFill>
                  <a:schemeClr val="dk1"/>
                </a:solidFill>
              </a:rPr>
              <a:t>A major defect must be recorded immediately in the safety round report and reported without delay to the operator.</a:t>
            </a:r>
          </a:p>
          <a:p>
            <a:pPr marL="12700" marR="5080" lvl="0" indent="0" algn="l" rtl="0">
              <a:lnSpc>
                <a:spcPct val="114599"/>
              </a:lnSpc>
              <a:spcBef>
                <a:spcPts val="0"/>
              </a:spcBef>
              <a:spcAft>
                <a:spcPts val="0"/>
              </a:spcAft>
              <a:buNone/>
            </a:pPr>
            <a:endParaRPr sz="1200" b="1" u="sng" dirty="0">
              <a:solidFill>
                <a:schemeClr val="dk1"/>
              </a:solidFill>
            </a:endParaRPr>
          </a:p>
          <a:p>
            <a:pPr marL="12700" marR="22860" lvl="0" indent="0" algn="l" rtl="0">
              <a:lnSpc>
                <a:spcPct val="114599"/>
              </a:lnSpc>
              <a:spcBef>
                <a:spcPts val="5"/>
              </a:spcBef>
              <a:spcAft>
                <a:spcPts val="0"/>
              </a:spcAft>
              <a:buNone/>
            </a:pPr>
            <a:r>
              <a:rPr lang="en-US" sz="1200" b="1" u="sng" dirty="0">
                <a:solidFill>
                  <a:schemeClr val="dk1"/>
                </a:solidFill>
                <a:latin typeface="Arial"/>
                <a:ea typeface="Arial"/>
                <a:cs typeface="Arial"/>
                <a:sym typeface="Arial"/>
              </a:rPr>
              <a:t>A major defect constitutes a driving ban</a:t>
            </a:r>
            <a:r>
              <a:rPr lang="en-US" sz="1200" dirty="0">
                <a:solidFill>
                  <a:schemeClr val="dk1"/>
                </a:solidFill>
                <a:latin typeface="Arial"/>
                <a:ea typeface="Arial"/>
                <a:cs typeface="Arial"/>
                <a:sym typeface="Arial"/>
              </a:rPr>
              <a:t>, i.e. it is prohibited to drive or allow a vehicle </a:t>
            </a:r>
            <a:r>
              <a:rPr lang="en-US" sz="1200" b="1" u="sng" dirty="0">
                <a:solidFill>
                  <a:schemeClr val="dk1"/>
                </a:solidFill>
                <a:latin typeface="Arial"/>
                <a:ea typeface="Arial"/>
                <a:cs typeface="Arial"/>
                <a:sym typeface="Arial"/>
              </a:rPr>
              <a:t>to be driven if it has a major defect</a:t>
            </a:r>
            <a:r>
              <a:rPr lang="en-US" sz="1200" u="sng" dirty="0">
                <a:solidFill>
                  <a:schemeClr val="dk1"/>
                </a:solidFill>
                <a:latin typeface="Arial"/>
                <a:ea typeface="Arial"/>
                <a:cs typeface="Arial"/>
                <a:sym typeface="Arial"/>
              </a:rPr>
              <a:t>.</a:t>
            </a:r>
            <a:endParaRPr sz="1200" u="sng" dirty="0">
              <a:solidFill>
                <a:schemeClr val="dk1"/>
              </a:solidFill>
              <a:latin typeface="Arial"/>
              <a:ea typeface="Arial"/>
              <a:cs typeface="Arial"/>
              <a:sym typeface="Arial"/>
            </a:endParaRPr>
          </a:p>
        </p:txBody>
      </p:sp>
      <p:sp>
        <p:nvSpPr>
          <p:cNvPr id="245" name="Google Shape;245;p17"/>
          <p:cNvSpPr/>
          <p:nvPr/>
        </p:nvSpPr>
        <p:spPr>
          <a:xfrm>
            <a:off x="7502106" y="2729900"/>
            <a:ext cx="1199053" cy="1283374"/>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46" name="Google Shape;246;p17"/>
          <p:cNvSpPr/>
          <p:nvPr/>
        </p:nvSpPr>
        <p:spPr>
          <a:xfrm>
            <a:off x="7156649" y="4114798"/>
            <a:ext cx="1866264" cy="4445"/>
          </a:xfrm>
          <a:custGeom>
            <a:avLst/>
            <a:gdLst/>
            <a:ahLst/>
            <a:cxnLst/>
            <a:rect l="l" t="t" r="r" b="b"/>
            <a:pathLst>
              <a:path w="1866265" h="4445" extrusionOk="0">
                <a:moveTo>
                  <a:pt x="0" y="0"/>
                </a:moveTo>
                <a:lnTo>
                  <a:pt x="1865699" y="3899"/>
                </a:lnTo>
              </a:path>
            </a:pathLst>
          </a:custGeom>
          <a:noFill/>
          <a:ln w="190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47" name="Google Shape;247;p17"/>
          <p:cNvSpPr txBox="1"/>
          <p:nvPr/>
        </p:nvSpPr>
        <p:spPr>
          <a:xfrm>
            <a:off x="7528049" y="4101148"/>
            <a:ext cx="1513840" cy="147320"/>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sz="800">
                <a:solidFill>
                  <a:srgbClr val="01D1B7"/>
                </a:solidFill>
                <a:latin typeface="Arial"/>
                <a:ea typeface="Arial"/>
                <a:cs typeface="Arial"/>
                <a:sym typeface="Arial"/>
              </a:rPr>
              <a:t>Conduire un véhicule lourd 364</a:t>
            </a:r>
            <a:endParaRPr sz="800">
              <a:solidFill>
                <a:schemeClr val="dk1"/>
              </a:solidFill>
              <a:latin typeface="Arial"/>
              <a:ea typeface="Arial"/>
              <a:cs typeface="Arial"/>
              <a:sym typeface="Arial"/>
            </a:endParaRPr>
          </a:p>
        </p:txBody>
      </p:sp>
      <p:sp>
        <p:nvSpPr>
          <p:cNvPr id="248" name="Google Shape;248;p17"/>
          <p:cNvSpPr/>
          <p:nvPr/>
        </p:nvSpPr>
        <p:spPr>
          <a:xfrm>
            <a:off x="8836108" y="4114116"/>
            <a:ext cx="635" cy="131445"/>
          </a:xfrm>
          <a:custGeom>
            <a:avLst/>
            <a:gdLst/>
            <a:ahLst/>
            <a:cxnLst/>
            <a:rect l="l" t="t" r="r" b="b"/>
            <a:pathLst>
              <a:path w="634" h="131445" extrusionOk="0">
                <a:moveTo>
                  <a:pt x="149" y="-9524"/>
                </a:moveTo>
                <a:lnTo>
                  <a:pt x="149" y="140924"/>
                </a:lnTo>
              </a:path>
            </a:pathLst>
          </a:custGeom>
          <a:noFill/>
          <a:ln w="193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49" name="Google Shape;249;p17"/>
          <p:cNvSpPr txBox="1">
            <a:spLocks noGrp="1"/>
          </p:cNvSpPr>
          <p:nvPr>
            <p:ph type="ftr" idx="11"/>
          </p:nvPr>
        </p:nvSpPr>
        <p:spPr>
          <a:xfrm>
            <a:off x="8159211" y="4790867"/>
            <a:ext cx="808990" cy="229235"/>
          </a:xfrm>
          <a:prstGeom prst="rect">
            <a:avLst/>
          </a:prstGeom>
          <a:noFill/>
          <a:ln>
            <a:noFill/>
          </a:ln>
        </p:spPr>
        <p:txBody>
          <a:bodyPr spcFirstLastPara="1" wrap="square" lIns="0" tIns="7600" rIns="0" bIns="0" anchor="t" anchorCtr="0">
            <a:spAutoFit/>
          </a:bodyPr>
          <a:lstStyle/>
          <a:p>
            <a:pPr marL="12700" marR="5080" lvl="0" indent="17780" algn="l" rtl="0">
              <a:lnSpc>
                <a:spcPct val="118571"/>
              </a:lnSpc>
              <a:spcBef>
                <a:spcPts val="0"/>
              </a:spcBef>
              <a:spcAft>
                <a:spcPts val="0"/>
              </a:spcAft>
              <a:buNone/>
            </a:pPr>
            <a:r>
              <a:rPr lang="en-US"/>
              <a:t>Commission scolaire  de la Rivière-du-Nord</a:t>
            </a:r>
            <a:endParaRPr/>
          </a:p>
        </p:txBody>
      </p:sp>
      <p:sp>
        <p:nvSpPr>
          <p:cNvPr id="250" name="Google Shape;250;p17"/>
          <p:cNvSpPr txBox="1">
            <a:spLocks noGrp="1"/>
          </p:cNvSpPr>
          <p:nvPr>
            <p:ph type="dt" idx="10"/>
          </p:nvPr>
        </p:nvSpPr>
        <p:spPr>
          <a:xfrm>
            <a:off x="660015" y="4865278"/>
            <a:ext cx="403859" cy="116839"/>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a:t>ÇA ROULE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p18"/>
          <p:cNvSpPr txBox="1">
            <a:spLocks noGrp="1"/>
          </p:cNvSpPr>
          <p:nvPr>
            <p:ph type="title"/>
          </p:nvPr>
        </p:nvSpPr>
        <p:spPr>
          <a:xfrm>
            <a:off x="384725" y="505857"/>
            <a:ext cx="5906135" cy="39116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dirty="0"/>
              <a:t>When to transmit a circle check report ?</a:t>
            </a:r>
            <a:endParaRPr dirty="0"/>
          </a:p>
        </p:txBody>
      </p:sp>
      <p:sp>
        <p:nvSpPr>
          <p:cNvPr id="256" name="Google Shape;256;p18"/>
          <p:cNvSpPr txBox="1"/>
          <p:nvPr/>
        </p:nvSpPr>
        <p:spPr>
          <a:xfrm>
            <a:off x="384725" y="973658"/>
            <a:ext cx="4639310" cy="1128258"/>
          </a:xfrm>
          <a:prstGeom prst="rect">
            <a:avLst/>
          </a:prstGeom>
          <a:noFill/>
          <a:ln>
            <a:noFill/>
          </a:ln>
        </p:spPr>
        <p:txBody>
          <a:bodyPr spcFirstLastPara="1" wrap="square" lIns="0" tIns="12700" rIns="0" bIns="0" anchor="t" anchorCtr="0">
            <a:spAutoFit/>
          </a:bodyPr>
          <a:lstStyle/>
          <a:p>
            <a:pPr marL="12700" marR="5080" lvl="0" indent="0" algn="just" rtl="0">
              <a:lnSpc>
                <a:spcPct val="151000"/>
              </a:lnSpc>
              <a:spcBef>
                <a:spcPts val="0"/>
              </a:spcBef>
              <a:spcAft>
                <a:spcPts val="0"/>
              </a:spcAft>
              <a:buNone/>
            </a:pPr>
            <a:r>
              <a:rPr lang="en-US" sz="1200" b="1" u="sng" dirty="0">
                <a:solidFill>
                  <a:schemeClr val="dk1"/>
                </a:solidFill>
                <a:latin typeface="Arial"/>
                <a:ea typeface="Arial"/>
                <a:cs typeface="Arial"/>
                <a:sym typeface="Arial"/>
              </a:rPr>
              <a:t>The driver must send the original of the circle check report </a:t>
            </a:r>
            <a:r>
              <a:rPr lang="en-US" sz="1200" dirty="0">
                <a:solidFill>
                  <a:schemeClr val="dk1"/>
                </a:solidFill>
                <a:latin typeface="Arial"/>
                <a:ea typeface="Arial"/>
                <a:cs typeface="Arial"/>
                <a:sym typeface="Arial"/>
              </a:rPr>
              <a:t>to the operator within 20 days of its preparation. This obligation applies even if a copy has been sent to the operator beforehand (to report a defect, for example).</a:t>
            </a:r>
            <a:endParaRPr sz="1200" dirty="0">
              <a:solidFill>
                <a:schemeClr val="dk1"/>
              </a:solidFill>
              <a:latin typeface="Arial"/>
              <a:ea typeface="Arial"/>
              <a:cs typeface="Arial"/>
              <a:sym typeface="Arial"/>
            </a:endParaRPr>
          </a:p>
        </p:txBody>
      </p:sp>
      <p:sp>
        <p:nvSpPr>
          <p:cNvPr id="258" name="Google Shape;258;p18"/>
          <p:cNvSpPr/>
          <p:nvPr/>
        </p:nvSpPr>
        <p:spPr>
          <a:xfrm>
            <a:off x="7156649" y="4114798"/>
            <a:ext cx="1866264" cy="4445"/>
          </a:xfrm>
          <a:custGeom>
            <a:avLst/>
            <a:gdLst/>
            <a:ahLst/>
            <a:cxnLst/>
            <a:rect l="l" t="t" r="r" b="b"/>
            <a:pathLst>
              <a:path w="1866265" h="4445" extrusionOk="0">
                <a:moveTo>
                  <a:pt x="0" y="0"/>
                </a:moveTo>
                <a:lnTo>
                  <a:pt x="1865699" y="3899"/>
                </a:lnTo>
              </a:path>
            </a:pathLst>
          </a:custGeom>
          <a:noFill/>
          <a:ln w="190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59" name="Google Shape;259;p18"/>
          <p:cNvSpPr txBox="1"/>
          <p:nvPr/>
        </p:nvSpPr>
        <p:spPr>
          <a:xfrm>
            <a:off x="7528049" y="4101148"/>
            <a:ext cx="1517650" cy="147320"/>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sz="800">
                <a:solidFill>
                  <a:srgbClr val="01D1B7"/>
                </a:solidFill>
                <a:latin typeface="Arial"/>
                <a:ea typeface="Arial"/>
                <a:cs typeface="Arial"/>
                <a:sym typeface="Arial"/>
              </a:rPr>
              <a:t>Conduire un véhicule lourd 365</a:t>
            </a:r>
            <a:endParaRPr sz="800">
              <a:solidFill>
                <a:schemeClr val="dk1"/>
              </a:solidFill>
              <a:latin typeface="Arial"/>
              <a:ea typeface="Arial"/>
              <a:cs typeface="Arial"/>
              <a:sym typeface="Arial"/>
            </a:endParaRPr>
          </a:p>
        </p:txBody>
      </p:sp>
      <p:sp>
        <p:nvSpPr>
          <p:cNvPr id="260" name="Google Shape;260;p18"/>
          <p:cNvSpPr/>
          <p:nvPr/>
        </p:nvSpPr>
        <p:spPr>
          <a:xfrm>
            <a:off x="8836108" y="4114116"/>
            <a:ext cx="635" cy="131445"/>
          </a:xfrm>
          <a:custGeom>
            <a:avLst/>
            <a:gdLst/>
            <a:ahLst/>
            <a:cxnLst/>
            <a:rect l="l" t="t" r="r" b="b"/>
            <a:pathLst>
              <a:path w="634" h="131445" extrusionOk="0">
                <a:moveTo>
                  <a:pt x="149" y="-9524"/>
                </a:moveTo>
                <a:lnTo>
                  <a:pt x="149" y="140924"/>
                </a:lnTo>
              </a:path>
            </a:pathLst>
          </a:custGeom>
          <a:noFill/>
          <a:ln w="193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61" name="Google Shape;261;p18"/>
          <p:cNvSpPr txBox="1">
            <a:spLocks noGrp="1"/>
          </p:cNvSpPr>
          <p:nvPr>
            <p:ph type="ftr" idx="11"/>
          </p:nvPr>
        </p:nvSpPr>
        <p:spPr>
          <a:xfrm>
            <a:off x="8159211" y="4790867"/>
            <a:ext cx="808990" cy="229235"/>
          </a:xfrm>
          <a:prstGeom prst="rect">
            <a:avLst/>
          </a:prstGeom>
          <a:noFill/>
          <a:ln>
            <a:noFill/>
          </a:ln>
        </p:spPr>
        <p:txBody>
          <a:bodyPr spcFirstLastPara="1" wrap="square" lIns="0" tIns="7600" rIns="0" bIns="0" anchor="t" anchorCtr="0">
            <a:spAutoFit/>
          </a:bodyPr>
          <a:lstStyle/>
          <a:p>
            <a:pPr marL="12700" marR="5080" lvl="0" indent="17780" algn="l" rtl="0">
              <a:lnSpc>
                <a:spcPct val="118571"/>
              </a:lnSpc>
              <a:spcBef>
                <a:spcPts val="0"/>
              </a:spcBef>
              <a:spcAft>
                <a:spcPts val="0"/>
              </a:spcAft>
              <a:buNone/>
            </a:pPr>
            <a:r>
              <a:rPr lang="en-US"/>
              <a:t>Commission scolaire  de la Rivière-du-Nord</a:t>
            </a:r>
            <a:endParaRPr/>
          </a:p>
        </p:txBody>
      </p:sp>
      <p:sp>
        <p:nvSpPr>
          <p:cNvPr id="262" name="Google Shape;262;p18"/>
          <p:cNvSpPr txBox="1">
            <a:spLocks noGrp="1"/>
          </p:cNvSpPr>
          <p:nvPr>
            <p:ph type="dt" idx="10"/>
          </p:nvPr>
        </p:nvSpPr>
        <p:spPr>
          <a:xfrm>
            <a:off x="660015" y="4865278"/>
            <a:ext cx="403859" cy="116839"/>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a:t>ÇA ROULE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2"/>
          <p:cNvSpPr txBox="1">
            <a:spLocks noGrp="1"/>
          </p:cNvSpPr>
          <p:nvPr>
            <p:ph type="title"/>
          </p:nvPr>
        </p:nvSpPr>
        <p:spPr>
          <a:xfrm>
            <a:off x="384725" y="514582"/>
            <a:ext cx="5161280" cy="39116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dirty="0"/>
              <a:t>The circle check aims to ensure</a:t>
            </a:r>
            <a:endParaRPr dirty="0"/>
          </a:p>
        </p:txBody>
      </p:sp>
      <p:sp>
        <p:nvSpPr>
          <p:cNvPr id="62" name="Google Shape;62;p2"/>
          <p:cNvSpPr txBox="1"/>
          <p:nvPr/>
        </p:nvSpPr>
        <p:spPr>
          <a:xfrm>
            <a:off x="432350" y="1370788"/>
            <a:ext cx="7226300" cy="1305486"/>
          </a:xfrm>
          <a:prstGeom prst="rect">
            <a:avLst/>
          </a:prstGeom>
          <a:noFill/>
          <a:ln>
            <a:noFill/>
          </a:ln>
        </p:spPr>
        <p:txBody>
          <a:bodyPr spcFirstLastPara="1" wrap="square" lIns="0" tIns="12700" rIns="0" bIns="0" anchor="t" anchorCtr="0">
            <a:spAutoFit/>
          </a:bodyPr>
          <a:lstStyle/>
          <a:p>
            <a:pPr marL="422275" marR="0" lvl="0" indent="-409575" algn="l" rtl="0">
              <a:lnSpc>
                <a:spcPct val="100000"/>
              </a:lnSpc>
              <a:spcBef>
                <a:spcPts val="0"/>
              </a:spcBef>
              <a:spcAft>
                <a:spcPts val="0"/>
              </a:spcAft>
              <a:buClr>
                <a:schemeClr val="dk1"/>
              </a:buClr>
              <a:buSzPts val="1400"/>
              <a:buFont typeface="MS PGothic"/>
              <a:buChar char="➢"/>
            </a:pPr>
            <a:r>
              <a:rPr lang="en-US" dirty="0">
                <a:solidFill>
                  <a:schemeClr val="dk1"/>
                </a:solidFill>
              </a:rPr>
              <a:t>The good condition of the main components of the vehicle</a:t>
            </a:r>
            <a:r>
              <a:rPr lang="en-US" sz="1400" dirty="0">
                <a:solidFill>
                  <a:schemeClr val="dk1"/>
                </a:solidFill>
                <a:latin typeface="Arial"/>
                <a:ea typeface="Arial"/>
                <a:cs typeface="Arial"/>
                <a:sym typeface="Arial"/>
              </a:rPr>
              <a:t>;</a:t>
            </a:r>
            <a:endParaRPr sz="1400" dirty="0">
              <a:solidFill>
                <a:schemeClr val="dk1"/>
              </a:solidFill>
              <a:latin typeface="Arial"/>
              <a:ea typeface="Arial"/>
              <a:cs typeface="Arial"/>
              <a:sym typeface="Arial"/>
            </a:endParaRPr>
          </a:p>
          <a:p>
            <a:pPr marL="0" marR="0" lvl="0" indent="0" algn="l" rtl="0">
              <a:lnSpc>
                <a:spcPct val="100000"/>
              </a:lnSpc>
              <a:spcBef>
                <a:spcPts val="10"/>
              </a:spcBef>
              <a:spcAft>
                <a:spcPts val="0"/>
              </a:spcAft>
              <a:buClr>
                <a:schemeClr val="dk1"/>
              </a:buClr>
              <a:buSzPts val="1400"/>
              <a:buFont typeface="MS PGothic"/>
              <a:buNone/>
            </a:pPr>
            <a:endParaRPr sz="1400" dirty="0">
              <a:solidFill>
                <a:schemeClr val="dk1"/>
              </a:solidFill>
              <a:latin typeface="Arial"/>
              <a:ea typeface="Arial"/>
              <a:cs typeface="Arial"/>
              <a:sym typeface="Arial"/>
            </a:endParaRPr>
          </a:p>
          <a:p>
            <a:pPr marL="422275" marR="0" lvl="0" indent="-409575" algn="l" rtl="0">
              <a:lnSpc>
                <a:spcPct val="100000"/>
              </a:lnSpc>
              <a:spcBef>
                <a:spcPts val="0"/>
              </a:spcBef>
              <a:spcAft>
                <a:spcPts val="0"/>
              </a:spcAft>
              <a:buClr>
                <a:schemeClr val="dk1"/>
              </a:buClr>
              <a:buSzPts val="1400"/>
              <a:buFont typeface="MS PGothic"/>
              <a:buChar char="➢"/>
            </a:pPr>
            <a:r>
              <a:rPr lang="en-US" dirty="0">
                <a:solidFill>
                  <a:schemeClr val="dk1"/>
                </a:solidFill>
              </a:rPr>
              <a:t>That the owner and operator of the vehicle are informed of the repairs to be carried out</a:t>
            </a:r>
            <a:r>
              <a:rPr lang="en-US" sz="1400" dirty="0">
                <a:solidFill>
                  <a:schemeClr val="dk1"/>
                </a:solidFill>
                <a:latin typeface="Arial"/>
                <a:ea typeface="Arial"/>
                <a:cs typeface="Arial"/>
                <a:sym typeface="Arial"/>
              </a:rPr>
              <a:t>;</a:t>
            </a:r>
            <a:endParaRPr sz="1400" dirty="0">
              <a:solidFill>
                <a:schemeClr val="dk1"/>
              </a:solidFill>
              <a:latin typeface="Arial"/>
              <a:ea typeface="Arial"/>
              <a:cs typeface="Arial"/>
              <a:sym typeface="Arial"/>
            </a:endParaRPr>
          </a:p>
          <a:p>
            <a:pPr marL="0" marR="0" lvl="0" indent="0" algn="l" rtl="0">
              <a:lnSpc>
                <a:spcPct val="100000"/>
              </a:lnSpc>
              <a:spcBef>
                <a:spcPts val="10"/>
              </a:spcBef>
              <a:spcAft>
                <a:spcPts val="0"/>
              </a:spcAft>
              <a:buClr>
                <a:schemeClr val="dk1"/>
              </a:buClr>
              <a:buSzPts val="1400"/>
              <a:buFont typeface="MS PGothic"/>
              <a:buNone/>
            </a:pPr>
            <a:endParaRPr sz="1400" dirty="0">
              <a:solidFill>
                <a:schemeClr val="dk1"/>
              </a:solidFill>
              <a:latin typeface="Arial"/>
              <a:ea typeface="Arial"/>
              <a:cs typeface="Arial"/>
              <a:sym typeface="Arial"/>
            </a:endParaRPr>
          </a:p>
          <a:p>
            <a:pPr marL="422275" marR="0" lvl="0" indent="-409575" algn="l" rtl="0">
              <a:lnSpc>
                <a:spcPct val="100000"/>
              </a:lnSpc>
              <a:spcBef>
                <a:spcPts val="0"/>
              </a:spcBef>
              <a:spcAft>
                <a:spcPts val="0"/>
              </a:spcAft>
              <a:buClr>
                <a:schemeClr val="dk1"/>
              </a:buClr>
              <a:buSzPts val="1400"/>
              <a:buFont typeface="MS PGothic"/>
              <a:buChar char="➢"/>
            </a:pPr>
            <a:r>
              <a:rPr lang="en-US" sz="1400" dirty="0">
                <a:solidFill>
                  <a:schemeClr val="dk1"/>
                </a:solidFill>
                <a:latin typeface="Arial"/>
                <a:ea typeface="Arial"/>
                <a:cs typeface="Arial"/>
                <a:sym typeface="Arial"/>
              </a:rPr>
              <a:t>That a vehicle with major defects </a:t>
            </a:r>
            <a:r>
              <a:rPr lang="en-US" dirty="0">
                <a:solidFill>
                  <a:schemeClr val="dk1"/>
                </a:solidFill>
              </a:rPr>
              <a:t>i</a:t>
            </a:r>
            <a:r>
              <a:rPr lang="en-US" sz="1400" dirty="0">
                <a:solidFill>
                  <a:schemeClr val="dk1"/>
                </a:solidFill>
                <a:latin typeface="Arial"/>
                <a:ea typeface="Arial"/>
                <a:cs typeface="Arial"/>
                <a:sym typeface="Arial"/>
              </a:rPr>
              <a:t>s not driven on the road.</a:t>
            </a:r>
            <a:endParaRPr sz="1400" dirty="0">
              <a:solidFill>
                <a:schemeClr val="dk1"/>
              </a:solidFill>
              <a:latin typeface="Arial"/>
              <a:ea typeface="Arial"/>
              <a:cs typeface="Arial"/>
              <a:sym typeface="Arial"/>
            </a:endParaRPr>
          </a:p>
        </p:txBody>
      </p:sp>
      <p:sp>
        <p:nvSpPr>
          <p:cNvPr id="63" name="Google Shape;63;p2"/>
          <p:cNvSpPr/>
          <p:nvPr/>
        </p:nvSpPr>
        <p:spPr>
          <a:xfrm>
            <a:off x="7156649" y="4114798"/>
            <a:ext cx="1866264" cy="4445"/>
          </a:xfrm>
          <a:custGeom>
            <a:avLst/>
            <a:gdLst/>
            <a:ahLst/>
            <a:cxnLst/>
            <a:rect l="l" t="t" r="r" b="b"/>
            <a:pathLst>
              <a:path w="1866265" h="4445" extrusionOk="0">
                <a:moveTo>
                  <a:pt x="0" y="0"/>
                </a:moveTo>
                <a:lnTo>
                  <a:pt x="1865699" y="3899"/>
                </a:lnTo>
              </a:path>
            </a:pathLst>
          </a:custGeom>
          <a:noFill/>
          <a:ln w="190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4" name="Google Shape;64;p2"/>
          <p:cNvSpPr txBox="1"/>
          <p:nvPr/>
        </p:nvSpPr>
        <p:spPr>
          <a:xfrm>
            <a:off x="7528049" y="4101148"/>
            <a:ext cx="1513840" cy="135935"/>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sz="800" dirty="0">
                <a:solidFill>
                  <a:srgbClr val="01D1B7"/>
                </a:solidFill>
              </a:rPr>
              <a:t>Driving a heavy vehicle</a:t>
            </a:r>
            <a:r>
              <a:rPr lang="en-US" sz="800" dirty="0">
                <a:solidFill>
                  <a:srgbClr val="01D1B7"/>
                </a:solidFill>
                <a:latin typeface="Arial"/>
                <a:ea typeface="Arial"/>
                <a:cs typeface="Arial"/>
                <a:sym typeface="Arial"/>
              </a:rPr>
              <a:t> 346</a:t>
            </a:r>
            <a:endParaRPr sz="800" dirty="0">
              <a:solidFill>
                <a:schemeClr val="dk1"/>
              </a:solidFill>
              <a:latin typeface="Arial"/>
              <a:ea typeface="Arial"/>
              <a:cs typeface="Arial"/>
              <a:sym typeface="Arial"/>
            </a:endParaRPr>
          </a:p>
        </p:txBody>
      </p:sp>
      <p:sp>
        <p:nvSpPr>
          <p:cNvPr id="65" name="Google Shape;65;p2"/>
          <p:cNvSpPr/>
          <p:nvPr/>
        </p:nvSpPr>
        <p:spPr>
          <a:xfrm>
            <a:off x="8836108" y="4114116"/>
            <a:ext cx="635" cy="131445"/>
          </a:xfrm>
          <a:custGeom>
            <a:avLst/>
            <a:gdLst/>
            <a:ahLst/>
            <a:cxnLst/>
            <a:rect l="l" t="t" r="r" b="b"/>
            <a:pathLst>
              <a:path w="634" h="131445" extrusionOk="0">
                <a:moveTo>
                  <a:pt x="149" y="-9524"/>
                </a:moveTo>
                <a:lnTo>
                  <a:pt x="149" y="140924"/>
                </a:lnTo>
              </a:path>
            </a:pathLst>
          </a:custGeom>
          <a:noFill/>
          <a:ln w="193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6" name="Google Shape;66;p2"/>
          <p:cNvSpPr txBox="1">
            <a:spLocks noGrp="1"/>
          </p:cNvSpPr>
          <p:nvPr>
            <p:ph type="ftr" idx="11"/>
          </p:nvPr>
        </p:nvSpPr>
        <p:spPr>
          <a:xfrm>
            <a:off x="8159211" y="4790867"/>
            <a:ext cx="808990" cy="229235"/>
          </a:xfrm>
          <a:prstGeom prst="rect">
            <a:avLst/>
          </a:prstGeom>
          <a:noFill/>
          <a:ln>
            <a:noFill/>
          </a:ln>
        </p:spPr>
        <p:txBody>
          <a:bodyPr spcFirstLastPara="1" wrap="square" lIns="0" tIns="7600" rIns="0" bIns="0" anchor="t" anchorCtr="0">
            <a:spAutoFit/>
          </a:bodyPr>
          <a:lstStyle/>
          <a:p>
            <a:pPr marL="12700" marR="5080" lvl="0" indent="17780" algn="l" rtl="0">
              <a:lnSpc>
                <a:spcPct val="118571"/>
              </a:lnSpc>
              <a:spcBef>
                <a:spcPts val="0"/>
              </a:spcBef>
              <a:spcAft>
                <a:spcPts val="0"/>
              </a:spcAft>
              <a:buNone/>
            </a:pPr>
            <a:r>
              <a:rPr lang="en-US"/>
              <a:t>Commission scolaire  de la Rivière-du-Nord</a:t>
            </a:r>
            <a:endParaRPr/>
          </a:p>
        </p:txBody>
      </p:sp>
      <p:sp>
        <p:nvSpPr>
          <p:cNvPr id="67" name="Google Shape;67;p2"/>
          <p:cNvSpPr txBox="1">
            <a:spLocks noGrp="1"/>
          </p:cNvSpPr>
          <p:nvPr>
            <p:ph type="dt" idx="10"/>
          </p:nvPr>
        </p:nvSpPr>
        <p:spPr>
          <a:xfrm>
            <a:off x="660015" y="4865278"/>
            <a:ext cx="403859" cy="116839"/>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a:t>ÇA ROULE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3"/>
          <p:cNvSpPr txBox="1">
            <a:spLocks noGrp="1"/>
          </p:cNvSpPr>
          <p:nvPr>
            <p:ph type="title"/>
          </p:nvPr>
        </p:nvSpPr>
        <p:spPr>
          <a:xfrm>
            <a:off x="467021" y="505857"/>
            <a:ext cx="6873240" cy="39116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dirty="0"/>
              <a:t>The three main objectives of this chapter are</a:t>
            </a:r>
            <a:endParaRPr dirty="0"/>
          </a:p>
        </p:txBody>
      </p:sp>
      <p:sp>
        <p:nvSpPr>
          <p:cNvPr id="73" name="Google Shape;73;p3"/>
          <p:cNvSpPr txBox="1"/>
          <p:nvPr/>
        </p:nvSpPr>
        <p:spPr>
          <a:xfrm>
            <a:off x="432350" y="1218388"/>
            <a:ext cx="8326120" cy="1686349"/>
          </a:xfrm>
          <a:prstGeom prst="rect">
            <a:avLst/>
          </a:prstGeom>
          <a:noFill/>
          <a:ln>
            <a:noFill/>
          </a:ln>
        </p:spPr>
        <p:txBody>
          <a:bodyPr spcFirstLastPara="1" wrap="square" lIns="0" tIns="22850" rIns="0" bIns="0" anchor="t" anchorCtr="0">
            <a:spAutoFit/>
          </a:bodyPr>
          <a:lstStyle/>
          <a:p>
            <a:pPr marL="422275" marR="5715" lvl="0" indent="-409575" algn="l" rtl="0">
              <a:lnSpc>
                <a:spcPct val="117857"/>
              </a:lnSpc>
              <a:spcBef>
                <a:spcPts val="0"/>
              </a:spcBef>
              <a:spcAft>
                <a:spcPts val="0"/>
              </a:spcAft>
              <a:buClr>
                <a:schemeClr val="dk1"/>
              </a:buClr>
              <a:buSzPts val="1400"/>
              <a:buFont typeface="MS PGothic"/>
              <a:buChar char="➢"/>
            </a:pPr>
            <a:r>
              <a:rPr lang="en-US" dirty="0">
                <a:solidFill>
                  <a:schemeClr val="dk1"/>
                </a:solidFill>
              </a:rPr>
              <a:t>To inform the driver of a vehicle subject to a safety round of his obligations regarding the inspection of the vehicle he is driving</a:t>
            </a:r>
            <a:r>
              <a:rPr lang="en-US" sz="1400" dirty="0">
                <a:solidFill>
                  <a:schemeClr val="dk1"/>
                </a:solidFill>
                <a:latin typeface="Arial"/>
                <a:ea typeface="Arial"/>
                <a:cs typeface="Arial"/>
                <a:sym typeface="Arial"/>
              </a:rPr>
              <a:t>;</a:t>
            </a:r>
            <a:endParaRPr sz="1400" dirty="0">
              <a:solidFill>
                <a:schemeClr val="dk1"/>
              </a:solidFill>
              <a:latin typeface="Arial"/>
              <a:ea typeface="Arial"/>
              <a:cs typeface="Arial"/>
              <a:sym typeface="Arial"/>
            </a:endParaRPr>
          </a:p>
          <a:p>
            <a:pPr marL="0" marR="0" lvl="0" indent="0" algn="l" rtl="0">
              <a:lnSpc>
                <a:spcPct val="100000"/>
              </a:lnSpc>
              <a:spcBef>
                <a:spcPts val="15"/>
              </a:spcBef>
              <a:spcAft>
                <a:spcPts val="0"/>
              </a:spcAft>
              <a:buClr>
                <a:schemeClr val="dk1"/>
              </a:buClr>
              <a:buSzPts val="1350"/>
              <a:buFont typeface="MS PGothic"/>
              <a:buNone/>
            </a:pPr>
            <a:endParaRPr sz="1350" dirty="0">
              <a:solidFill>
                <a:schemeClr val="dk1"/>
              </a:solidFill>
              <a:latin typeface="Arial"/>
              <a:ea typeface="Arial"/>
              <a:cs typeface="Arial"/>
              <a:sym typeface="Arial"/>
            </a:endParaRPr>
          </a:p>
          <a:p>
            <a:pPr marL="422275" marR="0" lvl="0" indent="-409575" algn="l" rtl="0">
              <a:lnSpc>
                <a:spcPct val="100000"/>
              </a:lnSpc>
              <a:spcBef>
                <a:spcPts val="0"/>
              </a:spcBef>
              <a:spcAft>
                <a:spcPts val="0"/>
              </a:spcAft>
              <a:buClr>
                <a:schemeClr val="dk1"/>
              </a:buClr>
              <a:buSzPts val="1400"/>
              <a:buFont typeface="MS PGothic"/>
              <a:buChar char="➢"/>
            </a:pPr>
            <a:r>
              <a:rPr lang="en-US" dirty="0">
                <a:solidFill>
                  <a:schemeClr val="dk1"/>
                </a:solidFill>
              </a:rPr>
              <a:t>To prepare the driver to carry out a complete and effective safety round</a:t>
            </a:r>
            <a:r>
              <a:rPr lang="en-US" sz="1400" dirty="0">
                <a:solidFill>
                  <a:schemeClr val="dk1"/>
                </a:solidFill>
                <a:latin typeface="Arial"/>
                <a:ea typeface="Arial"/>
                <a:cs typeface="Arial"/>
                <a:sym typeface="Arial"/>
              </a:rPr>
              <a:t>;</a:t>
            </a:r>
            <a:endParaRPr sz="1400" dirty="0">
              <a:solidFill>
                <a:schemeClr val="dk1"/>
              </a:solidFill>
              <a:latin typeface="Arial"/>
              <a:ea typeface="Arial"/>
              <a:cs typeface="Arial"/>
              <a:sym typeface="Arial"/>
            </a:endParaRPr>
          </a:p>
          <a:p>
            <a:pPr marL="0" marR="0" lvl="0" indent="0" algn="l" rtl="0">
              <a:lnSpc>
                <a:spcPct val="100000"/>
              </a:lnSpc>
              <a:spcBef>
                <a:spcPts val="35"/>
              </a:spcBef>
              <a:spcAft>
                <a:spcPts val="0"/>
              </a:spcAft>
              <a:buClr>
                <a:schemeClr val="dk1"/>
              </a:buClr>
              <a:buSzPts val="1450"/>
              <a:buFont typeface="MS PGothic"/>
              <a:buNone/>
            </a:pPr>
            <a:endParaRPr sz="1450" dirty="0">
              <a:solidFill>
                <a:schemeClr val="dk1"/>
              </a:solidFill>
              <a:latin typeface="Arial"/>
              <a:ea typeface="Arial"/>
              <a:cs typeface="Arial"/>
              <a:sym typeface="Arial"/>
            </a:endParaRPr>
          </a:p>
          <a:p>
            <a:pPr marL="422275" marR="5080" lvl="0" indent="-409575" algn="l" rtl="0">
              <a:lnSpc>
                <a:spcPct val="117857"/>
              </a:lnSpc>
              <a:spcBef>
                <a:spcPts val="0"/>
              </a:spcBef>
              <a:spcAft>
                <a:spcPts val="0"/>
              </a:spcAft>
              <a:buClr>
                <a:schemeClr val="dk1"/>
              </a:buClr>
              <a:buSzPts val="1400"/>
              <a:buFont typeface="MS PGothic"/>
              <a:buChar char="➢"/>
            </a:pPr>
            <a:r>
              <a:rPr lang="en-US" dirty="0">
                <a:solidFill>
                  <a:schemeClr val="dk1"/>
                </a:solidFill>
              </a:rPr>
              <a:t>To make the driver aware of the preventive role he plays in road safety when he carries out constant and rigorous checks of the vehicle he is driving. </a:t>
            </a:r>
            <a:r>
              <a:rPr lang="en-US" sz="1400" dirty="0">
                <a:solidFill>
                  <a:schemeClr val="dk1"/>
                </a:solidFill>
                <a:latin typeface="Arial"/>
                <a:ea typeface="Arial"/>
                <a:cs typeface="Arial"/>
                <a:sym typeface="Arial"/>
              </a:rPr>
              <a:t>.</a:t>
            </a:r>
            <a:endParaRPr sz="1400" dirty="0">
              <a:solidFill>
                <a:schemeClr val="dk1"/>
              </a:solidFill>
              <a:latin typeface="Arial"/>
              <a:ea typeface="Arial"/>
              <a:cs typeface="Arial"/>
              <a:sym typeface="Arial"/>
            </a:endParaRPr>
          </a:p>
        </p:txBody>
      </p:sp>
      <p:sp>
        <p:nvSpPr>
          <p:cNvPr id="74" name="Google Shape;74;p3"/>
          <p:cNvSpPr/>
          <p:nvPr/>
        </p:nvSpPr>
        <p:spPr>
          <a:xfrm>
            <a:off x="7156649" y="4114798"/>
            <a:ext cx="1866264" cy="4445"/>
          </a:xfrm>
          <a:custGeom>
            <a:avLst/>
            <a:gdLst/>
            <a:ahLst/>
            <a:cxnLst/>
            <a:rect l="l" t="t" r="r" b="b"/>
            <a:pathLst>
              <a:path w="1866265" h="4445" extrusionOk="0">
                <a:moveTo>
                  <a:pt x="0" y="0"/>
                </a:moveTo>
                <a:lnTo>
                  <a:pt x="1865699" y="3899"/>
                </a:lnTo>
              </a:path>
            </a:pathLst>
          </a:custGeom>
          <a:noFill/>
          <a:ln w="190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5" name="Google Shape;75;p3"/>
          <p:cNvSpPr txBox="1"/>
          <p:nvPr/>
        </p:nvSpPr>
        <p:spPr>
          <a:xfrm>
            <a:off x="7528049" y="4101148"/>
            <a:ext cx="1513840" cy="135935"/>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sz="800" dirty="0">
                <a:solidFill>
                  <a:srgbClr val="01D1B7"/>
                </a:solidFill>
              </a:rPr>
              <a:t>Driving a heavy </a:t>
            </a:r>
            <a:r>
              <a:rPr lang="en-US" sz="800" dirty="0" err="1">
                <a:solidFill>
                  <a:srgbClr val="01D1B7"/>
                </a:solidFill>
              </a:rPr>
              <a:t>cehicle</a:t>
            </a:r>
            <a:r>
              <a:rPr lang="en-US" sz="800" dirty="0">
                <a:solidFill>
                  <a:srgbClr val="01D1B7"/>
                </a:solidFill>
                <a:latin typeface="Arial"/>
                <a:ea typeface="Arial"/>
                <a:cs typeface="Arial"/>
                <a:sym typeface="Arial"/>
              </a:rPr>
              <a:t> 346</a:t>
            </a:r>
            <a:endParaRPr sz="800" dirty="0">
              <a:solidFill>
                <a:schemeClr val="dk1"/>
              </a:solidFill>
              <a:latin typeface="Arial"/>
              <a:ea typeface="Arial"/>
              <a:cs typeface="Arial"/>
              <a:sym typeface="Arial"/>
            </a:endParaRPr>
          </a:p>
        </p:txBody>
      </p:sp>
      <p:sp>
        <p:nvSpPr>
          <p:cNvPr id="76" name="Google Shape;76;p3"/>
          <p:cNvSpPr/>
          <p:nvPr/>
        </p:nvSpPr>
        <p:spPr>
          <a:xfrm>
            <a:off x="8836108" y="4114116"/>
            <a:ext cx="635" cy="131445"/>
          </a:xfrm>
          <a:custGeom>
            <a:avLst/>
            <a:gdLst/>
            <a:ahLst/>
            <a:cxnLst/>
            <a:rect l="l" t="t" r="r" b="b"/>
            <a:pathLst>
              <a:path w="634" h="131445" extrusionOk="0">
                <a:moveTo>
                  <a:pt x="149" y="-9524"/>
                </a:moveTo>
                <a:lnTo>
                  <a:pt x="149" y="140924"/>
                </a:lnTo>
              </a:path>
            </a:pathLst>
          </a:custGeom>
          <a:noFill/>
          <a:ln w="193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7" name="Google Shape;77;p3"/>
          <p:cNvSpPr txBox="1">
            <a:spLocks noGrp="1"/>
          </p:cNvSpPr>
          <p:nvPr>
            <p:ph type="ftr" idx="11"/>
          </p:nvPr>
        </p:nvSpPr>
        <p:spPr>
          <a:xfrm>
            <a:off x="8159211" y="4790867"/>
            <a:ext cx="808990" cy="229235"/>
          </a:xfrm>
          <a:prstGeom prst="rect">
            <a:avLst/>
          </a:prstGeom>
          <a:noFill/>
          <a:ln>
            <a:noFill/>
          </a:ln>
        </p:spPr>
        <p:txBody>
          <a:bodyPr spcFirstLastPara="1" wrap="square" lIns="0" tIns="7600" rIns="0" bIns="0" anchor="t" anchorCtr="0">
            <a:spAutoFit/>
          </a:bodyPr>
          <a:lstStyle/>
          <a:p>
            <a:pPr marL="12700" marR="5080" lvl="0" indent="17780" algn="l" rtl="0">
              <a:lnSpc>
                <a:spcPct val="118571"/>
              </a:lnSpc>
              <a:spcBef>
                <a:spcPts val="0"/>
              </a:spcBef>
              <a:spcAft>
                <a:spcPts val="0"/>
              </a:spcAft>
              <a:buNone/>
            </a:pPr>
            <a:r>
              <a:rPr lang="en-US"/>
              <a:t>Commission scolaire  de la Rivière-du-Nord</a:t>
            </a:r>
            <a:endParaRPr/>
          </a:p>
        </p:txBody>
      </p:sp>
      <p:sp>
        <p:nvSpPr>
          <p:cNvPr id="78" name="Google Shape;78;p3"/>
          <p:cNvSpPr txBox="1">
            <a:spLocks noGrp="1"/>
          </p:cNvSpPr>
          <p:nvPr>
            <p:ph type="dt" idx="10"/>
          </p:nvPr>
        </p:nvSpPr>
        <p:spPr>
          <a:xfrm>
            <a:off x="660015" y="4865278"/>
            <a:ext cx="403859" cy="116839"/>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a:t>ÇA ROULE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4"/>
          <p:cNvSpPr txBox="1">
            <a:spLocks noGrp="1"/>
          </p:cNvSpPr>
          <p:nvPr>
            <p:ph type="title"/>
          </p:nvPr>
        </p:nvSpPr>
        <p:spPr>
          <a:xfrm>
            <a:off x="384725" y="505857"/>
            <a:ext cx="5899150" cy="39116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dirty="0"/>
              <a:t>What’s means the circle check?</a:t>
            </a:r>
            <a:endParaRPr dirty="0"/>
          </a:p>
        </p:txBody>
      </p:sp>
      <p:sp>
        <p:nvSpPr>
          <p:cNvPr id="84" name="Google Shape;84;p4"/>
          <p:cNvSpPr txBox="1"/>
          <p:nvPr/>
        </p:nvSpPr>
        <p:spPr>
          <a:xfrm>
            <a:off x="384725" y="1138678"/>
            <a:ext cx="8208009" cy="2828980"/>
          </a:xfrm>
          <a:prstGeom prst="rect">
            <a:avLst/>
          </a:prstGeom>
          <a:noFill/>
          <a:ln>
            <a:noFill/>
          </a:ln>
        </p:spPr>
        <p:txBody>
          <a:bodyPr spcFirstLastPara="1" wrap="square" lIns="0" tIns="12700" rIns="0" bIns="0" anchor="t" anchorCtr="0">
            <a:spAutoFit/>
          </a:bodyPr>
          <a:lstStyle/>
          <a:p>
            <a:pPr marL="0" marR="0" lvl="0" indent="0" algn="l" rtl="0">
              <a:lnSpc>
                <a:spcPct val="100000"/>
              </a:lnSpc>
              <a:spcBef>
                <a:spcPts val="30"/>
              </a:spcBef>
              <a:spcAft>
                <a:spcPts val="0"/>
              </a:spcAft>
              <a:buNone/>
            </a:pPr>
            <a:r>
              <a:rPr lang="en-US" sz="1200" dirty="0">
                <a:solidFill>
                  <a:schemeClr val="dk1"/>
                </a:solidFill>
                <a:latin typeface="Arial"/>
                <a:ea typeface="Arial"/>
                <a:cs typeface="Arial"/>
                <a:sym typeface="Arial"/>
              </a:rPr>
              <a:t>The circle check is a visual and auditory inspection of certain accessible elements of a vehicle. It allows:</a:t>
            </a:r>
            <a:endParaRPr sz="1200" dirty="0">
              <a:solidFill>
                <a:schemeClr val="dk1"/>
              </a:solidFill>
              <a:latin typeface="Arial"/>
              <a:ea typeface="Arial"/>
              <a:cs typeface="Arial"/>
              <a:sym typeface="Arial"/>
            </a:endParaRPr>
          </a:p>
          <a:p>
            <a:pPr marL="0" marR="0" lvl="0" indent="0" algn="l" rtl="0">
              <a:lnSpc>
                <a:spcPct val="100000"/>
              </a:lnSpc>
              <a:spcBef>
                <a:spcPts val="30"/>
              </a:spcBef>
              <a:spcAft>
                <a:spcPts val="0"/>
              </a:spcAft>
              <a:buNone/>
            </a:pPr>
            <a:endParaRPr lang="fr-CA" sz="1250" dirty="0">
              <a:solidFill>
                <a:schemeClr val="dk1"/>
              </a:solidFill>
              <a:latin typeface="Arial"/>
              <a:ea typeface="Arial"/>
              <a:cs typeface="Arial"/>
              <a:sym typeface="Arial"/>
            </a:endParaRPr>
          </a:p>
          <a:p>
            <a:pPr marL="285750" marR="0" lvl="0" indent="-285750" algn="l" rtl="0">
              <a:lnSpc>
                <a:spcPct val="100000"/>
              </a:lnSpc>
              <a:spcBef>
                <a:spcPts val="30"/>
              </a:spcBef>
              <a:spcAft>
                <a:spcPts val="0"/>
              </a:spcAft>
              <a:buFont typeface="Wingdings" panose="05000000000000000000" pitchFamily="2" charset="2"/>
              <a:buChar char="Ø"/>
            </a:pPr>
            <a:r>
              <a:rPr lang="en-US" sz="1200" dirty="0">
                <a:solidFill>
                  <a:schemeClr val="dk1"/>
                </a:solidFill>
              </a:rPr>
              <a:t>defects to be detected as early as possible;</a:t>
            </a:r>
          </a:p>
          <a:p>
            <a:pPr marL="285750" marR="0" lvl="0" indent="-285750" algn="l" rtl="0">
              <a:lnSpc>
                <a:spcPct val="100000"/>
              </a:lnSpc>
              <a:spcBef>
                <a:spcPts val="30"/>
              </a:spcBef>
              <a:spcAft>
                <a:spcPts val="0"/>
              </a:spcAft>
              <a:buFont typeface="Wingdings" panose="05000000000000000000" pitchFamily="2" charset="2"/>
              <a:buChar char="Ø"/>
            </a:pPr>
            <a:r>
              <a:rPr lang="en-US" sz="1200" dirty="0">
                <a:solidFill>
                  <a:schemeClr val="dk1"/>
                </a:solidFill>
              </a:rPr>
              <a:t>the operator and owner to be informed quickly, who will take appropriate measures to ensure the repair of the anomalies detected;</a:t>
            </a:r>
          </a:p>
          <a:p>
            <a:pPr marL="285750" marR="0" lvl="0" indent="-285750" algn="l" rtl="0">
              <a:lnSpc>
                <a:spcPct val="100000"/>
              </a:lnSpc>
              <a:spcBef>
                <a:spcPts val="30"/>
              </a:spcBef>
              <a:spcAft>
                <a:spcPts val="0"/>
              </a:spcAft>
              <a:buFont typeface="Wingdings" panose="05000000000000000000" pitchFamily="2" charset="2"/>
              <a:buChar char="Ø"/>
            </a:pPr>
            <a:r>
              <a:rPr lang="en-US" sz="1200" dirty="0">
                <a:solidFill>
                  <a:schemeClr val="dk1"/>
                </a:solidFill>
              </a:rPr>
              <a:t>a vehicle to be prevented from being operated when its condition is likely to cause an accident or breakdown.</a:t>
            </a:r>
          </a:p>
          <a:p>
            <a:pPr marL="285750" marR="0" lvl="0" indent="-285750" algn="l" rtl="0">
              <a:lnSpc>
                <a:spcPct val="100000"/>
              </a:lnSpc>
              <a:spcBef>
                <a:spcPts val="30"/>
              </a:spcBef>
              <a:spcAft>
                <a:spcPts val="0"/>
              </a:spcAft>
              <a:buFont typeface="Wingdings" panose="05000000000000000000" pitchFamily="2" charset="2"/>
              <a:buChar char="Ø"/>
            </a:pPr>
            <a:endParaRPr lang="en-US" sz="1250" dirty="0">
              <a:solidFill>
                <a:schemeClr val="dk1"/>
              </a:solidFill>
              <a:latin typeface="Arial"/>
              <a:ea typeface="Arial"/>
              <a:cs typeface="Arial"/>
              <a:sym typeface="Arial"/>
            </a:endParaRPr>
          </a:p>
          <a:p>
            <a:pPr marL="0" marR="0" lvl="0" indent="0" algn="l" rtl="0">
              <a:lnSpc>
                <a:spcPct val="100000"/>
              </a:lnSpc>
              <a:spcBef>
                <a:spcPts val="35"/>
              </a:spcBef>
              <a:spcAft>
                <a:spcPts val="0"/>
              </a:spcAft>
              <a:buNone/>
            </a:pPr>
            <a:r>
              <a:rPr lang="en-US" sz="1200" dirty="0">
                <a:solidFill>
                  <a:schemeClr val="dk1"/>
                </a:solidFill>
                <a:latin typeface="Arial"/>
                <a:ea typeface="Arial"/>
                <a:cs typeface="Arial"/>
                <a:sym typeface="Arial"/>
              </a:rPr>
              <a:t>A rigorous and effective circle check promotes better safety for the driver, passengers and other road users.</a:t>
            </a:r>
            <a:endParaRPr sz="1200" dirty="0">
              <a:solidFill>
                <a:schemeClr val="dk1"/>
              </a:solidFill>
              <a:latin typeface="Arial"/>
              <a:ea typeface="Arial"/>
              <a:cs typeface="Arial"/>
              <a:sym typeface="Arial"/>
            </a:endParaRPr>
          </a:p>
          <a:p>
            <a:pPr marL="12700" marR="0" lvl="0" indent="0" algn="just" rtl="0">
              <a:lnSpc>
                <a:spcPct val="100000"/>
              </a:lnSpc>
              <a:spcBef>
                <a:spcPts val="0"/>
              </a:spcBef>
              <a:spcAft>
                <a:spcPts val="0"/>
              </a:spcAft>
              <a:buNone/>
            </a:pPr>
            <a:endParaRPr lang="en-US" sz="2400" b="1" dirty="0">
              <a:solidFill>
                <a:srgbClr val="01D1B7"/>
              </a:solidFill>
              <a:latin typeface="Calibri"/>
              <a:ea typeface="Calibri"/>
              <a:cs typeface="Calibri"/>
              <a:sym typeface="Calibri"/>
            </a:endParaRPr>
          </a:p>
          <a:p>
            <a:pPr marL="12700" marR="0" lvl="0" indent="0" algn="just" rtl="0">
              <a:lnSpc>
                <a:spcPct val="100000"/>
              </a:lnSpc>
              <a:spcBef>
                <a:spcPts val="0"/>
              </a:spcBef>
              <a:spcAft>
                <a:spcPts val="0"/>
              </a:spcAft>
              <a:buNone/>
            </a:pPr>
            <a:r>
              <a:rPr lang="en-US" sz="2400" b="1" dirty="0">
                <a:solidFill>
                  <a:srgbClr val="01D1B7"/>
                </a:solidFill>
                <a:latin typeface="Calibri"/>
                <a:ea typeface="Calibri"/>
                <a:cs typeface="Calibri"/>
                <a:sym typeface="Calibri"/>
              </a:rPr>
              <a:t>IS IT MANDATORY</a:t>
            </a:r>
          </a:p>
          <a:p>
            <a:pPr marL="12700" marR="0" lvl="0" indent="0" algn="just" rtl="0">
              <a:lnSpc>
                <a:spcPct val="100000"/>
              </a:lnSpc>
              <a:spcBef>
                <a:spcPts val="0"/>
              </a:spcBef>
              <a:spcAft>
                <a:spcPts val="0"/>
              </a:spcAft>
              <a:buNone/>
            </a:pPr>
            <a:r>
              <a:rPr lang="en-US" sz="1200" dirty="0">
                <a:solidFill>
                  <a:schemeClr val="dk1"/>
                </a:solidFill>
                <a:latin typeface="Arial"/>
                <a:ea typeface="Arial"/>
                <a:cs typeface="Arial"/>
                <a:sym typeface="Arial"/>
              </a:rPr>
              <a:t>The circle check is mandatory on all vehicles covered. Thus, a driver cannot drive and an operator cannot allow a vehicle to be driven if the safety round has not been carried out within the prescribed time frame. Note that it is mandatory to complete a round report for each safety round carried out.</a:t>
            </a:r>
            <a:endParaRPr sz="1200" dirty="0">
              <a:solidFill>
                <a:schemeClr val="dk1"/>
              </a:solidFill>
              <a:latin typeface="Arial"/>
              <a:ea typeface="Arial"/>
              <a:cs typeface="Arial"/>
              <a:sym typeface="Arial"/>
            </a:endParaRPr>
          </a:p>
        </p:txBody>
      </p:sp>
      <p:sp>
        <p:nvSpPr>
          <p:cNvPr id="85" name="Google Shape;85;p4"/>
          <p:cNvSpPr/>
          <p:nvPr/>
        </p:nvSpPr>
        <p:spPr>
          <a:xfrm>
            <a:off x="7156649" y="4114798"/>
            <a:ext cx="1866264" cy="4445"/>
          </a:xfrm>
          <a:custGeom>
            <a:avLst/>
            <a:gdLst/>
            <a:ahLst/>
            <a:cxnLst/>
            <a:rect l="l" t="t" r="r" b="b"/>
            <a:pathLst>
              <a:path w="1866265" h="4445" extrusionOk="0">
                <a:moveTo>
                  <a:pt x="0" y="0"/>
                </a:moveTo>
                <a:lnTo>
                  <a:pt x="1865699" y="3899"/>
                </a:lnTo>
              </a:path>
            </a:pathLst>
          </a:custGeom>
          <a:noFill/>
          <a:ln w="190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6" name="Google Shape;86;p4"/>
          <p:cNvSpPr txBox="1"/>
          <p:nvPr/>
        </p:nvSpPr>
        <p:spPr>
          <a:xfrm>
            <a:off x="7528049" y="4101148"/>
            <a:ext cx="1503680" cy="135935"/>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sz="800" dirty="0">
                <a:solidFill>
                  <a:srgbClr val="01D1B7"/>
                </a:solidFill>
              </a:rPr>
              <a:t>Driving a heavy vehicle</a:t>
            </a:r>
            <a:r>
              <a:rPr lang="en-US" sz="800" dirty="0">
                <a:solidFill>
                  <a:srgbClr val="01D1B7"/>
                </a:solidFill>
                <a:latin typeface="Arial"/>
                <a:ea typeface="Arial"/>
                <a:cs typeface="Arial"/>
                <a:sym typeface="Arial"/>
              </a:rPr>
              <a:t> 347</a:t>
            </a:r>
            <a:endParaRPr sz="800" dirty="0">
              <a:solidFill>
                <a:schemeClr val="dk1"/>
              </a:solidFill>
              <a:latin typeface="Arial"/>
              <a:ea typeface="Arial"/>
              <a:cs typeface="Arial"/>
              <a:sym typeface="Arial"/>
            </a:endParaRPr>
          </a:p>
        </p:txBody>
      </p:sp>
      <p:sp>
        <p:nvSpPr>
          <p:cNvPr id="87" name="Google Shape;87;p4"/>
          <p:cNvSpPr/>
          <p:nvPr/>
        </p:nvSpPr>
        <p:spPr>
          <a:xfrm>
            <a:off x="8836108" y="4114116"/>
            <a:ext cx="635" cy="131445"/>
          </a:xfrm>
          <a:custGeom>
            <a:avLst/>
            <a:gdLst/>
            <a:ahLst/>
            <a:cxnLst/>
            <a:rect l="l" t="t" r="r" b="b"/>
            <a:pathLst>
              <a:path w="634" h="131445" extrusionOk="0">
                <a:moveTo>
                  <a:pt x="149" y="-9524"/>
                </a:moveTo>
                <a:lnTo>
                  <a:pt x="149" y="140924"/>
                </a:lnTo>
              </a:path>
            </a:pathLst>
          </a:custGeom>
          <a:noFill/>
          <a:ln w="193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8" name="Google Shape;88;p4"/>
          <p:cNvSpPr txBox="1">
            <a:spLocks noGrp="1"/>
          </p:cNvSpPr>
          <p:nvPr>
            <p:ph type="ftr" idx="11"/>
          </p:nvPr>
        </p:nvSpPr>
        <p:spPr>
          <a:xfrm>
            <a:off x="8159211" y="4790867"/>
            <a:ext cx="808990" cy="229235"/>
          </a:xfrm>
          <a:prstGeom prst="rect">
            <a:avLst/>
          </a:prstGeom>
          <a:noFill/>
          <a:ln>
            <a:noFill/>
          </a:ln>
        </p:spPr>
        <p:txBody>
          <a:bodyPr spcFirstLastPara="1" wrap="square" lIns="0" tIns="7600" rIns="0" bIns="0" anchor="t" anchorCtr="0">
            <a:spAutoFit/>
          </a:bodyPr>
          <a:lstStyle/>
          <a:p>
            <a:pPr marL="12700" marR="5080" lvl="0" indent="17780" algn="l" rtl="0">
              <a:lnSpc>
                <a:spcPct val="118571"/>
              </a:lnSpc>
              <a:spcBef>
                <a:spcPts val="0"/>
              </a:spcBef>
              <a:spcAft>
                <a:spcPts val="0"/>
              </a:spcAft>
              <a:buNone/>
            </a:pPr>
            <a:r>
              <a:rPr lang="en-US"/>
              <a:t>Commission scolaire  de la Rivière-du-Nord</a:t>
            </a:r>
            <a:endParaRPr/>
          </a:p>
        </p:txBody>
      </p:sp>
      <p:sp>
        <p:nvSpPr>
          <p:cNvPr id="89" name="Google Shape;89;p4"/>
          <p:cNvSpPr txBox="1">
            <a:spLocks noGrp="1"/>
          </p:cNvSpPr>
          <p:nvPr>
            <p:ph type="dt" idx="10"/>
          </p:nvPr>
        </p:nvSpPr>
        <p:spPr>
          <a:xfrm>
            <a:off x="660015" y="4865278"/>
            <a:ext cx="403859" cy="116839"/>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a:t>ÇA ROULE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5"/>
          <p:cNvSpPr txBox="1">
            <a:spLocks noGrp="1"/>
          </p:cNvSpPr>
          <p:nvPr>
            <p:ph type="title"/>
          </p:nvPr>
        </p:nvSpPr>
        <p:spPr>
          <a:xfrm>
            <a:off x="384725" y="52909"/>
            <a:ext cx="5339080" cy="718820"/>
          </a:xfrm>
          <a:prstGeom prst="rect">
            <a:avLst/>
          </a:prstGeom>
          <a:noFill/>
          <a:ln>
            <a:noFill/>
          </a:ln>
        </p:spPr>
        <p:txBody>
          <a:bodyPr spcFirstLastPara="1" wrap="square" lIns="0" tIns="84450" rIns="0" bIns="0" anchor="t" anchorCtr="0">
            <a:spAutoFit/>
          </a:bodyPr>
          <a:lstStyle/>
          <a:p>
            <a:pPr marL="12700" lvl="0" indent="0" algn="l" rtl="0">
              <a:lnSpc>
                <a:spcPct val="100000"/>
              </a:lnSpc>
              <a:spcBef>
                <a:spcPts val="0"/>
              </a:spcBef>
              <a:spcAft>
                <a:spcPts val="0"/>
              </a:spcAft>
              <a:buNone/>
            </a:pPr>
            <a:r>
              <a:rPr lang="en-US" dirty="0"/>
              <a:t>Vehicle affected</a:t>
            </a:r>
            <a:endParaRPr dirty="0"/>
          </a:p>
          <a:p>
            <a:pPr marL="12700" lvl="0" indent="0" algn="l" rtl="0">
              <a:lnSpc>
                <a:spcPct val="100000"/>
              </a:lnSpc>
              <a:spcBef>
                <a:spcPts val="330"/>
              </a:spcBef>
              <a:spcAft>
                <a:spcPts val="0"/>
              </a:spcAft>
              <a:buNone/>
            </a:pPr>
            <a:r>
              <a:rPr lang="en-US" sz="1400" b="0" dirty="0">
                <a:solidFill>
                  <a:srgbClr val="000000"/>
                </a:solidFill>
                <a:latin typeface="Arial"/>
                <a:ea typeface="Arial"/>
                <a:cs typeface="Arial"/>
                <a:sym typeface="Arial"/>
              </a:rPr>
              <a:t>The following vehicles must be subject to the circle check :</a:t>
            </a:r>
            <a:endParaRPr sz="1400" dirty="0">
              <a:latin typeface="Arial"/>
              <a:ea typeface="Arial"/>
              <a:cs typeface="Arial"/>
              <a:sym typeface="Arial"/>
            </a:endParaRPr>
          </a:p>
        </p:txBody>
      </p:sp>
      <p:sp>
        <p:nvSpPr>
          <p:cNvPr id="95" name="Google Shape;95;p5"/>
          <p:cNvSpPr txBox="1"/>
          <p:nvPr/>
        </p:nvSpPr>
        <p:spPr>
          <a:xfrm>
            <a:off x="432350" y="723088"/>
            <a:ext cx="8321700" cy="2957531"/>
          </a:xfrm>
          <a:prstGeom prst="rect">
            <a:avLst/>
          </a:prstGeom>
          <a:noFill/>
          <a:ln>
            <a:noFill/>
          </a:ln>
        </p:spPr>
        <p:txBody>
          <a:bodyPr spcFirstLastPara="1" wrap="square" lIns="0" tIns="22850" rIns="0" bIns="0" anchor="t" anchorCtr="0">
            <a:spAutoFit/>
          </a:bodyPr>
          <a:lstStyle/>
          <a:p>
            <a:pPr marL="422275" marR="7620" lvl="0" indent="-409575" algn="just" rtl="0">
              <a:lnSpc>
                <a:spcPct val="117857"/>
              </a:lnSpc>
              <a:spcBef>
                <a:spcPts val="0"/>
              </a:spcBef>
              <a:spcAft>
                <a:spcPts val="0"/>
              </a:spcAft>
              <a:buClr>
                <a:schemeClr val="dk1"/>
              </a:buClr>
              <a:buSzPts val="1400"/>
              <a:buFont typeface="MS PGothic"/>
              <a:buChar char="➢"/>
            </a:pPr>
            <a:r>
              <a:rPr lang="en-US" sz="1400" b="1" u="sng" dirty="0">
                <a:solidFill>
                  <a:schemeClr val="dk1"/>
                </a:solidFill>
                <a:latin typeface="Arial"/>
                <a:ea typeface="Arial"/>
                <a:cs typeface="Arial"/>
                <a:sym typeface="Arial"/>
              </a:rPr>
              <a:t>a road vehicle with a gross vehicle weight rating (GVWR) of 4,500 kg or more</a:t>
            </a:r>
            <a:r>
              <a:rPr lang="en-US" sz="1400" dirty="0">
                <a:solidFill>
                  <a:schemeClr val="dk1"/>
                </a:solidFill>
                <a:latin typeface="Arial"/>
                <a:ea typeface="Arial"/>
                <a:cs typeface="Arial"/>
                <a:sym typeface="Arial"/>
              </a:rPr>
              <a:t> (e.g., tractor unit, straight truck, cement mixer, tanker truck, trailer, semi-trailer, van, pick-up truck, drill, concrete pump, truck-mounted crane, ambulance, fire department vehicle, etc.);</a:t>
            </a:r>
            <a:endParaRPr sz="1400" dirty="0">
              <a:solidFill>
                <a:schemeClr val="dk1"/>
              </a:solidFill>
              <a:latin typeface="Arial"/>
              <a:ea typeface="Arial"/>
              <a:cs typeface="Arial"/>
              <a:sym typeface="Arial"/>
            </a:endParaRPr>
          </a:p>
          <a:p>
            <a:pPr marL="0" marR="0" lvl="0" indent="0" algn="l" rtl="0">
              <a:lnSpc>
                <a:spcPct val="100000"/>
              </a:lnSpc>
              <a:spcBef>
                <a:spcPts val="40"/>
              </a:spcBef>
              <a:spcAft>
                <a:spcPts val="0"/>
              </a:spcAft>
              <a:buClr>
                <a:schemeClr val="dk1"/>
              </a:buClr>
              <a:buSzPts val="1400"/>
              <a:buFont typeface="MS PGothic"/>
              <a:buNone/>
            </a:pPr>
            <a:endParaRPr sz="1400" dirty="0">
              <a:solidFill>
                <a:schemeClr val="dk1"/>
              </a:solidFill>
              <a:latin typeface="Arial"/>
              <a:ea typeface="Arial"/>
              <a:cs typeface="Arial"/>
              <a:sym typeface="Arial"/>
            </a:endParaRPr>
          </a:p>
          <a:p>
            <a:pPr marL="422275" marR="5080" lvl="0" indent="-409575" algn="just" rtl="0">
              <a:lnSpc>
                <a:spcPct val="117857"/>
              </a:lnSpc>
              <a:spcBef>
                <a:spcPts val="0"/>
              </a:spcBef>
              <a:spcAft>
                <a:spcPts val="0"/>
              </a:spcAft>
              <a:buClr>
                <a:schemeClr val="dk1"/>
              </a:buClr>
              <a:buSzPts val="1400"/>
              <a:buFont typeface="MS PGothic"/>
              <a:buChar char="➢"/>
            </a:pPr>
            <a:r>
              <a:rPr lang="en-US" sz="1400" b="1" u="sng" dirty="0">
                <a:solidFill>
                  <a:schemeClr val="dk1"/>
                </a:solidFill>
                <a:latin typeface="Arial"/>
                <a:ea typeface="Arial"/>
                <a:cs typeface="Arial"/>
                <a:sym typeface="Arial"/>
              </a:rPr>
              <a:t>a combination of road vehicles with a GVWR of at least one of the vehicles of 4,500 kg or more </a:t>
            </a:r>
            <a:r>
              <a:rPr lang="en-US" sz="1400" dirty="0">
                <a:solidFill>
                  <a:schemeClr val="dk1"/>
                </a:solidFill>
                <a:latin typeface="Arial"/>
                <a:ea typeface="Arial"/>
                <a:cs typeface="Arial"/>
                <a:sym typeface="Arial"/>
              </a:rPr>
              <a:t>(e.g. pick-up truck and trailer, tractor and semi-trailer, tractor and trailer);;</a:t>
            </a:r>
            <a:endParaRPr sz="1400" dirty="0">
              <a:solidFill>
                <a:schemeClr val="dk1"/>
              </a:solidFill>
              <a:latin typeface="Arial"/>
              <a:ea typeface="Arial"/>
              <a:cs typeface="Arial"/>
              <a:sym typeface="Arial"/>
            </a:endParaRPr>
          </a:p>
          <a:p>
            <a:pPr marL="0" marR="0" lvl="0" indent="0" algn="l" rtl="0">
              <a:lnSpc>
                <a:spcPct val="100000"/>
              </a:lnSpc>
              <a:spcBef>
                <a:spcPts val="40"/>
              </a:spcBef>
              <a:spcAft>
                <a:spcPts val="0"/>
              </a:spcAft>
              <a:buClr>
                <a:schemeClr val="dk1"/>
              </a:buClr>
              <a:buSzPts val="1400"/>
              <a:buFont typeface="MS PGothic"/>
              <a:buNone/>
            </a:pPr>
            <a:endParaRPr sz="1400" dirty="0">
              <a:solidFill>
                <a:schemeClr val="dk1"/>
              </a:solidFill>
              <a:latin typeface="Arial"/>
              <a:ea typeface="Arial"/>
              <a:cs typeface="Arial"/>
              <a:sym typeface="Arial"/>
            </a:endParaRPr>
          </a:p>
          <a:p>
            <a:pPr marL="422275" marR="298450" lvl="0" indent="-409575" algn="l" rtl="0">
              <a:lnSpc>
                <a:spcPct val="117857"/>
              </a:lnSpc>
              <a:spcBef>
                <a:spcPts val="0"/>
              </a:spcBef>
              <a:spcAft>
                <a:spcPts val="0"/>
              </a:spcAft>
              <a:buClr>
                <a:schemeClr val="dk1"/>
              </a:buClr>
              <a:buSzPts val="1400"/>
              <a:buFont typeface="MS PGothic"/>
              <a:buChar char="➢"/>
            </a:pPr>
            <a:r>
              <a:rPr lang="en-US" sz="1400" b="1" u="sng" dirty="0">
                <a:solidFill>
                  <a:schemeClr val="dk1"/>
                </a:solidFill>
                <a:latin typeface="Arial"/>
                <a:ea typeface="Arial"/>
                <a:cs typeface="Arial"/>
                <a:sym typeface="Arial"/>
              </a:rPr>
              <a:t>a bus, a minibus and a tow truck, regardless of the gross vehicle weight rating (GVWR) of the vehicle </a:t>
            </a:r>
            <a:r>
              <a:rPr lang="en-US" sz="1400" dirty="0">
                <a:solidFill>
                  <a:schemeClr val="dk1"/>
                </a:solidFill>
                <a:latin typeface="Arial"/>
                <a:ea typeface="Arial"/>
                <a:cs typeface="Arial"/>
                <a:sym typeface="Arial"/>
              </a:rPr>
              <a:t>(for example, coach, minibus, paratransit minibus, school bus, city bus, tow truck;</a:t>
            </a:r>
            <a:endParaRPr sz="1400" dirty="0">
              <a:solidFill>
                <a:schemeClr val="dk1"/>
              </a:solidFill>
              <a:latin typeface="Arial"/>
              <a:ea typeface="Arial"/>
              <a:cs typeface="Arial"/>
              <a:sym typeface="Arial"/>
            </a:endParaRPr>
          </a:p>
          <a:p>
            <a:pPr marL="0" marR="0" lvl="0" indent="0" algn="l" rtl="0">
              <a:lnSpc>
                <a:spcPct val="100000"/>
              </a:lnSpc>
              <a:spcBef>
                <a:spcPts val="40"/>
              </a:spcBef>
              <a:spcAft>
                <a:spcPts val="0"/>
              </a:spcAft>
              <a:buNone/>
            </a:pPr>
            <a:endParaRPr sz="1400" dirty="0">
              <a:solidFill>
                <a:schemeClr val="dk1"/>
              </a:solidFill>
              <a:latin typeface="Arial"/>
              <a:ea typeface="Arial"/>
              <a:cs typeface="Arial"/>
              <a:sym typeface="Arial"/>
            </a:endParaRPr>
          </a:p>
          <a:p>
            <a:pPr marL="422275" marR="126364" lvl="0" indent="-409575" algn="l" rtl="0">
              <a:lnSpc>
                <a:spcPct val="117857"/>
              </a:lnSpc>
              <a:spcBef>
                <a:spcPts val="0"/>
              </a:spcBef>
              <a:spcAft>
                <a:spcPts val="0"/>
              </a:spcAft>
              <a:buClr>
                <a:schemeClr val="dk1"/>
              </a:buClr>
              <a:buSzPts val="1400"/>
              <a:buFont typeface="MS PGothic"/>
              <a:buChar char="➢"/>
            </a:pPr>
            <a:r>
              <a:rPr lang="en-US" sz="1400" b="1" u="sng" dirty="0">
                <a:solidFill>
                  <a:schemeClr val="dk1"/>
                </a:solidFill>
                <a:latin typeface="Arial"/>
                <a:ea typeface="Arial"/>
                <a:cs typeface="Arial"/>
                <a:sym typeface="Arial"/>
              </a:rPr>
              <a:t>a road vehicle with a GVWR of less than 4,500 kg transporting dangerous materials which require the application of danger indication plates.</a:t>
            </a:r>
            <a:endParaRPr sz="1400" b="1" u="sng" dirty="0">
              <a:solidFill>
                <a:schemeClr val="dk1"/>
              </a:solidFill>
              <a:latin typeface="Arial"/>
              <a:ea typeface="Arial"/>
              <a:cs typeface="Arial"/>
              <a:sym typeface="Arial"/>
            </a:endParaRPr>
          </a:p>
        </p:txBody>
      </p:sp>
      <p:sp>
        <p:nvSpPr>
          <p:cNvPr id="96" name="Google Shape;96;p5"/>
          <p:cNvSpPr/>
          <p:nvPr/>
        </p:nvSpPr>
        <p:spPr>
          <a:xfrm>
            <a:off x="7156649" y="4114798"/>
            <a:ext cx="1866264" cy="4445"/>
          </a:xfrm>
          <a:custGeom>
            <a:avLst/>
            <a:gdLst/>
            <a:ahLst/>
            <a:cxnLst/>
            <a:rect l="l" t="t" r="r" b="b"/>
            <a:pathLst>
              <a:path w="1866265" h="4445" extrusionOk="0">
                <a:moveTo>
                  <a:pt x="0" y="0"/>
                </a:moveTo>
                <a:lnTo>
                  <a:pt x="1865699" y="3899"/>
                </a:lnTo>
              </a:path>
            </a:pathLst>
          </a:custGeom>
          <a:noFill/>
          <a:ln w="190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7" name="Google Shape;97;p5"/>
          <p:cNvSpPr txBox="1"/>
          <p:nvPr/>
        </p:nvSpPr>
        <p:spPr>
          <a:xfrm>
            <a:off x="7528049" y="4101148"/>
            <a:ext cx="1515745" cy="135935"/>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sz="800" dirty="0">
                <a:solidFill>
                  <a:srgbClr val="01D1B7"/>
                </a:solidFill>
              </a:rPr>
              <a:t>Driving a heavy vehicle</a:t>
            </a:r>
            <a:r>
              <a:rPr lang="en-US" sz="800" dirty="0">
                <a:solidFill>
                  <a:srgbClr val="01D1B7"/>
                </a:solidFill>
                <a:latin typeface="Arial"/>
                <a:ea typeface="Arial"/>
                <a:cs typeface="Arial"/>
                <a:sym typeface="Arial"/>
              </a:rPr>
              <a:t> 348</a:t>
            </a:r>
            <a:endParaRPr sz="800" dirty="0">
              <a:solidFill>
                <a:schemeClr val="dk1"/>
              </a:solidFill>
              <a:latin typeface="Arial"/>
              <a:ea typeface="Arial"/>
              <a:cs typeface="Arial"/>
              <a:sym typeface="Arial"/>
            </a:endParaRPr>
          </a:p>
        </p:txBody>
      </p:sp>
      <p:sp>
        <p:nvSpPr>
          <p:cNvPr id="98" name="Google Shape;98;p5"/>
          <p:cNvSpPr/>
          <p:nvPr/>
        </p:nvSpPr>
        <p:spPr>
          <a:xfrm>
            <a:off x="8836108" y="4114116"/>
            <a:ext cx="635" cy="131445"/>
          </a:xfrm>
          <a:custGeom>
            <a:avLst/>
            <a:gdLst/>
            <a:ahLst/>
            <a:cxnLst/>
            <a:rect l="l" t="t" r="r" b="b"/>
            <a:pathLst>
              <a:path w="634" h="131445" extrusionOk="0">
                <a:moveTo>
                  <a:pt x="149" y="-9524"/>
                </a:moveTo>
                <a:lnTo>
                  <a:pt x="149" y="140924"/>
                </a:lnTo>
              </a:path>
            </a:pathLst>
          </a:custGeom>
          <a:noFill/>
          <a:ln w="193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9" name="Google Shape;99;p5"/>
          <p:cNvSpPr txBox="1">
            <a:spLocks noGrp="1"/>
          </p:cNvSpPr>
          <p:nvPr>
            <p:ph type="ftr" idx="11"/>
          </p:nvPr>
        </p:nvSpPr>
        <p:spPr>
          <a:xfrm>
            <a:off x="8159211" y="4790867"/>
            <a:ext cx="808990" cy="229235"/>
          </a:xfrm>
          <a:prstGeom prst="rect">
            <a:avLst/>
          </a:prstGeom>
          <a:noFill/>
          <a:ln>
            <a:noFill/>
          </a:ln>
        </p:spPr>
        <p:txBody>
          <a:bodyPr spcFirstLastPara="1" wrap="square" lIns="0" tIns="7600" rIns="0" bIns="0" anchor="t" anchorCtr="0">
            <a:spAutoFit/>
          </a:bodyPr>
          <a:lstStyle/>
          <a:p>
            <a:pPr marL="12700" marR="5080" lvl="0" indent="17780" algn="l" rtl="0">
              <a:lnSpc>
                <a:spcPct val="118571"/>
              </a:lnSpc>
              <a:spcBef>
                <a:spcPts val="0"/>
              </a:spcBef>
              <a:spcAft>
                <a:spcPts val="0"/>
              </a:spcAft>
              <a:buNone/>
            </a:pPr>
            <a:r>
              <a:rPr lang="en-US"/>
              <a:t>Commission scolaire  de la Rivière-du-Nord</a:t>
            </a:r>
            <a:endParaRPr/>
          </a:p>
        </p:txBody>
      </p:sp>
      <p:sp>
        <p:nvSpPr>
          <p:cNvPr id="100" name="Google Shape;100;p5"/>
          <p:cNvSpPr txBox="1">
            <a:spLocks noGrp="1"/>
          </p:cNvSpPr>
          <p:nvPr>
            <p:ph type="dt" idx="10"/>
          </p:nvPr>
        </p:nvSpPr>
        <p:spPr>
          <a:xfrm>
            <a:off x="660015" y="4865278"/>
            <a:ext cx="403859" cy="116839"/>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a:t>ÇA ROULE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6"/>
          <p:cNvSpPr txBox="1">
            <a:spLocks noGrp="1"/>
          </p:cNvSpPr>
          <p:nvPr>
            <p:ph type="title"/>
          </p:nvPr>
        </p:nvSpPr>
        <p:spPr>
          <a:xfrm>
            <a:off x="384725" y="201057"/>
            <a:ext cx="3254375" cy="39116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dirty="0"/>
              <a:t>Exempt vehicles</a:t>
            </a:r>
            <a:endParaRPr dirty="0"/>
          </a:p>
        </p:txBody>
      </p:sp>
      <p:sp>
        <p:nvSpPr>
          <p:cNvPr id="106" name="Google Shape;106;p6"/>
          <p:cNvSpPr txBox="1"/>
          <p:nvPr/>
        </p:nvSpPr>
        <p:spPr>
          <a:xfrm>
            <a:off x="460925" y="803454"/>
            <a:ext cx="8243570" cy="2790508"/>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sz="1200" dirty="0">
                <a:solidFill>
                  <a:schemeClr val="dk1"/>
                </a:solidFill>
                <a:latin typeface="Arial"/>
                <a:ea typeface="Arial"/>
                <a:cs typeface="Arial"/>
                <a:sym typeface="Arial"/>
              </a:rPr>
              <a:t>The following vehicles do not require a circle check:</a:t>
            </a:r>
            <a:endParaRPr sz="1200" dirty="0">
              <a:solidFill>
                <a:schemeClr val="dk1"/>
              </a:solidFill>
              <a:latin typeface="Arial"/>
              <a:ea typeface="Arial"/>
              <a:cs typeface="Arial"/>
              <a:sym typeface="Arial"/>
            </a:endParaRPr>
          </a:p>
          <a:p>
            <a:pPr marL="0" marR="0" lvl="0" indent="0" algn="l" rtl="0">
              <a:lnSpc>
                <a:spcPct val="100000"/>
              </a:lnSpc>
              <a:spcBef>
                <a:spcPts val="30"/>
              </a:spcBef>
              <a:spcAft>
                <a:spcPts val="0"/>
              </a:spcAft>
              <a:buNone/>
            </a:pPr>
            <a:endParaRPr sz="1200" dirty="0">
              <a:solidFill>
                <a:schemeClr val="dk1"/>
              </a:solidFill>
              <a:latin typeface="Arial"/>
              <a:ea typeface="Arial"/>
              <a:cs typeface="Arial"/>
              <a:sym typeface="Arial"/>
            </a:endParaRPr>
          </a:p>
          <a:p>
            <a:pPr marL="171450" marR="0" lvl="0" indent="-171450" algn="l" rtl="0">
              <a:lnSpc>
                <a:spcPct val="100000"/>
              </a:lnSpc>
              <a:spcBef>
                <a:spcPts val="35"/>
              </a:spcBef>
              <a:spcAft>
                <a:spcPts val="0"/>
              </a:spcAft>
              <a:buClr>
                <a:schemeClr val="dk1"/>
              </a:buClr>
              <a:buSzPts val="1150"/>
              <a:buFont typeface="Wingdings" panose="05000000000000000000" pitchFamily="2" charset="2"/>
              <a:buChar char="Ø"/>
            </a:pPr>
            <a:r>
              <a:rPr lang="en-US" sz="1150" dirty="0">
                <a:solidFill>
                  <a:schemeClr val="dk1"/>
                </a:solidFill>
                <a:latin typeface="Arial"/>
                <a:ea typeface="Arial"/>
                <a:cs typeface="Arial"/>
                <a:sym typeface="Arial"/>
              </a:rPr>
              <a:t>a tool vehicle (e.g., grader, wheel loader, backhoe);</a:t>
            </a:r>
          </a:p>
          <a:p>
            <a:pPr marL="171450" marR="0" lvl="0" indent="-171450" algn="l" rtl="0">
              <a:lnSpc>
                <a:spcPct val="100000"/>
              </a:lnSpc>
              <a:spcBef>
                <a:spcPts val="35"/>
              </a:spcBef>
              <a:spcAft>
                <a:spcPts val="0"/>
              </a:spcAft>
              <a:buClr>
                <a:schemeClr val="dk1"/>
              </a:buClr>
              <a:buSzPts val="1150"/>
              <a:buFont typeface="Wingdings" panose="05000000000000000000" pitchFamily="2" charset="2"/>
              <a:buChar char="Ø"/>
            </a:pPr>
            <a:r>
              <a:rPr lang="en-US" sz="1150" dirty="0">
                <a:solidFill>
                  <a:schemeClr val="dk1"/>
                </a:solidFill>
                <a:latin typeface="Arial"/>
                <a:ea typeface="Arial"/>
                <a:cs typeface="Arial"/>
                <a:sym typeface="Arial"/>
              </a:rPr>
              <a:t>a heavy vehicle used when required by an emergency service or in the event of a disaster;</a:t>
            </a:r>
          </a:p>
          <a:p>
            <a:pPr marL="171450" marR="0" lvl="0" indent="-171450" algn="l" rtl="0">
              <a:lnSpc>
                <a:spcPct val="100000"/>
              </a:lnSpc>
              <a:spcBef>
                <a:spcPts val="35"/>
              </a:spcBef>
              <a:spcAft>
                <a:spcPts val="0"/>
              </a:spcAft>
              <a:buClr>
                <a:schemeClr val="dk1"/>
              </a:buClr>
              <a:buSzPts val="1150"/>
              <a:buFont typeface="Wingdings" panose="05000000000000000000" pitchFamily="2" charset="2"/>
              <a:buChar char="Ø"/>
            </a:pPr>
            <a:r>
              <a:rPr lang="en-US" sz="1150" dirty="0">
                <a:solidFill>
                  <a:schemeClr val="dk1"/>
                </a:solidFill>
                <a:latin typeface="Arial"/>
                <a:ea typeface="Arial"/>
                <a:cs typeface="Arial"/>
                <a:sym typeface="Arial"/>
              </a:rPr>
              <a:t>a farm tractor or agricultural machinery (e.g., combine harvester);</a:t>
            </a:r>
          </a:p>
          <a:p>
            <a:pPr marL="171450" marR="0" lvl="0" indent="-171450" algn="l" rtl="0">
              <a:lnSpc>
                <a:spcPct val="100000"/>
              </a:lnSpc>
              <a:spcBef>
                <a:spcPts val="35"/>
              </a:spcBef>
              <a:spcAft>
                <a:spcPts val="0"/>
              </a:spcAft>
              <a:buClr>
                <a:schemeClr val="dk1"/>
              </a:buClr>
              <a:buSzPts val="1150"/>
              <a:buFont typeface="Wingdings" panose="05000000000000000000" pitchFamily="2" charset="2"/>
              <a:buChar char="Ø"/>
            </a:pPr>
            <a:r>
              <a:rPr lang="en-US" sz="1150" dirty="0">
                <a:solidFill>
                  <a:schemeClr val="dk1"/>
                </a:solidFill>
                <a:latin typeface="Arial"/>
                <a:ea typeface="Arial"/>
                <a:cs typeface="Arial"/>
                <a:sym typeface="Arial"/>
              </a:rPr>
              <a:t>a farm trailer (e.g., hay trailer owned by a farmer and used for agricultural purposes);</a:t>
            </a:r>
          </a:p>
          <a:p>
            <a:pPr marL="171450" marR="0" lvl="0" indent="-171450" algn="l" rtl="0">
              <a:lnSpc>
                <a:spcPct val="100000"/>
              </a:lnSpc>
              <a:spcBef>
                <a:spcPts val="35"/>
              </a:spcBef>
              <a:spcAft>
                <a:spcPts val="0"/>
              </a:spcAft>
              <a:buClr>
                <a:schemeClr val="dk1"/>
              </a:buClr>
              <a:buSzPts val="1150"/>
              <a:buFont typeface="Wingdings" panose="05000000000000000000" pitchFamily="2" charset="2"/>
              <a:buChar char="Ø"/>
            </a:pPr>
            <a:r>
              <a:rPr lang="en-US" sz="1150" dirty="0">
                <a:solidFill>
                  <a:schemeClr val="dk1"/>
                </a:solidFill>
                <a:latin typeface="Arial"/>
                <a:ea typeface="Arial"/>
                <a:cs typeface="Arial"/>
                <a:sym typeface="Arial"/>
              </a:rPr>
              <a:t>a heavy vehicle used by a natural person (an individual) for personal purposes, that is, other than commercial or professional (e.g., truck used to move one’s own belongings, motor home);</a:t>
            </a:r>
          </a:p>
          <a:p>
            <a:pPr marL="0" marR="0" lvl="0" indent="0" algn="l" rtl="0">
              <a:lnSpc>
                <a:spcPct val="100000"/>
              </a:lnSpc>
              <a:spcBef>
                <a:spcPts val="25"/>
              </a:spcBef>
              <a:spcAft>
                <a:spcPts val="0"/>
              </a:spcAft>
              <a:buNone/>
            </a:pPr>
            <a:endParaRPr lang="en-US" sz="1250" dirty="0">
              <a:solidFill>
                <a:schemeClr val="dk1"/>
              </a:solidFill>
              <a:latin typeface="Arial"/>
              <a:ea typeface="Arial"/>
              <a:cs typeface="Arial"/>
              <a:sym typeface="Arial"/>
            </a:endParaRPr>
          </a:p>
          <a:p>
            <a:pPr marL="0" marR="0" lvl="0" indent="0" algn="l" rtl="0">
              <a:lnSpc>
                <a:spcPct val="100000"/>
              </a:lnSpc>
              <a:spcBef>
                <a:spcPts val="25"/>
              </a:spcBef>
              <a:spcAft>
                <a:spcPts val="0"/>
              </a:spcAft>
              <a:buNone/>
            </a:pPr>
            <a:r>
              <a:rPr lang="en-US" sz="1250" dirty="0">
                <a:solidFill>
                  <a:schemeClr val="dk1"/>
                </a:solidFill>
                <a:latin typeface="Arial"/>
                <a:ea typeface="Arial"/>
                <a:cs typeface="Arial"/>
                <a:sym typeface="Arial"/>
              </a:rPr>
              <a:t>A two- or three-axle straight truck used in one of the following circumstances:</a:t>
            </a:r>
          </a:p>
          <a:p>
            <a:pPr marL="0" marR="0" lvl="0" indent="0" algn="l" rtl="0">
              <a:lnSpc>
                <a:spcPct val="100000"/>
              </a:lnSpc>
              <a:spcBef>
                <a:spcPts val="25"/>
              </a:spcBef>
              <a:spcAft>
                <a:spcPts val="0"/>
              </a:spcAft>
              <a:buNone/>
            </a:pPr>
            <a:endParaRPr lang="en-US" sz="1250" dirty="0">
              <a:solidFill>
                <a:schemeClr val="dk1"/>
              </a:solidFill>
              <a:latin typeface="Arial"/>
              <a:ea typeface="Arial"/>
              <a:cs typeface="Arial"/>
              <a:sym typeface="Arial"/>
            </a:endParaRPr>
          </a:p>
          <a:p>
            <a:pPr marL="285750" marR="0" lvl="0" indent="-285750" algn="l" rtl="0">
              <a:lnSpc>
                <a:spcPct val="100000"/>
              </a:lnSpc>
              <a:spcBef>
                <a:spcPts val="25"/>
              </a:spcBef>
              <a:spcAft>
                <a:spcPts val="0"/>
              </a:spcAft>
              <a:buFont typeface="Wingdings" panose="05000000000000000000" pitchFamily="2" charset="2"/>
              <a:buChar char="Ø"/>
            </a:pPr>
            <a:r>
              <a:rPr lang="en-US" sz="1250" dirty="0">
                <a:solidFill>
                  <a:schemeClr val="dk1"/>
                </a:solidFill>
                <a:latin typeface="Arial"/>
                <a:ea typeface="Arial"/>
                <a:cs typeface="Arial"/>
                <a:sym typeface="Arial"/>
              </a:rPr>
              <a:t>when transporting primary products from a farm, forest or body of water, if the driver or operator of the truck is the producer;</a:t>
            </a:r>
          </a:p>
          <a:p>
            <a:pPr marL="285750" marR="0" lvl="0" indent="-285750" algn="l" rtl="0">
              <a:lnSpc>
                <a:spcPct val="100000"/>
              </a:lnSpc>
              <a:spcBef>
                <a:spcPts val="25"/>
              </a:spcBef>
              <a:spcAft>
                <a:spcPts val="0"/>
              </a:spcAft>
              <a:buFont typeface="Wingdings" panose="05000000000000000000" pitchFamily="2" charset="2"/>
              <a:buChar char="Ø"/>
            </a:pPr>
            <a:r>
              <a:rPr lang="en-US" sz="1250" dirty="0">
                <a:solidFill>
                  <a:schemeClr val="dk1"/>
                </a:solidFill>
                <a:latin typeface="Arial"/>
                <a:ea typeface="Arial"/>
                <a:cs typeface="Arial"/>
                <a:sym typeface="Arial"/>
              </a:rPr>
              <a:t>on the return trip after this transport;</a:t>
            </a:r>
          </a:p>
          <a:p>
            <a:pPr marL="285750" marR="0" lvl="0" indent="-285750" algn="l" rtl="0">
              <a:lnSpc>
                <a:spcPct val="100000"/>
              </a:lnSpc>
              <a:spcBef>
                <a:spcPts val="25"/>
              </a:spcBef>
              <a:spcAft>
                <a:spcPts val="0"/>
              </a:spcAft>
              <a:buFont typeface="Wingdings" panose="05000000000000000000" pitchFamily="2" charset="2"/>
              <a:buChar char="Ø"/>
            </a:pPr>
            <a:r>
              <a:rPr lang="en-US" sz="1250" dirty="0">
                <a:solidFill>
                  <a:schemeClr val="dk1"/>
                </a:solidFill>
                <a:latin typeface="Arial"/>
                <a:ea typeface="Arial"/>
                <a:cs typeface="Arial"/>
                <a:sym typeface="Arial"/>
              </a:rPr>
              <a:t> if the truck is empty or is transporting products used in the main operation of a farm, forest or body of water.</a:t>
            </a:r>
            <a:endParaRPr sz="1250" dirty="0">
              <a:solidFill>
                <a:schemeClr val="dk1"/>
              </a:solidFill>
              <a:latin typeface="Arial"/>
              <a:ea typeface="Arial"/>
              <a:cs typeface="Arial"/>
              <a:sym typeface="Arial"/>
            </a:endParaRPr>
          </a:p>
        </p:txBody>
      </p:sp>
      <p:sp>
        <p:nvSpPr>
          <p:cNvPr id="107" name="Google Shape;107;p6"/>
          <p:cNvSpPr/>
          <p:nvPr/>
        </p:nvSpPr>
        <p:spPr>
          <a:xfrm>
            <a:off x="7156649" y="4114798"/>
            <a:ext cx="1866264" cy="4445"/>
          </a:xfrm>
          <a:custGeom>
            <a:avLst/>
            <a:gdLst/>
            <a:ahLst/>
            <a:cxnLst/>
            <a:rect l="l" t="t" r="r" b="b"/>
            <a:pathLst>
              <a:path w="1866265" h="4445" extrusionOk="0">
                <a:moveTo>
                  <a:pt x="0" y="0"/>
                </a:moveTo>
                <a:lnTo>
                  <a:pt x="1865699" y="3899"/>
                </a:lnTo>
              </a:path>
            </a:pathLst>
          </a:custGeom>
          <a:noFill/>
          <a:ln w="190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8" name="Google Shape;108;p6"/>
          <p:cNvSpPr txBox="1"/>
          <p:nvPr/>
        </p:nvSpPr>
        <p:spPr>
          <a:xfrm>
            <a:off x="7528049" y="4101148"/>
            <a:ext cx="1513840" cy="135935"/>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sz="800" dirty="0">
                <a:solidFill>
                  <a:srgbClr val="01D1B7"/>
                </a:solidFill>
              </a:rPr>
              <a:t>Driving a heavy vehicle</a:t>
            </a:r>
            <a:r>
              <a:rPr lang="en-US" sz="800" dirty="0">
                <a:solidFill>
                  <a:srgbClr val="01D1B7"/>
                </a:solidFill>
                <a:latin typeface="Arial"/>
                <a:ea typeface="Arial"/>
                <a:cs typeface="Arial"/>
                <a:sym typeface="Arial"/>
              </a:rPr>
              <a:t> 349</a:t>
            </a:r>
            <a:endParaRPr sz="800" dirty="0">
              <a:solidFill>
                <a:schemeClr val="dk1"/>
              </a:solidFill>
              <a:latin typeface="Arial"/>
              <a:ea typeface="Arial"/>
              <a:cs typeface="Arial"/>
              <a:sym typeface="Arial"/>
            </a:endParaRPr>
          </a:p>
        </p:txBody>
      </p:sp>
      <p:sp>
        <p:nvSpPr>
          <p:cNvPr id="109" name="Google Shape;109;p6"/>
          <p:cNvSpPr/>
          <p:nvPr/>
        </p:nvSpPr>
        <p:spPr>
          <a:xfrm>
            <a:off x="8836108" y="4114116"/>
            <a:ext cx="635" cy="131445"/>
          </a:xfrm>
          <a:custGeom>
            <a:avLst/>
            <a:gdLst/>
            <a:ahLst/>
            <a:cxnLst/>
            <a:rect l="l" t="t" r="r" b="b"/>
            <a:pathLst>
              <a:path w="634" h="131445" extrusionOk="0">
                <a:moveTo>
                  <a:pt x="149" y="-9524"/>
                </a:moveTo>
                <a:lnTo>
                  <a:pt x="149" y="140924"/>
                </a:lnTo>
              </a:path>
            </a:pathLst>
          </a:custGeom>
          <a:noFill/>
          <a:ln w="193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0" name="Google Shape;110;p6"/>
          <p:cNvSpPr txBox="1">
            <a:spLocks noGrp="1"/>
          </p:cNvSpPr>
          <p:nvPr>
            <p:ph type="ftr" idx="11"/>
          </p:nvPr>
        </p:nvSpPr>
        <p:spPr>
          <a:xfrm>
            <a:off x="8159211" y="4790867"/>
            <a:ext cx="808990" cy="229235"/>
          </a:xfrm>
          <a:prstGeom prst="rect">
            <a:avLst/>
          </a:prstGeom>
          <a:noFill/>
          <a:ln>
            <a:noFill/>
          </a:ln>
        </p:spPr>
        <p:txBody>
          <a:bodyPr spcFirstLastPara="1" wrap="square" lIns="0" tIns="7600" rIns="0" bIns="0" anchor="t" anchorCtr="0">
            <a:spAutoFit/>
          </a:bodyPr>
          <a:lstStyle/>
          <a:p>
            <a:pPr marL="12700" marR="5080" lvl="0" indent="17780" algn="l" rtl="0">
              <a:lnSpc>
                <a:spcPct val="118571"/>
              </a:lnSpc>
              <a:spcBef>
                <a:spcPts val="0"/>
              </a:spcBef>
              <a:spcAft>
                <a:spcPts val="0"/>
              </a:spcAft>
              <a:buNone/>
            </a:pPr>
            <a:r>
              <a:rPr lang="en-US"/>
              <a:t>Commission scolaire  de la Rivière-du-Nord</a:t>
            </a:r>
            <a:endParaRPr/>
          </a:p>
        </p:txBody>
      </p:sp>
      <p:sp>
        <p:nvSpPr>
          <p:cNvPr id="111" name="Google Shape;111;p6"/>
          <p:cNvSpPr txBox="1">
            <a:spLocks noGrp="1"/>
          </p:cNvSpPr>
          <p:nvPr>
            <p:ph type="dt" idx="10"/>
          </p:nvPr>
        </p:nvSpPr>
        <p:spPr>
          <a:xfrm>
            <a:off x="660015" y="4865278"/>
            <a:ext cx="403859" cy="116839"/>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a:t>ÇA ROULE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7"/>
          <p:cNvSpPr txBox="1">
            <a:spLocks noGrp="1"/>
          </p:cNvSpPr>
          <p:nvPr>
            <p:ph type="title"/>
          </p:nvPr>
        </p:nvSpPr>
        <p:spPr>
          <a:xfrm>
            <a:off x="384724" y="277257"/>
            <a:ext cx="4187275" cy="382156"/>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dirty="0"/>
              <a:t>Who </a:t>
            </a:r>
            <a:r>
              <a:rPr lang="en-US" dirty="0" err="1"/>
              <a:t>sould</a:t>
            </a:r>
            <a:r>
              <a:rPr lang="en-US" dirty="0"/>
              <a:t> do the circle check ?</a:t>
            </a:r>
            <a:endParaRPr dirty="0"/>
          </a:p>
        </p:txBody>
      </p:sp>
      <p:sp>
        <p:nvSpPr>
          <p:cNvPr id="117" name="Google Shape;117;p7"/>
          <p:cNvSpPr txBox="1">
            <a:spLocks noGrp="1"/>
          </p:cNvSpPr>
          <p:nvPr>
            <p:ph type="body" idx="1"/>
          </p:nvPr>
        </p:nvSpPr>
        <p:spPr>
          <a:xfrm>
            <a:off x="384725" y="803098"/>
            <a:ext cx="8374380" cy="2796535"/>
          </a:xfrm>
          <a:prstGeom prst="rect">
            <a:avLst/>
          </a:prstGeom>
          <a:noFill/>
          <a:ln>
            <a:noFill/>
          </a:ln>
        </p:spPr>
        <p:txBody>
          <a:bodyPr spcFirstLastPara="1" wrap="square" lIns="0" tIns="12700" rIns="0" bIns="0" anchor="t" anchorCtr="0">
            <a:spAutoFit/>
          </a:bodyPr>
          <a:lstStyle/>
          <a:p>
            <a:pPr marL="12700" marR="5080" lvl="0" indent="0" algn="just" rtl="0">
              <a:lnSpc>
                <a:spcPct val="116100"/>
              </a:lnSpc>
              <a:spcBef>
                <a:spcPts val="0"/>
              </a:spcBef>
              <a:spcAft>
                <a:spcPts val="0"/>
              </a:spcAft>
              <a:buNone/>
            </a:pPr>
            <a:r>
              <a:rPr lang="en-US" dirty="0"/>
              <a:t>The driver must carry out a safety inspection of the vehicle he is driving. A person designated by the operator may also carry out this inspection. In this latter situation, the operator becomes responsible for this check.</a:t>
            </a:r>
            <a:endParaRPr sz="1700" dirty="0"/>
          </a:p>
          <a:p>
            <a:pPr marL="12700" marR="6350" lvl="0" indent="0" algn="just" rtl="0">
              <a:lnSpc>
                <a:spcPct val="117857"/>
              </a:lnSpc>
              <a:spcBef>
                <a:spcPts val="5"/>
              </a:spcBef>
              <a:spcAft>
                <a:spcPts val="0"/>
              </a:spcAft>
              <a:buNone/>
            </a:pPr>
            <a:r>
              <a:rPr lang="en-US" dirty="0"/>
              <a:t>If the circle check is carried out by a person designated by the operator, the driver can accept or refuse it:</a:t>
            </a:r>
          </a:p>
          <a:p>
            <a:pPr marL="12700" marR="6350" lvl="0" indent="0" algn="just" rtl="0">
              <a:lnSpc>
                <a:spcPct val="117857"/>
              </a:lnSpc>
              <a:spcBef>
                <a:spcPts val="5"/>
              </a:spcBef>
              <a:spcAft>
                <a:spcPts val="0"/>
              </a:spcAft>
              <a:buNone/>
            </a:pPr>
            <a:endParaRPr dirty="0"/>
          </a:p>
          <a:p>
            <a:pPr marL="12700" marR="20955" lvl="0" indent="0" algn="just" rtl="0">
              <a:lnSpc>
                <a:spcPct val="117857"/>
              </a:lnSpc>
              <a:spcBef>
                <a:spcPts val="5"/>
              </a:spcBef>
              <a:spcAft>
                <a:spcPts val="0"/>
              </a:spcAft>
              <a:buNone/>
            </a:pPr>
            <a:r>
              <a:rPr lang="en-US" b="1" i="1" u="sng" dirty="0"/>
              <a:t>If he accepts</a:t>
            </a:r>
            <a:r>
              <a:rPr lang="en-US" b="1" i="1" u="sng" dirty="0">
                <a:latin typeface="Arial"/>
                <a:ea typeface="Arial"/>
                <a:cs typeface="Arial"/>
                <a:sym typeface="Arial"/>
              </a:rPr>
              <a:t>:</a:t>
            </a:r>
            <a:r>
              <a:rPr lang="en-US" b="1" i="1" dirty="0">
                <a:latin typeface="Arial"/>
                <a:ea typeface="Arial"/>
                <a:cs typeface="Arial"/>
                <a:sym typeface="Arial"/>
              </a:rPr>
              <a:t> </a:t>
            </a:r>
            <a:r>
              <a:rPr lang="en-US" dirty="0"/>
              <a:t>The driver ensures that the circle check is valid (it was done within the last 24 hours) and countersigns the check report to certify that he has read it. The driver is then not held responsible for the check, but he is responsible for keeping the report up to date and reporting any defects he notices along the way.</a:t>
            </a:r>
            <a:endParaRPr dirty="0"/>
          </a:p>
          <a:p>
            <a:pPr marL="12700" marR="8255" lvl="0" indent="0" algn="just" rtl="0">
              <a:lnSpc>
                <a:spcPct val="117857"/>
              </a:lnSpc>
              <a:spcBef>
                <a:spcPts val="0"/>
              </a:spcBef>
              <a:spcAft>
                <a:spcPts val="0"/>
              </a:spcAft>
              <a:buNone/>
            </a:pPr>
            <a:r>
              <a:rPr lang="en-US" b="1" i="1" u="sng" dirty="0"/>
              <a:t>If he refuses</a:t>
            </a:r>
            <a:r>
              <a:rPr lang="en-US" b="1" i="1" u="sng" dirty="0">
                <a:latin typeface="Arial"/>
                <a:ea typeface="Arial"/>
                <a:cs typeface="Arial"/>
                <a:sym typeface="Arial"/>
              </a:rPr>
              <a:t> : </a:t>
            </a:r>
            <a:r>
              <a:rPr lang="en-US" dirty="0">
                <a:latin typeface="Arial"/>
                <a:ea typeface="Arial"/>
                <a:cs typeface="Arial"/>
                <a:sym typeface="Arial"/>
              </a:rPr>
              <a:t>The driver must repeat the circle check and produce a new report. The driver at the wheel of the vehicle must keep the circle check report up to date and report any defects found during the journey.</a:t>
            </a:r>
            <a:endParaRPr dirty="0"/>
          </a:p>
        </p:txBody>
      </p:sp>
      <p:sp>
        <p:nvSpPr>
          <p:cNvPr id="118" name="Google Shape;118;p7"/>
          <p:cNvSpPr/>
          <p:nvPr/>
        </p:nvSpPr>
        <p:spPr>
          <a:xfrm>
            <a:off x="7156649" y="4114798"/>
            <a:ext cx="1866264" cy="4445"/>
          </a:xfrm>
          <a:custGeom>
            <a:avLst/>
            <a:gdLst/>
            <a:ahLst/>
            <a:cxnLst/>
            <a:rect l="l" t="t" r="r" b="b"/>
            <a:pathLst>
              <a:path w="1866265" h="4445" extrusionOk="0">
                <a:moveTo>
                  <a:pt x="0" y="0"/>
                </a:moveTo>
                <a:lnTo>
                  <a:pt x="1865699" y="3899"/>
                </a:lnTo>
              </a:path>
            </a:pathLst>
          </a:custGeom>
          <a:noFill/>
          <a:ln w="190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9" name="Google Shape;119;p7"/>
          <p:cNvSpPr txBox="1"/>
          <p:nvPr/>
        </p:nvSpPr>
        <p:spPr>
          <a:xfrm>
            <a:off x="7528049" y="4101148"/>
            <a:ext cx="1520825" cy="135935"/>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sz="800" dirty="0">
                <a:solidFill>
                  <a:srgbClr val="01D1B7"/>
                </a:solidFill>
              </a:rPr>
              <a:t>Driving a heavy vehicle</a:t>
            </a:r>
            <a:r>
              <a:rPr lang="en-US" sz="800" dirty="0">
                <a:solidFill>
                  <a:srgbClr val="01D1B7"/>
                </a:solidFill>
                <a:latin typeface="Arial"/>
                <a:ea typeface="Arial"/>
                <a:cs typeface="Arial"/>
                <a:sym typeface="Arial"/>
              </a:rPr>
              <a:t> 350</a:t>
            </a:r>
            <a:endParaRPr sz="800" dirty="0">
              <a:solidFill>
                <a:schemeClr val="dk1"/>
              </a:solidFill>
              <a:latin typeface="Arial"/>
              <a:ea typeface="Arial"/>
              <a:cs typeface="Arial"/>
              <a:sym typeface="Arial"/>
            </a:endParaRPr>
          </a:p>
        </p:txBody>
      </p:sp>
      <p:sp>
        <p:nvSpPr>
          <p:cNvPr id="120" name="Google Shape;120;p7"/>
          <p:cNvSpPr/>
          <p:nvPr/>
        </p:nvSpPr>
        <p:spPr>
          <a:xfrm>
            <a:off x="8836108" y="4114116"/>
            <a:ext cx="635" cy="131445"/>
          </a:xfrm>
          <a:custGeom>
            <a:avLst/>
            <a:gdLst/>
            <a:ahLst/>
            <a:cxnLst/>
            <a:rect l="l" t="t" r="r" b="b"/>
            <a:pathLst>
              <a:path w="634" h="131445" extrusionOk="0">
                <a:moveTo>
                  <a:pt x="149" y="-9524"/>
                </a:moveTo>
                <a:lnTo>
                  <a:pt x="149" y="140924"/>
                </a:lnTo>
              </a:path>
            </a:pathLst>
          </a:custGeom>
          <a:noFill/>
          <a:ln w="193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1" name="Google Shape;121;p7"/>
          <p:cNvSpPr txBox="1">
            <a:spLocks noGrp="1"/>
          </p:cNvSpPr>
          <p:nvPr>
            <p:ph type="ftr" idx="11"/>
          </p:nvPr>
        </p:nvSpPr>
        <p:spPr>
          <a:xfrm>
            <a:off x="8159211" y="4790867"/>
            <a:ext cx="808990" cy="229235"/>
          </a:xfrm>
          <a:prstGeom prst="rect">
            <a:avLst/>
          </a:prstGeom>
          <a:noFill/>
          <a:ln>
            <a:noFill/>
          </a:ln>
        </p:spPr>
        <p:txBody>
          <a:bodyPr spcFirstLastPara="1" wrap="square" lIns="0" tIns="7600" rIns="0" bIns="0" anchor="t" anchorCtr="0">
            <a:spAutoFit/>
          </a:bodyPr>
          <a:lstStyle/>
          <a:p>
            <a:pPr marL="12700" marR="5080" lvl="0" indent="17780" algn="l" rtl="0">
              <a:lnSpc>
                <a:spcPct val="118571"/>
              </a:lnSpc>
              <a:spcBef>
                <a:spcPts val="0"/>
              </a:spcBef>
              <a:spcAft>
                <a:spcPts val="0"/>
              </a:spcAft>
              <a:buNone/>
            </a:pPr>
            <a:r>
              <a:rPr lang="en-US"/>
              <a:t>Commission scolaire  de la Rivière-du-Nord</a:t>
            </a:r>
            <a:endParaRPr/>
          </a:p>
        </p:txBody>
      </p:sp>
      <p:sp>
        <p:nvSpPr>
          <p:cNvPr id="122" name="Google Shape;122;p7"/>
          <p:cNvSpPr txBox="1">
            <a:spLocks noGrp="1"/>
          </p:cNvSpPr>
          <p:nvPr>
            <p:ph type="dt" idx="10"/>
          </p:nvPr>
        </p:nvSpPr>
        <p:spPr>
          <a:xfrm>
            <a:off x="660015" y="4865278"/>
            <a:ext cx="403859" cy="116839"/>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a:t>ÇA ROULE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8"/>
          <p:cNvSpPr txBox="1">
            <a:spLocks noGrp="1"/>
          </p:cNvSpPr>
          <p:nvPr>
            <p:ph type="title"/>
          </p:nvPr>
        </p:nvSpPr>
        <p:spPr>
          <a:xfrm>
            <a:off x="384725" y="505857"/>
            <a:ext cx="8374549" cy="467677"/>
          </a:xfrm>
          <a:prstGeom prst="rect">
            <a:avLst/>
          </a:prstGeom>
          <a:noFill/>
          <a:ln>
            <a:noFill/>
          </a:ln>
        </p:spPr>
        <p:txBody>
          <a:bodyPr spcFirstLastPara="1" wrap="square" lIns="0" tIns="27925" rIns="0" bIns="0" anchor="t" anchorCtr="0">
            <a:spAutoFit/>
          </a:bodyPr>
          <a:lstStyle/>
          <a:p>
            <a:pPr marL="12700" marR="5080" lvl="0" indent="0" algn="l" rtl="0">
              <a:lnSpc>
                <a:spcPct val="118750"/>
              </a:lnSpc>
              <a:spcBef>
                <a:spcPts val="0"/>
              </a:spcBef>
              <a:spcAft>
                <a:spcPts val="0"/>
              </a:spcAft>
              <a:buNone/>
            </a:pPr>
            <a:r>
              <a:rPr lang="en-US" dirty="0"/>
              <a:t>Who should report defects in road?</a:t>
            </a:r>
            <a:endParaRPr dirty="0"/>
          </a:p>
        </p:txBody>
      </p:sp>
      <p:sp>
        <p:nvSpPr>
          <p:cNvPr id="128" name="Google Shape;128;p8"/>
          <p:cNvSpPr txBox="1"/>
          <p:nvPr/>
        </p:nvSpPr>
        <p:spPr>
          <a:xfrm>
            <a:off x="384725" y="1523188"/>
            <a:ext cx="8374380" cy="2005677"/>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dirty="0">
                <a:solidFill>
                  <a:schemeClr val="dk1"/>
                </a:solidFill>
              </a:rPr>
              <a:t>The driver</a:t>
            </a:r>
            <a:r>
              <a:rPr lang="en-US" sz="1400" dirty="0">
                <a:solidFill>
                  <a:schemeClr val="dk1"/>
                </a:solidFill>
                <a:latin typeface="Arial"/>
                <a:ea typeface="Arial"/>
                <a:cs typeface="Arial"/>
                <a:sym typeface="Arial"/>
              </a:rPr>
              <a:t> :</a:t>
            </a:r>
          </a:p>
          <a:p>
            <a:pPr marL="12700" marR="0" lvl="0" indent="0" algn="l" rtl="0">
              <a:lnSpc>
                <a:spcPct val="100000"/>
              </a:lnSpc>
              <a:spcBef>
                <a:spcPts val="0"/>
              </a:spcBef>
              <a:spcAft>
                <a:spcPts val="0"/>
              </a:spcAft>
              <a:buNone/>
            </a:pPr>
            <a:endParaRPr sz="1400" dirty="0">
              <a:solidFill>
                <a:schemeClr val="dk1"/>
              </a:solidFill>
              <a:latin typeface="Arial"/>
              <a:ea typeface="Arial"/>
              <a:cs typeface="Arial"/>
              <a:sym typeface="Arial"/>
            </a:endParaRPr>
          </a:p>
          <a:p>
            <a:pPr marL="285750" marR="0" lvl="0" indent="-285750" algn="l" rtl="0">
              <a:lnSpc>
                <a:spcPct val="100000"/>
              </a:lnSpc>
              <a:spcBef>
                <a:spcPts val="30"/>
              </a:spcBef>
              <a:spcAft>
                <a:spcPts val="0"/>
              </a:spcAft>
              <a:buFont typeface="Wingdings" panose="05000000000000000000" pitchFamily="2" charset="2"/>
              <a:buChar char="Ø"/>
            </a:pPr>
            <a:r>
              <a:rPr lang="en-US" sz="1450" dirty="0">
                <a:solidFill>
                  <a:schemeClr val="dk1"/>
                </a:solidFill>
                <a:latin typeface="Arial"/>
                <a:ea typeface="Arial"/>
                <a:cs typeface="Arial"/>
                <a:sym typeface="Arial"/>
              </a:rPr>
              <a:t>is the best person to detect symptoms of unusual vehicle behavior;</a:t>
            </a:r>
          </a:p>
          <a:p>
            <a:pPr marL="0" marR="0" lvl="0" indent="0" algn="l" rtl="0">
              <a:lnSpc>
                <a:spcPct val="100000"/>
              </a:lnSpc>
              <a:spcBef>
                <a:spcPts val="30"/>
              </a:spcBef>
              <a:spcAft>
                <a:spcPts val="0"/>
              </a:spcAft>
              <a:buNone/>
            </a:pPr>
            <a:endParaRPr lang="en-US" sz="1450" dirty="0">
              <a:solidFill>
                <a:schemeClr val="dk1"/>
              </a:solidFill>
              <a:latin typeface="Arial"/>
              <a:ea typeface="Arial"/>
              <a:cs typeface="Arial"/>
              <a:sym typeface="Arial"/>
            </a:endParaRPr>
          </a:p>
          <a:p>
            <a:pPr marL="285750" marR="0" lvl="0" indent="-285750" algn="l" rtl="0">
              <a:lnSpc>
                <a:spcPct val="100000"/>
              </a:lnSpc>
              <a:spcBef>
                <a:spcPts val="30"/>
              </a:spcBef>
              <a:spcAft>
                <a:spcPts val="0"/>
              </a:spcAft>
              <a:buFont typeface="Wingdings" panose="05000000000000000000" pitchFamily="2" charset="2"/>
              <a:buChar char="Ø"/>
            </a:pPr>
            <a:r>
              <a:rPr lang="en-US" sz="1450" dirty="0">
                <a:solidFill>
                  <a:schemeClr val="dk1"/>
                </a:solidFill>
                <a:latin typeface="Arial"/>
                <a:ea typeface="Arial"/>
                <a:cs typeface="Arial"/>
                <a:sym typeface="Arial"/>
              </a:rPr>
              <a:t>is always responsible for reporting defects found while driving, even if the circle check was carried out by the person designated by the operator. He must therefore be very vigilant;</a:t>
            </a:r>
          </a:p>
          <a:p>
            <a:pPr marL="0" marR="0" lvl="0" indent="0" algn="l" rtl="0">
              <a:lnSpc>
                <a:spcPct val="100000"/>
              </a:lnSpc>
              <a:spcBef>
                <a:spcPts val="30"/>
              </a:spcBef>
              <a:spcAft>
                <a:spcPts val="0"/>
              </a:spcAft>
              <a:buNone/>
            </a:pPr>
            <a:endParaRPr lang="en-US" sz="1450" dirty="0">
              <a:solidFill>
                <a:schemeClr val="dk1"/>
              </a:solidFill>
              <a:latin typeface="Arial"/>
              <a:ea typeface="Arial"/>
              <a:cs typeface="Arial"/>
              <a:sym typeface="Arial"/>
            </a:endParaRPr>
          </a:p>
          <a:p>
            <a:pPr marL="285750" marR="0" lvl="0" indent="-285750" algn="l" rtl="0">
              <a:lnSpc>
                <a:spcPct val="100000"/>
              </a:lnSpc>
              <a:spcBef>
                <a:spcPts val="30"/>
              </a:spcBef>
              <a:spcAft>
                <a:spcPts val="0"/>
              </a:spcAft>
              <a:buFont typeface="Wingdings" panose="05000000000000000000" pitchFamily="2" charset="2"/>
              <a:buChar char="Ø"/>
            </a:pPr>
            <a:r>
              <a:rPr lang="en-US" sz="1450" dirty="0">
                <a:solidFill>
                  <a:schemeClr val="dk1"/>
                </a:solidFill>
                <a:latin typeface="Arial"/>
                <a:ea typeface="Arial"/>
                <a:cs typeface="Arial"/>
                <a:sym typeface="Arial"/>
              </a:rPr>
              <a:t>must, at all times, be able to check his vehicle and recognize defects normally detected during a circle check.</a:t>
            </a:r>
            <a:endParaRPr sz="1450" dirty="0">
              <a:solidFill>
                <a:schemeClr val="dk1"/>
              </a:solidFill>
              <a:latin typeface="Arial"/>
              <a:ea typeface="Arial"/>
              <a:cs typeface="Arial"/>
              <a:sym typeface="Arial"/>
            </a:endParaRPr>
          </a:p>
        </p:txBody>
      </p:sp>
      <p:sp>
        <p:nvSpPr>
          <p:cNvPr id="129" name="Google Shape;129;p8"/>
          <p:cNvSpPr/>
          <p:nvPr/>
        </p:nvSpPr>
        <p:spPr>
          <a:xfrm>
            <a:off x="7156649" y="4114798"/>
            <a:ext cx="1866264" cy="4445"/>
          </a:xfrm>
          <a:custGeom>
            <a:avLst/>
            <a:gdLst/>
            <a:ahLst/>
            <a:cxnLst/>
            <a:rect l="l" t="t" r="r" b="b"/>
            <a:pathLst>
              <a:path w="1866265" h="4445" extrusionOk="0">
                <a:moveTo>
                  <a:pt x="0" y="0"/>
                </a:moveTo>
                <a:lnTo>
                  <a:pt x="1865699" y="3899"/>
                </a:lnTo>
              </a:path>
            </a:pathLst>
          </a:custGeom>
          <a:noFill/>
          <a:ln w="190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0" name="Google Shape;130;p8"/>
          <p:cNvSpPr txBox="1"/>
          <p:nvPr/>
        </p:nvSpPr>
        <p:spPr>
          <a:xfrm>
            <a:off x="7528049" y="4101148"/>
            <a:ext cx="1513840" cy="147320"/>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sz="800">
                <a:solidFill>
                  <a:srgbClr val="01D1B7"/>
                </a:solidFill>
                <a:latin typeface="Arial"/>
                <a:ea typeface="Arial"/>
                <a:cs typeface="Arial"/>
                <a:sym typeface="Arial"/>
              </a:rPr>
              <a:t>Conduire un véhicule lourd 353</a:t>
            </a:r>
            <a:endParaRPr sz="800">
              <a:solidFill>
                <a:schemeClr val="dk1"/>
              </a:solidFill>
              <a:latin typeface="Arial"/>
              <a:ea typeface="Arial"/>
              <a:cs typeface="Arial"/>
              <a:sym typeface="Arial"/>
            </a:endParaRPr>
          </a:p>
        </p:txBody>
      </p:sp>
      <p:sp>
        <p:nvSpPr>
          <p:cNvPr id="131" name="Google Shape;131;p8"/>
          <p:cNvSpPr/>
          <p:nvPr/>
        </p:nvSpPr>
        <p:spPr>
          <a:xfrm>
            <a:off x="8836108" y="4114116"/>
            <a:ext cx="635" cy="131445"/>
          </a:xfrm>
          <a:custGeom>
            <a:avLst/>
            <a:gdLst/>
            <a:ahLst/>
            <a:cxnLst/>
            <a:rect l="l" t="t" r="r" b="b"/>
            <a:pathLst>
              <a:path w="634" h="131445" extrusionOk="0">
                <a:moveTo>
                  <a:pt x="149" y="-9524"/>
                </a:moveTo>
                <a:lnTo>
                  <a:pt x="149" y="140924"/>
                </a:lnTo>
              </a:path>
            </a:pathLst>
          </a:custGeom>
          <a:noFill/>
          <a:ln w="193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2" name="Google Shape;132;p8"/>
          <p:cNvSpPr txBox="1">
            <a:spLocks noGrp="1"/>
          </p:cNvSpPr>
          <p:nvPr>
            <p:ph type="ftr" idx="11"/>
          </p:nvPr>
        </p:nvSpPr>
        <p:spPr>
          <a:xfrm>
            <a:off x="8159211" y="4790867"/>
            <a:ext cx="808990" cy="229235"/>
          </a:xfrm>
          <a:prstGeom prst="rect">
            <a:avLst/>
          </a:prstGeom>
          <a:noFill/>
          <a:ln>
            <a:noFill/>
          </a:ln>
        </p:spPr>
        <p:txBody>
          <a:bodyPr spcFirstLastPara="1" wrap="square" lIns="0" tIns="7600" rIns="0" bIns="0" anchor="t" anchorCtr="0">
            <a:spAutoFit/>
          </a:bodyPr>
          <a:lstStyle/>
          <a:p>
            <a:pPr marL="12700" marR="5080" lvl="0" indent="17780" algn="l" rtl="0">
              <a:lnSpc>
                <a:spcPct val="118571"/>
              </a:lnSpc>
              <a:spcBef>
                <a:spcPts val="0"/>
              </a:spcBef>
              <a:spcAft>
                <a:spcPts val="0"/>
              </a:spcAft>
              <a:buNone/>
            </a:pPr>
            <a:r>
              <a:rPr lang="en-US"/>
              <a:t>Commission scolaire  de la Rivière-du-Nord</a:t>
            </a:r>
            <a:endParaRPr/>
          </a:p>
        </p:txBody>
      </p:sp>
      <p:sp>
        <p:nvSpPr>
          <p:cNvPr id="133" name="Google Shape;133;p8"/>
          <p:cNvSpPr txBox="1">
            <a:spLocks noGrp="1"/>
          </p:cNvSpPr>
          <p:nvPr>
            <p:ph type="dt" idx="10"/>
          </p:nvPr>
        </p:nvSpPr>
        <p:spPr>
          <a:xfrm>
            <a:off x="660015" y="4865278"/>
            <a:ext cx="403859" cy="116839"/>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a:t>ÇA ROULE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9"/>
          <p:cNvSpPr txBox="1">
            <a:spLocks noGrp="1"/>
          </p:cNvSpPr>
          <p:nvPr>
            <p:ph type="title"/>
          </p:nvPr>
        </p:nvSpPr>
        <p:spPr>
          <a:xfrm>
            <a:off x="384725" y="505857"/>
            <a:ext cx="4574540" cy="39116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dirty="0"/>
              <a:t>WHEN TO DO THE ROUND ?</a:t>
            </a:r>
            <a:endParaRPr dirty="0"/>
          </a:p>
        </p:txBody>
      </p:sp>
      <p:sp>
        <p:nvSpPr>
          <p:cNvPr id="139" name="Google Shape;139;p9"/>
          <p:cNvSpPr txBox="1"/>
          <p:nvPr/>
        </p:nvSpPr>
        <p:spPr>
          <a:xfrm>
            <a:off x="384725" y="1218388"/>
            <a:ext cx="8373109" cy="3073908"/>
          </a:xfrm>
          <a:prstGeom prst="rect">
            <a:avLst/>
          </a:prstGeom>
          <a:noFill/>
          <a:ln>
            <a:noFill/>
          </a:ln>
        </p:spPr>
        <p:txBody>
          <a:bodyPr spcFirstLastPara="1" wrap="square" lIns="0" tIns="22850" rIns="0" bIns="0" anchor="t" anchorCtr="0">
            <a:spAutoFit/>
          </a:bodyPr>
          <a:lstStyle/>
          <a:p>
            <a:pPr marL="298450" marR="8255" lvl="0" indent="-285750" algn="just" rtl="0">
              <a:lnSpc>
                <a:spcPct val="117857"/>
              </a:lnSpc>
              <a:spcBef>
                <a:spcPts val="0"/>
              </a:spcBef>
              <a:spcAft>
                <a:spcPts val="0"/>
              </a:spcAft>
              <a:buFont typeface="Wingdings" panose="05000000000000000000" pitchFamily="2" charset="2"/>
              <a:buChar char="Ø"/>
            </a:pPr>
            <a:r>
              <a:rPr lang="en-US" sz="1400" dirty="0">
                <a:solidFill>
                  <a:schemeClr val="dk1"/>
                </a:solidFill>
                <a:latin typeface="Arial"/>
                <a:ea typeface="Arial"/>
                <a:cs typeface="Arial"/>
                <a:sym typeface="Arial"/>
              </a:rPr>
              <a:t>In general, the driver must ensure that a check has been carried out within the last 24 hours before driving the vehicle, otherwise he must do a new safety check. In addition, if the circle check has not been carried out by a person designated by the operator, the driver must do one again, even if less than 24 hours have passed.</a:t>
            </a:r>
          </a:p>
          <a:p>
            <a:pPr marL="12700" marR="8255" lvl="0" indent="0" algn="just" rtl="0">
              <a:lnSpc>
                <a:spcPct val="117857"/>
              </a:lnSpc>
              <a:spcBef>
                <a:spcPts val="0"/>
              </a:spcBef>
              <a:spcAft>
                <a:spcPts val="0"/>
              </a:spcAft>
              <a:buNone/>
            </a:pPr>
            <a:endParaRPr lang="en-US" sz="1400" dirty="0">
              <a:solidFill>
                <a:schemeClr val="dk1"/>
              </a:solidFill>
              <a:latin typeface="Arial"/>
              <a:ea typeface="Arial"/>
              <a:cs typeface="Arial"/>
              <a:sym typeface="Arial"/>
            </a:endParaRPr>
          </a:p>
          <a:p>
            <a:pPr marL="298450" marR="8255" lvl="0" indent="-285750" algn="just" rtl="0">
              <a:lnSpc>
                <a:spcPct val="117857"/>
              </a:lnSpc>
              <a:spcBef>
                <a:spcPts val="0"/>
              </a:spcBef>
              <a:spcAft>
                <a:spcPts val="0"/>
              </a:spcAft>
              <a:buFont typeface="Wingdings" panose="05000000000000000000" pitchFamily="2" charset="2"/>
              <a:buChar char="Ø"/>
            </a:pPr>
            <a:r>
              <a:rPr lang="en-US" sz="1400" dirty="0">
                <a:solidFill>
                  <a:schemeClr val="dk1"/>
                </a:solidFill>
                <a:latin typeface="Arial"/>
                <a:ea typeface="Arial"/>
                <a:cs typeface="Arial"/>
                <a:sym typeface="Arial"/>
              </a:rPr>
              <a:t>In general, the driver must ensure that a check has been carried out within the last 24 hours before driving the vehicle, otherwise he must do a new safety check. In addition, if the safety check has not been carried out by a person designated by the operator, the </a:t>
            </a:r>
            <a:r>
              <a:rPr lang="en-US" sz="1400" b="1" u="sng" dirty="0">
                <a:solidFill>
                  <a:schemeClr val="dk1"/>
                </a:solidFill>
                <a:latin typeface="Arial"/>
                <a:ea typeface="Arial"/>
                <a:cs typeface="Arial"/>
                <a:sym typeface="Arial"/>
              </a:rPr>
              <a:t>driver must do one again</a:t>
            </a:r>
            <a:r>
              <a:rPr lang="en-US" sz="1400" dirty="0">
                <a:solidFill>
                  <a:schemeClr val="dk1"/>
                </a:solidFill>
                <a:latin typeface="Arial"/>
                <a:ea typeface="Arial"/>
                <a:cs typeface="Arial"/>
                <a:sym typeface="Arial"/>
              </a:rPr>
              <a:t>, even </a:t>
            </a:r>
            <a:r>
              <a:rPr lang="en-US" sz="1400" b="1" u="sng" dirty="0">
                <a:solidFill>
                  <a:schemeClr val="dk1"/>
                </a:solidFill>
                <a:latin typeface="Arial"/>
                <a:ea typeface="Arial"/>
                <a:cs typeface="Arial"/>
                <a:sym typeface="Arial"/>
              </a:rPr>
              <a:t>if less than 24 hours have passed</a:t>
            </a:r>
            <a:r>
              <a:rPr lang="en-US" sz="1400" dirty="0">
                <a:solidFill>
                  <a:schemeClr val="dk1"/>
                </a:solidFill>
                <a:latin typeface="Arial"/>
                <a:ea typeface="Arial"/>
                <a:cs typeface="Arial"/>
                <a:sym typeface="Arial"/>
              </a:rPr>
              <a:t>.</a:t>
            </a:r>
          </a:p>
          <a:p>
            <a:pPr marL="12700" marR="8255" lvl="0" algn="just" rtl="0">
              <a:lnSpc>
                <a:spcPct val="117857"/>
              </a:lnSpc>
              <a:spcBef>
                <a:spcPts val="0"/>
              </a:spcBef>
              <a:spcAft>
                <a:spcPts val="0"/>
              </a:spcAft>
            </a:pPr>
            <a:endParaRPr sz="1400" dirty="0">
              <a:solidFill>
                <a:schemeClr val="dk1"/>
              </a:solidFill>
              <a:latin typeface="Arial"/>
              <a:ea typeface="Arial"/>
              <a:cs typeface="Arial"/>
              <a:sym typeface="Arial"/>
            </a:endParaRPr>
          </a:p>
          <a:p>
            <a:pPr marL="298450" marR="5080" lvl="0" indent="-285750" algn="just" rtl="0">
              <a:lnSpc>
                <a:spcPct val="117857"/>
              </a:lnSpc>
              <a:spcBef>
                <a:spcPts val="0"/>
              </a:spcBef>
              <a:spcAft>
                <a:spcPts val="0"/>
              </a:spcAft>
              <a:buFont typeface="Wingdings" panose="05000000000000000000" pitchFamily="2" charset="2"/>
              <a:buChar char="Ø"/>
            </a:pPr>
            <a:r>
              <a:rPr lang="en-US" sz="1400" dirty="0">
                <a:solidFill>
                  <a:schemeClr val="dk1"/>
                </a:solidFill>
                <a:latin typeface="Arial"/>
                <a:ea typeface="Arial"/>
                <a:cs typeface="Arial"/>
                <a:sym typeface="Arial"/>
              </a:rPr>
              <a:t>The driver must also plan his activities so that he can do a new circle check before 24 hours have passed, except for certain vehicles which benefit from different deadlines. </a:t>
            </a:r>
            <a:endParaRPr sz="1400" dirty="0">
              <a:solidFill>
                <a:schemeClr val="dk1"/>
              </a:solidFill>
              <a:latin typeface="Arial"/>
              <a:ea typeface="Arial"/>
              <a:cs typeface="Arial"/>
              <a:sym typeface="Arial"/>
            </a:endParaRPr>
          </a:p>
        </p:txBody>
      </p:sp>
      <p:sp>
        <p:nvSpPr>
          <p:cNvPr id="140" name="Google Shape;140;p9"/>
          <p:cNvSpPr/>
          <p:nvPr/>
        </p:nvSpPr>
        <p:spPr>
          <a:xfrm>
            <a:off x="7156649" y="4114798"/>
            <a:ext cx="1866264" cy="4445"/>
          </a:xfrm>
          <a:custGeom>
            <a:avLst/>
            <a:gdLst/>
            <a:ahLst/>
            <a:cxnLst/>
            <a:rect l="l" t="t" r="r" b="b"/>
            <a:pathLst>
              <a:path w="1866265" h="4445" extrusionOk="0">
                <a:moveTo>
                  <a:pt x="0" y="0"/>
                </a:moveTo>
                <a:lnTo>
                  <a:pt x="1865699" y="3899"/>
                </a:lnTo>
              </a:path>
            </a:pathLst>
          </a:custGeom>
          <a:noFill/>
          <a:ln w="190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1" name="Google Shape;141;p9"/>
          <p:cNvSpPr txBox="1"/>
          <p:nvPr/>
        </p:nvSpPr>
        <p:spPr>
          <a:xfrm>
            <a:off x="7528049" y="4101148"/>
            <a:ext cx="1513840" cy="135935"/>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None/>
            </a:pPr>
            <a:r>
              <a:rPr lang="en-US" sz="800" dirty="0">
                <a:solidFill>
                  <a:srgbClr val="01D1B7"/>
                </a:solidFill>
              </a:rPr>
              <a:t>Driving a heavy vehicle</a:t>
            </a:r>
            <a:r>
              <a:rPr lang="en-US" sz="800" dirty="0">
                <a:solidFill>
                  <a:srgbClr val="01D1B7"/>
                </a:solidFill>
                <a:latin typeface="Arial"/>
                <a:ea typeface="Arial"/>
                <a:cs typeface="Arial"/>
                <a:sym typeface="Arial"/>
              </a:rPr>
              <a:t> 353</a:t>
            </a:r>
            <a:endParaRPr sz="800" dirty="0">
              <a:solidFill>
                <a:schemeClr val="dk1"/>
              </a:solidFill>
              <a:latin typeface="Arial"/>
              <a:ea typeface="Arial"/>
              <a:cs typeface="Arial"/>
              <a:sym typeface="Arial"/>
            </a:endParaRPr>
          </a:p>
        </p:txBody>
      </p:sp>
      <p:sp>
        <p:nvSpPr>
          <p:cNvPr id="142" name="Google Shape;142;p9"/>
          <p:cNvSpPr/>
          <p:nvPr/>
        </p:nvSpPr>
        <p:spPr>
          <a:xfrm>
            <a:off x="8836108" y="4114116"/>
            <a:ext cx="635" cy="131445"/>
          </a:xfrm>
          <a:custGeom>
            <a:avLst/>
            <a:gdLst/>
            <a:ahLst/>
            <a:cxnLst/>
            <a:rect l="l" t="t" r="r" b="b"/>
            <a:pathLst>
              <a:path w="634" h="131445" extrusionOk="0">
                <a:moveTo>
                  <a:pt x="149" y="-9524"/>
                </a:moveTo>
                <a:lnTo>
                  <a:pt x="149" y="140924"/>
                </a:lnTo>
              </a:path>
            </a:pathLst>
          </a:custGeom>
          <a:noFill/>
          <a:ln w="19325" cap="flat" cmpd="sng">
            <a:solidFill>
              <a:srgbClr val="01D1B7"/>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p9"/>
          <p:cNvSpPr txBox="1">
            <a:spLocks noGrp="1"/>
          </p:cNvSpPr>
          <p:nvPr>
            <p:ph type="ftr" idx="11"/>
          </p:nvPr>
        </p:nvSpPr>
        <p:spPr>
          <a:xfrm>
            <a:off x="8159211" y="4790867"/>
            <a:ext cx="808990" cy="229235"/>
          </a:xfrm>
          <a:prstGeom prst="rect">
            <a:avLst/>
          </a:prstGeom>
          <a:noFill/>
          <a:ln>
            <a:noFill/>
          </a:ln>
        </p:spPr>
        <p:txBody>
          <a:bodyPr spcFirstLastPara="1" wrap="square" lIns="0" tIns="7600" rIns="0" bIns="0" anchor="t" anchorCtr="0">
            <a:spAutoFit/>
          </a:bodyPr>
          <a:lstStyle/>
          <a:p>
            <a:pPr marL="12700" marR="5080" lvl="0" indent="17780" algn="l" rtl="0">
              <a:lnSpc>
                <a:spcPct val="118571"/>
              </a:lnSpc>
              <a:spcBef>
                <a:spcPts val="0"/>
              </a:spcBef>
              <a:spcAft>
                <a:spcPts val="0"/>
              </a:spcAft>
              <a:buNone/>
            </a:pPr>
            <a:r>
              <a:rPr lang="en-US"/>
              <a:t>Commission scolaire  de la Rivière-du-Nord</a:t>
            </a:r>
            <a:endParaRPr/>
          </a:p>
        </p:txBody>
      </p:sp>
      <p:sp>
        <p:nvSpPr>
          <p:cNvPr id="144" name="Google Shape;144;p9"/>
          <p:cNvSpPr txBox="1">
            <a:spLocks noGrp="1"/>
          </p:cNvSpPr>
          <p:nvPr>
            <p:ph type="dt" idx="10"/>
          </p:nvPr>
        </p:nvSpPr>
        <p:spPr>
          <a:xfrm>
            <a:off x="660015" y="4865278"/>
            <a:ext cx="403859" cy="116839"/>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a:t>ÇA ROULE !</a:t>
            </a: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2169</Words>
  <Application>Microsoft Office PowerPoint</Application>
  <PresentationFormat>Affichage à l'écran (16:9)</PresentationFormat>
  <Paragraphs>174</Paragraphs>
  <Slides>18</Slides>
  <Notes>18</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18</vt:i4>
      </vt:variant>
    </vt:vector>
  </HeadingPairs>
  <TitlesOfParts>
    <vt:vector size="25" baseType="lpstr">
      <vt:lpstr>Times New Roman</vt:lpstr>
      <vt:lpstr>Arial Narrow</vt:lpstr>
      <vt:lpstr>Calibri</vt:lpstr>
      <vt:lpstr>Wingdings</vt:lpstr>
      <vt:lpstr>Arial</vt:lpstr>
      <vt:lpstr>MS PGothic</vt:lpstr>
      <vt:lpstr>Office Theme</vt:lpstr>
      <vt:lpstr>Learner’s licence Class I</vt:lpstr>
      <vt:lpstr>The circle check aims to ensure</vt:lpstr>
      <vt:lpstr>The three main objectives of this chapter are</vt:lpstr>
      <vt:lpstr>What’s means the circle check?</vt:lpstr>
      <vt:lpstr>Vehicle affected The following vehicles must be subject to the circle check :</vt:lpstr>
      <vt:lpstr>Exempt vehicles</vt:lpstr>
      <vt:lpstr>Who sould do the circle check ?</vt:lpstr>
      <vt:lpstr>Who should report defects in road?</vt:lpstr>
      <vt:lpstr>WHEN TO DO THE ROUND ?</vt:lpstr>
      <vt:lpstr>Présentation PowerPoint</vt:lpstr>
      <vt:lpstr>Minor defects</vt:lpstr>
      <vt:lpstr>LIST OF DEFECTS</vt:lpstr>
      <vt:lpstr>CIRCLE CHECK REPORT</vt:lpstr>
      <vt:lpstr>Is it mandatory ?</vt:lpstr>
      <vt:lpstr>What is its content ?</vt:lpstr>
      <vt:lpstr>When to report a defect ?</vt:lpstr>
      <vt:lpstr>When to report a defect ?</vt:lpstr>
      <vt:lpstr>When to transmit a circle check report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Learner’s licence Class I</dc:title>
  <dc:creator>Desbiens, André</dc:creator>
  <cp:lastModifiedBy>Mikaël</cp:lastModifiedBy>
  <cp:revision>1</cp:revision>
  <dcterms:created xsi:type="dcterms:W3CDTF">2023-11-29T13:46:43Z</dcterms:created>
  <dcterms:modified xsi:type="dcterms:W3CDTF">2024-08-29T18:23:04Z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or">
    <vt:lpwstr>Google</vt:lpwstr>
  </property>
</Properties>
</file>