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Exo 2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-italic.fntdata"/><Relationship Id="rId30" Type="http://schemas.openxmlformats.org/officeDocument/2006/relationships/font" Target="fonts/Exo2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Exo2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276c5465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276c546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276c5465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276c5465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76c5465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276c5465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76c5465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76c5465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76c5465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276c5465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276c5465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276c5465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276c5465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276c5465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76c5465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276c5465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276c5465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276c5465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276c5465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276c5465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276c5465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276c5465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276c5465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276c5465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76c546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76c546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76c546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76c546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276c5465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276c5465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76c5465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76c5465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276c5465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276c5465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276c5465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276c5465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276c5465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276c5465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67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755650" y="1239725"/>
            <a:ext cx="37167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Lesson 3.3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Research Methods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/>
              <a:t>Example 1 </a:t>
            </a:r>
            <a:endParaRPr sz="3500"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311700" y="11927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Choice of document: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141" y="1491948"/>
            <a:ext cx="1331725" cy="19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90850" y="47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/>
              <a:t>Example 1 (cont’d)</a:t>
            </a:r>
            <a:endParaRPr sz="1800" u="sng"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Research the information:</a:t>
            </a:r>
            <a:endParaRPr sz="2500"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278" y="1106737"/>
            <a:ext cx="3837047" cy="31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1 (cont’d)</a:t>
            </a:r>
            <a:endParaRPr sz="1800"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The solution: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5950"/>
            <a:ext cx="18383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825" y="1043587"/>
            <a:ext cx="3925500" cy="32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/>
              <a:t>Example 2</a:t>
            </a:r>
            <a:endParaRPr b="1" sz="1800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Choice of document:	</a:t>
            </a:r>
            <a:endParaRPr sz="2500"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400" y="1465700"/>
            <a:ext cx="1821225" cy="23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2 (cont’d)</a:t>
            </a:r>
            <a:endParaRPr sz="1800"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Research the information:</a:t>
            </a:r>
            <a:endParaRPr sz="2500"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000" y="1065150"/>
            <a:ext cx="4506062" cy="31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2 (cont’d)</a:t>
            </a:r>
            <a:endParaRPr sz="1800"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The solution:</a:t>
            </a:r>
            <a:endParaRPr sz="2500"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5950"/>
            <a:ext cx="18383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266" y="1017725"/>
            <a:ext cx="5164259" cy="31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311550" y="418150"/>
            <a:ext cx="85206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Search method from a digital document.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 u="sng"/>
              <a:t>Example 1 </a:t>
            </a:r>
            <a:endParaRPr b="1" sz="2300"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311700" y="12867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Choice of document:</a:t>
            </a:r>
            <a:endParaRPr sz="2500"/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75" y="1228525"/>
            <a:ext cx="5192550" cy="3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700" y="283875"/>
            <a:ext cx="85206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1 (cont’d)</a:t>
            </a:r>
            <a:endParaRPr sz="1800"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311700" y="765475"/>
            <a:ext cx="8520600" cy="3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Research information: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00" y="1154925"/>
            <a:ext cx="8259150" cy="30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1 (Conclusion)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11700" y="122702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</a:rPr>
              <a:t>Solution</a:t>
            </a:r>
            <a:r>
              <a:rPr lang="fr" sz="1100">
                <a:solidFill>
                  <a:schemeClr val="dk1"/>
                </a:solidFill>
              </a:rPr>
              <a:t>: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425" y="914900"/>
            <a:ext cx="6728175" cy="33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35950"/>
            <a:ext cx="16087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311700" y="445025"/>
            <a:ext cx="8520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/>
              <a:t>Example 2</a:t>
            </a:r>
            <a:endParaRPr sz="3500"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Choice of document: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175" y="926525"/>
            <a:ext cx="5828399" cy="33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471900"/>
            <a:ext cx="85206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900"/>
              <a:t>Demonstrate a research method applicable to traditional paper guides and digital documents.</a:t>
            </a:r>
            <a:endParaRPr sz="3200"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50" y="1893575"/>
            <a:ext cx="1749125" cy="1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450" y="1481650"/>
            <a:ext cx="4553533" cy="9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6187" y="2438850"/>
            <a:ext cx="2606051" cy="13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311700" y="445025"/>
            <a:ext cx="8520600" cy="4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2 (cont’d)</a:t>
            </a:r>
            <a:endParaRPr sz="1800"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311700" y="886325"/>
            <a:ext cx="85206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Research information: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25" y="1329525"/>
            <a:ext cx="7251925" cy="29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311700" y="445025"/>
            <a:ext cx="8520600" cy="4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u="sng"/>
              <a:t>Example 2 (Conclusion)</a:t>
            </a:r>
            <a:endParaRPr/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69975" y="886325"/>
            <a:ext cx="8645700" cy="3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Solution:</a:t>
            </a:r>
            <a:endParaRPr sz="2500"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75" y="886325"/>
            <a:ext cx="7144499" cy="33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75" y="1273175"/>
            <a:ext cx="1716175" cy="1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fghh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925" y="1055800"/>
            <a:ext cx="2783550" cy="18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500" y="1091550"/>
            <a:ext cx="1773225" cy="185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Search Wiseley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/>
              <a:t>Steps to follow to conduct a search with a document.</a:t>
            </a:r>
            <a:endParaRPr sz="5200"/>
          </a:p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4572000" y="361475"/>
            <a:ext cx="4204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Define your goals.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Prepare your research.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Choose the types of documents.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Locate the documents.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fr" sz="1700">
                <a:solidFill>
                  <a:schemeClr val="dk1"/>
                </a:solidFill>
              </a:rPr>
              <a:t>Evaluate the documentation collected and all useful information.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300"/>
              <a:t>Senario </a:t>
            </a:r>
            <a:endParaRPr sz="4000"/>
          </a:p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</a:rPr>
              <a:t>You have completed loading and securing your cargo of manufactured lumber at the shipper. Before hitting the road, to make your delivery, you ask yourself. When </a:t>
            </a:r>
            <a:r>
              <a:rPr lang="fr" sz="1300">
                <a:solidFill>
                  <a:schemeClr val="dk1"/>
                </a:solidFill>
              </a:rPr>
              <a:t>should</a:t>
            </a:r>
            <a:r>
              <a:rPr lang="fr" sz="1300">
                <a:solidFill>
                  <a:schemeClr val="dk1"/>
                </a:solidFill>
              </a:rPr>
              <a:t> you perform your next </a:t>
            </a:r>
            <a:r>
              <a:rPr lang="fr" sz="1300">
                <a:solidFill>
                  <a:schemeClr val="dk1"/>
                </a:solidFill>
              </a:rPr>
              <a:t>regulatory</a:t>
            </a:r>
            <a:r>
              <a:rPr lang="fr" sz="1300">
                <a:solidFill>
                  <a:schemeClr val="dk1"/>
                </a:solidFill>
              </a:rPr>
              <a:t> inspection of the cargo.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</a:rPr>
              <a:t>What will be your answer and what is the reference in order to comply with cargo securement standards?</a:t>
            </a:r>
            <a:endParaRPr sz="2000"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675" y="2332975"/>
            <a:ext cx="3867700" cy="18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65500" y="2803075"/>
            <a:ext cx="41229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chemeClr val="dk1"/>
                </a:solidFill>
              </a:rPr>
              <a:t>Define your objectives:</a:t>
            </a:r>
            <a:endParaRPr sz="3800"/>
          </a:p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4572000" y="241725"/>
            <a:ext cx="4452600" cy="39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Determine the type of work to be done and the research to be carried out.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When to inspect the cargo. 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Identify</a:t>
            </a: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 the subject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Cargo securement.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Answers, references.</a:t>
            </a:r>
            <a:endParaRPr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  <a:highlight>
                  <a:srgbClr val="EFEFEF"/>
                </a:highlight>
              </a:rPr>
              <a:t> </a:t>
            </a:r>
            <a:r>
              <a:rPr lang="fr" u="sng">
                <a:solidFill>
                  <a:schemeClr val="dk1"/>
                </a:solidFill>
                <a:highlight>
                  <a:srgbClr val="EFEFEF"/>
                </a:highlight>
              </a:rPr>
              <a:t>"KEYWORD"</a:t>
            </a:r>
            <a:endParaRPr u="sng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u="sng">
                <a:solidFill>
                  <a:schemeClr val="dk1"/>
                </a:solidFill>
                <a:highlight>
                  <a:srgbClr val="EFEFEF"/>
                </a:highlight>
              </a:rPr>
              <a:t>Inspection of cargo</a:t>
            </a:r>
            <a:r>
              <a:rPr lang="fr">
                <a:solidFill>
                  <a:schemeClr val="dk1"/>
                </a:solidFill>
              </a:rPr>
              <a:t> </a:t>
            </a:r>
            <a:endParaRPr u="sng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275" y="900775"/>
            <a:ext cx="1821725" cy="18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chemeClr val="dk1"/>
                </a:solidFill>
              </a:rPr>
              <a:t>Prepare your research:</a:t>
            </a:r>
            <a:endParaRPr sz="3700"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376" y="724075"/>
            <a:ext cx="1831600" cy="17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150" y="724075"/>
            <a:ext cx="4045200" cy="251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chemeClr val="dk1"/>
                </a:solidFill>
              </a:rPr>
              <a:t>Choose the types of documents:</a:t>
            </a:r>
            <a:endParaRPr sz="3800"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525" y="724075"/>
            <a:ext cx="1861925" cy="17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9550" y="2457602"/>
            <a:ext cx="1215900" cy="159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550" y="407500"/>
            <a:ext cx="1215900" cy="16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2875" y="2457600"/>
            <a:ext cx="1021550" cy="15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2225" y="3289450"/>
            <a:ext cx="832625" cy="8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7104" y="407500"/>
            <a:ext cx="1133072" cy="164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319250" y="2847049"/>
            <a:ext cx="40719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Locate the documents: </a:t>
            </a:r>
            <a:r>
              <a:rPr b="1" lang="fr" sz="2800">
                <a:solidFill>
                  <a:schemeClr val="dk1"/>
                </a:solidFill>
              </a:rPr>
              <a:t> </a:t>
            </a:r>
            <a:endParaRPr sz="3800"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525" y="724075"/>
            <a:ext cx="1861925" cy="17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53988" y="3719975"/>
            <a:ext cx="38370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chemeClr val="dk1"/>
                </a:solidFill>
              </a:rPr>
              <a:t>    </a:t>
            </a:r>
            <a:r>
              <a:rPr b="1" lang="fr" sz="1600">
                <a:solidFill>
                  <a:schemeClr val="dk1"/>
                </a:solidFill>
              </a:rPr>
              <a:t>(Paper or digital versions)</a:t>
            </a:r>
            <a:endParaRPr sz="20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075" y="2131725"/>
            <a:ext cx="1464375" cy="19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800" y="199150"/>
            <a:ext cx="1408200" cy="20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265500" y="2803075"/>
            <a:ext cx="4306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fr" sz="1600">
                <a:solidFill>
                  <a:schemeClr val="dk1"/>
                </a:solidFill>
              </a:rPr>
              <a:t>Evaluate the documentation collected and all useful information.</a:t>
            </a:r>
            <a:endParaRPr sz="2400"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4872350" y="1342950"/>
            <a:ext cx="3695700" cy="26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>
                <a:solidFill>
                  <a:schemeClr val="dk1"/>
                </a:solidFill>
              </a:rPr>
              <a:t>When should you perform your next regulatory inspection of the cargo?</a:t>
            </a:r>
            <a:endParaRPr sz="3800"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400" y="724075"/>
            <a:ext cx="1743425" cy="17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4915200" y="523750"/>
            <a:ext cx="40740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u="sng"/>
              <a:t>Remember the question</a:t>
            </a:r>
            <a:endParaRPr sz="28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