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Exo 2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Exo2-bold.fntdata"/><Relationship Id="rId21" Type="http://schemas.openxmlformats.org/officeDocument/2006/relationships/font" Target="fonts/Exo2-regular.fntdata"/><Relationship Id="rId24" Type="http://schemas.openxmlformats.org/officeDocument/2006/relationships/font" Target="fonts/Exo2-boldItalic.fntdata"/><Relationship Id="rId23" Type="http://schemas.openxmlformats.org/officeDocument/2006/relationships/font" Target="fonts/Exo2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672e6d0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5672e6d0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f7daa87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f7daa87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f7daa871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f7daa871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672e6d0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5672e6d0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bc1a42e7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bc1a42e7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c1a42e7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bc1a42e7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bc1a42e7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bc1a42e7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672e6d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672e6d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3075" y="3705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3075" y="4494338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087800"/>
            <a:ext cx="3235200" cy="21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3 (Regulations)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</a:t>
            </a:r>
            <a:r>
              <a:rPr lang="fr"/>
              <a:t>son 3.1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   Conclusion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Owners, operators and drivers of heavy vehicles are required to follow laws, regulations and standards.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550">
              <a:solidFill>
                <a:srgbClr val="7070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4669925" y="749850"/>
            <a:ext cx="4301700" cy="23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Don’t Take Anything For Granted...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Always Double Check.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 Description of Competency 3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fr" sz="1500">
                <a:solidFill>
                  <a:srgbClr val="000000"/>
                </a:solidFill>
              </a:rPr>
              <a:t>OBJECTIVE of the Competency: </a:t>
            </a:r>
            <a:endParaRPr b="1" sz="1500">
              <a:solidFill>
                <a:srgbClr val="000000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</a:rPr>
              <a:t>To resolve problems stemming from the application of regulations.</a:t>
            </a:r>
            <a:endParaRPr sz="15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fr" sz="1500">
                <a:solidFill>
                  <a:srgbClr val="000000"/>
                </a:solidFill>
              </a:rPr>
              <a:t>Elements of the competency:</a:t>
            </a:r>
            <a:endParaRPr b="1"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</a:rPr>
              <a:t>You will learn provincial, federal and international regulations relating to transport in general, the Highway Safety Code, dangerous goods and measures provided for by the various insurance systems.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480375" y="1289250"/>
            <a:ext cx="31725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 u="sng"/>
              <a:t>Lesson plans:</a:t>
            </a:r>
            <a:endParaRPr sz="5600"/>
          </a:p>
        </p:txBody>
      </p:sp>
      <p:sp>
        <p:nvSpPr>
          <p:cNvPr id="89" name="Google Shape;89;p12"/>
          <p:cNvSpPr txBox="1"/>
          <p:nvPr>
            <p:ph idx="2" type="body"/>
          </p:nvPr>
        </p:nvSpPr>
        <p:spPr>
          <a:xfrm>
            <a:off x="3149900" y="161150"/>
            <a:ext cx="5741700" cy="4042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  -  Introduction               	                    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03.2  -  Sources of Information    			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03.3  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Research Methods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03.4  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Circle Check</a:t>
            </a:r>
            <a:r>
              <a:rPr lang="fr" sz="1200">
                <a:solidFill>
                  <a:schemeClr val="dk1"/>
                </a:solidFill>
              </a:rPr>
              <a:t>			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03.5  -  Law 430              		                                                                                                                        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03.6  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Insur</a:t>
            </a:r>
            <a:r>
              <a:rPr lang="fr" sz="1200">
                <a:solidFill>
                  <a:schemeClr val="dk1"/>
                </a:solidFill>
              </a:rPr>
              <a:t>ance and Accidents                                                                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03.7 - 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Rights and Obligations of Occupational Health and Safety at Work   </a:t>
            </a:r>
            <a:r>
              <a:rPr lang="fr" sz="1200">
                <a:solidFill>
                  <a:schemeClr val="dk1"/>
                </a:solidFill>
              </a:rPr>
              <a:t>	03.8  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Hours of Service and Rest</a:t>
            </a:r>
            <a:r>
              <a:rPr lang="fr" sz="1200">
                <a:solidFill>
                  <a:schemeClr val="dk1"/>
                </a:solidFill>
              </a:rPr>
              <a:t>		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03.9  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Preventive Recuperation 1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03.10 - Road and Vehicle Load and Size Limits Guide                                                     03.11- 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Preventive Recuperation 2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03.12 -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</a:rPr>
              <a:t>Bill of Lading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03.13 -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Cargo Securement Guide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03.14 -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Transportation of Dangerous Substances Guide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03.15 -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Regulatory differences between Quebec, Canada and the USA</a:t>
            </a:r>
            <a:r>
              <a:rPr lang="fr" sz="1200">
                <a:solidFill>
                  <a:schemeClr val="dk1"/>
                </a:solidFill>
              </a:rPr>
              <a:t>                                                                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03.21 - </a:t>
            </a:r>
            <a:r>
              <a:rPr lang="fr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Requirements for Driving in the USA ¨Driver’s Entry level¨</a:t>
            </a:r>
            <a:endParaRPr sz="2000"/>
          </a:p>
        </p:txBody>
      </p:sp>
      <p:sp>
        <p:nvSpPr>
          <p:cNvPr id="90" name="Google Shape;90;p12"/>
          <p:cNvSpPr txBox="1"/>
          <p:nvPr/>
        </p:nvSpPr>
        <p:spPr>
          <a:xfrm>
            <a:off x="249675" y="2299350"/>
            <a:ext cx="2833800" cy="54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2"/>
                </a:solidFill>
              </a:rPr>
              <a:t>Total number of hours for the Competency is 45 hours.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311700" y="445025"/>
            <a:ext cx="8296500" cy="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After completing this Competency, you should be able to solve regulatory problems</a:t>
            </a:r>
            <a:r>
              <a:rPr b="1" lang="fr" sz="1500"/>
              <a:t>..</a:t>
            </a:r>
            <a:r>
              <a:rPr b="1" lang="fr" sz="1700"/>
              <a:t>.</a:t>
            </a:r>
            <a:endParaRPr b="1" sz="3100"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311700" y="1275725"/>
            <a:ext cx="8055000" cy="26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Choose the right source of information.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Find the necessary information.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>
                <a:solidFill>
                  <a:schemeClr val="dk1"/>
                </a:solidFill>
              </a:rPr>
              <a:t>Solve situations.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950" y="2571750"/>
            <a:ext cx="59340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11700" y="445025"/>
            <a:ext cx="8520600" cy="9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</a:t>
            </a:r>
            <a:r>
              <a:rPr lang="fr"/>
              <a:t>Recognize the jurisdictions for the application of different laws and regulations.</a:t>
            </a:r>
            <a:endParaRPr sz="3200"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750" y="2627675"/>
            <a:ext cx="4658525" cy="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4885800" y="621725"/>
            <a:ext cx="3773400" cy="30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100">
                <a:solidFill>
                  <a:schemeClr val="dk1"/>
                </a:solidFill>
              </a:rPr>
              <a:t>In Canada, the laws and regulations applicable to the use of vehicles on public roads fall under provincial jurisdiction. This means that the laws and regulations may differ from province to province.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100">
                <a:solidFill>
                  <a:schemeClr val="dk1"/>
                </a:solidFill>
              </a:rPr>
              <a:t>Canadian provinces have agreed to harmonize certain fundamental regulations.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100">
                <a:solidFill>
                  <a:schemeClr val="dk1"/>
                </a:solidFill>
              </a:rPr>
              <a:t>The American highway network system is harmonized. There are , however, small minor distinctions from state to state.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112" y="984350"/>
            <a:ext cx="2342000" cy="1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813" y="2698475"/>
            <a:ext cx="1842575" cy="11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265500" y="1233175"/>
            <a:ext cx="4045200" cy="8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Can you identify two laws that directly concern us</a:t>
            </a:r>
            <a:r>
              <a:rPr b="1" lang="fr" sz="1800"/>
              <a:t>?</a:t>
            </a:r>
            <a:endParaRPr b="1" sz="4900"/>
          </a:p>
        </p:txBody>
      </p:sp>
      <p:sp>
        <p:nvSpPr>
          <p:cNvPr id="116" name="Google Shape;116;p16"/>
          <p:cNvSpPr txBox="1"/>
          <p:nvPr>
            <p:ph idx="2" type="body"/>
          </p:nvPr>
        </p:nvSpPr>
        <p:spPr>
          <a:xfrm>
            <a:off x="4912650" y="429750"/>
            <a:ext cx="4045200" cy="37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2100"/>
              <a:t>The Highway Safety Code</a:t>
            </a:r>
            <a:r>
              <a:rPr b="1" lang="fr" sz="2100"/>
              <a:t> </a:t>
            </a:r>
            <a:endParaRPr b="1" sz="2100"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The Highway Safety Code is a Quebec law. It governs, among other things, the use of vehicles and pedestrian traffic in Quebec, as well as road safety.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fr"/>
              <a:t>Law</a:t>
            </a:r>
            <a:r>
              <a:rPr b="1" lang="fr"/>
              <a:t> 430 </a:t>
            </a:r>
            <a:endParaRPr b="1"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This law sets up a framework for road transport in Quebec in order to increase the safety of road users and preserve the integrity of the network.</a:t>
            </a:r>
            <a:endParaRPr sz="15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537750" y="31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Can you identify the five regulations that concern us?</a:t>
            </a:r>
            <a:endParaRPr b="1" sz="3700"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fr" sz="2000">
                <a:solidFill>
                  <a:schemeClr val="dk1"/>
                </a:solidFill>
              </a:rPr>
              <a:t>Hours</a:t>
            </a:r>
            <a:r>
              <a:rPr i="1" lang="fr" sz="2000">
                <a:solidFill>
                  <a:schemeClr val="dk1"/>
                </a:solidFill>
              </a:rPr>
              <a:t> of Service and Rest (HOS)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fr" sz="2000">
                <a:solidFill>
                  <a:schemeClr val="dk1"/>
                </a:solidFill>
              </a:rPr>
              <a:t>Circle Check 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fr" sz="2000">
                <a:solidFill>
                  <a:schemeClr val="dk1"/>
                </a:solidFill>
              </a:rPr>
              <a:t>Cargo Securement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fr" sz="2000">
                <a:solidFill>
                  <a:schemeClr val="dk1"/>
                </a:solidFill>
              </a:rPr>
              <a:t>Transportation of Dangerous Substances (TDG)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fr" sz="2000">
                <a:solidFill>
                  <a:schemeClr val="dk1"/>
                </a:solidFill>
              </a:rPr>
              <a:t>Vehicle Load and Size Limits</a:t>
            </a:r>
            <a:endParaRPr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45025"/>
            <a:ext cx="8520600" cy="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    </a:t>
            </a:r>
            <a:r>
              <a:rPr b="1" lang="fr" sz="1700"/>
              <a:t>Define the differences between: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 </a:t>
            </a:r>
            <a:r>
              <a:rPr b="1" lang="fr" sz="1700">
                <a:solidFill>
                  <a:schemeClr val="accent1"/>
                </a:solidFill>
              </a:rPr>
              <a:t>a law,</a:t>
            </a:r>
            <a:r>
              <a:rPr lang="fr" sz="1700">
                <a:solidFill>
                  <a:schemeClr val="accent5"/>
                </a:solidFill>
              </a:rPr>
              <a:t> </a:t>
            </a:r>
            <a:r>
              <a:rPr b="1" lang="fr" sz="1700">
                <a:solidFill>
                  <a:schemeClr val="accent5"/>
                </a:solidFill>
              </a:rPr>
              <a:t>a regulation</a:t>
            </a:r>
            <a:r>
              <a:rPr lang="fr" sz="1700">
                <a:solidFill>
                  <a:schemeClr val="accent5"/>
                </a:solidFill>
              </a:rPr>
              <a:t> </a:t>
            </a:r>
            <a:r>
              <a:rPr lang="fr" sz="1700"/>
              <a:t>and</a:t>
            </a:r>
            <a:r>
              <a:rPr lang="fr" sz="1700">
                <a:solidFill>
                  <a:schemeClr val="accent5"/>
                </a:solidFill>
              </a:rPr>
              <a:t> </a:t>
            </a:r>
            <a:r>
              <a:rPr b="1" lang="fr" sz="1700">
                <a:solidFill>
                  <a:srgbClr val="FF0000"/>
                </a:solidFill>
              </a:rPr>
              <a:t>a standard.</a:t>
            </a:r>
            <a:endParaRPr b="1" sz="1700">
              <a:solidFill>
                <a:srgbClr val="FF0000"/>
              </a:solidFill>
            </a:endParaRPr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78925" y="1598100"/>
            <a:ext cx="9011100" cy="25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Examples :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b="1" lang="fr">
                <a:solidFill>
                  <a:schemeClr val="accent1"/>
                </a:solidFill>
              </a:rPr>
              <a:t>Law 430  </a:t>
            </a:r>
            <a:r>
              <a:rPr b="1" lang="fr" sz="1100">
                <a:solidFill>
                  <a:schemeClr val="accent1"/>
                </a:solidFill>
              </a:rPr>
              <a:t>(</a:t>
            </a:r>
            <a:r>
              <a:rPr b="1" lang="fr" sz="1100">
                <a:solidFill>
                  <a:schemeClr val="accent1"/>
                </a:solidFill>
              </a:rPr>
              <a:t>Laws aim to enclose rules)</a:t>
            </a:r>
            <a:endParaRPr b="1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b="1" lang="fr">
                <a:solidFill>
                  <a:srgbClr val="0000FF"/>
                </a:solidFill>
              </a:rPr>
              <a:t>Regulation on Vehicle Load and Size Limits </a:t>
            </a:r>
            <a:r>
              <a:rPr b="1" lang="fr" sz="1100">
                <a:solidFill>
                  <a:srgbClr val="0000FF"/>
                </a:solidFill>
              </a:rPr>
              <a:t>(</a:t>
            </a:r>
            <a:r>
              <a:rPr b="1" lang="fr" sz="1100">
                <a:solidFill>
                  <a:srgbClr val="0000FF"/>
                </a:solidFill>
              </a:rPr>
              <a:t>Regulations specify details of the law)</a:t>
            </a:r>
            <a:endParaRPr b="1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fr">
                <a:solidFill>
                  <a:srgbClr val="FF0000"/>
                </a:solidFill>
              </a:rPr>
              <a:t>Standard 10 Cargo Securement </a:t>
            </a:r>
            <a:r>
              <a:rPr b="1" lang="fr" sz="1100">
                <a:solidFill>
                  <a:srgbClr val="FF0000"/>
                </a:solidFill>
              </a:rPr>
              <a:t>(</a:t>
            </a:r>
            <a:r>
              <a:rPr b="1" lang="fr" sz="1100">
                <a:solidFill>
                  <a:srgbClr val="FF0000"/>
                </a:solidFill>
              </a:rPr>
              <a:t>Standards are a </a:t>
            </a:r>
            <a:r>
              <a:rPr b="1" lang="fr" sz="1100">
                <a:solidFill>
                  <a:srgbClr val="FF0000"/>
                </a:solidFill>
              </a:rPr>
              <a:t>published</a:t>
            </a:r>
            <a:r>
              <a:rPr b="1" lang="fr" sz="1100">
                <a:solidFill>
                  <a:srgbClr val="FF0000"/>
                </a:solidFill>
              </a:rPr>
              <a:t> document which details the technical criteria)</a:t>
            </a:r>
            <a:endParaRPr b="1" sz="11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