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4"/>
  </p:sldMasterIdLst>
  <p:notesMasterIdLst>
    <p:notesMasterId r:id="rId19"/>
  </p:notesMasterIdLst>
  <p:sldIdLst>
    <p:sldId id="256" r:id="rId5"/>
    <p:sldId id="257" r:id="rId6"/>
    <p:sldId id="278" r:id="rId7"/>
    <p:sldId id="279" r:id="rId8"/>
    <p:sldId id="280" r:id="rId9"/>
    <p:sldId id="285" r:id="rId10"/>
    <p:sldId id="288" r:id="rId11"/>
    <p:sldId id="281" r:id="rId12"/>
    <p:sldId id="282" r:id="rId13"/>
    <p:sldId id="284" r:id="rId14"/>
    <p:sldId id="283" r:id="rId15"/>
    <p:sldId id="286" r:id="rId16"/>
    <p:sldId id="287" r:id="rId17"/>
    <p:sldId id="277" r:id="rId18"/>
  </p:sldIdLst>
  <p:sldSz cx="9144000" cy="5143500" type="screen16x9"/>
  <p:notesSz cx="6858000" cy="9144000"/>
  <p:embeddedFontLst>
    <p:embeddedFont>
      <p:font typeface="Exo 2" pitchFamily="2" charset="77"/>
      <p:regular r:id="rId20"/>
      <p:bold r:id="rId21"/>
      <p:italic r:id="rId22"/>
      <p:boldItalic r:id="rId23"/>
    </p:embeddedFont>
    <p:embeddedFont>
      <p:font typeface="Oswald" pitchFamily="2" charset="77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0330BFF-4E04-4461-AE2A-5ECF1311AA2F}">
  <a:tblStyle styleId="{50330BFF-4E04-4461-AE2A-5ECF1311AA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060E0DE-BFEE-4AEB-A8C6-E58A60E24CA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4"/>
    <p:restoredTop sz="94710"/>
  </p:normalViewPr>
  <p:slideViewPr>
    <p:cSldViewPr snapToGrid="0">
      <p:cViewPr varScale="1">
        <p:scale>
          <a:sx n="198" d="100"/>
          <a:sy n="198" d="100"/>
        </p:scale>
        <p:origin x="208" y="2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7c94205e3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7c94205e3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2c10106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2c10106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6d7ac1b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6d7ac1b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Présentatio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r="27933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 i="1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sz="700" i="1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 i="1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sz="700" i="1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00" i="1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sz="700" i="1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sz="3600" b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525" y="11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16408" b="43715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2" name="Google Shape;32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525" y="4464636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3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4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 t="16408" b="43715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" name="Google Shape;5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525" y="4464636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3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2">
            <a:alphaModFix/>
          </a:blip>
          <a:srcRect t="16408" b="43715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1" name="Google Shape;61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525" y="4464636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Planning trips C-9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711E93-6D01-BAF5-781B-A3BFDAF8B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302" y="318752"/>
            <a:ext cx="4129395" cy="45059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05885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8DC821-091C-75EE-8C9F-F2A4BB12A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443" y="360608"/>
            <a:ext cx="4997114" cy="442228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95110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26FCF6-3203-3CF5-36E3-762DEBF0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Trip Planning – Competency 9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AD60F5-528E-D44B-2F3B-CDF0A7CFF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 Competency 9, you will now be required to plan a route to complete one or more deliveries to a business. You may use the tool of your choice to do so.</a:t>
            </a:r>
          </a:p>
          <a:p>
            <a:r>
              <a:rPr lang="en-CA" dirty="0"/>
              <a:t>You must reach the destination and perform a backing maneuver.</a:t>
            </a:r>
          </a:p>
          <a:p>
            <a:r>
              <a:rPr lang="en-CA" dirty="0"/>
              <a:t>It is strongly recommended that you verify your route using the commercial trucking network map (Carte réseau camionnage).</a:t>
            </a:r>
          </a:p>
          <a:p>
            <a:r>
              <a:rPr lang="en-CA" dirty="0"/>
              <a:t>Writing down a simplified version of your route helps with memorization and reduces surprises on the road when using a GPS.</a:t>
            </a:r>
          </a:p>
        </p:txBody>
      </p:sp>
    </p:spTree>
    <p:extLst>
      <p:ext uri="{BB962C8B-B14F-4D97-AF65-F5344CB8AC3E}">
        <p14:creationId xmlns:p14="http://schemas.microsoft.com/office/powerpoint/2010/main" val="642345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C71303-1C02-D84D-42AE-50D49832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trucking network (Add it to your favorites list)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D3EC2D-3B5B-F10B-FC6F-8E6B73CA5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F62436-C367-AE2F-4C5D-038C1F9E3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348" y="1017725"/>
            <a:ext cx="3831706" cy="38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43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>
            <a:spLocks noGrp="1"/>
          </p:cNvSpPr>
          <p:nvPr>
            <p:ph type="title"/>
          </p:nvPr>
        </p:nvSpPr>
        <p:spPr>
          <a:xfrm>
            <a:off x="5188759" y="1253837"/>
            <a:ext cx="3235200" cy="21763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 err="1"/>
              <a:t>Thank</a:t>
            </a:r>
            <a:r>
              <a:rPr lang="fr-CA" dirty="0"/>
              <a:t> you and have a </a:t>
            </a:r>
            <a:r>
              <a:rPr lang="fr-CA" dirty="0" err="1"/>
              <a:t>safe</a:t>
            </a:r>
            <a:r>
              <a:rPr lang="fr-CA" dirty="0"/>
              <a:t> </a:t>
            </a:r>
            <a:r>
              <a:rPr lang="fr-CA" dirty="0" err="1"/>
              <a:t>delivery</a:t>
            </a:r>
            <a:r>
              <a:rPr lang="fr-CA" dirty="0"/>
              <a:t> !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/>
        </p:nvSpPr>
        <p:spPr>
          <a:xfrm>
            <a:off x="3856475" y="400625"/>
            <a:ext cx="4846200" cy="25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500" b="1" dirty="0"/>
              <a:t>Lesson objectives: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pPr marL="457200" lvl="0" indent="-355600">
              <a:buSzPts val="2000"/>
              <a:buChar char="●"/>
            </a:pPr>
            <a:r>
              <a:rPr lang="en-CA" sz="2000" dirty="0"/>
              <a:t>Submit the reports</a:t>
            </a:r>
          </a:p>
          <a:p>
            <a:pPr marL="457200" lvl="0" indent="-355600">
              <a:buSzPts val="2000"/>
              <a:buChar char="●"/>
            </a:pPr>
            <a:r>
              <a:rPr lang="en-CA" sz="2000" dirty="0"/>
              <a:t>Gather information about the trip to be completed</a:t>
            </a:r>
          </a:p>
          <a:p>
            <a:pPr marL="457200" lvl="0" indent="-355600">
              <a:buSzPts val="2000"/>
              <a:buChar char="●"/>
            </a:pPr>
            <a:r>
              <a:rPr lang="en-CA" sz="2000" dirty="0"/>
              <a:t>Data collection</a:t>
            </a:r>
          </a:p>
          <a:p>
            <a:pPr marL="457200" lvl="0" indent="-355600">
              <a:buSzPts val="2000"/>
              <a:buChar char="●"/>
            </a:pPr>
            <a:r>
              <a:rPr lang="en-CA" sz="2000" dirty="0"/>
              <a:t>Determine the route</a:t>
            </a:r>
            <a:endParaRPr lang="en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47CF70-66C0-8079-B962-66712311B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34" y="1055835"/>
            <a:ext cx="3616047" cy="2597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28A454-5F34-1C12-17E6-83EE12276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293494"/>
            <a:ext cx="8520600" cy="1078107"/>
          </a:xfrm>
        </p:spPr>
        <p:txBody>
          <a:bodyPr/>
          <a:lstStyle/>
          <a:p>
            <a:pPr marL="114300" indent="0" algn="ctr">
              <a:buNone/>
            </a:pPr>
            <a:r>
              <a:rPr lang="LID65535" noProof="0" dirty="0"/>
              <a:t>After a day of practical training, you will now need to submit your pre-trip inspection reports and hours of service logs.</a:t>
            </a:r>
            <a:br>
              <a:rPr lang="LID65535" noProof="0" dirty="0"/>
            </a:br>
            <a:r>
              <a:rPr lang="LID65535" noProof="0" dirty="0"/>
              <a:t>To do so, you must be familiar with the procedure in Geotab.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C19653-F555-AC81-19BD-FF55D7BFC121}"/>
              </a:ext>
            </a:extLst>
          </p:cNvPr>
          <p:cNvSpPr txBox="1"/>
          <p:nvPr/>
        </p:nvSpPr>
        <p:spPr>
          <a:xfrm>
            <a:off x="3366381" y="2493817"/>
            <a:ext cx="2411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ID65535" noProof="0" dirty="0" err="1">
                <a:solidFill>
                  <a:srgbClr val="FF0000"/>
                </a:solidFill>
              </a:rPr>
              <a:t>Inséré</a:t>
            </a:r>
            <a:r>
              <a:rPr lang="LID65535" noProof="0" dirty="0">
                <a:solidFill>
                  <a:srgbClr val="FF0000"/>
                </a:solidFill>
              </a:rPr>
              <a:t> </a:t>
            </a:r>
            <a:r>
              <a:rPr lang="LID65535" noProof="0" dirty="0" err="1">
                <a:solidFill>
                  <a:srgbClr val="FF0000"/>
                </a:solidFill>
              </a:rPr>
              <a:t>une</a:t>
            </a:r>
            <a:r>
              <a:rPr lang="LID65535" noProof="0" dirty="0">
                <a:solidFill>
                  <a:srgbClr val="FF0000"/>
                </a:solidFill>
              </a:rPr>
              <a:t> image de </a:t>
            </a:r>
            <a:r>
              <a:rPr lang="LID65535" noProof="0" dirty="0" err="1">
                <a:solidFill>
                  <a:srgbClr val="FF0000"/>
                </a:solidFill>
              </a:rPr>
              <a:t>géotab</a:t>
            </a:r>
            <a:endParaRPr lang="LID65535" noProof="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550FB6C-2A0A-A2CA-E07E-0F1F9C6C5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135" y="1444429"/>
            <a:ext cx="5927729" cy="3204178"/>
          </a:xfrm>
          <a:prstGeom prst="rect">
            <a:avLst/>
          </a:prstGeom>
          <a:effectLst>
            <a:outerShdw blurRad="190500" dist="49674" dir="13200000" sx="101000" sy="101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309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S report by email FINAL.mp4">
            <a:hlinkClick r:id="" action="ppaction://media"/>
            <a:extLst>
              <a:ext uri="{FF2B5EF4-FFF2-40B4-BE49-F238E27FC236}">
                <a16:creationId xmlns:a16="http://schemas.microsoft.com/office/drawing/2014/main" id="{7EDD309D-AB60-773B-EB87-E44A72A7A9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09" y="199623"/>
            <a:ext cx="6797181" cy="382341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5411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046FA6-E018-1DB3-6906-6ED34D035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Let’s try it together (on your mobile device)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F6AFC9-6F8E-E3EB-00A7-FC73F15BC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Click on </a:t>
            </a:r>
            <a:r>
              <a:rPr lang="en-CA" b="1" dirty="0"/>
              <a:t>HOS Report</a:t>
            </a:r>
            <a:endParaRPr lang="en-CA" dirty="0"/>
          </a:p>
          <a:p>
            <a:r>
              <a:rPr lang="en-CA" dirty="0"/>
              <a:t>I want to obtain my activity reports for personal use</a:t>
            </a:r>
          </a:p>
          <a:p>
            <a:r>
              <a:rPr lang="en-CA" dirty="0"/>
              <a:t>French or English</a:t>
            </a:r>
          </a:p>
          <a:p>
            <a:r>
              <a:rPr lang="en-CA" dirty="0"/>
              <a:t>Enter the email address provided by the teacher</a:t>
            </a:r>
          </a:p>
          <a:p>
            <a:r>
              <a:rPr lang="en-CA" dirty="0"/>
              <a:t>Generate</a:t>
            </a:r>
          </a:p>
        </p:txBody>
      </p:sp>
    </p:spTree>
    <p:extLst>
      <p:ext uri="{BB962C8B-B14F-4D97-AF65-F5344CB8AC3E}">
        <p14:creationId xmlns:p14="http://schemas.microsoft.com/office/powerpoint/2010/main" val="154996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422F0AB-052A-47BD-4DA9-E741B230EF07}"/>
              </a:ext>
            </a:extLst>
          </p:cNvPr>
          <p:cNvSpPr txBox="1"/>
          <p:nvPr/>
        </p:nvSpPr>
        <p:spPr>
          <a:xfrm>
            <a:off x="3345542" y="1711037"/>
            <a:ext cx="245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rgbClr val="FF0000"/>
                </a:solidFill>
              </a:rPr>
              <a:t>Image exemple rapport HDS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201323-B18E-14A3-91C3-387E82B4A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970" y="235628"/>
            <a:ext cx="4142059" cy="467224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83944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422F0AB-052A-47BD-4DA9-E741B230EF07}"/>
              </a:ext>
            </a:extLst>
          </p:cNvPr>
          <p:cNvSpPr txBox="1"/>
          <p:nvPr/>
        </p:nvSpPr>
        <p:spPr>
          <a:xfrm>
            <a:off x="3345542" y="1711037"/>
            <a:ext cx="245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solidFill>
                  <a:srgbClr val="FF0000"/>
                </a:solidFill>
              </a:rPr>
              <a:t>Image exemple rapport HDS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8B46A5-E113-52C4-24CF-7EB562DAD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526" y="310300"/>
            <a:ext cx="3966947" cy="452289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53726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ircle check report by email FINAL.mp4">
            <a:hlinkClick r:id="" action="ppaction://media"/>
            <a:extLst>
              <a:ext uri="{FF2B5EF4-FFF2-40B4-BE49-F238E27FC236}">
                <a16:creationId xmlns:a16="http://schemas.microsoft.com/office/drawing/2014/main" id="{F1DEB352-454A-26B9-CE9B-0E4D45D956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48" y="192578"/>
            <a:ext cx="6809704" cy="383045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8128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046FA6-E018-1DB3-6906-6ED34D035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Let’s try it together on your mobile device.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F6AFC9-6F8E-E3EB-00A7-FC73F15BC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 the dashboard, click on </a:t>
            </a:r>
            <a:r>
              <a:rPr lang="en-CA" b="1" dirty="0"/>
              <a:t>DVIR History</a:t>
            </a:r>
            <a:endParaRPr lang="en-CA" dirty="0"/>
          </a:p>
          <a:p>
            <a:r>
              <a:rPr lang="en-CA" i="1" dirty="0"/>
              <a:t>(RDS : Rapport de Défectuosité et Sécurité → DVIR : Driver Vehicle Inspection Report)</a:t>
            </a:r>
            <a:endParaRPr lang="en-CA" dirty="0"/>
          </a:p>
          <a:p>
            <a:r>
              <a:rPr lang="en-CA" dirty="0"/>
              <a:t>French or English</a:t>
            </a:r>
          </a:p>
          <a:p>
            <a:r>
              <a:rPr lang="en-CA" dirty="0"/>
              <a:t>Send</a:t>
            </a:r>
          </a:p>
          <a:p>
            <a:r>
              <a:rPr lang="en-CA" dirty="0"/>
              <a:t>Enter the email address provided by the teacher</a:t>
            </a:r>
          </a:p>
          <a:p>
            <a:r>
              <a:rPr lang="en-CA" dirty="0"/>
              <a:t>Send the reports for the truck and the trailer — once for each piece of equipment.</a:t>
            </a:r>
          </a:p>
        </p:txBody>
      </p:sp>
    </p:spTree>
    <p:extLst>
      <p:ext uri="{BB962C8B-B14F-4D97-AF65-F5344CB8AC3E}">
        <p14:creationId xmlns:p14="http://schemas.microsoft.com/office/powerpoint/2010/main" val="248725402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c0560b-6726-4a5f-a851-b233915b6e6f">
      <Terms xmlns="http://schemas.microsoft.com/office/infopath/2007/PartnerControls"/>
    </lcf76f155ced4ddcb4097134ff3c332f>
    <TaxCatchAll xmlns="ccfc0fe5-b0cc-4e22-a119-9a233b77ba5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2AC37973EF3440A570900E59091756" ma:contentTypeVersion="12" ma:contentTypeDescription="Crée un document." ma:contentTypeScope="" ma:versionID="e01225d20e169121b15ecef3a2ff0422">
  <xsd:schema xmlns:xsd="http://www.w3.org/2001/XMLSchema" xmlns:xs="http://www.w3.org/2001/XMLSchema" xmlns:p="http://schemas.microsoft.com/office/2006/metadata/properties" xmlns:ns2="28c0560b-6726-4a5f-a851-b233915b6e6f" xmlns:ns3="ccfc0fe5-b0cc-4e22-a119-9a233b77ba58" targetNamespace="http://schemas.microsoft.com/office/2006/metadata/properties" ma:root="true" ma:fieldsID="79104ed02d715d96186c4e52025532e7" ns2:_="" ns3:_="">
    <xsd:import namespace="28c0560b-6726-4a5f-a851-b233915b6e6f"/>
    <xsd:import namespace="ccfc0fe5-b0cc-4e22-a119-9a233b77ba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0560b-6726-4a5f-a851-b233915b6e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cdfe4dc5-eb46-4b6f-86f8-cb08bb4782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c0fe5-b0cc-4e22-a119-9a233b77ba5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94d1cc5-fc23-484e-9887-5dbfc4dfec6f}" ma:internalName="TaxCatchAll" ma:showField="CatchAllData" ma:web="ccfc0fe5-b0cc-4e22-a119-9a233b77ba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743916-6B11-4C0A-A958-5CD72BA52C80}">
  <ds:schemaRefs>
    <ds:schemaRef ds:uri="c0057603-245e-4adc-b2e3-84704c3a38a5"/>
    <ds:schemaRef ds:uri="http://purl.org/dc/terms/"/>
    <ds:schemaRef ds:uri="b952d0ac-1974-49ef-9feb-e272b6faf48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ADDDFFE-8D74-4760-84BE-7B6D67756A23}"/>
</file>

<file path=customXml/itemProps3.xml><?xml version="1.0" encoding="utf-8"?>
<ds:datastoreItem xmlns:ds="http://schemas.openxmlformats.org/officeDocument/2006/customXml" ds:itemID="{1B177A87-01CE-4E96-AA3C-DD97C439B7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283</Words>
  <Application>Microsoft Macintosh PowerPoint</Application>
  <PresentationFormat>Affichage à l'écran (16:9)</PresentationFormat>
  <Paragraphs>31</Paragraphs>
  <Slides>14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Exo 2</vt:lpstr>
      <vt:lpstr>Oswald</vt:lpstr>
      <vt:lpstr>Simple Light</vt:lpstr>
      <vt:lpstr>Planning trips C-9</vt:lpstr>
      <vt:lpstr>Présentation PowerPoint</vt:lpstr>
      <vt:lpstr>Présentation PowerPoint</vt:lpstr>
      <vt:lpstr>Présentation PowerPoint</vt:lpstr>
      <vt:lpstr>Let’s try it together (on your mobile device)</vt:lpstr>
      <vt:lpstr>Présentation PowerPoint</vt:lpstr>
      <vt:lpstr>Présentation PowerPoint</vt:lpstr>
      <vt:lpstr>Présentation PowerPoint</vt:lpstr>
      <vt:lpstr>Let’s try it together on your mobile device.</vt:lpstr>
      <vt:lpstr>Présentation PowerPoint</vt:lpstr>
      <vt:lpstr>Présentation PowerPoint</vt:lpstr>
      <vt:lpstr>Trip Planning – Competency 9</vt:lpstr>
      <vt:lpstr>The trucking network (Add it to your favorites list)</vt:lpstr>
      <vt:lpstr>Thank you and have a safe delivery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Boucher, Alexandre</dc:creator>
  <cp:lastModifiedBy>Henrique Roque</cp:lastModifiedBy>
  <cp:revision>10</cp:revision>
  <dcterms:modified xsi:type="dcterms:W3CDTF">2025-08-06T01:36:26Z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0x010100BC2AC37973EF3440A570900E59091756</vt:lpwstr>
  </property>
</Properties>
</file>