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8288000" cy="10287000"/>
  <p:notesSz cx="6858000" cy="9144000"/>
  <p:embeddedFontLst>
    <p:embeddedFont>
      <p:font typeface="Lilita One" panose="020B0604020202020204" charset="0"/>
      <p:regular r:id="rId32"/>
    </p:embeddedFont>
    <p:embeddedFont>
      <p:font typeface="Montserrat" panose="00000500000000000000" pitchFamily="2" charset="0"/>
      <p:regular r:id="rId33"/>
    </p:embeddedFont>
    <p:embeddedFont>
      <p:font typeface="Montserrat Bold" panose="00000800000000000000" charset="0"/>
      <p:regular r:id="rId34"/>
    </p:embeddedFont>
    <p:embeddedFont>
      <p:font typeface="Montserrat Italics" panose="020B0604020202020204" charset="0"/>
      <p:regular r:id="rId35"/>
    </p:embeddedFont>
    <p:embeddedFont>
      <p:font typeface="Montserrat Medium" panose="00000600000000000000" pitchFamily="2" charset="0"/>
      <p:regular r:id="rId36"/>
      <p: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9" d="100"/>
          <a:sy n="69" d="100"/>
        </p:scale>
        <p:origin x="83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svg"/><Relationship Id="rId17" Type="http://schemas.openxmlformats.org/officeDocument/2006/relationships/image" Target="../media/image16.png"/><Relationship Id="rId2" Type="http://schemas.openxmlformats.org/officeDocument/2006/relationships/image" Target="../media/image1.jpeg"/><Relationship Id="rId16" Type="http://schemas.openxmlformats.org/officeDocument/2006/relationships/image" Target="../media/image15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svg"/><Relationship Id="rId4" Type="http://schemas.openxmlformats.org/officeDocument/2006/relationships/image" Target="../media/image3.svg"/><Relationship Id="rId9" Type="http://schemas.openxmlformats.org/officeDocument/2006/relationships/image" Target="../media/image8.png"/><Relationship Id="rId14" Type="http://schemas.openxmlformats.org/officeDocument/2006/relationships/image" Target="../media/image13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4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3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6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5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28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7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9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12" Type="http://schemas.openxmlformats.org/officeDocument/2006/relationships/image" Target="../media/image31.sv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30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32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33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svg"/><Relationship Id="rId5" Type="http://schemas.openxmlformats.org/officeDocument/2006/relationships/image" Target="../media/image18.png"/><Relationship Id="rId4" Type="http://schemas.openxmlformats.org/officeDocument/2006/relationships/image" Target="../media/image15.sv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4.png"/><Relationship Id="rId7" Type="http://schemas.openxmlformats.org/officeDocument/2006/relationships/image" Target="../media/image9.svg"/><Relationship Id="rId12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15.svg"/><Relationship Id="rId5" Type="http://schemas.openxmlformats.org/officeDocument/2006/relationships/image" Target="../media/image5.svg"/><Relationship Id="rId10" Type="http://schemas.openxmlformats.org/officeDocument/2006/relationships/image" Target="../media/image14.png"/><Relationship Id="rId4" Type="http://schemas.openxmlformats.org/officeDocument/2006/relationships/image" Target="../media/image4.png"/><Relationship Id="rId9" Type="http://schemas.openxmlformats.org/officeDocument/2006/relationships/image" Target="../media/image13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image" Target="../media/image5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5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11" Type="http://schemas.openxmlformats.org/officeDocument/2006/relationships/image" Target="../media/image22.pn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4.png"/><Relationship Id="rId7" Type="http://schemas.openxmlformats.org/officeDocument/2006/relationships/image" Target="../media/image1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10" Type="http://schemas.openxmlformats.org/officeDocument/2006/relationships/image" Target="../media/image15.svg"/><Relationship Id="rId4" Type="http://schemas.openxmlformats.org/officeDocument/2006/relationships/image" Target="../media/image5.svg"/><Relationship Id="rId9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Freeform 3"/>
          <p:cNvSpPr/>
          <p:nvPr/>
        </p:nvSpPr>
        <p:spPr>
          <a:xfrm rot="1343281">
            <a:off x="-1319014" y="5752432"/>
            <a:ext cx="8036755" cy="7071482"/>
          </a:xfrm>
          <a:custGeom>
            <a:avLst/>
            <a:gdLst/>
            <a:ahLst/>
            <a:cxnLst/>
            <a:rect l="l" t="t" r="r" b="b"/>
            <a:pathLst>
              <a:path w="8036755" h="7071482">
                <a:moveTo>
                  <a:pt x="0" y="0"/>
                </a:moveTo>
                <a:lnTo>
                  <a:pt x="8036755" y="0"/>
                </a:lnTo>
                <a:lnTo>
                  <a:pt x="8036755" y="7071482"/>
                </a:lnTo>
                <a:lnTo>
                  <a:pt x="0" y="707148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4" name="TextBox 4"/>
          <p:cNvSpPr txBox="1"/>
          <p:nvPr/>
        </p:nvSpPr>
        <p:spPr>
          <a:xfrm>
            <a:off x="4133944" y="2792580"/>
            <a:ext cx="10020113" cy="200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96"/>
              </a:lnSpc>
            </a:pPr>
            <a:r>
              <a:rPr lang="en-US" sz="16218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DIÈTES</a:t>
            </a:r>
          </a:p>
        </p:txBody>
      </p:sp>
      <p:sp>
        <p:nvSpPr>
          <p:cNvPr id="5" name="Freeform 5"/>
          <p:cNvSpPr/>
          <p:nvPr/>
        </p:nvSpPr>
        <p:spPr>
          <a:xfrm rot="389454" flipV="1">
            <a:off x="11078536" y="-1861579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841083">
            <a:off x="13831047" y="-462305"/>
            <a:ext cx="5488954" cy="4223722"/>
          </a:xfrm>
          <a:custGeom>
            <a:avLst/>
            <a:gdLst/>
            <a:ahLst/>
            <a:cxnLst/>
            <a:rect l="l" t="t" r="r" b="b"/>
            <a:pathLst>
              <a:path w="5488954" h="4223722">
                <a:moveTo>
                  <a:pt x="0" y="0"/>
                </a:moveTo>
                <a:lnTo>
                  <a:pt x="5488954" y="0"/>
                </a:lnTo>
                <a:lnTo>
                  <a:pt x="5488954" y="4223722"/>
                </a:lnTo>
                <a:lnTo>
                  <a:pt x="0" y="42237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25888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2121994" y="6641477"/>
            <a:ext cx="8181992" cy="5001243"/>
          </a:xfrm>
          <a:custGeom>
            <a:avLst/>
            <a:gdLst/>
            <a:ahLst/>
            <a:cxnLst/>
            <a:rect l="l" t="t" r="r" b="b"/>
            <a:pathLst>
              <a:path w="8181992" h="5001243">
                <a:moveTo>
                  <a:pt x="0" y="0"/>
                </a:moveTo>
                <a:lnTo>
                  <a:pt x="8181993" y="0"/>
                </a:lnTo>
                <a:lnTo>
                  <a:pt x="8181993" y="5001242"/>
                </a:lnTo>
                <a:lnTo>
                  <a:pt x="0" y="500124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5310874">
            <a:off x="8330599" y="9258743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-5876197">
            <a:off x="4765423" y="-747921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9" y="0"/>
                </a:lnTo>
                <a:lnTo>
                  <a:pt x="2724299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>
            <a:off x="3667244" y="2859716"/>
            <a:ext cx="1485150" cy="1843865"/>
          </a:xfrm>
          <a:custGeom>
            <a:avLst/>
            <a:gdLst/>
            <a:ahLst/>
            <a:cxnLst/>
            <a:rect l="l" t="t" r="r" b="b"/>
            <a:pathLst>
              <a:path w="1485150" h="1843865">
                <a:moveTo>
                  <a:pt x="0" y="0"/>
                </a:moveTo>
                <a:lnTo>
                  <a:pt x="1485150" y="0"/>
                </a:lnTo>
                <a:lnTo>
                  <a:pt x="1485150" y="1843865"/>
                </a:lnTo>
                <a:lnTo>
                  <a:pt x="0" y="1843865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flipH="1" flipV="1">
            <a:off x="13717292" y="4493185"/>
            <a:ext cx="1485150" cy="1843865"/>
          </a:xfrm>
          <a:custGeom>
            <a:avLst/>
            <a:gdLst/>
            <a:ahLst/>
            <a:cxnLst/>
            <a:rect l="l" t="t" r="r" b="b"/>
            <a:pathLst>
              <a:path w="1485150" h="1843865">
                <a:moveTo>
                  <a:pt x="1485149" y="1843865"/>
                </a:moveTo>
                <a:lnTo>
                  <a:pt x="0" y="1843865"/>
                </a:lnTo>
                <a:lnTo>
                  <a:pt x="0" y="0"/>
                </a:lnTo>
                <a:lnTo>
                  <a:pt x="1485149" y="0"/>
                </a:lnTo>
                <a:lnTo>
                  <a:pt x="1485149" y="1843865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 rot="-3102901">
            <a:off x="-658492" y="2705429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 rot="1473855">
            <a:off x="-1577340" y="-170777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Freeform 14"/>
          <p:cNvSpPr/>
          <p:nvPr/>
        </p:nvSpPr>
        <p:spPr>
          <a:xfrm rot="1473855">
            <a:off x="16192596" y="5391275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2" y="0"/>
                </a:lnTo>
                <a:lnTo>
                  <a:pt x="3250012" y="1063640"/>
                </a:lnTo>
                <a:lnTo>
                  <a:pt x="0" y="106364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5" name="Freeform 15"/>
          <p:cNvSpPr/>
          <p:nvPr/>
        </p:nvSpPr>
        <p:spPr>
          <a:xfrm rot="266576">
            <a:off x="-926947" y="6808356"/>
            <a:ext cx="6519642" cy="4963078"/>
          </a:xfrm>
          <a:custGeom>
            <a:avLst/>
            <a:gdLst/>
            <a:ahLst/>
            <a:cxnLst/>
            <a:rect l="l" t="t" r="r" b="b"/>
            <a:pathLst>
              <a:path w="6519642" h="4963078">
                <a:moveTo>
                  <a:pt x="0" y="0"/>
                </a:moveTo>
                <a:lnTo>
                  <a:pt x="6519643" y="0"/>
                </a:lnTo>
                <a:lnTo>
                  <a:pt x="6519643" y="4963077"/>
                </a:lnTo>
                <a:lnTo>
                  <a:pt x="0" y="496307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6" name="Freeform 16"/>
          <p:cNvSpPr/>
          <p:nvPr/>
        </p:nvSpPr>
        <p:spPr>
          <a:xfrm rot="796276">
            <a:off x="-1013315" y="-136195"/>
            <a:ext cx="5505206" cy="3571503"/>
          </a:xfrm>
          <a:custGeom>
            <a:avLst/>
            <a:gdLst/>
            <a:ahLst/>
            <a:cxnLst/>
            <a:rect l="l" t="t" r="r" b="b"/>
            <a:pathLst>
              <a:path w="5505206" h="3571503">
                <a:moveTo>
                  <a:pt x="0" y="0"/>
                </a:moveTo>
                <a:lnTo>
                  <a:pt x="5505206" y="0"/>
                </a:lnTo>
                <a:lnTo>
                  <a:pt x="5505206" y="3571502"/>
                </a:lnTo>
                <a:lnTo>
                  <a:pt x="0" y="3571502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hyporésiduelle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2962854"/>
            <a:ext cx="15749459" cy="729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À éviter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Légumes et fruits crus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Fruits séchés et jus de pruneaux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Pain et céréales à grains entiers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Légumineuses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Noix et graines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Viandes avec beaucoup de tissu conjonctif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Lait en grande quantité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Éviter les irritants chimiques :</a:t>
            </a:r>
          </a:p>
          <a:p>
            <a:pPr algn="l">
              <a:lnSpc>
                <a:spcPts val="3419"/>
              </a:lnSpc>
            </a:pPr>
            <a:endParaRPr lang="en-US" sz="3108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Fritures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Assaisonnements forts et épices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Charcuterie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Sucres concentrés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hyperrésiduelle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2962854"/>
            <a:ext cx="15749459" cy="429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Elle signifie diète</a:t>
            </a: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riche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en fibres.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 diète hyperrésiduelle est prescrite pour :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 l’élimination intestinale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Prévenir ou corriger la constipation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Il s’agit d’une alimentation normale, mais avec plus d’aliments riches en fibres afin d’augmenter la masse fécale et régulariser le transit intestinal.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hyperrésiduelle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2962854"/>
            <a:ext cx="15749459" cy="644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Augmenter les aliments riches en fibres et en résidus :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Légumes et fruits crus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Fruits séchés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Pains, céréales et pâtes à grains entiers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Légumineuses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Noix et graines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Pruneaux et jus de pruneaux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Autres recommandations :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Augmenter l’apport en liquides (surtout en eau)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 les aliments riches en vitamine B1 : pains et céréales à grains entiers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hypoprotéinée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2962854"/>
            <a:ext cx="15995906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Limiter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l’apport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l’accumulation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déchets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azotés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dans le sang.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déchets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s’accumulent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lorsque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foie 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pas transformer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correctement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(ex. : cirrhose).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Les reins 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peuvent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pas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éliminer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(ex.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insuffisance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rénale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fr-FR" sz="3200" dirty="0">
                <a:solidFill>
                  <a:srgbClr val="663300"/>
                </a:solidFill>
              </a:rPr>
              <a:t>En résumé : On contrôle les aliments riches en protéines (ex. : viande, poisson, œufs, produits laitiers) et on ajuste la quantité quotidienne en fonction des besoins médicaux.</a:t>
            </a:r>
            <a:endParaRPr lang="en-US" sz="3108" dirty="0">
              <a:solidFill>
                <a:srgbClr val="6633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hypoprotéinée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247764" y="3500356"/>
            <a:ext cx="16230600" cy="3868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Particularités de la diète pauvre en protéines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Aliments sans protéines (gras et sucres) : permis à volonté pour fournir de l’énergie.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Acides aminés essentiels : doivent être présents pour aider à la régénération du foie et optimiser l’utilisation des protéines consommées.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Souvent associée à une diète hyposodée.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Carences possibles : calcium, fer et vitamines du complexe B.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hypopurinique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230600" cy="60116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Signifie diète pauvre en purines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Qu’est-ce que les purines ?</a:t>
            </a:r>
          </a:p>
          <a:p>
            <a:pPr algn="just">
              <a:lnSpc>
                <a:spcPts val="3419"/>
              </a:lnSpc>
            </a:pPr>
            <a:endParaRPr lang="en-US" sz="3108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 sont des substances azotées présentes surtout dans les protéines animales.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Elles se transforment en acide urique dans l’organisme.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Problème :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Quand l’acide urique n’est pas bien éliminé, il s’accumule et forme des dépôts dans les articulations (pieds, mains, parfois genoux).Cela provoque des douleurs et des crises de goutte.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Donc l’objectif de la diète est de réduire les purines pour limiter l’accumulation d’acide urique et prévenir les crises.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sans irritants 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230600" cy="64402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 sans irritants (dite d’épargne gastrique)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but est de réduire l’acidité et protéger la muqueuse de l’estomac contre les irritations.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Indications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Ulcères gastro-intestinaux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Reflux gastrique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Hernie hiatale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Hyperacidité gastrique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Particularité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 régime est souvent associé à un traitement médical et le choix des aliments dépend de la tolérance individuelle.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 rot="-621547">
            <a:off x="10737182" y="878972"/>
            <a:ext cx="2419458" cy="1537030"/>
          </a:xfrm>
          <a:custGeom>
            <a:avLst/>
            <a:gdLst/>
            <a:ahLst/>
            <a:cxnLst/>
            <a:rect l="l" t="t" r="r" b="b"/>
            <a:pathLst>
              <a:path w="2419458" h="1537030">
                <a:moveTo>
                  <a:pt x="0" y="0"/>
                </a:moveTo>
                <a:lnTo>
                  <a:pt x="2419459" y="0"/>
                </a:lnTo>
                <a:lnTo>
                  <a:pt x="2419459" y="1537030"/>
                </a:lnTo>
                <a:lnTo>
                  <a:pt x="0" y="1537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sans irritants 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230600" cy="56682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Saviez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-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vous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…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lait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apaise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temporairement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l’acidité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gastrique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effet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courte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durée.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réalité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du lait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stimulent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production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d’acide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chlorhydrique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(HCl) environ 2 à 3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heures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après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l’ingestion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qui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aggraver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l’hyperacidité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Pourquoi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just">
              <a:lnSpc>
                <a:spcPts val="3419"/>
              </a:lnSpc>
            </a:pPr>
            <a:endParaRPr lang="en-US" sz="3108" b="1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lait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neutralise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l’acide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au début → sensation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soulagement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qu’il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contient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activent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sécrétion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gastrique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→ retour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l’acidité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plus tard.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 rot="-621547">
            <a:off x="10737182" y="878972"/>
            <a:ext cx="2419458" cy="1537030"/>
          </a:xfrm>
          <a:custGeom>
            <a:avLst/>
            <a:gdLst/>
            <a:ahLst/>
            <a:cxnLst/>
            <a:rect l="l" t="t" r="r" b="b"/>
            <a:pathLst>
              <a:path w="2419458" h="1537030">
                <a:moveTo>
                  <a:pt x="0" y="0"/>
                </a:moveTo>
                <a:lnTo>
                  <a:pt x="2419459" y="0"/>
                </a:lnTo>
                <a:lnTo>
                  <a:pt x="2419459" y="1537030"/>
                </a:lnTo>
                <a:lnTo>
                  <a:pt x="0" y="1537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sans irritants 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230600" cy="429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Recommandations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pour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une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diète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sans irritants (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épargne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gastrique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)</a:t>
            </a:r>
          </a:p>
          <a:p>
            <a:pPr algn="just">
              <a:lnSpc>
                <a:spcPts val="3419"/>
              </a:lnSpc>
            </a:pPr>
            <a:endParaRPr lang="en-US" sz="3108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Prendre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repas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fréquents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heures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régulières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en petites portions.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Ne pas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rester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jeun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Éviter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boire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pendant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repas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boire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entre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repas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Servir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aliments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température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modérée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consistance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molle.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Éliminer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aliments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épicés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acides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sucres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concentrés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fritures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Éviter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caféine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alcool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Consommer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avec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modération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aliments riches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en gras.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 rot="-621547">
            <a:off x="10737182" y="878972"/>
            <a:ext cx="2419458" cy="1537030"/>
          </a:xfrm>
          <a:custGeom>
            <a:avLst/>
            <a:gdLst/>
            <a:ahLst/>
            <a:cxnLst/>
            <a:rect l="l" t="t" r="r" b="b"/>
            <a:pathLst>
              <a:path w="2419458" h="1537030">
                <a:moveTo>
                  <a:pt x="0" y="0"/>
                </a:moveTo>
                <a:lnTo>
                  <a:pt x="2419459" y="0"/>
                </a:lnTo>
                <a:lnTo>
                  <a:pt x="2419459" y="1537030"/>
                </a:lnTo>
                <a:lnTo>
                  <a:pt x="0" y="153703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4393024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 et hypercalorique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4762276" y="1022097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531813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hypocalorique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signifie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b="1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pauvre en calories.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but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traiter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l’obésité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réduisant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l’apport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énergétique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Il faut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donc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Respecter le Guide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alimentaire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canadien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Adapter le régime aux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besoins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énergétiques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réels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Éliminer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aliments très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caloriques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(gras, sucres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concentrés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Choisir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aliments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nutritifs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riches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vitamines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minéraux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habitudes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alimentaires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480417" y="1320499"/>
            <a:ext cx="2471011" cy="2467922"/>
          </a:xfrm>
          <a:custGeom>
            <a:avLst/>
            <a:gdLst/>
            <a:ahLst/>
            <a:cxnLst/>
            <a:rect l="l" t="t" r="r" b="b"/>
            <a:pathLst>
              <a:path w="2471011" h="2467922">
                <a:moveTo>
                  <a:pt x="0" y="0"/>
                </a:moveTo>
                <a:lnTo>
                  <a:pt x="2471011" y="0"/>
                </a:lnTo>
                <a:lnTo>
                  <a:pt x="2471011" y="2467922"/>
                </a:lnTo>
                <a:lnTo>
                  <a:pt x="0" y="246792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2969605"/>
            <a:ext cx="12225524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hyposodé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(sans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sel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sans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salière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hyposodique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 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donc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retreinte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sodium.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sodium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comme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vous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savez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cause 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rétention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qui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l’œdème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Pour qui et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pourquoi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elle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prescrite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?</a:t>
            </a:r>
          </a:p>
          <a:p>
            <a:pPr algn="just">
              <a:lnSpc>
                <a:spcPts val="3419"/>
              </a:lnSpc>
            </a:pPr>
            <a:endParaRPr lang="en-US" sz="3108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Elle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recommandée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souffrant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d’insuffisance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cardiaque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d’hypertension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artérielle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afin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l’élimination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accumulés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excès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ainsi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prévenir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complications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cardiovasculaires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294042"/>
            <a:ext cx="10777938" cy="12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hyposodé</a:t>
            </a:r>
          </a:p>
        </p:txBody>
      </p:sp>
      <p:sp>
        <p:nvSpPr>
          <p:cNvPr id="5" name="Freeform 5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1473855">
            <a:off x="3541880" y="932207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0"/>
                </a:lnTo>
                <a:lnTo>
                  <a:pt x="0" y="106364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1473855">
            <a:off x="11575853" y="1401917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1"/>
                </a:lnTo>
                <a:lnTo>
                  <a:pt x="0" y="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>
            <a:off x="13746323" y="4259751"/>
            <a:ext cx="2949144" cy="4998549"/>
          </a:xfrm>
          <a:custGeom>
            <a:avLst/>
            <a:gdLst/>
            <a:ahLst/>
            <a:cxnLst/>
            <a:rect l="l" t="t" r="r" b="b"/>
            <a:pathLst>
              <a:path w="2949144" h="4998549">
                <a:moveTo>
                  <a:pt x="0" y="0"/>
                </a:moveTo>
                <a:lnTo>
                  <a:pt x="2949144" y="0"/>
                </a:lnTo>
                <a:lnTo>
                  <a:pt x="2949144" y="4998549"/>
                </a:lnTo>
                <a:lnTo>
                  <a:pt x="0" y="499854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4393024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 et hypercalorique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5069956" y="5685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158169"/>
            <a:ext cx="16531813" cy="43601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hypercalorique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signifie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b="1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riche en calories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but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répondre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besoins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énergétiques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élevés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(ex.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dénutrition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convalescence).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Il faut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donc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Sélectionner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aliments à forte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valeur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calorique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mais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aussi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riches en nutriments (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vitamines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minéraux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174822" y="827052"/>
            <a:ext cx="2471011" cy="2467922"/>
          </a:xfrm>
          <a:custGeom>
            <a:avLst/>
            <a:gdLst/>
            <a:ahLst/>
            <a:cxnLst/>
            <a:rect l="l" t="t" r="r" b="b"/>
            <a:pathLst>
              <a:path w="2471011" h="2467922">
                <a:moveTo>
                  <a:pt x="0" y="0"/>
                </a:moveTo>
                <a:lnTo>
                  <a:pt x="2471011" y="0"/>
                </a:lnTo>
                <a:lnTo>
                  <a:pt x="2471011" y="2467923"/>
                </a:lnTo>
                <a:lnTo>
                  <a:pt x="0" y="246792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4393024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hypoallergène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5069956" y="5685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878093" y="2962854"/>
            <a:ext cx="16531813" cy="729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système immunitaire protège l’organisme en rejetant les substances étrangères jugées dangereuses.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Allergie alimentaire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Réaction anormale du système immunitaire à certains aliments.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 diète hypoallergène consiste à retirer les aliments responsables de l’allergie.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Exemples d’allergies fréquentes :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Arachides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Noix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Certaines céréales (graminées)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Certains fruits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Intolérance alimentaire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Elle n’implique pas le système immunitaire, mais provoque des symptômes parfois similaires à ceux d’une allergie.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3519902" y="400292"/>
            <a:ext cx="2215751" cy="2207442"/>
          </a:xfrm>
          <a:custGeom>
            <a:avLst/>
            <a:gdLst/>
            <a:ahLst/>
            <a:cxnLst/>
            <a:rect l="l" t="t" r="r" b="b"/>
            <a:pathLst>
              <a:path w="2215751" h="2207442">
                <a:moveTo>
                  <a:pt x="0" y="0"/>
                </a:moveTo>
                <a:lnTo>
                  <a:pt x="2215751" y="0"/>
                </a:lnTo>
                <a:lnTo>
                  <a:pt x="2215751" y="2207442"/>
                </a:lnTo>
                <a:lnTo>
                  <a:pt x="0" y="220744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4393024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sans gluten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5069956" y="5685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878093" y="2962854"/>
            <a:ext cx="16531813" cy="72975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Chez l’adulte : on parle d’intolérance au gluten.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Chez l’enfant : on parle de maladie coeliaque.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Qu’est-ce que le gluten ?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C’est une protéine présente dans certaines céréales :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Blé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Orge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Seigle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Avoine</a:t>
            </a:r>
          </a:p>
          <a:p>
            <a:pPr algn="just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Objectif du régime :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Éliminer tous les produits contenant du gluten (pains, pâtes, biscuits, etc.).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just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 régime peut aussi être prescrit en cas de dermatite(.inflammation de la peau ex; Exzema) .⚠️ Il est souvent insuffisant en vitamines du complexe B, donc une supplémentation peut être nécessaire.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2715400" y="0"/>
            <a:ext cx="2287487" cy="2287487"/>
          </a:xfrm>
          <a:custGeom>
            <a:avLst/>
            <a:gdLst/>
            <a:ahLst/>
            <a:cxnLst/>
            <a:rect l="l" t="t" r="r" b="b"/>
            <a:pathLst>
              <a:path w="2287487" h="2287487">
                <a:moveTo>
                  <a:pt x="0" y="0"/>
                </a:moveTo>
                <a:lnTo>
                  <a:pt x="2287487" y="0"/>
                </a:lnTo>
                <a:lnTo>
                  <a:pt x="2287487" y="2287487"/>
                </a:lnTo>
                <a:lnTo>
                  <a:pt x="0" y="228748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4393024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Intolérance au lactose 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5069956" y="5685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1" y="3917675"/>
            <a:ext cx="15278100" cy="436016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Certaines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tolèrent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pas le lactose, car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leur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muqueuse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intestinale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assez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lactase,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l’enzyme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qui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digère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 lactose.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Conséquence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 après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avoir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consommé du lait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laitiers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elles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peuvent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avoir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Crampes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abdominales</a:t>
            </a: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Diarrhées</a:t>
            </a: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Gaz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 rot="613174">
            <a:off x="13550303" y="725316"/>
            <a:ext cx="1640377" cy="2751156"/>
          </a:xfrm>
          <a:custGeom>
            <a:avLst/>
            <a:gdLst/>
            <a:ahLst/>
            <a:cxnLst/>
            <a:rect l="l" t="t" r="r" b="b"/>
            <a:pathLst>
              <a:path w="1640377" h="2751156">
                <a:moveTo>
                  <a:pt x="0" y="0"/>
                </a:moveTo>
                <a:lnTo>
                  <a:pt x="1640377" y="0"/>
                </a:lnTo>
                <a:lnTo>
                  <a:pt x="1640377" y="2751156"/>
                </a:lnTo>
                <a:lnTo>
                  <a:pt x="0" y="275115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3545546" y="1032420"/>
            <a:ext cx="14226295" cy="23717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SUPPLÉANCE À CERTAINES DÉFICIENCES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267054" y="4568745"/>
            <a:ext cx="7876946" cy="56707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845"/>
              </a:lnSpc>
            </a:pP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Certaines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conditions de santé exigent un régime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adapté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compenser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carences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spécifiques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>
              <a:lnSpc>
                <a:spcPts val="2845"/>
              </a:lnSpc>
            </a:pPr>
            <a:endParaRPr lang="en-US" sz="261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lnSpc>
                <a:spcPts val="2845"/>
              </a:lnSpc>
            </a:pP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On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recommande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d’ajouter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aliments :</a:t>
            </a:r>
          </a:p>
          <a:p>
            <a:pPr>
              <a:lnSpc>
                <a:spcPts val="2845"/>
              </a:lnSpc>
            </a:pPr>
            <a:endParaRPr lang="en-US" sz="261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63577" lvl="1" indent="-281788">
              <a:lnSpc>
                <a:spcPts val="2845"/>
              </a:lnSpc>
              <a:buFont typeface="Arial"/>
              <a:buChar char="•"/>
            </a:pP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Riches en fer pour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traiter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l’anémie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563577" lvl="1" indent="-281788">
              <a:lnSpc>
                <a:spcPts val="2845"/>
              </a:lnSpc>
              <a:buFont typeface="Arial"/>
              <a:buChar char="•"/>
            </a:pP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Riches en calcium,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phosphore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vitamine D pour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prévenir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corriger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rachitisme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563577" lvl="1" indent="-281788">
              <a:lnSpc>
                <a:spcPts val="2845"/>
              </a:lnSpc>
              <a:buFont typeface="Arial"/>
              <a:buChar char="•"/>
            </a:pP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Riches en vitamine A pour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améliorer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santé des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yeux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traiter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certains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troubles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cutanés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563577" lvl="1" indent="-281788">
              <a:lnSpc>
                <a:spcPts val="2845"/>
              </a:lnSpc>
              <a:buFont typeface="Arial"/>
              <a:buChar char="•"/>
            </a:pP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Riches en vitamine C pour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gingivites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renforcer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système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1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immunitaire</a:t>
            </a:r>
            <a:r>
              <a:rPr lang="en-US" sz="261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082"/>
              </a:lnSpc>
            </a:pPr>
            <a:endParaRPr lang="en-US" sz="261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267054" y="4037457"/>
            <a:ext cx="575030" cy="36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 dirty="0">
                <a:solidFill>
                  <a:srgbClr val="89674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1.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829801" y="4568745"/>
            <a:ext cx="6934200" cy="28725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Autres</a:t>
            </a:r>
            <a:r>
              <a:rPr lang="en-US" sz="260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60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besoins</a:t>
            </a:r>
            <a:r>
              <a:rPr lang="en-US" sz="260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60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nutritionnels</a:t>
            </a:r>
            <a:endParaRPr lang="en-US" sz="2600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834"/>
              </a:lnSpc>
            </a:pP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Pour la malnutrition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guérison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grands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brûlés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il faut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privilégier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aliments riches en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protéines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sels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minéraux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vitamines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afin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soutenir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réparation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tissus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la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récupération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globale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834"/>
              </a:lnSpc>
            </a:pPr>
            <a:endParaRPr lang="en-US" sz="260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7" name="Freeform 7"/>
          <p:cNvSpPr/>
          <p:nvPr/>
        </p:nvSpPr>
        <p:spPr>
          <a:xfrm rot="389454" flipH="1" flipV="1">
            <a:off x="-3772991" y="-2582835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10080091" y="6678060"/>
                </a:moveTo>
                <a:lnTo>
                  <a:pt x="0" y="6678060"/>
                </a:lnTo>
                <a:lnTo>
                  <a:pt x="0" y="0"/>
                </a:lnTo>
                <a:lnTo>
                  <a:pt x="10080091" y="0"/>
                </a:lnTo>
                <a:lnTo>
                  <a:pt x="10080091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5876197">
            <a:off x="3515103" y="-1028262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9" y="0"/>
                </a:lnTo>
                <a:lnTo>
                  <a:pt x="2724299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-3102901">
            <a:off x="-794036" y="5566733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-3102901">
            <a:off x="17152102" y="3059024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TextBox 12"/>
          <p:cNvSpPr txBox="1"/>
          <p:nvPr/>
        </p:nvSpPr>
        <p:spPr>
          <a:xfrm>
            <a:off x="9424220" y="4128266"/>
            <a:ext cx="575030" cy="3601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 dirty="0">
                <a:solidFill>
                  <a:srgbClr val="896745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2.</a:t>
            </a:r>
          </a:p>
        </p:txBody>
      </p:sp>
      <p:sp>
        <p:nvSpPr>
          <p:cNvPr id="13" name="Freeform 13"/>
          <p:cNvSpPr/>
          <p:nvPr/>
        </p:nvSpPr>
        <p:spPr>
          <a:xfrm rot="1391494">
            <a:off x="-2002582" y="-432989"/>
            <a:ext cx="5013184" cy="3910284"/>
          </a:xfrm>
          <a:custGeom>
            <a:avLst/>
            <a:gdLst/>
            <a:ahLst/>
            <a:cxnLst/>
            <a:rect l="l" t="t" r="r" b="b"/>
            <a:pathLst>
              <a:path w="5013184" h="3910284">
                <a:moveTo>
                  <a:pt x="0" y="0"/>
                </a:moveTo>
                <a:lnTo>
                  <a:pt x="5013184" y="0"/>
                </a:lnTo>
                <a:lnTo>
                  <a:pt x="5013184" y="3910284"/>
                </a:lnTo>
                <a:lnTo>
                  <a:pt x="0" y="391028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591487" y="5162640"/>
            <a:ext cx="14452407" cy="35319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Avant une chirurgie, le plan de soins indique souvent « à jeun » ou « diète absolue », ce qui signifie rien par la bouche (NPO) :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Pas d’aliments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Pas de liquides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Habituellement, pas de médicaments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34"/>
              </a:lnSpc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 diète absolue peut aussi être prescrite pour reposer le système digestif dans certaines affections.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0" y="678794"/>
            <a:ext cx="18371656" cy="3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1000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SITUATIONS DEMANDANT UNE ALIMENTATION MODIFIÉE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5162640"/>
            <a:ext cx="15453322" cy="46679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Après 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 examen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chirurgie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on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peut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prescrire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just">
              <a:lnSpc>
                <a:spcPts val="2834"/>
              </a:lnSpc>
            </a:pPr>
            <a:endParaRPr lang="en-US" sz="260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non nutritive 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aliments qui se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liquéfient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température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ambiante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sans lait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ni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laitiers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nutritive 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 alimentation sous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forme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(ex. : lait,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yogourt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crème) pour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fournir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nutriments.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semi-</a:t>
            </a:r>
            <a:r>
              <a:rPr lang="en-US" sz="2600" u="sng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2600" u="sng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: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+ purées de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viandes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légumes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fruits.</a:t>
            </a:r>
          </a:p>
          <a:p>
            <a:pPr algn="just">
              <a:lnSpc>
                <a:spcPts val="2834"/>
              </a:lnSpc>
            </a:pPr>
            <a:endParaRPr lang="en-US" sz="260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34"/>
              </a:lnSpc>
            </a:pPr>
            <a:r>
              <a:rPr lang="en-US" sz="260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Cas </a:t>
            </a:r>
            <a:r>
              <a:rPr lang="en-US" sz="260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particuliers</a:t>
            </a:r>
            <a:endParaRPr lang="en-US" sz="2600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834"/>
              </a:lnSpc>
            </a:pPr>
            <a:endParaRPr lang="en-US" sz="2600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834"/>
              </a:lnSpc>
            </a:pP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Après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chirurgie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la bouche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la gorge (ex. : ablation des amygdales), on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recommande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molle et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froide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douleur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le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risque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260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d’hémorragie</a:t>
            </a:r>
            <a:r>
              <a:rPr lang="en-US" sz="260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2834"/>
              </a:lnSpc>
            </a:pPr>
            <a:endParaRPr lang="en-US" sz="260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0" y="678794"/>
            <a:ext cx="18371656" cy="3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1000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SITUATIONS DEMANDANT UNE ALIMENTATION MODIFIÉE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5162640"/>
            <a:ext cx="15453322" cy="42368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Diète molle</a:t>
            </a:r>
          </a:p>
          <a:p>
            <a:pPr algn="just">
              <a:lnSpc>
                <a:spcPts val="2834"/>
              </a:lnSpc>
            </a:pPr>
            <a:endParaRPr lang="en-US" sz="2600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2834"/>
              </a:lnSpc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 type d’alimentation peut être :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Temporaire : après une chirurgie faciale ou dentaire, ou pour reposer le tube digestif.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Permanente : pour les personnes ayant des difficultés à avaler ou une dentition inadéquate.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34"/>
              </a:lnSpc>
            </a:pPr>
            <a:r>
              <a:rPr lang="en-US" sz="2600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Caractéristiques :</a:t>
            </a:r>
          </a:p>
          <a:p>
            <a:pPr algn="just">
              <a:lnSpc>
                <a:spcPts val="2834"/>
              </a:lnSpc>
            </a:pPr>
            <a:endParaRPr lang="en-US" sz="2600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Mou haché : aliments solides hachés pour réduire la mastication.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Mou facile à mastiquer : aliments tendres (ex. : pâtes, poisson)</a:t>
            </a:r>
            <a:r>
              <a:rPr lang="en-US" sz="2600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</a:p>
          <a:p>
            <a:pPr algn="just">
              <a:lnSpc>
                <a:spcPts val="2834"/>
              </a:lnSpc>
            </a:pPr>
            <a:endParaRPr lang="en-US" sz="2600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sp>
        <p:nvSpPr>
          <p:cNvPr id="4" name="Freeform 4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0" y="678794"/>
            <a:ext cx="18371656" cy="3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1000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SITUATIONS DEMANDANT UNE ALIMENTATION MODIFIÉE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5162640"/>
            <a:ext cx="15453322" cy="28271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34"/>
              </a:lnSpc>
            </a:pPr>
            <a:r>
              <a:rPr lang="en-US" sz="2600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Diète en purée</a:t>
            </a:r>
          </a:p>
          <a:p>
            <a:pPr algn="just">
              <a:lnSpc>
                <a:spcPts val="2834"/>
              </a:lnSpc>
            </a:pPr>
            <a:endParaRPr lang="en-US" sz="2600" b="1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Tous les aliments sont réduits en purée pour les personnes incapables de s’alimenter autrement.</a:t>
            </a:r>
          </a:p>
          <a:p>
            <a:pPr marL="561341" lvl="1" indent="-280670" algn="just">
              <a:lnSpc>
                <a:spcPts val="2834"/>
              </a:lnSpc>
              <a:buFont typeface="Arial"/>
              <a:buChar char="•"/>
            </a:pP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Purée diluée : aliments liquéfiés pour pouvoir être consommés avec une paille.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2834"/>
              </a:lnSpc>
            </a:pPr>
            <a:r>
              <a:rPr lang="en-US" sz="2600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Diète selon tolérance : </a:t>
            </a:r>
            <a:r>
              <a:rPr lang="en-US" sz="260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la personne choisit les aliments qu’elle digère sans problème.</a:t>
            </a:r>
          </a:p>
          <a:p>
            <a:pPr algn="just">
              <a:lnSpc>
                <a:spcPts val="2834"/>
              </a:lnSpc>
            </a:pPr>
            <a:endParaRPr lang="en-US" sz="260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Freeform 4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TextBox 6"/>
          <p:cNvSpPr txBox="1"/>
          <p:nvPr/>
        </p:nvSpPr>
        <p:spPr>
          <a:xfrm>
            <a:off x="0" y="678794"/>
            <a:ext cx="18371656" cy="3886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00"/>
              </a:lnSpc>
            </a:pPr>
            <a:r>
              <a:rPr lang="en-US" sz="11000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SITUATIONS DEMANDANT UNE ALIMENTATION MODIFIÉE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638301"/>
            <a:ext cx="16635028" cy="35051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SÉQUENCE HABITUELLE DE RÉALIMENTATION PROGRESSIVE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270740" y="5684998"/>
            <a:ext cx="14049227" cy="29775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 non nutritif</a:t>
            </a:r>
          </a:p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Liquide nutritif</a:t>
            </a:r>
          </a:p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Semi-liquide</a:t>
            </a:r>
          </a:p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Purée</a:t>
            </a:r>
          </a:p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Mou</a:t>
            </a:r>
          </a:p>
          <a:p>
            <a:pPr marL="582928" lvl="1" indent="-291464" algn="l">
              <a:lnSpc>
                <a:spcPts val="2969"/>
              </a:lnSpc>
              <a:buFont typeface="Arial"/>
              <a:buChar char="•"/>
            </a:pPr>
            <a:r>
              <a:rPr lang="en-US" sz="269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Léger : </a:t>
            </a:r>
            <a:r>
              <a:rPr lang="en-US" sz="2699" i="1">
                <a:solidFill>
                  <a:srgbClr val="896745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aliments faciles à digérer, sans irritants, pauvres en résidus, servis en petits repas fréquents.</a:t>
            </a:r>
          </a:p>
          <a:p>
            <a:pPr algn="l">
              <a:lnSpc>
                <a:spcPts val="2969"/>
              </a:lnSpc>
            </a:pPr>
            <a:endParaRPr lang="en-US" sz="2699" i="1">
              <a:solidFill>
                <a:srgbClr val="896745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5" name="Freeform 5"/>
          <p:cNvSpPr/>
          <p:nvPr/>
        </p:nvSpPr>
        <p:spPr>
          <a:xfrm rot="389454" flipH="1" flipV="1">
            <a:off x="-3800374" y="-33390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10080091" y="6678060"/>
                </a:moveTo>
                <a:lnTo>
                  <a:pt x="0" y="6678060"/>
                </a:lnTo>
                <a:lnTo>
                  <a:pt x="0" y="0"/>
                </a:lnTo>
                <a:lnTo>
                  <a:pt x="10080091" y="0"/>
                </a:lnTo>
                <a:lnTo>
                  <a:pt x="10080091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5310874">
            <a:off x="8330599" y="9258743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5876197">
            <a:off x="3515103" y="-1028262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9" y="0"/>
                </a:lnTo>
                <a:lnTo>
                  <a:pt x="2724299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-3102901">
            <a:off x="17184029" y="3295433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89"/>
                </a:lnTo>
                <a:lnTo>
                  <a:pt x="0" y="249478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rot="1473855">
            <a:off x="3960676" y="9617290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2" y="0"/>
                </a:lnTo>
                <a:lnTo>
                  <a:pt x="3250012" y="1063640"/>
                </a:lnTo>
                <a:lnTo>
                  <a:pt x="0" y="1063640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>
            <a:off x="13599215" y="7368883"/>
            <a:ext cx="8129026" cy="4968867"/>
          </a:xfrm>
          <a:custGeom>
            <a:avLst/>
            <a:gdLst/>
            <a:ahLst/>
            <a:cxnLst/>
            <a:rect l="l" t="t" r="r" b="b"/>
            <a:pathLst>
              <a:path w="8129026" h="4968867">
                <a:moveTo>
                  <a:pt x="0" y="0"/>
                </a:moveTo>
                <a:lnTo>
                  <a:pt x="8129026" y="0"/>
                </a:lnTo>
                <a:lnTo>
                  <a:pt x="8129026" y="4968867"/>
                </a:lnTo>
                <a:lnTo>
                  <a:pt x="0" y="496886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280182" y="3182254"/>
            <a:ext cx="17646279" cy="6732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65"/>
              </a:lnSpc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Il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existe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différents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degrés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restriction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selon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gravité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l’état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cardiovasculaire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de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l’œdème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observé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chez la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 La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quantité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sodium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permise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par jour doit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être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clairement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indiquée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65"/>
              </a:lnSpc>
            </a:pPr>
            <a:endParaRPr lang="en-US" sz="315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65"/>
              </a:lnSpc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régime le plus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couramment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utilisé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et le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moins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restrictif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appelé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« 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sans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salière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». </a:t>
            </a:r>
          </a:p>
          <a:p>
            <a:pPr algn="just">
              <a:lnSpc>
                <a:spcPts val="3465"/>
              </a:lnSpc>
            </a:pPr>
            <a:endParaRPr lang="en-US" sz="315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65"/>
              </a:lnSpc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Dans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régime, 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le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autorisé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à la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cuisson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,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mais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l’ajout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de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sel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à table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est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interdit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  <a:p>
            <a:pPr algn="just">
              <a:lnSpc>
                <a:spcPts val="3465"/>
              </a:lnSpc>
            </a:pPr>
            <a:endParaRPr lang="en-US" sz="315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65"/>
              </a:lnSpc>
            </a:pP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Aliments à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éviter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dans les régimes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modérément</a:t>
            </a:r>
            <a:r>
              <a:rPr lang="en-US" sz="3150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50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restrictifs</a:t>
            </a:r>
            <a:endParaRPr lang="en-US" sz="3150" b="1" dirty="0">
              <a:solidFill>
                <a:srgbClr val="896745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marL="680182" lvl="1" indent="-340091" algn="just">
              <a:lnSpc>
                <a:spcPts val="3465"/>
              </a:lnSpc>
              <a:buFont typeface="Arial"/>
              <a:buChar char="•"/>
            </a:pP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Viandes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poissons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préparés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charcuterie (ex. : jambon,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saucisse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marL="680182" lvl="1" indent="-340091" algn="just">
              <a:lnSpc>
                <a:spcPts val="3465"/>
              </a:lnSpc>
              <a:buFont typeface="Arial"/>
              <a:buChar char="•"/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Extraits de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viande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bouillons, sauces, conserves (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sauf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s’ils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préparés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sans sodium)</a:t>
            </a:r>
          </a:p>
          <a:p>
            <a:pPr marL="680182" lvl="1" indent="-340091" algn="just">
              <a:lnSpc>
                <a:spcPts val="3465"/>
              </a:lnSpc>
              <a:buFont typeface="Arial"/>
              <a:buChar char="•"/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Tous les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légumes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conserve (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sauf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sans sodium)</a:t>
            </a:r>
          </a:p>
          <a:p>
            <a:pPr marL="680182" lvl="1" indent="-340091" algn="just">
              <a:lnSpc>
                <a:spcPts val="3465"/>
              </a:lnSpc>
              <a:buFont typeface="Arial"/>
              <a:buChar char="•"/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Fromage, sauce soya,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croustilles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maïs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soufflé, etc.</a:t>
            </a:r>
          </a:p>
          <a:p>
            <a:pPr algn="just">
              <a:lnSpc>
                <a:spcPts val="3465"/>
              </a:lnSpc>
            </a:pPr>
            <a:endParaRPr lang="en-US" sz="3150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65"/>
              </a:lnSpc>
            </a:pP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suivant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cette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doivent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lire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attentivement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les </a:t>
            </a:r>
            <a:r>
              <a:rPr lang="en-US" sz="3150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étiquettes</a:t>
            </a:r>
            <a:r>
              <a:rPr lang="en-US" sz="3150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028700" y="1294042"/>
            <a:ext cx="10777938" cy="12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hyposodé</a:t>
            </a:r>
          </a:p>
        </p:txBody>
      </p:sp>
      <p:sp>
        <p:nvSpPr>
          <p:cNvPr id="5" name="Freeform 5"/>
          <p:cNvSpPr/>
          <p:nvPr/>
        </p:nvSpPr>
        <p:spPr>
          <a:xfrm rot="3026564">
            <a:off x="8963905" y="810909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2" y="0"/>
                </a:lnTo>
                <a:lnTo>
                  <a:pt x="3250012" y="1063640"/>
                </a:lnTo>
                <a:lnTo>
                  <a:pt x="0" y="106364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1473855">
            <a:off x="11181359" y="1285649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1"/>
                </a:lnTo>
                <a:lnTo>
                  <a:pt x="0" y="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5749701" y="276736"/>
            <a:ext cx="1759178" cy="2981658"/>
          </a:xfrm>
          <a:custGeom>
            <a:avLst/>
            <a:gdLst/>
            <a:ahLst/>
            <a:cxnLst/>
            <a:rect l="l" t="t" r="r" b="b"/>
            <a:pathLst>
              <a:path w="1759178" h="2981658">
                <a:moveTo>
                  <a:pt x="0" y="0"/>
                </a:moveTo>
                <a:lnTo>
                  <a:pt x="1759178" y="0"/>
                </a:lnTo>
                <a:lnTo>
                  <a:pt x="1759178" y="2981658"/>
                </a:lnTo>
                <a:lnTo>
                  <a:pt x="0" y="298165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38536" y="1583034"/>
            <a:ext cx="6670877" cy="6916522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 rot="389454" flipH="1" flipV="1">
            <a:off x="-3772991" y="-2582835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10080091" y="6678060"/>
                </a:moveTo>
                <a:lnTo>
                  <a:pt x="0" y="6678060"/>
                </a:lnTo>
                <a:lnTo>
                  <a:pt x="0" y="0"/>
                </a:lnTo>
                <a:lnTo>
                  <a:pt x="10080091" y="0"/>
                </a:lnTo>
                <a:lnTo>
                  <a:pt x="10080091" y="667806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TextBox 5"/>
          <p:cNvSpPr txBox="1"/>
          <p:nvPr/>
        </p:nvSpPr>
        <p:spPr>
          <a:xfrm>
            <a:off x="1267054" y="3714877"/>
            <a:ext cx="7508439" cy="416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55"/>
              </a:lnSpc>
            </a:pPr>
            <a:r>
              <a:rPr lang="en-US" sz="2959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3.3</a:t>
            </a:r>
          </a:p>
        </p:txBody>
      </p:sp>
      <p:sp>
        <p:nvSpPr>
          <p:cNvPr id="6" name="Freeform 6"/>
          <p:cNvSpPr/>
          <p:nvPr/>
        </p:nvSpPr>
        <p:spPr>
          <a:xfrm rot="389454">
            <a:off x="11003848" y="662241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0"/>
                </a:moveTo>
                <a:lnTo>
                  <a:pt x="10080091" y="0"/>
                </a:lnTo>
                <a:lnTo>
                  <a:pt x="10080091" y="6678060"/>
                </a:lnTo>
                <a:lnTo>
                  <a:pt x="0" y="667806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5310874">
            <a:off x="8330599" y="9258743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5876197">
            <a:off x="3515103" y="-1028262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9" y="0"/>
                </a:lnTo>
                <a:lnTo>
                  <a:pt x="2724299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-3102901">
            <a:off x="17184029" y="3295433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89"/>
                </a:lnTo>
                <a:lnTo>
                  <a:pt x="0" y="24947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Freeform 11"/>
          <p:cNvSpPr/>
          <p:nvPr/>
        </p:nvSpPr>
        <p:spPr>
          <a:xfrm rot="1473855">
            <a:off x="3960676" y="9617290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2" y="0"/>
                </a:lnTo>
                <a:lnTo>
                  <a:pt x="3250012" y="1063640"/>
                </a:lnTo>
                <a:lnTo>
                  <a:pt x="0" y="10636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2" name="Freeform 12"/>
          <p:cNvSpPr/>
          <p:nvPr/>
        </p:nvSpPr>
        <p:spPr>
          <a:xfrm rot="1473855">
            <a:off x="11191884" y="-157826"/>
            <a:ext cx="3250013" cy="1063641"/>
          </a:xfrm>
          <a:custGeom>
            <a:avLst/>
            <a:gdLst/>
            <a:ahLst/>
            <a:cxnLst/>
            <a:rect l="l" t="t" r="r" b="b"/>
            <a:pathLst>
              <a:path w="3250013" h="1063641">
                <a:moveTo>
                  <a:pt x="0" y="0"/>
                </a:moveTo>
                <a:lnTo>
                  <a:pt x="3250013" y="0"/>
                </a:lnTo>
                <a:lnTo>
                  <a:pt x="3250013" y="1063641"/>
                </a:lnTo>
                <a:lnTo>
                  <a:pt x="0" y="1063641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3" name="Freeform 13"/>
          <p:cNvSpPr/>
          <p:nvPr/>
        </p:nvSpPr>
        <p:spPr>
          <a:xfrm>
            <a:off x="14515911" y="7795369"/>
            <a:ext cx="5960866" cy="3643580"/>
          </a:xfrm>
          <a:custGeom>
            <a:avLst/>
            <a:gdLst/>
            <a:ahLst/>
            <a:cxnLst/>
            <a:rect l="l" t="t" r="r" b="b"/>
            <a:pathLst>
              <a:path w="5960866" h="3643580">
                <a:moveTo>
                  <a:pt x="0" y="0"/>
                </a:moveTo>
                <a:lnTo>
                  <a:pt x="5960867" y="0"/>
                </a:lnTo>
                <a:lnTo>
                  <a:pt x="5960867" y="3643580"/>
                </a:lnTo>
                <a:lnTo>
                  <a:pt x="0" y="364358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4" name="TextBox 14"/>
          <p:cNvSpPr txBox="1"/>
          <p:nvPr/>
        </p:nvSpPr>
        <p:spPr>
          <a:xfrm>
            <a:off x="1267054" y="2116993"/>
            <a:ext cx="6630705" cy="13455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864"/>
              </a:lnSpc>
            </a:pPr>
            <a:r>
              <a:rPr lang="en-US" sz="10960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EXERCICE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4699493"/>
            <a:ext cx="16552040" cy="52322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"/>
                <a:ea typeface="Montserrat Bold"/>
                <a:cs typeface="Montserrat Bold"/>
                <a:sym typeface="Montserrat"/>
              </a:rPr>
              <a:t>F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aible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teneur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en lipides 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hypograsse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préventive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(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prévention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cardiaque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just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 alimentation pauvre en matières grasses, quelle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qu’en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soit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provenance,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peut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être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prescrite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: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l’apport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matières grasses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toutes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provenances.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santé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cardiovasculaire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(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prévention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cardiaque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).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Reposer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le foie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troubles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hépatiques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pancréatiques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vésicule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biliaire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just">
              <a:lnSpc>
                <a:spcPts val="3419"/>
              </a:lnSpc>
              <a:buFont typeface="Arial"/>
              <a:buChar char="•"/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l’apport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calorique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d’obésité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just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294042"/>
            <a:ext cx="10777938" cy="12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hypolipidique</a:t>
            </a:r>
          </a:p>
        </p:txBody>
      </p:sp>
      <p:sp>
        <p:nvSpPr>
          <p:cNvPr id="5" name="Freeform 5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1473855">
            <a:off x="11575853" y="1401917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1"/>
                </a:lnTo>
                <a:lnTo>
                  <a:pt x="0" y="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4095069" y="583270"/>
            <a:ext cx="3902920" cy="3898042"/>
          </a:xfrm>
          <a:custGeom>
            <a:avLst/>
            <a:gdLst/>
            <a:ahLst/>
            <a:cxnLst/>
            <a:rect l="l" t="t" r="r" b="b"/>
            <a:pathLst>
              <a:path w="3902920" h="3898042">
                <a:moveTo>
                  <a:pt x="0" y="0"/>
                </a:moveTo>
                <a:lnTo>
                  <a:pt x="3902921" y="0"/>
                </a:lnTo>
                <a:lnTo>
                  <a:pt x="3902921" y="3898042"/>
                </a:lnTo>
                <a:lnTo>
                  <a:pt x="0" y="3898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94150" y="4398280"/>
            <a:ext cx="17099700" cy="4375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fr-FR" sz="3200" b="1" dirty="0">
                <a:solidFill>
                  <a:srgbClr val="663300"/>
                </a:solidFill>
              </a:rPr>
              <a:t>Cette diète est à faible teneur en lipides (diète </a:t>
            </a:r>
            <a:r>
              <a:rPr lang="fr-FR" sz="3200" b="1" dirty="0" err="1">
                <a:solidFill>
                  <a:srgbClr val="663300"/>
                </a:solidFill>
              </a:rPr>
              <a:t>hypograsse</a:t>
            </a:r>
            <a:r>
              <a:rPr lang="fr-FR" sz="3200" b="1" dirty="0">
                <a:solidFill>
                  <a:srgbClr val="663300"/>
                </a:solidFill>
              </a:rPr>
              <a:t>) et vise un objectif préventif, notamment pour la santé cardiaque.</a:t>
            </a:r>
          </a:p>
          <a:p>
            <a:endParaRPr lang="fr-FR" sz="3200" dirty="0">
              <a:solidFill>
                <a:srgbClr val="663300"/>
              </a:solidFill>
            </a:endParaRPr>
          </a:p>
          <a:p>
            <a:r>
              <a:rPr lang="fr-FR" sz="3200" dirty="0">
                <a:solidFill>
                  <a:srgbClr val="663300"/>
                </a:solidFill>
              </a:rPr>
              <a:t>Elle consiste à réduire la consommation de lipides, en particulier ceux d’origine animale, afin de diminuer le taux de cholestérol sanguin. </a:t>
            </a:r>
          </a:p>
          <a:p>
            <a:endParaRPr lang="fr-FR" sz="3200" dirty="0">
              <a:solidFill>
                <a:srgbClr val="663300"/>
              </a:solidFill>
            </a:endParaRPr>
          </a:p>
          <a:p>
            <a:r>
              <a:rPr lang="fr-FR" sz="3200" dirty="0">
                <a:solidFill>
                  <a:srgbClr val="663300"/>
                </a:solidFill>
              </a:rPr>
              <a:t>Cette approche est particulièrement recommandée dans les cas d’artériosclérose, une maladie caractérisée par le rétrécissement des artères, généralement causé par une accumulation de lipides.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294042"/>
            <a:ext cx="10777938" cy="12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hypolipidique</a:t>
            </a:r>
          </a:p>
        </p:txBody>
      </p:sp>
      <p:sp>
        <p:nvSpPr>
          <p:cNvPr id="5" name="Freeform 5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1473855">
            <a:off x="11575853" y="1401917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1"/>
                </a:lnTo>
                <a:lnTo>
                  <a:pt x="0" y="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>
            <a:off x="13790930" y="-349827"/>
            <a:ext cx="3902920" cy="3898042"/>
          </a:xfrm>
          <a:custGeom>
            <a:avLst/>
            <a:gdLst/>
            <a:ahLst/>
            <a:cxnLst/>
            <a:rect l="l" t="t" r="r" b="b"/>
            <a:pathLst>
              <a:path w="3902920" h="3898042">
                <a:moveTo>
                  <a:pt x="0" y="0"/>
                </a:moveTo>
                <a:lnTo>
                  <a:pt x="3902920" y="0"/>
                </a:lnTo>
                <a:lnTo>
                  <a:pt x="3902920" y="3898042"/>
                </a:lnTo>
                <a:lnTo>
                  <a:pt x="0" y="3898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594150" y="2359663"/>
            <a:ext cx="17099700" cy="81547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endParaRPr/>
          </a:p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Les aliments autorisés dans ce type de régime sont ceux qui contiennent le moins de lipides possible et qui sont faciles à digérer.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Il faut exclure les fritures et réduire au maximum les matières grasses.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Recommandations générales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Choisir de préférence des viandes maigres : chevaline, porc, gibier, bœuf haché extra maigre.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Opter pour des poissons maigres : sole, flétan.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Privilégier les volailles : dinde (sans peau).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Inclure des légumineuses : haricots, lentilles.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Favoriser les gras monoinsaturés : huile d’olive, huile de canola au lieu du beurre.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Augmenter la consommation d’aliments riches en fibres solubles.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Limiter la consommation d’alcool (car il augmente les triglycérides).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 les sucres concentrés (car ils diminuent le taux de HDL).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Éviter les fruits riches en lipides : olives, avocats.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Éviter les noix et le beurre d’arachide.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1028700" y="1294042"/>
            <a:ext cx="10777938" cy="1238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999"/>
              </a:lnSpc>
            </a:pPr>
            <a:r>
              <a:rPr lang="en-US" sz="9999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hypolipidique</a:t>
            </a:r>
          </a:p>
        </p:txBody>
      </p:sp>
      <p:sp>
        <p:nvSpPr>
          <p:cNvPr id="5" name="Freeform 5"/>
          <p:cNvSpPr/>
          <p:nvPr/>
        </p:nvSpPr>
        <p:spPr>
          <a:xfrm rot="1473855">
            <a:off x="11575853" y="1401917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1"/>
                </a:lnTo>
                <a:lnTo>
                  <a:pt x="0" y="9638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>
            <a:off x="13790930" y="-963762"/>
            <a:ext cx="3902920" cy="3898042"/>
          </a:xfrm>
          <a:custGeom>
            <a:avLst/>
            <a:gdLst/>
            <a:ahLst/>
            <a:cxnLst/>
            <a:rect l="l" t="t" r="r" b="b"/>
            <a:pathLst>
              <a:path w="3902920" h="3898042">
                <a:moveTo>
                  <a:pt x="0" y="0"/>
                </a:moveTo>
                <a:lnTo>
                  <a:pt x="3902920" y="0"/>
                </a:lnTo>
                <a:lnTo>
                  <a:pt x="3902920" y="3898041"/>
                </a:lnTo>
                <a:lnTo>
                  <a:pt x="0" y="389804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hypoglucidique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747809">
            <a:off x="14239958" y="277061"/>
            <a:ext cx="2898538" cy="3031151"/>
          </a:xfrm>
          <a:custGeom>
            <a:avLst/>
            <a:gdLst/>
            <a:ahLst/>
            <a:cxnLst/>
            <a:rect l="l" t="t" r="r" b="b"/>
            <a:pathLst>
              <a:path w="2898538" h="3031151">
                <a:moveTo>
                  <a:pt x="0" y="0"/>
                </a:moveTo>
                <a:lnTo>
                  <a:pt x="2898538" y="0"/>
                </a:lnTo>
                <a:lnTo>
                  <a:pt x="2898538" y="3031151"/>
                </a:lnTo>
                <a:lnTo>
                  <a:pt x="0" y="3031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1" name="TextBox 11"/>
          <p:cNvSpPr txBox="1"/>
          <p:nvPr/>
        </p:nvSpPr>
        <p:spPr>
          <a:xfrm>
            <a:off x="1028700" y="3447986"/>
            <a:ext cx="15475629" cy="61042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but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contrôler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l’apport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glucides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énergie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afin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maintenir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glycémie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stable chez 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atteintes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diabète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b="1" dirty="0" err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Pourquoi</a:t>
            </a:r>
            <a:r>
              <a:rPr lang="en-US" sz="3108" b="1" dirty="0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Chez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diabétique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le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pancréas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ne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suffisamment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d’insuline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l’organisme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présente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résistance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l’insuline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L’insuline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essentielle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permettre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au glucose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présent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dans le sang d’être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utilisé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par les cellules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comme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source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d’énergie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Sans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mécanisme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le glucose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s’accumule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dans la circulation sanguine,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entraînant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hyperglycémie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hypoglucidique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Freeform 10"/>
          <p:cNvSpPr/>
          <p:nvPr/>
        </p:nvSpPr>
        <p:spPr>
          <a:xfrm rot="747809">
            <a:off x="14458812" y="-301965"/>
            <a:ext cx="2898538" cy="3031151"/>
          </a:xfrm>
          <a:custGeom>
            <a:avLst/>
            <a:gdLst/>
            <a:ahLst/>
            <a:cxnLst/>
            <a:rect l="l" t="t" r="r" b="b"/>
            <a:pathLst>
              <a:path w="2898538" h="3031151">
                <a:moveTo>
                  <a:pt x="0" y="0"/>
                </a:moveTo>
                <a:lnTo>
                  <a:pt x="2898538" y="0"/>
                </a:lnTo>
                <a:lnTo>
                  <a:pt x="2898538" y="3031151"/>
                </a:lnTo>
                <a:lnTo>
                  <a:pt x="0" y="3031151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fr-CA" dirty="0"/>
          </a:p>
        </p:txBody>
      </p:sp>
      <p:sp>
        <p:nvSpPr>
          <p:cNvPr id="11" name="TextBox 11"/>
          <p:cNvSpPr txBox="1"/>
          <p:nvPr/>
        </p:nvSpPr>
        <p:spPr>
          <a:xfrm>
            <a:off x="381001" y="2751788"/>
            <a:ext cx="16687800" cy="75673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Les aliments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permis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diabétiques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sont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répartis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trois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catégories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AutoNum type="arabicPeriod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Aliments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mesurer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ceux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dont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la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quantité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doit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être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contrôlée (ex.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féculents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fruits).</a:t>
            </a:r>
          </a:p>
          <a:p>
            <a:pPr marL="671119" lvl="1" indent="-335560" algn="l">
              <a:lnSpc>
                <a:spcPts val="3419"/>
              </a:lnSpc>
              <a:buAutoNum type="arabicPeriod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Aliments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consommer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avec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modération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produits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contenant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sucres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graisses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petite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quantité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marL="671119" lvl="1" indent="-335560" algn="l">
              <a:lnSpc>
                <a:spcPts val="3419"/>
              </a:lnSpc>
              <a:buAutoNum type="arabicPeriod"/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Aliments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consommer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volonté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: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légumes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pauvres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glucides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et riches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fibres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Le guide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alimentaire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utilise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un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système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choix,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d’échanges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ou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d’équivalents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pour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établir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des menus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adaptés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aux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personnes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suivant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un régime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contrôlé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en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glucides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 choix correspond à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une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portion standard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d’aliment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dans un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groupe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,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permettant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de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maintenir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un apport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glucidique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 </a:t>
            </a:r>
            <a:r>
              <a:rPr lang="en-US" sz="3108" dirty="0" err="1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équilibré</a:t>
            </a:r>
            <a:r>
              <a:rPr lang="en-US" sz="3108" dirty="0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. (Ex : </a:t>
            </a:r>
            <a:r>
              <a:rPr lang="fr-FR" sz="3200" b="1" dirty="0">
                <a:solidFill>
                  <a:srgbClr val="663300"/>
                </a:solidFill>
              </a:rPr>
              <a:t>Correction rapide (glucides simples)</a:t>
            </a:r>
          </a:p>
          <a:p>
            <a:r>
              <a:rPr lang="fr-FR" sz="3200" b="1" dirty="0">
                <a:solidFill>
                  <a:srgbClr val="663300"/>
                </a:solidFill>
              </a:rPr>
              <a:t>Boisson sucrée</a:t>
            </a:r>
            <a:r>
              <a:rPr lang="fr-FR" sz="3200" dirty="0">
                <a:solidFill>
                  <a:srgbClr val="663300"/>
                </a:solidFill>
              </a:rPr>
              <a:t> : ½ tasse (125 ml) de jus d’orange ou de pomme</a:t>
            </a: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endParaRPr lang="en-US" sz="3108" dirty="0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3333" b="-3333"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3" name="TextBox 3"/>
          <p:cNvSpPr txBox="1"/>
          <p:nvPr/>
        </p:nvSpPr>
        <p:spPr>
          <a:xfrm>
            <a:off x="1028700" y="1247775"/>
            <a:ext cx="11107063" cy="10185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354"/>
              </a:lnSpc>
            </a:pPr>
            <a:r>
              <a:rPr lang="en-US" sz="8171">
                <a:solidFill>
                  <a:srgbClr val="896745"/>
                </a:solidFill>
                <a:latin typeface="Lilita One"/>
                <a:ea typeface="Lilita One"/>
                <a:cs typeface="Lilita One"/>
                <a:sym typeface="Lilita One"/>
              </a:rPr>
              <a:t>Diète hyporésiduelle</a:t>
            </a:r>
          </a:p>
        </p:txBody>
      </p:sp>
      <p:sp>
        <p:nvSpPr>
          <p:cNvPr id="4" name="Freeform 4"/>
          <p:cNvSpPr/>
          <p:nvPr/>
        </p:nvSpPr>
        <p:spPr>
          <a:xfrm rot="389454" flipV="1">
            <a:off x="11194752" y="-2310330"/>
            <a:ext cx="10080090" cy="6678060"/>
          </a:xfrm>
          <a:custGeom>
            <a:avLst/>
            <a:gdLst/>
            <a:ahLst/>
            <a:cxnLst/>
            <a:rect l="l" t="t" r="r" b="b"/>
            <a:pathLst>
              <a:path w="10080090" h="6678060">
                <a:moveTo>
                  <a:pt x="0" y="6678060"/>
                </a:moveTo>
                <a:lnTo>
                  <a:pt x="10080090" y="6678060"/>
                </a:lnTo>
                <a:lnTo>
                  <a:pt x="10080090" y="0"/>
                </a:lnTo>
                <a:lnTo>
                  <a:pt x="0" y="0"/>
                </a:lnTo>
                <a:lnTo>
                  <a:pt x="0" y="667806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5" name="Freeform 5"/>
          <p:cNvSpPr/>
          <p:nvPr/>
        </p:nvSpPr>
        <p:spPr>
          <a:xfrm rot="5310874">
            <a:off x="7172452" y="9527159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1"/>
                </a:lnTo>
                <a:lnTo>
                  <a:pt x="0" y="224383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6" name="Freeform 6"/>
          <p:cNvSpPr/>
          <p:nvPr/>
        </p:nvSpPr>
        <p:spPr>
          <a:xfrm rot="-5876197">
            <a:off x="6482599" y="-1121916"/>
            <a:ext cx="2724298" cy="2243831"/>
          </a:xfrm>
          <a:custGeom>
            <a:avLst/>
            <a:gdLst/>
            <a:ahLst/>
            <a:cxnLst/>
            <a:rect l="l" t="t" r="r" b="b"/>
            <a:pathLst>
              <a:path w="2724298" h="2243831">
                <a:moveTo>
                  <a:pt x="0" y="0"/>
                </a:moveTo>
                <a:lnTo>
                  <a:pt x="2724298" y="0"/>
                </a:lnTo>
                <a:lnTo>
                  <a:pt x="2724298" y="2243832"/>
                </a:lnTo>
                <a:lnTo>
                  <a:pt x="0" y="224383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7" name="Freeform 7"/>
          <p:cNvSpPr/>
          <p:nvPr/>
        </p:nvSpPr>
        <p:spPr>
          <a:xfrm rot="-3102901">
            <a:off x="-635783" y="4590256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8" name="Freeform 8"/>
          <p:cNvSpPr/>
          <p:nvPr/>
        </p:nvSpPr>
        <p:spPr>
          <a:xfrm rot="-3102901">
            <a:off x="17115903" y="3218117"/>
            <a:ext cx="1932328" cy="2494790"/>
          </a:xfrm>
          <a:custGeom>
            <a:avLst/>
            <a:gdLst/>
            <a:ahLst/>
            <a:cxnLst/>
            <a:rect l="l" t="t" r="r" b="b"/>
            <a:pathLst>
              <a:path w="1932328" h="2494790">
                <a:moveTo>
                  <a:pt x="0" y="0"/>
                </a:moveTo>
                <a:lnTo>
                  <a:pt x="1932328" y="0"/>
                </a:lnTo>
                <a:lnTo>
                  <a:pt x="1932328" y="2494790"/>
                </a:lnTo>
                <a:lnTo>
                  <a:pt x="0" y="2494790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9" name="Freeform 9"/>
          <p:cNvSpPr/>
          <p:nvPr/>
        </p:nvSpPr>
        <p:spPr>
          <a:xfrm rot="1473855">
            <a:off x="12013981" y="1597231"/>
            <a:ext cx="2945041" cy="963832"/>
          </a:xfrm>
          <a:custGeom>
            <a:avLst/>
            <a:gdLst/>
            <a:ahLst/>
            <a:cxnLst/>
            <a:rect l="l" t="t" r="r" b="b"/>
            <a:pathLst>
              <a:path w="2945041" h="963832">
                <a:moveTo>
                  <a:pt x="0" y="0"/>
                </a:moveTo>
                <a:lnTo>
                  <a:pt x="2945041" y="0"/>
                </a:lnTo>
                <a:lnTo>
                  <a:pt x="2945041" y="963832"/>
                </a:lnTo>
                <a:lnTo>
                  <a:pt x="0" y="96383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CA"/>
          </a:p>
        </p:txBody>
      </p:sp>
      <p:sp>
        <p:nvSpPr>
          <p:cNvPr id="10" name="TextBox 10"/>
          <p:cNvSpPr txBox="1"/>
          <p:nvPr/>
        </p:nvSpPr>
        <p:spPr>
          <a:xfrm>
            <a:off x="1028700" y="3447986"/>
            <a:ext cx="15749459" cy="42971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19"/>
              </a:lnSpc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Réduire au maximum la présence de déchets dans l’intestin pour limiter la stimulation digestive, on dit qu’elle est restreintes en fibres.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algn="l">
              <a:lnSpc>
                <a:spcPts val="3419"/>
              </a:lnSpc>
            </a:pPr>
            <a:r>
              <a:rPr lang="en-US" sz="3108" b="1">
                <a:solidFill>
                  <a:srgbClr val="89674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Quand l’utiliser </a:t>
            </a: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?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Avant et après une chirurgie intestinale (ex. : résection).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En cas de diarrhée (ex. : côlon irritable).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Dans les maladies inflammatoires de l’intestin (ex. : Crohn, colite ulcéreuse).</a:t>
            </a:r>
          </a:p>
          <a:p>
            <a:pPr marL="671119" lvl="1" indent="-335560" algn="l">
              <a:lnSpc>
                <a:spcPts val="3419"/>
              </a:lnSpc>
              <a:buFont typeface="Arial"/>
              <a:buChar char="•"/>
            </a:pPr>
            <a:r>
              <a:rPr lang="en-US" sz="3108">
                <a:solidFill>
                  <a:srgbClr val="896745"/>
                </a:solidFill>
                <a:latin typeface="Montserrat"/>
                <a:ea typeface="Montserrat"/>
                <a:cs typeface="Montserrat"/>
                <a:sym typeface="Montserrat"/>
              </a:rPr>
              <a:t>Lors de la préparation à un examen radiologique (ex. : lavement baryté).</a:t>
            </a:r>
          </a:p>
          <a:p>
            <a:pPr algn="l">
              <a:lnSpc>
                <a:spcPts val="3419"/>
              </a:lnSpc>
            </a:pPr>
            <a:endParaRPr lang="en-US" sz="3108">
              <a:solidFill>
                <a:srgbClr val="896745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2243</Words>
  <Application>Microsoft Office PowerPoint</Application>
  <PresentationFormat>Personnalisé</PresentationFormat>
  <Paragraphs>301</Paragraphs>
  <Slides>30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30</vt:i4>
      </vt:variant>
    </vt:vector>
  </HeadingPairs>
  <TitlesOfParts>
    <vt:vector size="38" baseType="lpstr">
      <vt:lpstr>Montserrat Italics</vt:lpstr>
      <vt:lpstr>Lilita One</vt:lpstr>
      <vt:lpstr>Montserrat Bold</vt:lpstr>
      <vt:lpstr>Montserrat</vt:lpstr>
      <vt:lpstr>Arial</vt:lpstr>
      <vt:lpstr>Calibri</vt:lpstr>
      <vt:lpstr>Montserrat Medium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Food Illustrative Group Project Presentation</dc:title>
  <dc:creator>Di Mattia, Stephanie</dc:creator>
  <cp:lastModifiedBy>Di Mattia, Stephanie</cp:lastModifiedBy>
  <cp:revision>3</cp:revision>
  <dcterms:created xsi:type="dcterms:W3CDTF">2006-08-16T00:00:00Z</dcterms:created>
  <dcterms:modified xsi:type="dcterms:W3CDTF">2025-11-10T01:30:16Z</dcterms:modified>
  <dc:identifier>DAG3-qZ40JQ</dc:identifier>
</cp:coreProperties>
</file>