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Negrita Pro" panose="020B0604020202020204" charset="0"/>
      <p:regular r:id="rId25"/>
    </p:embeddedFont>
    <p:embeddedFont>
      <p:font typeface="Roboto" panose="02000000000000000000" pitchFamily="2" charset="0"/>
      <p:regular r:id="rId26"/>
      <p:bold r:id="rId27"/>
      <p:italic r:id="rId28"/>
      <p:boldItalic r:id="rId29"/>
    </p:embeddedFont>
    <p:embeddedFont>
      <p:font typeface="Roboto Bold" panose="02000000000000000000" pitchFamily="2" charset="0"/>
      <p:regular r:id="rId30"/>
      <p:bold r:id="rId31"/>
    </p:embeddedFont>
    <p:embeddedFont>
      <p:font typeface="Roboto Bold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9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34.jpeg"/><Relationship Id="rId3" Type="http://schemas.openxmlformats.org/officeDocument/2006/relationships/image" Target="../media/image6.jpeg"/><Relationship Id="rId7" Type="http://schemas.openxmlformats.org/officeDocument/2006/relationships/image" Target="../media/image2.png"/><Relationship Id="rId12"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video" Target="https://www.youtube.com/embed/VhC2aUy0Hts?feature=oembed" TargetMode="External"/><Relationship Id="rId6" Type="http://schemas.openxmlformats.org/officeDocument/2006/relationships/image" Target="../media/image12.svg"/><Relationship Id="rId11"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3.sv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6.png"/><Relationship Id="rId5" Type="http://schemas.openxmlformats.org/officeDocument/2006/relationships/image" Target="../media/image12.svg"/><Relationship Id="rId10"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3.sv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10"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18.sv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jpeg"/><Relationship Id="rId7" Type="http://schemas.openxmlformats.org/officeDocument/2006/relationships/image" Target="../media/image2.png"/><Relationship Id="rId12"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ideo" Target="https://www.youtube.com/embed/zphHpqsvF8c?feature=oembed" TargetMode="External"/><Relationship Id="rId6" Type="http://schemas.openxmlformats.org/officeDocument/2006/relationships/image" Target="../media/image12.svg"/><Relationship Id="rId11" Type="http://schemas.openxmlformats.org/officeDocument/2006/relationships/image" Target="../media/image38.pn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svg"/><Relationship Id="rId3" Type="http://schemas.openxmlformats.org/officeDocument/2006/relationships/image" Target="../media/image6.jpeg"/><Relationship Id="rId7" Type="http://schemas.openxmlformats.org/officeDocument/2006/relationships/image" Target="../media/image41.svg"/><Relationship Id="rId12"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10.svg"/><Relationship Id="rId15" Type="http://schemas.openxmlformats.org/officeDocument/2006/relationships/image" Target="../media/image25.svg"/><Relationship Id="rId10" Type="http://schemas.openxmlformats.org/officeDocument/2006/relationships/image" Target="../media/image44.png"/><Relationship Id="rId4" Type="http://schemas.openxmlformats.org/officeDocument/2006/relationships/image" Target="../media/image9.png"/><Relationship Id="rId9" Type="http://schemas.openxmlformats.org/officeDocument/2006/relationships/image" Target="../media/image43.sv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jpe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23.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png"/><Relationship Id="rId10"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3721530">
            <a:off x="-4330279" y="-7106002"/>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a:off x="0" y="-394596"/>
            <a:ext cx="3302179" cy="3007985"/>
          </a:xfrm>
          <a:custGeom>
            <a:avLst/>
            <a:gdLst/>
            <a:ahLst/>
            <a:cxnLst/>
            <a:rect l="l" t="t" r="r" b="b"/>
            <a:pathLst>
              <a:path w="3302179" h="3007985">
                <a:moveTo>
                  <a:pt x="0" y="0"/>
                </a:moveTo>
                <a:lnTo>
                  <a:pt x="3302179" y="0"/>
                </a:lnTo>
                <a:lnTo>
                  <a:pt x="3302179" y="3007985"/>
                </a:lnTo>
                <a:lnTo>
                  <a:pt x="0" y="30079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p:nvPr/>
        </p:nvSpPr>
        <p:spPr>
          <a:xfrm>
            <a:off x="9808534" y="5677551"/>
            <a:ext cx="9975095" cy="6608500"/>
          </a:xfrm>
          <a:custGeom>
            <a:avLst/>
            <a:gdLst/>
            <a:ahLst/>
            <a:cxnLst/>
            <a:rect l="l" t="t" r="r" b="b"/>
            <a:pathLst>
              <a:path w="9975095" h="6608500">
                <a:moveTo>
                  <a:pt x="0" y="0"/>
                </a:moveTo>
                <a:lnTo>
                  <a:pt x="9975094" y="0"/>
                </a:lnTo>
                <a:lnTo>
                  <a:pt x="9975094" y="6608500"/>
                </a:lnTo>
                <a:lnTo>
                  <a:pt x="0" y="6608500"/>
                </a:lnTo>
                <a:lnTo>
                  <a:pt x="0" y="0"/>
                </a:lnTo>
                <a:close/>
              </a:path>
            </a:pathLst>
          </a:custGeom>
          <a:blipFill>
            <a:blip r:embed="rId5">
              <a:alphaModFix amt="25000"/>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rot="1878945">
            <a:off x="2878849" y="6821221"/>
            <a:ext cx="7787287" cy="7787287"/>
          </a:xfrm>
          <a:custGeom>
            <a:avLst/>
            <a:gdLst/>
            <a:ahLst/>
            <a:cxnLst/>
            <a:rect l="l" t="t" r="r" b="b"/>
            <a:pathLst>
              <a:path w="7787287" h="7787287">
                <a:moveTo>
                  <a:pt x="0" y="0"/>
                </a:moveTo>
                <a:lnTo>
                  <a:pt x="7787287" y="0"/>
                </a:lnTo>
                <a:lnTo>
                  <a:pt x="7787287" y="7787287"/>
                </a:lnTo>
                <a:lnTo>
                  <a:pt x="0" y="7787287"/>
                </a:lnTo>
                <a:lnTo>
                  <a:pt x="0" y="0"/>
                </a:lnTo>
                <a:close/>
              </a:path>
            </a:pathLst>
          </a:custGeom>
          <a:blipFill>
            <a:blip r:embed="rId7"/>
            <a:stretch>
              <a:fillRect/>
            </a:stretch>
          </a:blipFill>
        </p:spPr>
        <p:txBody>
          <a:bodyPr/>
          <a:lstStyle/>
          <a:p>
            <a:endParaRPr lang="fr-CA"/>
          </a:p>
        </p:txBody>
      </p:sp>
      <p:sp>
        <p:nvSpPr>
          <p:cNvPr id="6" name="Freeform 6"/>
          <p:cNvSpPr/>
          <p:nvPr/>
        </p:nvSpPr>
        <p:spPr>
          <a:xfrm rot="2314462">
            <a:off x="3210427" y="-680769"/>
            <a:ext cx="11607350" cy="12090990"/>
          </a:xfrm>
          <a:custGeom>
            <a:avLst/>
            <a:gdLst/>
            <a:ahLst/>
            <a:cxnLst/>
            <a:rect l="l" t="t" r="r" b="b"/>
            <a:pathLst>
              <a:path w="11607350" h="12090990">
                <a:moveTo>
                  <a:pt x="0" y="0"/>
                </a:moveTo>
                <a:lnTo>
                  <a:pt x="11607350" y="0"/>
                </a:lnTo>
                <a:lnTo>
                  <a:pt x="11607350" y="12090990"/>
                </a:lnTo>
                <a:lnTo>
                  <a:pt x="0" y="120909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7" name="Freeform 7"/>
          <p:cNvSpPr/>
          <p:nvPr/>
        </p:nvSpPr>
        <p:spPr>
          <a:xfrm>
            <a:off x="13235225" y="-394596"/>
            <a:ext cx="5576044" cy="2696777"/>
          </a:xfrm>
          <a:custGeom>
            <a:avLst/>
            <a:gdLst/>
            <a:ahLst/>
            <a:cxnLst/>
            <a:rect l="l" t="t" r="r" b="b"/>
            <a:pathLst>
              <a:path w="5576044" h="2696777">
                <a:moveTo>
                  <a:pt x="0" y="0"/>
                </a:moveTo>
                <a:lnTo>
                  <a:pt x="5576043" y="0"/>
                </a:lnTo>
                <a:lnTo>
                  <a:pt x="5576043" y="2696777"/>
                </a:lnTo>
                <a:lnTo>
                  <a:pt x="0" y="26967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8" name="Freeform 8"/>
          <p:cNvSpPr/>
          <p:nvPr/>
        </p:nvSpPr>
        <p:spPr>
          <a:xfrm rot="-2092292">
            <a:off x="1618746" y="2527373"/>
            <a:ext cx="2187292" cy="1992425"/>
          </a:xfrm>
          <a:custGeom>
            <a:avLst/>
            <a:gdLst/>
            <a:ahLst/>
            <a:cxnLst/>
            <a:rect l="l" t="t" r="r" b="b"/>
            <a:pathLst>
              <a:path w="2187292" h="1992425">
                <a:moveTo>
                  <a:pt x="0" y="0"/>
                </a:moveTo>
                <a:lnTo>
                  <a:pt x="2187292" y="0"/>
                </a:lnTo>
                <a:lnTo>
                  <a:pt x="2187292" y="1992425"/>
                </a:lnTo>
                <a:lnTo>
                  <a:pt x="0" y="19924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9" name="Freeform 9"/>
          <p:cNvSpPr/>
          <p:nvPr/>
        </p:nvSpPr>
        <p:spPr>
          <a:xfrm rot="-1292870">
            <a:off x="10491244" y="994749"/>
            <a:ext cx="1993808" cy="2057400"/>
          </a:xfrm>
          <a:custGeom>
            <a:avLst/>
            <a:gdLst/>
            <a:ahLst/>
            <a:cxnLst/>
            <a:rect l="l" t="t" r="r" b="b"/>
            <a:pathLst>
              <a:path w="1993808" h="2057400">
                <a:moveTo>
                  <a:pt x="0" y="0"/>
                </a:moveTo>
                <a:lnTo>
                  <a:pt x="1993807" y="0"/>
                </a:lnTo>
                <a:lnTo>
                  <a:pt x="1993807"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0" name="Freeform 10"/>
          <p:cNvSpPr/>
          <p:nvPr/>
        </p:nvSpPr>
        <p:spPr>
          <a:xfrm rot="-2431307" flipH="1">
            <a:off x="1982468" y="5374140"/>
            <a:ext cx="1087936" cy="6503964"/>
          </a:xfrm>
          <a:custGeom>
            <a:avLst/>
            <a:gdLst/>
            <a:ahLst/>
            <a:cxnLst/>
            <a:rect l="l" t="t" r="r" b="b"/>
            <a:pathLst>
              <a:path w="1087936" h="6503964">
                <a:moveTo>
                  <a:pt x="1087936" y="0"/>
                </a:moveTo>
                <a:lnTo>
                  <a:pt x="0" y="0"/>
                </a:lnTo>
                <a:lnTo>
                  <a:pt x="0" y="6503964"/>
                </a:lnTo>
                <a:lnTo>
                  <a:pt x="1087936" y="6503964"/>
                </a:lnTo>
                <a:lnTo>
                  <a:pt x="1087936"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11" name="Freeform 11"/>
          <p:cNvSpPr/>
          <p:nvPr/>
        </p:nvSpPr>
        <p:spPr>
          <a:xfrm>
            <a:off x="14628071" y="4966193"/>
            <a:ext cx="7319858" cy="7319858"/>
          </a:xfrm>
          <a:custGeom>
            <a:avLst/>
            <a:gdLst/>
            <a:ahLst/>
            <a:cxnLst/>
            <a:rect l="l" t="t" r="r" b="b"/>
            <a:pathLst>
              <a:path w="7319858" h="7319858">
                <a:moveTo>
                  <a:pt x="0" y="0"/>
                </a:moveTo>
                <a:lnTo>
                  <a:pt x="7319858" y="0"/>
                </a:lnTo>
                <a:lnTo>
                  <a:pt x="7319858" y="7319858"/>
                </a:lnTo>
                <a:lnTo>
                  <a:pt x="0" y="73198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sp>
        <p:nvSpPr>
          <p:cNvPr id="12" name="TextBox 12"/>
          <p:cNvSpPr txBox="1"/>
          <p:nvPr/>
        </p:nvSpPr>
        <p:spPr>
          <a:xfrm rot="-373961">
            <a:off x="4224766" y="4847904"/>
            <a:ext cx="9591083" cy="1772919"/>
          </a:xfrm>
          <a:prstGeom prst="rect">
            <a:avLst/>
          </a:prstGeom>
        </p:spPr>
        <p:txBody>
          <a:bodyPr lIns="0" tIns="0" rIns="0" bIns="0" rtlCol="0" anchor="t">
            <a:spAutoFit/>
          </a:bodyPr>
          <a:lstStyle/>
          <a:p>
            <a:pPr algn="ctr">
              <a:lnSpc>
                <a:spcPts val="6799"/>
              </a:lnSpc>
            </a:pPr>
            <a:r>
              <a:rPr lang="en-US" sz="6799">
                <a:solidFill>
                  <a:srgbClr val="8F2527"/>
                </a:solidFill>
                <a:latin typeface="Negrita Pro"/>
                <a:ea typeface="Negrita Pro"/>
                <a:cs typeface="Negrita Pro"/>
                <a:sym typeface="Negrita Pro"/>
              </a:rPr>
              <a:t>Les problèmes liés à l’alimentation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8385"/>
            <a:ext cx="10483377" cy="18383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Éléments à vérifier et précisions : Degré d’appétit et de soif</a:t>
            </a: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p:txBody>
      </p:sp>
      <p:sp>
        <p:nvSpPr>
          <p:cNvPr id="11" name="TextBox 11"/>
          <p:cNvSpPr txBox="1"/>
          <p:nvPr/>
        </p:nvSpPr>
        <p:spPr>
          <a:xfrm>
            <a:off x="1656875" y="4981575"/>
            <a:ext cx="9347195" cy="1063625"/>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Roboto"/>
                <a:ea typeface="Roboto"/>
                <a:cs typeface="Roboto"/>
                <a:sym typeface="Roboto"/>
              </a:rPr>
              <a:t>Demande-t-il à boire et à manger?</a:t>
            </a:r>
          </a:p>
          <a:p>
            <a:pPr marL="431801" lvl="1" indent="-215900" algn="l">
              <a:lnSpc>
                <a:spcPts val="2800"/>
              </a:lnSpc>
              <a:buFont typeface="Arial"/>
              <a:buChar char="•"/>
            </a:pPr>
            <a:r>
              <a:rPr lang="en-US" sz="2000">
                <a:solidFill>
                  <a:srgbClr val="000000"/>
                </a:solidFill>
                <a:latin typeface="Roboto"/>
                <a:ea typeface="Roboto"/>
                <a:cs typeface="Roboto"/>
                <a:sym typeface="Roboto"/>
              </a:rPr>
              <a:t>Laisse-t-il des aliments dans son assiette?</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8385"/>
            <a:ext cx="10483377" cy="22955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Éléments à vérifier et précisions : Capacité à s’alimenter</a:t>
            </a: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p:txBody>
      </p:sp>
      <p:sp>
        <p:nvSpPr>
          <p:cNvPr id="11" name="TextBox 11"/>
          <p:cNvSpPr txBox="1"/>
          <p:nvPr/>
        </p:nvSpPr>
        <p:spPr>
          <a:xfrm>
            <a:off x="1656875" y="4981575"/>
            <a:ext cx="9347195" cy="3178175"/>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Roboto"/>
                <a:ea typeface="Roboto"/>
                <a:cs typeface="Roboto"/>
                <a:sym typeface="Roboto"/>
              </a:rPr>
              <a:t>A-t-il des dents naturelles saines?</a:t>
            </a:r>
          </a:p>
          <a:p>
            <a:pPr marL="431801" lvl="1" indent="-215900" algn="l">
              <a:lnSpc>
                <a:spcPts val="2800"/>
              </a:lnSpc>
              <a:buFont typeface="Arial"/>
              <a:buChar char="•"/>
            </a:pPr>
            <a:r>
              <a:rPr lang="en-US" sz="2000">
                <a:solidFill>
                  <a:srgbClr val="000000"/>
                </a:solidFill>
                <a:latin typeface="Roboto"/>
                <a:ea typeface="Roboto"/>
                <a:cs typeface="Roboto"/>
                <a:sym typeface="Roboto"/>
              </a:rPr>
              <a:t>A-t-il des prothèses dentaires adéquatement ajustées?</a:t>
            </a:r>
          </a:p>
          <a:p>
            <a:pPr marL="431801" lvl="1" indent="-215900" algn="l">
              <a:lnSpc>
                <a:spcPts val="2800"/>
              </a:lnSpc>
              <a:buFont typeface="Arial"/>
              <a:buChar char="•"/>
            </a:pPr>
            <a:r>
              <a:rPr lang="en-US" sz="2000">
                <a:solidFill>
                  <a:srgbClr val="000000"/>
                </a:solidFill>
                <a:latin typeface="Roboto"/>
                <a:ea typeface="Roboto"/>
                <a:cs typeface="Roboto"/>
                <a:sym typeface="Roboto"/>
              </a:rPr>
              <a:t>A-t-il des gencives saines?</a:t>
            </a:r>
          </a:p>
          <a:p>
            <a:pPr marL="431801" lvl="1" indent="-215900" algn="l">
              <a:lnSpc>
                <a:spcPts val="2800"/>
              </a:lnSpc>
              <a:buFont typeface="Arial"/>
              <a:buChar char="•"/>
            </a:pPr>
            <a:r>
              <a:rPr lang="en-US" sz="2000">
                <a:solidFill>
                  <a:srgbClr val="000000"/>
                </a:solidFill>
                <a:latin typeface="Roboto"/>
                <a:ea typeface="Roboto"/>
                <a:cs typeface="Roboto"/>
                <a:sym typeface="Roboto"/>
              </a:rPr>
              <a:t>A-t-il des problèmes de mastication ou de déglutition?</a:t>
            </a:r>
          </a:p>
          <a:p>
            <a:pPr marL="431801" lvl="1" indent="-215900" algn="l">
              <a:lnSpc>
                <a:spcPts val="2800"/>
              </a:lnSpc>
              <a:buFont typeface="Arial"/>
              <a:buChar char="•"/>
            </a:pPr>
            <a:r>
              <a:rPr lang="en-US" sz="2000">
                <a:solidFill>
                  <a:srgbClr val="000000"/>
                </a:solidFill>
                <a:latin typeface="Roboto"/>
                <a:ea typeface="Roboto"/>
                <a:cs typeface="Roboto"/>
                <a:sym typeface="Roboto"/>
              </a:rPr>
              <a:t>Quelles sont les limites à son autonomie:</a:t>
            </a:r>
          </a:p>
          <a:p>
            <a:pPr marL="431801" lvl="1" indent="-215900" algn="l">
              <a:lnSpc>
                <a:spcPts val="2800"/>
              </a:lnSpc>
              <a:buFont typeface="Arial"/>
              <a:buChar char="•"/>
            </a:pPr>
            <a:r>
              <a:rPr lang="en-US" sz="2000">
                <a:solidFill>
                  <a:srgbClr val="000000"/>
                </a:solidFill>
                <a:latin typeface="Roboto"/>
                <a:ea typeface="Roboto"/>
                <a:cs typeface="Roboto"/>
                <a:sym typeface="Roboto"/>
              </a:rPr>
              <a:t>Peut-il couper ses aliments?</a:t>
            </a:r>
          </a:p>
          <a:p>
            <a:pPr marL="431801" lvl="1" indent="-215900" algn="l">
              <a:lnSpc>
                <a:spcPts val="2800"/>
              </a:lnSpc>
              <a:buFont typeface="Arial"/>
              <a:buChar char="•"/>
            </a:pPr>
            <a:r>
              <a:rPr lang="en-US" sz="2000">
                <a:solidFill>
                  <a:srgbClr val="000000"/>
                </a:solidFill>
                <a:latin typeface="Roboto"/>
                <a:ea typeface="Roboto"/>
                <a:cs typeface="Roboto"/>
                <a:sym typeface="Roboto"/>
              </a:rPr>
              <a:t>Peut-il manger seul?</a:t>
            </a:r>
          </a:p>
          <a:p>
            <a:pPr marL="431801" lvl="1" indent="-215900" algn="l">
              <a:lnSpc>
                <a:spcPts val="2800"/>
              </a:lnSpc>
              <a:buFont typeface="Arial"/>
              <a:buChar char="•"/>
            </a:pPr>
            <a:r>
              <a:rPr lang="en-US" sz="2000">
                <a:solidFill>
                  <a:srgbClr val="000000"/>
                </a:solidFill>
                <a:latin typeface="Roboto"/>
                <a:ea typeface="Roboto"/>
                <a:cs typeface="Roboto"/>
                <a:sym typeface="Roboto"/>
              </a:rPr>
              <a:t>Peut-il boire seul?</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8385"/>
            <a:ext cx="10483377" cy="27527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Éléments à vérifier et précisions : Signes de déshydratation</a:t>
            </a: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p:txBody>
      </p:sp>
      <p:sp>
        <p:nvSpPr>
          <p:cNvPr id="11" name="TextBox 11"/>
          <p:cNvSpPr txBox="1"/>
          <p:nvPr/>
        </p:nvSpPr>
        <p:spPr>
          <a:xfrm>
            <a:off x="1656875" y="4981575"/>
            <a:ext cx="9347195" cy="141605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Roboto"/>
                <a:ea typeface="Roboto"/>
                <a:cs typeface="Roboto"/>
                <a:sym typeface="Roboto"/>
              </a:rPr>
              <a:t>Au niveau de la peau et des muqueuses.</a:t>
            </a:r>
          </a:p>
          <a:p>
            <a:pPr marL="431801" lvl="1" indent="-215900" algn="l">
              <a:lnSpc>
                <a:spcPts val="2800"/>
              </a:lnSpc>
              <a:buFont typeface="Arial"/>
              <a:buChar char="•"/>
            </a:pPr>
            <a:r>
              <a:rPr lang="en-US" sz="2000">
                <a:solidFill>
                  <a:srgbClr val="000000"/>
                </a:solidFill>
                <a:latin typeface="Roboto"/>
                <a:ea typeface="Roboto"/>
                <a:cs typeface="Roboto"/>
                <a:sym typeface="Roboto"/>
              </a:rPr>
              <a:t>Au niveau de la tension artérielle et de la pulsation.</a:t>
            </a:r>
          </a:p>
          <a:p>
            <a:pPr marL="431801" lvl="1" indent="-215900" algn="l">
              <a:lnSpc>
                <a:spcPts val="2800"/>
              </a:lnSpc>
              <a:buFont typeface="Arial"/>
              <a:buChar char="•"/>
            </a:pPr>
            <a:r>
              <a:rPr lang="en-US" sz="2000">
                <a:solidFill>
                  <a:srgbClr val="000000"/>
                </a:solidFill>
                <a:latin typeface="Roboto"/>
                <a:ea typeface="Roboto"/>
                <a:cs typeface="Roboto"/>
                <a:sym typeface="Roboto"/>
              </a:rPr>
              <a:t>Au niveau de la concentration et de la désorientation mentale.</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8385"/>
            <a:ext cx="11558926" cy="32099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Éléments à vérifier et précisions : Fonction intestinale et urinaire</a:t>
            </a: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p:txBody>
      </p:sp>
      <p:sp>
        <p:nvSpPr>
          <p:cNvPr id="11" name="TextBox 11"/>
          <p:cNvSpPr txBox="1"/>
          <p:nvPr/>
        </p:nvSpPr>
        <p:spPr>
          <a:xfrm>
            <a:off x="1656875" y="4981575"/>
            <a:ext cx="9347195" cy="71120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Roboto"/>
                <a:ea typeface="Roboto"/>
                <a:cs typeface="Roboto"/>
                <a:sym typeface="Roboto"/>
              </a:rPr>
              <a:t>Présente-t-il de la constipation ou de la diarrhée?</a:t>
            </a:r>
          </a:p>
          <a:p>
            <a:pPr marL="431801" lvl="1" indent="-215900" algn="l">
              <a:lnSpc>
                <a:spcPts val="2800"/>
              </a:lnSpc>
              <a:buFont typeface="Arial"/>
              <a:buChar char="•"/>
            </a:pPr>
            <a:r>
              <a:rPr lang="en-US" sz="2000">
                <a:solidFill>
                  <a:srgbClr val="000000"/>
                </a:solidFill>
                <a:latin typeface="Roboto"/>
                <a:ea typeface="Roboto"/>
                <a:cs typeface="Roboto"/>
                <a:sym typeface="Roboto"/>
              </a:rPr>
              <a:t>Observation de la quantité et de l’aspect des urines dans les 24 heures.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8385"/>
            <a:ext cx="11558926" cy="36671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Éléments à vérifier et précisions : Poids - Taille</a:t>
            </a: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p:txBody>
      </p:sp>
      <p:sp>
        <p:nvSpPr>
          <p:cNvPr id="11" name="TextBox 11"/>
          <p:cNvSpPr txBox="1"/>
          <p:nvPr/>
        </p:nvSpPr>
        <p:spPr>
          <a:xfrm>
            <a:off x="1656875" y="4981575"/>
            <a:ext cx="9347195" cy="1063625"/>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Roboto"/>
                <a:ea typeface="Roboto"/>
                <a:cs typeface="Roboto"/>
                <a:sym typeface="Roboto"/>
              </a:rPr>
              <a:t>Y a-t-il eu un changement dans les dernières semaines?</a:t>
            </a:r>
          </a:p>
          <a:p>
            <a:pPr marL="431801" lvl="1" indent="-215900" algn="l">
              <a:lnSpc>
                <a:spcPts val="2800"/>
              </a:lnSpc>
              <a:buFont typeface="Arial"/>
              <a:buChar char="•"/>
            </a:pPr>
            <a:r>
              <a:rPr lang="en-US" sz="2000">
                <a:solidFill>
                  <a:srgbClr val="000000"/>
                </a:solidFill>
                <a:latin typeface="Roboto"/>
                <a:ea typeface="Roboto"/>
                <a:cs typeface="Roboto"/>
                <a:sym typeface="Roboto"/>
              </a:rPr>
              <a:t>Augmentation ou diminution?</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583101" y="-4871172"/>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083095" y="1755249"/>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6856452" cy="10191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Analyse et interprétation des données</a:t>
            </a:r>
          </a:p>
        </p:txBody>
      </p:sp>
      <p:sp>
        <p:nvSpPr>
          <p:cNvPr id="10" name="TextBox 10"/>
          <p:cNvSpPr txBox="1"/>
          <p:nvPr/>
        </p:nvSpPr>
        <p:spPr>
          <a:xfrm>
            <a:off x="1656875" y="4018385"/>
            <a:ext cx="11558926" cy="4667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Consiste à collaborer avec les membres de l’équipe soignante</a:t>
            </a:r>
          </a:p>
        </p:txBody>
      </p:sp>
      <p:sp>
        <p:nvSpPr>
          <p:cNvPr id="11" name="TextBox 11"/>
          <p:cNvSpPr txBox="1"/>
          <p:nvPr/>
        </p:nvSpPr>
        <p:spPr>
          <a:xfrm>
            <a:off x="1656875" y="4981575"/>
            <a:ext cx="9347195" cy="1063625"/>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Elle doit transmettre avec discernement toutes les informations recueillies à la personne qualifiée, qui se chargera de les analyser afin de déterminer les besoins de la personne et de les relier à leur cause.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583101" y="-4871172"/>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083095" y="1755249"/>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6856452" cy="10191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Planification des interventions</a:t>
            </a:r>
          </a:p>
        </p:txBody>
      </p:sp>
      <p:sp>
        <p:nvSpPr>
          <p:cNvPr id="10" name="TextBox 10"/>
          <p:cNvSpPr txBox="1"/>
          <p:nvPr/>
        </p:nvSpPr>
        <p:spPr>
          <a:xfrm>
            <a:off x="1656875" y="4018385"/>
            <a:ext cx="11558926" cy="4667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Consiste à déterminer les objectifs</a:t>
            </a:r>
          </a:p>
        </p:txBody>
      </p:sp>
      <p:sp>
        <p:nvSpPr>
          <p:cNvPr id="11" name="TextBox 11"/>
          <p:cNvSpPr txBox="1"/>
          <p:nvPr/>
        </p:nvSpPr>
        <p:spPr>
          <a:xfrm>
            <a:off x="1656875" y="4981575"/>
            <a:ext cx="9347195" cy="2120900"/>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Avec les membres de l’équipe de soins et les différents intervenants en santé, on établit des </a:t>
            </a:r>
            <a:r>
              <a:rPr lang="en-US" sz="2000" b="1">
                <a:solidFill>
                  <a:srgbClr val="000000"/>
                </a:solidFill>
                <a:latin typeface="Roboto Bold"/>
                <a:ea typeface="Roboto Bold"/>
                <a:cs typeface="Roboto Bold"/>
                <a:sym typeface="Roboto Bold"/>
              </a:rPr>
              <a:t>objectifs à court et à long terme</a:t>
            </a:r>
            <a:r>
              <a:rPr lang="en-US" sz="2000">
                <a:solidFill>
                  <a:srgbClr val="000000"/>
                </a:solidFill>
                <a:latin typeface="Roboto"/>
                <a:ea typeface="Roboto"/>
                <a:cs typeface="Roboto"/>
                <a:sym typeface="Roboto"/>
              </a:rPr>
              <a:t> et on précise les actions à poser pour les atteindre.</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Le rôle de l’infirmière auxiliaire consiste à </a:t>
            </a:r>
            <a:r>
              <a:rPr lang="en-US" sz="2000" b="1">
                <a:solidFill>
                  <a:srgbClr val="000000"/>
                </a:solidFill>
                <a:latin typeface="Roboto Bold"/>
                <a:ea typeface="Roboto Bold"/>
                <a:cs typeface="Roboto Bold"/>
                <a:sym typeface="Roboto Bold"/>
              </a:rPr>
              <a:t>participer activement</a:t>
            </a:r>
            <a:r>
              <a:rPr lang="en-US" sz="2000">
                <a:solidFill>
                  <a:srgbClr val="000000"/>
                </a:solidFill>
                <a:latin typeface="Roboto"/>
                <a:ea typeface="Roboto"/>
                <a:cs typeface="Roboto"/>
                <a:sym typeface="Roboto"/>
              </a:rPr>
              <a:t>, en posant les questions appropriées et en apportant les éléments pertinents à la situation.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583101" y="-4871172"/>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083095" y="1755249"/>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6856452" cy="10191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Exécution des interventions</a:t>
            </a:r>
          </a:p>
        </p:txBody>
      </p:sp>
      <p:sp>
        <p:nvSpPr>
          <p:cNvPr id="10" name="TextBox 10"/>
          <p:cNvSpPr txBox="1"/>
          <p:nvPr/>
        </p:nvSpPr>
        <p:spPr>
          <a:xfrm>
            <a:off x="1656875" y="4018385"/>
            <a:ext cx="11558926" cy="4667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Consiste à aider à l’aide du plan de soins infirmiers (PTI)</a:t>
            </a:r>
          </a:p>
        </p:txBody>
      </p:sp>
      <p:sp>
        <p:nvSpPr>
          <p:cNvPr id="11" name="TextBox 11"/>
          <p:cNvSpPr txBox="1"/>
          <p:nvPr/>
        </p:nvSpPr>
        <p:spPr>
          <a:xfrm>
            <a:off x="1656875" y="4981575"/>
            <a:ext cx="9347195" cy="4235450"/>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Les interventions prescrites dans le plan de soins infirmiers visent à aider la personne à maintenir ou rétablir son indépendance à un niveau optimal.</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b="1">
                <a:solidFill>
                  <a:srgbClr val="000000"/>
                </a:solidFill>
                <a:latin typeface="Roboto Bold"/>
                <a:ea typeface="Roboto Bold"/>
                <a:cs typeface="Roboto Bold"/>
                <a:sym typeface="Roboto Bold"/>
              </a:rPr>
              <a:t>Soins d’assistance</a:t>
            </a:r>
            <a:r>
              <a:rPr lang="en-US" sz="2000">
                <a:solidFill>
                  <a:srgbClr val="000000"/>
                </a:solidFill>
                <a:latin typeface="Roboto"/>
                <a:ea typeface="Roboto"/>
                <a:cs typeface="Roboto"/>
                <a:sym typeface="Roboto"/>
              </a:rPr>
              <a:t> :</a:t>
            </a:r>
          </a:p>
          <a:p>
            <a:pPr algn="l">
              <a:lnSpc>
                <a:spcPts val="2800"/>
              </a:lnSpc>
            </a:pPr>
            <a:endParaRPr lang="en-US" sz="2000">
              <a:solidFill>
                <a:srgbClr val="000000"/>
              </a:solidFill>
              <a:latin typeface="Roboto"/>
              <a:ea typeface="Roboto"/>
              <a:cs typeface="Roboto"/>
              <a:sym typeface="Roboto"/>
            </a:endParaRPr>
          </a:p>
          <a:p>
            <a:pPr marL="431801" lvl="1" indent="-215900" algn="l">
              <a:lnSpc>
                <a:spcPts val="2800"/>
              </a:lnSpc>
              <a:buFont typeface="Arial"/>
              <a:buChar char="•"/>
            </a:pPr>
            <a:r>
              <a:rPr lang="en-US" sz="2000">
                <a:solidFill>
                  <a:srgbClr val="000000"/>
                </a:solidFill>
                <a:latin typeface="Roboto"/>
                <a:ea typeface="Roboto"/>
                <a:cs typeface="Roboto"/>
                <a:sym typeface="Roboto"/>
              </a:rPr>
              <a:t>Créer un environnement propice à la prise des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Donner et respecter la diète prescrite</a:t>
            </a:r>
          </a:p>
          <a:p>
            <a:pPr marL="431801" lvl="1" indent="-215900" algn="l">
              <a:lnSpc>
                <a:spcPts val="2800"/>
              </a:lnSpc>
              <a:buFont typeface="Arial"/>
              <a:buChar char="•"/>
            </a:pPr>
            <a:r>
              <a:rPr lang="en-US" sz="2000">
                <a:solidFill>
                  <a:srgbClr val="000000"/>
                </a:solidFill>
                <a:latin typeface="Roboto"/>
                <a:ea typeface="Roboto"/>
                <a:cs typeface="Roboto"/>
                <a:sym typeface="Roboto"/>
              </a:rPr>
              <a:t>Assurer les soins d’hygiène buccale</a:t>
            </a:r>
          </a:p>
          <a:p>
            <a:pPr marL="431801" lvl="1" indent="-215900" algn="l">
              <a:lnSpc>
                <a:spcPts val="2800"/>
              </a:lnSpc>
              <a:buFont typeface="Arial"/>
              <a:buChar char="•"/>
            </a:pPr>
            <a:r>
              <a:rPr lang="en-US" sz="2000">
                <a:solidFill>
                  <a:srgbClr val="000000"/>
                </a:solidFill>
                <a:latin typeface="Roboto"/>
                <a:ea typeface="Roboto"/>
                <a:cs typeface="Roboto"/>
                <a:sym typeface="Roboto"/>
              </a:rPr>
              <a:t>Favoriser le confort physique lors des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Respecter les goûts alimentaires de la personne lorsque possible</a:t>
            </a:r>
          </a:p>
          <a:p>
            <a:pPr marL="431801" lvl="1" indent="-215900" algn="l">
              <a:lnSpc>
                <a:spcPts val="2800"/>
              </a:lnSpc>
              <a:buFont typeface="Arial"/>
              <a:buChar char="•"/>
            </a:pPr>
            <a:r>
              <a:rPr lang="en-US" sz="2000">
                <a:solidFill>
                  <a:srgbClr val="000000"/>
                </a:solidFill>
                <a:latin typeface="Roboto"/>
                <a:ea typeface="Roboto"/>
                <a:cs typeface="Roboto"/>
                <a:sym typeface="Roboto"/>
              </a:rPr>
              <a:t>Offrir une hydratation régulière</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583101" y="-4871172"/>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083095" y="1755249"/>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6856452" cy="10191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Évaluation des interventions</a:t>
            </a:r>
          </a:p>
        </p:txBody>
      </p:sp>
      <p:sp>
        <p:nvSpPr>
          <p:cNvPr id="10" name="TextBox 10"/>
          <p:cNvSpPr txBox="1"/>
          <p:nvPr/>
        </p:nvSpPr>
        <p:spPr>
          <a:xfrm>
            <a:off x="1656875" y="4018385"/>
            <a:ext cx="11558926" cy="4667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Consiste à vérifier si les objectifs prescrits sont atteints </a:t>
            </a:r>
          </a:p>
        </p:txBody>
      </p:sp>
      <p:sp>
        <p:nvSpPr>
          <p:cNvPr id="11" name="TextBox 11"/>
          <p:cNvSpPr txBox="1"/>
          <p:nvPr/>
        </p:nvSpPr>
        <p:spPr>
          <a:xfrm>
            <a:off x="1656875" y="4981575"/>
            <a:ext cx="9347195" cy="2825750"/>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La dernière étape de la démarche de soins infirmiers consiste à vérifier si les objectifs prescrits sont atteints et à évaluer la satisfaction des besoins de la personne, afin de décider s’il faut modifier les soins d’assistance selon les résultats obtenus.</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Le</a:t>
            </a:r>
            <a:r>
              <a:rPr lang="en-US" sz="2000" b="1">
                <a:solidFill>
                  <a:srgbClr val="000000"/>
                </a:solidFill>
                <a:latin typeface="Roboto Bold"/>
                <a:ea typeface="Roboto Bold"/>
                <a:cs typeface="Roboto Bold"/>
                <a:sym typeface="Roboto Bold"/>
              </a:rPr>
              <a:t> rôle </a:t>
            </a:r>
            <a:r>
              <a:rPr lang="en-US" sz="2000">
                <a:solidFill>
                  <a:srgbClr val="000000"/>
                </a:solidFill>
                <a:latin typeface="Roboto"/>
                <a:ea typeface="Roboto"/>
                <a:cs typeface="Roboto"/>
                <a:sym typeface="Roboto"/>
              </a:rPr>
              <a:t>de l’infirmière auxiliaire est de </a:t>
            </a:r>
            <a:r>
              <a:rPr lang="en-US" sz="2000" b="1">
                <a:solidFill>
                  <a:srgbClr val="000000"/>
                </a:solidFill>
                <a:latin typeface="Roboto Bold"/>
                <a:ea typeface="Roboto Bold"/>
                <a:cs typeface="Roboto Bold"/>
                <a:sym typeface="Roboto Bold"/>
              </a:rPr>
              <a:t>participer et collaborer à l’évaluation</a:t>
            </a:r>
            <a:r>
              <a:rPr lang="en-US" sz="2000">
                <a:solidFill>
                  <a:srgbClr val="000000"/>
                </a:solidFill>
                <a:latin typeface="Roboto"/>
                <a:ea typeface="Roboto"/>
                <a:cs typeface="Roboto"/>
                <a:sym typeface="Roboto"/>
              </a:rPr>
              <a:t>, en transmettant correctement les informations observées à la personne qualifiée, soit verbalement ou par la rédaction des notes au dossier.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4169005">
            <a:off x="15244434" y="3556191"/>
            <a:ext cx="5564928" cy="5564928"/>
          </a:xfrm>
          <a:custGeom>
            <a:avLst/>
            <a:gdLst/>
            <a:ahLst/>
            <a:cxnLst/>
            <a:rect l="l" t="t" r="r" b="b"/>
            <a:pathLst>
              <a:path w="5564928" h="5564928">
                <a:moveTo>
                  <a:pt x="0" y="0"/>
                </a:moveTo>
                <a:lnTo>
                  <a:pt x="5564928" y="0"/>
                </a:lnTo>
                <a:lnTo>
                  <a:pt x="5564928" y="5564929"/>
                </a:lnTo>
                <a:lnTo>
                  <a:pt x="0" y="5564929"/>
                </a:lnTo>
                <a:lnTo>
                  <a:pt x="0" y="0"/>
                </a:lnTo>
                <a:close/>
              </a:path>
            </a:pathLst>
          </a:custGeom>
          <a:blipFill>
            <a:blip r:embed="rId3"/>
            <a:stretch>
              <a:fillRect/>
            </a:stretch>
          </a:blipFill>
        </p:spPr>
        <p:txBody>
          <a:bodyPr/>
          <a:lstStyle/>
          <a:p>
            <a:endParaRPr lang="fr-CA"/>
          </a:p>
        </p:txBody>
      </p:sp>
      <p:sp>
        <p:nvSpPr>
          <p:cNvPr id="3" name="Freeform 3"/>
          <p:cNvSpPr/>
          <p:nvPr/>
        </p:nvSpPr>
        <p:spPr>
          <a:xfrm rot="-2164457">
            <a:off x="-3431469" y="-5840696"/>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4">
              <a:alphaModFix amt="30000"/>
            </a:blip>
            <a:stretch>
              <a:fillRect/>
            </a:stretch>
          </a:blipFill>
        </p:spPr>
        <p:txBody>
          <a:bodyPr/>
          <a:lstStyle/>
          <a:p>
            <a:endParaRPr lang="fr-CA"/>
          </a:p>
        </p:txBody>
      </p:sp>
      <p:sp>
        <p:nvSpPr>
          <p:cNvPr id="4" name="Freeform 4"/>
          <p:cNvSpPr/>
          <p:nvPr/>
        </p:nvSpPr>
        <p:spPr>
          <a:xfrm rot="-267913">
            <a:off x="16544582" y="6315183"/>
            <a:ext cx="1429436" cy="1475028"/>
          </a:xfrm>
          <a:custGeom>
            <a:avLst/>
            <a:gdLst/>
            <a:ahLst/>
            <a:cxnLst/>
            <a:rect l="l" t="t" r="r" b="b"/>
            <a:pathLst>
              <a:path w="1429436" h="1475028">
                <a:moveTo>
                  <a:pt x="0" y="0"/>
                </a:moveTo>
                <a:lnTo>
                  <a:pt x="1429436" y="0"/>
                </a:lnTo>
                <a:lnTo>
                  <a:pt x="1429436" y="1475028"/>
                </a:lnTo>
                <a:lnTo>
                  <a:pt x="0" y="1475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rot="1506922" flipH="1" flipV="1">
            <a:off x="16250364" y="-102132"/>
            <a:ext cx="1256897" cy="1144919"/>
          </a:xfrm>
          <a:custGeom>
            <a:avLst/>
            <a:gdLst/>
            <a:ahLst/>
            <a:cxnLst/>
            <a:rect l="l" t="t" r="r" b="b"/>
            <a:pathLst>
              <a:path w="1256897" h="1144919">
                <a:moveTo>
                  <a:pt x="1256897" y="1144919"/>
                </a:moveTo>
                <a:lnTo>
                  <a:pt x="0" y="1144919"/>
                </a:lnTo>
                <a:lnTo>
                  <a:pt x="0" y="0"/>
                </a:lnTo>
                <a:lnTo>
                  <a:pt x="1256897" y="0"/>
                </a:lnTo>
                <a:lnTo>
                  <a:pt x="1256897" y="114491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6" name="Freeform 6"/>
          <p:cNvSpPr/>
          <p:nvPr/>
        </p:nvSpPr>
        <p:spPr>
          <a:xfrm rot="2231197">
            <a:off x="16898103" y="8550037"/>
            <a:ext cx="1585436" cy="1418245"/>
          </a:xfrm>
          <a:custGeom>
            <a:avLst/>
            <a:gdLst/>
            <a:ahLst/>
            <a:cxnLst/>
            <a:rect l="l" t="t" r="r" b="b"/>
            <a:pathLst>
              <a:path w="1585436" h="1418245">
                <a:moveTo>
                  <a:pt x="0" y="0"/>
                </a:moveTo>
                <a:lnTo>
                  <a:pt x="1585436" y="0"/>
                </a:lnTo>
                <a:lnTo>
                  <a:pt x="1585436" y="1418245"/>
                </a:lnTo>
                <a:lnTo>
                  <a:pt x="0" y="14182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7" name="Freeform 7"/>
          <p:cNvSpPr/>
          <p:nvPr/>
        </p:nvSpPr>
        <p:spPr>
          <a:xfrm rot="-224350" flipV="1">
            <a:off x="720805" y="773663"/>
            <a:ext cx="1585085" cy="1443868"/>
          </a:xfrm>
          <a:custGeom>
            <a:avLst/>
            <a:gdLst/>
            <a:ahLst/>
            <a:cxnLst/>
            <a:rect l="l" t="t" r="r" b="b"/>
            <a:pathLst>
              <a:path w="1585085" h="1443868">
                <a:moveTo>
                  <a:pt x="0" y="1443868"/>
                </a:moveTo>
                <a:lnTo>
                  <a:pt x="1585084" y="1443868"/>
                </a:lnTo>
                <a:lnTo>
                  <a:pt x="1585084" y="0"/>
                </a:lnTo>
                <a:lnTo>
                  <a:pt x="0" y="0"/>
                </a:lnTo>
                <a:lnTo>
                  <a:pt x="0" y="1443868"/>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8" name="Freeform 8"/>
          <p:cNvSpPr/>
          <p:nvPr/>
        </p:nvSpPr>
        <p:spPr>
          <a:xfrm rot="-4451544">
            <a:off x="-1595244" y="9483192"/>
            <a:ext cx="7785233" cy="7335450"/>
          </a:xfrm>
          <a:custGeom>
            <a:avLst/>
            <a:gdLst/>
            <a:ahLst/>
            <a:cxnLst/>
            <a:rect l="l" t="t" r="r" b="b"/>
            <a:pathLst>
              <a:path w="7785233" h="7335450">
                <a:moveTo>
                  <a:pt x="0" y="0"/>
                </a:moveTo>
                <a:lnTo>
                  <a:pt x="7785233" y="0"/>
                </a:lnTo>
                <a:lnTo>
                  <a:pt x="7785233" y="7335450"/>
                </a:lnTo>
                <a:lnTo>
                  <a:pt x="0" y="7335450"/>
                </a:lnTo>
                <a:lnTo>
                  <a:pt x="0" y="0"/>
                </a:lnTo>
                <a:close/>
              </a:path>
            </a:pathLst>
          </a:custGeom>
          <a:blipFill>
            <a:blip r:embed="rId4">
              <a:alphaModFix amt="30000"/>
            </a:blip>
            <a:stretch>
              <a:fillRect t="-5205" b="-5205"/>
            </a:stretch>
          </a:blipFill>
        </p:spPr>
        <p:txBody>
          <a:bodyPr/>
          <a:lstStyle/>
          <a:p>
            <a:endParaRPr lang="fr-CA"/>
          </a:p>
        </p:txBody>
      </p:sp>
      <p:sp>
        <p:nvSpPr>
          <p:cNvPr id="9" name="Freeform 9"/>
          <p:cNvSpPr/>
          <p:nvPr/>
        </p:nvSpPr>
        <p:spPr>
          <a:xfrm>
            <a:off x="13981883" y="6360419"/>
            <a:ext cx="3518154" cy="4114800"/>
          </a:xfrm>
          <a:custGeom>
            <a:avLst/>
            <a:gdLst/>
            <a:ahLst/>
            <a:cxnLst/>
            <a:rect l="l" t="t" r="r" b="b"/>
            <a:pathLst>
              <a:path w="3518154" h="4114800">
                <a:moveTo>
                  <a:pt x="0" y="0"/>
                </a:moveTo>
                <a:lnTo>
                  <a:pt x="3518154" y="0"/>
                </a:lnTo>
                <a:lnTo>
                  <a:pt x="351815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0" name="TextBox 10"/>
          <p:cNvSpPr txBox="1"/>
          <p:nvPr/>
        </p:nvSpPr>
        <p:spPr>
          <a:xfrm>
            <a:off x="1324711" y="1795025"/>
            <a:ext cx="16366109" cy="1689101"/>
          </a:xfrm>
          <a:prstGeom prst="rect">
            <a:avLst/>
          </a:prstGeom>
        </p:spPr>
        <p:txBody>
          <a:bodyPr lIns="0" tIns="0" rIns="0" bIns="0" rtlCol="0" anchor="t">
            <a:spAutoFit/>
          </a:bodyPr>
          <a:lstStyle/>
          <a:p>
            <a:pPr algn="l">
              <a:lnSpc>
                <a:spcPts val="6500"/>
              </a:lnSpc>
            </a:pPr>
            <a:r>
              <a:rPr lang="en-US" sz="6500">
                <a:solidFill>
                  <a:srgbClr val="8F2527"/>
                </a:solidFill>
                <a:latin typeface="Negrita Pro"/>
                <a:ea typeface="Negrita Pro"/>
                <a:cs typeface="Negrita Pro"/>
                <a:sym typeface="Negrita Pro"/>
              </a:rPr>
              <a:t>Moyens appropriés pour aider une personne à s’hydrater et à s’alimenter.</a:t>
            </a:r>
          </a:p>
        </p:txBody>
      </p:sp>
      <p:sp>
        <p:nvSpPr>
          <p:cNvPr id="11" name="TextBox 11"/>
          <p:cNvSpPr txBox="1"/>
          <p:nvPr/>
        </p:nvSpPr>
        <p:spPr>
          <a:xfrm>
            <a:off x="1324711" y="3674470"/>
            <a:ext cx="12550425" cy="5997575"/>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Chaque jour, dans l’exercice de votre profession, vous devrez superviser les repas de certaines personnes (en nombre) au lit ou au fauteuil. Voici une liste des soins d’assistance qui pourraient être indiqués selon l’état de la personne :</a:t>
            </a:r>
          </a:p>
          <a:p>
            <a:pPr marL="431801" lvl="1" indent="-215900" algn="l">
              <a:lnSpc>
                <a:spcPts val="2800"/>
              </a:lnSpc>
              <a:buFont typeface="Arial"/>
              <a:buChar char="•"/>
            </a:pPr>
            <a:r>
              <a:rPr lang="en-US" sz="2000">
                <a:solidFill>
                  <a:srgbClr val="000000"/>
                </a:solidFill>
                <a:latin typeface="Roboto"/>
                <a:ea typeface="Roboto"/>
                <a:cs typeface="Roboto"/>
                <a:sym typeface="Roboto"/>
              </a:rPr>
              <a:t>Créer un environnement calme</a:t>
            </a:r>
          </a:p>
          <a:p>
            <a:pPr marL="431801" lvl="1" indent="-215900" algn="l">
              <a:lnSpc>
                <a:spcPts val="2800"/>
              </a:lnSpc>
              <a:buFont typeface="Arial"/>
              <a:buChar char="•"/>
            </a:pPr>
            <a:r>
              <a:rPr lang="en-US" sz="2000">
                <a:solidFill>
                  <a:srgbClr val="000000"/>
                </a:solidFill>
                <a:latin typeface="Roboto"/>
                <a:ea typeface="Roboto"/>
                <a:cs typeface="Roboto"/>
                <a:sym typeface="Roboto"/>
              </a:rPr>
              <a:t>Respecter la diète recommandée ou prescrite</a:t>
            </a:r>
          </a:p>
          <a:p>
            <a:pPr marL="431801" lvl="1" indent="-215900" algn="l">
              <a:lnSpc>
                <a:spcPts val="2800"/>
              </a:lnSpc>
              <a:buFont typeface="Arial"/>
              <a:buChar char="•"/>
            </a:pPr>
            <a:r>
              <a:rPr lang="en-US" sz="2000">
                <a:solidFill>
                  <a:srgbClr val="000000"/>
                </a:solidFill>
                <a:latin typeface="Roboto"/>
                <a:ea typeface="Roboto"/>
                <a:cs typeface="Roboto"/>
                <a:sym typeface="Roboto"/>
              </a:rPr>
              <a:t>Assurer les soins d’hygiène buccale</a:t>
            </a:r>
          </a:p>
          <a:p>
            <a:pPr marL="431801" lvl="1" indent="-215900" algn="l">
              <a:lnSpc>
                <a:spcPts val="2800"/>
              </a:lnSpc>
              <a:buFont typeface="Arial"/>
              <a:buChar char="•"/>
            </a:pPr>
            <a:r>
              <a:rPr lang="en-US" sz="2000">
                <a:solidFill>
                  <a:srgbClr val="000000"/>
                </a:solidFill>
                <a:latin typeface="Roboto"/>
                <a:ea typeface="Roboto"/>
                <a:cs typeface="Roboto"/>
                <a:sym typeface="Roboto"/>
              </a:rPr>
              <a:t>Offrir le confort physique nécessaire à la prise du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Respecter les goûts alimentaires</a:t>
            </a:r>
          </a:p>
          <a:p>
            <a:pPr marL="431801" lvl="1" indent="-215900" algn="l">
              <a:lnSpc>
                <a:spcPts val="2800"/>
              </a:lnSpc>
              <a:buFont typeface="Arial"/>
              <a:buChar char="•"/>
            </a:pPr>
            <a:r>
              <a:rPr lang="en-US" sz="2000">
                <a:solidFill>
                  <a:srgbClr val="000000"/>
                </a:solidFill>
                <a:latin typeface="Roboto"/>
                <a:ea typeface="Roboto"/>
                <a:cs typeface="Roboto"/>
                <a:sym typeface="Roboto"/>
              </a:rPr>
              <a:t>Offrir de l’hydratation et stimuler la personne à boire</a:t>
            </a:r>
          </a:p>
          <a:p>
            <a:pPr marL="431801" lvl="1" indent="-215900" algn="l">
              <a:lnSpc>
                <a:spcPts val="2800"/>
              </a:lnSpc>
              <a:buFont typeface="Arial"/>
              <a:buChar char="•"/>
            </a:pPr>
            <a:r>
              <a:rPr lang="en-US" sz="2000">
                <a:solidFill>
                  <a:srgbClr val="000000"/>
                </a:solidFill>
                <a:latin typeface="Roboto"/>
                <a:ea typeface="Roboto"/>
                <a:cs typeface="Roboto"/>
                <a:sym typeface="Roboto"/>
              </a:rPr>
              <a:t>Diminuer les sources de distraction durant le repas</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b="1">
                <a:solidFill>
                  <a:srgbClr val="000000"/>
                </a:solidFill>
                <a:latin typeface="Roboto Bold"/>
                <a:ea typeface="Roboto Bold"/>
                <a:cs typeface="Roboto Bold"/>
                <a:sym typeface="Roboto Bold"/>
              </a:rPr>
              <a:t>À noter :</a:t>
            </a:r>
          </a:p>
          <a:p>
            <a:pPr algn="l">
              <a:lnSpc>
                <a:spcPts val="2800"/>
              </a:lnSpc>
            </a:pPr>
            <a:r>
              <a:rPr lang="en-US" sz="2000">
                <a:solidFill>
                  <a:srgbClr val="000000"/>
                </a:solidFill>
                <a:latin typeface="Roboto"/>
                <a:ea typeface="Roboto"/>
                <a:cs typeface="Roboto"/>
                <a:sym typeface="Roboto"/>
              </a:rPr>
              <a:t>Dans les CHSLD et les résidences, certaines personnes prennent leur repas dans la salle à manger ou dans leur chambre. Il faut simplement respecter le protocole mis en place dans l’établissement. </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Les tables peuvent aussi être à des niveaux adaptés pour des fauteuils roulants (FR).</a:t>
            </a:r>
          </a:p>
          <a:p>
            <a:pPr algn="l">
              <a:lnSpc>
                <a:spcPts val="2800"/>
              </a:lnSpc>
            </a:pPr>
            <a:endParaRPr lang="en-US" sz="2000">
              <a:solidFill>
                <a:srgbClr val="000000"/>
              </a:solidFill>
              <a:latin typeface="Roboto"/>
              <a:ea typeface="Roboto"/>
              <a:cs typeface="Roboto"/>
              <a:sym typeface="Roboto"/>
            </a:endParaRPr>
          </a:p>
        </p:txBody>
      </p:sp>
      <p:pic>
        <p:nvPicPr>
          <p:cNvPr id="12" name="Média en ligne 11" title="Comment faire manger une personne en perte d’autonomie ?">
            <a:hlinkClick r:id="" action="ppaction://media"/>
            <a:extLst>
              <a:ext uri="{FF2B5EF4-FFF2-40B4-BE49-F238E27FC236}">
                <a16:creationId xmlns:a16="http://schemas.microsoft.com/office/drawing/2014/main" id="{2244E6AA-3B3B-BD7E-DE04-B48FA44465E7}"/>
              </a:ext>
            </a:extLst>
          </p:cNvPr>
          <p:cNvPicPr>
            <a:picLocks noRot="1" noChangeAspect="1"/>
          </p:cNvPicPr>
          <p:nvPr>
            <a:videoFile r:link="rId1"/>
          </p:nvPr>
        </p:nvPicPr>
        <p:blipFill>
          <a:blip r:embed="rId13"/>
          <a:stretch>
            <a:fillRect/>
          </a:stretch>
        </p:blipFill>
        <p:spPr>
          <a:xfrm>
            <a:off x="8819243" y="4555637"/>
            <a:ext cx="5090529" cy="2876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944933">
            <a:off x="-3608608" y="-4287615"/>
            <a:ext cx="9879516" cy="10277780"/>
          </a:xfrm>
          <a:custGeom>
            <a:avLst/>
            <a:gdLst/>
            <a:ahLst/>
            <a:cxnLst/>
            <a:rect l="l" t="t" r="r" b="b"/>
            <a:pathLst>
              <a:path w="9879516" h="10277780">
                <a:moveTo>
                  <a:pt x="0" y="0"/>
                </a:moveTo>
                <a:lnTo>
                  <a:pt x="9879515" y="0"/>
                </a:lnTo>
                <a:lnTo>
                  <a:pt x="9879515" y="10277780"/>
                </a:lnTo>
                <a:lnTo>
                  <a:pt x="0" y="10277780"/>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rot="9685506">
            <a:off x="15432609" y="3428114"/>
            <a:ext cx="7072898" cy="7358021"/>
          </a:xfrm>
          <a:custGeom>
            <a:avLst/>
            <a:gdLst/>
            <a:ahLst/>
            <a:cxnLst/>
            <a:rect l="l" t="t" r="r" b="b"/>
            <a:pathLst>
              <a:path w="7072898" h="7358021">
                <a:moveTo>
                  <a:pt x="0" y="0"/>
                </a:moveTo>
                <a:lnTo>
                  <a:pt x="7072898" y="0"/>
                </a:lnTo>
                <a:lnTo>
                  <a:pt x="7072898" y="7358021"/>
                </a:lnTo>
                <a:lnTo>
                  <a:pt x="0" y="7358021"/>
                </a:lnTo>
                <a:lnTo>
                  <a:pt x="0" y="0"/>
                </a:lnTo>
                <a:close/>
              </a:path>
            </a:pathLst>
          </a:custGeom>
          <a:blipFill>
            <a:blip r:embed="rId2">
              <a:alphaModFix amt="30000"/>
            </a:blip>
            <a:stretch>
              <a:fillRect/>
            </a:stretch>
          </a:blipFill>
        </p:spPr>
        <p:txBody>
          <a:bodyPr/>
          <a:lstStyle/>
          <a:p>
            <a:endParaRPr lang="fr-CA"/>
          </a:p>
        </p:txBody>
      </p:sp>
      <p:sp>
        <p:nvSpPr>
          <p:cNvPr id="4" name="Freeform 4"/>
          <p:cNvSpPr/>
          <p:nvPr/>
        </p:nvSpPr>
        <p:spPr>
          <a:xfrm>
            <a:off x="664040" y="7750548"/>
            <a:ext cx="2187292" cy="1992425"/>
          </a:xfrm>
          <a:custGeom>
            <a:avLst/>
            <a:gdLst/>
            <a:ahLst/>
            <a:cxnLst/>
            <a:rect l="l" t="t" r="r" b="b"/>
            <a:pathLst>
              <a:path w="2187292" h="1992425">
                <a:moveTo>
                  <a:pt x="0" y="0"/>
                </a:moveTo>
                <a:lnTo>
                  <a:pt x="2187292" y="0"/>
                </a:lnTo>
                <a:lnTo>
                  <a:pt x="2187292" y="1992425"/>
                </a:lnTo>
                <a:lnTo>
                  <a:pt x="0" y="19924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5" name="Freeform 5"/>
          <p:cNvSpPr/>
          <p:nvPr/>
        </p:nvSpPr>
        <p:spPr>
          <a:xfrm>
            <a:off x="16172524" y="270333"/>
            <a:ext cx="1742708" cy="1798292"/>
          </a:xfrm>
          <a:custGeom>
            <a:avLst/>
            <a:gdLst/>
            <a:ahLst/>
            <a:cxnLst/>
            <a:rect l="l" t="t" r="r" b="b"/>
            <a:pathLst>
              <a:path w="1742708" h="1798292">
                <a:moveTo>
                  <a:pt x="0" y="0"/>
                </a:moveTo>
                <a:lnTo>
                  <a:pt x="1742708" y="0"/>
                </a:lnTo>
                <a:lnTo>
                  <a:pt x="1742708" y="1798292"/>
                </a:lnTo>
                <a:lnTo>
                  <a:pt x="0" y="1798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p:nvPr/>
        </p:nvSpPr>
        <p:spPr>
          <a:xfrm rot="1892457">
            <a:off x="15986823" y="8050496"/>
            <a:ext cx="1983594" cy="1774415"/>
          </a:xfrm>
          <a:custGeom>
            <a:avLst/>
            <a:gdLst/>
            <a:ahLst/>
            <a:cxnLst/>
            <a:rect l="l" t="t" r="r" b="b"/>
            <a:pathLst>
              <a:path w="1983594" h="1774415">
                <a:moveTo>
                  <a:pt x="0" y="0"/>
                </a:moveTo>
                <a:lnTo>
                  <a:pt x="1983593" y="0"/>
                </a:lnTo>
                <a:lnTo>
                  <a:pt x="1983593" y="1774415"/>
                </a:lnTo>
                <a:lnTo>
                  <a:pt x="0" y="1774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7" name="Freeform 7"/>
          <p:cNvSpPr/>
          <p:nvPr/>
        </p:nvSpPr>
        <p:spPr>
          <a:xfrm flipH="1" flipV="1">
            <a:off x="4863298" y="-907014"/>
            <a:ext cx="2584994" cy="2354694"/>
          </a:xfrm>
          <a:custGeom>
            <a:avLst/>
            <a:gdLst/>
            <a:ahLst/>
            <a:cxnLst/>
            <a:rect l="l" t="t" r="r" b="b"/>
            <a:pathLst>
              <a:path w="2584994" h="2354694">
                <a:moveTo>
                  <a:pt x="2584994" y="2354694"/>
                </a:moveTo>
                <a:lnTo>
                  <a:pt x="0" y="2354694"/>
                </a:lnTo>
                <a:lnTo>
                  <a:pt x="0" y="0"/>
                </a:lnTo>
                <a:lnTo>
                  <a:pt x="2584994" y="0"/>
                </a:lnTo>
                <a:lnTo>
                  <a:pt x="2584994" y="23546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915720">
            <a:off x="1078737" y="3634617"/>
            <a:ext cx="1433233" cy="3342817"/>
          </a:xfrm>
          <a:custGeom>
            <a:avLst/>
            <a:gdLst/>
            <a:ahLst/>
            <a:cxnLst/>
            <a:rect l="l" t="t" r="r" b="b"/>
            <a:pathLst>
              <a:path w="1433233" h="3342817">
                <a:moveTo>
                  <a:pt x="0" y="0"/>
                </a:moveTo>
                <a:lnTo>
                  <a:pt x="1433233" y="0"/>
                </a:lnTo>
                <a:lnTo>
                  <a:pt x="1433233" y="3342817"/>
                </a:lnTo>
                <a:lnTo>
                  <a:pt x="0" y="33428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9" name="Freeform 9"/>
          <p:cNvSpPr/>
          <p:nvPr/>
        </p:nvSpPr>
        <p:spPr>
          <a:xfrm>
            <a:off x="3233278" y="5143500"/>
            <a:ext cx="3884308" cy="5094175"/>
          </a:xfrm>
          <a:custGeom>
            <a:avLst/>
            <a:gdLst/>
            <a:ahLst/>
            <a:cxnLst/>
            <a:rect l="l" t="t" r="r" b="b"/>
            <a:pathLst>
              <a:path w="3884308" h="5094175">
                <a:moveTo>
                  <a:pt x="0" y="0"/>
                </a:moveTo>
                <a:lnTo>
                  <a:pt x="3884308" y="0"/>
                </a:lnTo>
                <a:lnTo>
                  <a:pt x="3884308" y="5094175"/>
                </a:lnTo>
                <a:lnTo>
                  <a:pt x="0" y="5094175"/>
                </a:lnTo>
                <a:lnTo>
                  <a:pt x="0" y="0"/>
                </a:lnTo>
                <a:close/>
              </a:path>
            </a:pathLst>
          </a:custGeom>
          <a:blipFill>
            <a:blip r:embed="rId11"/>
            <a:stretch>
              <a:fillRect/>
            </a:stretch>
          </a:blipFill>
        </p:spPr>
        <p:txBody>
          <a:bodyPr/>
          <a:lstStyle/>
          <a:p>
            <a:endParaRPr lang="fr-CA"/>
          </a:p>
        </p:txBody>
      </p:sp>
      <p:sp>
        <p:nvSpPr>
          <p:cNvPr id="10" name="TextBox 10"/>
          <p:cNvSpPr txBox="1"/>
          <p:nvPr/>
        </p:nvSpPr>
        <p:spPr>
          <a:xfrm>
            <a:off x="7498586" y="2192450"/>
            <a:ext cx="809756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 La déshydratation </a:t>
            </a:r>
          </a:p>
        </p:txBody>
      </p:sp>
      <p:sp>
        <p:nvSpPr>
          <p:cNvPr id="11" name="TextBox 11"/>
          <p:cNvSpPr txBox="1"/>
          <p:nvPr/>
        </p:nvSpPr>
        <p:spPr>
          <a:xfrm>
            <a:off x="7498586" y="4931301"/>
            <a:ext cx="9834014" cy="4284973"/>
          </a:xfrm>
          <a:prstGeom prst="rect">
            <a:avLst/>
          </a:prstGeom>
        </p:spPr>
        <p:txBody>
          <a:bodyPr lIns="0" tIns="0" rIns="0" bIns="0" rtlCol="0" anchor="t">
            <a:spAutoFit/>
          </a:bodyPr>
          <a:lstStyle/>
          <a:p>
            <a:pPr algn="l">
              <a:lnSpc>
                <a:spcPts val="3400"/>
              </a:lnSpc>
            </a:pPr>
            <a:r>
              <a:rPr lang="en-US" sz="2428">
                <a:solidFill>
                  <a:srgbClr val="000000"/>
                </a:solidFill>
                <a:latin typeface="Roboto"/>
                <a:ea typeface="Roboto"/>
                <a:cs typeface="Roboto"/>
                <a:sym typeface="Roboto"/>
              </a:rPr>
              <a:t>Perte d’une partie des liquides du corps (eau + sels minéraux).</a:t>
            </a:r>
          </a:p>
          <a:p>
            <a:pPr algn="l">
              <a:lnSpc>
                <a:spcPts val="3400"/>
              </a:lnSpc>
            </a:pPr>
            <a:endParaRPr lang="en-US" sz="2428">
              <a:solidFill>
                <a:srgbClr val="000000"/>
              </a:solidFill>
              <a:latin typeface="Roboto"/>
              <a:ea typeface="Roboto"/>
              <a:cs typeface="Roboto"/>
              <a:sym typeface="Roboto"/>
            </a:endParaRPr>
          </a:p>
          <a:p>
            <a:pPr algn="l">
              <a:lnSpc>
                <a:spcPts val="3400"/>
              </a:lnSpc>
            </a:pPr>
            <a:r>
              <a:rPr lang="en-US" sz="2428">
                <a:solidFill>
                  <a:srgbClr val="000000"/>
                </a:solidFill>
                <a:latin typeface="Roboto"/>
                <a:ea typeface="Roboto"/>
                <a:cs typeface="Roboto"/>
                <a:sym typeface="Roboto"/>
              </a:rPr>
              <a:t>Ces liquides sont essentiels au bon fonctionnement de l’organisme.</a:t>
            </a:r>
          </a:p>
          <a:p>
            <a:pPr algn="l">
              <a:lnSpc>
                <a:spcPts val="3400"/>
              </a:lnSpc>
            </a:pPr>
            <a:endParaRPr lang="en-US" sz="2428">
              <a:solidFill>
                <a:srgbClr val="000000"/>
              </a:solidFill>
              <a:latin typeface="Roboto"/>
              <a:ea typeface="Roboto"/>
              <a:cs typeface="Roboto"/>
              <a:sym typeface="Roboto"/>
            </a:endParaRPr>
          </a:p>
          <a:p>
            <a:pPr algn="l">
              <a:lnSpc>
                <a:spcPts val="3400"/>
              </a:lnSpc>
            </a:pPr>
            <a:r>
              <a:rPr lang="en-US" sz="2428">
                <a:solidFill>
                  <a:srgbClr val="000000"/>
                </a:solidFill>
                <a:latin typeface="Roboto"/>
                <a:ea typeface="Roboto"/>
                <a:cs typeface="Roboto"/>
                <a:sym typeface="Roboto"/>
              </a:rPr>
              <a:t>Une déshydratation peut avoir de graves conséquences, surtout chez :</a:t>
            </a:r>
          </a:p>
          <a:p>
            <a:pPr marL="524396" lvl="1" indent="-262198" algn="l">
              <a:lnSpc>
                <a:spcPts val="3400"/>
              </a:lnSpc>
              <a:buFont typeface="Arial"/>
              <a:buChar char="•"/>
            </a:pPr>
            <a:r>
              <a:rPr lang="en-US" sz="2428">
                <a:solidFill>
                  <a:srgbClr val="000000"/>
                </a:solidFill>
                <a:latin typeface="Roboto"/>
                <a:ea typeface="Roboto"/>
                <a:cs typeface="Roboto"/>
                <a:sym typeface="Roboto"/>
              </a:rPr>
              <a:t>Jeunes enfants</a:t>
            </a:r>
          </a:p>
          <a:p>
            <a:pPr marL="524396" lvl="1" indent="-262198" algn="l">
              <a:lnSpc>
                <a:spcPts val="3400"/>
              </a:lnSpc>
              <a:buFont typeface="Arial"/>
              <a:buChar char="•"/>
            </a:pPr>
            <a:r>
              <a:rPr lang="en-US" sz="2428">
                <a:solidFill>
                  <a:srgbClr val="000000"/>
                </a:solidFill>
                <a:latin typeface="Roboto"/>
                <a:ea typeface="Roboto"/>
                <a:cs typeface="Roboto"/>
                <a:sym typeface="Roboto"/>
              </a:rPr>
              <a:t>Personnes âgées</a:t>
            </a:r>
          </a:p>
          <a:p>
            <a:pPr algn="l">
              <a:lnSpc>
                <a:spcPts val="3400"/>
              </a:lnSpc>
            </a:pPr>
            <a:endParaRPr lang="en-US" sz="2428">
              <a:solidFill>
                <a:srgbClr val="000000"/>
              </a:solidFill>
              <a:latin typeface="Roboto"/>
              <a:ea typeface="Roboto"/>
              <a:cs typeface="Roboto"/>
              <a:sym typeface="Roboto"/>
            </a:endParaRPr>
          </a:p>
          <a:p>
            <a:pPr algn="l">
              <a:lnSpc>
                <a:spcPts val="3400"/>
              </a:lnSpc>
            </a:pPr>
            <a:r>
              <a:rPr lang="en-US" sz="2428">
                <a:solidFill>
                  <a:srgbClr val="000000"/>
                </a:solidFill>
                <a:latin typeface="Roboto"/>
                <a:ea typeface="Roboto"/>
                <a:cs typeface="Roboto"/>
                <a:sym typeface="Roboto"/>
              </a:rPr>
              <a:t>Il est important de reconnaître les signes rapidement.</a:t>
            </a:r>
          </a:p>
          <a:p>
            <a:pPr algn="l">
              <a:lnSpc>
                <a:spcPts val="3400"/>
              </a:lnSpc>
            </a:pPr>
            <a:endParaRPr lang="en-US" sz="2428">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4169005">
            <a:off x="15244434" y="3556191"/>
            <a:ext cx="5564928" cy="5564928"/>
          </a:xfrm>
          <a:custGeom>
            <a:avLst/>
            <a:gdLst/>
            <a:ahLst/>
            <a:cxnLst/>
            <a:rect l="l" t="t" r="r" b="b"/>
            <a:pathLst>
              <a:path w="5564928" h="5564928">
                <a:moveTo>
                  <a:pt x="0" y="0"/>
                </a:moveTo>
                <a:lnTo>
                  <a:pt x="5564928" y="0"/>
                </a:lnTo>
                <a:lnTo>
                  <a:pt x="5564928" y="5564929"/>
                </a:lnTo>
                <a:lnTo>
                  <a:pt x="0" y="5564929"/>
                </a:lnTo>
                <a:lnTo>
                  <a:pt x="0" y="0"/>
                </a:lnTo>
                <a:close/>
              </a:path>
            </a:pathLst>
          </a:custGeom>
          <a:blipFill>
            <a:blip r:embed="rId2"/>
            <a:stretch>
              <a:fillRect/>
            </a:stretch>
          </a:blipFill>
        </p:spPr>
        <p:txBody>
          <a:bodyPr/>
          <a:lstStyle/>
          <a:p>
            <a:endParaRPr lang="fr-CA"/>
          </a:p>
        </p:txBody>
      </p:sp>
      <p:sp>
        <p:nvSpPr>
          <p:cNvPr id="3" name="Freeform 3"/>
          <p:cNvSpPr/>
          <p:nvPr/>
        </p:nvSpPr>
        <p:spPr>
          <a:xfrm rot="-2164457">
            <a:off x="-3431469" y="-5840696"/>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3">
              <a:alphaModFix amt="30000"/>
            </a:blip>
            <a:stretch>
              <a:fillRect/>
            </a:stretch>
          </a:blipFill>
        </p:spPr>
        <p:txBody>
          <a:bodyPr/>
          <a:lstStyle/>
          <a:p>
            <a:endParaRPr lang="fr-CA"/>
          </a:p>
        </p:txBody>
      </p:sp>
      <p:sp>
        <p:nvSpPr>
          <p:cNvPr id="4" name="Freeform 4"/>
          <p:cNvSpPr/>
          <p:nvPr/>
        </p:nvSpPr>
        <p:spPr>
          <a:xfrm rot="-267913">
            <a:off x="16544582" y="6315183"/>
            <a:ext cx="1429436" cy="1475028"/>
          </a:xfrm>
          <a:custGeom>
            <a:avLst/>
            <a:gdLst/>
            <a:ahLst/>
            <a:cxnLst/>
            <a:rect l="l" t="t" r="r" b="b"/>
            <a:pathLst>
              <a:path w="1429436" h="1475028">
                <a:moveTo>
                  <a:pt x="0" y="0"/>
                </a:moveTo>
                <a:lnTo>
                  <a:pt x="1429436" y="0"/>
                </a:lnTo>
                <a:lnTo>
                  <a:pt x="1429436" y="1475028"/>
                </a:lnTo>
                <a:lnTo>
                  <a:pt x="0" y="1475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p:nvPr/>
        </p:nvSpPr>
        <p:spPr>
          <a:xfrm rot="1506922" flipH="1" flipV="1">
            <a:off x="16250364" y="-102132"/>
            <a:ext cx="1256897" cy="1144919"/>
          </a:xfrm>
          <a:custGeom>
            <a:avLst/>
            <a:gdLst/>
            <a:ahLst/>
            <a:cxnLst/>
            <a:rect l="l" t="t" r="r" b="b"/>
            <a:pathLst>
              <a:path w="1256897" h="1144919">
                <a:moveTo>
                  <a:pt x="1256897" y="1144919"/>
                </a:moveTo>
                <a:lnTo>
                  <a:pt x="0" y="1144919"/>
                </a:lnTo>
                <a:lnTo>
                  <a:pt x="0" y="0"/>
                </a:lnTo>
                <a:lnTo>
                  <a:pt x="1256897" y="0"/>
                </a:lnTo>
                <a:lnTo>
                  <a:pt x="1256897" y="114491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6" name="Freeform 6"/>
          <p:cNvSpPr/>
          <p:nvPr/>
        </p:nvSpPr>
        <p:spPr>
          <a:xfrm rot="2231197">
            <a:off x="16898103" y="8550037"/>
            <a:ext cx="1585436" cy="1418245"/>
          </a:xfrm>
          <a:custGeom>
            <a:avLst/>
            <a:gdLst/>
            <a:ahLst/>
            <a:cxnLst/>
            <a:rect l="l" t="t" r="r" b="b"/>
            <a:pathLst>
              <a:path w="1585436" h="1418245">
                <a:moveTo>
                  <a:pt x="0" y="0"/>
                </a:moveTo>
                <a:lnTo>
                  <a:pt x="1585436" y="0"/>
                </a:lnTo>
                <a:lnTo>
                  <a:pt x="1585436" y="1418245"/>
                </a:lnTo>
                <a:lnTo>
                  <a:pt x="0" y="14182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7" name="Freeform 7"/>
          <p:cNvSpPr/>
          <p:nvPr/>
        </p:nvSpPr>
        <p:spPr>
          <a:xfrm rot="-224350" flipV="1">
            <a:off x="720805" y="773663"/>
            <a:ext cx="1585085" cy="1443868"/>
          </a:xfrm>
          <a:custGeom>
            <a:avLst/>
            <a:gdLst/>
            <a:ahLst/>
            <a:cxnLst/>
            <a:rect l="l" t="t" r="r" b="b"/>
            <a:pathLst>
              <a:path w="1585085" h="1443868">
                <a:moveTo>
                  <a:pt x="0" y="1443868"/>
                </a:moveTo>
                <a:lnTo>
                  <a:pt x="1585084" y="1443868"/>
                </a:lnTo>
                <a:lnTo>
                  <a:pt x="1585084" y="0"/>
                </a:lnTo>
                <a:lnTo>
                  <a:pt x="0" y="0"/>
                </a:lnTo>
                <a:lnTo>
                  <a:pt x="0" y="144386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rot="-4451544">
            <a:off x="-1595244" y="9483192"/>
            <a:ext cx="7785233" cy="7335450"/>
          </a:xfrm>
          <a:custGeom>
            <a:avLst/>
            <a:gdLst/>
            <a:ahLst/>
            <a:cxnLst/>
            <a:rect l="l" t="t" r="r" b="b"/>
            <a:pathLst>
              <a:path w="7785233" h="7335450">
                <a:moveTo>
                  <a:pt x="0" y="0"/>
                </a:moveTo>
                <a:lnTo>
                  <a:pt x="7785233" y="0"/>
                </a:lnTo>
                <a:lnTo>
                  <a:pt x="7785233" y="7335450"/>
                </a:lnTo>
                <a:lnTo>
                  <a:pt x="0" y="7335450"/>
                </a:lnTo>
                <a:lnTo>
                  <a:pt x="0" y="0"/>
                </a:lnTo>
                <a:close/>
              </a:path>
            </a:pathLst>
          </a:custGeom>
          <a:blipFill>
            <a:blip r:embed="rId3">
              <a:alphaModFix amt="30000"/>
            </a:blip>
            <a:stretch>
              <a:fillRect t="-5205" b="-5205"/>
            </a:stretch>
          </a:blipFill>
        </p:spPr>
        <p:txBody>
          <a:bodyPr/>
          <a:lstStyle/>
          <a:p>
            <a:endParaRPr lang="fr-CA"/>
          </a:p>
        </p:txBody>
      </p:sp>
      <p:sp>
        <p:nvSpPr>
          <p:cNvPr id="9" name="Freeform 9"/>
          <p:cNvSpPr/>
          <p:nvPr/>
        </p:nvSpPr>
        <p:spPr>
          <a:xfrm>
            <a:off x="14775756" y="6645343"/>
            <a:ext cx="2103057" cy="3641657"/>
          </a:xfrm>
          <a:custGeom>
            <a:avLst/>
            <a:gdLst/>
            <a:ahLst/>
            <a:cxnLst/>
            <a:rect l="l" t="t" r="r" b="b"/>
            <a:pathLst>
              <a:path w="2103057" h="3641657">
                <a:moveTo>
                  <a:pt x="0" y="0"/>
                </a:moveTo>
                <a:lnTo>
                  <a:pt x="2103057" y="0"/>
                </a:lnTo>
                <a:lnTo>
                  <a:pt x="2103057" y="3641657"/>
                </a:lnTo>
                <a:lnTo>
                  <a:pt x="0" y="3641657"/>
                </a:lnTo>
                <a:lnTo>
                  <a:pt x="0" y="0"/>
                </a:lnTo>
                <a:close/>
              </a:path>
            </a:pathLst>
          </a:custGeom>
          <a:blipFill>
            <a:blip r:embed="rId10"/>
            <a:stretch>
              <a:fillRect/>
            </a:stretch>
          </a:blipFill>
        </p:spPr>
        <p:txBody>
          <a:bodyPr/>
          <a:lstStyle/>
          <a:p>
            <a:endParaRPr lang="fr-CA"/>
          </a:p>
        </p:txBody>
      </p:sp>
      <p:sp>
        <p:nvSpPr>
          <p:cNvPr id="10" name="Freeform 10"/>
          <p:cNvSpPr/>
          <p:nvPr/>
        </p:nvSpPr>
        <p:spPr>
          <a:xfrm>
            <a:off x="7211326" y="6718541"/>
            <a:ext cx="1932674" cy="1747630"/>
          </a:xfrm>
          <a:custGeom>
            <a:avLst/>
            <a:gdLst/>
            <a:ahLst/>
            <a:cxnLst/>
            <a:rect l="l" t="t" r="r" b="b"/>
            <a:pathLst>
              <a:path w="1932674" h="1747630">
                <a:moveTo>
                  <a:pt x="0" y="0"/>
                </a:moveTo>
                <a:lnTo>
                  <a:pt x="1932674" y="0"/>
                </a:lnTo>
                <a:lnTo>
                  <a:pt x="1932674" y="1747630"/>
                </a:lnTo>
                <a:lnTo>
                  <a:pt x="0" y="1747630"/>
                </a:lnTo>
                <a:lnTo>
                  <a:pt x="0" y="0"/>
                </a:lnTo>
                <a:close/>
              </a:path>
            </a:pathLst>
          </a:custGeom>
          <a:blipFill>
            <a:blip r:embed="rId11"/>
            <a:stretch>
              <a:fillRect/>
            </a:stretch>
          </a:blipFill>
        </p:spPr>
        <p:txBody>
          <a:bodyPr/>
          <a:lstStyle/>
          <a:p>
            <a:endParaRPr lang="fr-CA"/>
          </a:p>
        </p:txBody>
      </p:sp>
      <p:sp>
        <p:nvSpPr>
          <p:cNvPr id="11" name="TextBox 11"/>
          <p:cNvSpPr txBox="1"/>
          <p:nvPr/>
        </p:nvSpPr>
        <p:spPr>
          <a:xfrm>
            <a:off x="1324711" y="2275188"/>
            <a:ext cx="16366109" cy="869951"/>
          </a:xfrm>
          <a:prstGeom prst="rect">
            <a:avLst/>
          </a:prstGeom>
        </p:spPr>
        <p:txBody>
          <a:bodyPr lIns="0" tIns="0" rIns="0" bIns="0" rtlCol="0" anchor="t">
            <a:spAutoFit/>
          </a:bodyPr>
          <a:lstStyle/>
          <a:p>
            <a:pPr algn="l">
              <a:lnSpc>
                <a:spcPts val="6500"/>
              </a:lnSpc>
            </a:pPr>
            <a:r>
              <a:rPr lang="en-US" sz="6500">
                <a:solidFill>
                  <a:srgbClr val="8F2527"/>
                </a:solidFill>
                <a:latin typeface="Negrita Pro"/>
                <a:ea typeface="Negrita Pro"/>
                <a:cs typeface="Negrita Pro"/>
                <a:sym typeface="Negrita Pro"/>
              </a:rPr>
              <a:t>Aider une personne non voyante </a:t>
            </a:r>
          </a:p>
        </p:txBody>
      </p:sp>
      <p:sp>
        <p:nvSpPr>
          <p:cNvPr id="12" name="TextBox 12"/>
          <p:cNvSpPr txBox="1"/>
          <p:nvPr/>
        </p:nvSpPr>
        <p:spPr>
          <a:xfrm>
            <a:off x="1324711" y="4274674"/>
            <a:ext cx="12550425" cy="5292725"/>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Lorsque la personne présente une incapacité visuelle, il est important :</a:t>
            </a:r>
          </a:p>
          <a:p>
            <a:pPr algn="l">
              <a:lnSpc>
                <a:spcPts val="2800"/>
              </a:lnSpc>
            </a:pPr>
            <a:endParaRPr lang="en-US" sz="2000">
              <a:solidFill>
                <a:srgbClr val="000000"/>
              </a:solidFill>
              <a:latin typeface="Roboto"/>
              <a:ea typeface="Roboto"/>
              <a:cs typeface="Roboto"/>
              <a:sym typeface="Roboto"/>
            </a:endParaRPr>
          </a:p>
          <a:p>
            <a:pPr marL="431801" lvl="1" indent="-215900" algn="l">
              <a:lnSpc>
                <a:spcPts val="2800"/>
              </a:lnSpc>
              <a:buFont typeface="Arial"/>
              <a:buChar char="•"/>
            </a:pPr>
            <a:r>
              <a:rPr lang="en-US" sz="2000">
                <a:solidFill>
                  <a:srgbClr val="000000"/>
                </a:solidFill>
                <a:latin typeface="Roboto"/>
                <a:ea typeface="Roboto"/>
                <a:cs typeface="Roboto"/>
                <a:sym typeface="Roboto"/>
              </a:rPr>
              <a:t>De l’informer du menu avant le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D’utiliser la méthode de l’horloge pour indiquer la position des aliments dans l’assiette</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Exemple de la méthode de l’horloge.</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 Imaginez que l’assiette est une horloge :</a:t>
            </a:r>
          </a:p>
          <a:p>
            <a:pPr marL="431801" lvl="1" indent="-215900" algn="l">
              <a:lnSpc>
                <a:spcPts val="2800"/>
              </a:lnSpc>
              <a:buFont typeface="Arial"/>
              <a:buChar char="•"/>
            </a:pPr>
            <a:r>
              <a:rPr lang="en-US" sz="2000">
                <a:solidFill>
                  <a:srgbClr val="000000"/>
                </a:solidFill>
                <a:latin typeface="Roboto"/>
                <a:ea typeface="Roboto"/>
                <a:cs typeface="Roboto"/>
                <a:sym typeface="Roboto"/>
              </a:rPr>
              <a:t>Les légumes sont à 12 h</a:t>
            </a:r>
          </a:p>
          <a:p>
            <a:pPr marL="431801" lvl="1" indent="-215900" algn="l">
              <a:lnSpc>
                <a:spcPts val="2800"/>
              </a:lnSpc>
              <a:buFont typeface="Arial"/>
              <a:buChar char="•"/>
            </a:pPr>
            <a:r>
              <a:rPr lang="en-US" sz="2000">
                <a:solidFill>
                  <a:srgbClr val="000000"/>
                </a:solidFill>
                <a:latin typeface="Roboto"/>
                <a:ea typeface="Roboto"/>
                <a:cs typeface="Roboto"/>
                <a:sym typeface="Roboto"/>
              </a:rPr>
              <a:t>La viande est à 3 h</a:t>
            </a:r>
          </a:p>
          <a:p>
            <a:pPr marL="431801" lvl="1" indent="-215900" algn="l">
              <a:lnSpc>
                <a:spcPts val="2800"/>
              </a:lnSpc>
              <a:buFont typeface="Arial"/>
              <a:buChar char="•"/>
            </a:pPr>
            <a:r>
              <a:rPr lang="en-US" sz="2000">
                <a:solidFill>
                  <a:srgbClr val="000000"/>
                </a:solidFill>
                <a:latin typeface="Roboto"/>
                <a:ea typeface="Roboto"/>
                <a:cs typeface="Roboto"/>
                <a:sym typeface="Roboto"/>
              </a:rPr>
              <a:t>Les féculents sont à 6 h</a:t>
            </a:r>
          </a:p>
          <a:p>
            <a:pPr marL="431801" lvl="1" indent="-215900" algn="l">
              <a:lnSpc>
                <a:spcPts val="2800"/>
              </a:lnSpc>
              <a:buFont typeface="Arial"/>
              <a:buChar char="•"/>
            </a:pPr>
            <a:r>
              <a:rPr lang="en-US" sz="2000">
                <a:solidFill>
                  <a:srgbClr val="000000"/>
                </a:solidFill>
                <a:latin typeface="Roboto"/>
                <a:ea typeface="Roboto"/>
                <a:cs typeface="Roboto"/>
                <a:sym typeface="Roboto"/>
              </a:rPr>
              <a:t>La salade est à 9 h</a:t>
            </a:r>
          </a:p>
          <a:p>
            <a:pPr marL="431801" lvl="1" indent="-215900" algn="l">
              <a:lnSpc>
                <a:spcPts val="2800"/>
              </a:lnSpc>
              <a:buFont typeface="Arial"/>
              <a:buChar char="•"/>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Ainsi, vous pouvez dire : « Votre viande est à 3 h, vos légumes à 12 h, et vos pommes de terre à 6 h. »</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4169005">
            <a:off x="15244434" y="3556191"/>
            <a:ext cx="5564928" cy="5564928"/>
          </a:xfrm>
          <a:custGeom>
            <a:avLst/>
            <a:gdLst/>
            <a:ahLst/>
            <a:cxnLst/>
            <a:rect l="l" t="t" r="r" b="b"/>
            <a:pathLst>
              <a:path w="5564928" h="5564928">
                <a:moveTo>
                  <a:pt x="0" y="0"/>
                </a:moveTo>
                <a:lnTo>
                  <a:pt x="5564928" y="0"/>
                </a:lnTo>
                <a:lnTo>
                  <a:pt x="5564928" y="5564929"/>
                </a:lnTo>
                <a:lnTo>
                  <a:pt x="0" y="5564929"/>
                </a:lnTo>
                <a:lnTo>
                  <a:pt x="0" y="0"/>
                </a:lnTo>
                <a:close/>
              </a:path>
            </a:pathLst>
          </a:custGeom>
          <a:blipFill>
            <a:blip r:embed="rId2"/>
            <a:stretch>
              <a:fillRect/>
            </a:stretch>
          </a:blipFill>
        </p:spPr>
        <p:txBody>
          <a:bodyPr/>
          <a:lstStyle/>
          <a:p>
            <a:endParaRPr lang="fr-CA"/>
          </a:p>
        </p:txBody>
      </p:sp>
      <p:sp>
        <p:nvSpPr>
          <p:cNvPr id="3" name="Freeform 3"/>
          <p:cNvSpPr/>
          <p:nvPr/>
        </p:nvSpPr>
        <p:spPr>
          <a:xfrm rot="-2164457">
            <a:off x="-3431469" y="-5840696"/>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3">
              <a:alphaModFix amt="30000"/>
            </a:blip>
            <a:stretch>
              <a:fillRect/>
            </a:stretch>
          </a:blipFill>
        </p:spPr>
        <p:txBody>
          <a:bodyPr/>
          <a:lstStyle/>
          <a:p>
            <a:endParaRPr lang="fr-CA"/>
          </a:p>
        </p:txBody>
      </p:sp>
      <p:sp>
        <p:nvSpPr>
          <p:cNvPr id="4" name="Freeform 4"/>
          <p:cNvSpPr/>
          <p:nvPr/>
        </p:nvSpPr>
        <p:spPr>
          <a:xfrm rot="-267913">
            <a:off x="16544582" y="6315183"/>
            <a:ext cx="1429436" cy="1475028"/>
          </a:xfrm>
          <a:custGeom>
            <a:avLst/>
            <a:gdLst/>
            <a:ahLst/>
            <a:cxnLst/>
            <a:rect l="l" t="t" r="r" b="b"/>
            <a:pathLst>
              <a:path w="1429436" h="1475028">
                <a:moveTo>
                  <a:pt x="0" y="0"/>
                </a:moveTo>
                <a:lnTo>
                  <a:pt x="1429436" y="0"/>
                </a:lnTo>
                <a:lnTo>
                  <a:pt x="1429436" y="1475028"/>
                </a:lnTo>
                <a:lnTo>
                  <a:pt x="0" y="1475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p:nvPr/>
        </p:nvSpPr>
        <p:spPr>
          <a:xfrm rot="1506922" flipH="1" flipV="1">
            <a:off x="16250364" y="-102132"/>
            <a:ext cx="1256897" cy="1144919"/>
          </a:xfrm>
          <a:custGeom>
            <a:avLst/>
            <a:gdLst/>
            <a:ahLst/>
            <a:cxnLst/>
            <a:rect l="l" t="t" r="r" b="b"/>
            <a:pathLst>
              <a:path w="1256897" h="1144919">
                <a:moveTo>
                  <a:pt x="1256897" y="1144919"/>
                </a:moveTo>
                <a:lnTo>
                  <a:pt x="0" y="1144919"/>
                </a:lnTo>
                <a:lnTo>
                  <a:pt x="0" y="0"/>
                </a:lnTo>
                <a:lnTo>
                  <a:pt x="1256897" y="0"/>
                </a:lnTo>
                <a:lnTo>
                  <a:pt x="1256897" y="114491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6" name="Freeform 6"/>
          <p:cNvSpPr/>
          <p:nvPr/>
        </p:nvSpPr>
        <p:spPr>
          <a:xfrm rot="2231197">
            <a:off x="16898103" y="8550037"/>
            <a:ext cx="1585436" cy="1418245"/>
          </a:xfrm>
          <a:custGeom>
            <a:avLst/>
            <a:gdLst/>
            <a:ahLst/>
            <a:cxnLst/>
            <a:rect l="l" t="t" r="r" b="b"/>
            <a:pathLst>
              <a:path w="1585436" h="1418245">
                <a:moveTo>
                  <a:pt x="0" y="0"/>
                </a:moveTo>
                <a:lnTo>
                  <a:pt x="1585436" y="0"/>
                </a:lnTo>
                <a:lnTo>
                  <a:pt x="1585436" y="1418245"/>
                </a:lnTo>
                <a:lnTo>
                  <a:pt x="0" y="14182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7" name="Freeform 7"/>
          <p:cNvSpPr/>
          <p:nvPr/>
        </p:nvSpPr>
        <p:spPr>
          <a:xfrm rot="-224350" flipV="1">
            <a:off x="720805" y="773663"/>
            <a:ext cx="1585085" cy="1443868"/>
          </a:xfrm>
          <a:custGeom>
            <a:avLst/>
            <a:gdLst/>
            <a:ahLst/>
            <a:cxnLst/>
            <a:rect l="l" t="t" r="r" b="b"/>
            <a:pathLst>
              <a:path w="1585085" h="1443868">
                <a:moveTo>
                  <a:pt x="0" y="1443868"/>
                </a:moveTo>
                <a:lnTo>
                  <a:pt x="1585084" y="1443868"/>
                </a:lnTo>
                <a:lnTo>
                  <a:pt x="1585084" y="0"/>
                </a:lnTo>
                <a:lnTo>
                  <a:pt x="0" y="0"/>
                </a:lnTo>
                <a:lnTo>
                  <a:pt x="0" y="144386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rot="-4451544">
            <a:off x="-1595244" y="9483192"/>
            <a:ext cx="7785233" cy="7335450"/>
          </a:xfrm>
          <a:custGeom>
            <a:avLst/>
            <a:gdLst/>
            <a:ahLst/>
            <a:cxnLst/>
            <a:rect l="l" t="t" r="r" b="b"/>
            <a:pathLst>
              <a:path w="7785233" h="7335450">
                <a:moveTo>
                  <a:pt x="0" y="0"/>
                </a:moveTo>
                <a:lnTo>
                  <a:pt x="7785233" y="0"/>
                </a:lnTo>
                <a:lnTo>
                  <a:pt x="7785233" y="7335450"/>
                </a:lnTo>
                <a:lnTo>
                  <a:pt x="0" y="7335450"/>
                </a:lnTo>
                <a:lnTo>
                  <a:pt x="0" y="0"/>
                </a:lnTo>
                <a:close/>
              </a:path>
            </a:pathLst>
          </a:custGeom>
          <a:blipFill>
            <a:blip r:embed="rId3">
              <a:alphaModFix amt="30000"/>
            </a:blip>
            <a:stretch>
              <a:fillRect t="-5205" b="-5205"/>
            </a:stretch>
          </a:blipFill>
        </p:spPr>
        <p:txBody>
          <a:bodyPr/>
          <a:lstStyle/>
          <a:p>
            <a:endParaRPr lang="fr-CA"/>
          </a:p>
        </p:txBody>
      </p:sp>
      <p:sp>
        <p:nvSpPr>
          <p:cNvPr id="9" name="Freeform 9"/>
          <p:cNvSpPr/>
          <p:nvPr/>
        </p:nvSpPr>
        <p:spPr>
          <a:xfrm>
            <a:off x="15064908" y="6759916"/>
            <a:ext cx="3357286" cy="3543310"/>
          </a:xfrm>
          <a:custGeom>
            <a:avLst/>
            <a:gdLst/>
            <a:ahLst/>
            <a:cxnLst/>
            <a:rect l="l" t="t" r="r" b="b"/>
            <a:pathLst>
              <a:path w="3357286" h="3543310">
                <a:moveTo>
                  <a:pt x="0" y="0"/>
                </a:moveTo>
                <a:lnTo>
                  <a:pt x="3357287" y="0"/>
                </a:lnTo>
                <a:lnTo>
                  <a:pt x="3357287" y="3543310"/>
                </a:lnTo>
                <a:lnTo>
                  <a:pt x="0" y="3543310"/>
                </a:lnTo>
                <a:lnTo>
                  <a:pt x="0" y="0"/>
                </a:lnTo>
                <a:close/>
              </a:path>
            </a:pathLst>
          </a:custGeom>
          <a:blipFill>
            <a:blip r:embed="rId10"/>
            <a:stretch>
              <a:fillRect/>
            </a:stretch>
          </a:blipFill>
        </p:spPr>
        <p:txBody>
          <a:bodyPr/>
          <a:lstStyle/>
          <a:p>
            <a:endParaRPr lang="fr-CA"/>
          </a:p>
        </p:txBody>
      </p:sp>
      <p:sp>
        <p:nvSpPr>
          <p:cNvPr id="10" name="TextBox 10"/>
          <p:cNvSpPr txBox="1"/>
          <p:nvPr/>
        </p:nvSpPr>
        <p:spPr>
          <a:xfrm>
            <a:off x="1324711" y="2275188"/>
            <a:ext cx="16366109" cy="869951"/>
          </a:xfrm>
          <a:prstGeom prst="rect">
            <a:avLst/>
          </a:prstGeom>
        </p:spPr>
        <p:txBody>
          <a:bodyPr lIns="0" tIns="0" rIns="0" bIns="0" rtlCol="0" anchor="t">
            <a:spAutoFit/>
          </a:bodyPr>
          <a:lstStyle/>
          <a:p>
            <a:pPr algn="l">
              <a:lnSpc>
                <a:spcPts val="6500"/>
              </a:lnSpc>
            </a:pPr>
            <a:r>
              <a:rPr lang="en-US" sz="6500">
                <a:solidFill>
                  <a:srgbClr val="8F2527"/>
                </a:solidFill>
                <a:latin typeface="Negrita Pro"/>
                <a:ea typeface="Negrita Pro"/>
                <a:cs typeface="Negrita Pro"/>
                <a:sym typeface="Negrita Pro"/>
              </a:rPr>
              <a:t>Aider une personne à boire et manger </a:t>
            </a:r>
          </a:p>
        </p:txBody>
      </p:sp>
      <p:sp>
        <p:nvSpPr>
          <p:cNvPr id="11" name="TextBox 11"/>
          <p:cNvSpPr txBox="1"/>
          <p:nvPr/>
        </p:nvSpPr>
        <p:spPr>
          <a:xfrm>
            <a:off x="1324711" y="3248376"/>
            <a:ext cx="17328075" cy="7054850"/>
          </a:xfrm>
          <a:prstGeom prst="rect">
            <a:avLst/>
          </a:prstGeom>
        </p:spPr>
        <p:txBody>
          <a:bodyPr lIns="0" tIns="0" rIns="0" bIns="0" rtlCol="0" anchor="t">
            <a:spAutoFit/>
          </a:bodyPr>
          <a:lstStyle/>
          <a:p>
            <a:pPr algn="l">
              <a:lnSpc>
                <a:spcPts val="2800"/>
              </a:lnSpc>
            </a:pPr>
            <a:endParaRPr/>
          </a:p>
          <a:p>
            <a:pPr algn="l">
              <a:lnSpc>
                <a:spcPts val="2800"/>
              </a:lnSpc>
            </a:pPr>
            <a:r>
              <a:rPr lang="en-US" sz="2000" b="1">
                <a:solidFill>
                  <a:srgbClr val="000000"/>
                </a:solidFill>
                <a:latin typeface="Roboto Bold"/>
                <a:ea typeface="Roboto Bold"/>
                <a:cs typeface="Roboto Bold"/>
                <a:sym typeface="Roboto Bold"/>
              </a:rPr>
              <a:t>Avant le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Vérifier l’environnement (calme, sécuritaire).</a:t>
            </a:r>
          </a:p>
          <a:p>
            <a:pPr marL="431801" lvl="1" indent="-215900" algn="l">
              <a:lnSpc>
                <a:spcPts val="2800"/>
              </a:lnSpc>
              <a:buFont typeface="Arial"/>
              <a:buChar char="•"/>
            </a:pPr>
            <a:r>
              <a:rPr lang="en-US" sz="2000">
                <a:solidFill>
                  <a:srgbClr val="000000"/>
                </a:solidFill>
                <a:latin typeface="Roboto"/>
                <a:ea typeface="Roboto"/>
                <a:cs typeface="Roboto"/>
                <a:sym typeface="Roboto"/>
              </a:rPr>
              <a:t>Amener la personne aux toilettes et changer la culotte au besoin.</a:t>
            </a:r>
          </a:p>
          <a:p>
            <a:pPr marL="431801" lvl="1" indent="-215900" algn="l">
              <a:lnSpc>
                <a:spcPts val="2800"/>
              </a:lnSpc>
              <a:buFont typeface="Arial"/>
              <a:buChar char="•"/>
            </a:pPr>
            <a:r>
              <a:rPr lang="en-US" sz="2000">
                <a:solidFill>
                  <a:srgbClr val="000000"/>
                </a:solidFill>
                <a:latin typeface="Roboto"/>
                <a:ea typeface="Roboto"/>
                <a:cs typeface="Roboto"/>
                <a:sym typeface="Roboto"/>
              </a:rPr>
              <a:t>Laver les mains de la personne.</a:t>
            </a:r>
          </a:p>
          <a:p>
            <a:pPr marL="431801" lvl="1" indent="-215900" algn="l">
              <a:lnSpc>
                <a:spcPts val="2800"/>
              </a:lnSpc>
              <a:buFont typeface="Arial"/>
              <a:buChar char="•"/>
            </a:pPr>
            <a:r>
              <a:rPr lang="en-US" sz="2000">
                <a:solidFill>
                  <a:srgbClr val="000000"/>
                </a:solidFill>
                <a:latin typeface="Roboto"/>
                <a:ea typeface="Roboto"/>
                <a:cs typeface="Roboto"/>
                <a:sym typeface="Roboto"/>
              </a:rPr>
              <a:t>Installer les prothèses dentaires si nécessaire.</a:t>
            </a:r>
          </a:p>
          <a:p>
            <a:pPr marL="431801" lvl="1" indent="-215900" algn="l">
              <a:lnSpc>
                <a:spcPts val="2800"/>
              </a:lnSpc>
              <a:buFont typeface="Arial"/>
              <a:buChar char="•"/>
            </a:pPr>
            <a:r>
              <a:rPr lang="en-US" sz="2000">
                <a:solidFill>
                  <a:srgbClr val="000000"/>
                </a:solidFill>
                <a:latin typeface="Roboto"/>
                <a:ea typeface="Roboto"/>
                <a:cs typeface="Roboto"/>
                <a:sym typeface="Roboto"/>
              </a:rPr>
              <a:t>Faire porter un tablier si requis.</a:t>
            </a:r>
          </a:p>
          <a:p>
            <a:pPr algn="l">
              <a:lnSpc>
                <a:spcPts val="2800"/>
              </a:lnSpc>
            </a:pPr>
            <a:r>
              <a:rPr lang="en-US" sz="2000" b="1">
                <a:solidFill>
                  <a:srgbClr val="000000"/>
                </a:solidFill>
                <a:latin typeface="Roboto Bold"/>
                <a:ea typeface="Roboto Bold"/>
                <a:cs typeface="Roboto Bold"/>
                <a:sym typeface="Roboto Bold"/>
              </a:rPr>
              <a:t>Pendant le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Installer la personne correctement, le dos droit.</a:t>
            </a:r>
          </a:p>
          <a:p>
            <a:pPr marL="431801" lvl="1" indent="-215900" algn="l">
              <a:lnSpc>
                <a:spcPts val="2800"/>
              </a:lnSpc>
              <a:buFont typeface="Arial"/>
              <a:buChar char="•"/>
            </a:pPr>
            <a:r>
              <a:rPr lang="en-US" sz="2000">
                <a:solidFill>
                  <a:srgbClr val="000000"/>
                </a:solidFill>
                <a:latin typeface="Roboto"/>
                <a:ea typeface="Roboto"/>
                <a:cs typeface="Roboto"/>
                <a:sym typeface="Roboto"/>
              </a:rPr>
              <a:t>Utiliser de la vaisselle et des ustensiles adaptés à ses besoins (ex. : placer l’ustensile du côté sain en cas d’hémiplégie).</a:t>
            </a:r>
          </a:p>
          <a:p>
            <a:pPr marL="431801" lvl="1" indent="-215900" algn="l">
              <a:lnSpc>
                <a:spcPts val="2800"/>
              </a:lnSpc>
              <a:buFont typeface="Arial"/>
              <a:buChar char="•"/>
            </a:pPr>
            <a:r>
              <a:rPr lang="en-US" sz="2000">
                <a:solidFill>
                  <a:srgbClr val="000000"/>
                </a:solidFill>
                <a:latin typeface="Roboto"/>
                <a:ea typeface="Roboto"/>
                <a:cs typeface="Roboto"/>
                <a:sym typeface="Roboto"/>
              </a:rPr>
              <a:t>Apporter le plateau et préparer les aliments selon les désirs ou la capacité de la personne (couper la nourriture si nécessaire).</a:t>
            </a:r>
          </a:p>
          <a:p>
            <a:pPr marL="431801" lvl="1" indent="-215900" algn="l">
              <a:lnSpc>
                <a:spcPts val="2800"/>
              </a:lnSpc>
              <a:buFont typeface="Arial"/>
              <a:buChar char="•"/>
            </a:pPr>
            <a:r>
              <a:rPr lang="en-US" sz="2000">
                <a:solidFill>
                  <a:srgbClr val="000000"/>
                </a:solidFill>
                <a:latin typeface="Roboto"/>
                <a:ea typeface="Roboto"/>
                <a:cs typeface="Roboto"/>
                <a:sym typeface="Roboto"/>
              </a:rPr>
              <a:t>Superviser le repas et encourager la participation.</a:t>
            </a:r>
          </a:p>
          <a:p>
            <a:pPr marL="431801" lvl="1" indent="-215900" algn="l">
              <a:lnSpc>
                <a:spcPts val="2800"/>
              </a:lnSpc>
              <a:buFont typeface="Arial"/>
              <a:buChar char="•"/>
            </a:pPr>
            <a:r>
              <a:rPr lang="en-US" sz="2000">
                <a:solidFill>
                  <a:srgbClr val="000000"/>
                </a:solidFill>
                <a:latin typeface="Roboto"/>
                <a:ea typeface="Roboto"/>
                <a:cs typeface="Roboto"/>
                <a:sym typeface="Roboto"/>
              </a:rPr>
              <a:t>Servir les plats un à la fois.</a:t>
            </a:r>
          </a:p>
          <a:p>
            <a:pPr marL="431801" lvl="1" indent="-215900" algn="l">
              <a:lnSpc>
                <a:spcPts val="2800"/>
              </a:lnSpc>
              <a:buFont typeface="Arial"/>
              <a:buChar char="•"/>
            </a:pPr>
            <a:r>
              <a:rPr lang="en-US" sz="2000">
                <a:solidFill>
                  <a:srgbClr val="000000"/>
                </a:solidFill>
                <a:latin typeface="Roboto"/>
                <a:ea typeface="Roboto"/>
                <a:cs typeface="Roboto"/>
                <a:sym typeface="Roboto"/>
              </a:rPr>
              <a:t>Respecter le rythme de la personne et offrir de petites portions.</a:t>
            </a:r>
          </a:p>
          <a:p>
            <a:pPr marL="431801" lvl="1" indent="-215900" algn="l">
              <a:lnSpc>
                <a:spcPts val="2800"/>
              </a:lnSpc>
              <a:buFont typeface="Arial"/>
              <a:buChar char="•"/>
            </a:pPr>
            <a:r>
              <a:rPr lang="en-US" sz="2000">
                <a:solidFill>
                  <a:srgbClr val="000000"/>
                </a:solidFill>
                <a:latin typeface="Roboto"/>
                <a:ea typeface="Roboto"/>
                <a:cs typeface="Roboto"/>
                <a:sym typeface="Roboto"/>
              </a:rPr>
              <a:t>Proposer un menu coloré et des aliments qu’elle aime.</a:t>
            </a:r>
          </a:p>
          <a:p>
            <a:pPr marL="431801" lvl="1" indent="-215900" algn="l">
              <a:lnSpc>
                <a:spcPts val="2800"/>
              </a:lnSpc>
              <a:buFont typeface="Arial"/>
              <a:buChar char="•"/>
            </a:pPr>
            <a:r>
              <a:rPr lang="en-US" sz="2000">
                <a:solidFill>
                  <a:srgbClr val="000000"/>
                </a:solidFill>
                <a:latin typeface="Roboto"/>
                <a:ea typeface="Roboto"/>
                <a:cs typeface="Roboto"/>
                <a:sym typeface="Roboto"/>
              </a:rPr>
              <a:t>Faire boire au besoin, avec une paille ou un verre.</a:t>
            </a:r>
          </a:p>
          <a:p>
            <a:pPr algn="l">
              <a:lnSpc>
                <a:spcPts val="2800"/>
              </a:lnSpc>
            </a:pPr>
            <a:r>
              <a:rPr lang="en-US" sz="2000" b="1">
                <a:solidFill>
                  <a:srgbClr val="000000"/>
                </a:solidFill>
                <a:latin typeface="Roboto Bold"/>
                <a:ea typeface="Roboto Bold"/>
                <a:cs typeface="Roboto Bold"/>
                <a:sym typeface="Roboto Bold"/>
              </a:rPr>
              <a:t>Après le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Effectuer les soins d’hygiène nécessaires (laver la bouche, les mains).</a:t>
            </a:r>
          </a:p>
          <a:p>
            <a:pPr marL="431801" lvl="1" indent="-215900" algn="l">
              <a:lnSpc>
                <a:spcPts val="2800"/>
              </a:lnSpc>
              <a:buFont typeface="Arial"/>
              <a:buChar char="•"/>
            </a:pPr>
            <a:r>
              <a:rPr lang="en-US" sz="2000">
                <a:solidFill>
                  <a:srgbClr val="000000"/>
                </a:solidFill>
                <a:latin typeface="Roboto"/>
                <a:ea typeface="Roboto"/>
                <a:cs typeface="Roboto"/>
                <a:sym typeface="Roboto"/>
              </a:rPr>
              <a:t>Réinstaller la personne confortablement au lit ou au fauteuil.</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4169005">
            <a:off x="15244434" y="3556191"/>
            <a:ext cx="5564928" cy="5564928"/>
          </a:xfrm>
          <a:custGeom>
            <a:avLst/>
            <a:gdLst/>
            <a:ahLst/>
            <a:cxnLst/>
            <a:rect l="l" t="t" r="r" b="b"/>
            <a:pathLst>
              <a:path w="5564928" h="5564928">
                <a:moveTo>
                  <a:pt x="0" y="0"/>
                </a:moveTo>
                <a:lnTo>
                  <a:pt x="5564928" y="0"/>
                </a:lnTo>
                <a:lnTo>
                  <a:pt x="5564928" y="5564929"/>
                </a:lnTo>
                <a:lnTo>
                  <a:pt x="0" y="5564929"/>
                </a:lnTo>
                <a:lnTo>
                  <a:pt x="0" y="0"/>
                </a:lnTo>
                <a:close/>
              </a:path>
            </a:pathLst>
          </a:custGeom>
          <a:blipFill>
            <a:blip r:embed="rId3"/>
            <a:stretch>
              <a:fillRect/>
            </a:stretch>
          </a:blipFill>
        </p:spPr>
        <p:txBody>
          <a:bodyPr/>
          <a:lstStyle/>
          <a:p>
            <a:endParaRPr lang="fr-CA"/>
          </a:p>
        </p:txBody>
      </p:sp>
      <p:sp>
        <p:nvSpPr>
          <p:cNvPr id="3" name="Freeform 3"/>
          <p:cNvSpPr/>
          <p:nvPr/>
        </p:nvSpPr>
        <p:spPr>
          <a:xfrm rot="-2164457">
            <a:off x="-3431469" y="-5840696"/>
            <a:ext cx="9879516" cy="10277780"/>
          </a:xfrm>
          <a:custGeom>
            <a:avLst/>
            <a:gdLst/>
            <a:ahLst/>
            <a:cxnLst/>
            <a:rect l="l" t="t" r="r" b="b"/>
            <a:pathLst>
              <a:path w="9879516" h="10277780">
                <a:moveTo>
                  <a:pt x="0" y="0"/>
                </a:moveTo>
                <a:lnTo>
                  <a:pt x="9879516" y="0"/>
                </a:lnTo>
                <a:lnTo>
                  <a:pt x="9879516" y="10277779"/>
                </a:lnTo>
                <a:lnTo>
                  <a:pt x="0" y="10277779"/>
                </a:lnTo>
                <a:lnTo>
                  <a:pt x="0" y="0"/>
                </a:lnTo>
                <a:close/>
              </a:path>
            </a:pathLst>
          </a:custGeom>
          <a:blipFill>
            <a:blip r:embed="rId4">
              <a:alphaModFix amt="30000"/>
            </a:blip>
            <a:stretch>
              <a:fillRect/>
            </a:stretch>
          </a:blipFill>
        </p:spPr>
        <p:txBody>
          <a:bodyPr/>
          <a:lstStyle/>
          <a:p>
            <a:endParaRPr lang="fr-CA"/>
          </a:p>
        </p:txBody>
      </p:sp>
      <p:sp>
        <p:nvSpPr>
          <p:cNvPr id="4" name="Freeform 4"/>
          <p:cNvSpPr/>
          <p:nvPr/>
        </p:nvSpPr>
        <p:spPr>
          <a:xfrm rot="-267913">
            <a:off x="16544582" y="6315183"/>
            <a:ext cx="1429436" cy="1475028"/>
          </a:xfrm>
          <a:custGeom>
            <a:avLst/>
            <a:gdLst/>
            <a:ahLst/>
            <a:cxnLst/>
            <a:rect l="l" t="t" r="r" b="b"/>
            <a:pathLst>
              <a:path w="1429436" h="1475028">
                <a:moveTo>
                  <a:pt x="0" y="0"/>
                </a:moveTo>
                <a:lnTo>
                  <a:pt x="1429436" y="0"/>
                </a:lnTo>
                <a:lnTo>
                  <a:pt x="1429436" y="1475028"/>
                </a:lnTo>
                <a:lnTo>
                  <a:pt x="0" y="1475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rot="1506922" flipH="1" flipV="1">
            <a:off x="16250364" y="-102132"/>
            <a:ext cx="1256897" cy="1144919"/>
          </a:xfrm>
          <a:custGeom>
            <a:avLst/>
            <a:gdLst/>
            <a:ahLst/>
            <a:cxnLst/>
            <a:rect l="l" t="t" r="r" b="b"/>
            <a:pathLst>
              <a:path w="1256897" h="1144919">
                <a:moveTo>
                  <a:pt x="1256897" y="1144919"/>
                </a:moveTo>
                <a:lnTo>
                  <a:pt x="0" y="1144919"/>
                </a:lnTo>
                <a:lnTo>
                  <a:pt x="0" y="0"/>
                </a:lnTo>
                <a:lnTo>
                  <a:pt x="1256897" y="0"/>
                </a:lnTo>
                <a:lnTo>
                  <a:pt x="1256897" y="114491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6" name="Freeform 6"/>
          <p:cNvSpPr/>
          <p:nvPr/>
        </p:nvSpPr>
        <p:spPr>
          <a:xfrm rot="2231197">
            <a:off x="16898103" y="8550037"/>
            <a:ext cx="1585436" cy="1418245"/>
          </a:xfrm>
          <a:custGeom>
            <a:avLst/>
            <a:gdLst/>
            <a:ahLst/>
            <a:cxnLst/>
            <a:rect l="l" t="t" r="r" b="b"/>
            <a:pathLst>
              <a:path w="1585436" h="1418245">
                <a:moveTo>
                  <a:pt x="0" y="0"/>
                </a:moveTo>
                <a:lnTo>
                  <a:pt x="1585436" y="0"/>
                </a:lnTo>
                <a:lnTo>
                  <a:pt x="1585436" y="1418245"/>
                </a:lnTo>
                <a:lnTo>
                  <a:pt x="0" y="14182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7" name="Freeform 7"/>
          <p:cNvSpPr/>
          <p:nvPr/>
        </p:nvSpPr>
        <p:spPr>
          <a:xfrm rot="-224350" flipV="1">
            <a:off x="720805" y="773663"/>
            <a:ext cx="1585085" cy="1443868"/>
          </a:xfrm>
          <a:custGeom>
            <a:avLst/>
            <a:gdLst/>
            <a:ahLst/>
            <a:cxnLst/>
            <a:rect l="l" t="t" r="r" b="b"/>
            <a:pathLst>
              <a:path w="1585085" h="1443868">
                <a:moveTo>
                  <a:pt x="0" y="1443868"/>
                </a:moveTo>
                <a:lnTo>
                  <a:pt x="1585084" y="1443868"/>
                </a:lnTo>
                <a:lnTo>
                  <a:pt x="1585084" y="0"/>
                </a:lnTo>
                <a:lnTo>
                  <a:pt x="0" y="0"/>
                </a:lnTo>
                <a:lnTo>
                  <a:pt x="0" y="1443868"/>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8" name="Freeform 8"/>
          <p:cNvSpPr/>
          <p:nvPr/>
        </p:nvSpPr>
        <p:spPr>
          <a:xfrm rot="-4451544">
            <a:off x="-1595244" y="9483192"/>
            <a:ext cx="7785233" cy="7335450"/>
          </a:xfrm>
          <a:custGeom>
            <a:avLst/>
            <a:gdLst/>
            <a:ahLst/>
            <a:cxnLst/>
            <a:rect l="l" t="t" r="r" b="b"/>
            <a:pathLst>
              <a:path w="7785233" h="7335450">
                <a:moveTo>
                  <a:pt x="0" y="0"/>
                </a:moveTo>
                <a:lnTo>
                  <a:pt x="7785233" y="0"/>
                </a:lnTo>
                <a:lnTo>
                  <a:pt x="7785233" y="7335450"/>
                </a:lnTo>
                <a:lnTo>
                  <a:pt x="0" y="7335450"/>
                </a:lnTo>
                <a:lnTo>
                  <a:pt x="0" y="0"/>
                </a:lnTo>
                <a:close/>
              </a:path>
            </a:pathLst>
          </a:custGeom>
          <a:blipFill>
            <a:blip r:embed="rId4">
              <a:alphaModFix amt="30000"/>
            </a:blip>
            <a:stretch>
              <a:fillRect t="-5205" b="-5205"/>
            </a:stretch>
          </a:blipFill>
        </p:spPr>
        <p:txBody>
          <a:bodyPr/>
          <a:lstStyle/>
          <a:p>
            <a:endParaRPr lang="fr-CA"/>
          </a:p>
        </p:txBody>
      </p:sp>
      <p:sp>
        <p:nvSpPr>
          <p:cNvPr id="9" name="Freeform 9"/>
          <p:cNvSpPr/>
          <p:nvPr/>
        </p:nvSpPr>
        <p:spPr>
          <a:xfrm>
            <a:off x="13834525" y="7052697"/>
            <a:ext cx="3044288" cy="3234303"/>
          </a:xfrm>
          <a:custGeom>
            <a:avLst/>
            <a:gdLst/>
            <a:ahLst/>
            <a:cxnLst/>
            <a:rect l="l" t="t" r="r" b="b"/>
            <a:pathLst>
              <a:path w="3044288" h="3234303">
                <a:moveTo>
                  <a:pt x="0" y="0"/>
                </a:moveTo>
                <a:lnTo>
                  <a:pt x="3044288" y="0"/>
                </a:lnTo>
                <a:lnTo>
                  <a:pt x="3044288" y="3234303"/>
                </a:lnTo>
                <a:lnTo>
                  <a:pt x="0" y="3234303"/>
                </a:lnTo>
                <a:lnTo>
                  <a:pt x="0" y="0"/>
                </a:lnTo>
                <a:close/>
              </a:path>
            </a:pathLst>
          </a:custGeom>
          <a:blipFill>
            <a:blip r:embed="rId11"/>
            <a:stretch>
              <a:fillRect/>
            </a:stretch>
          </a:blipFill>
        </p:spPr>
        <p:txBody>
          <a:bodyPr/>
          <a:lstStyle/>
          <a:p>
            <a:endParaRPr lang="fr-CA"/>
          </a:p>
        </p:txBody>
      </p:sp>
      <p:sp>
        <p:nvSpPr>
          <p:cNvPr id="10" name="TextBox 10"/>
          <p:cNvSpPr txBox="1"/>
          <p:nvPr/>
        </p:nvSpPr>
        <p:spPr>
          <a:xfrm>
            <a:off x="1324711" y="2275188"/>
            <a:ext cx="16366109" cy="869951"/>
          </a:xfrm>
          <a:prstGeom prst="rect">
            <a:avLst/>
          </a:prstGeom>
        </p:spPr>
        <p:txBody>
          <a:bodyPr lIns="0" tIns="0" rIns="0" bIns="0" rtlCol="0" anchor="t">
            <a:spAutoFit/>
          </a:bodyPr>
          <a:lstStyle/>
          <a:p>
            <a:pPr algn="l">
              <a:lnSpc>
                <a:spcPts val="6500"/>
              </a:lnSpc>
            </a:pPr>
            <a:r>
              <a:rPr lang="en-US" sz="6500">
                <a:solidFill>
                  <a:srgbClr val="8F2527"/>
                </a:solidFill>
                <a:latin typeface="Negrita Pro"/>
                <a:ea typeface="Negrita Pro"/>
                <a:cs typeface="Negrita Pro"/>
                <a:sym typeface="Negrita Pro"/>
              </a:rPr>
              <a:t>Aider une personne dysphagique</a:t>
            </a:r>
          </a:p>
        </p:txBody>
      </p:sp>
      <p:sp>
        <p:nvSpPr>
          <p:cNvPr id="11" name="TextBox 11"/>
          <p:cNvSpPr txBox="1"/>
          <p:nvPr/>
        </p:nvSpPr>
        <p:spPr>
          <a:xfrm>
            <a:off x="1324711" y="3156844"/>
            <a:ext cx="13740197" cy="6350000"/>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Plusieurs personnes peuvent éprouver des difficultés à s’alimenter ou à s’hydrater. </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Pensez notamment :</a:t>
            </a:r>
          </a:p>
          <a:p>
            <a:pPr algn="l">
              <a:lnSpc>
                <a:spcPts val="2800"/>
              </a:lnSpc>
            </a:pPr>
            <a:endParaRPr lang="en-US" sz="2000">
              <a:solidFill>
                <a:srgbClr val="000000"/>
              </a:solidFill>
              <a:latin typeface="Roboto"/>
              <a:ea typeface="Roboto"/>
              <a:cs typeface="Roboto"/>
              <a:sym typeface="Roboto"/>
            </a:endParaRPr>
          </a:p>
          <a:p>
            <a:pPr marL="431801" lvl="1" indent="-215900" algn="l">
              <a:lnSpc>
                <a:spcPts val="2800"/>
              </a:lnSpc>
              <a:buFont typeface="Arial"/>
              <a:buChar char="•"/>
            </a:pPr>
            <a:r>
              <a:rPr lang="en-US" sz="2000">
                <a:solidFill>
                  <a:srgbClr val="000000"/>
                </a:solidFill>
                <a:latin typeface="Roboto"/>
                <a:ea typeface="Roboto"/>
                <a:cs typeface="Roboto"/>
                <a:sym typeface="Roboto"/>
              </a:rPr>
              <a:t>Aux personnes atteintes de maladies dégénératives, comme la maladie d’Alzheimer, la maladie de Parkinson ou la sclérose en plaques. Aux personnes traumatisées crâniennes, à celles qui ont subi un AVC, qui combattent un cancer, ou qui présentent des problèmes de dysphagie.</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Ces difficultés peuvent avoir de nombreuses causes. Il est donc essentiel de posséder des connaissances spécifiques sur le sujet et d’être très vigilant lors de l’accompagnement.</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b="1">
                <a:solidFill>
                  <a:srgbClr val="E82204"/>
                </a:solidFill>
                <a:latin typeface="Roboto Bold"/>
                <a:ea typeface="Roboto Bold"/>
                <a:cs typeface="Roboto Bold"/>
                <a:sym typeface="Roboto Bold"/>
              </a:rPr>
              <a:t>Précautions importantes</a:t>
            </a:r>
          </a:p>
          <a:p>
            <a:pPr marL="431801" lvl="1" indent="-215900" algn="l">
              <a:lnSpc>
                <a:spcPts val="2800"/>
              </a:lnSpc>
              <a:buFont typeface="Arial"/>
              <a:buChar char="•"/>
            </a:pPr>
            <a:r>
              <a:rPr lang="en-US" sz="2000">
                <a:solidFill>
                  <a:srgbClr val="000000"/>
                </a:solidFill>
                <a:latin typeface="Roboto"/>
                <a:ea typeface="Roboto"/>
                <a:cs typeface="Roboto"/>
                <a:sym typeface="Roboto"/>
              </a:rPr>
              <a:t>N’offrez pas de fruits à agrumes (citron, orange, clémentine, mandarine, pamplemousse), car ils sont très acides et peuvent provoquer des lésions graves aux tissus pulmonaires s’ils sont aspirés. En cas d’étouffement, n’essayez pas de donner de l’eau, un liquide ou de taper dans le dos. Pratiquez plutôt la manœuvre de sauvetage, que vous étudierez dans la </a:t>
            </a:r>
            <a:r>
              <a:rPr lang="en-US" sz="2000" b="1" i="1">
                <a:solidFill>
                  <a:srgbClr val="000000"/>
                </a:solidFill>
                <a:latin typeface="Roboto Bold Italics"/>
                <a:ea typeface="Roboto Bold Italics"/>
                <a:cs typeface="Roboto Bold Italics"/>
                <a:sym typeface="Roboto Bold Italics"/>
              </a:rPr>
              <a:t>compétence 22 – Premier</a:t>
            </a:r>
            <a:r>
              <a:rPr lang="en-US" sz="2000" b="1">
                <a:solidFill>
                  <a:srgbClr val="000000"/>
                </a:solidFill>
                <a:latin typeface="Roboto Bold"/>
                <a:ea typeface="Roboto Bold"/>
                <a:cs typeface="Roboto Bold"/>
                <a:sym typeface="Roboto Bold"/>
              </a:rPr>
              <a:t>s secours.</a:t>
            </a:r>
          </a:p>
          <a:p>
            <a:pPr algn="l">
              <a:lnSpc>
                <a:spcPts val="2800"/>
              </a:lnSpc>
            </a:pPr>
            <a:endParaRPr lang="en-US" sz="2000" b="1">
              <a:solidFill>
                <a:srgbClr val="000000"/>
              </a:solidFill>
              <a:latin typeface="Roboto Bold"/>
              <a:ea typeface="Roboto Bold"/>
              <a:cs typeface="Roboto Bold"/>
              <a:sym typeface="Roboto Bold"/>
            </a:endParaRPr>
          </a:p>
          <a:p>
            <a:pPr algn="l">
              <a:lnSpc>
                <a:spcPts val="2800"/>
              </a:lnSpc>
            </a:pPr>
            <a:endParaRPr lang="en-US" sz="2000" b="1">
              <a:solidFill>
                <a:srgbClr val="000000"/>
              </a:solidFill>
              <a:latin typeface="Roboto Bold"/>
              <a:ea typeface="Roboto Bold"/>
              <a:cs typeface="Roboto Bold"/>
              <a:sym typeface="Roboto Bold"/>
            </a:endParaRPr>
          </a:p>
        </p:txBody>
      </p:sp>
      <p:pic>
        <p:nvPicPr>
          <p:cNvPr id="12" name="Média en ligne 11" title="Dysphagie (troubles de la déglutition) et Fausse route, qu'est-ce que c'est ?">
            <a:hlinkClick r:id="" action="ppaction://media"/>
            <a:extLst>
              <a:ext uri="{FF2B5EF4-FFF2-40B4-BE49-F238E27FC236}">
                <a16:creationId xmlns:a16="http://schemas.microsoft.com/office/drawing/2014/main" id="{84154664-77CA-8055-BF34-3F6EB16EADCE}"/>
              </a:ext>
            </a:extLst>
          </p:cNvPr>
          <p:cNvPicPr>
            <a:picLocks noRot="1" noChangeAspect="1"/>
          </p:cNvPicPr>
          <p:nvPr>
            <a:videoFile r:link="rId1"/>
          </p:nvPr>
        </p:nvPicPr>
        <p:blipFill>
          <a:blip r:embed="rId12"/>
          <a:stretch>
            <a:fillRect/>
          </a:stretch>
        </p:blipFill>
        <p:spPr>
          <a:xfrm>
            <a:off x="13641805" y="1780763"/>
            <a:ext cx="4387462" cy="2478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541782">
            <a:off x="-5864370" y="3921060"/>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rot="1878945">
            <a:off x="-638120" y="-2896688"/>
            <a:ext cx="6128647" cy="6128647"/>
          </a:xfrm>
          <a:custGeom>
            <a:avLst/>
            <a:gdLst/>
            <a:ahLst/>
            <a:cxnLst/>
            <a:rect l="l" t="t" r="r" b="b"/>
            <a:pathLst>
              <a:path w="6128647" h="6128647">
                <a:moveTo>
                  <a:pt x="0" y="0"/>
                </a:moveTo>
                <a:lnTo>
                  <a:pt x="6128647" y="0"/>
                </a:lnTo>
                <a:lnTo>
                  <a:pt x="6128647" y="6128647"/>
                </a:lnTo>
                <a:lnTo>
                  <a:pt x="0" y="6128647"/>
                </a:lnTo>
                <a:lnTo>
                  <a:pt x="0" y="0"/>
                </a:lnTo>
                <a:close/>
              </a:path>
            </a:pathLst>
          </a:custGeom>
          <a:blipFill>
            <a:blip r:embed="rId3"/>
            <a:stretch>
              <a:fillRect/>
            </a:stretch>
          </a:blipFill>
        </p:spPr>
        <p:txBody>
          <a:bodyPr/>
          <a:lstStyle/>
          <a:p>
            <a:endParaRPr lang="fr-CA"/>
          </a:p>
        </p:txBody>
      </p:sp>
      <p:sp>
        <p:nvSpPr>
          <p:cNvPr id="4" name="Freeform 4"/>
          <p:cNvSpPr/>
          <p:nvPr/>
        </p:nvSpPr>
        <p:spPr>
          <a:xfrm flipH="1">
            <a:off x="0" y="167636"/>
            <a:ext cx="5576044" cy="2696777"/>
          </a:xfrm>
          <a:custGeom>
            <a:avLst/>
            <a:gdLst/>
            <a:ahLst/>
            <a:cxnLst/>
            <a:rect l="l" t="t" r="r" b="b"/>
            <a:pathLst>
              <a:path w="5576044" h="2696777">
                <a:moveTo>
                  <a:pt x="5576044" y="0"/>
                </a:moveTo>
                <a:lnTo>
                  <a:pt x="0" y="0"/>
                </a:lnTo>
                <a:lnTo>
                  <a:pt x="0" y="2696777"/>
                </a:lnTo>
                <a:lnTo>
                  <a:pt x="5576044" y="2696777"/>
                </a:lnTo>
                <a:lnTo>
                  <a:pt x="557604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p:nvPr/>
        </p:nvSpPr>
        <p:spPr>
          <a:xfrm>
            <a:off x="5193401" y="5137469"/>
            <a:ext cx="7646080" cy="1060894"/>
          </a:xfrm>
          <a:custGeom>
            <a:avLst/>
            <a:gdLst/>
            <a:ahLst/>
            <a:cxnLst/>
            <a:rect l="l" t="t" r="r" b="b"/>
            <a:pathLst>
              <a:path w="7646080" h="1060894">
                <a:moveTo>
                  <a:pt x="0" y="0"/>
                </a:moveTo>
                <a:lnTo>
                  <a:pt x="7646080" y="0"/>
                </a:lnTo>
                <a:lnTo>
                  <a:pt x="7646080" y="1060894"/>
                </a:lnTo>
                <a:lnTo>
                  <a:pt x="0" y="1060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6" name="Freeform 6"/>
          <p:cNvSpPr/>
          <p:nvPr/>
        </p:nvSpPr>
        <p:spPr>
          <a:xfrm rot="-3192131">
            <a:off x="-1252076" y="5113984"/>
            <a:ext cx="5530530" cy="4112703"/>
          </a:xfrm>
          <a:custGeom>
            <a:avLst/>
            <a:gdLst/>
            <a:ahLst/>
            <a:cxnLst/>
            <a:rect l="l" t="t" r="r" b="b"/>
            <a:pathLst>
              <a:path w="5530530" h="4112703">
                <a:moveTo>
                  <a:pt x="0" y="0"/>
                </a:moveTo>
                <a:lnTo>
                  <a:pt x="5530530" y="0"/>
                </a:lnTo>
                <a:lnTo>
                  <a:pt x="5530530" y="4112703"/>
                </a:lnTo>
                <a:lnTo>
                  <a:pt x="0" y="41127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7" name="Freeform 7"/>
          <p:cNvSpPr/>
          <p:nvPr/>
        </p:nvSpPr>
        <p:spPr>
          <a:xfrm flipH="1" flipV="1">
            <a:off x="13703970" y="-1884190"/>
            <a:ext cx="6824533" cy="6044587"/>
          </a:xfrm>
          <a:custGeom>
            <a:avLst/>
            <a:gdLst/>
            <a:ahLst/>
            <a:cxnLst/>
            <a:rect l="l" t="t" r="r" b="b"/>
            <a:pathLst>
              <a:path w="6824533" h="6044587">
                <a:moveTo>
                  <a:pt x="6824534" y="6044587"/>
                </a:moveTo>
                <a:lnTo>
                  <a:pt x="0" y="6044587"/>
                </a:lnTo>
                <a:lnTo>
                  <a:pt x="0" y="0"/>
                </a:lnTo>
                <a:lnTo>
                  <a:pt x="6824534" y="0"/>
                </a:lnTo>
                <a:lnTo>
                  <a:pt x="6824534" y="604458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8" name="Freeform 8"/>
          <p:cNvSpPr/>
          <p:nvPr/>
        </p:nvSpPr>
        <p:spPr>
          <a:xfrm rot="-1741947">
            <a:off x="14776432" y="5602653"/>
            <a:ext cx="8134907" cy="8462842"/>
          </a:xfrm>
          <a:custGeom>
            <a:avLst/>
            <a:gdLst/>
            <a:ahLst/>
            <a:cxnLst/>
            <a:rect l="l" t="t" r="r" b="b"/>
            <a:pathLst>
              <a:path w="8134907" h="8462842">
                <a:moveTo>
                  <a:pt x="0" y="0"/>
                </a:moveTo>
                <a:lnTo>
                  <a:pt x="8134907" y="0"/>
                </a:lnTo>
                <a:lnTo>
                  <a:pt x="8134907" y="8462842"/>
                </a:lnTo>
                <a:lnTo>
                  <a:pt x="0" y="8462842"/>
                </a:lnTo>
                <a:lnTo>
                  <a:pt x="0" y="0"/>
                </a:lnTo>
                <a:close/>
              </a:path>
            </a:pathLst>
          </a:custGeom>
          <a:blipFill>
            <a:blip r:embed="rId2">
              <a:alphaModFix amt="30000"/>
            </a:blip>
            <a:stretch>
              <a:fillRect/>
            </a:stretch>
          </a:blipFill>
        </p:spPr>
        <p:txBody>
          <a:bodyPr/>
          <a:lstStyle/>
          <a:p>
            <a:endParaRPr lang="fr-CA"/>
          </a:p>
        </p:txBody>
      </p:sp>
      <p:sp>
        <p:nvSpPr>
          <p:cNvPr id="9" name="Freeform 9"/>
          <p:cNvSpPr/>
          <p:nvPr/>
        </p:nvSpPr>
        <p:spPr>
          <a:xfrm flipH="1">
            <a:off x="14500504" y="6824219"/>
            <a:ext cx="3205016" cy="2919478"/>
          </a:xfrm>
          <a:custGeom>
            <a:avLst/>
            <a:gdLst/>
            <a:ahLst/>
            <a:cxnLst/>
            <a:rect l="l" t="t" r="r" b="b"/>
            <a:pathLst>
              <a:path w="3205016" h="2919478">
                <a:moveTo>
                  <a:pt x="3205016" y="0"/>
                </a:moveTo>
                <a:lnTo>
                  <a:pt x="0" y="0"/>
                </a:lnTo>
                <a:lnTo>
                  <a:pt x="0" y="2919479"/>
                </a:lnTo>
                <a:lnTo>
                  <a:pt x="3205016" y="2919479"/>
                </a:lnTo>
                <a:lnTo>
                  <a:pt x="3205016"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0" name="Freeform 10"/>
          <p:cNvSpPr/>
          <p:nvPr/>
        </p:nvSpPr>
        <p:spPr>
          <a:xfrm flipH="1">
            <a:off x="14461691" y="2864413"/>
            <a:ext cx="1956209" cy="1973477"/>
          </a:xfrm>
          <a:custGeom>
            <a:avLst/>
            <a:gdLst/>
            <a:ahLst/>
            <a:cxnLst/>
            <a:rect l="l" t="t" r="r" b="b"/>
            <a:pathLst>
              <a:path w="1956209" h="1973477">
                <a:moveTo>
                  <a:pt x="1956209" y="0"/>
                </a:moveTo>
                <a:lnTo>
                  <a:pt x="0" y="0"/>
                </a:lnTo>
                <a:lnTo>
                  <a:pt x="0" y="1973477"/>
                </a:lnTo>
                <a:lnTo>
                  <a:pt x="1956209" y="1973477"/>
                </a:lnTo>
                <a:lnTo>
                  <a:pt x="1956209"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11" name="Freeform 11"/>
          <p:cNvSpPr/>
          <p:nvPr/>
        </p:nvSpPr>
        <p:spPr>
          <a:xfrm>
            <a:off x="7897720" y="7387084"/>
            <a:ext cx="2620085" cy="2620085"/>
          </a:xfrm>
          <a:custGeom>
            <a:avLst/>
            <a:gdLst/>
            <a:ahLst/>
            <a:cxnLst/>
            <a:rect l="l" t="t" r="r" b="b"/>
            <a:pathLst>
              <a:path w="2620085" h="2620085">
                <a:moveTo>
                  <a:pt x="0" y="0"/>
                </a:moveTo>
                <a:lnTo>
                  <a:pt x="2620085" y="0"/>
                </a:lnTo>
                <a:lnTo>
                  <a:pt x="2620085" y="2620085"/>
                </a:lnTo>
                <a:lnTo>
                  <a:pt x="0" y="2620085"/>
                </a:lnTo>
                <a:lnTo>
                  <a:pt x="0" y="0"/>
                </a:lnTo>
                <a:close/>
              </a:path>
            </a:pathLst>
          </a:custGeom>
          <a:blipFill>
            <a:blip r:embed="rId16"/>
            <a:stretch>
              <a:fillRect/>
            </a:stretch>
          </a:blipFill>
        </p:spPr>
        <p:txBody>
          <a:bodyPr/>
          <a:lstStyle/>
          <a:p>
            <a:endParaRPr lang="fr-CA"/>
          </a:p>
        </p:txBody>
      </p:sp>
      <p:sp>
        <p:nvSpPr>
          <p:cNvPr id="12" name="TextBox 12"/>
          <p:cNvSpPr txBox="1"/>
          <p:nvPr/>
        </p:nvSpPr>
        <p:spPr>
          <a:xfrm>
            <a:off x="5054002" y="3112063"/>
            <a:ext cx="8179996" cy="1730374"/>
          </a:xfrm>
          <a:prstGeom prst="rect">
            <a:avLst/>
          </a:prstGeom>
        </p:spPr>
        <p:txBody>
          <a:bodyPr lIns="0" tIns="0" rIns="0" bIns="0" rtlCol="0" anchor="t">
            <a:spAutoFit/>
          </a:bodyPr>
          <a:lstStyle/>
          <a:p>
            <a:pPr algn="ctr">
              <a:lnSpc>
                <a:spcPts val="12999"/>
              </a:lnSpc>
            </a:pPr>
            <a:r>
              <a:rPr lang="en-US" sz="12999" dirty="0" err="1">
                <a:solidFill>
                  <a:srgbClr val="8F2527"/>
                </a:solidFill>
                <a:latin typeface="Negrita Pro"/>
                <a:ea typeface="Negrita Pro"/>
                <a:cs typeface="Negrita Pro"/>
                <a:sym typeface="Negrita Pro"/>
              </a:rPr>
              <a:t>wooflash</a:t>
            </a:r>
            <a:endParaRPr lang="en-US" sz="12999" dirty="0">
              <a:solidFill>
                <a:srgbClr val="8F2527"/>
              </a:solidFill>
              <a:latin typeface="Negrita Pro"/>
              <a:ea typeface="Negrita Pro"/>
              <a:cs typeface="Negrita Pro"/>
              <a:sym typeface="Negrita Pro"/>
            </a:endParaRPr>
          </a:p>
        </p:txBody>
      </p:sp>
      <p:sp>
        <p:nvSpPr>
          <p:cNvPr id="13" name="TextBox 13"/>
          <p:cNvSpPr txBox="1"/>
          <p:nvPr/>
        </p:nvSpPr>
        <p:spPr>
          <a:xfrm>
            <a:off x="5576044" y="5379213"/>
            <a:ext cx="7263437" cy="2007871"/>
          </a:xfrm>
          <a:prstGeom prst="rect">
            <a:avLst/>
          </a:prstGeom>
        </p:spPr>
        <p:txBody>
          <a:bodyPr lIns="0" tIns="0" rIns="0" bIns="0" rtlCol="0" anchor="t">
            <a:spAutoFit/>
          </a:bodyPr>
          <a:lstStyle/>
          <a:p>
            <a:pPr algn="ctr">
              <a:lnSpc>
                <a:spcPts val="6000"/>
              </a:lnSpc>
            </a:pPr>
            <a:r>
              <a:rPr lang="en-US" sz="6000">
                <a:solidFill>
                  <a:srgbClr val="000000"/>
                </a:solidFill>
                <a:latin typeface="Negrita Pro"/>
                <a:ea typeface="Negrita Pro"/>
                <a:cs typeface="Negrita Pro"/>
                <a:sym typeface="Negrita Pro"/>
              </a:rPr>
              <a:t>Qui suis-je ? </a:t>
            </a:r>
          </a:p>
          <a:p>
            <a:pPr algn="ctr">
              <a:lnSpc>
                <a:spcPts val="6000"/>
              </a:lnSpc>
            </a:pPr>
            <a:endParaRPr lang="en-US" sz="6000">
              <a:solidFill>
                <a:srgbClr val="000000"/>
              </a:solidFill>
              <a:latin typeface="Negrita Pro"/>
              <a:ea typeface="Negrita Pro"/>
              <a:cs typeface="Negrita Pro"/>
              <a:sym typeface="Negrita Pro"/>
            </a:endParaRPr>
          </a:p>
          <a:p>
            <a:pPr algn="ctr">
              <a:lnSpc>
                <a:spcPts val="3600"/>
              </a:lnSpc>
            </a:pPr>
            <a:r>
              <a:rPr lang="en-US" sz="3600">
                <a:solidFill>
                  <a:srgbClr val="000000"/>
                </a:solidFill>
                <a:latin typeface="Negrita Pro"/>
                <a:ea typeface="Negrita Pro"/>
                <a:cs typeface="Negrita Pro"/>
                <a:sym typeface="Negrita Pro"/>
              </a:rPr>
              <a:t>MSKK70RQ</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944933">
            <a:off x="-3608608" y="-4287615"/>
            <a:ext cx="9879516" cy="10277780"/>
          </a:xfrm>
          <a:custGeom>
            <a:avLst/>
            <a:gdLst/>
            <a:ahLst/>
            <a:cxnLst/>
            <a:rect l="l" t="t" r="r" b="b"/>
            <a:pathLst>
              <a:path w="9879516" h="10277780">
                <a:moveTo>
                  <a:pt x="0" y="0"/>
                </a:moveTo>
                <a:lnTo>
                  <a:pt x="9879515" y="0"/>
                </a:lnTo>
                <a:lnTo>
                  <a:pt x="9879515" y="10277780"/>
                </a:lnTo>
                <a:lnTo>
                  <a:pt x="0" y="10277780"/>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rot="9685506">
            <a:off x="15432609" y="3428114"/>
            <a:ext cx="7072898" cy="7358021"/>
          </a:xfrm>
          <a:custGeom>
            <a:avLst/>
            <a:gdLst/>
            <a:ahLst/>
            <a:cxnLst/>
            <a:rect l="l" t="t" r="r" b="b"/>
            <a:pathLst>
              <a:path w="7072898" h="7358021">
                <a:moveTo>
                  <a:pt x="0" y="0"/>
                </a:moveTo>
                <a:lnTo>
                  <a:pt x="7072898" y="0"/>
                </a:lnTo>
                <a:lnTo>
                  <a:pt x="7072898" y="7358021"/>
                </a:lnTo>
                <a:lnTo>
                  <a:pt x="0" y="7358021"/>
                </a:lnTo>
                <a:lnTo>
                  <a:pt x="0" y="0"/>
                </a:lnTo>
                <a:close/>
              </a:path>
            </a:pathLst>
          </a:custGeom>
          <a:blipFill>
            <a:blip r:embed="rId2">
              <a:alphaModFix amt="30000"/>
            </a:blip>
            <a:stretch>
              <a:fillRect/>
            </a:stretch>
          </a:blipFill>
        </p:spPr>
        <p:txBody>
          <a:bodyPr/>
          <a:lstStyle/>
          <a:p>
            <a:endParaRPr lang="fr-CA"/>
          </a:p>
        </p:txBody>
      </p:sp>
      <p:sp>
        <p:nvSpPr>
          <p:cNvPr id="4" name="Freeform 4"/>
          <p:cNvSpPr/>
          <p:nvPr/>
        </p:nvSpPr>
        <p:spPr>
          <a:xfrm>
            <a:off x="664040" y="7750548"/>
            <a:ext cx="2187292" cy="1992425"/>
          </a:xfrm>
          <a:custGeom>
            <a:avLst/>
            <a:gdLst/>
            <a:ahLst/>
            <a:cxnLst/>
            <a:rect l="l" t="t" r="r" b="b"/>
            <a:pathLst>
              <a:path w="2187292" h="1992425">
                <a:moveTo>
                  <a:pt x="0" y="0"/>
                </a:moveTo>
                <a:lnTo>
                  <a:pt x="2187292" y="0"/>
                </a:lnTo>
                <a:lnTo>
                  <a:pt x="2187292" y="1992425"/>
                </a:lnTo>
                <a:lnTo>
                  <a:pt x="0" y="19924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5" name="Freeform 5"/>
          <p:cNvSpPr/>
          <p:nvPr/>
        </p:nvSpPr>
        <p:spPr>
          <a:xfrm>
            <a:off x="16172524" y="270333"/>
            <a:ext cx="1742708" cy="1798292"/>
          </a:xfrm>
          <a:custGeom>
            <a:avLst/>
            <a:gdLst/>
            <a:ahLst/>
            <a:cxnLst/>
            <a:rect l="l" t="t" r="r" b="b"/>
            <a:pathLst>
              <a:path w="1742708" h="1798292">
                <a:moveTo>
                  <a:pt x="0" y="0"/>
                </a:moveTo>
                <a:lnTo>
                  <a:pt x="1742708" y="0"/>
                </a:lnTo>
                <a:lnTo>
                  <a:pt x="1742708" y="1798292"/>
                </a:lnTo>
                <a:lnTo>
                  <a:pt x="0" y="1798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p:nvPr/>
        </p:nvSpPr>
        <p:spPr>
          <a:xfrm rot="1892457">
            <a:off x="15986823" y="8050496"/>
            <a:ext cx="1983594" cy="1774415"/>
          </a:xfrm>
          <a:custGeom>
            <a:avLst/>
            <a:gdLst/>
            <a:ahLst/>
            <a:cxnLst/>
            <a:rect l="l" t="t" r="r" b="b"/>
            <a:pathLst>
              <a:path w="1983594" h="1774415">
                <a:moveTo>
                  <a:pt x="0" y="0"/>
                </a:moveTo>
                <a:lnTo>
                  <a:pt x="1983593" y="0"/>
                </a:lnTo>
                <a:lnTo>
                  <a:pt x="1983593" y="1774415"/>
                </a:lnTo>
                <a:lnTo>
                  <a:pt x="0" y="1774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7" name="Freeform 7"/>
          <p:cNvSpPr/>
          <p:nvPr/>
        </p:nvSpPr>
        <p:spPr>
          <a:xfrm flipH="1" flipV="1">
            <a:off x="4863298" y="-907014"/>
            <a:ext cx="2584994" cy="2354694"/>
          </a:xfrm>
          <a:custGeom>
            <a:avLst/>
            <a:gdLst/>
            <a:ahLst/>
            <a:cxnLst/>
            <a:rect l="l" t="t" r="r" b="b"/>
            <a:pathLst>
              <a:path w="2584994" h="2354694">
                <a:moveTo>
                  <a:pt x="2584994" y="2354694"/>
                </a:moveTo>
                <a:lnTo>
                  <a:pt x="0" y="2354694"/>
                </a:lnTo>
                <a:lnTo>
                  <a:pt x="0" y="0"/>
                </a:lnTo>
                <a:lnTo>
                  <a:pt x="2584994" y="0"/>
                </a:lnTo>
                <a:lnTo>
                  <a:pt x="2584994" y="23546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915720">
            <a:off x="1078737" y="3634617"/>
            <a:ext cx="1433233" cy="3342817"/>
          </a:xfrm>
          <a:custGeom>
            <a:avLst/>
            <a:gdLst/>
            <a:ahLst/>
            <a:cxnLst/>
            <a:rect l="l" t="t" r="r" b="b"/>
            <a:pathLst>
              <a:path w="1433233" h="3342817">
                <a:moveTo>
                  <a:pt x="0" y="0"/>
                </a:moveTo>
                <a:lnTo>
                  <a:pt x="1433233" y="0"/>
                </a:lnTo>
                <a:lnTo>
                  <a:pt x="1433233" y="3342817"/>
                </a:lnTo>
                <a:lnTo>
                  <a:pt x="0" y="33428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9" name="Freeform 9"/>
          <p:cNvSpPr/>
          <p:nvPr/>
        </p:nvSpPr>
        <p:spPr>
          <a:xfrm>
            <a:off x="3233278" y="5143500"/>
            <a:ext cx="3884308" cy="5094175"/>
          </a:xfrm>
          <a:custGeom>
            <a:avLst/>
            <a:gdLst/>
            <a:ahLst/>
            <a:cxnLst/>
            <a:rect l="l" t="t" r="r" b="b"/>
            <a:pathLst>
              <a:path w="3884308" h="5094175">
                <a:moveTo>
                  <a:pt x="0" y="0"/>
                </a:moveTo>
                <a:lnTo>
                  <a:pt x="3884308" y="0"/>
                </a:lnTo>
                <a:lnTo>
                  <a:pt x="3884308" y="5094175"/>
                </a:lnTo>
                <a:lnTo>
                  <a:pt x="0" y="5094175"/>
                </a:lnTo>
                <a:lnTo>
                  <a:pt x="0" y="0"/>
                </a:lnTo>
                <a:close/>
              </a:path>
            </a:pathLst>
          </a:custGeom>
          <a:blipFill>
            <a:blip r:embed="rId11"/>
            <a:stretch>
              <a:fillRect/>
            </a:stretch>
          </a:blipFill>
        </p:spPr>
        <p:txBody>
          <a:bodyPr/>
          <a:lstStyle/>
          <a:p>
            <a:endParaRPr lang="fr-CA"/>
          </a:p>
        </p:txBody>
      </p:sp>
      <p:sp>
        <p:nvSpPr>
          <p:cNvPr id="10" name="TextBox 10"/>
          <p:cNvSpPr txBox="1"/>
          <p:nvPr/>
        </p:nvSpPr>
        <p:spPr>
          <a:xfrm>
            <a:off x="7498586" y="2192450"/>
            <a:ext cx="809756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Signes de déshydratation </a:t>
            </a:r>
          </a:p>
        </p:txBody>
      </p:sp>
      <p:sp>
        <p:nvSpPr>
          <p:cNvPr id="11" name="TextBox 11"/>
          <p:cNvSpPr txBox="1"/>
          <p:nvPr/>
        </p:nvSpPr>
        <p:spPr>
          <a:xfrm>
            <a:off x="7498586" y="4380402"/>
            <a:ext cx="10998281" cy="5270755"/>
          </a:xfrm>
          <a:prstGeom prst="rect">
            <a:avLst/>
          </a:prstGeom>
        </p:spPr>
        <p:txBody>
          <a:bodyPr lIns="0" tIns="0" rIns="0" bIns="0" rtlCol="0" anchor="t">
            <a:spAutoFit/>
          </a:bodyPr>
          <a:lstStyle/>
          <a:p>
            <a:pPr algn="l">
              <a:lnSpc>
                <a:spcPts val="3803"/>
              </a:lnSpc>
            </a:pPr>
            <a:r>
              <a:rPr lang="en-US" sz="2716" b="1">
                <a:solidFill>
                  <a:srgbClr val="000000"/>
                </a:solidFill>
                <a:latin typeface="Roboto Bold"/>
                <a:ea typeface="Roboto Bold"/>
                <a:cs typeface="Roboto Bold"/>
                <a:sym typeface="Roboto Bold"/>
              </a:rPr>
              <a:t>Principaux symptômes de la déshydratation</a:t>
            </a:r>
          </a:p>
          <a:p>
            <a:pPr marL="586480" lvl="1" indent="-293240" algn="l">
              <a:lnSpc>
                <a:spcPts val="3803"/>
              </a:lnSpc>
              <a:buFont typeface="Arial"/>
              <a:buChar char="•"/>
            </a:pPr>
            <a:r>
              <a:rPr lang="en-US" sz="2716">
                <a:solidFill>
                  <a:srgbClr val="000000"/>
                </a:solidFill>
                <a:latin typeface="Roboto"/>
                <a:ea typeface="Roboto"/>
                <a:cs typeface="Roboto"/>
                <a:sym typeface="Roboto"/>
              </a:rPr>
              <a:t>Diminution de la quantité d’urines</a:t>
            </a:r>
          </a:p>
          <a:p>
            <a:pPr marL="586480" lvl="1" indent="-293240" algn="l">
              <a:lnSpc>
                <a:spcPts val="3803"/>
              </a:lnSpc>
              <a:buFont typeface="Arial"/>
              <a:buChar char="•"/>
            </a:pPr>
            <a:r>
              <a:rPr lang="en-US" sz="2716">
                <a:solidFill>
                  <a:srgbClr val="000000"/>
                </a:solidFill>
                <a:latin typeface="Roboto"/>
                <a:ea typeface="Roboto"/>
                <a:cs typeface="Roboto"/>
                <a:sym typeface="Roboto"/>
              </a:rPr>
              <a:t>Augmentation de la sensation de soif</a:t>
            </a:r>
          </a:p>
          <a:p>
            <a:pPr marL="586480" lvl="1" indent="-293240" algn="l">
              <a:lnSpc>
                <a:spcPts val="3803"/>
              </a:lnSpc>
              <a:buFont typeface="Arial"/>
              <a:buChar char="•"/>
            </a:pPr>
            <a:r>
              <a:rPr lang="en-US" sz="2716">
                <a:solidFill>
                  <a:srgbClr val="000000"/>
                </a:solidFill>
                <a:latin typeface="Roboto"/>
                <a:ea typeface="Roboto"/>
                <a:cs typeface="Roboto"/>
                <a:sym typeface="Roboto"/>
              </a:rPr>
              <a:t>Baisse de la tension artérielle</a:t>
            </a:r>
          </a:p>
          <a:p>
            <a:pPr marL="586480" lvl="1" indent="-293240" algn="l">
              <a:lnSpc>
                <a:spcPts val="3803"/>
              </a:lnSpc>
              <a:buFont typeface="Arial"/>
              <a:buChar char="•"/>
            </a:pPr>
            <a:r>
              <a:rPr lang="en-US" sz="2716">
                <a:solidFill>
                  <a:srgbClr val="000000"/>
                </a:solidFill>
                <a:latin typeface="Roboto"/>
                <a:ea typeface="Roboto"/>
                <a:cs typeface="Roboto"/>
                <a:sym typeface="Roboto"/>
              </a:rPr>
              <a:t>Sécheresse de la peau et des muqueuses</a:t>
            </a:r>
          </a:p>
          <a:p>
            <a:pPr marL="586480" lvl="1" indent="-293240" algn="l">
              <a:lnSpc>
                <a:spcPts val="3803"/>
              </a:lnSpc>
              <a:buFont typeface="Arial"/>
              <a:buChar char="•"/>
            </a:pPr>
            <a:r>
              <a:rPr lang="en-US" sz="2716">
                <a:solidFill>
                  <a:srgbClr val="000000"/>
                </a:solidFill>
                <a:latin typeface="Roboto"/>
                <a:ea typeface="Roboto"/>
                <a:cs typeface="Roboto"/>
                <a:sym typeface="Roboto"/>
              </a:rPr>
              <a:t>Pli cutané persistant</a:t>
            </a:r>
          </a:p>
          <a:p>
            <a:pPr marL="586480" lvl="1" indent="-293240" algn="l">
              <a:lnSpc>
                <a:spcPts val="3803"/>
              </a:lnSpc>
              <a:buFont typeface="Arial"/>
              <a:buChar char="•"/>
            </a:pPr>
            <a:r>
              <a:rPr lang="en-US" sz="2716">
                <a:solidFill>
                  <a:srgbClr val="000000"/>
                </a:solidFill>
                <a:latin typeface="Roboto"/>
                <a:ea typeface="Roboto"/>
                <a:cs typeface="Roboto"/>
                <a:sym typeface="Roboto"/>
              </a:rPr>
              <a:t>Aspect grisâtre de la peau</a:t>
            </a:r>
          </a:p>
          <a:p>
            <a:pPr marL="586480" lvl="1" indent="-293240" algn="l">
              <a:lnSpc>
                <a:spcPts val="3803"/>
              </a:lnSpc>
              <a:buFont typeface="Arial"/>
              <a:buChar char="•"/>
            </a:pPr>
            <a:r>
              <a:rPr lang="en-US" sz="2716">
                <a:solidFill>
                  <a:srgbClr val="000000"/>
                </a:solidFill>
                <a:latin typeface="Roboto"/>
                <a:ea typeface="Roboto"/>
                <a:cs typeface="Roboto"/>
                <a:sym typeface="Roboto"/>
              </a:rPr>
              <a:t>Diminution de la concentration</a:t>
            </a:r>
          </a:p>
          <a:p>
            <a:pPr marL="586480" lvl="1" indent="-293240" algn="l">
              <a:lnSpc>
                <a:spcPts val="3803"/>
              </a:lnSpc>
              <a:buFont typeface="Arial"/>
              <a:buChar char="•"/>
            </a:pPr>
            <a:r>
              <a:rPr lang="en-US" sz="2716">
                <a:solidFill>
                  <a:srgbClr val="000000"/>
                </a:solidFill>
                <a:latin typeface="Roboto"/>
                <a:ea typeface="Roboto"/>
                <a:cs typeface="Roboto"/>
                <a:sym typeface="Roboto"/>
              </a:rPr>
              <a:t>Désorientation accrue</a:t>
            </a:r>
          </a:p>
          <a:p>
            <a:pPr marL="586480" lvl="1" indent="-293240" algn="l">
              <a:lnSpc>
                <a:spcPts val="3803"/>
              </a:lnSpc>
              <a:buFont typeface="Arial"/>
              <a:buChar char="•"/>
            </a:pPr>
            <a:r>
              <a:rPr lang="en-US" sz="2716">
                <a:solidFill>
                  <a:srgbClr val="000000"/>
                </a:solidFill>
                <a:latin typeface="Roboto"/>
                <a:ea typeface="Roboto"/>
                <a:cs typeface="Roboto"/>
                <a:sym typeface="Roboto"/>
              </a:rPr>
              <a:t>Augmentation du rythme cardiaque et pouls faible</a:t>
            </a:r>
          </a:p>
          <a:p>
            <a:pPr algn="l">
              <a:lnSpc>
                <a:spcPts val="3803"/>
              </a:lnSpc>
            </a:pPr>
            <a:endParaRPr lang="en-US" sz="2716">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944933">
            <a:off x="-3608608" y="-4287615"/>
            <a:ext cx="9879516" cy="10277780"/>
          </a:xfrm>
          <a:custGeom>
            <a:avLst/>
            <a:gdLst/>
            <a:ahLst/>
            <a:cxnLst/>
            <a:rect l="l" t="t" r="r" b="b"/>
            <a:pathLst>
              <a:path w="9879516" h="10277780">
                <a:moveTo>
                  <a:pt x="0" y="0"/>
                </a:moveTo>
                <a:lnTo>
                  <a:pt x="9879515" y="0"/>
                </a:lnTo>
                <a:lnTo>
                  <a:pt x="9879515" y="10277780"/>
                </a:lnTo>
                <a:lnTo>
                  <a:pt x="0" y="10277780"/>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rot="9685506">
            <a:off x="15432609" y="3428114"/>
            <a:ext cx="7072898" cy="7358021"/>
          </a:xfrm>
          <a:custGeom>
            <a:avLst/>
            <a:gdLst/>
            <a:ahLst/>
            <a:cxnLst/>
            <a:rect l="l" t="t" r="r" b="b"/>
            <a:pathLst>
              <a:path w="7072898" h="7358021">
                <a:moveTo>
                  <a:pt x="0" y="0"/>
                </a:moveTo>
                <a:lnTo>
                  <a:pt x="7072898" y="0"/>
                </a:lnTo>
                <a:lnTo>
                  <a:pt x="7072898" y="7358021"/>
                </a:lnTo>
                <a:lnTo>
                  <a:pt x="0" y="7358021"/>
                </a:lnTo>
                <a:lnTo>
                  <a:pt x="0" y="0"/>
                </a:lnTo>
                <a:close/>
              </a:path>
            </a:pathLst>
          </a:custGeom>
          <a:blipFill>
            <a:blip r:embed="rId2">
              <a:alphaModFix amt="30000"/>
            </a:blip>
            <a:stretch>
              <a:fillRect/>
            </a:stretch>
          </a:blipFill>
        </p:spPr>
        <p:txBody>
          <a:bodyPr/>
          <a:lstStyle/>
          <a:p>
            <a:endParaRPr lang="fr-CA"/>
          </a:p>
        </p:txBody>
      </p:sp>
      <p:sp>
        <p:nvSpPr>
          <p:cNvPr id="4" name="Freeform 4"/>
          <p:cNvSpPr/>
          <p:nvPr/>
        </p:nvSpPr>
        <p:spPr>
          <a:xfrm>
            <a:off x="664040" y="7750548"/>
            <a:ext cx="2187292" cy="1992425"/>
          </a:xfrm>
          <a:custGeom>
            <a:avLst/>
            <a:gdLst/>
            <a:ahLst/>
            <a:cxnLst/>
            <a:rect l="l" t="t" r="r" b="b"/>
            <a:pathLst>
              <a:path w="2187292" h="1992425">
                <a:moveTo>
                  <a:pt x="0" y="0"/>
                </a:moveTo>
                <a:lnTo>
                  <a:pt x="2187292" y="0"/>
                </a:lnTo>
                <a:lnTo>
                  <a:pt x="2187292" y="1992425"/>
                </a:lnTo>
                <a:lnTo>
                  <a:pt x="0" y="19924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5" name="Freeform 5"/>
          <p:cNvSpPr/>
          <p:nvPr/>
        </p:nvSpPr>
        <p:spPr>
          <a:xfrm>
            <a:off x="16172524" y="270333"/>
            <a:ext cx="1742708" cy="1798292"/>
          </a:xfrm>
          <a:custGeom>
            <a:avLst/>
            <a:gdLst/>
            <a:ahLst/>
            <a:cxnLst/>
            <a:rect l="l" t="t" r="r" b="b"/>
            <a:pathLst>
              <a:path w="1742708" h="1798292">
                <a:moveTo>
                  <a:pt x="0" y="0"/>
                </a:moveTo>
                <a:lnTo>
                  <a:pt x="1742708" y="0"/>
                </a:lnTo>
                <a:lnTo>
                  <a:pt x="1742708" y="1798292"/>
                </a:lnTo>
                <a:lnTo>
                  <a:pt x="0" y="1798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p:nvPr/>
        </p:nvSpPr>
        <p:spPr>
          <a:xfrm flipH="1" flipV="1">
            <a:off x="4863298" y="-907014"/>
            <a:ext cx="2584994" cy="2354694"/>
          </a:xfrm>
          <a:custGeom>
            <a:avLst/>
            <a:gdLst/>
            <a:ahLst/>
            <a:cxnLst/>
            <a:rect l="l" t="t" r="r" b="b"/>
            <a:pathLst>
              <a:path w="2584994" h="2354694">
                <a:moveTo>
                  <a:pt x="2584994" y="2354694"/>
                </a:moveTo>
                <a:lnTo>
                  <a:pt x="0" y="2354694"/>
                </a:lnTo>
                <a:lnTo>
                  <a:pt x="0" y="0"/>
                </a:lnTo>
                <a:lnTo>
                  <a:pt x="2584994" y="0"/>
                </a:lnTo>
                <a:lnTo>
                  <a:pt x="2584994" y="23546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915720">
            <a:off x="1078737" y="3634617"/>
            <a:ext cx="1433233" cy="3342817"/>
          </a:xfrm>
          <a:custGeom>
            <a:avLst/>
            <a:gdLst/>
            <a:ahLst/>
            <a:cxnLst/>
            <a:rect l="l" t="t" r="r" b="b"/>
            <a:pathLst>
              <a:path w="1433233" h="3342817">
                <a:moveTo>
                  <a:pt x="0" y="0"/>
                </a:moveTo>
                <a:lnTo>
                  <a:pt x="1433233" y="0"/>
                </a:lnTo>
                <a:lnTo>
                  <a:pt x="1433233" y="3342817"/>
                </a:lnTo>
                <a:lnTo>
                  <a:pt x="0" y="33428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8" name="Freeform 8"/>
          <p:cNvSpPr/>
          <p:nvPr/>
        </p:nvSpPr>
        <p:spPr>
          <a:xfrm>
            <a:off x="3233278" y="5143500"/>
            <a:ext cx="3884308" cy="5094175"/>
          </a:xfrm>
          <a:custGeom>
            <a:avLst/>
            <a:gdLst/>
            <a:ahLst/>
            <a:cxnLst/>
            <a:rect l="l" t="t" r="r" b="b"/>
            <a:pathLst>
              <a:path w="3884308" h="5094175">
                <a:moveTo>
                  <a:pt x="0" y="0"/>
                </a:moveTo>
                <a:lnTo>
                  <a:pt x="3884308" y="0"/>
                </a:lnTo>
                <a:lnTo>
                  <a:pt x="3884308" y="5094175"/>
                </a:lnTo>
                <a:lnTo>
                  <a:pt x="0" y="5094175"/>
                </a:lnTo>
                <a:lnTo>
                  <a:pt x="0" y="0"/>
                </a:lnTo>
                <a:close/>
              </a:path>
            </a:pathLst>
          </a:custGeom>
          <a:blipFill>
            <a:blip r:embed="rId9"/>
            <a:stretch>
              <a:fillRect/>
            </a:stretch>
          </a:blipFill>
        </p:spPr>
        <p:txBody>
          <a:bodyPr/>
          <a:lstStyle/>
          <a:p>
            <a:endParaRPr lang="fr-CA"/>
          </a:p>
        </p:txBody>
      </p:sp>
      <p:sp>
        <p:nvSpPr>
          <p:cNvPr id="9" name="TextBox 9"/>
          <p:cNvSpPr txBox="1"/>
          <p:nvPr/>
        </p:nvSpPr>
        <p:spPr>
          <a:xfrm>
            <a:off x="7498586" y="1144700"/>
            <a:ext cx="809756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a:t>
            </a:r>
          </a:p>
          <a:p>
            <a:pPr algn="l">
              <a:lnSpc>
                <a:spcPts val="7500"/>
              </a:lnSpc>
            </a:pPr>
            <a:r>
              <a:rPr lang="en-US" sz="7500">
                <a:solidFill>
                  <a:srgbClr val="8F2527"/>
                </a:solidFill>
                <a:latin typeface="Negrita Pro"/>
                <a:ea typeface="Negrita Pro"/>
                <a:cs typeface="Negrita Pro"/>
                <a:sym typeface="Negrita Pro"/>
              </a:rPr>
              <a:t>malnutrition</a:t>
            </a:r>
          </a:p>
        </p:txBody>
      </p:sp>
      <p:sp>
        <p:nvSpPr>
          <p:cNvPr id="10" name="TextBox 10"/>
          <p:cNvSpPr txBox="1"/>
          <p:nvPr/>
        </p:nvSpPr>
        <p:spPr>
          <a:xfrm>
            <a:off x="7498586" y="3145573"/>
            <a:ext cx="9760714" cy="7141427"/>
          </a:xfrm>
          <a:prstGeom prst="rect">
            <a:avLst/>
          </a:prstGeom>
        </p:spPr>
        <p:txBody>
          <a:bodyPr lIns="0" tIns="0" rIns="0" bIns="0" rtlCol="0" anchor="t">
            <a:spAutoFit/>
          </a:bodyPr>
          <a:lstStyle/>
          <a:p>
            <a:pPr algn="just">
              <a:lnSpc>
                <a:spcPts val="3803"/>
              </a:lnSpc>
            </a:pPr>
            <a:r>
              <a:rPr lang="en-US" sz="2716">
                <a:solidFill>
                  <a:srgbClr val="000000"/>
                </a:solidFill>
                <a:latin typeface="Roboto"/>
                <a:ea typeface="Roboto"/>
                <a:cs typeface="Roboto"/>
                <a:sym typeface="Roboto"/>
              </a:rPr>
              <a:t>La malnutrition est un mauvais état nutritionnel causé par une alimentation mal équilibrée en quantité ou en qualité, ou par un trouble métabolique entraînant une malabsorption des nutriments. </a:t>
            </a:r>
          </a:p>
          <a:p>
            <a:pPr algn="just">
              <a:lnSpc>
                <a:spcPts val="3803"/>
              </a:lnSpc>
            </a:pPr>
            <a:endParaRPr lang="en-US" sz="2716">
              <a:solidFill>
                <a:srgbClr val="000000"/>
              </a:solidFill>
              <a:latin typeface="Roboto"/>
              <a:ea typeface="Roboto"/>
              <a:cs typeface="Roboto"/>
              <a:sym typeface="Roboto"/>
            </a:endParaRPr>
          </a:p>
          <a:p>
            <a:pPr algn="just">
              <a:lnSpc>
                <a:spcPts val="3803"/>
              </a:lnSpc>
            </a:pPr>
            <a:r>
              <a:rPr lang="en-US" sz="2716">
                <a:solidFill>
                  <a:srgbClr val="000000"/>
                </a:solidFill>
                <a:latin typeface="Roboto"/>
                <a:ea typeface="Roboto"/>
                <a:cs typeface="Roboto"/>
                <a:sym typeface="Roboto"/>
              </a:rPr>
              <a:t>Elle provoque des carences importantes, notamment en protéines, en vitamines (complexe B, C et D) et en sels minéraux comme le calcium et le fer.</a:t>
            </a:r>
          </a:p>
          <a:p>
            <a:pPr algn="just">
              <a:lnSpc>
                <a:spcPts val="3803"/>
              </a:lnSpc>
            </a:pPr>
            <a:endParaRPr lang="en-US" sz="2716">
              <a:solidFill>
                <a:srgbClr val="000000"/>
              </a:solidFill>
              <a:latin typeface="Roboto"/>
              <a:ea typeface="Roboto"/>
              <a:cs typeface="Roboto"/>
              <a:sym typeface="Roboto"/>
            </a:endParaRPr>
          </a:p>
          <a:p>
            <a:pPr algn="just">
              <a:lnSpc>
                <a:spcPts val="3803"/>
              </a:lnSpc>
            </a:pPr>
            <a:r>
              <a:rPr lang="en-US" sz="2716">
                <a:solidFill>
                  <a:srgbClr val="000000"/>
                </a:solidFill>
                <a:latin typeface="Roboto"/>
                <a:ea typeface="Roboto"/>
                <a:cs typeface="Roboto"/>
                <a:sym typeface="Roboto"/>
              </a:rPr>
              <a:t>Les personnes les plus à risque de souffrir de déficits en nutriments sont les jeunes enfants, les adolescents, les femmes enceintes, celles qui allaitent et les personnes âgées. Les carences alimentaires sont responsables de diverses altérations.</a:t>
            </a:r>
          </a:p>
          <a:p>
            <a:pPr algn="just">
              <a:lnSpc>
                <a:spcPts val="3803"/>
              </a:lnSpc>
            </a:pPr>
            <a:endParaRPr lang="en-US" sz="2716">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944933">
            <a:off x="-3608608" y="-4287615"/>
            <a:ext cx="9879516" cy="10277780"/>
          </a:xfrm>
          <a:custGeom>
            <a:avLst/>
            <a:gdLst/>
            <a:ahLst/>
            <a:cxnLst/>
            <a:rect l="l" t="t" r="r" b="b"/>
            <a:pathLst>
              <a:path w="9879516" h="10277780">
                <a:moveTo>
                  <a:pt x="0" y="0"/>
                </a:moveTo>
                <a:lnTo>
                  <a:pt x="9879515" y="0"/>
                </a:lnTo>
                <a:lnTo>
                  <a:pt x="9879515" y="10277780"/>
                </a:lnTo>
                <a:lnTo>
                  <a:pt x="0" y="10277780"/>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rot="9685506">
            <a:off x="15432609" y="3428114"/>
            <a:ext cx="7072898" cy="7358021"/>
          </a:xfrm>
          <a:custGeom>
            <a:avLst/>
            <a:gdLst/>
            <a:ahLst/>
            <a:cxnLst/>
            <a:rect l="l" t="t" r="r" b="b"/>
            <a:pathLst>
              <a:path w="7072898" h="7358021">
                <a:moveTo>
                  <a:pt x="0" y="0"/>
                </a:moveTo>
                <a:lnTo>
                  <a:pt x="7072898" y="0"/>
                </a:lnTo>
                <a:lnTo>
                  <a:pt x="7072898" y="7358021"/>
                </a:lnTo>
                <a:lnTo>
                  <a:pt x="0" y="7358021"/>
                </a:lnTo>
                <a:lnTo>
                  <a:pt x="0" y="0"/>
                </a:lnTo>
                <a:close/>
              </a:path>
            </a:pathLst>
          </a:custGeom>
          <a:blipFill>
            <a:blip r:embed="rId2">
              <a:alphaModFix amt="30000"/>
            </a:blip>
            <a:stretch>
              <a:fillRect/>
            </a:stretch>
          </a:blipFill>
        </p:spPr>
        <p:txBody>
          <a:bodyPr/>
          <a:lstStyle/>
          <a:p>
            <a:endParaRPr lang="fr-CA"/>
          </a:p>
        </p:txBody>
      </p:sp>
      <p:sp>
        <p:nvSpPr>
          <p:cNvPr id="4" name="Freeform 4"/>
          <p:cNvSpPr/>
          <p:nvPr/>
        </p:nvSpPr>
        <p:spPr>
          <a:xfrm>
            <a:off x="664040" y="7750548"/>
            <a:ext cx="2187292" cy="1992425"/>
          </a:xfrm>
          <a:custGeom>
            <a:avLst/>
            <a:gdLst/>
            <a:ahLst/>
            <a:cxnLst/>
            <a:rect l="l" t="t" r="r" b="b"/>
            <a:pathLst>
              <a:path w="2187292" h="1992425">
                <a:moveTo>
                  <a:pt x="0" y="0"/>
                </a:moveTo>
                <a:lnTo>
                  <a:pt x="2187292" y="0"/>
                </a:lnTo>
                <a:lnTo>
                  <a:pt x="2187292" y="1992425"/>
                </a:lnTo>
                <a:lnTo>
                  <a:pt x="0" y="19924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5" name="Freeform 5"/>
          <p:cNvSpPr/>
          <p:nvPr/>
        </p:nvSpPr>
        <p:spPr>
          <a:xfrm>
            <a:off x="16172524" y="270333"/>
            <a:ext cx="1742708" cy="1798292"/>
          </a:xfrm>
          <a:custGeom>
            <a:avLst/>
            <a:gdLst/>
            <a:ahLst/>
            <a:cxnLst/>
            <a:rect l="l" t="t" r="r" b="b"/>
            <a:pathLst>
              <a:path w="1742708" h="1798292">
                <a:moveTo>
                  <a:pt x="0" y="0"/>
                </a:moveTo>
                <a:lnTo>
                  <a:pt x="1742708" y="0"/>
                </a:lnTo>
                <a:lnTo>
                  <a:pt x="1742708" y="1798292"/>
                </a:lnTo>
                <a:lnTo>
                  <a:pt x="0" y="1798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p:nvPr/>
        </p:nvSpPr>
        <p:spPr>
          <a:xfrm rot="1892457">
            <a:off x="15986823" y="8050496"/>
            <a:ext cx="1983594" cy="1774415"/>
          </a:xfrm>
          <a:custGeom>
            <a:avLst/>
            <a:gdLst/>
            <a:ahLst/>
            <a:cxnLst/>
            <a:rect l="l" t="t" r="r" b="b"/>
            <a:pathLst>
              <a:path w="1983594" h="1774415">
                <a:moveTo>
                  <a:pt x="0" y="0"/>
                </a:moveTo>
                <a:lnTo>
                  <a:pt x="1983593" y="0"/>
                </a:lnTo>
                <a:lnTo>
                  <a:pt x="1983593" y="1774415"/>
                </a:lnTo>
                <a:lnTo>
                  <a:pt x="0" y="1774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7" name="Freeform 7"/>
          <p:cNvSpPr/>
          <p:nvPr/>
        </p:nvSpPr>
        <p:spPr>
          <a:xfrm flipH="1" flipV="1">
            <a:off x="4863298" y="-907014"/>
            <a:ext cx="2584994" cy="2354694"/>
          </a:xfrm>
          <a:custGeom>
            <a:avLst/>
            <a:gdLst/>
            <a:ahLst/>
            <a:cxnLst/>
            <a:rect l="l" t="t" r="r" b="b"/>
            <a:pathLst>
              <a:path w="2584994" h="2354694">
                <a:moveTo>
                  <a:pt x="2584994" y="2354694"/>
                </a:moveTo>
                <a:lnTo>
                  <a:pt x="0" y="2354694"/>
                </a:lnTo>
                <a:lnTo>
                  <a:pt x="0" y="0"/>
                </a:lnTo>
                <a:lnTo>
                  <a:pt x="2584994" y="0"/>
                </a:lnTo>
                <a:lnTo>
                  <a:pt x="2584994" y="23546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915720">
            <a:off x="1078737" y="3634617"/>
            <a:ext cx="1433233" cy="3342817"/>
          </a:xfrm>
          <a:custGeom>
            <a:avLst/>
            <a:gdLst/>
            <a:ahLst/>
            <a:cxnLst/>
            <a:rect l="l" t="t" r="r" b="b"/>
            <a:pathLst>
              <a:path w="1433233" h="3342817">
                <a:moveTo>
                  <a:pt x="0" y="0"/>
                </a:moveTo>
                <a:lnTo>
                  <a:pt x="1433233" y="0"/>
                </a:lnTo>
                <a:lnTo>
                  <a:pt x="1433233" y="3342817"/>
                </a:lnTo>
                <a:lnTo>
                  <a:pt x="0" y="33428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9" name="Freeform 9"/>
          <p:cNvSpPr/>
          <p:nvPr/>
        </p:nvSpPr>
        <p:spPr>
          <a:xfrm>
            <a:off x="3233278" y="5143500"/>
            <a:ext cx="3884308" cy="5094175"/>
          </a:xfrm>
          <a:custGeom>
            <a:avLst/>
            <a:gdLst/>
            <a:ahLst/>
            <a:cxnLst/>
            <a:rect l="l" t="t" r="r" b="b"/>
            <a:pathLst>
              <a:path w="3884308" h="5094175">
                <a:moveTo>
                  <a:pt x="0" y="0"/>
                </a:moveTo>
                <a:lnTo>
                  <a:pt x="3884308" y="0"/>
                </a:lnTo>
                <a:lnTo>
                  <a:pt x="3884308" y="5094175"/>
                </a:lnTo>
                <a:lnTo>
                  <a:pt x="0" y="5094175"/>
                </a:lnTo>
                <a:lnTo>
                  <a:pt x="0" y="0"/>
                </a:lnTo>
                <a:close/>
              </a:path>
            </a:pathLst>
          </a:custGeom>
          <a:blipFill>
            <a:blip r:embed="rId11"/>
            <a:stretch>
              <a:fillRect/>
            </a:stretch>
          </a:blipFill>
        </p:spPr>
        <p:txBody>
          <a:bodyPr/>
          <a:lstStyle/>
          <a:p>
            <a:endParaRPr lang="fr-CA"/>
          </a:p>
        </p:txBody>
      </p:sp>
      <p:sp>
        <p:nvSpPr>
          <p:cNvPr id="10" name="TextBox 10"/>
          <p:cNvSpPr txBox="1"/>
          <p:nvPr/>
        </p:nvSpPr>
        <p:spPr>
          <a:xfrm>
            <a:off x="7498586" y="2192450"/>
            <a:ext cx="809756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Signes de malnutrition </a:t>
            </a:r>
          </a:p>
        </p:txBody>
      </p:sp>
      <p:sp>
        <p:nvSpPr>
          <p:cNvPr id="11" name="TextBox 11"/>
          <p:cNvSpPr txBox="1"/>
          <p:nvPr/>
        </p:nvSpPr>
        <p:spPr>
          <a:xfrm>
            <a:off x="7498586" y="4380402"/>
            <a:ext cx="10998281" cy="3353273"/>
          </a:xfrm>
          <a:prstGeom prst="rect">
            <a:avLst/>
          </a:prstGeom>
        </p:spPr>
        <p:txBody>
          <a:bodyPr lIns="0" tIns="0" rIns="0" bIns="0" rtlCol="0" anchor="t">
            <a:spAutoFit/>
          </a:bodyPr>
          <a:lstStyle/>
          <a:p>
            <a:pPr algn="l">
              <a:lnSpc>
                <a:spcPts val="3803"/>
              </a:lnSpc>
            </a:pPr>
            <a:r>
              <a:rPr lang="en-US" sz="2716" b="1" dirty="0" err="1">
                <a:solidFill>
                  <a:srgbClr val="000000"/>
                </a:solidFill>
                <a:latin typeface="Roboto Bold"/>
                <a:ea typeface="Roboto Bold"/>
                <a:cs typeface="Roboto Bold"/>
                <a:sym typeface="Roboto Bold"/>
              </a:rPr>
              <a:t>Principaux</a:t>
            </a:r>
            <a:r>
              <a:rPr lang="en-US" sz="2716" b="1" dirty="0">
                <a:solidFill>
                  <a:srgbClr val="000000"/>
                </a:solidFill>
                <a:latin typeface="Roboto Bold"/>
                <a:ea typeface="Roboto Bold"/>
                <a:cs typeface="Roboto Bold"/>
                <a:sym typeface="Roboto Bold"/>
              </a:rPr>
              <a:t> </a:t>
            </a:r>
            <a:r>
              <a:rPr lang="en-US" sz="2716" b="1" dirty="0" err="1">
                <a:solidFill>
                  <a:srgbClr val="000000"/>
                </a:solidFill>
                <a:latin typeface="Roboto Bold"/>
                <a:ea typeface="Roboto Bold"/>
                <a:cs typeface="Roboto Bold"/>
                <a:sym typeface="Roboto Bold"/>
              </a:rPr>
              <a:t>symptômes</a:t>
            </a:r>
            <a:r>
              <a:rPr lang="en-US" sz="2716" b="1" dirty="0">
                <a:solidFill>
                  <a:srgbClr val="000000"/>
                </a:solidFill>
                <a:latin typeface="Roboto Bold"/>
                <a:ea typeface="Roboto Bold"/>
                <a:cs typeface="Roboto Bold"/>
                <a:sym typeface="Roboto Bold"/>
              </a:rPr>
              <a:t> de la malnutrition</a:t>
            </a:r>
          </a:p>
          <a:p>
            <a:pPr marL="586480" lvl="1" indent="-293240" algn="l">
              <a:lnSpc>
                <a:spcPts val="3803"/>
              </a:lnSpc>
              <a:buFont typeface="Arial"/>
              <a:buChar char="•"/>
            </a:pPr>
            <a:r>
              <a:rPr lang="en-US" sz="2716" dirty="0">
                <a:solidFill>
                  <a:srgbClr val="000000"/>
                </a:solidFill>
                <a:latin typeface="Roboto"/>
                <a:ea typeface="Roboto"/>
                <a:cs typeface="Roboto"/>
                <a:sym typeface="Roboto"/>
              </a:rPr>
              <a:t></a:t>
            </a:r>
            <a:r>
              <a:rPr lang="en-US" sz="2716" dirty="0" err="1">
                <a:solidFill>
                  <a:srgbClr val="000000"/>
                </a:solidFill>
                <a:latin typeface="Roboto"/>
                <a:ea typeface="Roboto"/>
                <a:cs typeface="Roboto"/>
                <a:sym typeface="Roboto"/>
              </a:rPr>
              <a:t>Asthénie</a:t>
            </a:r>
            <a:r>
              <a:rPr lang="en-US" sz="2716" dirty="0">
                <a:solidFill>
                  <a:srgbClr val="000000"/>
                </a:solidFill>
                <a:latin typeface="Roboto"/>
                <a:ea typeface="Roboto"/>
                <a:cs typeface="Roboto"/>
                <a:sym typeface="Roboto"/>
              </a:rPr>
              <a:t> </a:t>
            </a:r>
            <a:r>
              <a:rPr lang="en-US" sz="2716" dirty="0" err="1">
                <a:solidFill>
                  <a:srgbClr val="000000"/>
                </a:solidFill>
                <a:latin typeface="Roboto"/>
                <a:ea typeface="Roboto"/>
                <a:cs typeface="Roboto"/>
                <a:sym typeface="Roboto"/>
              </a:rPr>
              <a:t>importante</a:t>
            </a:r>
            <a:r>
              <a:rPr lang="en-US" sz="2716" dirty="0">
                <a:solidFill>
                  <a:srgbClr val="000000"/>
                </a:solidFill>
                <a:latin typeface="Roboto"/>
                <a:ea typeface="Roboto"/>
                <a:cs typeface="Roboto"/>
                <a:sym typeface="Roboto"/>
              </a:rPr>
              <a:t>.</a:t>
            </a:r>
          </a:p>
          <a:p>
            <a:pPr marL="586480" lvl="1" indent="-293240" algn="l">
              <a:lnSpc>
                <a:spcPts val="3803"/>
              </a:lnSpc>
              <a:buFont typeface="Arial"/>
              <a:buChar char="•"/>
            </a:pPr>
            <a:r>
              <a:rPr lang="en-US" sz="2716" dirty="0">
                <a:solidFill>
                  <a:srgbClr val="000000"/>
                </a:solidFill>
                <a:latin typeface="Roboto"/>
                <a:ea typeface="Roboto"/>
                <a:cs typeface="Roboto"/>
                <a:sym typeface="Roboto"/>
              </a:rPr>
              <a:t></a:t>
            </a:r>
            <a:r>
              <a:rPr lang="en-US" sz="2716" dirty="0" err="1">
                <a:solidFill>
                  <a:srgbClr val="000000"/>
                </a:solidFill>
                <a:latin typeface="Roboto"/>
                <a:ea typeface="Roboto"/>
                <a:cs typeface="Roboto"/>
                <a:sym typeface="Roboto"/>
              </a:rPr>
              <a:t>Anorexie</a:t>
            </a:r>
            <a:r>
              <a:rPr lang="en-US" sz="2716" dirty="0">
                <a:solidFill>
                  <a:srgbClr val="000000"/>
                </a:solidFill>
                <a:latin typeface="Roboto"/>
                <a:ea typeface="Roboto"/>
                <a:cs typeface="Roboto"/>
                <a:sym typeface="Roboto"/>
              </a:rPr>
              <a:t>.</a:t>
            </a:r>
          </a:p>
          <a:p>
            <a:pPr marL="586480" lvl="1" indent="-293240" algn="l">
              <a:lnSpc>
                <a:spcPts val="3803"/>
              </a:lnSpc>
              <a:buFont typeface="Arial"/>
              <a:buChar char="•"/>
            </a:pPr>
            <a:r>
              <a:rPr lang="en-US" sz="2716" dirty="0">
                <a:solidFill>
                  <a:srgbClr val="000000"/>
                </a:solidFill>
                <a:latin typeface="Roboto"/>
                <a:ea typeface="Roboto"/>
                <a:cs typeface="Roboto"/>
                <a:sym typeface="Roboto"/>
              </a:rPr>
              <a:t>Perte </a:t>
            </a:r>
            <a:r>
              <a:rPr lang="en-US" sz="2716" dirty="0" err="1">
                <a:solidFill>
                  <a:srgbClr val="000000"/>
                </a:solidFill>
                <a:latin typeface="Roboto"/>
                <a:ea typeface="Roboto"/>
                <a:cs typeface="Roboto"/>
                <a:sym typeface="Roboto"/>
              </a:rPr>
              <a:t>pondérale</a:t>
            </a:r>
            <a:r>
              <a:rPr lang="en-US" sz="2716" dirty="0">
                <a:solidFill>
                  <a:srgbClr val="000000"/>
                </a:solidFill>
                <a:latin typeface="Roboto"/>
                <a:ea typeface="Roboto"/>
                <a:cs typeface="Roboto"/>
                <a:sym typeface="Roboto"/>
              </a:rPr>
              <a:t> plus </a:t>
            </a:r>
            <a:r>
              <a:rPr lang="en-US" sz="2716" dirty="0" err="1">
                <a:solidFill>
                  <a:srgbClr val="000000"/>
                </a:solidFill>
                <a:latin typeface="Roboto"/>
                <a:ea typeface="Roboto"/>
                <a:cs typeface="Roboto"/>
                <a:sym typeface="Roboto"/>
              </a:rPr>
              <a:t>ou</a:t>
            </a:r>
            <a:r>
              <a:rPr lang="en-US" sz="2716" dirty="0">
                <a:solidFill>
                  <a:srgbClr val="000000"/>
                </a:solidFill>
                <a:latin typeface="Roboto"/>
                <a:ea typeface="Roboto"/>
                <a:cs typeface="Roboto"/>
                <a:sym typeface="Roboto"/>
              </a:rPr>
              <a:t> </a:t>
            </a:r>
            <a:r>
              <a:rPr lang="en-US" sz="2716" dirty="0" err="1">
                <a:solidFill>
                  <a:srgbClr val="000000"/>
                </a:solidFill>
                <a:latin typeface="Roboto"/>
                <a:ea typeface="Roboto"/>
                <a:cs typeface="Roboto"/>
                <a:sym typeface="Roboto"/>
              </a:rPr>
              <a:t>moins</a:t>
            </a:r>
            <a:r>
              <a:rPr lang="en-US" sz="2716" dirty="0">
                <a:solidFill>
                  <a:srgbClr val="000000"/>
                </a:solidFill>
                <a:latin typeface="Roboto"/>
                <a:ea typeface="Roboto"/>
                <a:cs typeface="Roboto"/>
                <a:sym typeface="Roboto"/>
              </a:rPr>
              <a:t> </a:t>
            </a:r>
            <a:r>
              <a:rPr lang="en-US" sz="2716" dirty="0" err="1">
                <a:solidFill>
                  <a:srgbClr val="000000"/>
                </a:solidFill>
                <a:latin typeface="Roboto"/>
                <a:ea typeface="Roboto"/>
                <a:cs typeface="Roboto"/>
                <a:sym typeface="Roboto"/>
              </a:rPr>
              <a:t>importante</a:t>
            </a:r>
            <a:r>
              <a:rPr lang="en-US" sz="2716" dirty="0">
                <a:solidFill>
                  <a:srgbClr val="000000"/>
                </a:solidFill>
                <a:latin typeface="Roboto"/>
                <a:ea typeface="Roboto"/>
                <a:cs typeface="Roboto"/>
                <a:sym typeface="Roboto"/>
              </a:rPr>
              <a:t>.</a:t>
            </a:r>
          </a:p>
          <a:p>
            <a:pPr marL="586480" lvl="1" indent="-293240" algn="l">
              <a:lnSpc>
                <a:spcPts val="3803"/>
              </a:lnSpc>
              <a:buFont typeface="Arial"/>
              <a:buChar char="•"/>
            </a:pPr>
            <a:r>
              <a:rPr lang="en-US" sz="2716" dirty="0">
                <a:solidFill>
                  <a:srgbClr val="000000"/>
                </a:solidFill>
                <a:latin typeface="Roboto"/>
                <a:ea typeface="Roboto"/>
                <a:cs typeface="Roboto"/>
                <a:sym typeface="Roboto"/>
              </a:rPr>
              <a:t>État </a:t>
            </a:r>
            <a:r>
              <a:rPr lang="en-US" sz="2716" dirty="0" err="1">
                <a:solidFill>
                  <a:srgbClr val="000000"/>
                </a:solidFill>
                <a:latin typeface="Roboto"/>
                <a:ea typeface="Roboto"/>
                <a:cs typeface="Roboto"/>
                <a:sym typeface="Roboto"/>
              </a:rPr>
              <a:t>apathique</a:t>
            </a:r>
            <a:r>
              <a:rPr lang="en-US" sz="2716" dirty="0">
                <a:solidFill>
                  <a:srgbClr val="000000"/>
                </a:solidFill>
                <a:latin typeface="Roboto"/>
                <a:ea typeface="Roboto"/>
                <a:cs typeface="Roboto"/>
                <a:sym typeface="Roboto"/>
              </a:rPr>
              <a:t> et </a:t>
            </a:r>
            <a:r>
              <a:rPr lang="en-US" sz="2716" dirty="0" err="1">
                <a:solidFill>
                  <a:srgbClr val="000000"/>
                </a:solidFill>
                <a:latin typeface="Roboto"/>
                <a:ea typeface="Roboto"/>
                <a:cs typeface="Roboto"/>
                <a:sym typeface="Roboto"/>
              </a:rPr>
              <a:t>dépressif</a:t>
            </a:r>
            <a:r>
              <a:rPr lang="en-US" sz="2716" dirty="0">
                <a:solidFill>
                  <a:srgbClr val="000000"/>
                </a:solidFill>
                <a:latin typeface="Roboto"/>
                <a:ea typeface="Roboto"/>
                <a:cs typeface="Roboto"/>
                <a:sym typeface="Roboto"/>
              </a:rPr>
              <a:t>.</a:t>
            </a:r>
          </a:p>
          <a:p>
            <a:pPr marL="586480" lvl="1" indent="-293240" algn="l">
              <a:lnSpc>
                <a:spcPts val="3803"/>
              </a:lnSpc>
              <a:buFont typeface="Arial"/>
              <a:buChar char="•"/>
            </a:pPr>
            <a:r>
              <a:rPr lang="en-US" sz="2716" dirty="0">
                <a:solidFill>
                  <a:srgbClr val="000000"/>
                </a:solidFill>
                <a:latin typeface="Roboto"/>
                <a:ea typeface="Roboto"/>
                <a:cs typeface="Roboto"/>
                <a:sym typeface="Roboto"/>
              </a:rPr>
              <a:t></a:t>
            </a:r>
            <a:r>
              <a:rPr lang="en-US" sz="2716" dirty="0" err="1">
                <a:solidFill>
                  <a:srgbClr val="000000"/>
                </a:solidFill>
                <a:latin typeface="Roboto"/>
                <a:ea typeface="Roboto"/>
                <a:cs typeface="Roboto"/>
                <a:sym typeface="Roboto"/>
              </a:rPr>
              <a:t>Fragilité</a:t>
            </a:r>
            <a:r>
              <a:rPr lang="en-US" sz="2716" dirty="0">
                <a:solidFill>
                  <a:srgbClr val="000000"/>
                </a:solidFill>
                <a:latin typeface="Roboto"/>
                <a:ea typeface="Roboto"/>
                <a:cs typeface="Roboto"/>
                <a:sym typeface="Roboto"/>
              </a:rPr>
              <a:t> du </a:t>
            </a:r>
            <a:r>
              <a:rPr lang="en-US" sz="2716" dirty="0" err="1">
                <a:solidFill>
                  <a:srgbClr val="000000"/>
                </a:solidFill>
                <a:latin typeface="Roboto"/>
                <a:ea typeface="Roboto"/>
                <a:cs typeface="Roboto"/>
                <a:sym typeface="Roboto"/>
              </a:rPr>
              <a:t>système</a:t>
            </a:r>
            <a:r>
              <a:rPr lang="en-US" sz="2716" dirty="0">
                <a:solidFill>
                  <a:srgbClr val="000000"/>
                </a:solidFill>
                <a:latin typeface="Roboto"/>
                <a:ea typeface="Roboto"/>
                <a:cs typeface="Roboto"/>
                <a:sym typeface="Roboto"/>
              </a:rPr>
              <a:t> </a:t>
            </a:r>
            <a:r>
              <a:rPr lang="en-US" sz="2716" dirty="0" err="1">
                <a:solidFill>
                  <a:srgbClr val="000000"/>
                </a:solidFill>
                <a:latin typeface="Roboto"/>
                <a:ea typeface="Roboto"/>
                <a:cs typeface="Roboto"/>
                <a:sym typeface="Roboto"/>
              </a:rPr>
              <a:t>immunitaire</a:t>
            </a:r>
            <a:r>
              <a:rPr lang="en-US" sz="2716" dirty="0">
                <a:solidFill>
                  <a:srgbClr val="000000"/>
                </a:solidFill>
                <a:latin typeface="Roboto"/>
                <a:ea typeface="Roboto"/>
                <a:cs typeface="Roboto"/>
                <a:sym typeface="Roboto"/>
              </a:rPr>
              <a:t>.</a:t>
            </a:r>
          </a:p>
          <a:p>
            <a:pPr algn="l">
              <a:lnSpc>
                <a:spcPts val="3803"/>
              </a:lnSpc>
            </a:pPr>
            <a:endParaRPr lang="en-US" sz="2716" dirty="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151985">
            <a:off x="5080840" y="6360549"/>
            <a:ext cx="7696587" cy="8006853"/>
          </a:xfrm>
          <a:custGeom>
            <a:avLst/>
            <a:gdLst/>
            <a:ahLst/>
            <a:cxnLst/>
            <a:rect l="l" t="t" r="r" b="b"/>
            <a:pathLst>
              <a:path w="7696587" h="8006853">
                <a:moveTo>
                  <a:pt x="0" y="0"/>
                </a:moveTo>
                <a:lnTo>
                  <a:pt x="7696588" y="0"/>
                </a:lnTo>
                <a:lnTo>
                  <a:pt x="7696588" y="8006853"/>
                </a:lnTo>
                <a:lnTo>
                  <a:pt x="0" y="8006853"/>
                </a:lnTo>
                <a:lnTo>
                  <a:pt x="0" y="0"/>
                </a:lnTo>
                <a:close/>
              </a:path>
            </a:pathLst>
          </a:custGeom>
          <a:blipFill>
            <a:blip r:embed="rId2">
              <a:alphaModFix amt="30000"/>
            </a:blip>
            <a:stretch>
              <a:fillRect/>
            </a:stretch>
          </a:blipFill>
        </p:spPr>
        <p:txBody>
          <a:bodyPr/>
          <a:lstStyle/>
          <a:p>
            <a:endParaRPr lang="fr-CA"/>
          </a:p>
        </p:txBody>
      </p:sp>
      <p:sp>
        <p:nvSpPr>
          <p:cNvPr id="3" name="Freeform 3"/>
          <p:cNvSpPr/>
          <p:nvPr/>
        </p:nvSpPr>
        <p:spPr>
          <a:xfrm>
            <a:off x="2743812" y="5390070"/>
            <a:ext cx="2728521" cy="2738791"/>
          </a:xfrm>
          <a:custGeom>
            <a:avLst/>
            <a:gdLst/>
            <a:ahLst/>
            <a:cxnLst/>
            <a:rect l="l" t="t" r="r" b="b"/>
            <a:pathLst>
              <a:path w="2728521" h="2738791">
                <a:moveTo>
                  <a:pt x="0" y="0"/>
                </a:moveTo>
                <a:lnTo>
                  <a:pt x="2728521" y="0"/>
                </a:lnTo>
                <a:lnTo>
                  <a:pt x="2728521" y="2738791"/>
                </a:lnTo>
                <a:lnTo>
                  <a:pt x="0" y="2738791"/>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p:nvPr/>
        </p:nvSpPr>
        <p:spPr>
          <a:xfrm>
            <a:off x="12815667" y="5390070"/>
            <a:ext cx="2728521" cy="2738791"/>
          </a:xfrm>
          <a:custGeom>
            <a:avLst/>
            <a:gdLst/>
            <a:ahLst/>
            <a:cxnLst/>
            <a:rect l="l" t="t" r="r" b="b"/>
            <a:pathLst>
              <a:path w="2728521" h="2738791">
                <a:moveTo>
                  <a:pt x="0" y="0"/>
                </a:moveTo>
                <a:lnTo>
                  <a:pt x="2728521" y="0"/>
                </a:lnTo>
                <a:lnTo>
                  <a:pt x="2728521" y="2738791"/>
                </a:lnTo>
                <a:lnTo>
                  <a:pt x="0" y="2738791"/>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txBody>
          <a:bodyPr/>
          <a:lstStyle/>
          <a:p>
            <a:endParaRPr lang="fr-CA"/>
          </a:p>
        </p:txBody>
      </p:sp>
      <p:sp>
        <p:nvSpPr>
          <p:cNvPr id="5" name="Freeform 5"/>
          <p:cNvSpPr/>
          <p:nvPr/>
        </p:nvSpPr>
        <p:spPr>
          <a:xfrm>
            <a:off x="7779740" y="4020674"/>
            <a:ext cx="2728521" cy="2738791"/>
          </a:xfrm>
          <a:custGeom>
            <a:avLst/>
            <a:gdLst/>
            <a:ahLst/>
            <a:cxnLst/>
            <a:rect l="l" t="t" r="r" b="b"/>
            <a:pathLst>
              <a:path w="2728521" h="2738791">
                <a:moveTo>
                  <a:pt x="0" y="0"/>
                </a:moveTo>
                <a:lnTo>
                  <a:pt x="2728520" y="0"/>
                </a:lnTo>
                <a:lnTo>
                  <a:pt x="2728520" y="2738792"/>
                </a:lnTo>
                <a:lnTo>
                  <a:pt x="0" y="2738792"/>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txBody>
          <a:bodyPr/>
          <a:lstStyle/>
          <a:p>
            <a:endParaRPr lang="fr-CA"/>
          </a:p>
        </p:txBody>
      </p:sp>
      <p:sp>
        <p:nvSpPr>
          <p:cNvPr id="6" name="Freeform 6"/>
          <p:cNvSpPr/>
          <p:nvPr/>
        </p:nvSpPr>
        <p:spPr>
          <a:xfrm>
            <a:off x="664040" y="7750548"/>
            <a:ext cx="2187292" cy="1992425"/>
          </a:xfrm>
          <a:custGeom>
            <a:avLst/>
            <a:gdLst/>
            <a:ahLst/>
            <a:cxnLst/>
            <a:rect l="l" t="t" r="r" b="b"/>
            <a:pathLst>
              <a:path w="2187292" h="1992425">
                <a:moveTo>
                  <a:pt x="0" y="0"/>
                </a:moveTo>
                <a:lnTo>
                  <a:pt x="2187292" y="0"/>
                </a:lnTo>
                <a:lnTo>
                  <a:pt x="2187292" y="1992425"/>
                </a:lnTo>
                <a:lnTo>
                  <a:pt x="0" y="19924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7" name="Freeform 7"/>
          <p:cNvSpPr/>
          <p:nvPr/>
        </p:nvSpPr>
        <p:spPr>
          <a:xfrm rot="-962514">
            <a:off x="15304531" y="389414"/>
            <a:ext cx="2195866" cy="2215250"/>
          </a:xfrm>
          <a:custGeom>
            <a:avLst/>
            <a:gdLst/>
            <a:ahLst/>
            <a:cxnLst/>
            <a:rect l="l" t="t" r="r" b="b"/>
            <a:pathLst>
              <a:path w="2195866" h="2215250">
                <a:moveTo>
                  <a:pt x="0" y="0"/>
                </a:moveTo>
                <a:lnTo>
                  <a:pt x="2195866" y="0"/>
                </a:lnTo>
                <a:lnTo>
                  <a:pt x="2195866" y="2215249"/>
                </a:lnTo>
                <a:lnTo>
                  <a:pt x="0" y="2215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8" name="Freeform 8"/>
          <p:cNvSpPr/>
          <p:nvPr/>
        </p:nvSpPr>
        <p:spPr>
          <a:xfrm rot="1972718" flipH="1">
            <a:off x="17032039" y="-112963"/>
            <a:ext cx="1882946" cy="1899567"/>
          </a:xfrm>
          <a:custGeom>
            <a:avLst/>
            <a:gdLst/>
            <a:ahLst/>
            <a:cxnLst/>
            <a:rect l="l" t="t" r="r" b="b"/>
            <a:pathLst>
              <a:path w="1882946" h="1899567">
                <a:moveTo>
                  <a:pt x="1882946" y="0"/>
                </a:moveTo>
                <a:lnTo>
                  <a:pt x="0" y="0"/>
                </a:lnTo>
                <a:lnTo>
                  <a:pt x="0" y="1899567"/>
                </a:lnTo>
                <a:lnTo>
                  <a:pt x="1882946" y="1899567"/>
                </a:lnTo>
                <a:lnTo>
                  <a:pt x="188294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Freeform 9"/>
          <p:cNvSpPr/>
          <p:nvPr/>
        </p:nvSpPr>
        <p:spPr>
          <a:xfrm flipH="1" flipV="1">
            <a:off x="14675225" y="4512030"/>
            <a:ext cx="1258612" cy="1146481"/>
          </a:xfrm>
          <a:custGeom>
            <a:avLst/>
            <a:gdLst/>
            <a:ahLst/>
            <a:cxnLst/>
            <a:rect l="l" t="t" r="r" b="b"/>
            <a:pathLst>
              <a:path w="1258612" h="1146481">
                <a:moveTo>
                  <a:pt x="1258612" y="1146480"/>
                </a:moveTo>
                <a:lnTo>
                  <a:pt x="0" y="1146480"/>
                </a:lnTo>
                <a:lnTo>
                  <a:pt x="0" y="0"/>
                </a:lnTo>
                <a:lnTo>
                  <a:pt x="1258612" y="0"/>
                </a:lnTo>
                <a:lnTo>
                  <a:pt x="1258612" y="114648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0" name="Freeform 10"/>
          <p:cNvSpPr/>
          <p:nvPr/>
        </p:nvSpPr>
        <p:spPr>
          <a:xfrm rot="-267913">
            <a:off x="15706796" y="8085820"/>
            <a:ext cx="1742708" cy="1798292"/>
          </a:xfrm>
          <a:custGeom>
            <a:avLst/>
            <a:gdLst/>
            <a:ahLst/>
            <a:cxnLst/>
            <a:rect l="l" t="t" r="r" b="b"/>
            <a:pathLst>
              <a:path w="1742708" h="1798292">
                <a:moveTo>
                  <a:pt x="0" y="0"/>
                </a:moveTo>
                <a:lnTo>
                  <a:pt x="1742708" y="0"/>
                </a:lnTo>
                <a:lnTo>
                  <a:pt x="1742708" y="1798292"/>
                </a:lnTo>
                <a:lnTo>
                  <a:pt x="0" y="17982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11" name="Freeform 11"/>
          <p:cNvSpPr/>
          <p:nvPr/>
        </p:nvSpPr>
        <p:spPr>
          <a:xfrm rot="-1677901">
            <a:off x="-3296132" y="-1945644"/>
            <a:ext cx="5564928" cy="5564928"/>
          </a:xfrm>
          <a:custGeom>
            <a:avLst/>
            <a:gdLst/>
            <a:ahLst/>
            <a:cxnLst/>
            <a:rect l="l" t="t" r="r" b="b"/>
            <a:pathLst>
              <a:path w="5564928" h="5564928">
                <a:moveTo>
                  <a:pt x="0" y="0"/>
                </a:moveTo>
                <a:lnTo>
                  <a:pt x="5564928" y="0"/>
                </a:lnTo>
                <a:lnTo>
                  <a:pt x="5564928" y="5564928"/>
                </a:lnTo>
                <a:lnTo>
                  <a:pt x="0" y="5564928"/>
                </a:lnTo>
                <a:lnTo>
                  <a:pt x="0" y="0"/>
                </a:lnTo>
                <a:close/>
              </a:path>
            </a:pathLst>
          </a:custGeom>
          <a:blipFill>
            <a:blip r:embed="rId11"/>
            <a:stretch>
              <a:fillRect/>
            </a:stretch>
          </a:blipFill>
        </p:spPr>
        <p:txBody>
          <a:bodyPr/>
          <a:lstStyle/>
          <a:p>
            <a:endParaRPr lang="fr-CA"/>
          </a:p>
        </p:txBody>
      </p:sp>
      <p:sp>
        <p:nvSpPr>
          <p:cNvPr id="12" name="Freeform 12"/>
          <p:cNvSpPr/>
          <p:nvPr/>
        </p:nvSpPr>
        <p:spPr>
          <a:xfrm>
            <a:off x="8929134" y="6009195"/>
            <a:ext cx="3220655" cy="3654644"/>
          </a:xfrm>
          <a:custGeom>
            <a:avLst/>
            <a:gdLst/>
            <a:ahLst/>
            <a:cxnLst/>
            <a:rect l="l" t="t" r="r" b="b"/>
            <a:pathLst>
              <a:path w="3220655" h="3654644">
                <a:moveTo>
                  <a:pt x="0" y="0"/>
                </a:moveTo>
                <a:lnTo>
                  <a:pt x="3220655" y="0"/>
                </a:lnTo>
                <a:lnTo>
                  <a:pt x="3220655" y="3654644"/>
                </a:lnTo>
                <a:lnTo>
                  <a:pt x="0" y="3654644"/>
                </a:lnTo>
                <a:lnTo>
                  <a:pt x="0" y="0"/>
                </a:lnTo>
                <a:close/>
              </a:path>
            </a:pathLst>
          </a:custGeom>
          <a:blipFill>
            <a:blip r:embed="rId12"/>
            <a:stretch>
              <a:fillRect/>
            </a:stretch>
          </a:blipFill>
        </p:spPr>
        <p:txBody>
          <a:bodyPr/>
          <a:lstStyle/>
          <a:p>
            <a:endParaRPr lang="fr-CA"/>
          </a:p>
        </p:txBody>
      </p:sp>
      <p:sp>
        <p:nvSpPr>
          <p:cNvPr id="13" name="TextBox 13"/>
          <p:cNvSpPr txBox="1"/>
          <p:nvPr/>
        </p:nvSpPr>
        <p:spPr>
          <a:xfrm>
            <a:off x="294756" y="4561395"/>
            <a:ext cx="14380469" cy="1209675"/>
          </a:xfrm>
          <a:prstGeom prst="rect">
            <a:avLst/>
          </a:prstGeom>
        </p:spPr>
        <p:txBody>
          <a:bodyPr lIns="0" tIns="0" rIns="0" bIns="0" rtlCol="0" anchor="t">
            <a:spAutoFit/>
          </a:bodyPr>
          <a:lstStyle/>
          <a:p>
            <a:pPr algn="ctr">
              <a:lnSpc>
                <a:spcPts val="9000"/>
              </a:lnSpc>
            </a:pPr>
            <a:r>
              <a:rPr lang="en-US" sz="9000">
                <a:solidFill>
                  <a:srgbClr val="8F2527"/>
                </a:solidFill>
                <a:latin typeface="Negrita Pro"/>
                <a:ea typeface="Negrita Pro"/>
                <a:cs typeface="Negrita Pro"/>
                <a:sym typeface="Negrita Pro"/>
              </a:rPr>
              <a:t>En équipe de deux ou trois</a:t>
            </a:r>
          </a:p>
        </p:txBody>
      </p:sp>
      <p:sp>
        <p:nvSpPr>
          <p:cNvPr id="14" name="TextBox 14"/>
          <p:cNvSpPr txBox="1"/>
          <p:nvPr/>
        </p:nvSpPr>
        <p:spPr>
          <a:xfrm>
            <a:off x="6136147" y="2491016"/>
            <a:ext cx="9797690" cy="669925"/>
          </a:xfrm>
          <a:prstGeom prst="rect">
            <a:avLst/>
          </a:prstGeom>
        </p:spPr>
        <p:txBody>
          <a:bodyPr lIns="0" tIns="0" rIns="0" bIns="0" rtlCol="0" anchor="t">
            <a:spAutoFit/>
          </a:bodyPr>
          <a:lstStyle/>
          <a:p>
            <a:pPr algn="ctr">
              <a:lnSpc>
                <a:spcPts val="5000"/>
              </a:lnSpc>
            </a:pPr>
            <a:r>
              <a:rPr lang="en-US" sz="5000">
                <a:solidFill>
                  <a:srgbClr val="8F2527"/>
                </a:solidFill>
                <a:latin typeface="Negrita Pro"/>
                <a:ea typeface="Negrita Pro"/>
                <a:cs typeface="Negrita Pro"/>
                <a:sym typeface="Negrita Pro"/>
              </a:rPr>
              <a:t>CÉMEQ 2.4</a:t>
            </a:r>
          </a:p>
        </p:txBody>
      </p:sp>
      <p:sp>
        <p:nvSpPr>
          <p:cNvPr id="15" name="TextBox 15"/>
          <p:cNvSpPr txBox="1"/>
          <p:nvPr/>
        </p:nvSpPr>
        <p:spPr>
          <a:xfrm>
            <a:off x="3612775" y="1152525"/>
            <a:ext cx="11062450" cy="1019175"/>
          </a:xfrm>
          <a:prstGeom prst="rect">
            <a:avLst/>
          </a:prstGeom>
        </p:spPr>
        <p:txBody>
          <a:bodyPr lIns="0" tIns="0" rIns="0" bIns="0" rtlCol="0" anchor="t">
            <a:spAutoFit/>
          </a:bodyPr>
          <a:lstStyle/>
          <a:p>
            <a:pPr algn="ctr">
              <a:lnSpc>
                <a:spcPts val="7500"/>
              </a:lnSpc>
            </a:pPr>
            <a:r>
              <a:rPr lang="en-US" sz="7500">
                <a:solidFill>
                  <a:srgbClr val="8F2527"/>
                </a:solidFill>
                <a:latin typeface="Negrita Pro"/>
                <a:ea typeface="Negrita Pro"/>
                <a:cs typeface="Negrita Pro"/>
                <a:sym typeface="Negrita Pro"/>
              </a:rPr>
              <a:t>Exercice</a:t>
            </a:r>
          </a:p>
        </p:txBody>
      </p:sp>
      <p:sp>
        <p:nvSpPr>
          <p:cNvPr id="16" name="TextBox 16"/>
          <p:cNvSpPr txBox="1"/>
          <p:nvPr/>
        </p:nvSpPr>
        <p:spPr>
          <a:xfrm>
            <a:off x="8490310" y="9070691"/>
            <a:ext cx="9797690" cy="669925"/>
          </a:xfrm>
          <a:prstGeom prst="rect">
            <a:avLst/>
          </a:prstGeom>
        </p:spPr>
        <p:txBody>
          <a:bodyPr lIns="0" tIns="0" rIns="0" bIns="0" rtlCol="0" anchor="t">
            <a:spAutoFit/>
          </a:bodyPr>
          <a:lstStyle/>
          <a:p>
            <a:pPr algn="ctr">
              <a:lnSpc>
                <a:spcPts val="5000"/>
              </a:lnSpc>
            </a:pPr>
            <a:r>
              <a:rPr lang="en-US" sz="5000">
                <a:solidFill>
                  <a:srgbClr val="8F2527"/>
                </a:solidFill>
                <a:latin typeface="Negrita Pro"/>
                <a:ea typeface="Negrita Pro"/>
                <a:cs typeface="Negrita Pro"/>
                <a:sym typeface="Negrita Pro"/>
              </a:rPr>
              <a:t>30 min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1878945">
            <a:off x="-935083" y="-1753764"/>
            <a:ext cx="5564928" cy="5564928"/>
          </a:xfrm>
          <a:custGeom>
            <a:avLst/>
            <a:gdLst/>
            <a:ahLst/>
            <a:cxnLst/>
            <a:rect l="l" t="t" r="r" b="b"/>
            <a:pathLst>
              <a:path w="5564928" h="5564928">
                <a:moveTo>
                  <a:pt x="0" y="0"/>
                </a:moveTo>
                <a:lnTo>
                  <a:pt x="5564929" y="0"/>
                </a:lnTo>
                <a:lnTo>
                  <a:pt x="5564929" y="5564928"/>
                </a:lnTo>
                <a:lnTo>
                  <a:pt x="0" y="5564928"/>
                </a:lnTo>
                <a:lnTo>
                  <a:pt x="0" y="0"/>
                </a:lnTo>
                <a:close/>
              </a:path>
            </a:pathLst>
          </a:custGeom>
          <a:blipFill>
            <a:blip r:embed="rId2"/>
            <a:stretch>
              <a:fillRect/>
            </a:stretch>
          </a:blipFill>
        </p:spPr>
        <p:txBody>
          <a:bodyPr/>
          <a:lstStyle/>
          <a:p>
            <a:endParaRPr lang="fr-CA"/>
          </a:p>
        </p:txBody>
      </p:sp>
      <p:sp>
        <p:nvSpPr>
          <p:cNvPr id="3" name="Freeform 3"/>
          <p:cNvSpPr/>
          <p:nvPr/>
        </p:nvSpPr>
        <p:spPr>
          <a:xfrm>
            <a:off x="3622534" y="555626"/>
            <a:ext cx="1680241" cy="1530547"/>
          </a:xfrm>
          <a:custGeom>
            <a:avLst/>
            <a:gdLst/>
            <a:ahLst/>
            <a:cxnLst/>
            <a:rect l="l" t="t" r="r" b="b"/>
            <a:pathLst>
              <a:path w="1680241" h="1530547">
                <a:moveTo>
                  <a:pt x="0" y="0"/>
                </a:moveTo>
                <a:lnTo>
                  <a:pt x="1680241" y="0"/>
                </a:lnTo>
                <a:lnTo>
                  <a:pt x="1680241" y="1530547"/>
                </a:lnTo>
                <a:lnTo>
                  <a:pt x="0" y="1530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p:nvPr/>
        </p:nvSpPr>
        <p:spPr>
          <a:xfrm rot="-6133656">
            <a:off x="-2992694" y="7547586"/>
            <a:ext cx="9879516" cy="10277780"/>
          </a:xfrm>
          <a:custGeom>
            <a:avLst/>
            <a:gdLst/>
            <a:ahLst/>
            <a:cxnLst/>
            <a:rect l="l" t="t" r="r" b="b"/>
            <a:pathLst>
              <a:path w="9879516" h="10277780">
                <a:moveTo>
                  <a:pt x="0" y="0"/>
                </a:moveTo>
                <a:lnTo>
                  <a:pt x="9879515" y="0"/>
                </a:lnTo>
                <a:lnTo>
                  <a:pt x="9879515" y="10277779"/>
                </a:lnTo>
                <a:lnTo>
                  <a:pt x="0" y="10277779"/>
                </a:lnTo>
                <a:lnTo>
                  <a:pt x="0" y="0"/>
                </a:lnTo>
                <a:close/>
              </a:path>
            </a:pathLst>
          </a:custGeom>
          <a:blipFill>
            <a:blip r:embed="rId5">
              <a:alphaModFix amt="30000"/>
            </a:blip>
            <a:stretch>
              <a:fillRect/>
            </a:stretch>
          </a:blipFill>
        </p:spPr>
        <p:txBody>
          <a:bodyPr/>
          <a:lstStyle/>
          <a:p>
            <a:endParaRPr lang="fr-CA"/>
          </a:p>
        </p:txBody>
      </p:sp>
      <p:sp>
        <p:nvSpPr>
          <p:cNvPr id="5" name="Freeform 5"/>
          <p:cNvSpPr/>
          <p:nvPr/>
        </p:nvSpPr>
        <p:spPr>
          <a:xfrm rot="-1972174">
            <a:off x="12778341" y="-4730910"/>
            <a:ext cx="9879516" cy="10277780"/>
          </a:xfrm>
          <a:custGeom>
            <a:avLst/>
            <a:gdLst/>
            <a:ahLst/>
            <a:cxnLst/>
            <a:rect l="l" t="t" r="r" b="b"/>
            <a:pathLst>
              <a:path w="9879516" h="10277780">
                <a:moveTo>
                  <a:pt x="0" y="0"/>
                </a:moveTo>
                <a:lnTo>
                  <a:pt x="9879515" y="0"/>
                </a:lnTo>
                <a:lnTo>
                  <a:pt x="9879515" y="10277780"/>
                </a:lnTo>
                <a:lnTo>
                  <a:pt x="0" y="10277780"/>
                </a:lnTo>
                <a:lnTo>
                  <a:pt x="0" y="0"/>
                </a:lnTo>
                <a:close/>
              </a:path>
            </a:pathLst>
          </a:custGeom>
          <a:blipFill>
            <a:blip r:embed="rId5">
              <a:alphaModFix amt="30000"/>
            </a:blip>
            <a:stretch>
              <a:fillRect/>
            </a:stretch>
          </a:blipFill>
        </p:spPr>
        <p:txBody>
          <a:bodyPr/>
          <a:lstStyle/>
          <a:p>
            <a:endParaRPr lang="fr-CA"/>
          </a:p>
        </p:txBody>
      </p:sp>
      <p:sp>
        <p:nvSpPr>
          <p:cNvPr id="6" name="Freeform 6"/>
          <p:cNvSpPr/>
          <p:nvPr/>
        </p:nvSpPr>
        <p:spPr>
          <a:xfrm rot="2231197">
            <a:off x="15924350" y="529892"/>
            <a:ext cx="1768512" cy="1582015"/>
          </a:xfrm>
          <a:custGeom>
            <a:avLst/>
            <a:gdLst/>
            <a:ahLst/>
            <a:cxnLst/>
            <a:rect l="l" t="t" r="r" b="b"/>
            <a:pathLst>
              <a:path w="1768512" h="1582015">
                <a:moveTo>
                  <a:pt x="0" y="0"/>
                </a:moveTo>
                <a:lnTo>
                  <a:pt x="1768512" y="0"/>
                </a:lnTo>
                <a:lnTo>
                  <a:pt x="1768512" y="1582014"/>
                </a:lnTo>
                <a:lnTo>
                  <a:pt x="0" y="1582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rot="1095652">
            <a:off x="14383741" y="2086173"/>
            <a:ext cx="2424865" cy="2424865"/>
          </a:xfrm>
          <a:custGeom>
            <a:avLst/>
            <a:gdLst/>
            <a:ahLst/>
            <a:cxnLst/>
            <a:rect l="l" t="t" r="r" b="b"/>
            <a:pathLst>
              <a:path w="2424865" h="2424865">
                <a:moveTo>
                  <a:pt x="0" y="0"/>
                </a:moveTo>
                <a:lnTo>
                  <a:pt x="2424865" y="0"/>
                </a:lnTo>
                <a:lnTo>
                  <a:pt x="2424865" y="2424865"/>
                </a:lnTo>
                <a:lnTo>
                  <a:pt x="0" y="2424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8" name="Freeform 8"/>
          <p:cNvSpPr/>
          <p:nvPr/>
        </p:nvSpPr>
        <p:spPr>
          <a:xfrm>
            <a:off x="12671253" y="5540534"/>
            <a:ext cx="5909594" cy="5289087"/>
          </a:xfrm>
          <a:custGeom>
            <a:avLst/>
            <a:gdLst/>
            <a:ahLst/>
            <a:cxnLst/>
            <a:rect l="l" t="t" r="r" b="b"/>
            <a:pathLst>
              <a:path w="5909594" h="5289087">
                <a:moveTo>
                  <a:pt x="0" y="0"/>
                </a:moveTo>
                <a:lnTo>
                  <a:pt x="5909594" y="0"/>
                </a:lnTo>
                <a:lnTo>
                  <a:pt x="5909594" y="5289087"/>
                </a:lnTo>
                <a:lnTo>
                  <a:pt x="0" y="5289087"/>
                </a:lnTo>
                <a:lnTo>
                  <a:pt x="0" y="0"/>
                </a:lnTo>
                <a:close/>
              </a:path>
            </a:pathLst>
          </a:custGeom>
          <a:blipFill>
            <a:blip r:embed="rId10"/>
            <a:stretch>
              <a:fillRect/>
            </a:stretch>
          </a:blipFill>
        </p:spPr>
        <p:txBody>
          <a:bodyPr/>
          <a:lstStyle/>
          <a:p>
            <a:endParaRPr lang="fr-CA"/>
          </a:p>
        </p:txBody>
      </p:sp>
      <p:sp>
        <p:nvSpPr>
          <p:cNvPr id="9" name="TextBox 9"/>
          <p:cNvSpPr txBox="1"/>
          <p:nvPr/>
        </p:nvSpPr>
        <p:spPr>
          <a:xfrm>
            <a:off x="2657133" y="3171825"/>
            <a:ext cx="7702395"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Démarche de soins infirmiers</a:t>
            </a:r>
          </a:p>
        </p:txBody>
      </p:sp>
      <p:sp>
        <p:nvSpPr>
          <p:cNvPr id="10" name="TextBox 10"/>
          <p:cNvSpPr txBox="1"/>
          <p:nvPr/>
        </p:nvSpPr>
        <p:spPr>
          <a:xfrm>
            <a:off x="2657133" y="5483384"/>
            <a:ext cx="7476274" cy="2369820"/>
          </a:xfrm>
          <a:prstGeom prst="rect">
            <a:avLst/>
          </a:prstGeom>
        </p:spPr>
        <p:txBody>
          <a:bodyPr lIns="0" tIns="0" rIns="0" bIns="0" rtlCol="0" anchor="t">
            <a:spAutoFit/>
          </a:bodyPr>
          <a:lstStyle/>
          <a:p>
            <a:pPr algn="l">
              <a:lnSpc>
                <a:spcPts val="3779"/>
              </a:lnSpc>
            </a:pPr>
            <a:r>
              <a:rPr lang="en-US" sz="2699">
                <a:solidFill>
                  <a:srgbClr val="000000"/>
                </a:solidFill>
                <a:latin typeface="Roboto"/>
                <a:ea typeface="Roboto"/>
                <a:cs typeface="Roboto"/>
                <a:sym typeface="Roboto"/>
              </a:rPr>
              <a:t>Dans votre travail, vous devez connaître votre responsabilité concernant l’alimentation et l’hydratation des personnes, ainsi que chacune des étapes de la démarche de soins infirmiers. Voici en quoi consiste cette responsabilité.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2853"/>
            <a:ext cx="10071808" cy="4667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Consiste à recueillir continuellement de l’information </a:t>
            </a:r>
          </a:p>
        </p:txBody>
      </p:sp>
      <p:sp>
        <p:nvSpPr>
          <p:cNvPr id="11" name="TextBox 11"/>
          <p:cNvSpPr txBox="1"/>
          <p:nvPr/>
        </p:nvSpPr>
        <p:spPr>
          <a:xfrm>
            <a:off x="1656875" y="4981575"/>
            <a:ext cx="9347195" cy="4587875"/>
          </a:xfrm>
          <a:prstGeom prst="rect">
            <a:avLst/>
          </a:prstGeom>
        </p:spPr>
        <p:txBody>
          <a:bodyPr lIns="0" tIns="0" rIns="0" bIns="0" rtlCol="0" anchor="t">
            <a:spAutoFit/>
          </a:bodyPr>
          <a:lstStyle/>
          <a:p>
            <a:pPr algn="l">
              <a:lnSpc>
                <a:spcPts val="2800"/>
              </a:lnSpc>
            </a:pPr>
            <a:r>
              <a:rPr lang="en-US" sz="2000">
                <a:solidFill>
                  <a:srgbClr val="000000"/>
                </a:solidFill>
                <a:latin typeface="Roboto"/>
                <a:ea typeface="Roboto"/>
                <a:cs typeface="Roboto"/>
                <a:sym typeface="Roboto"/>
              </a:rPr>
              <a:t>En lien avec la satisfaction ou non des besoins fondamentaux, les données concernent ici les besoins de boire et de manger. </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L’infirmière auxiliaire doit collaborer et participer, dès l’admission et tout au long du séjour, à la collecte de données. </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À partir d’un instrument basé sur le modèle conceptuel en place, elle recueille ces informations afin de planifier et évaluer les soins, déceler les carences nutritionnelles et prévenir les risques de déficit ou d’excès nutritionnel.</a:t>
            </a:r>
          </a:p>
          <a:p>
            <a:pPr algn="l">
              <a:lnSpc>
                <a:spcPts val="2800"/>
              </a:lnSpc>
            </a:pPr>
            <a:endParaRPr lang="en-US" sz="2000">
              <a:solidFill>
                <a:srgbClr val="000000"/>
              </a:solidFill>
              <a:latin typeface="Roboto"/>
              <a:ea typeface="Roboto"/>
              <a:cs typeface="Roboto"/>
              <a:sym typeface="Roboto"/>
            </a:endParaRPr>
          </a:p>
          <a:p>
            <a:pPr algn="l">
              <a:lnSpc>
                <a:spcPts val="2800"/>
              </a:lnSpc>
            </a:pPr>
            <a:r>
              <a:rPr lang="en-US" sz="2000">
                <a:solidFill>
                  <a:srgbClr val="000000"/>
                </a:solidFill>
                <a:latin typeface="Roboto"/>
                <a:ea typeface="Roboto"/>
                <a:cs typeface="Roboto"/>
                <a:sym typeface="Roboto"/>
              </a:rPr>
              <a:t>Ces données seront corrélées avec les médicaments pris par la personne, ses habitudes de tabagisme, ses antécédents de troubles nutritionnels, s’il y a lieu, ainsi que son état de santé actuel.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7E9"/>
        </a:solidFill>
        <a:effectLst/>
      </p:bgPr>
    </p:bg>
    <p:spTree>
      <p:nvGrpSpPr>
        <p:cNvPr id="1" name=""/>
        <p:cNvGrpSpPr/>
        <p:nvPr/>
      </p:nvGrpSpPr>
      <p:grpSpPr>
        <a:xfrm>
          <a:off x="0" y="0"/>
          <a:ext cx="0" cy="0"/>
          <a:chOff x="0" y="0"/>
          <a:chExt cx="0" cy="0"/>
        </a:xfrm>
      </p:grpSpPr>
      <p:sp>
        <p:nvSpPr>
          <p:cNvPr id="2" name="Freeform 2"/>
          <p:cNvSpPr/>
          <p:nvPr/>
        </p:nvSpPr>
        <p:spPr>
          <a:xfrm rot="2396550">
            <a:off x="9429620" y="-4682537"/>
            <a:ext cx="9879516" cy="10277780"/>
          </a:xfrm>
          <a:custGeom>
            <a:avLst/>
            <a:gdLst/>
            <a:ahLst/>
            <a:cxnLst/>
            <a:rect l="l" t="t" r="r" b="b"/>
            <a:pathLst>
              <a:path w="9879516" h="10277780">
                <a:moveTo>
                  <a:pt x="0" y="0"/>
                </a:moveTo>
                <a:lnTo>
                  <a:pt x="9879516" y="0"/>
                </a:lnTo>
                <a:lnTo>
                  <a:pt x="9879516" y="10277780"/>
                </a:lnTo>
                <a:lnTo>
                  <a:pt x="0" y="10277780"/>
                </a:lnTo>
                <a:lnTo>
                  <a:pt x="0" y="0"/>
                </a:lnTo>
                <a:close/>
              </a:path>
            </a:pathLst>
          </a:custGeom>
          <a:blipFill>
            <a:blip r:embed="rId2">
              <a:alphaModFix amt="30000"/>
            </a:blip>
            <a:stretch>
              <a:fillRect/>
            </a:stretch>
          </a:blipFill>
        </p:spPr>
        <p:txBody>
          <a:bodyPr/>
          <a:lstStyle/>
          <a:p>
            <a:endParaRPr lang="fr-CA"/>
          </a:p>
        </p:txBody>
      </p:sp>
      <p:grpSp>
        <p:nvGrpSpPr>
          <p:cNvPr id="3" name="Group 3"/>
          <p:cNvGrpSpPr/>
          <p:nvPr/>
        </p:nvGrpSpPr>
        <p:grpSpPr>
          <a:xfrm>
            <a:off x="1028700" y="4024553"/>
            <a:ext cx="452850" cy="45285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A146"/>
            </a:solidFill>
          </p:spPr>
          <p:txBody>
            <a:bodyPr/>
            <a:lstStyle/>
            <a:p>
              <a:endParaRPr lang="fr-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0646" flipV="1">
            <a:off x="13700448" y="1028700"/>
            <a:ext cx="1809620" cy="1648399"/>
          </a:xfrm>
          <a:custGeom>
            <a:avLst/>
            <a:gdLst/>
            <a:ahLst/>
            <a:cxnLst/>
            <a:rect l="l" t="t" r="r" b="b"/>
            <a:pathLst>
              <a:path w="1809620" h="1648399">
                <a:moveTo>
                  <a:pt x="0" y="1648399"/>
                </a:moveTo>
                <a:lnTo>
                  <a:pt x="1809620" y="1648399"/>
                </a:lnTo>
                <a:lnTo>
                  <a:pt x="1809620" y="0"/>
                </a:lnTo>
                <a:lnTo>
                  <a:pt x="0" y="0"/>
                </a:lnTo>
                <a:lnTo>
                  <a:pt x="0" y="164839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Freeform 7"/>
          <p:cNvSpPr/>
          <p:nvPr/>
        </p:nvSpPr>
        <p:spPr>
          <a:xfrm rot="-267913">
            <a:off x="11782037" y="1991358"/>
            <a:ext cx="1380410" cy="1424438"/>
          </a:xfrm>
          <a:custGeom>
            <a:avLst/>
            <a:gdLst/>
            <a:ahLst/>
            <a:cxnLst/>
            <a:rect l="l" t="t" r="r" b="b"/>
            <a:pathLst>
              <a:path w="1380410" h="1424438">
                <a:moveTo>
                  <a:pt x="0" y="0"/>
                </a:moveTo>
                <a:lnTo>
                  <a:pt x="1380410" y="0"/>
                </a:lnTo>
                <a:lnTo>
                  <a:pt x="1380410" y="1424438"/>
                </a:lnTo>
                <a:lnTo>
                  <a:pt x="0" y="1424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a:off x="12296906" y="51435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 name="TextBox 9"/>
          <p:cNvSpPr txBox="1"/>
          <p:nvPr/>
        </p:nvSpPr>
        <p:spPr>
          <a:xfrm>
            <a:off x="1028700" y="1502621"/>
            <a:ext cx="10271358" cy="1971675"/>
          </a:xfrm>
          <a:prstGeom prst="rect">
            <a:avLst/>
          </a:prstGeom>
        </p:spPr>
        <p:txBody>
          <a:bodyPr lIns="0" tIns="0" rIns="0" bIns="0" rtlCol="0" anchor="t">
            <a:spAutoFit/>
          </a:bodyPr>
          <a:lstStyle/>
          <a:p>
            <a:pPr algn="l">
              <a:lnSpc>
                <a:spcPts val="7500"/>
              </a:lnSpc>
            </a:pPr>
            <a:r>
              <a:rPr lang="en-US" sz="7500">
                <a:solidFill>
                  <a:srgbClr val="8F2527"/>
                </a:solidFill>
                <a:latin typeface="Negrita Pro"/>
                <a:ea typeface="Negrita Pro"/>
                <a:cs typeface="Negrita Pro"/>
                <a:sym typeface="Negrita Pro"/>
              </a:rPr>
              <a:t>La collecte de données</a:t>
            </a:r>
          </a:p>
          <a:p>
            <a:pPr algn="l">
              <a:lnSpc>
                <a:spcPts val="7500"/>
              </a:lnSpc>
            </a:pPr>
            <a:endParaRPr lang="en-US" sz="7500">
              <a:solidFill>
                <a:srgbClr val="8F2527"/>
              </a:solidFill>
              <a:latin typeface="Negrita Pro"/>
              <a:ea typeface="Negrita Pro"/>
              <a:cs typeface="Negrita Pro"/>
              <a:sym typeface="Negrita Pro"/>
            </a:endParaRPr>
          </a:p>
        </p:txBody>
      </p:sp>
      <p:sp>
        <p:nvSpPr>
          <p:cNvPr id="10" name="TextBox 10"/>
          <p:cNvSpPr txBox="1"/>
          <p:nvPr/>
        </p:nvSpPr>
        <p:spPr>
          <a:xfrm>
            <a:off x="1656875" y="4018385"/>
            <a:ext cx="10483377" cy="1381125"/>
          </a:xfrm>
          <a:prstGeom prst="rect">
            <a:avLst/>
          </a:prstGeom>
        </p:spPr>
        <p:txBody>
          <a:bodyPr lIns="0" tIns="0" rIns="0" bIns="0" rtlCol="0" anchor="t">
            <a:spAutoFit/>
          </a:bodyPr>
          <a:lstStyle/>
          <a:p>
            <a:pPr algn="l">
              <a:lnSpc>
                <a:spcPts val="3600"/>
              </a:lnSpc>
            </a:pPr>
            <a:r>
              <a:rPr lang="en-US" sz="3000">
                <a:solidFill>
                  <a:srgbClr val="000000"/>
                </a:solidFill>
                <a:latin typeface="Negrita Pro"/>
                <a:ea typeface="Negrita Pro"/>
                <a:cs typeface="Negrita Pro"/>
                <a:sym typeface="Negrita Pro"/>
              </a:rPr>
              <a:t>Éléments à vérifier et précisions : Habitudes alimentaires</a:t>
            </a:r>
          </a:p>
          <a:p>
            <a:pPr algn="l">
              <a:lnSpc>
                <a:spcPts val="3600"/>
              </a:lnSpc>
            </a:pPr>
            <a:endParaRPr lang="en-US" sz="3000">
              <a:solidFill>
                <a:srgbClr val="000000"/>
              </a:solidFill>
              <a:latin typeface="Negrita Pro"/>
              <a:ea typeface="Negrita Pro"/>
              <a:cs typeface="Negrita Pro"/>
              <a:sym typeface="Negrita Pro"/>
            </a:endParaRPr>
          </a:p>
          <a:p>
            <a:pPr algn="l">
              <a:lnSpc>
                <a:spcPts val="3600"/>
              </a:lnSpc>
            </a:pPr>
            <a:endParaRPr lang="en-US" sz="3000">
              <a:solidFill>
                <a:srgbClr val="000000"/>
              </a:solidFill>
              <a:latin typeface="Negrita Pro"/>
              <a:ea typeface="Negrita Pro"/>
              <a:cs typeface="Negrita Pro"/>
              <a:sym typeface="Negrita Pro"/>
            </a:endParaRPr>
          </a:p>
        </p:txBody>
      </p:sp>
      <p:sp>
        <p:nvSpPr>
          <p:cNvPr id="11" name="TextBox 11"/>
          <p:cNvSpPr txBox="1"/>
          <p:nvPr/>
        </p:nvSpPr>
        <p:spPr>
          <a:xfrm>
            <a:off x="1656875" y="4981575"/>
            <a:ext cx="9347195" cy="423545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Roboto"/>
                <a:ea typeface="Roboto"/>
                <a:cs typeface="Roboto"/>
                <a:sym typeface="Roboto"/>
              </a:rPr>
              <a:t>Fréquence habituelle des repas</a:t>
            </a:r>
          </a:p>
          <a:p>
            <a:pPr marL="431801" lvl="1" indent="-215900" algn="l">
              <a:lnSpc>
                <a:spcPts val="2800"/>
              </a:lnSpc>
              <a:buFont typeface="Arial"/>
              <a:buChar char="•"/>
            </a:pPr>
            <a:r>
              <a:rPr lang="en-US" sz="2000">
                <a:solidFill>
                  <a:srgbClr val="000000"/>
                </a:solidFill>
                <a:latin typeface="Roboto"/>
                <a:ea typeface="Roboto"/>
                <a:cs typeface="Roboto"/>
                <a:sym typeface="Roboto"/>
              </a:rPr>
              <a:t>Heures de collation</a:t>
            </a:r>
          </a:p>
          <a:p>
            <a:pPr marL="431801" lvl="1" indent="-215900" algn="l">
              <a:lnSpc>
                <a:spcPts val="2800"/>
              </a:lnSpc>
              <a:buFont typeface="Arial"/>
              <a:buChar char="•"/>
            </a:pPr>
            <a:r>
              <a:rPr lang="en-US" sz="2000">
                <a:solidFill>
                  <a:srgbClr val="000000"/>
                </a:solidFill>
                <a:latin typeface="Roboto"/>
                <a:ea typeface="Roboto"/>
                <a:cs typeface="Roboto"/>
                <a:sym typeface="Roboto"/>
              </a:rPr>
              <a:t>Revue alimentaire d’une journée</a:t>
            </a:r>
          </a:p>
          <a:p>
            <a:pPr marL="431801" lvl="1" indent="-215900" algn="l">
              <a:lnSpc>
                <a:spcPts val="2800"/>
              </a:lnSpc>
              <a:buFont typeface="Arial"/>
              <a:buChar char="•"/>
            </a:pPr>
            <a:r>
              <a:rPr lang="en-US" sz="2000">
                <a:solidFill>
                  <a:srgbClr val="000000"/>
                </a:solidFill>
                <a:latin typeface="Roboto"/>
                <a:ea typeface="Roboto"/>
                <a:cs typeface="Roboto"/>
                <a:sym typeface="Roboto"/>
              </a:rPr>
              <a:t>Diète à suivre</a:t>
            </a:r>
          </a:p>
          <a:p>
            <a:pPr marL="431801" lvl="1" indent="-215900" algn="l">
              <a:lnSpc>
                <a:spcPts val="2800"/>
              </a:lnSpc>
              <a:buFont typeface="Arial"/>
              <a:buChar char="•"/>
            </a:pPr>
            <a:r>
              <a:rPr lang="en-US" sz="2000">
                <a:solidFill>
                  <a:srgbClr val="000000"/>
                </a:solidFill>
                <a:latin typeface="Roboto"/>
                <a:ea typeface="Roboto"/>
                <a:cs typeface="Roboto"/>
                <a:sym typeface="Roboto"/>
              </a:rPr>
              <a:t>Quantité de liquides consommés par jour</a:t>
            </a:r>
          </a:p>
          <a:p>
            <a:pPr marL="431801" lvl="1" indent="-215900" algn="l">
              <a:lnSpc>
                <a:spcPts val="2800"/>
              </a:lnSpc>
              <a:buFont typeface="Arial"/>
              <a:buChar char="•"/>
            </a:pPr>
            <a:r>
              <a:rPr lang="en-US" sz="2000">
                <a:solidFill>
                  <a:srgbClr val="000000"/>
                </a:solidFill>
                <a:latin typeface="Roboto"/>
                <a:ea typeface="Roboto"/>
                <a:cs typeface="Roboto"/>
                <a:sym typeface="Roboto"/>
              </a:rPr>
              <a:t>Types de liquides absorbés</a:t>
            </a:r>
          </a:p>
          <a:p>
            <a:pPr marL="431801" lvl="1" indent="-215900" algn="l">
              <a:lnSpc>
                <a:spcPts val="2800"/>
              </a:lnSpc>
              <a:buFont typeface="Arial"/>
              <a:buChar char="•"/>
            </a:pPr>
            <a:r>
              <a:rPr lang="en-US" sz="2000">
                <a:solidFill>
                  <a:srgbClr val="000000"/>
                </a:solidFill>
                <a:latin typeface="Roboto"/>
                <a:ea typeface="Roboto"/>
                <a:cs typeface="Roboto"/>
                <a:sym typeface="Roboto"/>
              </a:rPr>
              <a:t>Goûts alimentaires particuliers</a:t>
            </a:r>
          </a:p>
          <a:p>
            <a:pPr marL="431801" lvl="1" indent="-215900" algn="l">
              <a:lnSpc>
                <a:spcPts val="2800"/>
              </a:lnSpc>
              <a:buFont typeface="Arial"/>
              <a:buChar char="•"/>
            </a:pPr>
            <a:r>
              <a:rPr lang="en-US" sz="2000">
                <a:solidFill>
                  <a:srgbClr val="000000"/>
                </a:solidFill>
                <a:latin typeface="Roboto"/>
                <a:ea typeface="Roboto"/>
                <a:cs typeface="Roboto"/>
                <a:sym typeface="Roboto"/>
              </a:rPr>
              <a:t>Dégoûts alimentaires particuliers</a:t>
            </a:r>
          </a:p>
          <a:p>
            <a:pPr marL="431801" lvl="1" indent="-215900" algn="l">
              <a:lnSpc>
                <a:spcPts val="2800"/>
              </a:lnSpc>
              <a:buFont typeface="Arial"/>
              <a:buChar char="•"/>
            </a:pPr>
            <a:r>
              <a:rPr lang="en-US" sz="2000">
                <a:solidFill>
                  <a:srgbClr val="000000"/>
                </a:solidFill>
                <a:latin typeface="Roboto"/>
                <a:ea typeface="Roboto"/>
                <a:cs typeface="Roboto"/>
                <a:sym typeface="Roboto"/>
              </a:rPr>
              <a:t>Allergies ou intolérances alimentaires</a:t>
            </a:r>
          </a:p>
          <a:p>
            <a:pPr marL="431801" lvl="1" indent="-215900" algn="l">
              <a:lnSpc>
                <a:spcPts val="2800"/>
              </a:lnSpc>
              <a:buFont typeface="Arial"/>
              <a:buChar char="•"/>
            </a:pPr>
            <a:r>
              <a:rPr lang="en-US" sz="2000">
                <a:solidFill>
                  <a:srgbClr val="000000"/>
                </a:solidFill>
                <a:latin typeface="Roboto"/>
                <a:ea typeface="Roboto"/>
                <a:cs typeface="Roboto"/>
                <a:sym typeface="Roboto"/>
              </a:rPr>
              <a:t>Habitude de consommer de l’alcool</a:t>
            </a:r>
          </a:p>
          <a:p>
            <a:pPr marL="431801" lvl="1" indent="-215900" algn="l">
              <a:lnSpc>
                <a:spcPts val="2800"/>
              </a:lnSpc>
              <a:buFont typeface="Arial"/>
              <a:buChar char="•"/>
            </a:pPr>
            <a:r>
              <a:rPr lang="en-US" sz="2000">
                <a:solidFill>
                  <a:srgbClr val="000000"/>
                </a:solidFill>
                <a:latin typeface="Roboto"/>
                <a:ea typeface="Roboto"/>
                <a:cs typeface="Roboto"/>
                <a:sym typeface="Roboto"/>
              </a:rPr>
              <a:t>Problèmes digestifs</a:t>
            </a:r>
          </a:p>
          <a:p>
            <a:pPr algn="l">
              <a:lnSpc>
                <a:spcPts val="2800"/>
              </a:lnSpc>
            </a:pPr>
            <a:endParaRPr lang="en-US" sz="2000">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1588</Words>
  <Application>Microsoft Office PowerPoint</Application>
  <PresentationFormat>Personnalisé</PresentationFormat>
  <Paragraphs>195</Paragraphs>
  <Slides>23</Slides>
  <Notes>0</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Roboto Bold</vt:lpstr>
      <vt:lpstr>Negrita Pro</vt:lpstr>
      <vt:lpstr>Roboto Bold Italics</vt:lpstr>
      <vt:lpstr>Roboto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problèmes liés à l'alimentation</dc:title>
  <dc:creator>Di Mattia, Stephanie</dc:creator>
  <cp:lastModifiedBy>Di Mattia, Stephanie</cp:lastModifiedBy>
  <cp:revision>3</cp:revision>
  <dcterms:created xsi:type="dcterms:W3CDTF">2006-08-16T00:00:00Z</dcterms:created>
  <dcterms:modified xsi:type="dcterms:W3CDTF">2025-11-07T20:06:37Z</dcterms:modified>
  <dc:identifier>DAG39OhCIqk</dc:identifier>
</cp:coreProperties>
</file>