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Linotype Feltpen" panose="020B0604020202020204" charset="0"/>
      <p:regular r:id="rId27"/>
    </p:embeddedFont>
    <p:embeddedFont>
      <p:font typeface="Linotype Feltpen Medium" panose="020B0604020202020204" charset="0"/>
      <p:regular r:id="rId28"/>
    </p:embeddedFont>
    <p:embeddedFont>
      <p:font typeface="Marykate" panose="020B0604020202020204" charset="0"/>
      <p:regular r:id="rId29"/>
    </p:embeddedFont>
    <p:embeddedFont>
      <p:font typeface="Nunito" pitchFamily="2" charset="0"/>
      <p:regular r:id="rId30"/>
      <p:bold r:id="rId31"/>
      <p:italic r:id="rId32"/>
      <p:boldItalic r:id="rId33"/>
    </p:embeddedFont>
    <p:embeddedFont>
      <p:font typeface="Nunito Bold" pitchFamily="2" charset="0"/>
      <p:regular r:id="rId34"/>
      <p:bold r:id="rId35"/>
    </p:embeddedFont>
    <p:embeddedFont>
      <p:font typeface="Nunito Bold Italics" panose="020B0604020202020204" charset="0"/>
      <p:regular r:id="rId36"/>
    </p:embeddedFont>
    <p:embeddedFont>
      <p:font typeface="One Little Font" panose="020B0604020202020204" charset="0"/>
      <p:regular r:id="rId37"/>
    </p:embeddedFont>
    <p:embeddedFont>
      <p:font typeface="One Little Font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2" d="100"/>
          <a:sy n="22" d="100"/>
        </p:scale>
        <p:origin x="123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15.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svg"/><Relationship Id="rId7" Type="http://schemas.openxmlformats.org/officeDocument/2006/relationships/image" Target="../media/image55.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61.png"/><Relationship Id="rId12" Type="http://schemas.openxmlformats.org/officeDocument/2006/relationships/image" Target="../media/image10.sv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60.png"/><Relationship Id="rId15" Type="http://schemas.openxmlformats.org/officeDocument/2006/relationships/image" Target="../media/image63.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svg"/><Relationship Id="rId7"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41909">
            <a:off x="12669423" y="6140002"/>
            <a:ext cx="8038264" cy="8293996"/>
          </a:xfrm>
          <a:custGeom>
            <a:avLst/>
            <a:gdLst/>
            <a:ahLst/>
            <a:cxnLst/>
            <a:rect l="l" t="t" r="r" b="b"/>
            <a:pathLst>
              <a:path w="8038264" h="8293996">
                <a:moveTo>
                  <a:pt x="0" y="0"/>
                </a:moveTo>
                <a:lnTo>
                  <a:pt x="8038264" y="0"/>
                </a:lnTo>
                <a:lnTo>
                  <a:pt x="8038264" y="8293996"/>
                </a:lnTo>
                <a:lnTo>
                  <a:pt x="0" y="8293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4997431" y="1234523"/>
            <a:ext cx="11436625" cy="1561274"/>
          </a:xfrm>
          <a:prstGeom prst="rect">
            <a:avLst/>
          </a:prstGeom>
          <a:solidFill>
            <a:srgbClr val="4A7168"/>
          </a:solidFill>
        </p:spPr>
        <p:txBody>
          <a:bodyPr/>
          <a:lstStyle/>
          <a:p>
            <a:endParaRPr lang="fr-CA"/>
          </a:p>
        </p:txBody>
      </p:sp>
      <p:sp>
        <p:nvSpPr>
          <p:cNvPr id="4" name="Freeform 4"/>
          <p:cNvSpPr/>
          <p:nvPr/>
        </p:nvSpPr>
        <p:spPr>
          <a:xfrm rot="-5887797">
            <a:off x="-1321811" y="5024104"/>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p:nvPr/>
        </p:nvSpPr>
        <p:spPr>
          <a:xfrm>
            <a:off x="1643809" y="7115039"/>
            <a:ext cx="3629992" cy="2692794"/>
          </a:xfrm>
          <a:custGeom>
            <a:avLst/>
            <a:gdLst/>
            <a:ahLst/>
            <a:cxnLst/>
            <a:rect l="l" t="t" r="r" b="b"/>
            <a:pathLst>
              <a:path w="3629992" h="2692794">
                <a:moveTo>
                  <a:pt x="0" y="0"/>
                </a:moveTo>
                <a:lnTo>
                  <a:pt x="3629992" y="0"/>
                </a:lnTo>
                <a:lnTo>
                  <a:pt x="3629992" y="2692794"/>
                </a:lnTo>
                <a:lnTo>
                  <a:pt x="0" y="26927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6" name="Freeform 6"/>
          <p:cNvSpPr/>
          <p:nvPr/>
        </p:nvSpPr>
        <p:spPr>
          <a:xfrm>
            <a:off x="511005" y="5508108"/>
            <a:ext cx="3024000" cy="1152900"/>
          </a:xfrm>
          <a:custGeom>
            <a:avLst/>
            <a:gdLst/>
            <a:ahLst/>
            <a:cxnLst/>
            <a:rect l="l" t="t" r="r" b="b"/>
            <a:pathLst>
              <a:path w="3024000" h="1152900">
                <a:moveTo>
                  <a:pt x="0" y="0"/>
                </a:moveTo>
                <a:lnTo>
                  <a:pt x="3024000" y="0"/>
                </a:lnTo>
                <a:lnTo>
                  <a:pt x="3024000" y="1152900"/>
                </a:lnTo>
                <a:lnTo>
                  <a:pt x="0" y="1152900"/>
                </a:lnTo>
                <a:lnTo>
                  <a:pt x="0" y="0"/>
                </a:lnTo>
                <a:close/>
              </a:path>
            </a:pathLst>
          </a:custGeom>
          <a:blipFill>
            <a:blip r:embed="rId8">
              <a:alphaModFix amt="79000"/>
              <a:extLst>
                <a:ext uri="{96DAC541-7B7A-43D3-8B79-37D633B846F1}">
                  <asvg:svgBlip xmlns:asvg="http://schemas.microsoft.com/office/drawing/2016/SVG/main" r:embed="rId9"/>
                </a:ext>
              </a:extLst>
            </a:blip>
            <a:stretch>
              <a:fillRect/>
            </a:stretch>
          </a:blipFill>
        </p:spPr>
        <p:txBody>
          <a:bodyPr/>
          <a:lstStyle/>
          <a:p>
            <a:endParaRPr lang="fr-CA"/>
          </a:p>
        </p:txBody>
      </p:sp>
      <p:sp>
        <p:nvSpPr>
          <p:cNvPr id="7" name="Freeform 7"/>
          <p:cNvSpPr/>
          <p:nvPr/>
        </p:nvSpPr>
        <p:spPr>
          <a:xfrm>
            <a:off x="7550211" y="6802344"/>
            <a:ext cx="3187578" cy="378555"/>
          </a:xfrm>
          <a:custGeom>
            <a:avLst/>
            <a:gdLst/>
            <a:ahLst/>
            <a:cxnLst/>
            <a:rect l="l" t="t" r="r" b="b"/>
            <a:pathLst>
              <a:path w="3187578" h="378555">
                <a:moveTo>
                  <a:pt x="0" y="0"/>
                </a:moveTo>
                <a:lnTo>
                  <a:pt x="3187578" y="0"/>
                </a:lnTo>
                <a:lnTo>
                  <a:pt x="3187578" y="378555"/>
                </a:lnTo>
                <a:lnTo>
                  <a:pt x="0" y="3785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8" name="Freeform 8"/>
          <p:cNvSpPr/>
          <p:nvPr/>
        </p:nvSpPr>
        <p:spPr>
          <a:xfrm>
            <a:off x="13599172" y="5771890"/>
            <a:ext cx="4326206" cy="4326206"/>
          </a:xfrm>
          <a:custGeom>
            <a:avLst/>
            <a:gdLst/>
            <a:ahLst/>
            <a:cxnLst/>
            <a:rect l="l" t="t" r="r" b="b"/>
            <a:pathLst>
              <a:path w="4326206" h="4326206">
                <a:moveTo>
                  <a:pt x="0" y="0"/>
                </a:moveTo>
                <a:lnTo>
                  <a:pt x="4326206" y="0"/>
                </a:lnTo>
                <a:lnTo>
                  <a:pt x="4326206" y="4326206"/>
                </a:lnTo>
                <a:lnTo>
                  <a:pt x="0" y="43262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9" name="Freeform 9"/>
          <p:cNvSpPr/>
          <p:nvPr/>
        </p:nvSpPr>
        <p:spPr>
          <a:xfrm>
            <a:off x="-247885" y="-540107"/>
            <a:ext cx="6533753" cy="6991622"/>
          </a:xfrm>
          <a:custGeom>
            <a:avLst/>
            <a:gdLst/>
            <a:ahLst/>
            <a:cxnLst/>
            <a:rect l="l" t="t" r="r" b="b"/>
            <a:pathLst>
              <a:path w="6533753" h="6991622">
                <a:moveTo>
                  <a:pt x="0" y="0"/>
                </a:moveTo>
                <a:lnTo>
                  <a:pt x="6533754" y="0"/>
                </a:lnTo>
                <a:lnTo>
                  <a:pt x="6533754" y="6991622"/>
                </a:lnTo>
                <a:lnTo>
                  <a:pt x="0" y="6991622"/>
                </a:lnTo>
                <a:lnTo>
                  <a:pt x="0" y="0"/>
                </a:lnTo>
                <a:close/>
              </a:path>
            </a:pathLst>
          </a:custGeom>
          <a:blipFill>
            <a:blip r:embed="rId14"/>
            <a:stretch>
              <a:fillRect l="-7453" r="-7453"/>
            </a:stretch>
          </a:blipFill>
        </p:spPr>
        <p:txBody>
          <a:bodyPr/>
          <a:lstStyle/>
          <a:p>
            <a:endParaRPr lang="fr-CA"/>
          </a:p>
        </p:txBody>
      </p:sp>
      <p:sp>
        <p:nvSpPr>
          <p:cNvPr id="10" name="TextBox 10"/>
          <p:cNvSpPr txBox="1"/>
          <p:nvPr/>
        </p:nvSpPr>
        <p:spPr>
          <a:xfrm rot="-100462">
            <a:off x="4993914" y="731010"/>
            <a:ext cx="11481069" cy="2057400"/>
          </a:xfrm>
          <a:prstGeom prst="rect">
            <a:avLst/>
          </a:prstGeom>
        </p:spPr>
        <p:txBody>
          <a:bodyPr lIns="0" tIns="0" rIns="0" bIns="0" rtlCol="0" anchor="t">
            <a:spAutoFit/>
          </a:bodyPr>
          <a:lstStyle/>
          <a:p>
            <a:pPr algn="ctr">
              <a:lnSpc>
                <a:spcPts val="16800"/>
              </a:lnSpc>
              <a:spcBef>
                <a:spcPct val="0"/>
              </a:spcBef>
            </a:pPr>
            <a:r>
              <a:rPr lang="en-US" sz="12000" b="1" spc="-240">
                <a:solidFill>
                  <a:srgbClr val="FFFFFF"/>
                </a:solidFill>
                <a:latin typeface="Linotype Feltpen Medium"/>
                <a:ea typeface="Linotype Feltpen Medium"/>
                <a:cs typeface="Linotype Feltpen Medium"/>
                <a:sym typeface="Linotype Feltpen Medium"/>
              </a:rPr>
              <a:t>Facteurs influants </a:t>
            </a:r>
          </a:p>
        </p:txBody>
      </p:sp>
      <p:sp>
        <p:nvSpPr>
          <p:cNvPr id="11" name="TextBox 11"/>
          <p:cNvSpPr txBox="1"/>
          <p:nvPr/>
        </p:nvSpPr>
        <p:spPr>
          <a:xfrm>
            <a:off x="4287623" y="4583221"/>
            <a:ext cx="9712754" cy="1547283"/>
          </a:xfrm>
          <a:prstGeom prst="rect">
            <a:avLst/>
          </a:prstGeom>
        </p:spPr>
        <p:txBody>
          <a:bodyPr lIns="0" tIns="0" rIns="0" bIns="0" rtlCol="0" anchor="t">
            <a:spAutoFit/>
          </a:bodyPr>
          <a:lstStyle/>
          <a:p>
            <a:pPr algn="ctr">
              <a:lnSpc>
                <a:spcPts val="11533"/>
              </a:lnSpc>
            </a:pPr>
            <a:r>
              <a:rPr lang="en-US" sz="12013">
                <a:solidFill>
                  <a:srgbClr val="000000"/>
                </a:solidFill>
                <a:latin typeface="Marykate"/>
                <a:ea typeface="Marykate"/>
                <a:cs typeface="Marykate"/>
                <a:sym typeface="Marykate"/>
              </a:rPr>
              <a:t>SUR LES BESOINS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507874" y="3362338"/>
            <a:ext cx="10885188" cy="6311572"/>
            <a:chOff x="0" y="0"/>
            <a:chExt cx="2866881" cy="1662307"/>
          </a:xfrm>
        </p:grpSpPr>
        <p:sp>
          <p:nvSpPr>
            <p:cNvPr id="5" name="Freeform 5"/>
            <p:cNvSpPr/>
            <p:nvPr/>
          </p:nvSpPr>
          <p:spPr>
            <a:xfrm>
              <a:off x="0" y="0"/>
              <a:ext cx="2866881" cy="1662307"/>
            </a:xfrm>
            <a:custGeom>
              <a:avLst/>
              <a:gdLst/>
              <a:ahLst/>
              <a:cxnLst/>
              <a:rect l="l" t="t" r="r" b="b"/>
              <a:pathLst>
                <a:path w="2866881" h="1662307">
                  <a:moveTo>
                    <a:pt x="14225" y="0"/>
                  </a:moveTo>
                  <a:lnTo>
                    <a:pt x="2852656" y="0"/>
                  </a:lnTo>
                  <a:cubicBezTo>
                    <a:pt x="2856429" y="0"/>
                    <a:pt x="2860047" y="1499"/>
                    <a:pt x="2862715" y="4166"/>
                  </a:cubicBezTo>
                  <a:cubicBezTo>
                    <a:pt x="2865382" y="6834"/>
                    <a:pt x="2866881" y="10452"/>
                    <a:pt x="2866881" y="14225"/>
                  </a:cubicBezTo>
                  <a:lnTo>
                    <a:pt x="2866881" y="1648082"/>
                  </a:lnTo>
                  <a:cubicBezTo>
                    <a:pt x="2866881" y="1655938"/>
                    <a:pt x="2860512" y="1662307"/>
                    <a:pt x="2852656" y="1662307"/>
                  </a:cubicBezTo>
                  <a:lnTo>
                    <a:pt x="14225" y="1662307"/>
                  </a:lnTo>
                  <a:cubicBezTo>
                    <a:pt x="10452" y="1662307"/>
                    <a:pt x="6834" y="1660808"/>
                    <a:pt x="4166" y="1658141"/>
                  </a:cubicBezTo>
                  <a:cubicBezTo>
                    <a:pt x="1499" y="1655473"/>
                    <a:pt x="0" y="1651855"/>
                    <a:pt x="0" y="1648082"/>
                  </a:cubicBezTo>
                  <a:lnTo>
                    <a:pt x="0" y="14225"/>
                  </a:lnTo>
                  <a:cubicBezTo>
                    <a:pt x="0" y="10452"/>
                    <a:pt x="1499" y="6834"/>
                    <a:pt x="4166" y="4166"/>
                  </a:cubicBezTo>
                  <a:cubicBezTo>
                    <a:pt x="6834" y="1499"/>
                    <a:pt x="10452" y="0"/>
                    <a:pt x="14225" y="0"/>
                  </a:cubicBezTo>
                  <a:close/>
                </a:path>
              </a:pathLst>
            </a:custGeom>
            <a:solidFill>
              <a:srgbClr val="FFFCF5"/>
            </a:solidFill>
          </p:spPr>
          <p:txBody>
            <a:bodyPr/>
            <a:lstStyle/>
            <a:p>
              <a:endParaRPr lang="fr-CA"/>
            </a:p>
          </p:txBody>
        </p:sp>
        <p:sp>
          <p:nvSpPr>
            <p:cNvPr id="6" name="TextBox 6"/>
            <p:cNvSpPr txBox="1"/>
            <p:nvPr/>
          </p:nvSpPr>
          <p:spPr>
            <a:xfrm>
              <a:off x="0" y="-38100"/>
              <a:ext cx="2866881" cy="170040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Mode de vie</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8" name="TextBox 8"/>
          <p:cNvSpPr txBox="1"/>
          <p:nvPr/>
        </p:nvSpPr>
        <p:spPr>
          <a:xfrm>
            <a:off x="1028700" y="3496631"/>
            <a:ext cx="9805375" cy="64249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Le temps dont on dispose pour les repas influence les choix alimentaires:</a:t>
            </a:r>
          </a:p>
          <a:p>
            <a:pPr marL="604519" lvl="1" indent="-302260" algn="l">
              <a:lnSpc>
                <a:spcPts val="3919"/>
              </a:lnSpc>
              <a:buFont typeface="Arial"/>
              <a:buChar char="•"/>
            </a:pPr>
            <a:r>
              <a:rPr lang="en-US" sz="2799">
                <a:solidFill>
                  <a:srgbClr val="000000"/>
                </a:solidFill>
                <a:latin typeface="Nunito"/>
                <a:ea typeface="Nunito"/>
                <a:cs typeface="Nunito"/>
                <a:sym typeface="Nunito"/>
              </a:rPr>
              <a:t>Travaillez-vous? De jour ou de nuit?</a:t>
            </a:r>
          </a:p>
          <a:p>
            <a:pPr marL="604519" lvl="1" indent="-302260" algn="l">
              <a:lnSpc>
                <a:spcPts val="3919"/>
              </a:lnSpc>
              <a:buFont typeface="Arial"/>
              <a:buChar char="•"/>
            </a:pPr>
            <a:r>
              <a:rPr lang="en-US" sz="2799">
                <a:solidFill>
                  <a:srgbClr val="000000"/>
                </a:solidFill>
                <a:latin typeface="Nunito"/>
                <a:ea typeface="Nunito"/>
                <a:cs typeface="Nunito"/>
                <a:sym typeface="Nunito"/>
              </a:rPr>
              <a:t>S’agit-il d’un travail physique ou intellectuel?</a:t>
            </a:r>
          </a:p>
          <a:p>
            <a:pPr marL="604519" lvl="1" indent="-302260" algn="l">
              <a:lnSpc>
                <a:spcPts val="3919"/>
              </a:lnSpc>
              <a:buFont typeface="Arial"/>
              <a:buChar char="•"/>
            </a:pPr>
            <a:r>
              <a:rPr lang="en-US" sz="2799">
                <a:solidFill>
                  <a:srgbClr val="000000"/>
                </a:solidFill>
                <a:latin typeface="Nunito"/>
                <a:ea typeface="Nunito"/>
                <a:cs typeface="Nunito"/>
                <a:sym typeface="Nunito"/>
              </a:rPr>
              <a:t>S’agit-il d’un travail à horaires réguliers?</a:t>
            </a:r>
          </a:p>
          <a:p>
            <a:pPr marL="604519" lvl="1" indent="-302260" algn="l">
              <a:lnSpc>
                <a:spcPts val="3919"/>
              </a:lnSpc>
              <a:buFont typeface="Arial"/>
              <a:buChar char="•"/>
            </a:pPr>
            <a:r>
              <a:rPr lang="en-US" sz="2799">
                <a:solidFill>
                  <a:srgbClr val="000000"/>
                </a:solidFill>
                <a:latin typeface="Nunito"/>
                <a:ea typeface="Nunito"/>
                <a:cs typeface="Nunito"/>
                <a:sym typeface="Nunito"/>
              </a:rPr>
              <a:t>Avez-vous un agenda surchargé?</a:t>
            </a:r>
          </a:p>
          <a:p>
            <a:pPr algn="l">
              <a:lnSpc>
                <a:spcPts val="3919"/>
              </a:lnSpc>
            </a:pPr>
            <a:endParaRPr lang="en-US" sz="2799">
              <a:solidFill>
                <a:srgbClr val="000000"/>
              </a:solidFill>
              <a:latin typeface="Nunito"/>
              <a:ea typeface="Nunito"/>
              <a:cs typeface="Nunito"/>
              <a:sym typeface="Nunito"/>
            </a:endParaRPr>
          </a:p>
          <a:p>
            <a:pPr algn="l">
              <a:lnSpc>
                <a:spcPts val="3919"/>
              </a:lnSpc>
            </a:pPr>
            <a:r>
              <a:rPr lang="en-US" sz="2799">
                <a:solidFill>
                  <a:srgbClr val="000000"/>
                </a:solidFill>
                <a:latin typeface="Nunito"/>
                <a:ea typeface="Nunito"/>
                <a:cs typeface="Nunito"/>
                <a:sym typeface="Nunito"/>
              </a:rPr>
              <a:t>Les activités ont également une influence:</a:t>
            </a:r>
          </a:p>
          <a:p>
            <a:pPr marL="604519" lvl="1" indent="-302260" algn="l">
              <a:lnSpc>
                <a:spcPts val="3919"/>
              </a:lnSpc>
              <a:buFont typeface="Arial"/>
              <a:buChar char="•"/>
            </a:pPr>
            <a:r>
              <a:rPr lang="en-US" sz="2799">
                <a:solidFill>
                  <a:srgbClr val="000000"/>
                </a:solidFill>
                <a:latin typeface="Nunito"/>
                <a:ea typeface="Nunito"/>
                <a:cs typeface="Nunito"/>
                <a:sym typeface="Nunito"/>
              </a:rPr>
              <a:t>Êtes-vous sportif? Quel sport pratiquez-vous?</a:t>
            </a:r>
          </a:p>
          <a:p>
            <a:pPr marL="604519" lvl="1" indent="-302260" algn="l">
              <a:lnSpc>
                <a:spcPts val="3919"/>
              </a:lnSpc>
              <a:buFont typeface="Arial"/>
              <a:buChar char="•"/>
            </a:pPr>
            <a:r>
              <a:rPr lang="en-US" sz="2799">
                <a:solidFill>
                  <a:srgbClr val="000000"/>
                </a:solidFill>
                <a:latin typeface="Nunito"/>
                <a:ea typeface="Nunito"/>
                <a:cs typeface="Nunito"/>
                <a:sym typeface="Nunito"/>
              </a:rPr>
              <a:t>Êtes-vous sédentaire?</a:t>
            </a:r>
          </a:p>
          <a:p>
            <a:pPr marL="604519" lvl="1" indent="-302260" algn="l">
              <a:lnSpc>
                <a:spcPts val="3919"/>
              </a:lnSpc>
              <a:buFont typeface="Arial"/>
              <a:buChar char="•"/>
            </a:pPr>
            <a:r>
              <a:rPr lang="en-US" sz="2799">
                <a:solidFill>
                  <a:srgbClr val="000000"/>
                </a:solidFill>
                <a:latin typeface="Nunito"/>
                <a:ea typeface="Nunito"/>
                <a:cs typeface="Nunito"/>
                <a:sym typeface="Nunito"/>
              </a:rPr>
              <a:t>Êtes-vous sociable ou plutôt solitaire?</a:t>
            </a:r>
          </a:p>
          <a:p>
            <a:pPr marL="604519" lvl="1" indent="-302260" algn="l">
              <a:lnSpc>
                <a:spcPts val="3919"/>
              </a:lnSpc>
              <a:buFont typeface="Arial"/>
              <a:buChar char="•"/>
            </a:pPr>
            <a:r>
              <a:rPr lang="en-US" sz="2799">
                <a:solidFill>
                  <a:srgbClr val="000000"/>
                </a:solidFill>
                <a:latin typeface="Nunito"/>
                <a:ea typeface="Nunito"/>
                <a:cs typeface="Nunito"/>
                <a:sym typeface="Nunito"/>
              </a:rPr>
              <a:t>Mangez-vous en compagnie ou seul?</a:t>
            </a:r>
          </a:p>
          <a:p>
            <a:pPr algn="l">
              <a:lnSpc>
                <a:spcPts val="3919"/>
              </a:lnSpc>
              <a:spcBef>
                <a:spcPct val="0"/>
              </a:spcBef>
            </a:pPr>
            <a:endParaRPr lang="en-US" sz="2799">
              <a:solidFill>
                <a:srgbClr val="000000"/>
              </a:solidFill>
              <a:latin typeface="Nunito"/>
              <a:ea typeface="Nunito"/>
              <a:cs typeface="Nunito"/>
              <a:sym typeface="Nunito"/>
            </a:endParaRPr>
          </a:p>
        </p:txBody>
      </p:sp>
      <p:sp>
        <p:nvSpPr>
          <p:cNvPr id="9" name="Freeform 9"/>
          <p:cNvSpPr/>
          <p:nvPr/>
        </p:nvSpPr>
        <p:spPr>
          <a:xfrm>
            <a:off x="13219647" y="4634258"/>
            <a:ext cx="4089082" cy="4114800"/>
          </a:xfrm>
          <a:custGeom>
            <a:avLst/>
            <a:gdLst/>
            <a:ahLst/>
            <a:cxnLst/>
            <a:rect l="l" t="t" r="r" b="b"/>
            <a:pathLst>
              <a:path w="4089082"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408662" y="4850512"/>
            <a:ext cx="10984400" cy="3169873"/>
            <a:chOff x="0" y="0"/>
            <a:chExt cx="2893011" cy="834864"/>
          </a:xfrm>
        </p:grpSpPr>
        <p:sp>
          <p:nvSpPr>
            <p:cNvPr id="5" name="Freeform 5"/>
            <p:cNvSpPr/>
            <p:nvPr/>
          </p:nvSpPr>
          <p:spPr>
            <a:xfrm>
              <a:off x="0" y="0"/>
              <a:ext cx="2893011" cy="834864"/>
            </a:xfrm>
            <a:custGeom>
              <a:avLst/>
              <a:gdLst/>
              <a:ahLst/>
              <a:cxnLst/>
              <a:rect l="l" t="t" r="r" b="b"/>
              <a:pathLst>
                <a:path w="2893011" h="834864">
                  <a:moveTo>
                    <a:pt x="14096" y="0"/>
                  </a:moveTo>
                  <a:lnTo>
                    <a:pt x="2878914" y="0"/>
                  </a:lnTo>
                  <a:cubicBezTo>
                    <a:pt x="2886700" y="0"/>
                    <a:pt x="2893011" y="6311"/>
                    <a:pt x="2893011" y="14096"/>
                  </a:cubicBezTo>
                  <a:lnTo>
                    <a:pt x="2893011" y="820767"/>
                  </a:lnTo>
                  <a:cubicBezTo>
                    <a:pt x="2893011" y="828553"/>
                    <a:pt x="2886700" y="834864"/>
                    <a:pt x="2878914" y="834864"/>
                  </a:cubicBezTo>
                  <a:lnTo>
                    <a:pt x="14096" y="834864"/>
                  </a:lnTo>
                  <a:cubicBezTo>
                    <a:pt x="6311" y="834864"/>
                    <a:pt x="0" y="828553"/>
                    <a:pt x="0" y="820767"/>
                  </a:cubicBezTo>
                  <a:lnTo>
                    <a:pt x="0" y="14096"/>
                  </a:lnTo>
                  <a:cubicBezTo>
                    <a:pt x="0" y="6311"/>
                    <a:pt x="6311" y="0"/>
                    <a:pt x="14096" y="0"/>
                  </a:cubicBezTo>
                  <a:close/>
                </a:path>
              </a:pathLst>
            </a:custGeom>
            <a:solidFill>
              <a:srgbClr val="FFFCF5"/>
            </a:solidFill>
          </p:spPr>
          <p:txBody>
            <a:bodyPr/>
            <a:lstStyle/>
            <a:p>
              <a:endParaRPr lang="fr-CA"/>
            </a:p>
          </p:txBody>
        </p:sp>
        <p:sp>
          <p:nvSpPr>
            <p:cNvPr id="6" name="TextBox 6"/>
            <p:cNvSpPr txBox="1"/>
            <p:nvPr/>
          </p:nvSpPr>
          <p:spPr>
            <a:xfrm>
              <a:off x="0" y="-38100"/>
              <a:ext cx="2893011" cy="872964"/>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3219647" y="4890782"/>
            <a:ext cx="3500234" cy="3049579"/>
          </a:xfrm>
          <a:custGeom>
            <a:avLst/>
            <a:gdLst/>
            <a:ahLst/>
            <a:cxnLst/>
            <a:rect l="l" t="t" r="r" b="b"/>
            <a:pathLst>
              <a:path w="3500234" h="3049579">
                <a:moveTo>
                  <a:pt x="0" y="0"/>
                </a:moveTo>
                <a:lnTo>
                  <a:pt x="3500235" y="0"/>
                </a:lnTo>
                <a:lnTo>
                  <a:pt x="3500235" y="3049579"/>
                </a:lnTo>
                <a:lnTo>
                  <a:pt x="0" y="3049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Contraintes économiques</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066860" y="5670908"/>
            <a:ext cx="9767215" cy="14719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Certaines personnes disposent de moyens financiers limités et choisissent parfois des aliments très énergétiques, mais pauvres en nutriments essentiels.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408662" y="4056819"/>
            <a:ext cx="12467622" cy="3963565"/>
            <a:chOff x="0" y="0"/>
            <a:chExt cx="3283654" cy="1043902"/>
          </a:xfrm>
        </p:grpSpPr>
        <p:sp>
          <p:nvSpPr>
            <p:cNvPr id="5" name="Freeform 5"/>
            <p:cNvSpPr/>
            <p:nvPr/>
          </p:nvSpPr>
          <p:spPr>
            <a:xfrm>
              <a:off x="0" y="0"/>
              <a:ext cx="3283654" cy="1043902"/>
            </a:xfrm>
            <a:custGeom>
              <a:avLst/>
              <a:gdLst/>
              <a:ahLst/>
              <a:cxnLst/>
              <a:rect l="l" t="t" r="r" b="b"/>
              <a:pathLst>
                <a:path w="3283654" h="1043902">
                  <a:moveTo>
                    <a:pt x="12419" y="0"/>
                  </a:moveTo>
                  <a:lnTo>
                    <a:pt x="3271234" y="0"/>
                  </a:lnTo>
                  <a:cubicBezTo>
                    <a:pt x="3274528" y="0"/>
                    <a:pt x="3277687" y="1308"/>
                    <a:pt x="3280016" y="3638"/>
                  </a:cubicBezTo>
                  <a:cubicBezTo>
                    <a:pt x="3282345" y="5967"/>
                    <a:pt x="3283654" y="9125"/>
                    <a:pt x="3283654" y="12419"/>
                  </a:cubicBezTo>
                  <a:lnTo>
                    <a:pt x="3283654" y="1031483"/>
                  </a:lnTo>
                  <a:cubicBezTo>
                    <a:pt x="3283654" y="1034776"/>
                    <a:pt x="3282345" y="1037935"/>
                    <a:pt x="3280016" y="1040264"/>
                  </a:cubicBezTo>
                  <a:cubicBezTo>
                    <a:pt x="3277687" y="1042593"/>
                    <a:pt x="3274528" y="1043902"/>
                    <a:pt x="3271234" y="1043902"/>
                  </a:cubicBezTo>
                  <a:lnTo>
                    <a:pt x="12419" y="1043902"/>
                  </a:lnTo>
                  <a:cubicBezTo>
                    <a:pt x="9125" y="1043902"/>
                    <a:pt x="5967" y="1042593"/>
                    <a:pt x="3638" y="1040264"/>
                  </a:cubicBezTo>
                  <a:cubicBezTo>
                    <a:pt x="1308" y="1037935"/>
                    <a:pt x="0" y="1034776"/>
                    <a:pt x="0" y="1031483"/>
                  </a:cubicBezTo>
                  <a:lnTo>
                    <a:pt x="0" y="12419"/>
                  </a:lnTo>
                  <a:cubicBezTo>
                    <a:pt x="0" y="9125"/>
                    <a:pt x="1308" y="5967"/>
                    <a:pt x="3638" y="3638"/>
                  </a:cubicBezTo>
                  <a:cubicBezTo>
                    <a:pt x="5967" y="1308"/>
                    <a:pt x="9125" y="0"/>
                    <a:pt x="12419" y="0"/>
                  </a:cubicBezTo>
                  <a:close/>
                </a:path>
              </a:pathLst>
            </a:custGeom>
            <a:solidFill>
              <a:srgbClr val="FFFCF5"/>
            </a:solidFill>
          </p:spPr>
          <p:txBody>
            <a:bodyPr/>
            <a:lstStyle/>
            <a:p>
              <a:endParaRPr lang="fr-CA"/>
            </a:p>
          </p:txBody>
        </p:sp>
        <p:sp>
          <p:nvSpPr>
            <p:cNvPr id="6" name="TextBox 6"/>
            <p:cNvSpPr txBox="1"/>
            <p:nvPr/>
          </p:nvSpPr>
          <p:spPr>
            <a:xfrm>
              <a:off x="0" y="-38100"/>
              <a:ext cx="3283654" cy="108200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876285" y="5406490"/>
            <a:ext cx="4113929" cy="3342567"/>
          </a:xfrm>
          <a:custGeom>
            <a:avLst/>
            <a:gdLst/>
            <a:ahLst/>
            <a:cxnLst/>
            <a:rect l="l" t="t" r="r" b="b"/>
            <a:pathLst>
              <a:path w="4113929" h="3342567">
                <a:moveTo>
                  <a:pt x="0" y="0"/>
                </a:moveTo>
                <a:lnTo>
                  <a:pt x="4113929" y="0"/>
                </a:lnTo>
                <a:lnTo>
                  <a:pt x="4113929" y="3342568"/>
                </a:lnTo>
                <a:lnTo>
                  <a:pt x="0" y="3342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État de santé</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408662" y="4250977"/>
            <a:ext cx="12182317" cy="3518100"/>
          </a:xfrm>
          <a:prstGeom prst="rect">
            <a:avLst/>
          </a:prstGeom>
        </p:spPr>
        <p:txBody>
          <a:bodyPr lIns="0" tIns="0" rIns="0" bIns="0" rtlCol="0" anchor="t">
            <a:spAutoFit/>
          </a:bodyPr>
          <a:lstStyle/>
          <a:p>
            <a:pPr algn="l">
              <a:lnSpc>
                <a:spcPts val="4014"/>
              </a:lnSpc>
            </a:pPr>
            <a:r>
              <a:rPr lang="en-US" sz="2867">
                <a:solidFill>
                  <a:srgbClr val="000000"/>
                </a:solidFill>
                <a:latin typeface="Nunito"/>
                <a:ea typeface="Nunito"/>
                <a:cs typeface="Nunito"/>
                <a:sym typeface="Nunito"/>
              </a:rPr>
              <a:t>L’incapacité physique à cuisiner amène la personne à choisir des aliments faciles à préparer, parfois sans tenir compte de leur valeur nutritionnelle.</a:t>
            </a:r>
          </a:p>
          <a:p>
            <a:pPr algn="l">
              <a:lnSpc>
                <a:spcPts val="4014"/>
              </a:lnSpc>
            </a:pPr>
            <a:r>
              <a:rPr lang="en-US" sz="2867">
                <a:solidFill>
                  <a:srgbClr val="000000"/>
                </a:solidFill>
                <a:latin typeface="Nunito"/>
                <a:ea typeface="Nunito"/>
                <a:cs typeface="Nunito"/>
                <a:sym typeface="Nunito"/>
              </a:rPr>
              <a:t> Le fait de devoir suivre une diète peut parfois décourager et réduire l’appétit.</a:t>
            </a:r>
          </a:p>
          <a:p>
            <a:pPr algn="l">
              <a:lnSpc>
                <a:spcPts val="4014"/>
              </a:lnSpc>
            </a:pPr>
            <a:endParaRPr lang="en-US" sz="2867">
              <a:solidFill>
                <a:srgbClr val="000000"/>
              </a:solidFill>
              <a:latin typeface="Nunito"/>
              <a:ea typeface="Nunito"/>
              <a:cs typeface="Nunito"/>
              <a:sym typeface="Nunito"/>
            </a:endParaRPr>
          </a:p>
          <a:p>
            <a:pPr algn="l">
              <a:lnSpc>
                <a:spcPts val="4014"/>
              </a:lnSpc>
            </a:pPr>
            <a:r>
              <a:rPr lang="en-US" sz="2867">
                <a:solidFill>
                  <a:srgbClr val="000000"/>
                </a:solidFill>
                <a:latin typeface="Nunito"/>
                <a:ea typeface="Nunito"/>
                <a:cs typeface="Nunito"/>
                <a:sym typeface="Nunito"/>
              </a:rPr>
              <a:t> De plus, l’intérêt à bien s’alimenter peut être affecté par certaines altérations physiques ou psychologiques.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2794" y="1067945"/>
            <a:ext cx="16160573" cy="1174800"/>
          </a:xfrm>
          <a:prstGeom prst="rect">
            <a:avLst/>
          </a:prstGeom>
          <a:solidFill>
            <a:srgbClr val="4A7168"/>
          </a:solidFill>
        </p:spPr>
        <p:txBody>
          <a:bodyPr/>
          <a:lstStyle/>
          <a:p>
            <a:endParaRPr lang="fr-CA"/>
          </a:p>
        </p:txBody>
      </p:sp>
      <p:grpSp>
        <p:nvGrpSpPr>
          <p:cNvPr id="4" name="Group 4"/>
          <p:cNvGrpSpPr/>
          <p:nvPr/>
        </p:nvGrpSpPr>
        <p:grpSpPr>
          <a:xfrm>
            <a:off x="408662" y="3759185"/>
            <a:ext cx="10984400" cy="4989873"/>
            <a:chOff x="0" y="0"/>
            <a:chExt cx="2893011" cy="1314205"/>
          </a:xfrm>
        </p:grpSpPr>
        <p:sp>
          <p:nvSpPr>
            <p:cNvPr id="5" name="Freeform 5"/>
            <p:cNvSpPr/>
            <p:nvPr/>
          </p:nvSpPr>
          <p:spPr>
            <a:xfrm>
              <a:off x="0" y="0"/>
              <a:ext cx="2893011" cy="1314205"/>
            </a:xfrm>
            <a:custGeom>
              <a:avLst/>
              <a:gdLst/>
              <a:ahLst/>
              <a:cxnLst/>
              <a:rect l="l" t="t" r="r" b="b"/>
              <a:pathLst>
                <a:path w="2893011" h="1314205">
                  <a:moveTo>
                    <a:pt x="14096" y="0"/>
                  </a:moveTo>
                  <a:lnTo>
                    <a:pt x="2878914" y="0"/>
                  </a:lnTo>
                  <a:cubicBezTo>
                    <a:pt x="2886700" y="0"/>
                    <a:pt x="2893011" y="6311"/>
                    <a:pt x="2893011" y="14096"/>
                  </a:cubicBezTo>
                  <a:lnTo>
                    <a:pt x="2893011" y="1300109"/>
                  </a:lnTo>
                  <a:cubicBezTo>
                    <a:pt x="2893011" y="1307894"/>
                    <a:pt x="2886700" y="1314205"/>
                    <a:pt x="2878914" y="1314205"/>
                  </a:cubicBezTo>
                  <a:lnTo>
                    <a:pt x="14096" y="1314205"/>
                  </a:lnTo>
                  <a:cubicBezTo>
                    <a:pt x="6311" y="1314205"/>
                    <a:pt x="0" y="1307894"/>
                    <a:pt x="0" y="1300109"/>
                  </a:cubicBezTo>
                  <a:lnTo>
                    <a:pt x="0" y="14096"/>
                  </a:lnTo>
                  <a:cubicBezTo>
                    <a:pt x="0" y="6311"/>
                    <a:pt x="6311" y="0"/>
                    <a:pt x="14096" y="0"/>
                  </a:cubicBezTo>
                  <a:close/>
                </a:path>
              </a:pathLst>
            </a:custGeom>
            <a:solidFill>
              <a:srgbClr val="FFFCF5"/>
            </a:solidFill>
          </p:spPr>
          <p:txBody>
            <a:bodyPr/>
            <a:lstStyle/>
            <a:p>
              <a:endParaRPr lang="fr-CA"/>
            </a:p>
          </p:txBody>
        </p:sp>
        <p:sp>
          <p:nvSpPr>
            <p:cNvPr id="6" name="TextBox 6"/>
            <p:cNvSpPr txBox="1"/>
            <p:nvPr/>
          </p:nvSpPr>
          <p:spPr>
            <a:xfrm>
              <a:off x="0" y="-38100"/>
              <a:ext cx="2893011" cy="135230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985389" y="5581913"/>
            <a:ext cx="3949244" cy="3676387"/>
          </a:xfrm>
          <a:custGeom>
            <a:avLst/>
            <a:gdLst/>
            <a:ahLst/>
            <a:cxnLst/>
            <a:rect l="l" t="t" r="r" b="b"/>
            <a:pathLst>
              <a:path w="3949244" h="3676387">
                <a:moveTo>
                  <a:pt x="0" y="0"/>
                </a:moveTo>
                <a:lnTo>
                  <a:pt x="3949244" y="0"/>
                </a:lnTo>
                <a:lnTo>
                  <a:pt x="3949244" y="3676387"/>
                </a:lnTo>
                <a:lnTo>
                  <a:pt x="0" y="3676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5264" y="827077"/>
            <a:ext cx="15044839"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Valeur de satiété des aliments</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017255" y="4462277"/>
            <a:ext cx="9767215" cy="34531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Tous les aliments n’ont pas le même pouvoir rassasiant. Par exemple, les aliments qui nécessitent un temps de digestion plus long, comme les lipides et les protéines, sont plus rassasiants que les glucides. </a:t>
            </a:r>
          </a:p>
          <a:p>
            <a:pPr algn="ctr">
              <a:lnSpc>
                <a:spcPts val="3919"/>
              </a:lnSpc>
            </a:pPr>
            <a:endParaRPr lang="en-US" sz="2799">
              <a:solidFill>
                <a:srgbClr val="000000"/>
              </a:solidFill>
              <a:latin typeface="Nunito"/>
              <a:ea typeface="Nunito"/>
              <a:cs typeface="Nunito"/>
              <a:sym typeface="Nunito"/>
            </a:endParaRPr>
          </a:p>
          <a:p>
            <a:pPr algn="l">
              <a:lnSpc>
                <a:spcPts val="3919"/>
              </a:lnSpc>
            </a:pPr>
            <a:r>
              <a:rPr lang="en-US" sz="2799">
                <a:solidFill>
                  <a:srgbClr val="000000"/>
                </a:solidFill>
                <a:latin typeface="Nunito"/>
                <a:ea typeface="Nunito"/>
                <a:cs typeface="Nunito"/>
                <a:sym typeface="Nunito"/>
              </a:rPr>
              <a:t>Le choix des aliments dépendra donc de l’apport énergétique souhaité.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1085688" y="1228327"/>
            <a:ext cx="7270826" cy="1174800"/>
          </a:xfrm>
          <a:prstGeom prst="rect">
            <a:avLst/>
          </a:prstGeom>
          <a:solidFill>
            <a:srgbClr val="4A7168"/>
          </a:solidFill>
        </p:spPr>
        <p:txBody>
          <a:bodyPr/>
          <a:lstStyle/>
          <a:p>
            <a:endParaRPr lang="fr-CA"/>
          </a:p>
        </p:txBody>
      </p:sp>
      <p:sp>
        <p:nvSpPr>
          <p:cNvPr id="3" name="Freeform 3"/>
          <p:cNvSpPr/>
          <p:nvPr/>
        </p:nvSpPr>
        <p:spPr>
          <a:xfrm rot="-5887797">
            <a:off x="11294978" y="4229874"/>
            <a:ext cx="6096597" cy="9288444"/>
          </a:xfrm>
          <a:custGeom>
            <a:avLst/>
            <a:gdLst/>
            <a:ahLst/>
            <a:cxnLst/>
            <a:rect l="l" t="t" r="r" b="b"/>
            <a:pathLst>
              <a:path w="6096597" h="9288444">
                <a:moveTo>
                  <a:pt x="0" y="0"/>
                </a:moveTo>
                <a:lnTo>
                  <a:pt x="6096597" y="0"/>
                </a:lnTo>
                <a:lnTo>
                  <a:pt x="6096597" y="9288444"/>
                </a:lnTo>
                <a:lnTo>
                  <a:pt x="0" y="9288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a:off x="10110865" y="547390"/>
            <a:ext cx="6557329" cy="9853910"/>
          </a:xfrm>
          <a:custGeom>
            <a:avLst/>
            <a:gdLst/>
            <a:ahLst/>
            <a:cxnLst/>
            <a:rect l="l" t="t" r="r" b="b"/>
            <a:pathLst>
              <a:path w="6557329" h="9853910">
                <a:moveTo>
                  <a:pt x="0" y="0"/>
                </a:moveTo>
                <a:lnTo>
                  <a:pt x="6557329" y="0"/>
                </a:lnTo>
                <a:lnTo>
                  <a:pt x="6557329" y="9853910"/>
                </a:lnTo>
                <a:lnTo>
                  <a:pt x="0" y="9853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TextBox 5"/>
          <p:cNvSpPr txBox="1"/>
          <p:nvPr/>
        </p:nvSpPr>
        <p:spPr>
          <a:xfrm>
            <a:off x="9144000" y="1257738"/>
            <a:ext cx="2774232" cy="523251"/>
          </a:xfrm>
          <a:prstGeom prst="rect">
            <a:avLst/>
          </a:prstGeom>
        </p:spPr>
        <p:txBody>
          <a:bodyPr lIns="0" tIns="0" rIns="0" bIns="0" rtlCol="0" anchor="t">
            <a:spAutoFit/>
          </a:bodyPr>
          <a:lstStyle/>
          <a:p>
            <a:pPr algn="l">
              <a:lnSpc>
                <a:spcPts val="3968"/>
              </a:lnSpc>
            </a:pPr>
            <a:r>
              <a:rPr lang="en-US" sz="4133" b="1">
                <a:solidFill>
                  <a:srgbClr val="000000"/>
                </a:solidFill>
                <a:latin typeface="Linotype Feltpen Medium"/>
                <a:ea typeface="Linotype Feltpen Medium"/>
                <a:cs typeface="Linotype Feltpen Medium"/>
                <a:sym typeface="Linotype Feltpen Medium"/>
              </a:rPr>
              <a:t>Macrobiote</a:t>
            </a:r>
          </a:p>
        </p:txBody>
      </p:sp>
      <p:sp>
        <p:nvSpPr>
          <p:cNvPr id="6" name="Freeform 6"/>
          <p:cNvSpPr/>
          <p:nvPr/>
        </p:nvSpPr>
        <p:spPr>
          <a:xfrm>
            <a:off x="10816608" y="560311"/>
            <a:ext cx="1309845" cy="634259"/>
          </a:xfrm>
          <a:custGeom>
            <a:avLst/>
            <a:gdLst/>
            <a:ahLst/>
            <a:cxnLst/>
            <a:rect l="l" t="t" r="r" b="b"/>
            <a:pathLst>
              <a:path w="1309845" h="634259">
                <a:moveTo>
                  <a:pt x="0" y="0"/>
                </a:moveTo>
                <a:lnTo>
                  <a:pt x="1309845" y="0"/>
                </a:lnTo>
                <a:lnTo>
                  <a:pt x="1309845" y="634259"/>
                </a:lnTo>
                <a:lnTo>
                  <a:pt x="0" y="634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rot="-1399534" flipV="1">
            <a:off x="11106934" y="5657274"/>
            <a:ext cx="1309845" cy="634259"/>
          </a:xfrm>
          <a:custGeom>
            <a:avLst/>
            <a:gdLst/>
            <a:ahLst/>
            <a:cxnLst/>
            <a:rect l="l" t="t" r="r" b="b"/>
            <a:pathLst>
              <a:path w="1309845" h="634259">
                <a:moveTo>
                  <a:pt x="0" y="634258"/>
                </a:moveTo>
                <a:lnTo>
                  <a:pt x="1309845" y="634258"/>
                </a:lnTo>
                <a:lnTo>
                  <a:pt x="1309845" y="0"/>
                </a:lnTo>
                <a:lnTo>
                  <a:pt x="0" y="0"/>
                </a:lnTo>
                <a:lnTo>
                  <a:pt x="0" y="63425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8" name="Freeform 8"/>
          <p:cNvSpPr/>
          <p:nvPr/>
        </p:nvSpPr>
        <p:spPr>
          <a:xfrm rot="-1399534" flipH="1" flipV="1">
            <a:off x="14686536" y="2170193"/>
            <a:ext cx="1309845" cy="634259"/>
          </a:xfrm>
          <a:custGeom>
            <a:avLst/>
            <a:gdLst/>
            <a:ahLst/>
            <a:cxnLst/>
            <a:rect l="l" t="t" r="r" b="b"/>
            <a:pathLst>
              <a:path w="1309845" h="634259">
                <a:moveTo>
                  <a:pt x="1309845" y="634258"/>
                </a:moveTo>
                <a:lnTo>
                  <a:pt x="0" y="634258"/>
                </a:lnTo>
                <a:lnTo>
                  <a:pt x="0" y="0"/>
                </a:lnTo>
                <a:lnTo>
                  <a:pt x="1309845" y="0"/>
                </a:lnTo>
                <a:lnTo>
                  <a:pt x="1309845" y="63425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 name="Freeform 9"/>
          <p:cNvSpPr/>
          <p:nvPr/>
        </p:nvSpPr>
        <p:spPr>
          <a:xfrm rot="397672" flipH="1" flipV="1">
            <a:off x="13829308" y="6021759"/>
            <a:ext cx="1309845" cy="634259"/>
          </a:xfrm>
          <a:custGeom>
            <a:avLst/>
            <a:gdLst/>
            <a:ahLst/>
            <a:cxnLst/>
            <a:rect l="l" t="t" r="r" b="b"/>
            <a:pathLst>
              <a:path w="1309845" h="634259">
                <a:moveTo>
                  <a:pt x="1309845" y="634259"/>
                </a:moveTo>
                <a:lnTo>
                  <a:pt x="0" y="634259"/>
                </a:lnTo>
                <a:lnTo>
                  <a:pt x="0" y="0"/>
                </a:lnTo>
                <a:lnTo>
                  <a:pt x="1309845" y="0"/>
                </a:lnTo>
                <a:lnTo>
                  <a:pt x="1309845" y="63425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 name="Freeform 10"/>
          <p:cNvSpPr/>
          <p:nvPr/>
        </p:nvSpPr>
        <p:spPr>
          <a:xfrm>
            <a:off x="-143243" y="5689921"/>
            <a:ext cx="6005601" cy="4879551"/>
          </a:xfrm>
          <a:custGeom>
            <a:avLst/>
            <a:gdLst/>
            <a:ahLst/>
            <a:cxnLst/>
            <a:rect l="l" t="t" r="r" b="b"/>
            <a:pathLst>
              <a:path w="6005601" h="4879551">
                <a:moveTo>
                  <a:pt x="0" y="0"/>
                </a:moveTo>
                <a:lnTo>
                  <a:pt x="6005601" y="0"/>
                </a:lnTo>
                <a:lnTo>
                  <a:pt x="6005601" y="4879551"/>
                </a:lnTo>
                <a:lnTo>
                  <a:pt x="0" y="48795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1" name="TextBox 11"/>
          <p:cNvSpPr txBox="1"/>
          <p:nvPr/>
        </p:nvSpPr>
        <p:spPr>
          <a:xfrm rot="-100462">
            <a:off x="1044870"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Mode</a:t>
            </a:r>
          </a:p>
        </p:txBody>
      </p:sp>
      <p:sp>
        <p:nvSpPr>
          <p:cNvPr id="12" name="TextBox 12"/>
          <p:cNvSpPr txBox="1"/>
          <p:nvPr/>
        </p:nvSpPr>
        <p:spPr>
          <a:xfrm>
            <a:off x="1066860" y="2532123"/>
            <a:ext cx="7308482" cy="1162571"/>
          </a:xfrm>
          <a:prstGeom prst="rect">
            <a:avLst/>
          </a:prstGeom>
        </p:spPr>
        <p:txBody>
          <a:bodyPr lIns="0" tIns="0" rIns="0" bIns="0" rtlCol="0" anchor="t">
            <a:spAutoFit/>
          </a:bodyPr>
          <a:lstStyle/>
          <a:p>
            <a:pPr algn="ctr">
              <a:lnSpc>
                <a:spcPts val="8678"/>
              </a:lnSpc>
            </a:pPr>
            <a:r>
              <a:rPr lang="en-US" sz="9039">
                <a:solidFill>
                  <a:srgbClr val="000000"/>
                </a:solidFill>
                <a:latin typeface="Marykate"/>
                <a:ea typeface="Marykate"/>
                <a:cs typeface="Marykate"/>
                <a:sym typeface="Marykate"/>
              </a:rPr>
              <a:t>D’ALIMENTATION</a:t>
            </a:r>
          </a:p>
        </p:txBody>
      </p:sp>
      <p:sp>
        <p:nvSpPr>
          <p:cNvPr id="13" name="TextBox 13"/>
          <p:cNvSpPr txBox="1"/>
          <p:nvPr/>
        </p:nvSpPr>
        <p:spPr>
          <a:xfrm>
            <a:off x="9144000" y="5480683"/>
            <a:ext cx="2982453" cy="523251"/>
          </a:xfrm>
          <a:prstGeom prst="rect">
            <a:avLst/>
          </a:prstGeom>
        </p:spPr>
        <p:txBody>
          <a:bodyPr lIns="0" tIns="0" rIns="0" bIns="0" rtlCol="0" anchor="t">
            <a:spAutoFit/>
          </a:bodyPr>
          <a:lstStyle/>
          <a:p>
            <a:pPr algn="l">
              <a:lnSpc>
                <a:spcPts val="3968"/>
              </a:lnSpc>
            </a:pPr>
            <a:r>
              <a:rPr lang="en-US" sz="4133" b="1">
                <a:solidFill>
                  <a:srgbClr val="000000"/>
                </a:solidFill>
                <a:latin typeface="Linotype Feltpen Medium"/>
                <a:ea typeface="Linotype Feltpen Medium"/>
                <a:cs typeface="Linotype Feltpen Medium"/>
                <a:sym typeface="Linotype Feltpen Medium"/>
              </a:rPr>
              <a:t>végétarisme</a:t>
            </a:r>
          </a:p>
        </p:txBody>
      </p:sp>
      <p:sp>
        <p:nvSpPr>
          <p:cNvPr id="14" name="TextBox 14"/>
          <p:cNvSpPr txBox="1"/>
          <p:nvPr/>
        </p:nvSpPr>
        <p:spPr>
          <a:xfrm>
            <a:off x="14117849" y="1735902"/>
            <a:ext cx="4170151" cy="523251"/>
          </a:xfrm>
          <a:prstGeom prst="rect">
            <a:avLst/>
          </a:prstGeom>
        </p:spPr>
        <p:txBody>
          <a:bodyPr lIns="0" tIns="0" rIns="0" bIns="0" rtlCol="0" anchor="t">
            <a:spAutoFit/>
          </a:bodyPr>
          <a:lstStyle/>
          <a:p>
            <a:pPr algn="l">
              <a:lnSpc>
                <a:spcPts val="3968"/>
              </a:lnSpc>
            </a:pPr>
            <a:r>
              <a:rPr lang="en-US" sz="4133" b="1">
                <a:solidFill>
                  <a:srgbClr val="000000"/>
                </a:solidFill>
                <a:latin typeface="Linotype Feltpen Medium"/>
                <a:ea typeface="Linotype Feltpen Medium"/>
                <a:cs typeface="Linotype Feltpen Medium"/>
                <a:sym typeface="Linotype Feltpen Medium"/>
              </a:rPr>
              <a:t>Méditerranéenne</a:t>
            </a:r>
          </a:p>
        </p:txBody>
      </p:sp>
      <p:sp>
        <p:nvSpPr>
          <p:cNvPr id="15" name="TextBox 15"/>
          <p:cNvSpPr txBox="1"/>
          <p:nvPr/>
        </p:nvSpPr>
        <p:spPr>
          <a:xfrm>
            <a:off x="14650185" y="5815637"/>
            <a:ext cx="3099052" cy="523251"/>
          </a:xfrm>
          <a:prstGeom prst="rect">
            <a:avLst/>
          </a:prstGeom>
        </p:spPr>
        <p:txBody>
          <a:bodyPr lIns="0" tIns="0" rIns="0" bIns="0" rtlCol="0" anchor="t">
            <a:spAutoFit/>
          </a:bodyPr>
          <a:lstStyle/>
          <a:p>
            <a:pPr algn="l">
              <a:lnSpc>
                <a:spcPts val="3968"/>
              </a:lnSpc>
            </a:pPr>
            <a:r>
              <a:rPr lang="en-US" sz="4133" b="1">
                <a:solidFill>
                  <a:srgbClr val="FFFFFF"/>
                </a:solidFill>
                <a:latin typeface="Linotype Feltpen Medium"/>
                <a:ea typeface="Linotype Feltpen Medium"/>
                <a:cs typeface="Linotype Feltpen Medium"/>
                <a:sym typeface="Linotype Feltpen Medium"/>
              </a:rPr>
              <a:t>végétalisme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4993753" y="1232332"/>
            <a:ext cx="8300495" cy="1174800"/>
          </a:xfrm>
          <a:prstGeom prst="rect">
            <a:avLst/>
          </a:prstGeom>
          <a:solidFill>
            <a:srgbClr val="4A7168"/>
          </a:solidFill>
        </p:spPr>
        <p:txBody>
          <a:bodyPr/>
          <a:lstStyle/>
          <a:p>
            <a:endParaRPr lang="fr-CA"/>
          </a:p>
        </p:txBody>
      </p:sp>
      <p:sp>
        <p:nvSpPr>
          <p:cNvPr id="3" name="TextBox 3"/>
          <p:cNvSpPr txBox="1"/>
          <p:nvPr/>
        </p:nvSpPr>
        <p:spPr>
          <a:xfrm>
            <a:off x="5811271" y="7002862"/>
            <a:ext cx="3160560" cy="1011823"/>
          </a:xfrm>
          <a:prstGeom prst="rect">
            <a:avLst/>
          </a:prstGeom>
        </p:spPr>
        <p:txBody>
          <a:bodyPr lIns="0" tIns="0" rIns="0" bIns="0" rtlCol="0" anchor="t">
            <a:spAutoFit/>
          </a:bodyPr>
          <a:lstStyle/>
          <a:p>
            <a:pPr algn="ctr">
              <a:lnSpc>
                <a:spcPts val="3968"/>
              </a:lnSpc>
            </a:pPr>
            <a:r>
              <a:rPr lang="en-US" sz="4133" b="1">
                <a:solidFill>
                  <a:srgbClr val="FFFFFF"/>
                </a:solidFill>
                <a:latin typeface="Linotype Feltpen Medium"/>
                <a:ea typeface="Linotype Feltpen Medium"/>
                <a:cs typeface="Linotype Feltpen Medium"/>
                <a:sym typeface="Linotype Feltpen Medium"/>
              </a:rPr>
              <a:t>Végétalisme</a:t>
            </a:r>
          </a:p>
          <a:p>
            <a:pPr algn="ctr">
              <a:lnSpc>
                <a:spcPts val="3968"/>
              </a:lnSpc>
            </a:pPr>
            <a:endParaRPr lang="en-US" sz="4133" b="1">
              <a:solidFill>
                <a:srgbClr val="FFFFFF"/>
              </a:solidFill>
              <a:latin typeface="Linotype Feltpen Medium"/>
              <a:ea typeface="Linotype Feltpen Medium"/>
              <a:cs typeface="Linotype Feltpen Medium"/>
              <a:sym typeface="Linotype Feltpen Medium"/>
            </a:endParaRPr>
          </a:p>
        </p:txBody>
      </p:sp>
      <p:sp>
        <p:nvSpPr>
          <p:cNvPr id="4" name="Freeform 4"/>
          <p:cNvSpPr/>
          <p:nvPr/>
        </p:nvSpPr>
        <p:spPr>
          <a:xfrm rot="490749">
            <a:off x="6393624" y="4630528"/>
            <a:ext cx="504966" cy="2172164"/>
          </a:xfrm>
          <a:custGeom>
            <a:avLst/>
            <a:gdLst/>
            <a:ahLst/>
            <a:cxnLst/>
            <a:rect l="l" t="t" r="r" b="b"/>
            <a:pathLst>
              <a:path w="504966" h="2172164">
                <a:moveTo>
                  <a:pt x="0" y="0"/>
                </a:moveTo>
                <a:lnTo>
                  <a:pt x="504966" y="0"/>
                </a:lnTo>
                <a:lnTo>
                  <a:pt x="504966" y="2172164"/>
                </a:lnTo>
                <a:lnTo>
                  <a:pt x="0" y="21721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a:off x="1868669" y="4843626"/>
            <a:ext cx="3267044" cy="1701464"/>
          </a:xfrm>
          <a:custGeom>
            <a:avLst/>
            <a:gdLst/>
            <a:ahLst/>
            <a:cxnLst/>
            <a:rect l="l" t="t" r="r" b="b"/>
            <a:pathLst>
              <a:path w="3267044" h="1701464">
                <a:moveTo>
                  <a:pt x="0" y="0"/>
                </a:moveTo>
                <a:lnTo>
                  <a:pt x="3267044" y="0"/>
                </a:lnTo>
                <a:lnTo>
                  <a:pt x="3267044" y="1701463"/>
                </a:lnTo>
                <a:lnTo>
                  <a:pt x="0" y="1701463"/>
                </a:lnTo>
                <a:lnTo>
                  <a:pt x="0" y="0"/>
                </a:lnTo>
                <a:close/>
              </a:path>
            </a:pathLst>
          </a:custGeom>
          <a:blipFill>
            <a:blip r:embed="rId4">
              <a:extLst>
                <a:ext uri="{96DAC541-7B7A-43D3-8B79-37D633B846F1}">
                  <asvg:svgBlip xmlns:asvg="http://schemas.microsoft.com/office/drawing/2016/SVG/main" r:embed="rId5"/>
                </a:ext>
              </a:extLst>
            </a:blip>
            <a:stretch>
              <a:fillRect t="-188594" r="-16"/>
            </a:stretch>
          </a:blipFill>
        </p:spPr>
        <p:txBody>
          <a:bodyPr/>
          <a:lstStyle/>
          <a:p>
            <a:endParaRPr lang="fr-CA"/>
          </a:p>
        </p:txBody>
      </p:sp>
      <p:sp>
        <p:nvSpPr>
          <p:cNvPr id="6" name="Freeform 6"/>
          <p:cNvSpPr/>
          <p:nvPr/>
        </p:nvSpPr>
        <p:spPr>
          <a:xfrm>
            <a:off x="9887076" y="4766144"/>
            <a:ext cx="2942750" cy="1712912"/>
          </a:xfrm>
          <a:custGeom>
            <a:avLst/>
            <a:gdLst/>
            <a:ahLst/>
            <a:cxnLst/>
            <a:rect l="l" t="t" r="r" b="b"/>
            <a:pathLst>
              <a:path w="2942750" h="1712912">
                <a:moveTo>
                  <a:pt x="0" y="0"/>
                </a:moveTo>
                <a:lnTo>
                  <a:pt x="2942750" y="0"/>
                </a:lnTo>
                <a:lnTo>
                  <a:pt x="2942750" y="1712912"/>
                </a:lnTo>
                <a:lnTo>
                  <a:pt x="0" y="1712912"/>
                </a:lnTo>
                <a:lnTo>
                  <a:pt x="0" y="0"/>
                </a:lnTo>
                <a:close/>
              </a:path>
            </a:pathLst>
          </a:custGeom>
          <a:blipFill>
            <a:blip r:embed="rId6">
              <a:extLst>
                <a:ext uri="{96DAC541-7B7A-43D3-8B79-37D633B846F1}">
                  <asvg:svgBlip xmlns:asvg="http://schemas.microsoft.com/office/drawing/2016/SVG/main" r:embed="rId7"/>
                </a:ext>
              </a:extLst>
            </a:blip>
            <a:stretch>
              <a:fillRect b="-177908"/>
            </a:stretch>
          </a:blipFill>
        </p:spPr>
        <p:txBody>
          <a:bodyPr/>
          <a:lstStyle/>
          <a:p>
            <a:endParaRPr lang="fr-CA"/>
          </a:p>
        </p:txBody>
      </p:sp>
      <p:sp>
        <p:nvSpPr>
          <p:cNvPr id="7" name="Freeform 7"/>
          <p:cNvSpPr/>
          <p:nvPr/>
        </p:nvSpPr>
        <p:spPr>
          <a:xfrm rot="649947">
            <a:off x="14215014" y="5129200"/>
            <a:ext cx="1568878" cy="1492395"/>
          </a:xfrm>
          <a:custGeom>
            <a:avLst/>
            <a:gdLst/>
            <a:ahLst/>
            <a:cxnLst/>
            <a:rect l="l" t="t" r="r" b="b"/>
            <a:pathLst>
              <a:path w="1568878" h="1492395">
                <a:moveTo>
                  <a:pt x="0" y="0"/>
                </a:moveTo>
                <a:lnTo>
                  <a:pt x="1568878" y="0"/>
                </a:lnTo>
                <a:lnTo>
                  <a:pt x="1568878" y="1492395"/>
                </a:lnTo>
                <a:lnTo>
                  <a:pt x="0" y="14923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8" name="TextBox 8"/>
          <p:cNvSpPr txBox="1"/>
          <p:nvPr/>
        </p:nvSpPr>
        <p:spPr>
          <a:xfrm rot="-100462">
            <a:off x="5188109" y="965692"/>
            <a:ext cx="790705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caractéristiques</a:t>
            </a:r>
          </a:p>
        </p:txBody>
      </p:sp>
      <p:sp>
        <p:nvSpPr>
          <p:cNvPr id="9" name="TextBox 9"/>
          <p:cNvSpPr txBox="1"/>
          <p:nvPr/>
        </p:nvSpPr>
        <p:spPr>
          <a:xfrm>
            <a:off x="5517939" y="2436873"/>
            <a:ext cx="13062753" cy="661505"/>
          </a:xfrm>
          <a:prstGeom prst="rect">
            <a:avLst/>
          </a:prstGeom>
        </p:spPr>
        <p:txBody>
          <a:bodyPr lIns="0" tIns="0" rIns="0" bIns="0" rtlCol="0" anchor="t">
            <a:spAutoFit/>
          </a:bodyPr>
          <a:lstStyle/>
          <a:p>
            <a:pPr algn="ctr">
              <a:lnSpc>
                <a:spcPts val="4934"/>
              </a:lnSpc>
            </a:pPr>
            <a:r>
              <a:rPr lang="en-US" sz="5140">
                <a:solidFill>
                  <a:srgbClr val="000000"/>
                </a:solidFill>
                <a:latin typeface="Marykate"/>
                <a:ea typeface="Marykate"/>
                <a:cs typeface="Marykate"/>
                <a:sym typeface="Marykate"/>
              </a:rPr>
              <a:t>3 MODES D’ALIMENTATION</a:t>
            </a:r>
          </a:p>
        </p:txBody>
      </p:sp>
      <p:sp>
        <p:nvSpPr>
          <p:cNvPr id="10" name="TextBox 10"/>
          <p:cNvSpPr txBox="1"/>
          <p:nvPr/>
        </p:nvSpPr>
        <p:spPr>
          <a:xfrm>
            <a:off x="601231" y="7002862"/>
            <a:ext cx="3727392" cy="516523"/>
          </a:xfrm>
          <a:prstGeom prst="rect">
            <a:avLst/>
          </a:prstGeom>
        </p:spPr>
        <p:txBody>
          <a:bodyPr lIns="0" tIns="0" rIns="0" bIns="0" rtlCol="0" anchor="t">
            <a:spAutoFit/>
          </a:bodyPr>
          <a:lstStyle/>
          <a:p>
            <a:pPr algn="ctr">
              <a:lnSpc>
                <a:spcPts val="3968"/>
              </a:lnSpc>
            </a:pPr>
            <a:r>
              <a:rPr lang="en-US" sz="4133" b="1">
                <a:solidFill>
                  <a:srgbClr val="000000"/>
                </a:solidFill>
                <a:latin typeface="Linotype Feltpen Medium"/>
                <a:ea typeface="Linotype Feltpen Medium"/>
                <a:cs typeface="Linotype Feltpen Medium"/>
                <a:sym typeface="Linotype Feltpen Medium"/>
              </a:rPr>
              <a:t>Végétarisme</a:t>
            </a:r>
          </a:p>
        </p:txBody>
      </p:sp>
      <p:sp>
        <p:nvSpPr>
          <p:cNvPr id="11" name="TextBox 11"/>
          <p:cNvSpPr txBox="1"/>
          <p:nvPr/>
        </p:nvSpPr>
        <p:spPr>
          <a:xfrm>
            <a:off x="10162455" y="7002862"/>
            <a:ext cx="3417120" cy="1011823"/>
          </a:xfrm>
          <a:prstGeom prst="rect">
            <a:avLst/>
          </a:prstGeom>
        </p:spPr>
        <p:txBody>
          <a:bodyPr lIns="0" tIns="0" rIns="0" bIns="0" rtlCol="0" anchor="t">
            <a:spAutoFit/>
          </a:bodyPr>
          <a:lstStyle/>
          <a:p>
            <a:pPr algn="ctr">
              <a:lnSpc>
                <a:spcPts val="3968"/>
              </a:lnSpc>
            </a:pPr>
            <a:r>
              <a:rPr lang="en-US" sz="4133" b="1">
                <a:solidFill>
                  <a:srgbClr val="000000"/>
                </a:solidFill>
                <a:latin typeface="Linotype Feltpen Medium"/>
                <a:ea typeface="Linotype Feltpen Medium"/>
                <a:cs typeface="Linotype Feltpen Medium"/>
                <a:sym typeface="Linotype Feltpen Medium"/>
              </a:rPr>
              <a:t>Macrobiotique</a:t>
            </a:r>
          </a:p>
          <a:p>
            <a:pPr algn="ctr">
              <a:lnSpc>
                <a:spcPts val="3968"/>
              </a:lnSpc>
            </a:pPr>
            <a:endParaRPr lang="en-US" sz="4133" b="1">
              <a:solidFill>
                <a:srgbClr val="000000"/>
              </a:solidFill>
              <a:latin typeface="Linotype Feltpen Medium"/>
              <a:ea typeface="Linotype Feltpen Medium"/>
              <a:cs typeface="Linotype Feltpen Medium"/>
              <a:sym typeface="Linotype Feltpen Medium"/>
            </a:endParaRPr>
          </a:p>
        </p:txBody>
      </p:sp>
      <p:sp>
        <p:nvSpPr>
          <p:cNvPr id="12" name="TextBox 12"/>
          <p:cNvSpPr txBox="1"/>
          <p:nvPr/>
        </p:nvSpPr>
        <p:spPr>
          <a:xfrm>
            <a:off x="14177479" y="7002862"/>
            <a:ext cx="4403213" cy="516523"/>
          </a:xfrm>
          <a:prstGeom prst="rect">
            <a:avLst/>
          </a:prstGeom>
        </p:spPr>
        <p:txBody>
          <a:bodyPr lIns="0" tIns="0" rIns="0" bIns="0" rtlCol="0" anchor="t">
            <a:spAutoFit/>
          </a:bodyPr>
          <a:lstStyle/>
          <a:p>
            <a:pPr algn="ctr">
              <a:lnSpc>
                <a:spcPts val="3968"/>
              </a:lnSpc>
            </a:pPr>
            <a:r>
              <a:rPr lang="en-US" sz="4133" b="1">
                <a:solidFill>
                  <a:srgbClr val="FFFFFF"/>
                </a:solidFill>
                <a:latin typeface="Linotype Feltpen Medium"/>
                <a:ea typeface="Linotype Feltpen Medium"/>
                <a:cs typeface="Linotype Feltpen Medium"/>
                <a:sym typeface="Linotype Feltpen Medium"/>
              </a:rPr>
              <a:t>Méditerranéenne</a:t>
            </a:r>
          </a:p>
        </p:txBody>
      </p:sp>
      <p:sp>
        <p:nvSpPr>
          <p:cNvPr id="13" name="TextBox 13"/>
          <p:cNvSpPr txBox="1"/>
          <p:nvPr/>
        </p:nvSpPr>
        <p:spPr>
          <a:xfrm>
            <a:off x="325270" y="8204835"/>
            <a:ext cx="4567248" cy="2068830"/>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Nunito"/>
                <a:ea typeface="Nunito"/>
                <a:cs typeface="Nunito"/>
                <a:sym typeface="Nunito"/>
              </a:rPr>
              <a:t>Exclut la viande de l’alimentation, mais qui permet certains produits du règne animal comme le lait, le beurre, les œufs et le fromage.</a:t>
            </a:r>
          </a:p>
          <a:p>
            <a:pPr algn="ctr">
              <a:lnSpc>
                <a:spcPts val="3919"/>
              </a:lnSpc>
              <a:spcBef>
                <a:spcPct val="0"/>
              </a:spcBef>
            </a:pPr>
            <a:endParaRPr lang="en-US" sz="2300">
              <a:solidFill>
                <a:srgbClr val="000000"/>
              </a:solidFill>
              <a:latin typeface="Nunito"/>
              <a:ea typeface="Nunito"/>
              <a:cs typeface="Nunito"/>
              <a:sym typeface="Nunito"/>
            </a:endParaRPr>
          </a:p>
        </p:txBody>
      </p:sp>
      <p:sp>
        <p:nvSpPr>
          <p:cNvPr id="14" name="TextBox 14"/>
          <p:cNvSpPr txBox="1"/>
          <p:nvPr/>
        </p:nvSpPr>
        <p:spPr>
          <a:xfrm>
            <a:off x="5517939" y="8177312"/>
            <a:ext cx="3326056" cy="1353476"/>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Nunito"/>
                <a:ea typeface="Nunito"/>
                <a:cs typeface="Nunito"/>
                <a:sym typeface="Nunito"/>
              </a:rPr>
              <a:t>Exclut tous les aliments qui ne proviennent pas du règne végétal.</a:t>
            </a:r>
          </a:p>
          <a:p>
            <a:pPr algn="ctr">
              <a:lnSpc>
                <a:spcPts val="1120"/>
              </a:lnSpc>
              <a:spcBef>
                <a:spcPct val="0"/>
              </a:spcBef>
            </a:pPr>
            <a:endParaRPr lang="en-US" sz="2300">
              <a:solidFill>
                <a:srgbClr val="000000"/>
              </a:solidFill>
              <a:latin typeface="Nunito"/>
              <a:ea typeface="Nunito"/>
              <a:cs typeface="Nunito"/>
              <a:sym typeface="Nunito"/>
            </a:endParaRPr>
          </a:p>
        </p:txBody>
      </p:sp>
      <p:sp>
        <p:nvSpPr>
          <p:cNvPr id="15" name="TextBox 15"/>
          <p:cNvSpPr txBox="1"/>
          <p:nvPr/>
        </p:nvSpPr>
        <p:spPr>
          <a:xfrm>
            <a:off x="9600480" y="8107045"/>
            <a:ext cx="4435576" cy="1979930"/>
          </a:xfrm>
          <a:prstGeom prst="rect">
            <a:avLst/>
          </a:prstGeom>
        </p:spPr>
        <p:txBody>
          <a:bodyPr lIns="0" tIns="0" rIns="0" bIns="0" rtlCol="0" anchor="t">
            <a:spAutoFit/>
          </a:bodyPr>
          <a:lstStyle/>
          <a:p>
            <a:pPr algn="ctr">
              <a:lnSpc>
                <a:spcPts val="3220"/>
              </a:lnSpc>
            </a:pPr>
            <a:r>
              <a:rPr lang="en-US" sz="2300">
                <a:solidFill>
                  <a:srgbClr val="000000"/>
                </a:solidFill>
                <a:latin typeface="Nunito"/>
                <a:ea typeface="Nunito"/>
                <a:cs typeface="Nunito"/>
                <a:sym typeface="Nunito"/>
              </a:rPr>
              <a:t>Suggère de mastiquer longtemps les aliments et de</a:t>
            </a:r>
          </a:p>
          <a:p>
            <a:pPr algn="ctr">
              <a:lnSpc>
                <a:spcPts val="3220"/>
              </a:lnSpc>
              <a:spcBef>
                <a:spcPct val="0"/>
              </a:spcBef>
            </a:pPr>
            <a:r>
              <a:rPr lang="en-US" sz="2300">
                <a:solidFill>
                  <a:srgbClr val="000000"/>
                </a:solidFill>
                <a:latin typeface="Nunito"/>
                <a:ea typeface="Nunito"/>
                <a:cs typeface="Nunito"/>
                <a:sym typeface="Nunito"/>
              </a:rPr>
              <a:t>  prendre son temps au moment des repas.</a:t>
            </a:r>
          </a:p>
          <a:p>
            <a:pPr algn="ctr">
              <a:lnSpc>
                <a:spcPts val="3220"/>
              </a:lnSpc>
              <a:spcBef>
                <a:spcPct val="0"/>
              </a:spcBef>
            </a:pPr>
            <a:endParaRPr lang="en-US" sz="2300">
              <a:solidFill>
                <a:srgbClr val="000000"/>
              </a:solidFill>
              <a:latin typeface="Nunito"/>
              <a:ea typeface="Nunito"/>
              <a:cs typeface="Nunito"/>
              <a:sym typeface="Nunito"/>
            </a:endParaRPr>
          </a:p>
        </p:txBody>
      </p:sp>
      <p:sp>
        <p:nvSpPr>
          <p:cNvPr id="16" name="TextBox 16"/>
          <p:cNvSpPr txBox="1"/>
          <p:nvPr/>
        </p:nvSpPr>
        <p:spPr>
          <a:xfrm>
            <a:off x="14629351" y="8004810"/>
            <a:ext cx="3499469" cy="1979930"/>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Nunito"/>
                <a:ea typeface="Nunito"/>
                <a:cs typeface="Nunito"/>
                <a:sym typeface="Nunito"/>
              </a:rPr>
              <a:t>Réputé pour ses bienfaits, son nom provient des habitants des pays méditerranéens, en particulier de la Crète.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1082794" y="1067945"/>
            <a:ext cx="16160573" cy="1174800"/>
          </a:xfrm>
          <a:prstGeom prst="rect">
            <a:avLst/>
          </a:prstGeom>
          <a:solidFill>
            <a:srgbClr val="4A7168"/>
          </a:solidFill>
        </p:spPr>
        <p:txBody>
          <a:bodyPr/>
          <a:lstStyle/>
          <a:p>
            <a:endParaRPr lang="fr-CA"/>
          </a:p>
        </p:txBody>
      </p:sp>
      <p:grpSp>
        <p:nvGrpSpPr>
          <p:cNvPr id="3" name="Group 3"/>
          <p:cNvGrpSpPr/>
          <p:nvPr/>
        </p:nvGrpSpPr>
        <p:grpSpPr>
          <a:xfrm>
            <a:off x="453166" y="3441664"/>
            <a:ext cx="17419829" cy="5816636"/>
            <a:chOff x="0" y="0"/>
            <a:chExt cx="4587938" cy="1531954"/>
          </a:xfrm>
        </p:grpSpPr>
        <p:sp>
          <p:nvSpPr>
            <p:cNvPr id="4" name="Freeform 4"/>
            <p:cNvSpPr/>
            <p:nvPr/>
          </p:nvSpPr>
          <p:spPr>
            <a:xfrm>
              <a:off x="0" y="0"/>
              <a:ext cx="4587939" cy="1531954"/>
            </a:xfrm>
            <a:custGeom>
              <a:avLst/>
              <a:gdLst/>
              <a:ahLst/>
              <a:cxnLst/>
              <a:rect l="l" t="t" r="r" b="b"/>
              <a:pathLst>
                <a:path w="4587939" h="1531954">
                  <a:moveTo>
                    <a:pt x="8889" y="0"/>
                  </a:moveTo>
                  <a:lnTo>
                    <a:pt x="4579050" y="0"/>
                  </a:lnTo>
                  <a:cubicBezTo>
                    <a:pt x="4583959" y="0"/>
                    <a:pt x="4587939" y="3980"/>
                    <a:pt x="4587939" y="8889"/>
                  </a:cubicBezTo>
                  <a:lnTo>
                    <a:pt x="4587939" y="1523065"/>
                  </a:lnTo>
                  <a:cubicBezTo>
                    <a:pt x="4587939" y="1525422"/>
                    <a:pt x="4587002" y="1527683"/>
                    <a:pt x="4585335" y="1529350"/>
                  </a:cubicBezTo>
                  <a:cubicBezTo>
                    <a:pt x="4583668" y="1531017"/>
                    <a:pt x="4581407" y="1531954"/>
                    <a:pt x="4579050" y="1531954"/>
                  </a:cubicBezTo>
                  <a:lnTo>
                    <a:pt x="8889" y="1531954"/>
                  </a:lnTo>
                  <a:cubicBezTo>
                    <a:pt x="6531" y="1531954"/>
                    <a:pt x="4270" y="1531017"/>
                    <a:pt x="2603" y="1529350"/>
                  </a:cubicBezTo>
                  <a:cubicBezTo>
                    <a:pt x="936" y="1527683"/>
                    <a:pt x="0" y="1525422"/>
                    <a:pt x="0" y="1523065"/>
                  </a:cubicBezTo>
                  <a:lnTo>
                    <a:pt x="0" y="8889"/>
                  </a:lnTo>
                  <a:cubicBezTo>
                    <a:pt x="0" y="6531"/>
                    <a:pt x="936" y="4270"/>
                    <a:pt x="2603" y="2603"/>
                  </a:cubicBezTo>
                  <a:cubicBezTo>
                    <a:pt x="4270" y="936"/>
                    <a:pt x="6531" y="0"/>
                    <a:pt x="8889" y="0"/>
                  </a:cubicBezTo>
                  <a:close/>
                </a:path>
              </a:pathLst>
            </a:custGeom>
            <a:solidFill>
              <a:srgbClr val="FFFCF5"/>
            </a:solidFill>
          </p:spPr>
          <p:txBody>
            <a:bodyPr/>
            <a:lstStyle/>
            <a:p>
              <a:endParaRPr lang="fr-CA"/>
            </a:p>
          </p:txBody>
        </p:sp>
        <p:sp>
          <p:nvSpPr>
            <p:cNvPr id="5" name="TextBox 5"/>
            <p:cNvSpPr txBox="1"/>
            <p:nvPr/>
          </p:nvSpPr>
          <p:spPr>
            <a:xfrm>
              <a:off x="0" y="-38100"/>
              <a:ext cx="4587938" cy="157005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00462">
            <a:off x="1471809" y="827420"/>
            <a:ext cx="15044839" cy="1538028"/>
          </a:xfrm>
          <a:prstGeom prst="rect">
            <a:avLst/>
          </a:prstGeom>
        </p:spPr>
        <p:txBody>
          <a:bodyPr lIns="0" tIns="0" rIns="0" bIns="0" rtlCol="0" anchor="t">
            <a:spAutoFit/>
          </a:bodyPr>
          <a:lstStyle/>
          <a:p>
            <a:pPr algn="ctr">
              <a:lnSpc>
                <a:spcPts val="12641"/>
              </a:lnSpc>
              <a:spcBef>
                <a:spcPct val="0"/>
              </a:spcBef>
            </a:pPr>
            <a:r>
              <a:rPr lang="en-US" sz="9029" spc="-180">
                <a:solidFill>
                  <a:srgbClr val="FFFFFF"/>
                </a:solidFill>
                <a:latin typeface="Linotype Feltpen"/>
                <a:ea typeface="Linotype Feltpen"/>
                <a:cs typeface="Linotype Feltpen"/>
                <a:sym typeface="Linotype Feltpen"/>
              </a:rPr>
              <a:t>Végétalisme &amp; Végétarisme</a:t>
            </a:r>
          </a:p>
        </p:txBody>
      </p:sp>
      <p:sp>
        <p:nvSpPr>
          <p:cNvPr id="7" name="TextBox 7"/>
          <p:cNvSpPr txBox="1"/>
          <p:nvPr/>
        </p:nvSpPr>
        <p:spPr>
          <a:xfrm>
            <a:off x="719620" y="4006237"/>
            <a:ext cx="16778166" cy="5434330"/>
          </a:xfrm>
          <a:prstGeom prst="rect">
            <a:avLst/>
          </a:prstGeom>
        </p:spPr>
        <p:txBody>
          <a:bodyPr lIns="0" tIns="0" rIns="0" bIns="0" rtlCol="0" anchor="t">
            <a:spAutoFit/>
          </a:bodyPr>
          <a:lstStyle/>
          <a:p>
            <a:pPr algn="l">
              <a:lnSpc>
                <a:spcPts val="3919"/>
              </a:lnSpc>
            </a:pPr>
            <a:r>
              <a:rPr lang="en-US" sz="2799" b="1">
                <a:solidFill>
                  <a:srgbClr val="000000"/>
                </a:solidFill>
                <a:latin typeface="Nunito Bold"/>
                <a:ea typeface="Nunito Bold"/>
                <a:cs typeface="Nunito Bold"/>
                <a:sym typeface="Nunito Bold"/>
              </a:rPr>
              <a:t>Caractéristiques</a:t>
            </a:r>
          </a:p>
          <a:p>
            <a:pPr algn="l">
              <a:lnSpc>
                <a:spcPts val="3919"/>
              </a:lnSpc>
            </a:pPr>
            <a:r>
              <a:rPr lang="en-US" sz="2799">
                <a:solidFill>
                  <a:srgbClr val="000000"/>
                </a:solidFill>
                <a:latin typeface="Nunito"/>
                <a:ea typeface="Nunito"/>
                <a:cs typeface="Nunito"/>
                <a:sym typeface="Nunito"/>
              </a:rPr>
              <a:t>Les recommandations alimentaires sont de consommer quotidiennement les aliments suivants:</a:t>
            </a:r>
          </a:p>
          <a:p>
            <a:pPr algn="l">
              <a:lnSpc>
                <a:spcPts val="3919"/>
              </a:lnSpc>
            </a:pPr>
            <a:endParaRPr lang="en-US" sz="2799">
              <a:solidFill>
                <a:srgbClr val="000000"/>
              </a:solidFill>
              <a:latin typeface="Nunito"/>
              <a:ea typeface="Nunito"/>
              <a:cs typeface="Nunito"/>
              <a:sym typeface="Nunito"/>
            </a:endParaRPr>
          </a:p>
          <a:p>
            <a:pPr marL="604519" lvl="1" indent="-302260" algn="l">
              <a:lnSpc>
                <a:spcPts val="3919"/>
              </a:lnSpc>
              <a:buFont typeface="Arial"/>
              <a:buChar char="•"/>
            </a:pPr>
            <a:r>
              <a:rPr lang="en-US" sz="2799">
                <a:solidFill>
                  <a:srgbClr val="000000"/>
                </a:solidFill>
                <a:latin typeface="Nunito"/>
                <a:ea typeface="Nunito"/>
                <a:cs typeface="Nunito"/>
                <a:sym typeface="Nunito"/>
              </a:rPr>
              <a:t>Pains et céréales: 6 portions</a:t>
            </a:r>
          </a:p>
          <a:p>
            <a:pPr marL="604519" lvl="1" indent="-302260" algn="l">
              <a:lnSpc>
                <a:spcPts val="3919"/>
              </a:lnSpc>
              <a:buFont typeface="Arial"/>
              <a:buChar char="•"/>
            </a:pPr>
            <a:r>
              <a:rPr lang="en-US" sz="2799">
                <a:solidFill>
                  <a:srgbClr val="000000"/>
                </a:solidFill>
                <a:latin typeface="Nunito"/>
                <a:ea typeface="Nunito"/>
                <a:cs typeface="Nunito"/>
                <a:sym typeface="Nunito"/>
              </a:rPr>
              <a:t>Aliments riches en calcium: 6 portions</a:t>
            </a:r>
          </a:p>
          <a:p>
            <a:pPr marL="604519" lvl="1" indent="-302260" algn="l">
              <a:lnSpc>
                <a:spcPts val="3919"/>
              </a:lnSpc>
              <a:buFont typeface="Arial"/>
              <a:buChar char="•"/>
            </a:pPr>
            <a:r>
              <a:rPr lang="en-US" sz="2799">
                <a:solidFill>
                  <a:srgbClr val="000000"/>
                </a:solidFill>
                <a:latin typeface="Nunito"/>
                <a:ea typeface="Nunito"/>
                <a:cs typeface="Nunito"/>
                <a:sym typeface="Nunito"/>
              </a:rPr>
              <a:t>Fruits et légumes: 6 portions, dont 1 ou 2 de légumes verts</a:t>
            </a:r>
          </a:p>
          <a:p>
            <a:pPr marL="604519" lvl="1" indent="-302260" algn="l">
              <a:lnSpc>
                <a:spcPts val="3919"/>
              </a:lnSpc>
              <a:buFont typeface="Arial"/>
              <a:buChar char="•"/>
            </a:pPr>
            <a:r>
              <a:rPr lang="en-US" sz="2799">
                <a:solidFill>
                  <a:srgbClr val="000000"/>
                </a:solidFill>
                <a:latin typeface="Nunito"/>
                <a:ea typeface="Nunito"/>
                <a:cs typeface="Nunito"/>
                <a:sym typeface="Nunito"/>
              </a:rPr>
              <a:t>Aliments riches en fer et en protéines: 2 portions</a:t>
            </a:r>
          </a:p>
          <a:p>
            <a:pPr algn="l">
              <a:lnSpc>
                <a:spcPts val="3919"/>
              </a:lnSpc>
            </a:pPr>
            <a:endParaRPr lang="en-US" sz="2799">
              <a:solidFill>
                <a:srgbClr val="000000"/>
              </a:solidFill>
              <a:latin typeface="Nunito"/>
              <a:ea typeface="Nunito"/>
              <a:cs typeface="Nunito"/>
              <a:sym typeface="Nunito"/>
            </a:endParaRPr>
          </a:p>
          <a:p>
            <a:pPr algn="l">
              <a:lnSpc>
                <a:spcPts val="3919"/>
              </a:lnSpc>
            </a:pPr>
            <a:r>
              <a:rPr lang="en-US" sz="2799">
                <a:solidFill>
                  <a:srgbClr val="000000"/>
                </a:solidFill>
                <a:latin typeface="Nunito"/>
                <a:ea typeface="Nunito"/>
                <a:cs typeface="Nunito"/>
                <a:sym typeface="Nunito"/>
              </a:rPr>
              <a:t>Il est essentiel pour les adeptes de ce type d’alimentation de varier les choix d’aliments pour éviter les déficiences en acides aminés essentiels, en vitamines et en sels minéraux.</a:t>
            </a:r>
          </a:p>
          <a:p>
            <a:pPr algn="l">
              <a:lnSpc>
                <a:spcPts val="3919"/>
              </a:lnSpc>
            </a:pPr>
            <a:endParaRPr lang="en-US" sz="2799">
              <a:solidFill>
                <a:srgbClr val="000000"/>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1082794" y="1067945"/>
            <a:ext cx="16160573" cy="1174800"/>
          </a:xfrm>
          <a:prstGeom prst="rect">
            <a:avLst/>
          </a:prstGeom>
          <a:solidFill>
            <a:srgbClr val="4A7168"/>
          </a:solidFill>
        </p:spPr>
        <p:txBody>
          <a:bodyPr/>
          <a:lstStyle/>
          <a:p>
            <a:endParaRPr lang="fr-CA"/>
          </a:p>
        </p:txBody>
      </p:sp>
      <p:grpSp>
        <p:nvGrpSpPr>
          <p:cNvPr id="3" name="Group 3"/>
          <p:cNvGrpSpPr/>
          <p:nvPr/>
        </p:nvGrpSpPr>
        <p:grpSpPr>
          <a:xfrm>
            <a:off x="453166" y="2858207"/>
            <a:ext cx="17419829" cy="7428793"/>
            <a:chOff x="0" y="0"/>
            <a:chExt cx="4587938" cy="1956554"/>
          </a:xfrm>
        </p:grpSpPr>
        <p:sp>
          <p:nvSpPr>
            <p:cNvPr id="4" name="Freeform 4"/>
            <p:cNvSpPr/>
            <p:nvPr/>
          </p:nvSpPr>
          <p:spPr>
            <a:xfrm>
              <a:off x="0" y="0"/>
              <a:ext cx="4587939" cy="1956554"/>
            </a:xfrm>
            <a:custGeom>
              <a:avLst/>
              <a:gdLst/>
              <a:ahLst/>
              <a:cxnLst/>
              <a:rect l="l" t="t" r="r" b="b"/>
              <a:pathLst>
                <a:path w="4587939" h="1956554">
                  <a:moveTo>
                    <a:pt x="8889" y="0"/>
                  </a:moveTo>
                  <a:lnTo>
                    <a:pt x="4579050" y="0"/>
                  </a:lnTo>
                  <a:cubicBezTo>
                    <a:pt x="4583959" y="0"/>
                    <a:pt x="4587939" y="3980"/>
                    <a:pt x="4587939" y="8889"/>
                  </a:cubicBezTo>
                  <a:lnTo>
                    <a:pt x="4587939" y="1947666"/>
                  </a:lnTo>
                  <a:cubicBezTo>
                    <a:pt x="4587939" y="1950023"/>
                    <a:pt x="4587002" y="1952284"/>
                    <a:pt x="4585335" y="1953951"/>
                  </a:cubicBezTo>
                  <a:cubicBezTo>
                    <a:pt x="4583668" y="1955618"/>
                    <a:pt x="4581407" y="1956554"/>
                    <a:pt x="4579050" y="1956554"/>
                  </a:cubicBezTo>
                  <a:lnTo>
                    <a:pt x="8889" y="1956554"/>
                  </a:lnTo>
                  <a:cubicBezTo>
                    <a:pt x="6531" y="1956554"/>
                    <a:pt x="4270" y="1955618"/>
                    <a:pt x="2603" y="1953951"/>
                  </a:cubicBezTo>
                  <a:cubicBezTo>
                    <a:pt x="936" y="1952284"/>
                    <a:pt x="0" y="1950023"/>
                    <a:pt x="0" y="1947666"/>
                  </a:cubicBezTo>
                  <a:lnTo>
                    <a:pt x="0" y="8889"/>
                  </a:lnTo>
                  <a:cubicBezTo>
                    <a:pt x="0" y="6531"/>
                    <a:pt x="936" y="4270"/>
                    <a:pt x="2603" y="2603"/>
                  </a:cubicBezTo>
                  <a:cubicBezTo>
                    <a:pt x="4270" y="936"/>
                    <a:pt x="6531" y="0"/>
                    <a:pt x="8889" y="0"/>
                  </a:cubicBezTo>
                  <a:close/>
                </a:path>
              </a:pathLst>
            </a:custGeom>
            <a:solidFill>
              <a:srgbClr val="FFFCF5"/>
            </a:solidFill>
          </p:spPr>
          <p:txBody>
            <a:bodyPr/>
            <a:lstStyle/>
            <a:p>
              <a:endParaRPr lang="fr-CA"/>
            </a:p>
          </p:txBody>
        </p:sp>
        <p:sp>
          <p:nvSpPr>
            <p:cNvPr id="5" name="TextBox 5"/>
            <p:cNvSpPr txBox="1"/>
            <p:nvPr/>
          </p:nvSpPr>
          <p:spPr>
            <a:xfrm>
              <a:off x="0" y="-38100"/>
              <a:ext cx="4587938" cy="199465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00462">
            <a:off x="1471809" y="827420"/>
            <a:ext cx="15044839" cy="1538028"/>
          </a:xfrm>
          <a:prstGeom prst="rect">
            <a:avLst/>
          </a:prstGeom>
        </p:spPr>
        <p:txBody>
          <a:bodyPr lIns="0" tIns="0" rIns="0" bIns="0" rtlCol="0" anchor="t">
            <a:spAutoFit/>
          </a:bodyPr>
          <a:lstStyle/>
          <a:p>
            <a:pPr algn="ctr">
              <a:lnSpc>
                <a:spcPts val="12641"/>
              </a:lnSpc>
              <a:spcBef>
                <a:spcPct val="0"/>
              </a:spcBef>
            </a:pPr>
            <a:r>
              <a:rPr lang="en-US" sz="9029" spc="-180">
                <a:solidFill>
                  <a:srgbClr val="FFFFFF"/>
                </a:solidFill>
                <a:latin typeface="Linotype Feltpen"/>
                <a:ea typeface="Linotype Feltpen"/>
                <a:cs typeface="Linotype Feltpen"/>
                <a:sym typeface="Linotype Feltpen"/>
              </a:rPr>
              <a:t>Macrobiotique</a:t>
            </a:r>
          </a:p>
        </p:txBody>
      </p:sp>
      <p:sp>
        <p:nvSpPr>
          <p:cNvPr id="7" name="TextBox 7"/>
          <p:cNvSpPr txBox="1"/>
          <p:nvPr/>
        </p:nvSpPr>
        <p:spPr>
          <a:xfrm>
            <a:off x="773997" y="3240688"/>
            <a:ext cx="17098997" cy="7521151"/>
          </a:xfrm>
          <a:prstGeom prst="rect">
            <a:avLst/>
          </a:prstGeom>
        </p:spPr>
        <p:txBody>
          <a:bodyPr lIns="0" tIns="0" rIns="0" bIns="0" rtlCol="0" anchor="t">
            <a:spAutoFit/>
          </a:bodyPr>
          <a:lstStyle/>
          <a:p>
            <a:pPr algn="l">
              <a:lnSpc>
                <a:spcPts val="3504"/>
              </a:lnSpc>
            </a:pPr>
            <a:endParaRPr/>
          </a:p>
          <a:p>
            <a:pPr algn="l">
              <a:lnSpc>
                <a:spcPts val="3504"/>
              </a:lnSpc>
            </a:pPr>
            <a:r>
              <a:rPr lang="en-US" sz="2503">
                <a:solidFill>
                  <a:srgbClr val="000000"/>
                </a:solidFill>
                <a:latin typeface="Nunito"/>
                <a:ea typeface="Nunito"/>
                <a:cs typeface="Nunito"/>
                <a:sym typeface="Nunito"/>
              </a:rPr>
              <a:t>Le mot</a:t>
            </a:r>
            <a:r>
              <a:rPr lang="en-US" sz="2503" b="1">
                <a:solidFill>
                  <a:srgbClr val="000000"/>
                </a:solidFill>
                <a:latin typeface="Nunito Bold"/>
                <a:ea typeface="Nunito Bold"/>
                <a:cs typeface="Nunito Bold"/>
                <a:sym typeface="Nunito Bold"/>
              </a:rPr>
              <a:t> « macrobiotique » </a:t>
            </a:r>
            <a:r>
              <a:rPr lang="en-US" sz="2503">
                <a:solidFill>
                  <a:srgbClr val="000000"/>
                </a:solidFill>
                <a:latin typeface="Nunito"/>
                <a:ea typeface="Nunito"/>
                <a:cs typeface="Nunito"/>
                <a:sym typeface="Nunito"/>
              </a:rPr>
              <a:t>vient des éléments grecs</a:t>
            </a:r>
            <a:r>
              <a:rPr lang="en-US" sz="2503" b="1">
                <a:solidFill>
                  <a:srgbClr val="000000"/>
                </a:solidFill>
                <a:latin typeface="Nunito Bold"/>
                <a:ea typeface="Nunito Bold"/>
                <a:cs typeface="Nunito Bold"/>
                <a:sym typeface="Nunito Bold"/>
              </a:rPr>
              <a:t> </a:t>
            </a:r>
            <a:r>
              <a:rPr lang="en-US" sz="2503" b="1" i="1">
                <a:solidFill>
                  <a:srgbClr val="000000"/>
                </a:solidFill>
                <a:latin typeface="Nunito Bold Italics"/>
                <a:ea typeface="Nunito Bold Italics"/>
                <a:cs typeface="Nunito Bold Italics"/>
                <a:sym typeface="Nunito Bold Italics"/>
              </a:rPr>
              <a:t>macro</a:t>
            </a:r>
            <a:r>
              <a:rPr lang="en-US" sz="2503" b="1">
                <a:solidFill>
                  <a:srgbClr val="000000"/>
                </a:solidFill>
                <a:latin typeface="Nunito Bold"/>
                <a:ea typeface="Nunito Bold"/>
                <a:cs typeface="Nunito Bold"/>
                <a:sym typeface="Nunito Bold"/>
              </a:rPr>
              <a:t>, </a:t>
            </a:r>
            <a:r>
              <a:rPr lang="en-US" sz="2503">
                <a:solidFill>
                  <a:srgbClr val="000000"/>
                </a:solidFill>
                <a:latin typeface="Nunito"/>
                <a:ea typeface="Nunito"/>
                <a:cs typeface="Nunito"/>
                <a:sym typeface="Nunito"/>
              </a:rPr>
              <a:t>qui veut dire grand, et</a:t>
            </a:r>
            <a:r>
              <a:rPr lang="en-US" sz="2503" b="1">
                <a:solidFill>
                  <a:srgbClr val="000000"/>
                </a:solidFill>
                <a:latin typeface="Nunito Bold"/>
                <a:ea typeface="Nunito Bold"/>
                <a:cs typeface="Nunito Bold"/>
                <a:sym typeface="Nunito Bold"/>
              </a:rPr>
              <a:t> </a:t>
            </a:r>
            <a:r>
              <a:rPr lang="en-US" sz="2503" b="1" i="1">
                <a:solidFill>
                  <a:srgbClr val="000000"/>
                </a:solidFill>
                <a:latin typeface="Nunito Bold Italics"/>
                <a:ea typeface="Nunito Bold Italics"/>
                <a:cs typeface="Nunito Bold Italics"/>
                <a:sym typeface="Nunito Bold Italics"/>
              </a:rPr>
              <a:t>bio</a:t>
            </a:r>
            <a:r>
              <a:rPr lang="en-US" sz="2503" b="1">
                <a:solidFill>
                  <a:srgbClr val="000000"/>
                </a:solidFill>
                <a:latin typeface="Nunito Bold"/>
                <a:ea typeface="Nunito Bold"/>
                <a:cs typeface="Nunito Bold"/>
                <a:sym typeface="Nunito Bold"/>
              </a:rPr>
              <a:t> </a:t>
            </a:r>
            <a:r>
              <a:rPr lang="en-US" sz="2503">
                <a:solidFill>
                  <a:srgbClr val="000000"/>
                </a:solidFill>
                <a:latin typeface="Nunito"/>
                <a:ea typeface="Nunito"/>
                <a:cs typeface="Nunito"/>
                <a:sym typeface="Nunito"/>
              </a:rPr>
              <a:t>qui signifie vie. Il s’agit d’une philosophie japonaise fondée sur des règles d’hygiène alimentaire qui visent à vivre mieux et plus longtemps.</a:t>
            </a:r>
          </a:p>
          <a:p>
            <a:pPr algn="l">
              <a:lnSpc>
                <a:spcPts val="3504"/>
              </a:lnSpc>
            </a:pPr>
            <a:endParaRPr lang="en-US" sz="2503">
              <a:solidFill>
                <a:srgbClr val="000000"/>
              </a:solidFill>
              <a:latin typeface="Nunito"/>
              <a:ea typeface="Nunito"/>
              <a:cs typeface="Nunito"/>
              <a:sym typeface="Nunito"/>
            </a:endParaRPr>
          </a:p>
          <a:p>
            <a:pPr algn="l">
              <a:lnSpc>
                <a:spcPts val="3504"/>
              </a:lnSpc>
            </a:pPr>
            <a:r>
              <a:rPr lang="en-US" sz="2503" b="1">
                <a:solidFill>
                  <a:srgbClr val="000000"/>
                </a:solidFill>
                <a:latin typeface="Nunito Bold"/>
                <a:ea typeface="Nunito Bold"/>
                <a:cs typeface="Nunito Bold"/>
                <a:sym typeface="Nunito Bold"/>
              </a:rPr>
              <a:t>Caractéristiques</a:t>
            </a:r>
          </a:p>
          <a:p>
            <a:pPr algn="l">
              <a:lnSpc>
                <a:spcPts val="3504"/>
              </a:lnSpc>
            </a:pPr>
            <a:endParaRPr lang="en-US" sz="2503" b="1">
              <a:solidFill>
                <a:srgbClr val="000000"/>
              </a:solidFill>
              <a:latin typeface="Nunito Bold"/>
              <a:ea typeface="Nunito Bold"/>
              <a:cs typeface="Nunito Bold"/>
              <a:sym typeface="Nunito Bold"/>
            </a:endParaRPr>
          </a:p>
          <a:p>
            <a:pPr algn="l">
              <a:lnSpc>
                <a:spcPts val="3504"/>
              </a:lnSpc>
            </a:pPr>
            <a:r>
              <a:rPr lang="en-US" sz="2503">
                <a:solidFill>
                  <a:srgbClr val="000000"/>
                </a:solidFill>
                <a:latin typeface="Nunito"/>
                <a:ea typeface="Nunito"/>
                <a:cs typeface="Nunito"/>
                <a:sym typeface="Nunito"/>
              </a:rPr>
              <a:t>Les aliments sont répartis de façon à trouver un équilibre</a:t>
            </a:r>
          </a:p>
          <a:p>
            <a:pPr algn="l">
              <a:lnSpc>
                <a:spcPts val="3504"/>
              </a:lnSpc>
            </a:pPr>
            <a:r>
              <a:rPr lang="en-US" sz="2503">
                <a:solidFill>
                  <a:srgbClr val="000000"/>
                </a:solidFill>
                <a:latin typeface="Nunito"/>
                <a:ea typeface="Nunito"/>
                <a:cs typeface="Nunito"/>
                <a:sym typeface="Nunito"/>
              </a:rPr>
              <a:t>  entre le Yin et le Yang.</a:t>
            </a:r>
          </a:p>
          <a:p>
            <a:pPr marL="540441" lvl="1" indent="-270221" algn="l">
              <a:lnSpc>
                <a:spcPts val="3504"/>
              </a:lnSpc>
              <a:buFont typeface="Arial"/>
              <a:buChar char="•"/>
            </a:pPr>
            <a:r>
              <a:rPr lang="en-US" sz="2503">
                <a:solidFill>
                  <a:srgbClr val="000000"/>
                </a:solidFill>
                <a:latin typeface="Nunito"/>
                <a:ea typeface="Nunito"/>
                <a:cs typeface="Nunito"/>
                <a:sym typeface="Nunito"/>
              </a:rPr>
              <a:t>On suggère une cuisson courte et à feu doux.</a:t>
            </a:r>
          </a:p>
          <a:p>
            <a:pPr marL="540441" lvl="1" indent="-270221" algn="l">
              <a:lnSpc>
                <a:spcPts val="3504"/>
              </a:lnSpc>
              <a:buFont typeface="Arial"/>
              <a:buChar char="•"/>
            </a:pPr>
            <a:r>
              <a:rPr lang="en-US" sz="2503">
                <a:solidFill>
                  <a:srgbClr val="000000"/>
                </a:solidFill>
                <a:latin typeface="Nunito"/>
                <a:ea typeface="Nunito"/>
                <a:cs typeface="Nunito"/>
                <a:sym typeface="Nunito"/>
              </a:rPr>
              <a:t>Le riz est le fondement de la cuisine macrobiotique.</a:t>
            </a:r>
          </a:p>
          <a:p>
            <a:pPr marL="540441" lvl="1" indent="-270221" algn="l">
              <a:lnSpc>
                <a:spcPts val="3504"/>
              </a:lnSpc>
              <a:buFont typeface="Arial"/>
              <a:buChar char="•"/>
            </a:pPr>
            <a:r>
              <a:rPr lang="en-US" sz="2503">
                <a:solidFill>
                  <a:srgbClr val="000000"/>
                </a:solidFill>
                <a:latin typeface="Nunito"/>
                <a:ea typeface="Nunito"/>
                <a:cs typeface="Nunito"/>
                <a:sym typeface="Nunito"/>
              </a:rPr>
              <a:t>On recommande de manger peu de viande et de privilégier les légumes de saison.</a:t>
            </a:r>
          </a:p>
          <a:p>
            <a:pPr algn="l">
              <a:lnSpc>
                <a:spcPts val="3504"/>
              </a:lnSpc>
            </a:pPr>
            <a:endParaRPr lang="en-US" sz="2503">
              <a:solidFill>
                <a:srgbClr val="000000"/>
              </a:solidFill>
              <a:latin typeface="Nunito"/>
              <a:ea typeface="Nunito"/>
              <a:cs typeface="Nunito"/>
              <a:sym typeface="Nunito"/>
            </a:endParaRPr>
          </a:p>
          <a:p>
            <a:pPr algn="l">
              <a:lnSpc>
                <a:spcPts val="3504"/>
              </a:lnSpc>
            </a:pPr>
            <a:r>
              <a:rPr lang="en-US" sz="2503">
                <a:solidFill>
                  <a:srgbClr val="000000"/>
                </a:solidFill>
                <a:latin typeface="Nunito"/>
                <a:ea typeface="Nunito"/>
                <a:cs typeface="Nunito"/>
                <a:sym typeface="Nunito"/>
              </a:rPr>
              <a:t>Fruits et légumes qui poussent rapidement au printemps ou à l’été. Viande de porc - Yogourt, lait de vache/chèvre, Poisson, céréales à grains entiers.</a:t>
            </a:r>
          </a:p>
          <a:p>
            <a:pPr algn="l">
              <a:lnSpc>
                <a:spcPts val="3504"/>
              </a:lnSpc>
            </a:pPr>
            <a:endParaRPr lang="en-US" sz="2503">
              <a:solidFill>
                <a:srgbClr val="000000"/>
              </a:solidFill>
              <a:latin typeface="Nunito"/>
              <a:ea typeface="Nunito"/>
              <a:cs typeface="Nunito"/>
              <a:sym typeface="Nunito"/>
            </a:endParaRPr>
          </a:p>
          <a:p>
            <a:pPr algn="l">
              <a:lnSpc>
                <a:spcPts val="3504"/>
              </a:lnSpc>
            </a:pPr>
            <a:endParaRPr lang="en-US" sz="2503">
              <a:solidFill>
                <a:srgbClr val="000000"/>
              </a:solidFill>
              <a:latin typeface="Nunito"/>
              <a:ea typeface="Nunito"/>
              <a:cs typeface="Nunito"/>
              <a:sym typeface="Nunito"/>
            </a:endParaRPr>
          </a:p>
          <a:p>
            <a:pPr algn="l">
              <a:lnSpc>
                <a:spcPts val="3504"/>
              </a:lnSpc>
            </a:pPr>
            <a:endParaRPr lang="en-US" sz="2503">
              <a:solidFill>
                <a:srgbClr val="0000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1082794" y="1067945"/>
            <a:ext cx="16160573" cy="1174800"/>
          </a:xfrm>
          <a:prstGeom prst="rect">
            <a:avLst/>
          </a:prstGeom>
          <a:solidFill>
            <a:srgbClr val="4A7168"/>
          </a:solidFill>
        </p:spPr>
        <p:txBody>
          <a:bodyPr/>
          <a:lstStyle/>
          <a:p>
            <a:endParaRPr lang="fr-CA"/>
          </a:p>
        </p:txBody>
      </p:sp>
      <p:grpSp>
        <p:nvGrpSpPr>
          <p:cNvPr id="3" name="Group 3"/>
          <p:cNvGrpSpPr/>
          <p:nvPr/>
        </p:nvGrpSpPr>
        <p:grpSpPr>
          <a:xfrm>
            <a:off x="453166" y="2858207"/>
            <a:ext cx="17419829" cy="7428793"/>
            <a:chOff x="0" y="0"/>
            <a:chExt cx="4587938" cy="1956554"/>
          </a:xfrm>
        </p:grpSpPr>
        <p:sp>
          <p:nvSpPr>
            <p:cNvPr id="4" name="Freeform 4"/>
            <p:cNvSpPr/>
            <p:nvPr/>
          </p:nvSpPr>
          <p:spPr>
            <a:xfrm>
              <a:off x="0" y="0"/>
              <a:ext cx="4587939" cy="1956554"/>
            </a:xfrm>
            <a:custGeom>
              <a:avLst/>
              <a:gdLst/>
              <a:ahLst/>
              <a:cxnLst/>
              <a:rect l="l" t="t" r="r" b="b"/>
              <a:pathLst>
                <a:path w="4587939" h="1956554">
                  <a:moveTo>
                    <a:pt x="8889" y="0"/>
                  </a:moveTo>
                  <a:lnTo>
                    <a:pt x="4579050" y="0"/>
                  </a:lnTo>
                  <a:cubicBezTo>
                    <a:pt x="4583959" y="0"/>
                    <a:pt x="4587939" y="3980"/>
                    <a:pt x="4587939" y="8889"/>
                  </a:cubicBezTo>
                  <a:lnTo>
                    <a:pt x="4587939" y="1947666"/>
                  </a:lnTo>
                  <a:cubicBezTo>
                    <a:pt x="4587939" y="1950023"/>
                    <a:pt x="4587002" y="1952284"/>
                    <a:pt x="4585335" y="1953951"/>
                  </a:cubicBezTo>
                  <a:cubicBezTo>
                    <a:pt x="4583668" y="1955618"/>
                    <a:pt x="4581407" y="1956554"/>
                    <a:pt x="4579050" y="1956554"/>
                  </a:cubicBezTo>
                  <a:lnTo>
                    <a:pt x="8889" y="1956554"/>
                  </a:lnTo>
                  <a:cubicBezTo>
                    <a:pt x="6531" y="1956554"/>
                    <a:pt x="4270" y="1955618"/>
                    <a:pt x="2603" y="1953951"/>
                  </a:cubicBezTo>
                  <a:cubicBezTo>
                    <a:pt x="936" y="1952284"/>
                    <a:pt x="0" y="1950023"/>
                    <a:pt x="0" y="1947666"/>
                  </a:cubicBezTo>
                  <a:lnTo>
                    <a:pt x="0" y="8889"/>
                  </a:lnTo>
                  <a:cubicBezTo>
                    <a:pt x="0" y="6531"/>
                    <a:pt x="936" y="4270"/>
                    <a:pt x="2603" y="2603"/>
                  </a:cubicBezTo>
                  <a:cubicBezTo>
                    <a:pt x="4270" y="936"/>
                    <a:pt x="6531" y="0"/>
                    <a:pt x="8889" y="0"/>
                  </a:cubicBezTo>
                  <a:close/>
                </a:path>
              </a:pathLst>
            </a:custGeom>
            <a:solidFill>
              <a:srgbClr val="FFFCF5"/>
            </a:solidFill>
          </p:spPr>
          <p:txBody>
            <a:bodyPr/>
            <a:lstStyle/>
            <a:p>
              <a:endParaRPr lang="fr-CA"/>
            </a:p>
          </p:txBody>
        </p:sp>
        <p:sp>
          <p:nvSpPr>
            <p:cNvPr id="5" name="TextBox 5"/>
            <p:cNvSpPr txBox="1"/>
            <p:nvPr/>
          </p:nvSpPr>
          <p:spPr>
            <a:xfrm>
              <a:off x="0" y="-38100"/>
              <a:ext cx="4587938" cy="199465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00462">
            <a:off x="1471809" y="827420"/>
            <a:ext cx="15044839" cy="1538028"/>
          </a:xfrm>
          <a:prstGeom prst="rect">
            <a:avLst/>
          </a:prstGeom>
        </p:spPr>
        <p:txBody>
          <a:bodyPr lIns="0" tIns="0" rIns="0" bIns="0" rtlCol="0" anchor="t">
            <a:spAutoFit/>
          </a:bodyPr>
          <a:lstStyle/>
          <a:p>
            <a:pPr algn="ctr">
              <a:lnSpc>
                <a:spcPts val="12641"/>
              </a:lnSpc>
              <a:spcBef>
                <a:spcPct val="0"/>
              </a:spcBef>
            </a:pPr>
            <a:r>
              <a:rPr lang="en-US" sz="9029" spc="-180">
                <a:solidFill>
                  <a:srgbClr val="FFFFFF"/>
                </a:solidFill>
                <a:latin typeface="Linotype Feltpen"/>
                <a:ea typeface="Linotype Feltpen"/>
                <a:cs typeface="Linotype Feltpen"/>
                <a:sym typeface="Linotype Feltpen"/>
              </a:rPr>
              <a:t>Méditerraniéenne</a:t>
            </a:r>
          </a:p>
        </p:txBody>
      </p:sp>
      <p:sp>
        <p:nvSpPr>
          <p:cNvPr id="7" name="TextBox 7"/>
          <p:cNvSpPr txBox="1"/>
          <p:nvPr/>
        </p:nvSpPr>
        <p:spPr>
          <a:xfrm>
            <a:off x="773997" y="3240688"/>
            <a:ext cx="17098997" cy="7521151"/>
          </a:xfrm>
          <a:prstGeom prst="rect">
            <a:avLst/>
          </a:prstGeom>
        </p:spPr>
        <p:txBody>
          <a:bodyPr lIns="0" tIns="0" rIns="0" bIns="0" rtlCol="0" anchor="t">
            <a:spAutoFit/>
          </a:bodyPr>
          <a:lstStyle/>
          <a:p>
            <a:pPr algn="l">
              <a:lnSpc>
                <a:spcPts val="3504"/>
              </a:lnSpc>
            </a:pPr>
            <a:endParaRPr/>
          </a:p>
          <a:p>
            <a:pPr algn="l">
              <a:lnSpc>
                <a:spcPts val="3504"/>
              </a:lnSpc>
            </a:pPr>
            <a:r>
              <a:rPr lang="en-US" sz="2503">
                <a:solidFill>
                  <a:srgbClr val="000000"/>
                </a:solidFill>
                <a:latin typeface="Nunito"/>
                <a:ea typeface="Nunito"/>
                <a:cs typeface="Nunito"/>
                <a:sym typeface="Nunito"/>
              </a:rPr>
              <a:t>Le mot</a:t>
            </a:r>
            <a:r>
              <a:rPr lang="en-US" sz="2503" b="1">
                <a:solidFill>
                  <a:srgbClr val="000000"/>
                </a:solidFill>
                <a:latin typeface="Nunito Bold"/>
                <a:ea typeface="Nunito Bold"/>
                <a:cs typeface="Nunito Bold"/>
                <a:sym typeface="Nunito Bold"/>
              </a:rPr>
              <a:t> « macrobiotique » </a:t>
            </a:r>
            <a:r>
              <a:rPr lang="en-US" sz="2503">
                <a:solidFill>
                  <a:srgbClr val="000000"/>
                </a:solidFill>
                <a:latin typeface="Nunito"/>
                <a:ea typeface="Nunito"/>
                <a:cs typeface="Nunito"/>
                <a:sym typeface="Nunito"/>
              </a:rPr>
              <a:t>vient des éléments grecs</a:t>
            </a:r>
            <a:r>
              <a:rPr lang="en-US" sz="2503" b="1">
                <a:solidFill>
                  <a:srgbClr val="000000"/>
                </a:solidFill>
                <a:latin typeface="Nunito Bold"/>
                <a:ea typeface="Nunito Bold"/>
                <a:cs typeface="Nunito Bold"/>
                <a:sym typeface="Nunito Bold"/>
              </a:rPr>
              <a:t> </a:t>
            </a:r>
            <a:r>
              <a:rPr lang="en-US" sz="2503" b="1" i="1">
                <a:solidFill>
                  <a:srgbClr val="000000"/>
                </a:solidFill>
                <a:latin typeface="Nunito Bold Italics"/>
                <a:ea typeface="Nunito Bold Italics"/>
                <a:cs typeface="Nunito Bold Italics"/>
                <a:sym typeface="Nunito Bold Italics"/>
              </a:rPr>
              <a:t>macro</a:t>
            </a:r>
            <a:r>
              <a:rPr lang="en-US" sz="2503" b="1">
                <a:solidFill>
                  <a:srgbClr val="000000"/>
                </a:solidFill>
                <a:latin typeface="Nunito Bold"/>
                <a:ea typeface="Nunito Bold"/>
                <a:cs typeface="Nunito Bold"/>
                <a:sym typeface="Nunito Bold"/>
              </a:rPr>
              <a:t>, </a:t>
            </a:r>
            <a:r>
              <a:rPr lang="en-US" sz="2503">
                <a:solidFill>
                  <a:srgbClr val="000000"/>
                </a:solidFill>
                <a:latin typeface="Nunito"/>
                <a:ea typeface="Nunito"/>
                <a:cs typeface="Nunito"/>
                <a:sym typeface="Nunito"/>
              </a:rPr>
              <a:t>qui veut dire grand, et</a:t>
            </a:r>
            <a:r>
              <a:rPr lang="en-US" sz="2503" b="1">
                <a:solidFill>
                  <a:srgbClr val="000000"/>
                </a:solidFill>
                <a:latin typeface="Nunito Bold"/>
                <a:ea typeface="Nunito Bold"/>
                <a:cs typeface="Nunito Bold"/>
                <a:sym typeface="Nunito Bold"/>
              </a:rPr>
              <a:t> </a:t>
            </a:r>
            <a:r>
              <a:rPr lang="en-US" sz="2503" b="1" i="1">
                <a:solidFill>
                  <a:srgbClr val="000000"/>
                </a:solidFill>
                <a:latin typeface="Nunito Bold Italics"/>
                <a:ea typeface="Nunito Bold Italics"/>
                <a:cs typeface="Nunito Bold Italics"/>
                <a:sym typeface="Nunito Bold Italics"/>
              </a:rPr>
              <a:t>bio</a:t>
            </a:r>
            <a:r>
              <a:rPr lang="en-US" sz="2503" b="1">
                <a:solidFill>
                  <a:srgbClr val="000000"/>
                </a:solidFill>
                <a:latin typeface="Nunito Bold"/>
                <a:ea typeface="Nunito Bold"/>
                <a:cs typeface="Nunito Bold"/>
                <a:sym typeface="Nunito Bold"/>
              </a:rPr>
              <a:t> </a:t>
            </a:r>
            <a:r>
              <a:rPr lang="en-US" sz="2503">
                <a:solidFill>
                  <a:srgbClr val="000000"/>
                </a:solidFill>
                <a:latin typeface="Nunito"/>
                <a:ea typeface="Nunito"/>
                <a:cs typeface="Nunito"/>
                <a:sym typeface="Nunito"/>
              </a:rPr>
              <a:t>qui signifie vie. Il s’agit d’une philosophie japonaise fondée sur des règles d’hygiène alimentaire qui visent à vivre mieux et plus longtemps.</a:t>
            </a:r>
          </a:p>
          <a:p>
            <a:pPr algn="l">
              <a:lnSpc>
                <a:spcPts val="3504"/>
              </a:lnSpc>
            </a:pPr>
            <a:endParaRPr lang="en-US" sz="2503">
              <a:solidFill>
                <a:srgbClr val="000000"/>
              </a:solidFill>
              <a:latin typeface="Nunito"/>
              <a:ea typeface="Nunito"/>
              <a:cs typeface="Nunito"/>
              <a:sym typeface="Nunito"/>
            </a:endParaRPr>
          </a:p>
          <a:p>
            <a:pPr algn="l">
              <a:lnSpc>
                <a:spcPts val="3504"/>
              </a:lnSpc>
            </a:pPr>
            <a:r>
              <a:rPr lang="en-US" sz="2503" b="1">
                <a:solidFill>
                  <a:srgbClr val="000000"/>
                </a:solidFill>
                <a:latin typeface="Nunito Bold"/>
                <a:ea typeface="Nunito Bold"/>
                <a:cs typeface="Nunito Bold"/>
                <a:sym typeface="Nunito Bold"/>
              </a:rPr>
              <a:t>Caractéristiques</a:t>
            </a:r>
          </a:p>
          <a:p>
            <a:pPr algn="l">
              <a:lnSpc>
                <a:spcPts val="3504"/>
              </a:lnSpc>
            </a:pPr>
            <a:endParaRPr lang="en-US" sz="2503" b="1">
              <a:solidFill>
                <a:srgbClr val="000000"/>
              </a:solidFill>
              <a:latin typeface="Nunito Bold"/>
              <a:ea typeface="Nunito Bold"/>
              <a:cs typeface="Nunito Bold"/>
              <a:sym typeface="Nunito Bold"/>
            </a:endParaRPr>
          </a:p>
          <a:p>
            <a:pPr algn="l">
              <a:lnSpc>
                <a:spcPts val="3504"/>
              </a:lnSpc>
            </a:pPr>
            <a:r>
              <a:rPr lang="en-US" sz="2503">
                <a:solidFill>
                  <a:srgbClr val="000000"/>
                </a:solidFill>
                <a:latin typeface="Nunito"/>
                <a:ea typeface="Nunito"/>
                <a:cs typeface="Nunito"/>
                <a:sym typeface="Nunito"/>
              </a:rPr>
              <a:t>Les aliments sont répartis de façon à trouver un équilibre</a:t>
            </a:r>
          </a:p>
          <a:p>
            <a:pPr algn="l">
              <a:lnSpc>
                <a:spcPts val="3504"/>
              </a:lnSpc>
            </a:pPr>
            <a:r>
              <a:rPr lang="en-US" sz="2503">
                <a:solidFill>
                  <a:srgbClr val="000000"/>
                </a:solidFill>
                <a:latin typeface="Nunito"/>
                <a:ea typeface="Nunito"/>
                <a:cs typeface="Nunito"/>
                <a:sym typeface="Nunito"/>
              </a:rPr>
              <a:t>  entre le Yin et le Yang.</a:t>
            </a:r>
          </a:p>
          <a:p>
            <a:pPr marL="540441" lvl="1" indent="-270221" algn="l">
              <a:lnSpc>
                <a:spcPts val="3504"/>
              </a:lnSpc>
              <a:buFont typeface="Arial"/>
              <a:buChar char="•"/>
            </a:pPr>
            <a:r>
              <a:rPr lang="en-US" sz="2503">
                <a:solidFill>
                  <a:srgbClr val="000000"/>
                </a:solidFill>
                <a:latin typeface="Nunito"/>
                <a:ea typeface="Nunito"/>
                <a:cs typeface="Nunito"/>
                <a:sym typeface="Nunito"/>
              </a:rPr>
              <a:t>On suggère une cuisson courte et à feu doux.</a:t>
            </a:r>
          </a:p>
          <a:p>
            <a:pPr marL="540441" lvl="1" indent="-270221" algn="l">
              <a:lnSpc>
                <a:spcPts val="3504"/>
              </a:lnSpc>
              <a:buFont typeface="Arial"/>
              <a:buChar char="•"/>
            </a:pPr>
            <a:r>
              <a:rPr lang="en-US" sz="2503">
                <a:solidFill>
                  <a:srgbClr val="000000"/>
                </a:solidFill>
                <a:latin typeface="Nunito"/>
                <a:ea typeface="Nunito"/>
                <a:cs typeface="Nunito"/>
                <a:sym typeface="Nunito"/>
              </a:rPr>
              <a:t>Le riz est le fondement de la cuisine macrobiotique.</a:t>
            </a:r>
          </a:p>
          <a:p>
            <a:pPr marL="540441" lvl="1" indent="-270221" algn="l">
              <a:lnSpc>
                <a:spcPts val="3504"/>
              </a:lnSpc>
              <a:buFont typeface="Arial"/>
              <a:buChar char="•"/>
            </a:pPr>
            <a:r>
              <a:rPr lang="en-US" sz="2503">
                <a:solidFill>
                  <a:srgbClr val="000000"/>
                </a:solidFill>
                <a:latin typeface="Nunito"/>
                <a:ea typeface="Nunito"/>
                <a:cs typeface="Nunito"/>
                <a:sym typeface="Nunito"/>
              </a:rPr>
              <a:t>On recommande de manger peu de viande et de privilégier les légumes de saison.</a:t>
            </a:r>
          </a:p>
          <a:p>
            <a:pPr algn="l">
              <a:lnSpc>
                <a:spcPts val="3504"/>
              </a:lnSpc>
            </a:pPr>
            <a:endParaRPr lang="en-US" sz="2503">
              <a:solidFill>
                <a:srgbClr val="000000"/>
              </a:solidFill>
              <a:latin typeface="Nunito"/>
              <a:ea typeface="Nunito"/>
              <a:cs typeface="Nunito"/>
              <a:sym typeface="Nunito"/>
            </a:endParaRPr>
          </a:p>
          <a:p>
            <a:pPr algn="l">
              <a:lnSpc>
                <a:spcPts val="3504"/>
              </a:lnSpc>
            </a:pPr>
            <a:r>
              <a:rPr lang="en-US" sz="2503">
                <a:solidFill>
                  <a:srgbClr val="000000"/>
                </a:solidFill>
                <a:latin typeface="Nunito"/>
                <a:ea typeface="Nunito"/>
                <a:cs typeface="Nunito"/>
                <a:sym typeface="Nunito"/>
              </a:rPr>
              <a:t>Fruits et légumes qui poussent rapidement au printemps ou à l’été. Viande de porc - Yogourt, lait de vache/chèvre, Poisson, céréales à grains entiers. Controler le poids et augmenter l’activité physique.</a:t>
            </a:r>
          </a:p>
          <a:p>
            <a:pPr algn="l">
              <a:lnSpc>
                <a:spcPts val="3504"/>
              </a:lnSpc>
            </a:pPr>
            <a:endParaRPr lang="en-US" sz="2503">
              <a:solidFill>
                <a:srgbClr val="000000"/>
              </a:solidFill>
              <a:latin typeface="Nunito"/>
              <a:ea typeface="Nunito"/>
              <a:cs typeface="Nunito"/>
              <a:sym typeface="Nunito"/>
            </a:endParaRPr>
          </a:p>
          <a:p>
            <a:pPr algn="l">
              <a:lnSpc>
                <a:spcPts val="3504"/>
              </a:lnSpc>
            </a:pPr>
            <a:endParaRPr lang="en-US" sz="2503">
              <a:solidFill>
                <a:srgbClr val="000000"/>
              </a:solidFill>
              <a:latin typeface="Nunito"/>
              <a:ea typeface="Nunito"/>
              <a:cs typeface="Nunito"/>
              <a:sym typeface="Nunito"/>
            </a:endParaRPr>
          </a:p>
          <a:p>
            <a:pPr algn="l">
              <a:lnSpc>
                <a:spcPts val="3504"/>
              </a:lnSpc>
            </a:pPr>
            <a:endParaRPr lang="en-US" sz="2503">
              <a:solidFill>
                <a:srgbClr val="000000"/>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4312644" y="2852776"/>
            <a:ext cx="9662712" cy="1561274"/>
          </a:xfrm>
          <a:prstGeom prst="rect">
            <a:avLst/>
          </a:prstGeom>
          <a:solidFill>
            <a:srgbClr val="4A7168"/>
          </a:solidFill>
        </p:spPr>
        <p:txBody>
          <a:bodyPr/>
          <a:lstStyle/>
          <a:p>
            <a:endParaRPr lang="fr-CA"/>
          </a:p>
        </p:txBody>
      </p:sp>
      <p:sp>
        <p:nvSpPr>
          <p:cNvPr id="3" name="TextBox 3"/>
          <p:cNvSpPr txBox="1"/>
          <p:nvPr/>
        </p:nvSpPr>
        <p:spPr>
          <a:xfrm rot="-100462">
            <a:off x="4258202" y="2501197"/>
            <a:ext cx="9764915" cy="2057400"/>
          </a:xfrm>
          <a:prstGeom prst="rect">
            <a:avLst/>
          </a:prstGeom>
        </p:spPr>
        <p:txBody>
          <a:bodyPr lIns="0" tIns="0" rIns="0" bIns="0" rtlCol="0" anchor="t">
            <a:spAutoFit/>
          </a:bodyPr>
          <a:lstStyle/>
          <a:p>
            <a:pPr algn="ctr">
              <a:lnSpc>
                <a:spcPts val="16800"/>
              </a:lnSpc>
              <a:spcBef>
                <a:spcPct val="0"/>
              </a:spcBef>
            </a:pPr>
            <a:r>
              <a:rPr lang="en-US" sz="12000" b="1" spc="-240">
                <a:solidFill>
                  <a:srgbClr val="FFFFFF"/>
                </a:solidFill>
                <a:latin typeface="Linotype Feltpen Medium"/>
                <a:ea typeface="Linotype Feltpen Medium"/>
                <a:cs typeface="Linotype Feltpen Medium"/>
                <a:sym typeface="Linotype Feltpen Medium"/>
              </a:rPr>
              <a:t>CÉMEQ :Exercice</a:t>
            </a:r>
          </a:p>
        </p:txBody>
      </p:sp>
      <p:sp>
        <p:nvSpPr>
          <p:cNvPr id="4" name="TextBox 4"/>
          <p:cNvSpPr txBox="1"/>
          <p:nvPr/>
        </p:nvSpPr>
        <p:spPr>
          <a:xfrm>
            <a:off x="4287623" y="4564171"/>
            <a:ext cx="9712754" cy="1493947"/>
          </a:xfrm>
          <a:prstGeom prst="rect">
            <a:avLst/>
          </a:prstGeom>
        </p:spPr>
        <p:txBody>
          <a:bodyPr lIns="0" tIns="0" rIns="0" bIns="0" rtlCol="0" anchor="t">
            <a:spAutoFit/>
          </a:bodyPr>
          <a:lstStyle/>
          <a:p>
            <a:pPr algn="ctr">
              <a:lnSpc>
                <a:spcPts val="11053"/>
              </a:lnSpc>
            </a:pPr>
            <a:r>
              <a:rPr lang="en-US" sz="11514">
                <a:solidFill>
                  <a:srgbClr val="000000"/>
                </a:solidFill>
                <a:latin typeface="Marykate"/>
                <a:ea typeface="Marykate"/>
                <a:cs typeface="Marykate"/>
                <a:sym typeface="Marykate"/>
              </a:rPr>
              <a:t>2.2 (#1)</a:t>
            </a:r>
          </a:p>
        </p:txBody>
      </p:sp>
      <p:sp>
        <p:nvSpPr>
          <p:cNvPr id="5" name="Freeform 5"/>
          <p:cNvSpPr/>
          <p:nvPr/>
        </p:nvSpPr>
        <p:spPr>
          <a:xfrm>
            <a:off x="7550211" y="6802344"/>
            <a:ext cx="3187578" cy="378555"/>
          </a:xfrm>
          <a:custGeom>
            <a:avLst/>
            <a:gdLst/>
            <a:ahLst/>
            <a:cxnLst/>
            <a:rect l="l" t="t" r="r" b="b"/>
            <a:pathLst>
              <a:path w="3187578" h="378555">
                <a:moveTo>
                  <a:pt x="0" y="0"/>
                </a:moveTo>
                <a:lnTo>
                  <a:pt x="3187578" y="0"/>
                </a:lnTo>
                <a:lnTo>
                  <a:pt x="3187578" y="378555"/>
                </a:lnTo>
                <a:lnTo>
                  <a:pt x="0" y="378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rot="-5887797">
            <a:off x="13997462" y="6102926"/>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729435" flipH="1">
            <a:off x="3188646" y="5003951"/>
            <a:ext cx="2887662" cy="3693521"/>
          </a:xfrm>
          <a:custGeom>
            <a:avLst/>
            <a:gdLst/>
            <a:ahLst/>
            <a:cxnLst/>
            <a:rect l="l" t="t" r="r" b="b"/>
            <a:pathLst>
              <a:path w="2887662" h="3693521">
                <a:moveTo>
                  <a:pt x="2887662" y="0"/>
                </a:moveTo>
                <a:lnTo>
                  <a:pt x="0" y="0"/>
                </a:lnTo>
                <a:lnTo>
                  <a:pt x="0" y="3693522"/>
                </a:lnTo>
                <a:lnTo>
                  <a:pt x="2887662" y="3693522"/>
                </a:lnTo>
                <a:lnTo>
                  <a:pt x="288766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grpSp>
        <p:nvGrpSpPr>
          <p:cNvPr id="2" name="Group 2"/>
          <p:cNvGrpSpPr/>
          <p:nvPr/>
        </p:nvGrpSpPr>
        <p:grpSpPr>
          <a:xfrm>
            <a:off x="4399070" y="3642524"/>
            <a:ext cx="10647328" cy="4884567"/>
            <a:chOff x="0" y="0"/>
            <a:chExt cx="2804235" cy="1286470"/>
          </a:xfrm>
        </p:grpSpPr>
        <p:sp>
          <p:nvSpPr>
            <p:cNvPr id="3" name="Freeform 3"/>
            <p:cNvSpPr/>
            <p:nvPr/>
          </p:nvSpPr>
          <p:spPr>
            <a:xfrm>
              <a:off x="0" y="0"/>
              <a:ext cx="2804235" cy="1286470"/>
            </a:xfrm>
            <a:custGeom>
              <a:avLst/>
              <a:gdLst/>
              <a:ahLst/>
              <a:cxnLst/>
              <a:rect l="l" t="t" r="r" b="b"/>
              <a:pathLst>
                <a:path w="2804235" h="1286470">
                  <a:moveTo>
                    <a:pt x="14542" y="0"/>
                  </a:moveTo>
                  <a:lnTo>
                    <a:pt x="2789692" y="0"/>
                  </a:lnTo>
                  <a:cubicBezTo>
                    <a:pt x="2793549" y="0"/>
                    <a:pt x="2797248" y="1532"/>
                    <a:pt x="2799975" y="4259"/>
                  </a:cubicBezTo>
                  <a:cubicBezTo>
                    <a:pt x="2802703" y="6987"/>
                    <a:pt x="2804235" y="10686"/>
                    <a:pt x="2804235" y="14542"/>
                  </a:cubicBezTo>
                  <a:lnTo>
                    <a:pt x="2804235" y="1271928"/>
                  </a:lnTo>
                  <a:cubicBezTo>
                    <a:pt x="2804235" y="1279960"/>
                    <a:pt x="2797724" y="1286470"/>
                    <a:pt x="2789692" y="1286470"/>
                  </a:cubicBezTo>
                  <a:lnTo>
                    <a:pt x="14542" y="1286470"/>
                  </a:lnTo>
                  <a:cubicBezTo>
                    <a:pt x="6511" y="1286470"/>
                    <a:pt x="0" y="1279960"/>
                    <a:pt x="0" y="1271928"/>
                  </a:cubicBezTo>
                  <a:lnTo>
                    <a:pt x="0" y="14542"/>
                  </a:lnTo>
                  <a:cubicBezTo>
                    <a:pt x="0" y="6511"/>
                    <a:pt x="6511" y="0"/>
                    <a:pt x="14542" y="0"/>
                  </a:cubicBezTo>
                  <a:close/>
                </a:path>
              </a:pathLst>
            </a:custGeom>
            <a:solidFill>
              <a:srgbClr val="FFFCF5"/>
            </a:solidFill>
          </p:spPr>
          <p:txBody>
            <a:bodyPr/>
            <a:lstStyle/>
            <a:p>
              <a:endParaRPr lang="fr-CA"/>
            </a:p>
          </p:txBody>
        </p:sp>
        <p:sp>
          <p:nvSpPr>
            <p:cNvPr id="4" name="TextBox 4"/>
            <p:cNvSpPr txBox="1"/>
            <p:nvPr/>
          </p:nvSpPr>
          <p:spPr>
            <a:xfrm>
              <a:off x="0" y="-38100"/>
              <a:ext cx="2804235" cy="132457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729932" y="3937395"/>
            <a:ext cx="8481223" cy="44437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Nunito"/>
                <a:ea typeface="Nunito"/>
                <a:cs typeface="Nunito"/>
                <a:sym typeface="Nunito"/>
              </a:rPr>
              <a:t>Masse corporelle</a:t>
            </a:r>
          </a:p>
          <a:p>
            <a:pPr marL="604519" lvl="1" indent="-302260" algn="l">
              <a:lnSpc>
                <a:spcPts val="3919"/>
              </a:lnSpc>
              <a:buFont typeface="Arial"/>
              <a:buChar char="•"/>
            </a:pPr>
            <a:r>
              <a:rPr lang="en-US" sz="2799">
                <a:solidFill>
                  <a:srgbClr val="000000"/>
                </a:solidFill>
                <a:latin typeface="Nunito"/>
                <a:ea typeface="Nunito"/>
                <a:cs typeface="Nunito"/>
                <a:sym typeface="Nunito"/>
              </a:rPr>
              <a:t>Constitution de la personne</a:t>
            </a:r>
          </a:p>
          <a:p>
            <a:pPr marL="604519" lvl="1" indent="-302260" algn="l">
              <a:lnSpc>
                <a:spcPts val="3919"/>
              </a:lnSpc>
              <a:buFont typeface="Arial"/>
              <a:buChar char="•"/>
            </a:pPr>
            <a:r>
              <a:rPr lang="en-US" sz="2799">
                <a:solidFill>
                  <a:srgbClr val="000000"/>
                </a:solidFill>
                <a:latin typeface="Nunito"/>
                <a:ea typeface="Nunito"/>
                <a:cs typeface="Nunito"/>
                <a:sym typeface="Nunito"/>
              </a:rPr>
              <a:t>Âge</a:t>
            </a:r>
          </a:p>
          <a:p>
            <a:pPr marL="604519" lvl="1" indent="-302260" algn="l">
              <a:lnSpc>
                <a:spcPts val="3919"/>
              </a:lnSpc>
              <a:buFont typeface="Arial"/>
              <a:buChar char="•"/>
            </a:pPr>
            <a:r>
              <a:rPr lang="en-US" sz="2799">
                <a:solidFill>
                  <a:srgbClr val="000000"/>
                </a:solidFill>
                <a:latin typeface="Nunito"/>
                <a:ea typeface="Nunito"/>
                <a:cs typeface="Nunito"/>
                <a:sym typeface="Nunito"/>
              </a:rPr>
              <a:t>Sexe</a:t>
            </a:r>
          </a:p>
          <a:p>
            <a:pPr marL="604519" lvl="1" indent="-302260" algn="l">
              <a:lnSpc>
                <a:spcPts val="3919"/>
              </a:lnSpc>
              <a:buFont typeface="Arial"/>
              <a:buChar char="•"/>
            </a:pPr>
            <a:r>
              <a:rPr lang="en-US" sz="2799">
                <a:solidFill>
                  <a:srgbClr val="000000"/>
                </a:solidFill>
                <a:latin typeface="Nunito"/>
                <a:ea typeface="Nunito"/>
                <a:cs typeface="Nunito"/>
                <a:sym typeface="Nunito"/>
              </a:rPr>
              <a:t>Certains états pathologiques (grossesse et lactation)</a:t>
            </a:r>
          </a:p>
          <a:p>
            <a:pPr marL="604519" lvl="1" indent="-302260" algn="l">
              <a:lnSpc>
                <a:spcPts val="3919"/>
              </a:lnSpc>
              <a:buFont typeface="Arial"/>
              <a:buChar char="•"/>
            </a:pPr>
            <a:r>
              <a:rPr lang="en-US" sz="2799">
                <a:solidFill>
                  <a:srgbClr val="000000"/>
                </a:solidFill>
                <a:latin typeface="Nunito"/>
                <a:ea typeface="Nunito"/>
                <a:cs typeface="Nunito"/>
                <a:sym typeface="Nunito"/>
              </a:rPr>
              <a:t>Absorption de certaines substance (ex: nicotine, médicaments) </a:t>
            </a:r>
          </a:p>
          <a:p>
            <a:pPr algn="ctr">
              <a:lnSpc>
                <a:spcPts val="3919"/>
              </a:lnSpc>
              <a:spcBef>
                <a:spcPct val="0"/>
              </a:spcBef>
            </a:pPr>
            <a:endParaRPr lang="en-US" sz="2799">
              <a:solidFill>
                <a:srgbClr val="000000"/>
              </a:solidFill>
              <a:latin typeface="Nunito"/>
              <a:ea typeface="Nunito"/>
              <a:cs typeface="Nunito"/>
              <a:sym typeface="Nunito"/>
            </a:endParaRPr>
          </a:p>
        </p:txBody>
      </p:sp>
      <p:sp>
        <p:nvSpPr>
          <p:cNvPr id="6" name="Freeform 6"/>
          <p:cNvSpPr/>
          <p:nvPr/>
        </p:nvSpPr>
        <p:spPr>
          <a:xfrm rot="-5887797">
            <a:off x="13997462" y="6102926"/>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583928" y="4266325"/>
            <a:ext cx="3430714" cy="4114800"/>
          </a:xfrm>
          <a:custGeom>
            <a:avLst/>
            <a:gdLst/>
            <a:ahLst/>
            <a:cxnLst/>
            <a:rect l="l" t="t" r="r" b="b"/>
            <a:pathLst>
              <a:path w="3430714" h="4114800">
                <a:moveTo>
                  <a:pt x="0" y="0"/>
                </a:moveTo>
                <a:lnTo>
                  <a:pt x="3430715" y="0"/>
                </a:lnTo>
                <a:lnTo>
                  <a:pt x="34307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a:off x="2647871" y="1352263"/>
            <a:ext cx="12859536" cy="1667510"/>
          </a:xfrm>
          <a:prstGeom prst="rect">
            <a:avLst/>
          </a:prstGeom>
        </p:spPr>
        <p:txBody>
          <a:bodyPr lIns="0" tIns="0" rIns="0" bIns="0" rtlCol="0" anchor="t">
            <a:spAutoFit/>
          </a:bodyPr>
          <a:lstStyle/>
          <a:p>
            <a:pPr algn="ctr">
              <a:lnSpc>
                <a:spcPts val="6399"/>
              </a:lnSpc>
            </a:pPr>
            <a:r>
              <a:rPr lang="en-US" sz="6399" spc="614">
                <a:solidFill>
                  <a:srgbClr val="000000"/>
                </a:solidFill>
                <a:latin typeface="Marykate"/>
                <a:ea typeface="Marykate"/>
                <a:cs typeface="Marykate"/>
                <a:sym typeface="Marykate"/>
              </a:rPr>
              <a:t>FACTEURS INFLUANT SUR LES BESOINS NUTRITIONNELS QUOTIDIENS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458396" y="5401743"/>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9705497" y="1228327"/>
            <a:ext cx="7270826" cy="1174800"/>
          </a:xfrm>
          <a:prstGeom prst="rect">
            <a:avLst/>
          </a:prstGeom>
          <a:solidFill>
            <a:srgbClr val="4A7168"/>
          </a:solidFill>
        </p:spPr>
        <p:txBody>
          <a:bodyPr/>
          <a:lstStyle/>
          <a:p>
            <a:endParaRPr lang="fr-CA"/>
          </a:p>
        </p:txBody>
      </p:sp>
      <p:sp>
        <p:nvSpPr>
          <p:cNvPr id="4" name="TextBox 4"/>
          <p:cNvSpPr txBox="1"/>
          <p:nvPr/>
        </p:nvSpPr>
        <p:spPr>
          <a:xfrm rot="-100462">
            <a:off x="9664679"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Conseils</a:t>
            </a:r>
          </a:p>
        </p:txBody>
      </p:sp>
      <p:sp>
        <p:nvSpPr>
          <p:cNvPr id="5" name="TextBox 5"/>
          <p:cNvSpPr txBox="1"/>
          <p:nvPr/>
        </p:nvSpPr>
        <p:spPr>
          <a:xfrm>
            <a:off x="8285828" y="2436873"/>
            <a:ext cx="10462061" cy="732663"/>
          </a:xfrm>
          <a:prstGeom prst="rect">
            <a:avLst/>
          </a:prstGeom>
        </p:spPr>
        <p:txBody>
          <a:bodyPr lIns="0" tIns="0" rIns="0" bIns="0" rtlCol="0" anchor="t">
            <a:spAutoFit/>
          </a:bodyPr>
          <a:lstStyle/>
          <a:p>
            <a:pPr algn="ctr">
              <a:lnSpc>
                <a:spcPts val="5375"/>
              </a:lnSpc>
            </a:pPr>
            <a:r>
              <a:rPr lang="en-US" sz="5599">
                <a:solidFill>
                  <a:srgbClr val="000000"/>
                </a:solidFill>
                <a:latin typeface="Marykate"/>
                <a:ea typeface="Marykate"/>
                <a:cs typeface="Marykate"/>
                <a:sym typeface="Marykate"/>
              </a:rPr>
              <a:t>POST ADM RX OU PRODUITS NATURELS</a:t>
            </a:r>
          </a:p>
        </p:txBody>
      </p:sp>
      <p:grpSp>
        <p:nvGrpSpPr>
          <p:cNvPr id="6" name="Group 6"/>
          <p:cNvGrpSpPr/>
          <p:nvPr/>
        </p:nvGrpSpPr>
        <p:grpSpPr>
          <a:xfrm>
            <a:off x="0" y="3475586"/>
            <a:ext cx="18288000" cy="6311843"/>
            <a:chOff x="0" y="0"/>
            <a:chExt cx="4816593" cy="1662378"/>
          </a:xfrm>
        </p:grpSpPr>
        <p:sp>
          <p:nvSpPr>
            <p:cNvPr id="7" name="Freeform 7"/>
            <p:cNvSpPr/>
            <p:nvPr/>
          </p:nvSpPr>
          <p:spPr>
            <a:xfrm>
              <a:off x="0" y="0"/>
              <a:ext cx="4816592" cy="1662378"/>
            </a:xfrm>
            <a:custGeom>
              <a:avLst/>
              <a:gdLst/>
              <a:ahLst/>
              <a:cxnLst/>
              <a:rect l="l" t="t" r="r" b="b"/>
              <a:pathLst>
                <a:path w="4816592" h="1662378">
                  <a:moveTo>
                    <a:pt x="8467" y="0"/>
                  </a:moveTo>
                  <a:lnTo>
                    <a:pt x="4808126" y="0"/>
                  </a:lnTo>
                  <a:cubicBezTo>
                    <a:pt x="4810371" y="0"/>
                    <a:pt x="4812525" y="892"/>
                    <a:pt x="4814113" y="2480"/>
                  </a:cubicBezTo>
                  <a:cubicBezTo>
                    <a:pt x="4815700" y="4068"/>
                    <a:pt x="4816592" y="6221"/>
                    <a:pt x="4816592" y="8467"/>
                  </a:cubicBezTo>
                  <a:lnTo>
                    <a:pt x="4816592" y="1653912"/>
                  </a:lnTo>
                  <a:cubicBezTo>
                    <a:pt x="4816592" y="1658588"/>
                    <a:pt x="4812802" y="1662378"/>
                    <a:pt x="4808126" y="1662378"/>
                  </a:cubicBezTo>
                  <a:lnTo>
                    <a:pt x="8467" y="1662378"/>
                  </a:lnTo>
                  <a:cubicBezTo>
                    <a:pt x="3791" y="1662378"/>
                    <a:pt x="0" y="1658588"/>
                    <a:pt x="0" y="1653912"/>
                  </a:cubicBezTo>
                  <a:lnTo>
                    <a:pt x="0" y="8467"/>
                  </a:lnTo>
                  <a:cubicBezTo>
                    <a:pt x="0" y="3791"/>
                    <a:pt x="3791" y="0"/>
                    <a:pt x="8467" y="0"/>
                  </a:cubicBezTo>
                  <a:close/>
                </a:path>
              </a:pathLst>
            </a:custGeom>
            <a:solidFill>
              <a:srgbClr val="FFFCF5"/>
            </a:solidFill>
          </p:spPr>
          <p:txBody>
            <a:bodyPr/>
            <a:lstStyle/>
            <a:p>
              <a:endParaRPr lang="fr-CA"/>
            </a:p>
          </p:txBody>
        </p:sp>
        <p:sp>
          <p:nvSpPr>
            <p:cNvPr id="8" name="TextBox 8"/>
            <p:cNvSpPr txBox="1"/>
            <p:nvPr/>
          </p:nvSpPr>
          <p:spPr>
            <a:xfrm>
              <a:off x="0" y="-38100"/>
              <a:ext cx="4816593" cy="170047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78814" y="3641561"/>
            <a:ext cx="17530372" cy="64249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Une personne qui prend des médicaments doit vérifier auprès de son pharmacien les interactions possibles entre les médicaments et les aliments. En effet, plusieurs médicaments peuvent nuire à l’absorption ou provoquer des effets indésirables s’ils sont pris avec certains aliments. </a:t>
            </a:r>
          </a:p>
          <a:p>
            <a:pPr algn="l">
              <a:lnSpc>
                <a:spcPts val="3919"/>
              </a:lnSpc>
            </a:pPr>
            <a:endParaRPr lang="en-US" sz="2799">
              <a:solidFill>
                <a:srgbClr val="000000"/>
              </a:solidFill>
              <a:latin typeface="Nunito"/>
              <a:ea typeface="Nunito"/>
              <a:cs typeface="Nunito"/>
              <a:sym typeface="Nunito"/>
            </a:endParaRPr>
          </a:p>
          <a:p>
            <a:pPr algn="l">
              <a:lnSpc>
                <a:spcPts val="3919"/>
              </a:lnSpc>
            </a:pPr>
            <a:r>
              <a:rPr lang="en-US" sz="2799" b="1">
                <a:solidFill>
                  <a:srgbClr val="000000"/>
                </a:solidFill>
                <a:latin typeface="Nunito Bold"/>
                <a:ea typeface="Nunito Bold"/>
                <a:cs typeface="Nunito Bold"/>
                <a:sym typeface="Nunito Bold"/>
              </a:rPr>
              <a:t>Exemples :</a:t>
            </a:r>
          </a:p>
          <a:p>
            <a:pPr marL="604519" lvl="1" indent="-302260" algn="l">
              <a:lnSpc>
                <a:spcPts val="3919"/>
              </a:lnSpc>
              <a:buFont typeface="Arial"/>
              <a:buChar char="•"/>
            </a:pPr>
            <a:r>
              <a:rPr lang="en-US" sz="2799">
                <a:solidFill>
                  <a:srgbClr val="000000"/>
                </a:solidFill>
                <a:latin typeface="Nunito"/>
                <a:ea typeface="Nunito"/>
                <a:cs typeface="Nunito"/>
                <a:sym typeface="Nunito"/>
              </a:rPr>
              <a:t>L’alcool augmente l’effet de certains médicaments.</a:t>
            </a:r>
          </a:p>
          <a:p>
            <a:pPr marL="604519" lvl="1" indent="-302260" algn="l">
              <a:lnSpc>
                <a:spcPts val="3919"/>
              </a:lnSpc>
              <a:buFont typeface="Arial"/>
              <a:buChar char="•"/>
            </a:pPr>
            <a:r>
              <a:rPr lang="en-US" sz="2799">
                <a:solidFill>
                  <a:srgbClr val="000000"/>
                </a:solidFill>
                <a:latin typeface="Nunito"/>
                <a:ea typeface="Nunito"/>
                <a:cs typeface="Nunito"/>
                <a:sym typeface="Nunito"/>
              </a:rPr>
              <a:t>Les aliments riches en vitamine K doivent être consommés en petite quantité avec des anticoagulants.</a:t>
            </a:r>
          </a:p>
          <a:p>
            <a:pPr marL="604519" lvl="1" indent="-302260" algn="l">
              <a:lnSpc>
                <a:spcPts val="3919"/>
              </a:lnSpc>
              <a:buFont typeface="Arial"/>
              <a:buChar char="•"/>
            </a:pPr>
            <a:r>
              <a:rPr lang="en-US" sz="2799">
                <a:solidFill>
                  <a:srgbClr val="000000"/>
                </a:solidFill>
                <a:latin typeface="Nunito"/>
                <a:ea typeface="Nunito"/>
                <a:cs typeface="Nunito"/>
                <a:sym typeface="Nunito"/>
              </a:rPr>
              <a:t>Le pamplemousse et son jus doivent être évités avec des médicaments pour la tension artérielle, le cholestérol, etc.</a:t>
            </a:r>
          </a:p>
          <a:p>
            <a:pPr marL="604519" lvl="1" indent="-302260" algn="l">
              <a:lnSpc>
                <a:spcPts val="3919"/>
              </a:lnSpc>
              <a:buFont typeface="Arial"/>
              <a:buChar char="•"/>
            </a:pPr>
            <a:r>
              <a:rPr lang="en-US" sz="2799">
                <a:solidFill>
                  <a:srgbClr val="000000"/>
                </a:solidFill>
                <a:latin typeface="Nunito"/>
                <a:ea typeface="Nunito"/>
                <a:cs typeface="Nunito"/>
                <a:sym typeface="Nunito"/>
              </a:rPr>
              <a:t>Les agrumes peuvent déclencher des brûlures d’estomac chez les personnes qui prennent des ASA ou des anti-inflammatoires.</a:t>
            </a:r>
          </a:p>
          <a:p>
            <a:pPr marL="604519" lvl="1" indent="-302260" algn="l">
              <a:lnSpc>
                <a:spcPts val="3919"/>
              </a:lnSpc>
              <a:spcBef>
                <a:spcPct val="0"/>
              </a:spcBef>
              <a:buFont typeface="Arial"/>
              <a:buChar char="•"/>
            </a:pPr>
            <a:r>
              <a:rPr lang="en-US" sz="2799">
                <a:solidFill>
                  <a:srgbClr val="000000"/>
                </a:solidFill>
                <a:latin typeface="Nunito"/>
                <a:ea typeface="Nunito"/>
                <a:cs typeface="Nunito"/>
                <a:sym typeface="Nunito"/>
              </a:rPr>
              <a:t>La caféine est à proscrire avec certains antibiotiques.</a:t>
            </a:r>
          </a:p>
          <a:p>
            <a:pPr algn="l">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458396" y="5401743"/>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9705497" y="1228327"/>
            <a:ext cx="7270826" cy="1174800"/>
          </a:xfrm>
          <a:prstGeom prst="rect">
            <a:avLst/>
          </a:prstGeom>
          <a:solidFill>
            <a:srgbClr val="4A7168"/>
          </a:solidFill>
        </p:spPr>
        <p:txBody>
          <a:bodyPr/>
          <a:lstStyle/>
          <a:p>
            <a:endParaRPr lang="fr-CA"/>
          </a:p>
        </p:txBody>
      </p:sp>
      <p:sp>
        <p:nvSpPr>
          <p:cNvPr id="4" name="TextBox 4"/>
          <p:cNvSpPr txBox="1"/>
          <p:nvPr/>
        </p:nvSpPr>
        <p:spPr>
          <a:xfrm rot="-100462">
            <a:off x="9664679"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Conseils</a:t>
            </a:r>
          </a:p>
        </p:txBody>
      </p:sp>
      <p:sp>
        <p:nvSpPr>
          <p:cNvPr id="5" name="TextBox 5"/>
          <p:cNvSpPr txBox="1"/>
          <p:nvPr/>
        </p:nvSpPr>
        <p:spPr>
          <a:xfrm>
            <a:off x="8285828" y="2436873"/>
            <a:ext cx="10462061" cy="732663"/>
          </a:xfrm>
          <a:prstGeom prst="rect">
            <a:avLst/>
          </a:prstGeom>
        </p:spPr>
        <p:txBody>
          <a:bodyPr lIns="0" tIns="0" rIns="0" bIns="0" rtlCol="0" anchor="t">
            <a:spAutoFit/>
          </a:bodyPr>
          <a:lstStyle/>
          <a:p>
            <a:pPr algn="ctr">
              <a:lnSpc>
                <a:spcPts val="5375"/>
              </a:lnSpc>
            </a:pPr>
            <a:r>
              <a:rPr lang="en-US" sz="5599">
                <a:solidFill>
                  <a:srgbClr val="000000"/>
                </a:solidFill>
                <a:latin typeface="Marykate"/>
                <a:ea typeface="Marykate"/>
                <a:cs typeface="Marykate"/>
                <a:sym typeface="Marykate"/>
              </a:rPr>
              <a:t>ASSOCIÉS À L’ALIMENTATION</a:t>
            </a:r>
          </a:p>
        </p:txBody>
      </p:sp>
      <p:grpSp>
        <p:nvGrpSpPr>
          <p:cNvPr id="6" name="Group 6"/>
          <p:cNvGrpSpPr/>
          <p:nvPr/>
        </p:nvGrpSpPr>
        <p:grpSpPr>
          <a:xfrm>
            <a:off x="0" y="3475586"/>
            <a:ext cx="18288000" cy="6311843"/>
            <a:chOff x="0" y="0"/>
            <a:chExt cx="4816593" cy="1662378"/>
          </a:xfrm>
        </p:grpSpPr>
        <p:sp>
          <p:nvSpPr>
            <p:cNvPr id="7" name="Freeform 7"/>
            <p:cNvSpPr/>
            <p:nvPr/>
          </p:nvSpPr>
          <p:spPr>
            <a:xfrm>
              <a:off x="0" y="0"/>
              <a:ext cx="4816592" cy="1662378"/>
            </a:xfrm>
            <a:custGeom>
              <a:avLst/>
              <a:gdLst/>
              <a:ahLst/>
              <a:cxnLst/>
              <a:rect l="l" t="t" r="r" b="b"/>
              <a:pathLst>
                <a:path w="4816592" h="1662378">
                  <a:moveTo>
                    <a:pt x="8467" y="0"/>
                  </a:moveTo>
                  <a:lnTo>
                    <a:pt x="4808126" y="0"/>
                  </a:lnTo>
                  <a:cubicBezTo>
                    <a:pt x="4810371" y="0"/>
                    <a:pt x="4812525" y="892"/>
                    <a:pt x="4814113" y="2480"/>
                  </a:cubicBezTo>
                  <a:cubicBezTo>
                    <a:pt x="4815700" y="4068"/>
                    <a:pt x="4816592" y="6221"/>
                    <a:pt x="4816592" y="8467"/>
                  </a:cubicBezTo>
                  <a:lnTo>
                    <a:pt x="4816592" y="1653912"/>
                  </a:lnTo>
                  <a:cubicBezTo>
                    <a:pt x="4816592" y="1658588"/>
                    <a:pt x="4812802" y="1662378"/>
                    <a:pt x="4808126" y="1662378"/>
                  </a:cubicBezTo>
                  <a:lnTo>
                    <a:pt x="8467" y="1662378"/>
                  </a:lnTo>
                  <a:cubicBezTo>
                    <a:pt x="3791" y="1662378"/>
                    <a:pt x="0" y="1658588"/>
                    <a:pt x="0" y="1653912"/>
                  </a:cubicBezTo>
                  <a:lnTo>
                    <a:pt x="0" y="8467"/>
                  </a:lnTo>
                  <a:cubicBezTo>
                    <a:pt x="0" y="3791"/>
                    <a:pt x="3791" y="0"/>
                    <a:pt x="8467" y="0"/>
                  </a:cubicBezTo>
                  <a:close/>
                </a:path>
              </a:pathLst>
            </a:custGeom>
            <a:solidFill>
              <a:srgbClr val="FFFCF5"/>
            </a:solidFill>
          </p:spPr>
          <p:txBody>
            <a:bodyPr/>
            <a:lstStyle/>
            <a:p>
              <a:endParaRPr lang="fr-CA"/>
            </a:p>
          </p:txBody>
        </p:sp>
        <p:sp>
          <p:nvSpPr>
            <p:cNvPr id="8" name="TextBox 8"/>
            <p:cNvSpPr txBox="1"/>
            <p:nvPr/>
          </p:nvSpPr>
          <p:spPr>
            <a:xfrm>
              <a:off x="0" y="-38100"/>
              <a:ext cx="4816593" cy="170047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78814" y="3659233"/>
            <a:ext cx="17530372" cy="79108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Il est important de respecter les règles du Guide alimentaire canadien concernant les portions recommandées par groupe alimentaire, de prendre ses repas de façon régulière et d’adopter un régime qui tient compte des dépenses énergétiques réelles. </a:t>
            </a:r>
          </a:p>
          <a:p>
            <a:pPr algn="l">
              <a:lnSpc>
                <a:spcPts val="3919"/>
              </a:lnSpc>
            </a:pPr>
            <a:endParaRPr lang="en-US" sz="2799">
              <a:solidFill>
                <a:srgbClr val="000000"/>
              </a:solidFill>
              <a:latin typeface="Nunito"/>
              <a:ea typeface="Nunito"/>
              <a:cs typeface="Nunito"/>
              <a:sym typeface="Nunito"/>
            </a:endParaRPr>
          </a:p>
          <a:p>
            <a:pPr algn="l">
              <a:lnSpc>
                <a:spcPts val="3919"/>
              </a:lnSpc>
            </a:pPr>
            <a:r>
              <a:rPr lang="en-US" sz="2799" b="1">
                <a:solidFill>
                  <a:srgbClr val="000000"/>
                </a:solidFill>
                <a:latin typeface="Nunito Bold"/>
                <a:ea typeface="Nunito Bold"/>
                <a:cs typeface="Nunito Bold"/>
                <a:sym typeface="Nunito Bold"/>
              </a:rPr>
              <a:t>Un régime insuffisant entraîne :</a:t>
            </a:r>
          </a:p>
          <a:p>
            <a:pPr marL="604519" lvl="1" indent="-302260" algn="l">
              <a:lnSpc>
                <a:spcPts val="3919"/>
              </a:lnSpc>
              <a:buFont typeface="Arial"/>
              <a:buChar char="•"/>
            </a:pPr>
            <a:r>
              <a:rPr lang="en-US" sz="2799">
                <a:solidFill>
                  <a:srgbClr val="000000"/>
                </a:solidFill>
                <a:latin typeface="Nunito"/>
                <a:ea typeface="Nunito"/>
                <a:cs typeface="Nunito"/>
                <a:sym typeface="Nunito"/>
              </a:rPr>
              <a:t>Un amaigrissement ;</a:t>
            </a:r>
          </a:p>
          <a:p>
            <a:pPr marL="604519" lvl="1" indent="-302260" algn="l">
              <a:lnSpc>
                <a:spcPts val="3919"/>
              </a:lnSpc>
              <a:buFont typeface="Arial"/>
              <a:buChar char="•"/>
            </a:pPr>
            <a:r>
              <a:rPr lang="en-US" sz="2799">
                <a:solidFill>
                  <a:srgbClr val="000000"/>
                </a:solidFill>
                <a:latin typeface="Nunito"/>
                <a:ea typeface="Nunito"/>
                <a:cs typeface="Nunito"/>
                <a:sym typeface="Nunito"/>
              </a:rPr>
              <a:t>De la fatigue ;</a:t>
            </a:r>
          </a:p>
          <a:p>
            <a:pPr marL="604519" lvl="1" indent="-302260" algn="l">
              <a:lnSpc>
                <a:spcPts val="3919"/>
              </a:lnSpc>
              <a:buFont typeface="Arial"/>
              <a:buChar char="•"/>
            </a:pPr>
            <a:r>
              <a:rPr lang="en-US" sz="2799">
                <a:solidFill>
                  <a:srgbClr val="000000"/>
                </a:solidFill>
                <a:latin typeface="Nunito"/>
                <a:ea typeface="Nunito"/>
                <a:cs typeface="Nunito"/>
                <a:sym typeface="Nunito"/>
              </a:rPr>
              <a:t>Des déficiences en sels minéraux et en vitamines.</a:t>
            </a:r>
          </a:p>
          <a:p>
            <a:pPr algn="l">
              <a:lnSpc>
                <a:spcPts val="3919"/>
              </a:lnSpc>
            </a:pPr>
            <a:endParaRPr lang="en-US" sz="2799">
              <a:solidFill>
                <a:srgbClr val="000000"/>
              </a:solidFill>
              <a:latin typeface="Nunito"/>
              <a:ea typeface="Nunito"/>
              <a:cs typeface="Nunito"/>
              <a:sym typeface="Nunito"/>
            </a:endParaRPr>
          </a:p>
          <a:p>
            <a:pPr algn="l">
              <a:lnSpc>
                <a:spcPts val="3919"/>
              </a:lnSpc>
            </a:pPr>
            <a:r>
              <a:rPr lang="en-US" sz="2799" b="1">
                <a:solidFill>
                  <a:srgbClr val="000000"/>
                </a:solidFill>
                <a:latin typeface="Nunito Bold"/>
                <a:ea typeface="Nunito Bold"/>
                <a:cs typeface="Nunito Bold"/>
                <a:sym typeface="Nunito Bold"/>
              </a:rPr>
              <a:t>Un régime trop élevé en calories :</a:t>
            </a:r>
          </a:p>
          <a:p>
            <a:pPr marL="604519" lvl="1" indent="-302260" algn="l">
              <a:lnSpc>
                <a:spcPts val="3919"/>
              </a:lnSpc>
              <a:buFont typeface="Arial"/>
              <a:buChar char="•"/>
            </a:pPr>
            <a:r>
              <a:rPr lang="en-US" sz="2799">
                <a:solidFill>
                  <a:srgbClr val="000000"/>
                </a:solidFill>
                <a:latin typeface="Nunito"/>
                <a:ea typeface="Nunito"/>
                <a:cs typeface="Nunito"/>
                <a:sym typeface="Nunito"/>
              </a:rPr>
              <a:t>Entraîne de l’obésité ;</a:t>
            </a:r>
          </a:p>
          <a:p>
            <a:pPr marL="604519" lvl="1" indent="-302260" algn="l">
              <a:lnSpc>
                <a:spcPts val="3919"/>
              </a:lnSpc>
              <a:buFont typeface="Arial"/>
              <a:buChar char="•"/>
            </a:pPr>
            <a:r>
              <a:rPr lang="en-US" sz="2799">
                <a:solidFill>
                  <a:srgbClr val="000000"/>
                </a:solidFill>
                <a:latin typeface="Nunito"/>
                <a:ea typeface="Nunito"/>
                <a:cs typeface="Nunito"/>
                <a:sym typeface="Nunito"/>
              </a:rPr>
              <a:t>Peut causer certaines altérations, comme le diabète, des troubles rénaux, des problèmes cardiovasculaires, etc.</a:t>
            </a:r>
          </a:p>
          <a:p>
            <a:pPr algn="l">
              <a:lnSpc>
                <a:spcPts val="3919"/>
              </a:lnSpc>
            </a:pPr>
            <a:endParaRPr lang="en-US" sz="2799">
              <a:solidFill>
                <a:srgbClr val="000000"/>
              </a:solidFill>
              <a:latin typeface="Nunito"/>
              <a:ea typeface="Nunito"/>
              <a:cs typeface="Nunito"/>
              <a:sym typeface="Nunito"/>
            </a:endParaRPr>
          </a:p>
          <a:p>
            <a:pPr algn="l">
              <a:lnSpc>
                <a:spcPts val="3919"/>
              </a:lnSpc>
            </a:pPr>
            <a:endParaRPr lang="en-US" sz="2799">
              <a:solidFill>
                <a:srgbClr val="000000"/>
              </a:solidFill>
              <a:latin typeface="Nunito"/>
              <a:ea typeface="Nunito"/>
              <a:cs typeface="Nunito"/>
              <a:sym typeface="Nunito"/>
            </a:endParaRPr>
          </a:p>
          <a:p>
            <a:pPr algn="l">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458396" y="5401743"/>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9705497" y="1228327"/>
            <a:ext cx="7270826" cy="1174800"/>
          </a:xfrm>
          <a:prstGeom prst="rect">
            <a:avLst/>
          </a:prstGeom>
          <a:solidFill>
            <a:srgbClr val="4A7168"/>
          </a:solidFill>
        </p:spPr>
        <p:txBody>
          <a:bodyPr/>
          <a:lstStyle/>
          <a:p>
            <a:endParaRPr lang="fr-CA"/>
          </a:p>
        </p:txBody>
      </p:sp>
      <p:sp>
        <p:nvSpPr>
          <p:cNvPr id="4" name="TextBox 4"/>
          <p:cNvSpPr txBox="1"/>
          <p:nvPr/>
        </p:nvSpPr>
        <p:spPr>
          <a:xfrm rot="-100462">
            <a:off x="9664679"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Conseils</a:t>
            </a:r>
          </a:p>
        </p:txBody>
      </p:sp>
      <p:sp>
        <p:nvSpPr>
          <p:cNvPr id="5" name="TextBox 5"/>
          <p:cNvSpPr txBox="1"/>
          <p:nvPr/>
        </p:nvSpPr>
        <p:spPr>
          <a:xfrm>
            <a:off x="8285828" y="2436873"/>
            <a:ext cx="10462061" cy="732663"/>
          </a:xfrm>
          <a:prstGeom prst="rect">
            <a:avLst/>
          </a:prstGeom>
        </p:spPr>
        <p:txBody>
          <a:bodyPr lIns="0" tIns="0" rIns="0" bIns="0" rtlCol="0" anchor="t">
            <a:spAutoFit/>
          </a:bodyPr>
          <a:lstStyle/>
          <a:p>
            <a:pPr algn="ctr">
              <a:lnSpc>
                <a:spcPts val="5375"/>
              </a:lnSpc>
            </a:pPr>
            <a:r>
              <a:rPr lang="en-US" sz="5599">
                <a:solidFill>
                  <a:srgbClr val="000000"/>
                </a:solidFill>
                <a:latin typeface="Marykate"/>
                <a:ea typeface="Marykate"/>
                <a:cs typeface="Marykate"/>
                <a:sym typeface="Marykate"/>
              </a:rPr>
              <a:t>ASSOCIÉS À L’ALIMENTATION SAINE</a:t>
            </a:r>
          </a:p>
        </p:txBody>
      </p:sp>
      <p:grpSp>
        <p:nvGrpSpPr>
          <p:cNvPr id="6" name="Group 6"/>
          <p:cNvGrpSpPr/>
          <p:nvPr/>
        </p:nvGrpSpPr>
        <p:grpSpPr>
          <a:xfrm>
            <a:off x="0" y="3475586"/>
            <a:ext cx="18288000" cy="6311843"/>
            <a:chOff x="0" y="0"/>
            <a:chExt cx="4816593" cy="1662378"/>
          </a:xfrm>
        </p:grpSpPr>
        <p:sp>
          <p:nvSpPr>
            <p:cNvPr id="7" name="Freeform 7"/>
            <p:cNvSpPr/>
            <p:nvPr/>
          </p:nvSpPr>
          <p:spPr>
            <a:xfrm>
              <a:off x="0" y="0"/>
              <a:ext cx="4816592" cy="1662378"/>
            </a:xfrm>
            <a:custGeom>
              <a:avLst/>
              <a:gdLst/>
              <a:ahLst/>
              <a:cxnLst/>
              <a:rect l="l" t="t" r="r" b="b"/>
              <a:pathLst>
                <a:path w="4816592" h="1662378">
                  <a:moveTo>
                    <a:pt x="8467" y="0"/>
                  </a:moveTo>
                  <a:lnTo>
                    <a:pt x="4808126" y="0"/>
                  </a:lnTo>
                  <a:cubicBezTo>
                    <a:pt x="4810371" y="0"/>
                    <a:pt x="4812525" y="892"/>
                    <a:pt x="4814113" y="2480"/>
                  </a:cubicBezTo>
                  <a:cubicBezTo>
                    <a:pt x="4815700" y="4068"/>
                    <a:pt x="4816592" y="6221"/>
                    <a:pt x="4816592" y="8467"/>
                  </a:cubicBezTo>
                  <a:lnTo>
                    <a:pt x="4816592" y="1653912"/>
                  </a:lnTo>
                  <a:cubicBezTo>
                    <a:pt x="4816592" y="1658588"/>
                    <a:pt x="4812802" y="1662378"/>
                    <a:pt x="4808126" y="1662378"/>
                  </a:cubicBezTo>
                  <a:lnTo>
                    <a:pt x="8467" y="1662378"/>
                  </a:lnTo>
                  <a:cubicBezTo>
                    <a:pt x="3791" y="1662378"/>
                    <a:pt x="0" y="1658588"/>
                    <a:pt x="0" y="1653912"/>
                  </a:cubicBezTo>
                  <a:lnTo>
                    <a:pt x="0" y="8467"/>
                  </a:lnTo>
                  <a:cubicBezTo>
                    <a:pt x="0" y="3791"/>
                    <a:pt x="3791" y="0"/>
                    <a:pt x="8467" y="0"/>
                  </a:cubicBezTo>
                  <a:close/>
                </a:path>
              </a:pathLst>
            </a:custGeom>
            <a:solidFill>
              <a:srgbClr val="FFFCF5"/>
            </a:solidFill>
          </p:spPr>
          <p:txBody>
            <a:bodyPr/>
            <a:lstStyle/>
            <a:p>
              <a:endParaRPr lang="fr-CA"/>
            </a:p>
          </p:txBody>
        </p:sp>
        <p:sp>
          <p:nvSpPr>
            <p:cNvPr id="8" name="TextBox 8"/>
            <p:cNvSpPr txBox="1"/>
            <p:nvPr/>
          </p:nvSpPr>
          <p:spPr>
            <a:xfrm>
              <a:off x="0" y="-38100"/>
              <a:ext cx="4816593" cy="170047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78814" y="4105448"/>
            <a:ext cx="17909186" cy="54343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Nunito"/>
                <a:ea typeface="Nunito"/>
                <a:cs typeface="Nunito"/>
                <a:sym typeface="Nunito"/>
              </a:rPr>
              <a:t>Créer un environnement agréable pour les repas.</a:t>
            </a:r>
          </a:p>
          <a:p>
            <a:pPr marL="604519" lvl="1" indent="-302260" algn="l">
              <a:lnSpc>
                <a:spcPts val="3919"/>
              </a:lnSpc>
              <a:buFont typeface="Arial"/>
              <a:buChar char="•"/>
            </a:pPr>
            <a:r>
              <a:rPr lang="en-US" sz="2799">
                <a:solidFill>
                  <a:srgbClr val="000000"/>
                </a:solidFill>
                <a:latin typeface="Nunito"/>
                <a:ea typeface="Nunito"/>
                <a:cs typeface="Nunito"/>
                <a:sym typeface="Nunito"/>
              </a:rPr>
              <a:t>Cuisiner à partir d’aliments frais et à l’avance.</a:t>
            </a:r>
          </a:p>
          <a:p>
            <a:pPr marL="604519" lvl="1" indent="-302260" algn="l">
              <a:lnSpc>
                <a:spcPts val="3919"/>
              </a:lnSpc>
              <a:buFont typeface="Arial"/>
              <a:buChar char="•"/>
            </a:pPr>
            <a:r>
              <a:rPr lang="en-US" sz="2799">
                <a:solidFill>
                  <a:srgbClr val="000000"/>
                </a:solidFill>
                <a:latin typeface="Nunito"/>
                <a:ea typeface="Nunito"/>
                <a:cs typeface="Nunito"/>
                <a:sym typeface="Nunito"/>
              </a:rPr>
              <a:t>Varier les aliments afin d’augmenter le plaisir de manger et d’assurer un apport diversifié en nutriments.</a:t>
            </a:r>
          </a:p>
          <a:p>
            <a:pPr marL="604519" lvl="1" indent="-302260" algn="l">
              <a:lnSpc>
                <a:spcPts val="3919"/>
              </a:lnSpc>
              <a:buFont typeface="Arial"/>
              <a:buChar char="•"/>
            </a:pPr>
            <a:r>
              <a:rPr lang="en-US" sz="2799">
                <a:solidFill>
                  <a:srgbClr val="000000"/>
                </a:solidFill>
                <a:latin typeface="Nunito"/>
                <a:ea typeface="Nunito"/>
                <a:cs typeface="Nunito"/>
                <a:sym typeface="Nunito"/>
              </a:rPr>
              <a:t>Privilégier les légumes vert foncé ou orangés ainsi que les fruits orangés, reconnus pour leur teneur élevée en antioxydants.</a:t>
            </a:r>
          </a:p>
          <a:p>
            <a:pPr marL="604519" lvl="1" indent="-302260" algn="l">
              <a:lnSpc>
                <a:spcPts val="3919"/>
              </a:lnSpc>
              <a:buFont typeface="Arial"/>
              <a:buChar char="•"/>
            </a:pPr>
            <a:r>
              <a:rPr lang="en-US" sz="2799">
                <a:solidFill>
                  <a:srgbClr val="000000"/>
                </a:solidFill>
                <a:latin typeface="Nunito"/>
                <a:ea typeface="Nunito"/>
                <a:cs typeface="Nunito"/>
                <a:sym typeface="Nunito"/>
              </a:rPr>
              <a:t>Se renseigner sur les méthodes de conservation permettant de préserver le maximum de nutriments.</a:t>
            </a:r>
          </a:p>
          <a:p>
            <a:pPr marL="604519" lvl="1" indent="-302260" algn="l">
              <a:lnSpc>
                <a:spcPts val="3919"/>
              </a:lnSpc>
              <a:buFont typeface="Arial"/>
              <a:buChar char="•"/>
            </a:pPr>
            <a:r>
              <a:rPr lang="en-US" sz="2799">
                <a:solidFill>
                  <a:srgbClr val="000000"/>
                </a:solidFill>
                <a:latin typeface="Nunito"/>
                <a:ea typeface="Nunito"/>
                <a:cs typeface="Nunito"/>
                <a:sym typeface="Nunito"/>
              </a:rPr>
              <a:t>Prendre de petits repas et cuire adéquatement les aliments pour conserver leur richesse en micronutriments.</a:t>
            </a:r>
          </a:p>
          <a:p>
            <a:pPr marL="604519" lvl="1" indent="-302260" algn="l">
              <a:lnSpc>
                <a:spcPts val="3919"/>
              </a:lnSpc>
              <a:buFont typeface="Arial"/>
              <a:buChar char="•"/>
            </a:pPr>
            <a:r>
              <a:rPr lang="en-US" sz="2799">
                <a:solidFill>
                  <a:srgbClr val="000000"/>
                </a:solidFill>
                <a:latin typeface="Nunito"/>
                <a:ea typeface="Nunito"/>
                <a:cs typeface="Nunito"/>
                <a:sym typeface="Nunito"/>
              </a:rPr>
              <a:t>Consommer régulièrement une quantité suffisante de fibres alimentaires.</a:t>
            </a:r>
          </a:p>
          <a:p>
            <a:pPr marL="604519" lvl="1" indent="-302260" algn="l">
              <a:lnSpc>
                <a:spcPts val="3919"/>
              </a:lnSpc>
              <a:buFont typeface="Arial"/>
              <a:buChar char="•"/>
            </a:pPr>
            <a:r>
              <a:rPr lang="en-US" sz="2799">
                <a:solidFill>
                  <a:srgbClr val="000000"/>
                </a:solidFill>
                <a:latin typeface="Nunito"/>
                <a:ea typeface="Nunito"/>
                <a:cs typeface="Nunito"/>
                <a:sym typeface="Nunito"/>
              </a:rPr>
              <a:t>Éviter les sucres concentrés ou les consommer avec modération.</a:t>
            </a:r>
          </a:p>
          <a:p>
            <a:pPr marL="604519" lvl="1" indent="-302260" algn="l">
              <a:lnSpc>
                <a:spcPts val="3919"/>
              </a:lnSpc>
              <a:buFont typeface="Arial"/>
              <a:buChar char="•"/>
            </a:pPr>
            <a:r>
              <a:rPr lang="en-US" sz="2799">
                <a:solidFill>
                  <a:srgbClr val="000000"/>
                </a:solidFill>
                <a:latin typeface="Nunito"/>
                <a:ea typeface="Nunito"/>
                <a:cs typeface="Nunito"/>
                <a:sym typeface="Nunito"/>
              </a:rPr>
              <a:t>Consommer avec modération le sel, l’alcool et la caféine et boire de 6 à 8 verres d’eau par jour.</a:t>
            </a:r>
          </a:p>
          <a:p>
            <a:pPr algn="l">
              <a:lnSpc>
                <a:spcPts val="3919"/>
              </a:lnSpc>
            </a:pPr>
            <a:endParaRPr lang="en-US" sz="2799">
              <a:solidFill>
                <a:srgbClr val="000000"/>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458396" y="5401743"/>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9705497" y="1228327"/>
            <a:ext cx="7270826" cy="1174800"/>
          </a:xfrm>
          <a:prstGeom prst="rect">
            <a:avLst/>
          </a:prstGeom>
          <a:solidFill>
            <a:srgbClr val="4A7168"/>
          </a:solidFill>
        </p:spPr>
        <p:txBody>
          <a:bodyPr/>
          <a:lstStyle/>
          <a:p>
            <a:endParaRPr lang="fr-CA"/>
          </a:p>
        </p:txBody>
      </p:sp>
      <p:sp>
        <p:nvSpPr>
          <p:cNvPr id="4" name="TextBox 4"/>
          <p:cNvSpPr txBox="1"/>
          <p:nvPr/>
        </p:nvSpPr>
        <p:spPr>
          <a:xfrm rot="-100462">
            <a:off x="9664679"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Conseils</a:t>
            </a:r>
          </a:p>
        </p:txBody>
      </p:sp>
      <p:sp>
        <p:nvSpPr>
          <p:cNvPr id="5" name="TextBox 5"/>
          <p:cNvSpPr txBox="1"/>
          <p:nvPr/>
        </p:nvSpPr>
        <p:spPr>
          <a:xfrm>
            <a:off x="4317366" y="2436873"/>
            <a:ext cx="14430524" cy="732663"/>
          </a:xfrm>
          <a:prstGeom prst="rect">
            <a:avLst/>
          </a:prstGeom>
        </p:spPr>
        <p:txBody>
          <a:bodyPr lIns="0" tIns="0" rIns="0" bIns="0" rtlCol="0" anchor="t">
            <a:spAutoFit/>
          </a:bodyPr>
          <a:lstStyle/>
          <a:p>
            <a:pPr algn="ctr">
              <a:lnSpc>
                <a:spcPts val="5375"/>
              </a:lnSpc>
            </a:pPr>
            <a:r>
              <a:rPr lang="en-US" sz="5599">
                <a:solidFill>
                  <a:srgbClr val="000000"/>
                </a:solidFill>
                <a:latin typeface="Marykate"/>
                <a:ea typeface="Marykate"/>
                <a:cs typeface="Marykate"/>
                <a:sym typeface="Marykate"/>
              </a:rPr>
              <a:t>POUR PRÉVENIR CERTAINS PROBLÈMES DE SANTÉ</a:t>
            </a:r>
          </a:p>
        </p:txBody>
      </p:sp>
      <p:grpSp>
        <p:nvGrpSpPr>
          <p:cNvPr id="6" name="Group 6"/>
          <p:cNvGrpSpPr/>
          <p:nvPr/>
        </p:nvGrpSpPr>
        <p:grpSpPr>
          <a:xfrm>
            <a:off x="0" y="3475586"/>
            <a:ext cx="18288000" cy="6311843"/>
            <a:chOff x="0" y="0"/>
            <a:chExt cx="4816593" cy="1662378"/>
          </a:xfrm>
        </p:grpSpPr>
        <p:sp>
          <p:nvSpPr>
            <p:cNvPr id="7" name="Freeform 7"/>
            <p:cNvSpPr/>
            <p:nvPr/>
          </p:nvSpPr>
          <p:spPr>
            <a:xfrm>
              <a:off x="0" y="0"/>
              <a:ext cx="4816592" cy="1662378"/>
            </a:xfrm>
            <a:custGeom>
              <a:avLst/>
              <a:gdLst/>
              <a:ahLst/>
              <a:cxnLst/>
              <a:rect l="l" t="t" r="r" b="b"/>
              <a:pathLst>
                <a:path w="4816592" h="1662378">
                  <a:moveTo>
                    <a:pt x="8467" y="0"/>
                  </a:moveTo>
                  <a:lnTo>
                    <a:pt x="4808126" y="0"/>
                  </a:lnTo>
                  <a:cubicBezTo>
                    <a:pt x="4810371" y="0"/>
                    <a:pt x="4812525" y="892"/>
                    <a:pt x="4814113" y="2480"/>
                  </a:cubicBezTo>
                  <a:cubicBezTo>
                    <a:pt x="4815700" y="4068"/>
                    <a:pt x="4816592" y="6221"/>
                    <a:pt x="4816592" y="8467"/>
                  </a:cubicBezTo>
                  <a:lnTo>
                    <a:pt x="4816592" y="1653912"/>
                  </a:lnTo>
                  <a:cubicBezTo>
                    <a:pt x="4816592" y="1658588"/>
                    <a:pt x="4812802" y="1662378"/>
                    <a:pt x="4808126" y="1662378"/>
                  </a:cubicBezTo>
                  <a:lnTo>
                    <a:pt x="8467" y="1662378"/>
                  </a:lnTo>
                  <a:cubicBezTo>
                    <a:pt x="3791" y="1662378"/>
                    <a:pt x="0" y="1658588"/>
                    <a:pt x="0" y="1653912"/>
                  </a:cubicBezTo>
                  <a:lnTo>
                    <a:pt x="0" y="8467"/>
                  </a:lnTo>
                  <a:cubicBezTo>
                    <a:pt x="0" y="3791"/>
                    <a:pt x="3791" y="0"/>
                    <a:pt x="8467" y="0"/>
                  </a:cubicBezTo>
                  <a:close/>
                </a:path>
              </a:pathLst>
            </a:custGeom>
            <a:solidFill>
              <a:srgbClr val="FFFCF5"/>
            </a:solidFill>
          </p:spPr>
          <p:txBody>
            <a:bodyPr/>
            <a:lstStyle/>
            <a:p>
              <a:endParaRPr lang="fr-CA"/>
            </a:p>
          </p:txBody>
        </p:sp>
        <p:sp>
          <p:nvSpPr>
            <p:cNvPr id="8" name="TextBox 8"/>
            <p:cNvSpPr txBox="1"/>
            <p:nvPr/>
          </p:nvSpPr>
          <p:spPr>
            <a:xfrm>
              <a:off x="0" y="-38100"/>
              <a:ext cx="4816593" cy="170047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89407" y="3418436"/>
            <a:ext cx="17909186" cy="7415530"/>
          </a:xfrm>
          <a:prstGeom prst="rect">
            <a:avLst/>
          </a:prstGeom>
        </p:spPr>
        <p:txBody>
          <a:bodyPr lIns="0" tIns="0" rIns="0" bIns="0" rtlCol="0" anchor="t">
            <a:spAutoFit/>
          </a:bodyPr>
          <a:lstStyle/>
          <a:p>
            <a:pPr algn="l">
              <a:lnSpc>
                <a:spcPts val="3919"/>
              </a:lnSpc>
            </a:pPr>
            <a:endParaRPr/>
          </a:p>
          <a:p>
            <a:pPr algn="l">
              <a:lnSpc>
                <a:spcPts val="3919"/>
              </a:lnSpc>
            </a:pPr>
            <a:r>
              <a:rPr lang="en-US" sz="2799">
                <a:solidFill>
                  <a:srgbClr val="000000"/>
                </a:solidFill>
                <a:latin typeface="Nunito"/>
                <a:ea typeface="Nunito"/>
                <a:cs typeface="Nunito"/>
                <a:sym typeface="Nunito"/>
              </a:rPr>
              <a:t>Une alimentation équilibrée et des pratiques sécuritaires permettent de prévenir plusieurs problèmes de santé tels que l’obésité, la constipation, les caries dentaires, les troubles osseux et les intoxications alimentaires.</a:t>
            </a:r>
          </a:p>
          <a:p>
            <a:pPr marL="604519" lvl="1" indent="-302260" algn="l">
              <a:lnSpc>
                <a:spcPts val="3919"/>
              </a:lnSpc>
              <a:buFont typeface="Arial"/>
              <a:buChar char="•"/>
            </a:pPr>
            <a:r>
              <a:rPr lang="en-US" sz="2799" b="1">
                <a:solidFill>
                  <a:srgbClr val="000000"/>
                </a:solidFill>
                <a:latin typeface="Nunito Bold"/>
                <a:ea typeface="Nunito Bold"/>
                <a:cs typeface="Nunito Bold"/>
                <a:sym typeface="Nunito Bold"/>
              </a:rPr>
              <a:t>Pour prévenir l’obésité : </a:t>
            </a:r>
            <a:r>
              <a:rPr lang="en-US" sz="2799">
                <a:solidFill>
                  <a:srgbClr val="000000"/>
                </a:solidFill>
                <a:latin typeface="Nunito"/>
                <a:ea typeface="Nunito"/>
                <a:cs typeface="Nunito"/>
                <a:sym typeface="Nunito"/>
              </a:rPr>
              <a:t>respecter les portions du Guide alimentaire canadien, choisir des aliments faibles en calories, riches en fibres, limiter les sucres et gras saturés, et pratiquer une activité physique.</a:t>
            </a:r>
          </a:p>
          <a:p>
            <a:pPr marL="604519" lvl="1" indent="-302260" algn="l">
              <a:lnSpc>
                <a:spcPts val="3919"/>
              </a:lnSpc>
              <a:buFont typeface="Arial"/>
              <a:buChar char="•"/>
            </a:pPr>
            <a:r>
              <a:rPr lang="en-US" sz="2799" b="1">
                <a:solidFill>
                  <a:srgbClr val="000000"/>
                </a:solidFill>
                <a:latin typeface="Nunito Bold"/>
                <a:ea typeface="Nunito Bold"/>
                <a:cs typeface="Nunito Bold"/>
                <a:sym typeface="Nunito Bold"/>
              </a:rPr>
              <a:t>Pour prévenir la constipation</a:t>
            </a:r>
            <a:r>
              <a:rPr lang="en-US" sz="2799">
                <a:solidFill>
                  <a:srgbClr val="000000"/>
                </a:solidFill>
                <a:latin typeface="Nunito"/>
                <a:ea typeface="Nunito"/>
                <a:cs typeface="Nunito"/>
                <a:sym typeface="Nunito"/>
              </a:rPr>
              <a:t> : éviter les laxatifs, consommer des fibres, s’hydrater et faire de l’exercice.</a:t>
            </a:r>
          </a:p>
          <a:p>
            <a:pPr marL="604519" lvl="1" indent="-302260" algn="l">
              <a:lnSpc>
                <a:spcPts val="3919"/>
              </a:lnSpc>
              <a:buFont typeface="Arial"/>
              <a:buChar char="•"/>
            </a:pPr>
            <a:r>
              <a:rPr lang="en-US" sz="2799" b="1">
                <a:solidFill>
                  <a:srgbClr val="000000"/>
                </a:solidFill>
                <a:latin typeface="Nunito Bold"/>
                <a:ea typeface="Nunito Bold"/>
                <a:cs typeface="Nunito Bold"/>
                <a:sym typeface="Nunito Bold"/>
              </a:rPr>
              <a:t>Pour prévenir les caries dentaires</a:t>
            </a:r>
            <a:r>
              <a:rPr lang="en-US" sz="2799">
                <a:solidFill>
                  <a:srgbClr val="000000"/>
                </a:solidFill>
                <a:latin typeface="Nunito"/>
                <a:ea typeface="Nunito"/>
                <a:cs typeface="Nunito"/>
                <a:sym typeface="Nunito"/>
              </a:rPr>
              <a:t> : maintenir une bonne hygiène buccale, éviter les sucreries, utiliser de l’eau fluorée et consulter régulièrement un dentiste.</a:t>
            </a:r>
          </a:p>
          <a:p>
            <a:pPr marL="604519" lvl="1" indent="-302260" algn="l">
              <a:lnSpc>
                <a:spcPts val="3919"/>
              </a:lnSpc>
              <a:buFont typeface="Arial"/>
              <a:buChar char="•"/>
            </a:pPr>
            <a:r>
              <a:rPr lang="en-US" sz="2799" b="1">
                <a:solidFill>
                  <a:srgbClr val="000000"/>
                </a:solidFill>
                <a:latin typeface="Nunito Bold"/>
                <a:ea typeface="Nunito Bold"/>
                <a:cs typeface="Nunito Bold"/>
                <a:sym typeface="Nunito Bold"/>
              </a:rPr>
              <a:t>Pour prévenir les problèmes osseux sans produits laitiers</a:t>
            </a:r>
            <a:r>
              <a:rPr lang="en-US" sz="2799">
                <a:solidFill>
                  <a:srgbClr val="000000"/>
                </a:solidFill>
                <a:latin typeface="Nunito"/>
                <a:ea typeface="Nunito"/>
                <a:cs typeface="Nunito"/>
                <a:sym typeface="Nunito"/>
              </a:rPr>
              <a:t> : consommer des aliments riches en calcium (jus enrichis, sardines, saumon), assurer un apport en vitamine D et pratiquer des exercices favorisant l’absorption du calcium.</a:t>
            </a:r>
          </a:p>
          <a:p>
            <a:pPr marL="604519" lvl="1" indent="-302260" algn="l">
              <a:lnSpc>
                <a:spcPts val="3919"/>
              </a:lnSpc>
              <a:buFont typeface="Arial"/>
              <a:buChar char="•"/>
            </a:pPr>
            <a:r>
              <a:rPr lang="en-US" sz="2799" b="1">
                <a:solidFill>
                  <a:srgbClr val="000000"/>
                </a:solidFill>
                <a:latin typeface="Nunito Bold"/>
                <a:ea typeface="Nunito Bold"/>
                <a:cs typeface="Nunito Bold"/>
                <a:sym typeface="Nunito Bold"/>
              </a:rPr>
              <a:t>Pour éviter les intoxications alimentaires</a:t>
            </a:r>
            <a:r>
              <a:rPr lang="en-US" sz="2799">
                <a:solidFill>
                  <a:srgbClr val="000000"/>
                </a:solidFill>
                <a:latin typeface="Nunito"/>
                <a:ea typeface="Nunito"/>
                <a:cs typeface="Nunito"/>
                <a:sym typeface="Nunito"/>
              </a:rPr>
              <a:t> : se laver les mains, réfrigérer rapidement les aliments périssables, laver fruits et légumes, cuire la viande, vérifier la fraîcheur des aliments et éviter ceux partiellement gâtés.</a:t>
            </a:r>
          </a:p>
          <a:p>
            <a:pPr algn="l">
              <a:lnSpc>
                <a:spcPts val="3919"/>
              </a:lnSpc>
            </a:pPr>
            <a:endParaRPr lang="en-US" sz="2799">
              <a:solidFill>
                <a:srgbClr val="000000"/>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5489699" y="339543"/>
            <a:ext cx="9662712" cy="1561274"/>
          </a:xfrm>
          <a:prstGeom prst="rect">
            <a:avLst/>
          </a:prstGeom>
          <a:solidFill>
            <a:srgbClr val="4A7168"/>
          </a:solidFill>
        </p:spPr>
        <p:txBody>
          <a:bodyPr/>
          <a:lstStyle/>
          <a:p>
            <a:endParaRPr lang="fr-CA"/>
          </a:p>
        </p:txBody>
      </p:sp>
      <p:sp>
        <p:nvSpPr>
          <p:cNvPr id="3" name="TextBox 3"/>
          <p:cNvSpPr txBox="1"/>
          <p:nvPr/>
        </p:nvSpPr>
        <p:spPr>
          <a:xfrm rot="-100462">
            <a:off x="5135411" y="260355"/>
            <a:ext cx="9764915" cy="2057400"/>
          </a:xfrm>
          <a:prstGeom prst="rect">
            <a:avLst/>
          </a:prstGeom>
        </p:spPr>
        <p:txBody>
          <a:bodyPr lIns="0" tIns="0" rIns="0" bIns="0" rtlCol="0" anchor="t">
            <a:spAutoFit/>
          </a:bodyPr>
          <a:lstStyle/>
          <a:p>
            <a:pPr algn="ctr">
              <a:lnSpc>
                <a:spcPts val="16800"/>
              </a:lnSpc>
              <a:spcBef>
                <a:spcPct val="0"/>
              </a:spcBef>
            </a:pPr>
            <a:r>
              <a:rPr lang="en-US" sz="12000" b="1" spc="-240">
                <a:solidFill>
                  <a:srgbClr val="FFFFFF"/>
                </a:solidFill>
                <a:latin typeface="Linotype Feltpen Medium"/>
                <a:ea typeface="Linotype Feltpen Medium"/>
                <a:cs typeface="Linotype Feltpen Medium"/>
                <a:sym typeface="Linotype Feltpen Medium"/>
              </a:rPr>
              <a:t>Je retiens</a:t>
            </a:r>
          </a:p>
        </p:txBody>
      </p:sp>
      <p:sp>
        <p:nvSpPr>
          <p:cNvPr id="4" name="Freeform 4"/>
          <p:cNvSpPr/>
          <p:nvPr/>
        </p:nvSpPr>
        <p:spPr>
          <a:xfrm>
            <a:off x="12628188" y="1885358"/>
            <a:ext cx="3187578" cy="378555"/>
          </a:xfrm>
          <a:custGeom>
            <a:avLst/>
            <a:gdLst/>
            <a:ahLst/>
            <a:cxnLst/>
            <a:rect l="l" t="t" r="r" b="b"/>
            <a:pathLst>
              <a:path w="3187578" h="378555">
                <a:moveTo>
                  <a:pt x="0" y="0"/>
                </a:moveTo>
                <a:lnTo>
                  <a:pt x="3187578" y="0"/>
                </a:lnTo>
                <a:lnTo>
                  <a:pt x="3187578" y="378555"/>
                </a:lnTo>
                <a:lnTo>
                  <a:pt x="0" y="378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rot="729435" flipH="1">
            <a:off x="708604" y="227875"/>
            <a:ext cx="2887662" cy="3693521"/>
          </a:xfrm>
          <a:custGeom>
            <a:avLst/>
            <a:gdLst/>
            <a:ahLst/>
            <a:cxnLst/>
            <a:rect l="l" t="t" r="r" b="b"/>
            <a:pathLst>
              <a:path w="2887662" h="3693521">
                <a:moveTo>
                  <a:pt x="2887662" y="0"/>
                </a:moveTo>
                <a:lnTo>
                  <a:pt x="0" y="0"/>
                </a:lnTo>
                <a:lnTo>
                  <a:pt x="0" y="3693521"/>
                </a:lnTo>
                <a:lnTo>
                  <a:pt x="2887662" y="3693521"/>
                </a:lnTo>
                <a:lnTo>
                  <a:pt x="288766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6" name="TextBox 6"/>
          <p:cNvSpPr txBox="1"/>
          <p:nvPr/>
        </p:nvSpPr>
        <p:spPr>
          <a:xfrm>
            <a:off x="5114118" y="3243474"/>
            <a:ext cx="8502964"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Nunito"/>
                <a:ea typeface="Nunito"/>
                <a:cs typeface="Nunito"/>
                <a:sym typeface="Nunito"/>
              </a:rPr>
              <a:t>Ce que j’ai appris sur les conseils :</a:t>
            </a:r>
          </a:p>
        </p:txBody>
      </p:sp>
      <p:grpSp>
        <p:nvGrpSpPr>
          <p:cNvPr id="7" name="Group 7"/>
          <p:cNvGrpSpPr/>
          <p:nvPr/>
        </p:nvGrpSpPr>
        <p:grpSpPr>
          <a:xfrm>
            <a:off x="830334" y="4001644"/>
            <a:ext cx="4703674" cy="2135208"/>
            <a:chOff x="0" y="0"/>
            <a:chExt cx="1832270" cy="831750"/>
          </a:xfrm>
        </p:grpSpPr>
        <p:sp>
          <p:nvSpPr>
            <p:cNvPr id="8" name="Freeform 8"/>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9" name="TextBox 9"/>
            <p:cNvSpPr txBox="1"/>
            <p:nvPr/>
          </p:nvSpPr>
          <p:spPr>
            <a:xfrm>
              <a:off x="0" y="-38100"/>
              <a:ext cx="1832270" cy="86985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61857" y="4370431"/>
            <a:ext cx="4240628" cy="1369060"/>
          </a:xfrm>
          <a:prstGeom prst="rect">
            <a:avLst/>
          </a:prstGeom>
        </p:spPr>
        <p:txBody>
          <a:bodyPr lIns="0" tIns="0" rIns="0" bIns="0" rtlCol="0" anchor="t">
            <a:spAutoFit/>
          </a:bodyPr>
          <a:lstStyle/>
          <a:p>
            <a:pPr algn="just">
              <a:lnSpc>
                <a:spcPts val="2239"/>
              </a:lnSpc>
              <a:spcBef>
                <a:spcPct val="0"/>
              </a:spcBef>
            </a:pPr>
            <a:r>
              <a:rPr lang="en-US" sz="1599">
                <a:solidFill>
                  <a:srgbClr val="000000"/>
                </a:solidFill>
                <a:latin typeface="Nunito"/>
                <a:ea typeface="Nunito"/>
                <a:cs typeface="Nunito"/>
                <a:sym typeface="Nunito"/>
              </a:rPr>
              <a:t>Les besoins nutritionnels varient selon la masse corporelle, l’âge, le sexe, l’état de santé, la grossesse, la lactation et certains facteurs comme la prise de médicaments ou de nicotine.</a:t>
            </a:r>
          </a:p>
        </p:txBody>
      </p:sp>
      <p:grpSp>
        <p:nvGrpSpPr>
          <p:cNvPr id="11" name="Group 11"/>
          <p:cNvGrpSpPr/>
          <p:nvPr/>
        </p:nvGrpSpPr>
        <p:grpSpPr>
          <a:xfrm>
            <a:off x="6330854" y="4001644"/>
            <a:ext cx="4703674" cy="2135208"/>
            <a:chOff x="0" y="0"/>
            <a:chExt cx="1832270" cy="831750"/>
          </a:xfrm>
        </p:grpSpPr>
        <p:sp>
          <p:nvSpPr>
            <p:cNvPr id="12" name="Freeform 12"/>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13" name="TextBox 13"/>
            <p:cNvSpPr txBox="1"/>
            <p:nvPr/>
          </p:nvSpPr>
          <p:spPr>
            <a:xfrm>
              <a:off x="0" y="-38100"/>
              <a:ext cx="1832270" cy="869850"/>
            </a:xfrm>
            <a:prstGeom prst="rect">
              <a:avLst/>
            </a:prstGeom>
          </p:spPr>
          <p:txBody>
            <a:bodyPr lIns="50800" tIns="50800" rIns="50800" bIns="50800" rtlCol="0" anchor="ctr"/>
            <a:lstStyle/>
            <a:p>
              <a:pPr algn="l">
                <a:lnSpc>
                  <a:spcPts val="2659"/>
                </a:lnSpc>
              </a:pPr>
              <a:endParaRPr/>
            </a:p>
          </p:txBody>
        </p:sp>
      </p:grpSp>
      <p:sp>
        <p:nvSpPr>
          <p:cNvPr id="14" name="TextBox 14"/>
          <p:cNvSpPr txBox="1"/>
          <p:nvPr/>
        </p:nvSpPr>
        <p:spPr>
          <a:xfrm>
            <a:off x="6562376" y="4486719"/>
            <a:ext cx="4240628" cy="1092835"/>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unito"/>
                <a:ea typeface="Nunito"/>
                <a:cs typeface="Nunito"/>
                <a:sym typeface="Nunito"/>
              </a:rPr>
              <a:t>Les habitudes alimentaires sont influencées par la culture, les valeurs spirituelles, les connaissances, les goûts, le mode de vie, l’état de santé et les contraintes économiques.</a:t>
            </a:r>
          </a:p>
        </p:txBody>
      </p:sp>
      <p:grpSp>
        <p:nvGrpSpPr>
          <p:cNvPr id="15" name="Group 15"/>
          <p:cNvGrpSpPr/>
          <p:nvPr/>
        </p:nvGrpSpPr>
        <p:grpSpPr>
          <a:xfrm>
            <a:off x="11831374" y="4001644"/>
            <a:ext cx="4703674" cy="2135208"/>
            <a:chOff x="0" y="0"/>
            <a:chExt cx="1832270" cy="831750"/>
          </a:xfrm>
        </p:grpSpPr>
        <p:sp>
          <p:nvSpPr>
            <p:cNvPr id="16" name="Freeform 16"/>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17" name="TextBox 17"/>
            <p:cNvSpPr txBox="1"/>
            <p:nvPr/>
          </p:nvSpPr>
          <p:spPr>
            <a:xfrm>
              <a:off x="0" y="-38100"/>
              <a:ext cx="1832270" cy="869850"/>
            </a:xfrm>
            <a:prstGeom prst="rect">
              <a:avLst/>
            </a:prstGeom>
          </p:spPr>
          <p:txBody>
            <a:bodyPr lIns="50800" tIns="50800" rIns="50800" bIns="50800" rtlCol="0" anchor="ctr"/>
            <a:lstStyle/>
            <a:p>
              <a:pPr algn="just">
                <a:lnSpc>
                  <a:spcPts val="2659"/>
                </a:lnSpc>
              </a:pPr>
              <a:endParaRPr/>
            </a:p>
          </p:txBody>
        </p:sp>
      </p:grpSp>
      <p:sp>
        <p:nvSpPr>
          <p:cNvPr id="18" name="TextBox 18"/>
          <p:cNvSpPr txBox="1"/>
          <p:nvPr/>
        </p:nvSpPr>
        <p:spPr>
          <a:xfrm>
            <a:off x="12062896" y="4646656"/>
            <a:ext cx="4240628" cy="816610"/>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unito"/>
                <a:ea typeface="Nunito"/>
                <a:cs typeface="Nunito"/>
                <a:sym typeface="Nunito"/>
              </a:rPr>
              <a:t>Tous les aliments n’ont pas le même pouvoir rassasiant : les protéines et lipides sont plus rassasiants que les glucides.</a:t>
            </a:r>
          </a:p>
        </p:txBody>
      </p:sp>
      <p:grpSp>
        <p:nvGrpSpPr>
          <p:cNvPr id="19" name="Group 19"/>
          <p:cNvGrpSpPr/>
          <p:nvPr/>
        </p:nvGrpSpPr>
        <p:grpSpPr>
          <a:xfrm>
            <a:off x="830334" y="6370045"/>
            <a:ext cx="4703674" cy="2135208"/>
            <a:chOff x="0" y="0"/>
            <a:chExt cx="1832270" cy="831750"/>
          </a:xfrm>
        </p:grpSpPr>
        <p:sp>
          <p:nvSpPr>
            <p:cNvPr id="20" name="Freeform 20"/>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21" name="TextBox 21"/>
            <p:cNvSpPr txBox="1"/>
            <p:nvPr/>
          </p:nvSpPr>
          <p:spPr>
            <a:xfrm>
              <a:off x="0" y="-38100"/>
              <a:ext cx="1832270" cy="86985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61857" y="6876944"/>
            <a:ext cx="4240628" cy="1092835"/>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unito"/>
                <a:ea typeface="Nunito"/>
                <a:cs typeface="Nunito"/>
                <a:sym typeface="Nunito"/>
              </a:rPr>
              <a:t>Il existe différents modes d’alimentation (végétarisme, végétalisme, méditerranéen, macrobiotique) qui nécessitent une bonne planification pour éviter les carences.</a:t>
            </a:r>
          </a:p>
        </p:txBody>
      </p:sp>
      <p:grpSp>
        <p:nvGrpSpPr>
          <p:cNvPr id="23" name="Group 23"/>
          <p:cNvGrpSpPr/>
          <p:nvPr/>
        </p:nvGrpSpPr>
        <p:grpSpPr>
          <a:xfrm>
            <a:off x="6330854" y="6370045"/>
            <a:ext cx="4703674" cy="2135208"/>
            <a:chOff x="0" y="0"/>
            <a:chExt cx="1832270" cy="831750"/>
          </a:xfrm>
        </p:grpSpPr>
        <p:sp>
          <p:nvSpPr>
            <p:cNvPr id="24" name="Freeform 24"/>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25" name="TextBox 25"/>
            <p:cNvSpPr txBox="1"/>
            <p:nvPr/>
          </p:nvSpPr>
          <p:spPr>
            <a:xfrm>
              <a:off x="0" y="-38100"/>
              <a:ext cx="1832270" cy="8698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6562376" y="6600719"/>
            <a:ext cx="4240628" cy="1645285"/>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unito"/>
                <a:ea typeface="Nunito"/>
                <a:cs typeface="Nunito"/>
                <a:sym typeface="Nunito"/>
              </a:rPr>
              <a:t>Respecter les règles du Guide alimentaire canadien et adopter une alimentation variée, équilibrée et adaptée aux dépenses énergétiques est essentiel pour prévenir obésité, caries, constipation et troubles osseux.</a:t>
            </a:r>
          </a:p>
        </p:txBody>
      </p:sp>
      <p:grpSp>
        <p:nvGrpSpPr>
          <p:cNvPr id="27" name="Group 27"/>
          <p:cNvGrpSpPr/>
          <p:nvPr/>
        </p:nvGrpSpPr>
        <p:grpSpPr>
          <a:xfrm>
            <a:off x="11831374" y="6370045"/>
            <a:ext cx="4703674" cy="2135208"/>
            <a:chOff x="0" y="0"/>
            <a:chExt cx="1832270" cy="831750"/>
          </a:xfrm>
        </p:grpSpPr>
        <p:sp>
          <p:nvSpPr>
            <p:cNvPr id="28" name="Freeform 28"/>
            <p:cNvSpPr/>
            <p:nvPr/>
          </p:nvSpPr>
          <p:spPr>
            <a:xfrm>
              <a:off x="0" y="0"/>
              <a:ext cx="1832270" cy="831750"/>
            </a:xfrm>
            <a:custGeom>
              <a:avLst/>
              <a:gdLst/>
              <a:ahLst/>
              <a:cxnLst/>
              <a:rect l="l" t="t" r="r" b="b"/>
              <a:pathLst>
                <a:path w="1832270" h="831750">
                  <a:moveTo>
                    <a:pt x="32919" y="0"/>
                  </a:moveTo>
                  <a:lnTo>
                    <a:pt x="1799352" y="0"/>
                  </a:lnTo>
                  <a:cubicBezTo>
                    <a:pt x="1808082" y="0"/>
                    <a:pt x="1816455" y="3468"/>
                    <a:pt x="1822628" y="9642"/>
                  </a:cubicBezTo>
                  <a:cubicBezTo>
                    <a:pt x="1828802" y="15815"/>
                    <a:pt x="1832270" y="24188"/>
                    <a:pt x="1832270" y="32919"/>
                  </a:cubicBezTo>
                  <a:lnTo>
                    <a:pt x="1832270" y="798831"/>
                  </a:lnTo>
                  <a:cubicBezTo>
                    <a:pt x="1832270" y="817011"/>
                    <a:pt x="1817532" y="831750"/>
                    <a:pt x="1799352" y="831750"/>
                  </a:cubicBezTo>
                  <a:lnTo>
                    <a:pt x="32919" y="831750"/>
                  </a:lnTo>
                  <a:cubicBezTo>
                    <a:pt x="14738" y="831750"/>
                    <a:pt x="0" y="817011"/>
                    <a:pt x="0" y="798831"/>
                  </a:cubicBezTo>
                  <a:lnTo>
                    <a:pt x="0" y="32919"/>
                  </a:lnTo>
                  <a:cubicBezTo>
                    <a:pt x="0" y="14738"/>
                    <a:pt x="14738" y="0"/>
                    <a:pt x="32919" y="0"/>
                  </a:cubicBezTo>
                  <a:close/>
                </a:path>
              </a:pathLst>
            </a:custGeom>
            <a:solidFill>
              <a:srgbClr val="FFFCF5"/>
            </a:solidFill>
          </p:spPr>
          <p:txBody>
            <a:bodyPr/>
            <a:lstStyle/>
            <a:p>
              <a:endParaRPr lang="fr-CA"/>
            </a:p>
          </p:txBody>
        </p:sp>
        <p:sp>
          <p:nvSpPr>
            <p:cNvPr id="29" name="TextBox 29"/>
            <p:cNvSpPr txBox="1"/>
            <p:nvPr/>
          </p:nvSpPr>
          <p:spPr>
            <a:xfrm>
              <a:off x="0" y="-38100"/>
              <a:ext cx="1832270" cy="86985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1985902" y="6600719"/>
            <a:ext cx="4472151" cy="1849120"/>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unito"/>
                <a:ea typeface="Nunito"/>
                <a:cs typeface="Nunito"/>
                <a:sym typeface="Nunito"/>
              </a:rPr>
              <a:t>Des pratiques sécuritaires comme bien laver les mains, réfrigérer les aliments, cuire adéquatement la viande et vérifier la fraîcheur permettent d’éviter les intoxications alimentaires.</a:t>
            </a:r>
          </a:p>
          <a:p>
            <a:pPr algn="ctr">
              <a:lnSpc>
                <a:spcPts val="3919"/>
              </a:lnSpc>
              <a:spcBef>
                <a:spcPct val="0"/>
              </a:spcBef>
            </a:pPr>
            <a:endParaRPr lang="en-US" sz="1599">
              <a:solidFill>
                <a:srgbClr val="000000"/>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grpSp>
        <p:nvGrpSpPr>
          <p:cNvPr id="2" name="Group 2"/>
          <p:cNvGrpSpPr/>
          <p:nvPr/>
        </p:nvGrpSpPr>
        <p:grpSpPr>
          <a:xfrm rot="124887">
            <a:off x="101159" y="1384375"/>
            <a:ext cx="5810426" cy="5675940"/>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2"/>
              <a:stretch>
                <a:fillRect t="-26352" b="-10211"/>
              </a:stretch>
            </a:blipFill>
          </p:spPr>
          <p:txBody>
            <a:bodyPr/>
            <a:lstStyle/>
            <a:p>
              <a:endParaRPr lang="fr-CA"/>
            </a:p>
          </p:txBody>
        </p:sp>
      </p:grpSp>
      <p:sp>
        <p:nvSpPr>
          <p:cNvPr id="4" name="AutoShape 4"/>
          <p:cNvSpPr/>
          <p:nvPr/>
        </p:nvSpPr>
        <p:spPr>
          <a:xfrm rot="-124069">
            <a:off x="4913299" y="2852776"/>
            <a:ext cx="8461402" cy="1561274"/>
          </a:xfrm>
          <a:prstGeom prst="rect">
            <a:avLst/>
          </a:prstGeom>
          <a:solidFill>
            <a:srgbClr val="4A7168"/>
          </a:solidFill>
        </p:spPr>
        <p:txBody>
          <a:bodyPr/>
          <a:lstStyle/>
          <a:p>
            <a:endParaRPr lang="fr-CA"/>
          </a:p>
        </p:txBody>
      </p:sp>
      <p:sp>
        <p:nvSpPr>
          <p:cNvPr id="5" name="TextBox 5"/>
          <p:cNvSpPr txBox="1"/>
          <p:nvPr/>
        </p:nvSpPr>
        <p:spPr>
          <a:xfrm rot="-100462">
            <a:off x="4653076" y="2489659"/>
            <a:ext cx="8975168" cy="2057400"/>
          </a:xfrm>
          <a:prstGeom prst="rect">
            <a:avLst/>
          </a:prstGeom>
        </p:spPr>
        <p:txBody>
          <a:bodyPr lIns="0" tIns="0" rIns="0" bIns="0" rtlCol="0" anchor="t">
            <a:spAutoFit/>
          </a:bodyPr>
          <a:lstStyle/>
          <a:p>
            <a:pPr algn="ctr">
              <a:lnSpc>
                <a:spcPts val="16800"/>
              </a:lnSpc>
              <a:spcBef>
                <a:spcPct val="0"/>
              </a:spcBef>
            </a:pPr>
            <a:r>
              <a:rPr lang="en-US" sz="12000" b="1" spc="-240">
                <a:solidFill>
                  <a:srgbClr val="FFFFFF"/>
                </a:solidFill>
                <a:latin typeface="Linotype Feltpen Medium"/>
                <a:ea typeface="Linotype Feltpen Medium"/>
                <a:cs typeface="Linotype Feltpen Medium"/>
                <a:sym typeface="Linotype Feltpen Medium"/>
              </a:rPr>
              <a:t>fin de la</a:t>
            </a:r>
          </a:p>
        </p:txBody>
      </p:sp>
      <p:sp>
        <p:nvSpPr>
          <p:cNvPr id="6" name="Freeform 6"/>
          <p:cNvSpPr/>
          <p:nvPr/>
        </p:nvSpPr>
        <p:spPr>
          <a:xfrm rot="-5887797">
            <a:off x="-1321811" y="5024104"/>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a:off x="1643809" y="7115039"/>
            <a:ext cx="3629992" cy="2692794"/>
          </a:xfrm>
          <a:custGeom>
            <a:avLst/>
            <a:gdLst/>
            <a:ahLst/>
            <a:cxnLst/>
            <a:rect l="l" t="t" r="r" b="b"/>
            <a:pathLst>
              <a:path w="3629992" h="2692794">
                <a:moveTo>
                  <a:pt x="0" y="0"/>
                </a:moveTo>
                <a:lnTo>
                  <a:pt x="3629992" y="0"/>
                </a:lnTo>
                <a:lnTo>
                  <a:pt x="3629992" y="2692794"/>
                </a:lnTo>
                <a:lnTo>
                  <a:pt x="0" y="26927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TextBox 8"/>
          <p:cNvSpPr txBox="1"/>
          <p:nvPr/>
        </p:nvSpPr>
        <p:spPr>
          <a:xfrm>
            <a:off x="4287623" y="4583221"/>
            <a:ext cx="9712754" cy="1547283"/>
          </a:xfrm>
          <a:prstGeom prst="rect">
            <a:avLst/>
          </a:prstGeom>
        </p:spPr>
        <p:txBody>
          <a:bodyPr lIns="0" tIns="0" rIns="0" bIns="0" rtlCol="0" anchor="t">
            <a:spAutoFit/>
          </a:bodyPr>
          <a:lstStyle/>
          <a:p>
            <a:pPr algn="ctr">
              <a:lnSpc>
                <a:spcPts val="11533"/>
              </a:lnSpc>
            </a:pPr>
            <a:r>
              <a:rPr lang="en-US" sz="12013">
                <a:solidFill>
                  <a:srgbClr val="000000"/>
                </a:solidFill>
                <a:latin typeface="Marykate"/>
                <a:ea typeface="Marykate"/>
                <a:cs typeface="Marykate"/>
                <a:sym typeface="Marykate"/>
              </a:rPr>
              <a:t>LEÇON !</a:t>
            </a:r>
          </a:p>
        </p:txBody>
      </p:sp>
      <p:sp>
        <p:nvSpPr>
          <p:cNvPr id="9" name="Freeform 9"/>
          <p:cNvSpPr/>
          <p:nvPr/>
        </p:nvSpPr>
        <p:spPr>
          <a:xfrm rot="505200">
            <a:off x="1311129" y="286452"/>
            <a:ext cx="2457761" cy="2757656"/>
          </a:xfrm>
          <a:custGeom>
            <a:avLst/>
            <a:gdLst/>
            <a:ahLst/>
            <a:cxnLst/>
            <a:rect l="l" t="t" r="r" b="b"/>
            <a:pathLst>
              <a:path w="2457761" h="2757656">
                <a:moveTo>
                  <a:pt x="0" y="0"/>
                </a:moveTo>
                <a:lnTo>
                  <a:pt x="2457761" y="0"/>
                </a:lnTo>
                <a:lnTo>
                  <a:pt x="2457761" y="2757657"/>
                </a:lnTo>
                <a:lnTo>
                  <a:pt x="0" y="2757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0" name="Freeform 10"/>
          <p:cNvSpPr/>
          <p:nvPr/>
        </p:nvSpPr>
        <p:spPr>
          <a:xfrm>
            <a:off x="511005" y="5508108"/>
            <a:ext cx="3024000" cy="1152900"/>
          </a:xfrm>
          <a:custGeom>
            <a:avLst/>
            <a:gdLst/>
            <a:ahLst/>
            <a:cxnLst/>
            <a:rect l="l" t="t" r="r" b="b"/>
            <a:pathLst>
              <a:path w="3024000" h="1152900">
                <a:moveTo>
                  <a:pt x="0" y="0"/>
                </a:moveTo>
                <a:lnTo>
                  <a:pt x="3024000" y="0"/>
                </a:lnTo>
                <a:lnTo>
                  <a:pt x="3024000" y="1152900"/>
                </a:lnTo>
                <a:lnTo>
                  <a:pt x="0" y="1152900"/>
                </a:lnTo>
                <a:lnTo>
                  <a:pt x="0" y="0"/>
                </a:lnTo>
                <a:close/>
              </a:path>
            </a:pathLst>
          </a:custGeom>
          <a:blipFill>
            <a:blip r:embed="rId9">
              <a:alphaModFix amt="79000"/>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11" name="Freeform 11"/>
          <p:cNvSpPr/>
          <p:nvPr/>
        </p:nvSpPr>
        <p:spPr>
          <a:xfrm>
            <a:off x="7550211" y="6802344"/>
            <a:ext cx="3187578" cy="378555"/>
          </a:xfrm>
          <a:custGeom>
            <a:avLst/>
            <a:gdLst/>
            <a:ahLst/>
            <a:cxnLst/>
            <a:rect l="l" t="t" r="r" b="b"/>
            <a:pathLst>
              <a:path w="3187578" h="378555">
                <a:moveTo>
                  <a:pt x="0" y="0"/>
                </a:moveTo>
                <a:lnTo>
                  <a:pt x="3187578" y="0"/>
                </a:lnTo>
                <a:lnTo>
                  <a:pt x="3187578" y="378555"/>
                </a:lnTo>
                <a:lnTo>
                  <a:pt x="0" y="3785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2" name="Freeform 12"/>
          <p:cNvSpPr/>
          <p:nvPr/>
        </p:nvSpPr>
        <p:spPr>
          <a:xfrm rot="541909">
            <a:off x="12669423" y="6140002"/>
            <a:ext cx="8038264" cy="8293996"/>
          </a:xfrm>
          <a:custGeom>
            <a:avLst/>
            <a:gdLst/>
            <a:ahLst/>
            <a:cxnLst/>
            <a:rect l="l" t="t" r="r" b="b"/>
            <a:pathLst>
              <a:path w="8038264" h="8293996">
                <a:moveTo>
                  <a:pt x="0" y="0"/>
                </a:moveTo>
                <a:lnTo>
                  <a:pt x="8038264" y="0"/>
                </a:lnTo>
                <a:lnTo>
                  <a:pt x="8038264" y="8293996"/>
                </a:lnTo>
                <a:lnTo>
                  <a:pt x="0" y="82939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sp>
        <p:nvSpPr>
          <p:cNvPr id="13" name="Freeform 13"/>
          <p:cNvSpPr/>
          <p:nvPr/>
        </p:nvSpPr>
        <p:spPr>
          <a:xfrm>
            <a:off x="13400113" y="5948713"/>
            <a:ext cx="3181996" cy="3181996"/>
          </a:xfrm>
          <a:custGeom>
            <a:avLst/>
            <a:gdLst/>
            <a:ahLst/>
            <a:cxnLst/>
            <a:rect l="l" t="t" r="r" b="b"/>
            <a:pathLst>
              <a:path w="3181996" h="3181996">
                <a:moveTo>
                  <a:pt x="0" y="0"/>
                </a:moveTo>
                <a:lnTo>
                  <a:pt x="3181996" y="0"/>
                </a:lnTo>
                <a:lnTo>
                  <a:pt x="3181996" y="3181996"/>
                </a:lnTo>
                <a:lnTo>
                  <a:pt x="0" y="3181996"/>
                </a:lnTo>
                <a:lnTo>
                  <a:pt x="0" y="0"/>
                </a:lnTo>
                <a:close/>
              </a:path>
            </a:pathLst>
          </a:custGeom>
          <a:blipFill>
            <a:blip r:embed="rId15"/>
            <a:stretch>
              <a:fillRect/>
            </a:stretch>
          </a:blipFill>
        </p:spPr>
        <p:txBody>
          <a:bodyPr/>
          <a:lstStyle/>
          <a:p>
            <a:endParaRPr lang="fr-CA"/>
          </a:p>
        </p:txBody>
      </p:sp>
      <p:sp>
        <p:nvSpPr>
          <p:cNvPr id="14" name="TextBox 14"/>
          <p:cNvSpPr txBox="1"/>
          <p:nvPr/>
        </p:nvSpPr>
        <p:spPr>
          <a:xfrm>
            <a:off x="6534079" y="7528890"/>
            <a:ext cx="5219842" cy="1581150"/>
          </a:xfrm>
          <a:prstGeom prst="rect">
            <a:avLst/>
          </a:prstGeom>
        </p:spPr>
        <p:txBody>
          <a:bodyPr lIns="0" tIns="0" rIns="0" bIns="0" rtlCol="0" anchor="t">
            <a:spAutoFit/>
          </a:bodyPr>
          <a:lstStyle/>
          <a:p>
            <a:pPr algn="ctr">
              <a:lnSpc>
                <a:spcPts val="4200"/>
              </a:lnSpc>
            </a:pPr>
            <a:r>
              <a:rPr lang="en-US" sz="3000" b="1" spc="288">
                <a:solidFill>
                  <a:srgbClr val="000000"/>
                </a:solidFill>
                <a:latin typeface="One Little Font Bold"/>
                <a:ea typeface="One Little Font Bold"/>
                <a:cs typeface="One Little Font Bold"/>
                <a:sym typeface="One Little Font Bold"/>
              </a:rPr>
              <a:t>WOOFLASH</a:t>
            </a:r>
          </a:p>
          <a:p>
            <a:pPr algn="ctr">
              <a:lnSpc>
                <a:spcPts val="4200"/>
              </a:lnSpc>
            </a:pPr>
            <a:r>
              <a:rPr lang="en-US" sz="3000" spc="288">
                <a:solidFill>
                  <a:srgbClr val="000000"/>
                </a:solidFill>
                <a:latin typeface="One Little Font"/>
                <a:ea typeface="One Little Font"/>
                <a:cs typeface="One Little Font"/>
                <a:sym typeface="One Little Font"/>
              </a:rPr>
              <a:t>L56EGV63</a:t>
            </a:r>
          </a:p>
          <a:p>
            <a:pPr algn="ctr">
              <a:lnSpc>
                <a:spcPts val="4200"/>
              </a:lnSpc>
            </a:pPr>
            <a:endParaRPr lang="en-US" sz="3000" spc="288">
              <a:solidFill>
                <a:srgbClr val="000000"/>
              </a:solidFill>
              <a:latin typeface="One Little Font"/>
              <a:ea typeface="One Little Font"/>
              <a:cs typeface="One Little Font"/>
              <a:sym typeface="One Little Fon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AutoShape 2"/>
          <p:cNvSpPr/>
          <p:nvPr/>
        </p:nvSpPr>
        <p:spPr>
          <a:xfrm rot="-124069">
            <a:off x="4312644" y="2852776"/>
            <a:ext cx="9662712" cy="1561274"/>
          </a:xfrm>
          <a:prstGeom prst="rect">
            <a:avLst/>
          </a:prstGeom>
          <a:solidFill>
            <a:srgbClr val="4A7168"/>
          </a:solidFill>
        </p:spPr>
        <p:txBody>
          <a:bodyPr/>
          <a:lstStyle/>
          <a:p>
            <a:endParaRPr lang="fr-CA"/>
          </a:p>
        </p:txBody>
      </p:sp>
      <p:sp>
        <p:nvSpPr>
          <p:cNvPr id="3" name="TextBox 3"/>
          <p:cNvSpPr txBox="1"/>
          <p:nvPr/>
        </p:nvSpPr>
        <p:spPr>
          <a:xfrm rot="-100462">
            <a:off x="4258202" y="2501197"/>
            <a:ext cx="9764915" cy="2057400"/>
          </a:xfrm>
          <a:prstGeom prst="rect">
            <a:avLst/>
          </a:prstGeom>
        </p:spPr>
        <p:txBody>
          <a:bodyPr lIns="0" tIns="0" rIns="0" bIns="0" rtlCol="0" anchor="t">
            <a:spAutoFit/>
          </a:bodyPr>
          <a:lstStyle/>
          <a:p>
            <a:pPr algn="ctr">
              <a:lnSpc>
                <a:spcPts val="16800"/>
              </a:lnSpc>
              <a:spcBef>
                <a:spcPct val="0"/>
              </a:spcBef>
            </a:pPr>
            <a:r>
              <a:rPr lang="en-US" sz="12000" b="1" spc="-240">
                <a:solidFill>
                  <a:srgbClr val="FFFFFF"/>
                </a:solidFill>
                <a:latin typeface="Linotype Feltpen Medium"/>
                <a:ea typeface="Linotype Feltpen Medium"/>
                <a:cs typeface="Linotype Feltpen Medium"/>
                <a:sym typeface="Linotype Feltpen Medium"/>
              </a:rPr>
              <a:t>Facteurs</a:t>
            </a:r>
          </a:p>
        </p:txBody>
      </p:sp>
      <p:sp>
        <p:nvSpPr>
          <p:cNvPr id="4" name="TextBox 4"/>
          <p:cNvSpPr txBox="1"/>
          <p:nvPr/>
        </p:nvSpPr>
        <p:spPr>
          <a:xfrm>
            <a:off x="225721" y="5178490"/>
            <a:ext cx="17836558" cy="3004608"/>
          </a:xfrm>
          <a:prstGeom prst="rect">
            <a:avLst/>
          </a:prstGeom>
        </p:spPr>
        <p:txBody>
          <a:bodyPr lIns="0" tIns="0" rIns="0" bIns="0" rtlCol="0" anchor="t">
            <a:spAutoFit/>
          </a:bodyPr>
          <a:lstStyle/>
          <a:p>
            <a:pPr algn="ctr">
              <a:lnSpc>
                <a:spcPts val="11533"/>
              </a:lnSpc>
            </a:pPr>
            <a:r>
              <a:rPr lang="en-US" sz="12013">
                <a:solidFill>
                  <a:srgbClr val="000000"/>
                </a:solidFill>
                <a:latin typeface="Marykate"/>
                <a:ea typeface="Marykate"/>
                <a:cs typeface="Marykate"/>
                <a:sym typeface="Marykate"/>
              </a:rPr>
              <a:t>INFLUANT SUR LES HABITUDES ET LES CHOIX ALIMENTAIRES</a:t>
            </a:r>
          </a:p>
        </p:txBody>
      </p:sp>
      <p:sp>
        <p:nvSpPr>
          <p:cNvPr id="5" name="Freeform 5"/>
          <p:cNvSpPr/>
          <p:nvPr/>
        </p:nvSpPr>
        <p:spPr>
          <a:xfrm rot="-5887797">
            <a:off x="14162815" y="6705889"/>
            <a:ext cx="4701022" cy="7162222"/>
          </a:xfrm>
          <a:custGeom>
            <a:avLst/>
            <a:gdLst/>
            <a:ahLst/>
            <a:cxnLst/>
            <a:rect l="l" t="t" r="r" b="b"/>
            <a:pathLst>
              <a:path w="4701022" h="7162222">
                <a:moveTo>
                  <a:pt x="0" y="0"/>
                </a:moveTo>
                <a:lnTo>
                  <a:pt x="4701021" y="0"/>
                </a:lnTo>
                <a:lnTo>
                  <a:pt x="4701021" y="7162222"/>
                </a:lnTo>
                <a:lnTo>
                  <a:pt x="0" y="71622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rot="729435" flipH="1">
            <a:off x="1385239" y="262648"/>
            <a:ext cx="2887662" cy="3693521"/>
          </a:xfrm>
          <a:custGeom>
            <a:avLst/>
            <a:gdLst/>
            <a:ahLst/>
            <a:cxnLst/>
            <a:rect l="l" t="t" r="r" b="b"/>
            <a:pathLst>
              <a:path w="2887662" h="3693521">
                <a:moveTo>
                  <a:pt x="2887662" y="0"/>
                </a:moveTo>
                <a:lnTo>
                  <a:pt x="0" y="0"/>
                </a:lnTo>
                <a:lnTo>
                  <a:pt x="0" y="3693521"/>
                </a:lnTo>
                <a:lnTo>
                  <a:pt x="2887662" y="3693521"/>
                </a:lnTo>
                <a:lnTo>
                  <a:pt x="288766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2591029" y="-1910081"/>
            <a:ext cx="4701022" cy="7162222"/>
          </a:xfrm>
          <a:custGeom>
            <a:avLst/>
            <a:gdLst/>
            <a:ahLst/>
            <a:cxnLst/>
            <a:rect l="l" t="t" r="r" b="b"/>
            <a:pathLst>
              <a:path w="4701022" h="7162222">
                <a:moveTo>
                  <a:pt x="0" y="0"/>
                </a:moveTo>
                <a:lnTo>
                  <a:pt x="4701022" y="0"/>
                </a:lnTo>
                <a:lnTo>
                  <a:pt x="4701022"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p:nvPr/>
        </p:nvSpPr>
        <p:spPr>
          <a:xfrm rot="541909">
            <a:off x="-1491925" y="5438615"/>
            <a:ext cx="8038264" cy="8293996"/>
          </a:xfrm>
          <a:custGeom>
            <a:avLst/>
            <a:gdLst/>
            <a:ahLst/>
            <a:cxnLst/>
            <a:rect l="l" t="t" r="r" b="b"/>
            <a:pathLst>
              <a:path w="8038264" h="8293996">
                <a:moveTo>
                  <a:pt x="0" y="0"/>
                </a:moveTo>
                <a:lnTo>
                  <a:pt x="8038265" y="0"/>
                </a:lnTo>
                <a:lnTo>
                  <a:pt x="8038265" y="8293995"/>
                </a:lnTo>
                <a:lnTo>
                  <a:pt x="0" y="82939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Freeform 4"/>
          <p:cNvSpPr/>
          <p:nvPr/>
        </p:nvSpPr>
        <p:spPr>
          <a:xfrm rot="-574179">
            <a:off x="2338332" y="489131"/>
            <a:ext cx="13153541" cy="10539275"/>
          </a:xfrm>
          <a:custGeom>
            <a:avLst/>
            <a:gdLst/>
            <a:ahLst/>
            <a:cxnLst/>
            <a:rect l="l" t="t" r="r" b="b"/>
            <a:pathLst>
              <a:path w="13153541" h="10539275">
                <a:moveTo>
                  <a:pt x="0" y="0"/>
                </a:moveTo>
                <a:lnTo>
                  <a:pt x="13153542" y="0"/>
                </a:lnTo>
                <a:lnTo>
                  <a:pt x="13153542" y="10539275"/>
                </a:lnTo>
                <a:lnTo>
                  <a:pt x="0" y="105392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5" name="TextBox 5"/>
          <p:cNvSpPr txBox="1"/>
          <p:nvPr/>
        </p:nvSpPr>
        <p:spPr>
          <a:xfrm rot="-252995">
            <a:off x="4974193" y="1298602"/>
            <a:ext cx="12196447" cy="8551587"/>
          </a:xfrm>
          <a:prstGeom prst="rect">
            <a:avLst/>
          </a:prstGeom>
        </p:spPr>
        <p:txBody>
          <a:bodyPr lIns="0" tIns="0" rIns="0" bIns="0" rtlCol="0" anchor="t">
            <a:spAutoFit/>
          </a:bodyPr>
          <a:lstStyle/>
          <a:p>
            <a:pPr algn="ctr">
              <a:lnSpc>
                <a:spcPts val="7419"/>
              </a:lnSpc>
            </a:pPr>
            <a:r>
              <a:rPr lang="en-US" sz="8244">
                <a:solidFill>
                  <a:srgbClr val="000000"/>
                </a:solidFill>
                <a:latin typeface="Marykate"/>
                <a:ea typeface="Marykate"/>
                <a:cs typeface="Marykate"/>
                <a:sym typeface="Marykate"/>
              </a:rPr>
              <a:t>NOUS N’AVONS PAS TOUS LA MÊME FAÇON DE NOUS ALIMENTER. </a:t>
            </a:r>
          </a:p>
          <a:p>
            <a:pPr algn="ctr">
              <a:lnSpc>
                <a:spcPts val="7419"/>
              </a:lnSpc>
            </a:pPr>
            <a:endParaRPr lang="en-US" sz="8244">
              <a:solidFill>
                <a:srgbClr val="000000"/>
              </a:solidFill>
              <a:latin typeface="Marykate"/>
              <a:ea typeface="Marykate"/>
              <a:cs typeface="Marykate"/>
              <a:sym typeface="Marykate"/>
            </a:endParaRPr>
          </a:p>
          <a:p>
            <a:pPr algn="ctr">
              <a:lnSpc>
                <a:spcPts val="7419"/>
              </a:lnSpc>
              <a:spcBef>
                <a:spcPct val="0"/>
              </a:spcBef>
            </a:pPr>
            <a:r>
              <a:rPr lang="en-US" sz="8244">
                <a:solidFill>
                  <a:srgbClr val="000000"/>
                </a:solidFill>
                <a:latin typeface="Marykate"/>
                <a:ea typeface="Marykate"/>
                <a:cs typeface="Marykate"/>
                <a:sym typeface="Marykate"/>
              </a:rPr>
              <a:t>PAR EXEMPLE, NOTRE MODE DE VIE, NOS CONNAISSANCES EN MATIÈRE D’ALIMENTATION ET NOS GOÛTS FONT PARTIE DES FACTEURS QUI INFLUENCENT NOS CHOIX ALIMENTAIRES. </a:t>
            </a:r>
          </a:p>
        </p:txBody>
      </p:sp>
      <p:sp>
        <p:nvSpPr>
          <p:cNvPr id="6" name="Freeform 6"/>
          <p:cNvSpPr/>
          <p:nvPr/>
        </p:nvSpPr>
        <p:spPr>
          <a:xfrm rot="729435" flipH="1">
            <a:off x="332073" y="6225971"/>
            <a:ext cx="3250651" cy="4157810"/>
          </a:xfrm>
          <a:custGeom>
            <a:avLst/>
            <a:gdLst/>
            <a:ahLst/>
            <a:cxnLst/>
            <a:rect l="l" t="t" r="r" b="b"/>
            <a:pathLst>
              <a:path w="3250651" h="4157810">
                <a:moveTo>
                  <a:pt x="3250651" y="0"/>
                </a:moveTo>
                <a:lnTo>
                  <a:pt x="0" y="0"/>
                </a:lnTo>
                <a:lnTo>
                  <a:pt x="0" y="4157810"/>
                </a:lnTo>
                <a:lnTo>
                  <a:pt x="3250651" y="4157810"/>
                </a:lnTo>
                <a:lnTo>
                  <a:pt x="325065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grpSp>
        <p:nvGrpSpPr>
          <p:cNvPr id="3" name="Group 3"/>
          <p:cNvGrpSpPr/>
          <p:nvPr/>
        </p:nvGrpSpPr>
        <p:grpSpPr>
          <a:xfrm rot="124887">
            <a:off x="9917282" y="2159700"/>
            <a:ext cx="6847258" cy="6688774"/>
            <a:chOff x="0" y="0"/>
            <a:chExt cx="4828540" cy="4716780"/>
          </a:xfrm>
        </p:grpSpPr>
        <p:sp>
          <p:nvSpPr>
            <p:cNvPr id="4" name="Freeform 4"/>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11598" r="-11598"/>
              </a:stretch>
            </a:blipFill>
          </p:spPr>
          <p:txBody>
            <a:bodyPr/>
            <a:lstStyle/>
            <a:p>
              <a:endParaRPr lang="fr-CA"/>
            </a:p>
          </p:txBody>
        </p:sp>
      </p:grpSp>
      <p:sp>
        <p:nvSpPr>
          <p:cNvPr id="5" name="AutoShape 5"/>
          <p:cNvSpPr/>
          <p:nvPr/>
        </p:nvSpPr>
        <p:spPr>
          <a:xfrm rot="-124069">
            <a:off x="1085688" y="1228327"/>
            <a:ext cx="7270826" cy="1174800"/>
          </a:xfrm>
          <a:prstGeom prst="rect">
            <a:avLst/>
          </a:prstGeom>
          <a:solidFill>
            <a:srgbClr val="4A7168"/>
          </a:solidFill>
        </p:spPr>
        <p:txBody>
          <a:bodyPr/>
          <a:lstStyle/>
          <a:p>
            <a:endParaRPr lang="fr-CA"/>
          </a:p>
        </p:txBody>
      </p:sp>
      <p:grpSp>
        <p:nvGrpSpPr>
          <p:cNvPr id="6" name="Group 6"/>
          <p:cNvGrpSpPr/>
          <p:nvPr/>
        </p:nvGrpSpPr>
        <p:grpSpPr>
          <a:xfrm>
            <a:off x="1066860" y="4335419"/>
            <a:ext cx="7346642" cy="4922881"/>
            <a:chOff x="0" y="0"/>
            <a:chExt cx="1934918" cy="1296561"/>
          </a:xfrm>
        </p:grpSpPr>
        <p:sp>
          <p:nvSpPr>
            <p:cNvPr id="7" name="Freeform 7"/>
            <p:cNvSpPr/>
            <p:nvPr/>
          </p:nvSpPr>
          <p:spPr>
            <a:xfrm>
              <a:off x="0" y="0"/>
              <a:ext cx="1934918" cy="1296561"/>
            </a:xfrm>
            <a:custGeom>
              <a:avLst/>
              <a:gdLst/>
              <a:ahLst/>
              <a:cxnLst/>
              <a:rect l="l" t="t" r="r" b="b"/>
              <a:pathLst>
                <a:path w="1934918" h="1296561">
                  <a:moveTo>
                    <a:pt x="21076" y="0"/>
                  </a:moveTo>
                  <a:lnTo>
                    <a:pt x="1913842" y="0"/>
                  </a:lnTo>
                  <a:cubicBezTo>
                    <a:pt x="1919432" y="0"/>
                    <a:pt x="1924793" y="2221"/>
                    <a:pt x="1928745" y="6173"/>
                  </a:cubicBezTo>
                  <a:cubicBezTo>
                    <a:pt x="1932698" y="10126"/>
                    <a:pt x="1934918" y="15486"/>
                    <a:pt x="1934918" y="21076"/>
                  </a:cubicBezTo>
                  <a:lnTo>
                    <a:pt x="1934918" y="1275485"/>
                  </a:lnTo>
                  <a:cubicBezTo>
                    <a:pt x="1934918" y="1287125"/>
                    <a:pt x="1925482" y="1296561"/>
                    <a:pt x="1913842" y="1296561"/>
                  </a:cubicBezTo>
                  <a:lnTo>
                    <a:pt x="21076" y="1296561"/>
                  </a:lnTo>
                  <a:cubicBezTo>
                    <a:pt x="15486" y="1296561"/>
                    <a:pt x="10126" y="1294341"/>
                    <a:pt x="6173" y="1290388"/>
                  </a:cubicBezTo>
                  <a:cubicBezTo>
                    <a:pt x="2221" y="1286436"/>
                    <a:pt x="0" y="1281075"/>
                    <a:pt x="0" y="1275485"/>
                  </a:cubicBezTo>
                  <a:lnTo>
                    <a:pt x="0" y="21076"/>
                  </a:lnTo>
                  <a:cubicBezTo>
                    <a:pt x="0" y="15486"/>
                    <a:pt x="2221" y="10126"/>
                    <a:pt x="6173" y="6173"/>
                  </a:cubicBezTo>
                  <a:cubicBezTo>
                    <a:pt x="10126" y="2221"/>
                    <a:pt x="15486" y="0"/>
                    <a:pt x="21076" y="0"/>
                  </a:cubicBezTo>
                  <a:close/>
                </a:path>
              </a:pathLst>
            </a:custGeom>
            <a:solidFill>
              <a:srgbClr val="FFFCF5"/>
            </a:solidFill>
          </p:spPr>
          <p:txBody>
            <a:bodyPr/>
            <a:lstStyle/>
            <a:p>
              <a:endParaRPr lang="fr-CA"/>
            </a:p>
          </p:txBody>
        </p:sp>
        <p:sp>
          <p:nvSpPr>
            <p:cNvPr id="8" name="TextBox 8"/>
            <p:cNvSpPr txBox="1"/>
            <p:nvPr/>
          </p:nvSpPr>
          <p:spPr>
            <a:xfrm>
              <a:off x="0" y="-38100"/>
              <a:ext cx="1934918" cy="1334661"/>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100462">
            <a:off x="1044870" y="973864"/>
            <a:ext cx="7347731" cy="1538028"/>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Connaissance</a:t>
            </a:r>
          </a:p>
        </p:txBody>
      </p:sp>
      <p:sp>
        <p:nvSpPr>
          <p:cNvPr id="10" name="TextBox 10"/>
          <p:cNvSpPr txBox="1"/>
          <p:nvPr/>
        </p:nvSpPr>
        <p:spPr>
          <a:xfrm>
            <a:off x="1457282" y="4794070"/>
            <a:ext cx="6565799" cy="3948430"/>
          </a:xfrm>
          <a:prstGeom prst="rect">
            <a:avLst/>
          </a:prstGeom>
        </p:spPr>
        <p:txBody>
          <a:bodyPr lIns="0" tIns="0" rIns="0" bIns="0" rtlCol="0" anchor="t">
            <a:spAutoFit/>
          </a:bodyPr>
          <a:lstStyle/>
          <a:p>
            <a:pPr algn="ctr">
              <a:lnSpc>
                <a:spcPts val="3919"/>
              </a:lnSpc>
            </a:pPr>
            <a:r>
              <a:rPr lang="en-US" sz="2799">
                <a:solidFill>
                  <a:srgbClr val="000000"/>
                </a:solidFill>
                <a:latin typeface="Nunito"/>
                <a:ea typeface="Nunito"/>
                <a:cs typeface="Nunito"/>
                <a:sym typeface="Nunito"/>
              </a:rPr>
              <a:t>Pour faire un choix éclairé, il est nécessaire de connaître:</a:t>
            </a:r>
          </a:p>
          <a:p>
            <a:pPr algn="ctr">
              <a:lnSpc>
                <a:spcPts val="3919"/>
              </a:lnSpc>
            </a:pPr>
            <a:endParaRPr lang="en-US" sz="2799">
              <a:solidFill>
                <a:srgbClr val="000000"/>
              </a:solidFill>
              <a:latin typeface="Nunito"/>
              <a:ea typeface="Nunito"/>
              <a:cs typeface="Nunito"/>
              <a:sym typeface="Nunito"/>
            </a:endParaRPr>
          </a:p>
          <a:p>
            <a:pPr marL="604519" lvl="1" indent="-302260" algn="ctr">
              <a:lnSpc>
                <a:spcPts val="3919"/>
              </a:lnSpc>
              <a:buFont typeface="Arial"/>
              <a:buChar char="•"/>
            </a:pPr>
            <a:r>
              <a:rPr lang="en-US" sz="2799">
                <a:solidFill>
                  <a:srgbClr val="000000"/>
                </a:solidFill>
                <a:latin typeface="Nunito"/>
                <a:ea typeface="Nunito"/>
                <a:cs typeface="Nunito"/>
                <a:sym typeface="Nunito"/>
              </a:rPr>
              <a:t>Les éléments de base de la nutrition;</a:t>
            </a:r>
          </a:p>
          <a:p>
            <a:pPr marL="604519" lvl="1" indent="-302260" algn="l">
              <a:lnSpc>
                <a:spcPts val="3919"/>
              </a:lnSpc>
              <a:buFont typeface="Arial"/>
              <a:buChar char="•"/>
            </a:pPr>
            <a:r>
              <a:rPr lang="en-US" sz="2799">
                <a:solidFill>
                  <a:srgbClr val="000000"/>
                </a:solidFill>
                <a:latin typeface="Nunito"/>
                <a:ea typeface="Nunito"/>
                <a:cs typeface="Nunito"/>
                <a:sym typeface="Nunito"/>
              </a:rPr>
              <a:t>Différentes méthodes de conservation;</a:t>
            </a:r>
          </a:p>
          <a:p>
            <a:pPr marL="604519" lvl="1" indent="-302260" algn="just">
              <a:lnSpc>
                <a:spcPts val="3919"/>
              </a:lnSpc>
              <a:spcBef>
                <a:spcPct val="0"/>
              </a:spcBef>
              <a:buFont typeface="Arial"/>
              <a:buChar char="•"/>
            </a:pPr>
            <a:r>
              <a:rPr lang="en-US" sz="2799">
                <a:solidFill>
                  <a:srgbClr val="000000"/>
                </a:solidFill>
                <a:latin typeface="Nunito"/>
                <a:ea typeface="Nunito"/>
                <a:cs typeface="Nunito"/>
                <a:sym typeface="Nunito"/>
              </a:rPr>
              <a:t>la façon de cuisiner certains aliments.</a:t>
            </a:r>
          </a:p>
          <a:p>
            <a:pPr algn="ctr">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5688" y="1228327"/>
            <a:ext cx="7270826" cy="1174800"/>
          </a:xfrm>
          <a:prstGeom prst="rect">
            <a:avLst/>
          </a:prstGeom>
          <a:solidFill>
            <a:srgbClr val="4A7168"/>
          </a:solidFill>
        </p:spPr>
        <p:txBody>
          <a:bodyPr/>
          <a:lstStyle/>
          <a:p>
            <a:endParaRPr lang="fr-CA"/>
          </a:p>
        </p:txBody>
      </p:sp>
      <p:grpSp>
        <p:nvGrpSpPr>
          <p:cNvPr id="4" name="Group 4"/>
          <p:cNvGrpSpPr/>
          <p:nvPr/>
        </p:nvGrpSpPr>
        <p:grpSpPr>
          <a:xfrm>
            <a:off x="1066860" y="4335419"/>
            <a:ext cx="7346642" cy="4922881"/>
            <a:chOff x="0" y="0"/>
            <a:chExt cx="1934918" cy="1296561"/>
          </a:xfrm>
        </p:grpSpPr>
        <p:sp>
          <p:nvSpPr>
            <p:cNvPr id="5" name="Freeform 5"/>
            <p:cNvSpPr/>
            <p:nvPr/>
          </p:nvSpPr>
          <p:spPr>
            <a:xfrm>
              <a:off x="0" y="0"/>
              <a:ext cx="1934918" cy="1296561"/>
            </a:xfrm>
            <a:custGeom>
              <a:avLst/>
              <a:gdLst/>
              <a:ahLst/>
              <a:cxnLst/>
              <a:rect l="l" t="t" r="r" b="b"/>
              <a:pathLst>
                <a:path w="1934918" h="1296561">
                  <a:moveTo>
                    <a:pt x="21076" y="0"/>
                  </a:moveTo>
                  <a:lnTo>
                    <a:pt x="1913842" y="0"/>
                  </a:lnTo>
                  <a:cubicBezTo>
                    <a:pt x="1919432" y="0"/>
                    <a:pt x="1924793" y="2221"/>
                    <a:pt x="1928745" y="6173"/>
                  </a:cubicBezTo>
                  <a:cubicBezTo>
                    <a:pt x="1932698" y="10126"/>
                    <a:pt x="1934918" y="15486"/>
                    <a:pt x="1934918" y="21076"/>
                  </a:cubicBezTo>
                  <a:lnTo>
                    <a:pt x="1934918" y="1275485"/>
                  </a:lnTo>
                  <a:cubicBezTo>
                    <a:pt x="1934918" y="1287125"/>
                    <a:pt x="1925482" y="1296561"/>
                    <a:pt x="1913842" y="1296561"/>
                  </a:cubicBezTo>
                  <a:lnTo>
                    <a:pt x="21076" y="1296561"/>
                  </a:lnTo>
                  <a:cubicBezTo>
                    <a:pt x="15486" y="1296561"/>
                    <a:pt x="10126" y="1294341"/>
                    <a:pt x="6173" y="1290388"/>
                  </a:cubicBezTo>
                  <a:cubicBezTo>
                    <a:pt x="2221" y="1286436"/>
                    <a:pt x="0" y="1281075"/>
                    <a:pt x="0" y="1275485"/>
                  </a:cubicBezTo>
                  <a:lnTo>
                    <a:pt x="0" y="21076"/>
                  </a:lnTo>
                  <a:cubicBezTo>
                    <a:pt x="0" y="15486"/>
                    <a:pt x="2221" y="10126"/>
                    <a:pt x="6173" y="6173"/>
                  </a:cubicBezTo>
                  <a:cubicBezTo>
                    <a:pt x="10126" y="2221"/>
                    <a:pt x="15486" y="0"/>
                    <a:pt x="21076" y="0"/>
                  </a:cubicBezTo>
                  <a:close/>
                </a:path>
              </a:pathLst>
            </a:custGeom>
            <a:solidFill>
              <a:srgbClr val="FFFCF5"/>
            </a:solidFill>
          </p:spPr>
          <p:txBody>
            <a:bodyPr/>
            <a:lstStyle/>
            <a:p>
              <a:endParaRPr lang="fr-CA"/>
            </a:p>
          </p:txBody>
        </p:sp>
        <p:sp>
          <p:nvSpPr>
            <p:cNvPr id="6" name="TextBox 6"/>
            <p:cNvSpPr txBox="1"/>
            <p:nvPr/>
          </p:nvSpPr>
          <p:spPr>
            <a:xfrm>
              <a:off x="0" y="-38100"/>
              <a:ext cx="1934918" cy="133466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092404" y="4371649"/>
            <a:ext cx="7419383" cy="4850422"/>
          </a:xfrm>
          <a:custGeom>
            <a:avLst/>
            <a:gdLst/>
            <a:ahLst/>
            <a:cxnLst/>
            <a:rect l="l" t="t" r="r" b="b"/>
            <a:pathLst>
              <a:path w="7419383" h="4850422">
                <a:moveTo>
                  <a:pt x="0" y="0"/>
                </a:moveTo>
                <a:lnTo>
                  <a:pt x="7419383" y="0"/>
                </a:lnTo>
                <a:lnTo>
                  <a:pt x="7419383" y="4850421"/>
                </a:lnTo>
                <a:lnTo>
                  <a:pt x="0" y="4850421"/>
                </a:lnTo>
                <a:lnTo>
                  <a:pt x="0" y="0"/>
                </a:lnTo>
                <a:close/>
              </a:path>
            </a:pathLst>
          </a:custGeom>
          <a:blipFill>
            <a:blip r:embed="rId4"/>
            <a:stretch>
              <a:fillRect/>
            </a:stretch>
          </a:blipFill>
        </p:spPr>
        <p:txBody>
          <a:bodyPr/>
          <a:lstStyle/>
          <a:p>
            <a:endParaRPr lang="fr-CA"/>
          </a:p>
        </p:txBody>
      </p:sp>
      <p:sp>
        <p:nvSpPr>
          <p:cNvPr id="8" name="TextBox 8"/>
          <p:cNvSpPr txBox="1"/>
          <p:nvPr/>
        </p:nvSpPr>
        <p:spPr>
          <a:xfrm rot="-100462">
            <a:off x="1068325" y="973521"/>
            <a:ext cx="7347731"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Culture</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457282" y="5041720"/>
            <a:ext cx="6565799" cy="34531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Selon la culture et l’éducation reçues, les choix d’aliments peuvent différer. </a:t>
            </a:r>
          </a:p>
          <a:p>
            <a:pPr algn="ctr">
              <a:lnSpc>
                <a:spcPts val="3919"/>
              </a:lnSpc>
            </a:pPr>
            <a:endParaRPr lang="en-US" sz="2799">
              <a:solidFill>
                <a:srgbClr val="000000"/>
              </a:solidFill>
              <a:latin typeface="Nunito"/>
              <a:ea typeface="Nunito"/>
              <a:cs typeface="Nunito"/>
              <a:sym typeface="Nunito"/>
            </a:endParaRPr>
          </a:p>
          <a:p>
            <a:pPr algn="l">
              <a:lnSpc>
                <a:spcPts val="3919"/>
              </a:lnSpc>
              <a:spcBef>
                <a:spcPct val="0"/>
              </a:spcBef>
            </a:pPr>
            <a:r>
              <a:rPr lang="en-US" sz="2799">
                <a:solidFill>
                  <a:srgbClr val="000000"/>
                </a:solidFill>
                <a:latin typeface="Nunito"/>
                <a:ea typeface="Nunito"/>
                <a:cs typeface="Nunito"/>
                <a:sym typeface="Nunito"/>
              </a:rPr>
              <a:t>Exemple, certaines cultures privilégient l’apport végétal, alors que d’autres seront plus porté vers un apport animal.</a:t>
            </a:r>
          </a:p>
          <a:p>
            <a:pPr algn="ctr">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1066860" y="4335419"/>
            <a:ext cx="7346642" cy="4922881"/>
            <a:chOff x="0" y="0"/>
            <a:chExt cx="1934918" cy="1296561"/>
          </a:xfrm>
        </p:grpSpPr>
        <p:sp>
          <p:nvSpPr>
            <p:cNvPr id="5" name="Freeform 5"/>
            <p:cNvSpPr/>
            <p:nvPr/>
          </p:nvSpPr>
          <p:spPr>
            <a:xfrm>
              <a:off x="0" y="0"/>
              <a:ext cx="1934918" cy="1296561"/>
            </a:xfrm>
            <a:custGeom>
              <a:avLst/>
              <a:gdLst/>
              <a:ahLst/>
              <a:cxnLst/>
              <a:rect l="l" t="t" r="r" b="b"/>
              <a:pathLst>
                <a:path w="1934918" h="1296561">
                  <a:moveTo>
                    <a:pt x="21076" y="0"/>
                  </a:moveTo>
                  <a:lnTo>
                    <a:pt x="1913842" y="0"/>
                  </a:lnTo>
                  <a:cubicBezTo>
                    <a:pt x="1919432" y="0"/>
                    <a:pt x="1924793" y="2221"/>
                    <a:pt x="1928745" y="6173"/>
                  </a:cubicBezTo>
                  <a:cubicBezTo>
                    <a:pt x="1932698" y="10126"/>
                    <a:pt x="1934918" y="15486"/>
                    <a:pt x="1934918" y="21076"/>
                  </a:cubicBezTo>
                  <a:lnTo>
                    <a:pt x="1934918" y="1275485"/>
                  </a:lnTo>
                  <a:cubicBezTo>
                    <a:pt x="1934918" y="1287125"/>
                    <a:pt x="1925482" y="1296561"/>
                    <a:pt x="1913842" y="1296561"/>
                  </a:cubicBezTo>
                  <a:lnTo>
                    <a:pt x="21076" y="1296561"/>
                  </a:lnTo>
                  <a:cubicBezTo>
                    <a:pt x="15486" y="1296561"/>
                    <a:pt x="10126" y="1294341"/>
                    <a:pt x="6173" y="1290388"/>
                  </a:cubicBezTo>
                  <a:cubicBezTo>
                    <a:pt x="2221" y="1286436"/>
                    <a:pt x="0" y="1281075"/>
                    <a:pt x="0" y="1275485"/>
                  </a:cubicBezTo>
                  <a:lnTo>
                    <a:pt x="0" y="21076"/>
                  </a:lnTo>
                  <a:cubicBezTo>
                    <a:pt x="0" y="15486"/>
                    <a:pt x="2221" y="10126"/>
                    <a:pt x="6173" y="6173"/>
                  </a:cubicBezTo>
                  <a:cubicBezTo>
                    <a:pt x="10126" y="2221"/>
                    <a:pt x="15486" y="0"/>
                    <a:pt x="21076" y="0"/>
                  </a:cubicBezTo>
                  <a:close/>
                </a:path>
              </a:pathLst>
            </a:custGeom>
            <a:solidFill>
              <a:srgbClr val="FFFCF5"/>
            </a:solidFill>
          </p:spPr>
          <p:txBody>
            <a:bodyPr/>
            <a:lstStyle/>
            <a:p>
              <a:endParaRPr lang="fr-CA"/>
            </a:p>
          </p:txBody>
        </p:sp>
        <p:sp>
          <p:nvSpPr>
            <p:cNvPr id="6" name="TextBox 6"/>
            <p:cNvSpPr txBox="1"/>
            <p:nvPr/>
          </p:nvSpPr>
          <p:spPr>
            <a:xfrm>
              <a:off x="0" y="-38100"/>
              <a:ext cx="1934918" cy="133466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3351100" y="2594266"/>
            <a:ext cx="3908200" cy="5504506"/>
          </a:xfrm>
          <a:custGeom>
            <a:avLst/>
            <a:gdLst/>
            <a:ahLst/>
            <a:cxnLst/>
            <a:rect l="l" t="t" r="r" b="b"/>
            <a:pathLst>
              <a:path w="3908200" h="5504506">
                <a:moveTo>
                  <a:pt x="0" y="0"/>
                </a:moveTo>
                <a:lnTo>
                  <a:pt x="3908200" y="0"/>
                </a:lnTo>
                <a:lnTo>
                  <a:pt x="3908200" y="5504507"/>
                </a:lnTo>
                <a:lnTo>
                  <a:pt x="0" y="55045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Valeurs spirituelles</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457282" y="4794070"/>
            <a:ext cx="6565799" cy="39484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Les religions ont toujours influencé l’alimentation. </a:t>
            </a:r>
          </a:p>
          <a:p>
            <a:pPr algn="l">
              <a:lnSpc>
                <a:spcPts val="3919"/>
              </a:lnSpc>
            </a:pPr>
            <a:endParaRPr lang="en-US" sz="2799">
              <a:solidFill>
                <a:srgbClr val="000000"/>
              </a:solidFill>
              <a:latin typeface="Nunito"/>
              <a:ea typeface="Nunito"/>
              <a:cs typeface="Nunito"/>
              <a:sym typeface="Nunito"/>
            </a:endParaRPr>
          </a:p>
          <a:p>
            <a:pPr algn="l">
              <a:lnSpc>
                <a:spcPts val="3919"/>
              </a:lnSpc>
              <a:spcBef>
                <a:spcPct val="0"/>
              </a:spcBef>
            </a:pPr>
            <a:r>
              <a:rPr lang="en-US" sz="2799">
                <a:solidFill>
                  <a:srgbClr val="000000"/>
                </a:solidFill>
                <a:latin typeface="Nunito"/>
                <a:ea typeface="Nunito"/>
                <a:cs typeface="Nunito"/>
                <a:sym typeface="Nunito"/>
              </a:rPr>
              <a:t>Certaines imposent des restrictions alimentaires, d’autres prescrivent des jeûnes ou fixent des horaires pour les repas à certains moments de l’année</a:t>
            </a:r>
          </a:p>
          <a:p>
            <a:pPr algn="ctr">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1066860" y="4335419"/>
            <a:ext cx="7346642" cy="4922881"/>
            <a:chOff x="0" y="0"/>
            <a:chExt cx="1934918" cy="1296561"/>
          </a:xfrm>
        </p:grpSpPr>
        <p:sp>
          <p:nvSpPr>
            <p:cNvPr id="5" name="Freeform 5"/>
            <p:cNvSpPr/>
            <p:nvPr/>
          </p:nvSpPr>
          <p:spPr>
            <a:xfrm>
              <a:off x="0" y="0"/>
              <a:ext cx="1934918" cy="1296561"/>
            </a:xfrm>
            <a:custGeom>
              <a:avLst/>
              <a:gdLst/>
              <a:ahLst/>
              <a:cxnLst/>
              <a:rect l="l" t="t" r="r" b="b"/>
              <a:pathLst>
                <a:path w="1934918" h="1296561">
                  <a:moveTo>
                    <a:pt x="21076" y="0"/>
                  </a:moveTo>
                  <a:lnTo>
                    <a:pt x="1913842" y="0"/>
                  </a:lnTo>
                  <a:cubicBezTo>
                    <a:pt x="1919432" y="0"/>
                    <a:pt x="1924793" y="2221"/>
                    <a:pt x="1928745" y="6173"/>
                  </a:cubicBezTo>
                  <a:cubicBezTo>
                    <a:pt x="1932698" y="10126"/>
                    <a:pt x="1934918" y="15486"/>
                    <a:pt x="1934918" y="21076"/>
                  </a:cubicBezTo>
                  <a:lnTo>
                    <a:pt x="1934918" y="1275485"/>
                  </a:lnTo>
                  <a:cubicBezTo>
                    <a:pt x="1934918" y="1287125"/>
                    <a:pt x="1925482" y="1296561"/>
                    <a:pt x="1913842" y="1296561"/>
                  </a:cubicBezTo>
                  <a:lnTo>
                    <a:pt x="21076" y="1296561"/>
                  </a:lnTo>
                  <a:cubicBezTo>
                    <a:pt x="15486" y="1296561"/>
                    <a:pt x="10126" y="1294341"/>
                    <a:pt x="6173" y="1290388"/>
                  </a:cubicBezTo>
                  <a:cubicBezTo>
                    <a:pt x="2221" y="1286436"/>
                    <a:pt x="0" y="1281075"/>
                    <a:pt x="0" y="1275485"/>
                  </a:cubicBezTo>
                  <a:lnTo>
                    <a:pt x="0" y="21076"/>
                  </a:lnTo>
                  <a:cubicBezTo>
                    <a:pt x="0" y="15486"/>
                    <a:pt x="2221" y="10126"/>
                    <a:pt x="6173" y="6173"/>
                  </a:cubicBezTo>
                  <a:cubicBezTo>
                    <a:pt x="10126" y="2221"/>
                    <a:pt x="15486" y="0"/>
                    <a:pt x="21076" y="0"/>
                  </a:cubicBezTo>
                  <a:close/>
                </a:path>
              </a:pathLst>
            </a:custGeom>
            <a:solidFill>
              <a:srgbClr val="FFFCF5"/>
            </a:solidFill>
          </p:spPr>
          <p:txBody>
            <a:bodyPr/>
            <a:lstStyle/>
            <a:p>
              <a:endParaRPr lang="fr-CA"/>
            </a:p>
          </p:txBody>
        </p:sp>
        <p:sp>
          <p:nvSpPr>
            <p:cNvPr id="6" name="TextBox 6"/>
            <p:cNvSpPr txBox="1"/>
            <p:nvPr/>
          </p:nvSpPr>
          <p:spPr>
            <a:xfrm>
              <a:off x="0" y="-38100"/>
              <a:ext cx="1934918" cy="133466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401933" y="4739460"/>
            <a:ext cx="5857367" cy="4114800"/>
          </a:xfrm>
          <a:custGeom>
            <a:avLst/>
            <a:gdLst/>
            <a:ahLst/>
            <a:cxnLst/>
            <a:rect l="l" t="t" r="r" b="b"/>
            <a:pathLst>
              <a:path w="5857367" h="4114800">
                <a:moveTo>
                  <a:pt x="0" y="0"/>
                </a:moveTo>
                <a:lnTo>
                  <a:pt x="5857367" y="0"/>
                </a:lnTo>
                <a:lnTo>
                  <a:pt x="585736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Goûts</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457282" y="4794070"/>
            <a:ext cx="6565799" cy="39484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On dit que les goûts ne sont pas à discuter. Toutefois, ils influencent grandement les choix individuels. </a:t>
            </a:r>
          </a:p>
          <a:p>
            <a:pPr algn="l">
              <a:lnSpc>
                <a:spcPts val="3919"/>
              </a:lnSpc>
            </a:pPr>
            <a:endParaRPr lang="en-US" sz="2799">
              <a:solidFill>
                <a:srgbClr val="000000"/>
              </a:solidFill>
              <a:latin typeface="Nunito"/>
              <a:ea typeface="Nunito"/>
              <a:cs typeface="Nunito"/>
              <a:sym typeface="Nunito"/>
            </a:endParaRPr>
          </a:p>
          <a:p>
            <a:pPr algn="l">
              <a:lnSpc>
                <a:spcPts val="3919"/>
              </a:lnSpc>
              <a:spcBef>
                <a:spcPct val="0"/>
              </a:spcBef>
            </a:pPr>
            <a:r>
              <a:rPr lang="en-US" sz="2799">
                <a:solidFill>
                  <a:srgbClr val="000000"/>
                </a:solidFill>
                <a:latin typeface="Nunito"/>
                <a:ea typeface="Nunito"/>
                <a:cs typeface="Nunito"/>
                <a:sym typeface="Nunito"/>
              </a:rPr>
              <a:t>Il est possible de développer des goûts nouveaux en faisant des essais alimentaires.</a:t>
            </a:r>
          </a:p>
          <a:p>
            <a:pPr algn="ctr">
              <a:lnSpc>
                <a:spcPts val="3919"/>
              </a:lnSpc>
              <a:spcBef>
                <a:spcPct val="0"/>
              </a:spcBef>
            </a:pPr>
            <a:endParaRPr lang="en-US" sz="2799">
              <a:solidFill>
                <a:srgbClr val="000000"/>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4D9"/>
        </a:solidFill>
        <a:effectLst/>
      </p:bgPr>
    </p:bg>
    <p:spTree>
      <p:nvGrpSpPr>
        <p:cNvPr id="1" name=""/>
        <p:cNvGrpSpPr/>
        <p:nvPr/>
      </p:nvGrpSpPr>
      <p:grpSpPr>
        <a:xfrm>
          <a:off x="0" y="0"/>
          <a:ext cx="0" cy="0"/>
          <a:chOff x="0" y="0"/>
          <a:chExt cx="0" cy="0"/>
        </a:xfrm>
      </p:grpSpPr>
      <p:sp>
        <p:nvSpPr>
          <p:cNvPr id="2" name="Freeform 2"/>
          <p:cNvSpPr/>
          <p:nvPr/>
        </p:nvSpPr>
        <p:spPr>
          <a:xfrm rot="-5887797">
            <a:off x="13118462" y="5167947"/>
            <a:ext cx="4701022" cy="7162222"/>
          </a:xfrm>
          <a:custGeom>
            <a:avLst/>
            <a:gdLst/>
            <a:ahLst/>
            <a:cxnLst/>
            <a:rect l="l" t="t" r="r" b="b"/>
            <a:pathLst>
              <a:path w="4701022" h="7162222">
                <a:moveTo>
                  <a:pt x="0" y="0"/>
                </a:moveTo>
                <a:lnTo>
                  <a:pt x="4701021" y="0"/>
                </a:lnTo>
                <a:lnTo>
                  <a:pt x="4701021" y="7162221"/>
                </a:lnTo>
                <a:lnTo>
                  <a:pt x="0" y="716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AutoShape 3"/>
          <p:cNvSpPr/>
          <p:nvPr/>
        </p:nvSpPr>
        <p:spPr>
          <a:xfrm rot="-124069">
            <a:off x="1084110" y="1140873"/>
            <a:ext cx="12118289" cy="1174800"/>
          </a:xfrm>
          <a:prstGeom prst="rect">
            <a:avLst/>
          </a:prstGeom>
          <a:solidFill>
            <a:srgbClr val="4A7168"/>
          </a:solidFill>
        </p:spPr>
        <p:txBody>
          <a:bodyPr/>
          <a:lstStyle/>
          <a:p>
            <a:endParaRPr lang="fr-CA"/>
          </a:p>
        </p:txBody>
      </p:sp>
      <p:grpSp>
        <p:nvGrpSpPr>
          <p:cNvPr id="4" name="Group 4"/>
          <p:cNvGrpSpPr/>
          <p:nvPr/>
        </p:nvGrpSpPr>
        <p:grpSpPr>
          <a:xfrm>
            <a:off x="1066860" y="4335419"/>
            <a:ext cx="7346642" cy="4922881"/>
            <a:chOff x="0" y="0"/>
            <a:chExt cx="1934918" cy="1296561"/>
          </a:xfrm>
        </p:grpSpPr>
        <p:sp>
          <p:nvSpPr>
            <p:cNvPr id="5" name="Freeform 5"/>
            <p:cNvSpPr/>
            <p:nvPr/>
          </p:nvSpPr>
          <p:spPr>
            <a:xfrm>
              <a:off x="0" y="0"/>
              <a:ext cx="1934918" cy="1296561"/>
            </a:xfrm>
            <a:custGeom>
              <a:avLst/>
              <a:gdLst/>
              <a:ahLst/>
              <a:cxnLst/>
              <a:rect l="l" t="t" r="r" b="b"/>
              <a:pathLst>
                <a:path w="1934918" h="1296561">
                  <a:moveTo>
                    <a:pt x="21076" y="0"/>
                  </a:moveTo>
                  <a:lnTo>
                    <a:pt x="1913842" y="0"/>
                  </a:lnTo>
                  <a:cubicBezTo>
                    <a:pt x="1919432" y="0"/>
                    <a:pt x="1924793" y="2221"/>
                    <a:pt x="1928745" y="6173"/>
                  </a:cubicBezTo>
                  <a:cubicBezTo>
                    <a:pt x="1932698" y="10126"/>
                    <a:pt x="1934918" y="15486"/>
                    <a:pt x="1934918" y="21076"/>
                  </a:cubicBezTo>
                  <a:lnTo>
                    <a:pt x="1934918" y="1275485"/>
                  </a:lnTo>
                  <a:cubicBezTo>
                    <a:pt x="1934918" y="1287125"/>
                    <a:pt x="1925482" y="1296561"/>
                    <a:pt x="1913842" y="1296561"/>
                  </a:cubicBezTo>
                  <a:lnTo>
                    <a:pt x="21076" y="1296561"/>
                  </a:lnTo>
                  <a:cubicBezTo>
                    <a:pt x="15486" y="1296561"/>
                    <a:pt x="10126" y="1294341"/>
                    <a:pt x="6173" y="1290388"/>
                  </a:cubicBezTo>
                  <a:cubicBezTo>
                    <a:pt x="2221" y="1286436"/>
                    <a:pt x="0" y="1281075"/>
                    <a:pt x="0" y="1275485"/>
                  </a:cubicBezTo>
                  <a:lnTo>
                    <a:pt x="0" y="21076"/>
                  </a:lnTo>
                  <a:cubicBezTo>
                    <a:pt x="0" y="15486"/>
                    <a:pt x="2221" y="10126"/>
                    <a:pt x="6173" y="6173"/>
                  </a:cubicBezTo>
                  <a:cubicBezTo>
                    <a:pt x="10126" y="2221"/>
                    <a:pt x="15486" y="0"/>
                    <a:pt x="21076" y="0"/>
                  </a:cubicBezTo>
                  <a:close/>
                </a:path>
              </a:pathLst>
            </a:custGeom>
            <a:solidFill>
              <a:srgbClr val="FFFCF5"/>
            </a:solidFill>
          </p:spPr>
          <p:txBody>
            <a:bodyPr/>
            <a:lstStyle/>
            <a:p>
              <a:endParaRPr lang="fr-CA"/>
            </a:p>
          </p:txBody>
        </p:sp>
        <p:sp>
          <p:nvSpPr>
            <p:cNvPr id="6" name="TextBox 6"/>
            <p:cNvSpPr txBox="1"/>
            <p:nvPr/>
          </p:nvSpPr>
          <p:spPr>
            <a:xfrm>
              <a:off x="0" y="-38100"/>
              <a:ext cx="1934918" cy="133466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876285" y="4627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rot="-100462">
            <a:off x="1496055" y="881251"/>
            <a:ext cx="11336724" cy="3143482"/>
          </a:xfrm>
          <a:prstGeom prst="rect">
            <a:avLst/>
          </a:prstGeom>
        </p:spPr>
        <p:txBody>
          <a:bodyPr lIns="0" tIns="0" rIns="0" bIns="0" rtlCol="0" anchor="t">
            <a:spAutoFit/>
          </a:bodyPr>
          <a:lstStyle/>
          <a:p>
            <a:pPr algn="ctr">
              <a:lnSpc>
                <a:spcPts val="12641"/>
              </a:lnSpc>
              <a:spcBef>
                <a:spcPct val="0"/>
              </a:spcBef>
            </a:pPr>
            <a:r>
              <a:rPr lang="en-US" sz="9029" b="1" spc="-180">
                <a:solidFill>
                  <a:srgbClr val="FFFFFF"/>
                </a:solidFill>
                <a:latin typeface="Linotype Feltpen Medium"/>
                <a:ea typeface="Linotype Feltpen Medium"/>
                <a:cs typeface="Linotype Feltpen Medium"/>
                <a:sym typeface="Linotype Feltpen Medium"/>
              </a:rPr>
              <a:t>Degré d’appétit</a:t>
            </a:r>
          </a:p>
          <a:p>
            <a:pPr algn="ctr">
              <a:lnSpc>
                <a:spcPts val="12641"/>
              </a:lnSpc>
              <a:spcBef>
                <a:spcPct val="0"/>
              </a:spcBef>
            </a:pPr>
            <a:endParaRPr lang="en-US" sz="9029" b="1" spc="-180">
              <a:solidFill>
                <a:srgbClr val="FFFFFF"/>
              </a:solidFill>
              <a:latin typeface="Linotype Feltpen Medium"/>
              <a:ea typeface="Linotype Feltpen Medium"/>
              <a:cs typeface="Linotype Feltpen Medium"/>
              <a:sym typeface="Linotype Feltpen Medium"/>
            </a:endParaRPr>
          </a:p>
        </p:txBody>
      </p:sp>
      <p:sp>
        <p:nvSpPr>
          <p:cNvPr id="9" name="TextBox 9"/>
          <p:cNvSpPr txBox="1"/>
          <p:nvPr/>
        </p:nvSpPr>
        <p:spPr>
          <a:xfrm>
            <a:off x="1457282" y="4546420"/>
            <a:ext cx="6565799" cy="4443730"/>
          </a:xfrm>
          <a:prstGeom prst="rect">
            <a:avLst/>
          </a:prstGeom>
        </p:spPr>
        <p:txBody>
          <a:bodyPr lIns="0" tIns="0" rIns="0" bIns="0" rtlCol="0" anchor="t">
            <a:spAutoFit/>
          </a:bodyPr>
          <a:lstStyle/>
          <a:p>
            <a:pPr algn="l">
              <a:lnSpc>
                <a:spcPts val="3919"/>
              </a:lnSpc>
            </a:pPr>
            <a:r>
              <a:rPr lang="en-US" sz="2799">
                <a:solidFill>
                  <a:srgbClr val="000000"/>
                </a:solidFill>
                <a:latin typeface="Nunito"/>
                <a:ea typeface="Nunito"/>
                <a:cs typeface="Nunito"/>
                <a:sym typeface="Nunito"/>
              </a:rPr>
              <a:t>Les gens n’ont pas tous le même degré d’appétit, celui-ci est géré par le centre de la faim et le centre de la satiété, deux centres nerveux situés dans l’hypothalamus. </a:t>
            </a:r>
          </a:p>
          <a:p>
            <a:pPr algn="l">
              <a:lnSpc>
                <a:spcPts val="3919"/>
              </a:lnSpc>
            </a:pPr>
            <a:endParaRPr lang="en-US" sz="2799">
              <a:solidFill>
                <a:srgbClr val="000000"/>
              </a:solidFill>
              <a:latin typeface="Nunito"/>
              <a:ea typeface="Nunito"/>
              <a:cs typeface="Nunito"/>
              <a:sym typeface="Nunito"/>
            </a:endParaRPr>
          </a:p>
          <a:p>
            <a:pPr algn="l">
              <a:lnSpc>
                <a:spcPts val="3919"/>
              </a:lnSpc>
              <a:spcBef>
                <a:spcPct val="0"/>
              </a:spcBef>
            </a:pPr>
            <a:r>
              <a:rPr lang="en-US" sz="2799">
                <a:solidFill>
                  <a:srgbClr val="000000"/>
                </a:solidFill>
                <a:latin typeface="Nunito"/>
                <a:ea typeface="Nunito"/>
                <a:cs typeface="Nunito"/>
                <a:sym typeface="Nunito"/>
              </a:rPr>
              <a:t>Ces centres nerveux sont stimulés tour à tour par des hormones en circulation dans la voie sanguine.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Personnalisé</PresentationFormat>
  <Paragraphs>171</Paragraphs>
  <Slides>25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Marykate</vt:lpstr>
      <vt:lpstr>Nunito Bold Italics</vt:lpstr>
      <vt:lpstr>Nunito Bold</vt:lpstr>
      <vt:lpstr>Arial</vt:lpstr>
      <vt:lpstr>Calibri</vt:lpstr>
      <vt:lpstr>Linotype Feltpen</vt:lpstr>
      <vt:lpstr>One Little Font</vt:lpstr>
      <vt:lpstr>Nunito</vt:lpstr>
      <vt:lpstr>Linotype Feltpen Medium</vt:lpstr>
      <vt:lpstr>One Little Font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Facteurs influants</dc:title>
  <dc:creator>Di Mattia, Stephanie</dc:creator>
  <cp:lastModifiedBy>Di Mattia, Stephanie</cp:lastModifiedBy>
  <cp:revision>1</cp:revision>
  <dcterms:created xsi:type="dcterms:W3CDTF">2006-08-16T00:00:00Z</dcterms:created>
  <dcterms:modified xsi:type="dcterms:W3CDTF">2025-11-06T20:00:14Z</dcterms:modified>
  <dc:identifier>DAG37kzOCgY</dc:identifier>
</cp:coreProperties>
</file>