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Canva Sans" panose="020B0604020202020204" charset="0"/>
      <p:regular r:id="rId18"/>
    </p:embeddedFont>
    <p:embeddedFont>
      <p:font typeface="Canva Sans Bold" panose="020B0604020202020204" charset="0"/>
      <p:regular r:id="rId19"/>
    </p:embeddedFont>
    <p:embeddedFont>
      <p:font typeface="Times New Roman MT Condensed" panose="020B0604020202020204" charset="0"/>
      <p:regular r:id="rId20"/>
    </p:embeddedFont>
    <p:embeddedFont>
      <p:font typeface="Times New Roman MT Condensed Italics"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2" d="100"/>
          <a:sy n="22" d="100"/>
        </p:scale>
        <p:origin x="1230"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grpSp>
        <p:nvGrpSpPr>
          <p:cNvPr id="2" name="Group 2"/>
          <p:cNvGrpSpPr/>
          <p:nvPr/>
        </p:nvGrpSpPr>
        <p:grpSpPr>
          <a:xfrm>
            <a:off x="-199068" y="6022322"/>
            <a:ext cx="18775224" cy="10287000"/>
            <a:chOff x="0" y="0"/>
            <a:chExt cx="4944915" cy="2709333"/>
          </a:xfrm>
        </p:grpSpPr>
        <p:sp>
          <p:nvSpPr>
            <p:cNvPr id="3" name="Freeform 3"/>
            <p:cNvSpPr/>
            <p:nvPr/>
          </p:nvSpPr>
          <p:spPr>
            <a:xfrm>
              <a:off x="0" y="0"/>
              <a:ext cx="4944915" cy="2709333"/>
            </a:xfrm>
            <a:custGeom>
              <a:avLst/>
              <a:gdLst/>
              <a:ahLst/>
              <a:cxnLst/>
              <a:rect l="l" t="t" r="r" b="b"/>
              <a:pathLst>
                <a:path w="4944915" h="2709333">
                  <a:moveTo>
                    <a:pt x="0" y="0"/>
                  </a:moveTo>
                  <a:lnTo>
                    <a:pt x="4944915" y="0"/>
                  </a:lnTo>
                  <a:lnTo>
                    <a:pt x="4944915" y="2709333"/>
                  </a:lnTo>
                  <a:lnTo>
                    <a:pt x="0" y="2709333"/>
                  </a:lnTo>
                  <a:close/>
                </a:path>
              </a:pathLst>
            </a:custGeom>
            <a:solidFill>
              <a:srgbClr val="4C5246"/>
            </a:solidFill>
          </p:spPr>
          <p:txBody>
            <a:bodyPr/>
            <a:lstStyle/>
            <a:p>
              <a:endParaRPr lang="fr-CA"/>
            </a:p>
          </p:txBody>
        </p:sp>
        <p:sp>
          <p:nvSpPr>
            <p:cNvPr id="4" name="TextBox 4"/>
            <p:cNvSpPr txBox="1"/>
            <p:nvPr/>
          </p:nvSpPr>
          <p:spPr>
            <a:xfrm>
              <a:off x="0" y="-38100"/>
              <a:ext cx="4944915"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99068" y="6245106"/>
            <a:ext cx="18487068" cy="7302392"/>
          </a:xfrm>
          <a:custGeom>
            <a:avLst/>
            <a:gdLst/>
            <a:ahLst/>
            <a:cxnLst/>
            <a:rect l="l" t="t" r="r" b="b"/>
            <a:pathLst>
              <a:path w="18487068" h="7302392">
                <a:moveTo>
                  <a:pt x="0" y="0"/>
                </a:moveTo>
                <a:lnTo>
                  <a:pt x="18487068" y="0"/>
                </a:lnTo>
                <a:lnTo>
                  <a:pt x="18487068" y="7302392"/>
                </a:lnTo>
                <a:lnTo>
                  <a:pt x="0" y="7302392"/>
                </a:lnTo>
                <a:lnTo>
                  <a:pt x="0" y="0"/>
                </a:lnTo>
                <a:close/>
              </a:path>
            </a:pathLst>
          </a:custGeom>
          <a:blipFill>
            <a:blip r:embed="rId2"/>
            <a:stretch>
              <a:fillRect/>
            </a:stretch>
          </a:blipFill>
        </p:spPr>
        <p:txBody>
          <a:bodyPr/>
          <a:lstStyle/>
          <a:p>
            <a:endParaRPr lang="fr-CA"/>
          </a:p>
        </p:txBody>
      </p:sp>
      <p:sp>
        <p:nvSpPr>
          <p:cNvPr id="6" name="TextBox 6"/>
          <p:cNvSpPr txBox="1"/>
          <p:nvPr/>
        </p:nvSpPr>
        <p:spPr>
          <a:xfrm>
            <a:off x="3264084" y="1276350"/>
            <a:ext cx="13115191" cy="2055100"/>
          </a:xfrm>
          <a:prstGeom prst="rect">
            <a:avLst/>
          </a:prstGeom>
        </p:spPr>
        <p:txBody>
          <a:bodyPr lIns="0" tIns="0" rIns="0" bIns="0" rtlCol="0" anchor="t">
            <a:spAutoFit/>
          </a:bodyPr>
          <a:lstStyle/>
          <a:p>
            <a:pPr algn="ctr">
              <a:lnSpc>
                <a:spcPts val="12422"/>
              </a:lnSpc>
            </a:pPr>
            <a:r>
              <a:rPr lang="en-US" sz="15149" i="1" spc="-1227">
                <a:solidFill>
                  <a:srgbClr val="4C5246"/>
                </a:solidFill>
                <a:latin typeface="Times New Roman MT Condensed Italics"/>
                <a:ea typeface="Times New Roman MT Condensed Italics"/>
                <a:cs typeface="Times New Roman MT Condensed Italics"/>
                <a:sym typeface="Times New Roman MT Condensed Italics"/>
              </a:rPr>
              <a:t>Valeur nutritive </a:t>
            </a:r>
          </a:p>
        </p:txBody>
      </p:sp>
      <p:sp>
        <p:nvSpPr>
          <p:cNvPr id="7" name="TextBox 7"/>
          <p:cNvSpPr txBox="1"/>
          <p:nvPr/>
        </p:nvSpPr>
        <p:spPr>
          <a:xfrm>
            <a:off x="2371051" y="5207615"/>
            <a:ext cx="3190344" cy="470910"/>
          </a:xfrm>
          <a:prstGeom prst="rect">
            <a:avLst/>
          </a:prstGeom>
        </p:spPr>
        <p:txBody>
          <a:bodyPr lIns="0" tIns="0" rIns="0" bIns="0" rtlCol="0" anchor="t">
            <a:spAutoFit/>
          </a:bodyPr>
          <a:lstStyle/>
          <a:p>
            <a:pPr algn="l">
              <a:lnSpc>
                <a:spcPts val="2822"/>
              </a:lnSpc>
            </a:pPr>
            <a:r>
              <a:rPr lang="en-US" sz="3441" i="1" spc="-278">
                <a:solidFill>
                  <a:srgbClr val="4C5246"/>
                </a:solidFill>
                <a:latin typeface="Times New Roman MT Condensed Italics"/>
                <a:ea typeface="Times New Roman MT Condensed Italics"/>
                <a:cs typeface="Times New Roman MT Condensed Italics"/>
                <a:sym typeface="Times New Roman MT Condensed Italics"/>
              </a:rPr>
              <a:t>DIS - 2025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sp>
        <p:nvSpPr>
          <p:cNvPr id="2" name="AutoShape 2"/>
          <p:cNvSpPr/>
          <p:nvPr/>
        </p:nvSpPr>
        <p:spPr>
          <a:xfrm>
            <a:off x="1509026" y="1187291"/>
            <a:ext cx="0" cy="6492240"/>
          </a:xfrm>
          <a:prstGeom prst="line">
            <a:avLst/>
          </a:prstGeom>
          <a:ln w="38100" cap="flat">
            <a:solidFill>
              <a:srgbClr val="4C5246"/>
            </a:solidFill>
            <a:prstDash val="solid"/>
            <a:headEnd type="oval" w="lg" len="lg"/>
            <a:tailEnd type="oval" w="lg" len="lg"/>
          </a:ln>
        </p:spPr>
        <p:txBody>
          <a:bodyPr/>
          <a:lstStyle/>
          <a:p>
            <a:endParaRPr lang="fr-CA"/>
          </a:p>
        </p:txBody>
      </p:sp>
      <p:grpSp>
        <p:nvGrpSpPr>
          <p:cNvPr id="3" name="Group 3"/>
          <p:cNvGrpSpPr/>
          <p:nvPr/>
        </p:nvGrpSpPr>
        <p:grpSpPr>
          <a:xfrm>
            <a:off x="13961076" y="0"/>
            <a:ext cx="5370276" cy="10287000"/>
            <a:chOff x="0" y="0"/>
            <a:chExt cx="1414394" cy="2709333"/>
          </a:xfrm>
        </p:grpSpPr>
        <p:sp>
          <p:nvSpPr>
            <p:cNvPr id="4" name="Freeform 4"/>
            <p:cNvSpPr/>
            <p:nvPr/>
          </p:nvSpPr>
          <p:spPr>
            <a:xfrm>
              <a:off x="0" y="0"/>
              <a:ext cx="1414394" cy="2709333"/>
            </a:xfrm>
            <a:custGeom>
              <a:avLst/>
              <a:gdLst/>
              <a:ahLst/>
              <a:cxnLst/>
              <a:rect l="l" t="t" r="r" b="b"/>
              <a:pathLst>
                <a:path w="1414394" h="2709333">
                  <a:moveTo>
                    <a:pt x="0" y="0"/>
                  </a:moveTo>
                  <a:lnTo>
                    <a:pt x="1414394" y="0"/>
                  </a:lnTo>
                  <a:lnTo>
                    <a:pt x="1414394" y="2709333"/>
                  </a:lnTo>
                  <a:lnTo>
                    <a:pt x="0" y="2709333"/>
                  </a:lnTo>
                  <a:close/>
                </a:path>
              </a:pathLst>
            </a:custGeom>
            <a:solidFill>
              <a:srgbClr val="4C5246"/>
            </a:solidFill>
          </p:spPr>
          <p:txBody>
            <a:bodyPr/>
            <a:lstStyle/>
            <a:p>
              <a:endParaRPr lang="fr-CA"/>
            </a:p>
          </p:txBody>
        </p:sp>
        <p:sp>
          <p:nvSpPr>
            <p:cNvPr id="5" name="TextBox 5"/>
            <p:cNvSpPr txBox="1"/>
            <p:nvPr/>
          </p:nvSpPr>
          <p:spPr>
            <a:xfrm>
              <a:off x="0" y="-38100"/>
              <a:ext cx="1414394"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765071" y="1794669"/>
            <a:ext cx="2770873" cy="7463631"/>
          </a:xfrm>
          <a:custGeom>
            <a:avLst/>
            <a:gdLst/>
            <a:ahLst/>
            <a:cxnLst/>
            <a:rect l="l" t="t" r="r" b="b"/>
            <a:pathLst>
              <a:path w="2770873" h="7463631">
                <a:moveTo>
                  <a:pt x="0" y="0"/>
                </a:moveTo>
                <a:lnTo>
                  <a:pt x="2770872" y="0"/>
                </a:lnTo>
                <a:lnTo>
                  <a:pt x="2770872" y="7463631"/>
                </a:lnTo>
                <a:lnTo>
                  <a:pt x="0" y="7463631"/>
                </a:lnTo>
                <a:lnTo>
                  <a:pt x="0" y="0"/>
                </a:lnTo>
                <a:close/>
              </a:path>
            </a:pathLst>
          </a:custGeom>
          <a:blipFill>
            <a:blip r:embed="rId2"/>
            <a:stretch>
              <a:fillRect/>
            </a:stretch>
          </a:blipFill>
        </p:spPr>
        <p:txBody>
          <a:bodyPr/>
          <a:lstStyle/>
          <a:p>
            <a:endParaRPr lang="fr-CA"/>
          </a:p>
        </p:txBody>
      </p:sp>
      <p:sp>
        <p:nvSpPr>
          <p:cNvPr id="7" name="TextBox 7"/>
          <p:cNvSpPr txBox="1"/>
          <p:nvPr/>
        </p:nvSpPr>
        <p:spPr>
          <a:xfrm>
            <a:off x="2665634" y="1320641"/>
            <a:ext cx="7592326" cy="1081406"/>
          </a:xfrm>
          <a:prstGeom prst="rect">
            <a:avLst/>
          </a:prstGeom>
        </p:spPr>
        <p:txBody>
          <a:bodyPr lIns="0" tIns="0" rIns="0" bIns="0" rtlCol="0" anchor="t">
            <a:spAutoFit/>
          </a:bodyPr>
          <a:lstStyle/>
          <a:p>
            <a:pPr algn="l">
              <a:lnSpc>
                <a:spcPts val="6560"/>
              </a:lnSpc>
            </a:pPr>
            <a:r>
              <a:rPr lang="en-US" sz="8000" spc="-648">
                <a:solidFill>
                  <a:srgbClr val="4C5246"/>
                </a:solidFill>
                <a:latin typeface="Times New Roman MT Condensed"/>
                <a:ea typeface="Times New Roman MT Condensed"/>
                <a:cs typeface="Times New Roman MT Condensed"/>
                <a:sym typeface="Times New Roman MT Condensed"/>
              </a:rPr>
              <a:t>LA CHALEUR </a:t>
            </a:r>
          </a:p>
        </p:txBody>
      </p:sp>
      <p:sp>
        <p:nvSpPr>
          <p:cNvPr id="8" name="TextBox 8"/>
          <p:cNvSpPr txBox="1"/>
          <p:nvPr/>
        </p:nvSpPr>
        <p:spPr>
          <a:xfrm>
            <a:off x="1878069" y="2844542"/>
            <a:ext cx="11737156" cy="6614795"/>
          </a:xfrm>
          <a:prstGeom prst="rect">
            <a:avLst/>
          </a:prstGeom>
        </p:spPr>
        <p:txBody>
          <a:bodyPr lIns="0" tIns="0" rIns="0" bIns="0" rtlCol="0" anchor="t">
            <a:spAutoFit/>
          </a:bodyPr>
          <a:lstStyle/>
          <a:p>
            <a:pPr algn="l">
              <a:lnSpc>
                <a:spcPts val="3919"/>
              </a:lnSpc>
            </a:pPr>
            <a:r>
              <a:rPr lang="en-US" sz="2799" i="1">
                <a:solidFill>
                  <a:srgbClr val="4C5246"/>
                </a:solidFill>
                <a:latin typeface="Times New Roman MT Condensed Italics"/>
                <a:ea typeface="Times New Roman MT Condensed Italics"/>
                <a:cs typeface="Times New Roman MT Condensed Italics"/>
                <a:sym typeface="Times New Roman MT Condensed Italics"/>
              </a:rPr>
              <a:t>La chaleur, dans le contexte de la nutrition et du métabolisme, correspond à l’énergie produite par notre corps lorsqu’il transforme les nutriments (protéines, lipides, glucides) pour fonctionner.</a:t>
            </a:r>
          </a:p>
          <a:p>
            <a:pPr algn="l">
              <a:lnSpc>
                <a:spcPts val="3919"/>
              </a:lnSpc>
            </a:pPr>
            <a:endParaRPr lang="en-US" sz="2799" i="1">
              <a:solidFill>
                <a:srgbClr val="4C5246"/>
              </a:solidFill>
              <a:latin typeface="Times New Roman MT Condensed Italics"/>
              <a:ea typeface="Times New Roman MT Condensed Italics"/>
              <a:cs typeface="Times New Roman MT Condensed Italics"/>
              <a:sym typeface="Times New Roman MT Condensed Italics"/>
            </a:endParaRPr>
          </a:p>
          <a:p>
            <a:pPr algn="l">
              <a:lnSpc>
                <a:spcPts val="3919"/>
              </a:lnSpc>
            </a:pPr>
            <a:r>
              <a:rPr lang="en-US" sz="2799" i="1">
                <a:solidFill>
                  <a:srgbClr val="4C5246"/>
                </a:solidFill>
                <a:latin typeface="Times New Roman MT Condensed Italics"/>
                <a:ea typeface="Times New Roman MT Condensed Italics"/>
                <a:cs typeface="Times New Roman MT Condensed Italics"/>
                <a:sym typeface="Times New Roman MT Condensed Italics"/>
              </a:rPr>
              <a:t>Voici une explication simple :</a:t>
            </a:r>
          </a:p>
          <a:p>
            <a:pPr marL="604519" lvl="1" indent="-302260" algn="l">
              <a:lnSpc>
                <a:spcPts val="3919"/>
              </a:lnSpc>
              <a:buFont typeface="Arial"/>
              <a:buChar char="•"/>
            </a:pPr>
            <a:r>
              <a:rPr lang="en-US" sz="2799" i="1">
                <a:solidFill>
                  <a:srgbClr val="4C5246"/>
                </a:solidFill>
                <a:latin typeface="Times New Roman MT Condensed Italics"/>
                <a:ea typeface="Times New Roman MT Condensed Italics"/>
                <a:cs typeface="Times New Roman MT Condensed Italics"/>
                <a:sym typeface="Times New Roman MT Condensed Italics"/>
              </a:rPr>
              <a:t>Quand on mange, notre organisme dégrade les nutriments pour en tirer de l’énergie.</a:t>
            </a:r>
          </a:p>
          <a:p>
            <a:pPr marL="604519" lvl="1" indent="-302260" algn="l">
              <a:lnSpc>
                <a:spcPts val="3919"/>
              </a:lnSpc>
              <a:buFont typeface="Arial"/>
              <a:buChar char="•"/>
            </a:pPr>
            <a:r>
              <a:rPr lang="en-US" sz="2799" i="1">
                <a:solidFill>
                  <a:srgbClr val="4C5246"/>
                </a:solidFill>
                <a:latin typeface="Times New Roman MT Condensed Italics"/>
                <a:ea typeface="Times New Roman MT Condensed Italics"/>
                <a:cs typeface="Times New Roman MT Condensed Italics"/>
                <a:sym typeface="Times New Roman MT Condensed Italics"/>
              </a:rPr>
              <a:t>Cette énergie est exprimée en calories ou kilojoules.</a:t>
            </a:r>
          </a:p>
          <a:p>
            <a:pPr marL="604519" lvl="1" indent="-302260" algn="l">
              <a:lnSpc>
                <a:spcPts val="3919"/>
              </a:lnSpc>
              <a:buFont typeface="Arial"/>
              <a:buChar char="•"/>
            </a:pPr>
            <a:r>
              <a:rPr lang="en-US" sz="2799" i="1">
                <a:solidFill>
                  <a:srgbClr val="4C5246"/>
                </a:solidFill>
                <a:latin typeface="Times New Roman MT Condensed Italics"/>
                <a:ea typeface="Times New Roman MT Condensed Italics"/>
                <a:cs typeface="Times New Roman MT Condensed Italics"/>
                <a:sym typeface="Times New Roman MT Condensed Italics"/>
              </a:rPr>
              <a:t>Une partie de cette énergie sert à maintenir la température corporelle (environ 37 °C), à faire fonctionner les organes et à produire de la chaleur lors des réactions chimiques.</a:t>
            </a:r>
          </a:p>
          <a:p>
            <a:pPr algn="l">
              <a:lnSpc>
                <a:spcPts val="3919"/>
              </a:lnSpc>
            </a:pPr>
            <a:endParaRPr lang="en-US" sz="2799" i="1">
              <a:solidFill>
                <a:srgbClr val="4C5246"/>
              </a:solidFill>
              <a:latin typeface="Times New Roman MT Condensed Italics"/>
              <a:ea typeface="Times New Roman MT Condensed Italics"/>
              <a:cs typeface="Times New Roman MT Condensed Italics"/>
              <a:sym typeface="Times New Roman MT Condensed Italics"/>
            </a:endParaRPr>
          </a:p>
          <a:p>
            <a:pPr algn="l">
              <a:lnSpc>
                <a:spcPts val="3919"/>
              </a:lnSpc>
            </a:pPr>
            <a:r>
              <a:rPr lang="en-US" sz="2799" i="1" u="sng">
                <a:solidFill>
                  <a:srgbClr val="4C5246"/>
                </a:solidFill>
                <a:latin typeface="Times New Roman MT Condensed Italics"/>
                <a:ea typeface="Times New Roman MT Condensed Italics"/>
                <a:cs typeface="Times New Roman MT Condensed Italics"/>
                <a:sym typeface="Times New Roman MT Condensed Italics"/>
              </a:rPr>
              <a:t>En résumé</a:t>
            </a:r>
            <a:r>
              <a:rPr lang="en-US" sz="2799" i="1">
                <a:solidFill>
                  <a:srgbClr val="4C5246"/>
                </a:solidFill>
                <a:latin typeface="Times New Roman MT Condensed Italics"/>
                <a:ea typeface="Times New Roman MT Condensed Italics"/>
                <a:cs typeface="Times New Roman MT Condensed Italics"/>
                <a:sym typeface="Times New Roman MT Condensed Italics"/>
              </a:rPr>
              <a:t> :</a:t>
            </a:r>
          </a:p>
          <a:p>
            <a:pPr algn="l">
              <a:lnSpc>
                <a:spcPts val="3919"/>
              </a:lnSpc>
            </a:pPr>
            <a:r>
              <a:rPr lang="en-US" sz="2799" i="1">
                <a:solidFill>
                  <a:srgbClr val="4C5246"/>
                </a:solidFill>
                <a:latin typeface="Times New Roman MT Condensed Italics"/>
                <a:ea typeface="Times New Roman MT Condensed Italics"/>
                <a:cs typeface="Times New Roman MT Condensed Italics"/>
                <a:sym typeface="Times New Roman MT Condensed Italics"/>
              </a:rPr>
              <a:t>La chaleur = l’énergie libérée par les transformations des nutriments dans le corps.</a:t>
            </a:r>
          </a:p>
          <a:p>
            <a:pPr algn="l">
              <a:lnSpc>
                <a:spcPts val="3919"/>
              </a:lnSpc>
              <a:spcBef>
                <a:spcPct val="0"/>
              </a:spcBef>
            </a:pPr>
            <a:r>
              <a:rPr lang="en-US" sz="2799" i="1">
                <a:solidFill>
                  <a:srgbClr val="4C5246"/>
                </a:solidFill>
                <a:latin typeface="Times New Roman MT Condensed Italics"/>
                <a:ea typeface="Times New Roman MT Condensed Italics"/>
                <a:cs typeface="Times New Roman MT Condensed Italics"/>
                <a:sym typeface="Times New Roman MT Condensed Italics"/>
              </a:rPr>
              <a:t>Elle est essentielle pour vivre, bouger et garder notre température stable.</a:t>
            </a:r>
          </a:p>
          <a:p>
            <a:pPr algn="l">
              <a:lnSpc>
                <a:spcPts val="5040"/>
              </a:lnSpc>
              <a:spcBef>
                <a:spcPct val="0"/>
              </a:spcBef>
            </a:pPr>
            <a:endParaRPr lang="en-US" sz="2799" i="1">
              <a:solidFill>
                <a:srgbClr val="4C5246"/>
              </a:solidFill>
              <a:latin typeface="Times New Roman MT Condensed Italics"/>
              <a:ea typeface="Times New Roman MT Condensed Italics"/>
              <a:cs typeface="Times New Roman MT Condensed Italics"/>
              <a:sym typeface="Times New Roman MT Condensed Itali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sp>
        <p:nvSpPr>
          <p:cNvPr id="2" name="AutoShape 2"/>
          <p:cNvSpPr/>
          <p:nvPr/>
        </p:nvSpPr>
        <p:spPr>
          <a:xfrm>
            <a:off x="1509026" y="1187291"/>
            <a:ext cx="0" cy="6492240"/>
          </a:xfrm>
          <a:prstGeom prst="line">
            <a:avLst/>
          </a:prstGeom>
          <a:ln w="38100" cap="flat">
            <a:solidFill>
              <a:srgbClr val="4C5246"/>
            </a:solidFill>
            <a:prstDash val="solid"/>
            <a:headEnd type="oval" w="lg" len="lg"/>
            <a:tailEnd type="oval" w="lg" len="lg"/>
          </a:ln>
        </p:spPr>
        <p:txBody>
          <a:bodyPr/>
          <a:lstStyle/>
          <a:p>
            <a:endParaRPr lang="fr-CA"/>
          </a:p>
        </p:txBody>
      </p:sp>
      <p:sp>
        <p:nvSpPr>
          <p:cNvPr id="3" name="TextBox 3"/>
          <p:cNvSpPr txBox="1"/>
          <p:nvPr/>
        </p:nvSpPr>
        <p:spPr>
          <a:xfrm>
            <a:off x="2665634" y="1320641"/>
            <a:ext cx="5801130" cy="1081406"/>
          </a:xfrm>
          <a:prstGeom prst="rect">
            <a:avLst/>
          </a:prstGeom>
        </p:spPr>
        <p:txBody>
          <a:bodyPr lIns="0" tIns="0" rIns="0" bIns="0" rtlCol="0" anchor="t">
            <a:spAutoFit/>
          </a:bodyPr>
          <a:lstStyle/>
          <a:p>
            <a:pPr algn="l">
              <a:lnSpc>
                <a:spcPts val="6560"/>
              </a:lnSpc>
            </a:pPr>
            <a:r>
              <a:rPr lang="en-US" sz="8000" spc="-648">
                <a:solidFill>
                  <a:srgbClr val="4C5246"/>
                </a:solidFill>
                <a:latin typeface="Times New Roman MT Condensed"/>
                <a:ea typeface="Times New Roman MT Condensed"/>
                <a:cs typeface="Times New Roman MT Condensed"/>
                <a:sym typeface="Times New Roman MT Condensed"/>
              </a:rPr>
              <a:t>CALORIE </a:t>
            </a:r>
          </a:p>
        </p:txBody>
      </p:sp>
      <p:sp>
        <p:nvSpPr>
          <p:cNvPr id="4" name="Freeform 4"/>
          <p:cNvSpPr/>
          <p:nvPr/>
        </p:nvSpPr>
        <p:spPr>
          <a:xfrm rot="4380576">
            <a:off x="6854175" y="3113836"/>
            <a:ext cx="5036676" cy="5047191"/>
          </a:xfrm>
          <a:custGeom>
            <a:avLst/>
            <a:gdLst/>
            <a:ahLst/>
            <a:cxnLst/>
            <a:rect l="l" t="t" r="r" b="b"/>
            <a:pathLst>
              <a:path w="5036676" h="5047191">
                <a:moveTo>
                  <a:pt x="0" y="0"/>
                </a:moveTo>
                <a:lnTo>
                  <a:pt x="5036676" y="0"/>
                </a:lnTo>
                <a:lnTo>
                  <a:pt x="5036676" y="5047191"/>
                </a:lnTo>
                <a:lnTo>
                  <a:pt x="0" y="5047191"/>
                </a:lnTo>
                <a:lnTo>
                  <a:pt x="0" y="0"/>
                </a:lnTo>
                <a:close/>
              </a:path>
            </a:pathLst>
          </a:custGeom>
          <a:blipFill>
            <a:blip r:embed="rId2"/>
            <a:stretch>
              <a:fillRect/>
            </a:stretch>
          </a:blipFill>
        </p:spPr>
        <p:txBody>
          <a:bodyPr/>
          <a:lstStyle/>
          <a:p>
            <a:endParaRPr lang="fr-CA"/>
          </a:p>
        </p:txBody>
      </p:sp>
      <p:sp>
        <p:nvSpPr>
          <p:cNvPr id="5" name="AutoShape 5"/>
          <p:cNvSpPr/>
          <p:nvPr/>
        </p:nvSpPr>
        <p:spPr>
          <a:xfrm>
            <a:off x="9372513" y="2685216"/>
            <a:ext cx="0" cy="6492240"/>
          </a:xfrm>
          <a:prstGeom prst="line">
            <a:avLst/>
          </a:prstGeom>
          <a:ln w="38100" cap="flat">
            <a:solidFill>
              <a:srgbClr val="4C5246"/>
            </a:solidFill>
            <a:prstDash val="solid"/>
            <a:headEnd type="none" w="sm" len="sm"/>
            <a:tailEnd type="none" w="sm" len="sm"/>
          </a:ln>
        </p:spPr>
        <p:txBody>
          <a:bodyPr/>
          <a:lstStyle/>
          <a:p>
            <a:endParaRPr lang="fr-CA"/>
          </a:p>
        </p:txBody>
      </p:sp>
      <p:sp>
        <p:nvSpPr>
          <p:cNvPr id="6" name="AutoShape 6"/>
          <p:cNvSpPr/>
          <p:nvPr/>
        </p:nvSpPr>
        <p:spPr>
          <a:xfrm flipH="1">
            <a:off x="9353463" y="5637432"/>
            <a:ext cx="3717075" cy="19050"/>
          </a:xfrm>
          <a:prstGeom prst="line">
            <a:avLst/>
          </a:prstGeom>
          <a:ln w="38100" cap="flat">
            <a:solidFill>
              <a:srgbClr val="4C5246"/>
            </a:solidFill>
            <a:prstDash val="solid"/>
            <a:headEnd type="none" w="sm" len="sm"/>
            <a:tailEnd type="none" w="sm" len="sm"/>
          </a:ln>
        </p:spPr>
        <p:txBody>
          <a:bodyPr/>
          <a:lstStyle/>
          <a:p>
            <a:endParaRPr lang="fr-CA"/>
          </a:p>
        </p:txBody>
      </p:sp>
      <p:sp>
        <p:nvSpPr>
          <p:cNvPr id="7" name="TextBox 7"/>
          <p:cNvSpPr txBox="1"/>
          <p:nvPr/>
        </p:nvSpPr>
        <p:spPr>
          <a:xfrm>
            <a:off x="6218310" y="961237"/>
            <a:ext cx="4056668" cy="1530349"/>
          </a:xfrm>
          <a:prstGeom prst="rect">
            <a:avLst/>
          </a:prstGeom>
        </p:spPr>
        <p:txBody>
          <a:bodyPr lIns="0" tIns="0" rIns="0" bIns="0" rtlCol="0" anchor="t">
            <a:spAutoFit/>
          </a:bodyPr>
          <a:lstStyle/>
          <a:p>
            <a:pPr algn="l">
              <a:lnSpc>
                <a:spcPts val="11200"/>
              </a:lnSpc>
              <a:spcBef>
                <a:spcPct val="0"/>
              </a:spcBef>
            </a:pPr>
            <a:r>
              <a:rPr lang="en-US" sz="8000" i="1" spc="-648">
                <a:solidFill>
                  <a:srgbClr val="4C5246"/>
                </a:solidFill>
                <a:latin typeface="Times New Roman MT Condensed Italics"/>
                <a:ea typeface="Times New Roman MT Condensed Italics"/>
                <a:cs typeface="Times New Roman MT Condensed Italics"/>
                <a:sym typeface="Times New Roman MT Condensed Italics"/>
              </a:rPr>
              <a:t>&amp;  Kilojoule</a:t>
            </a:r>
          </a:p>
        </p:txBody>
      </p:sp>
      <p:sp>
        <p:nvSpPr>
          <p:cNvPr id="8" name="AutoShape 8"/>
          <p:cNvSpPr/>
          <p:nvPr/>
        </p:nvSpPr>
        <p:spPr>
          <a:xfrm flipH="1">
            <a:off x="10274978" y="3780952"/>
            <a:ext cx="4259708" cy="890594"/>
          </a:xfrm>
          <a:prstGeom prst="line">
            <a:avLst/>
          </a:prstGeom>
          <a:ln w="38100" cap="flat">
            <a:solidFill>
              <a:srgbClr val="4C5246"/>
            </a:solidFill>
            <a:prstDash val="solid"/>
            <a:headEnd type="oval" w="lg" len="lg"/>
            <a:tailEnd type="none" w="sm" len="sm"/>
          </a:ln>
        </p:spPr>
        <p:txBody>
          <a:bodyPr/>
          <a:lstStyle/>
          <a:p>
            <a:endParaRPr lang="fr-CA"/>
          </a:p>
        </p:txBody>
      </p:sp>
      <p:sp>
        <p:nvSpPr>
          <p:cNvPr id="9" name="AutoShape 9"/>
          <p:cNvSpPr/>
          <p:nvPr/>
        </p:nvSpPr>
        <p:spPr>
          <a:xfrm flipH="1" flipV="1">
            <a:off x="10274978" y="6398402"/>
            <a:ext cx="4259708" cy="857861"/>
          </a:xfrm>
          <a:prstGeom prst="line">
            <a:avLst/>
          </a:prstGeom>
          <a:ln w="38100" cap="flat">
            <a:solidFill>
              <a:srgbClr val="4C5246"/>
            </a:solidFill>
            <a:prstDash val="solid"/>
            <a:headEnd type="oval" w="lg" len="lg"/>
            <a:tailEnd type="none" w="sm" len="sm"/>
          </a:ln>
        </p:spPr>
        <p:txBody>
          <a:bodyPr/>
          <a:lstStyle/>
          <a:p>
            <a:endParaRPr lang="fr-CA"/>
          </a:p>
        </p:txBody>
      </p:sp>
      <p:sp>
        <p:nvSpPr>
          <p:cNvPr id="10" name="AutoShape 10"/>
          <p:cNvSpPr/>
          <p:nvPr/>
        </p:nvSpPr>
        <p:spPr>
          <a:xfrm flipH="1" flipV="1">
            <a:off x="5999320" y="4198765"/>
            <a:ext cx="2735298" cy="1457717"/>
          </a:xfrm>
          <a:prstGeom prst="line">
            <a:avLst/>
          </a:prstGeom>
          <a:ln w="38100" cap="flat">
            <a:solidFill>
              <a:srgbClr val="4C5246"/>
            </a:solidFill>
            <a:prstDash val="solid"/>
            <a:headEnd type="none" w="sm" len="sm"/>
            <a:tailEnd type="oval" w="lg" len="lg"/>
          </a:ln>
        </p:spPr>
        <p:txBody>
          <a:bodyPr/>
          <a:lstStyle/>
          <a:p>
            <a:endParaRPr lang="fr-CA"/>
          </a:p>
        </p:txBody>
      </p:sp>
      <p:sp>
        <p:nvSpPr>
          <p:cNvPr id="11" name="TextBox 11"/>
          <p:cNvSpPr txBox="1"/>
          <p:nvPr/>
        </p:nvSpPr>
        <p:spPr>
          <a:xfrm>
            <a:off x="14909496" y="3091342"/>
            <a:ext cx="2028259" cy="689610"/>
          </a:xfrm>
          <a:prstGeom prst="rect">
            <a:avLst/>
          </a:prstGeom>
        </p:spPr>
        <p:txBody>
          <a:bodyPr lIns="0" tIns="0" rIns="0" bIns="0" rtlCol="0" anchor="t">
            <a:spAutoFit/>
          </a:bodyPr>
          <a:lstStyle/>
          <a:p>
            <a:pPr marL="0" lvl="1" indent="0" algn="l">
              <a:lnSpc>
                <a:spcPts val="5040"/>
              </a:lnSpc>
              <a:spcBef>
                <a:spcPct val="0"/>
              </a:spcBef>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Grains</a:t>
            </a:r>
          </a:p>
        </p:txBody>
      </p:sp>
      <p:sp>
        <p:nvSpPr>
          <p:cNvPr id="12" name="TextBox 12"/>
          <p:cNvSpPr txBox="1"/>
          <p:nvPr/>
        </p:nvSpPr>
        <p:spPr>
          <a:xfrm>
            <a:off x="14909496" y="6840021"/>
            <a:ext cx="2028259" cy="689610"/>
          </a:xfrm>
          <a:prstGeom prst="rect">
            <a:avLst/>
          </a:prstGeom>
        </p:spPr>
        <p:txBody>
          <a:bodyPr lIns="0" tIns="0" rIns="0" bIns="0" rtlCol="0" anchor="t">
            <a:spAutoFit/>
          </a:bodyPr>
          <a:lstStyle/>
          <a:p>
            <a:pPr marL="0" lvl="1" indent="0" algn="l">
              <a:lnSpc>
                <a:spcPts val="5040"/>
              </a:lnSpc>
              <a:spcBef>
                <a:spcPct val="0"/>
              </a:spcBef>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Protéine</a:t>
            </a:r>
          </a:p>
        </p:txBody>
      </p:sp>
      <p:sp>
        <p:nvSpPr>
          <p:cNvPr id="13" name="TextBox 13"/>
          <p:cNvSpPr txBox="1"/>
          <p:nvPr/>
        </p:nvSpPr>
        <p:spPr>
          <a:xfrm>
            <a:off x="3358520" y="3232610"/>
            <a:ext cx="3526211" cy="689610"/>
          </a:xfrm>
          <a:prstGeom prst="rect">
            <a:avLst/>
          </a:prstGeom>
        </p:spPr>
        <p:txBody>
          <a:bodyPr lIns="0" tIns="0" rIns="0" bIns="0" rtlCol="0" anchor="t">
            <a:spAutoFit/>
          </a:bodyPr>
          <a:lstStyle/>
          <a:p>
            <a:pPr marL="0" lvl="1" indent="0" algn="l">
              <a:lnSpc>
                <a:spcPts val="5040"/>
              </a:lnSpc>
              <a:spcBef>
                <a:spcPct val="0"/>
              </a:spcBef>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Fruits et légumes </a:t>
            </a:r>
          </a:p>
        </p:txBody>
      </p:sp>
      <p:sp>
        <p:nvSpPr>
          <p:cNvPr id="14" name="TextBox 14"/>
          <p:cNvSpPr txBox="1"/>
          <p:nvPr/>
        </p:nvSpPr>
        <p:spPr>
          <a:xfrm>
            <a:off x="1828997" y="4665170"/>
            <a:ext cx="4772210" cy="5024755"/>
          </a:xfrm>
          <a:prstGeom prst="rect">
            <a:avLst/>
          </a:prstGeom>
        </p:spPr>
        <p:txBody>
          <a:bodyPr lIns="0" tIns="0" rIns="0" bIns="0" rtlCol="0" anchor="t">
            <a:spAutoFit/>
          </a:bodyPr>
          <a:lstStyle/>
          <a:p>
            <a:pPr algn="l">
              <a:lnSpc>
                <a:spcPts val="4900"/>
              </a:lnSpc>
            </a:pPr>
            <a:r>
              <a:rPr lang="en-US" sz="3500" i="1">
                <a:solidFill>
                  <a:srgbClr val="4C5246"/>
                </a:solidFill>
                <a:latin typeface="Times New Roman MT Condensed Italics"/>
                <a:ea typeface="Times New Roman MT Condensed Italics"/>
                <a:cs typeface="Times New Roman MT Condensed Italics"/>
                <a:sym typeface="Times New Roman MT Condensed Italics"/>
              </a:rPr>
              <a:t>La calorie et le kilojoule sont </a:t>
            </a:r>
            <a:r>
              <a:rPr lang="en-US" sz="3500" i="1" u="sng">
                <a:solidFill>
                  <a:srgbClr val="4C5246"/>
                </a:solidFill>
                <a:latin typeface="Times New Roman MT Condensed Italics"/>
                <a:ea typeface="Times New Roman MT Condensed Italics"/>
                <a:cs typeface="Times New Roman MT Condensed Italics"/>
                <a:sym typeface="Times New Roman MT Condensed Italics"/>
              </a:rPr>
              <a:t>deux unités de mesure</a:t>
            </a:r>
            <a:r>
              <a:rPr lang="en-US" sz="3500" i="1">
                <a:solidFill>
                  <a:srgbClr val="4C5246"/>
                </a:solidFill>
                <a:latin typeface="Times New Roman MT Condensed Italics"/>
                <a:ea typeface="Times New Roman MT Condensed Italics"/>
                <a:cs typeface="Times New Roman MT Condensed Italics"/>
                <a:sym typeface="Times New Roman MT Condensed Italics"/>
              </a:rPr>
              <a:t> servant à indiquer la valeur calorifique.</a:t>
            </a:r>
          </a:p>
          <a:p>
            <a:pPr algn="l">
              <a:lnSpc>
                <a:spcPts val="4900"/>
              </a:lnSpc>
            </a:pPr>
            <a:endParaRPr lang="en-US" sz="3500" i="1">
              <a:solidFill>
                <a:srgbClr val="4C5246"/>
              </a:solidFill>
              <a:latin typeface="Times New Roman MT Condensed Italics"/>
              <a:ea typeface="Times New Roman MT Condensed Italics"/>
              <a:cs typeface="Times New Roman MT Condensed Italics"/>
              <a:sym typeface="Times New Roman MT Condensed Italics"/>
            </a:endParaRPr>
          </a:p>
          <a:p>
            <a:pPr algn="l">
              <a:lnSpc>
                <a:spcPts val="4900"/>
              </a:lnSpc>
            </a:pPr>
            <a:r>
              <a:rPr lang="en-US" sz="3500" i="1">
                <a:solidFill>
                  <a:srgbClr val="4C5246"/>
                </a:solidFill>
                <a:latin typeface="Times New Roman MT Condensed Italics"/>
                <a:ea typeface="Times New Roman MT Condensed Italics"/>
                <a:cs typeface="Times New Roman MT Condensed Italics"/>
                <a:sym typeface="Times New Roman MT Condensed Italics"/>
              </a:rPr>
              <a:t>L’une et l’autre doivent être inscrites sur l’étiquette de l’aliment.</a:t>
            </a:r>
          </a:p>
          <a:p>
            <a:pPr marL="0" lvl="1" indent="0" algn="l">
              <a:lnSpc>
                <a:spcPts val="5040"/>
              </a:lnSpc>
              <a:spcBef>
                <a:spcPct val="0"/>
              </a:spcBef>
            </a:pPr>
            <a:endParaRPr lang="en-US" sz="3500" i="1">
              <a:solidFill>
                <a:srgbClr val="4C5246"/>
              </a:solidFill>
              <a:latin typeface="Times New Roman MT Condensed Italics"/>
              <a:ea typeface="Times New Roman MT Condensed Italics"/>
              <a:cs typeface="Times New Roman MT Condensed Italics"/>
              <a:sym typeface="Times New Roman MT Condensed Italics"/>
            </a:endParaRPr>
          </a:p>
        </p:txBody>
      </p:sp>
      <p:grpSp>
        <p:nvGrpSpPr>
          <p:cNvPr id="15" name="Group 15"/>
          <p:cNvGrpSpPr/>
          <p:nvPr/>
        </p:nvGrpSpPr>
        <p:grpSpPr>
          <a:xfrm>
            <a:off x="16245252" y="0"/>
            <a:ext cx="3086100" cy="10287000"/>
            <a:chOff x="0" y="0"/>
            <a:chExt cx="812800" cy="2709333"/>
          </a:xfrm>
        </p:grpSpPr>
        <p:sp>
          <p:nvSpPr>
            <p:cNvPr id="16" name="Freeform 16"/>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4C5246"/>
            </a:solidFill>
          </p:spPr>
          <p:txBody>
            <a:bodyPr/>
            <a:lstStyle/>
            <a:p>
              <a:endParaRPr lang="fr-CA"/>
            </a:p>
          </p:txBody>
        </p:sp>
        <p:sp>
          <p:nvSpPr>
            <p:cNvPr id="17" name="TextBox 17"/>
            <p:cNvSpPr txBox="1"/>
            <p:nvPr/>
          </p:nvSpPr>
          <p:spPr>
            <a:xfrm>
              <a:off x="0" y="-38100"/>
              <a:ext cx="812800" cy="2747433"/>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2164614" y="9329856"/>
            <a:ext cx="13759011" cy="989965"/>
          </a:xfrm>
          <a:prstGeom prst="rect">
            <a:avLst/>
          </a:prstGeom>
        </p:spPr>
        <p:txBody>
          <a:bodyPr lIns="0" tIns="0" rIns="0" bIns="0" rtlCol="0" anchor="t">
            <a:spAutoFit/>
          </a:bodyPr>
          <a:lstStyle/>
          <a:p>
            <a:pPr algn="ctr">
              <a:lnSpc>
                <a:spcPts val="2659"/>
              </a:lnSpc>
              <a:spcBef>
                <a:spcPct val="0"/>
              </a:spcBef>
            </a:pPr>
            <a:r>
              <a:rPr lang="en-US" sz="1899">
                <a:solidFill>
                  <a:srgbClr val="4C5246"/>
                </a:solidFill>
                <a:latin typeface="Canva Sans"/>
                <a:ea typeface="Canva Sans"/>
                <a:cs typeface="Canva Sans"/>
                <a:sym typeface="Canva Sans"/>
              </a:rPr>
              <a:t>Une kilocalorie (Kcal), soit mille petites calories, équivaut à une grande calorie (Cal), qui équivaut à 4,184 kilojoules (KJ):</a:t>
            </a:r>
          </a:p>
          <a:p>
            <a:pPr algn="ctr">
              <a:lnSpc>
                <a:spcPts val="2659"/>
              </a:lnSpc>
              <a:spcBef>
                <a:spcPct val="0"/>
              </a:spcBef>
            </a:pPr>
            <a:r>
              <a:rPr lang="en-US" sz="1899">
                <a:solidFill>
                  <a:srgbClr val="4C5246"/>
                </a:solidFill>
                <a:latin typeface="Canva Sans"/>
                <a:ea typeface="Canva Sans"/>
                <a:cs typeface="Canva Sans"/>
                <a:sym typeface="Canva Sans"/>
              </a:rPr>
              <a:t> 1 kcal = 1Cal = 4,184 KJ.</a:t>
            </a:r>
          </a:p>
          <a:p>
            <a:pPr algn="ctr">
              <a:lnSpc>
                <a:spcPts val="2659"/>
              </a:lnSpc>
              <a:spcBef>
                <a:spcPct val="0"/>
              </a:spcBef>
            </a:pPr>
            <a:endParaRPr lang="en-US" sz="1899">
              <a:solidFill>
                <a:srgbClr val="4C5246"/>
              </a:solidFill>
              <a:latin typeface="Canva Sans"/>
              <a:ea typeface="Canva Sans"/>
              <a:cs typeface="Canva Sans"/>
              <a:sym typeface="Canv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sp>
        <p:nvSpPr>
          <p:cNvPr id="2" name="AutoShape 2"/>
          <p:cNvSpPr/>
          <p:nvPr/>
        </p:nvSpPr>
        <p:spPr>
          <a:xfrm>
            <a:off x="1509026" y="1187291"/>
            <a:ext cx="0" cy="6492240"/>
          </a:xfrm>
          <a:prstGeom prst="line">
            <a:avLst/>
          </a:prstGeom>
          <a:ln w="38100" cap="flat">
            <a:solidFill>
              <a:srgbClr val="4C5246"/>
            </a:solidFill>
            <a:prstDash val="solid"/>
            <a:headEnd type="oval" w="lg" len="lg"/>
            <a:tailEnd type="oval" w="lg" len="lg"/>
          </a:ln>
        </p:spPr>
        <p:txBody>
          <a:bodyPr/>
          <a:lstStyle/>
          <a:p>
            <a:endParaRPr lang="fr-CA"/>
          </a:p>
        </p:txBody>
      </p:sp>
      <p:grpSp>
        <p:nvGrpSpPr>
          <p:cNvPr id="3" name="Group 3"/>
          <p:cNvGrpSpPr/>
          <p:nvPr/>
        </p:nvGrpSpPr>
        <p:grpSpPr>
          <a:xfrm>
            <a:off x="16245252" y="0"/>
            <a:ext cx="3086100" cy="10287000"/>
            <a:chOff x="0" y="0"/>
            <a:chExt cx="812800" cy="2709333"/>
          </a:xfrm>
        </p:grpSpPr>
        <p:sp>
          <p:nvSpPr>
            <p:cNvPr id="4" name="Freeform 4"/>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4C5246"/>
            </a:solidFill>
          </p:spPr>
          <p:txBody>
            <a:bodyPr/>
            <a:lstStyle/>
            <a:p>
              <a:endParaRPr lang="fr-CA"/>
            </a:p>
          </p:txBody>
        </p:sp>
        <p:sp>
          <p:nvSpPr>
            <p:cNvPr id="5" name="TextBox 5"/>
            <p:cNvSpPr txBox="1"/>
            <p:nvPr/>
          </p:nvSpPr>
          <p:spPr>
            <a:xfrm>
              <a:off x="0" y="-38100"/>
              <a:ext cx="812800" cy="27474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915940" y="2772789"/>
            <a:ext cx="10723387" cy="1247141"/>
          </a:xfrm>
          <a:prstGeom prst="rect">
            <a:avLst/>
          </a:prstGeom>
        </p:spPr>
        <p:txBody>
          <a:bodyPr lIns="0" tIns="0" rIns="0" bIns="0" rtlCol="0" anchor="t">
            <a:spAutoFit/>
          </a:bodyPr>
          <a:lstStyle/>
          <a:p>
            <a:pPr algn="just">
              <a:lnSpc>
                <a:spcPts val="4759"/>
              </a:lnSpc>
              <a:spcBef>
                <a:spcPct val="0"/>
              </a:spcBef>
            </a:pPr>
            <a:r>
              <a:rPr lang="en-US" sz="3399" i="1" spc="-275">
                <a:solidFill>
                  <a:srgbClr val="4C5246"/>
                </a:solidFill>
                <a:latin typeface="Times New Roman MT Condensed Italics"/>
                <a:ea typeface="Times New Roman MT Condensed Italics"/>
                <a:cs typeface="Times New Roman MT Condensed Italics"/>
                <a:sym typeface="Times New Roman MT Condensed Italics"/>
              </a:rPr>
              <a:t>Une alimentation équilibrée doit pouvoir satisfaire les besoins énergétiques de la personne et fournir une combinaison variée de nutriments afin de répondre aux besoins du corps humain</a:t>
            </a:r>
          </a:p>
        </p:txBody>
      </p:sp>
      <p:sp>
        <p:nvSpPr>
          <p:cNvPr id="7" name="TextBox 7"/>
          <p:cNvSpPr txBox="1"/>
          <p:nvPr/>
        </p:nvSpPr>
        <p:spPr>
          <a:xfrm>
            <a:off x="1915940" y="6053675"/>
            <a:ext cx="13859482" cy="2604135"/>
          </a:xfrm>
          <a:prstGeom prst="rect">
            <a:avLst/>
          </a:prstGeom>
        </p:spPr>
        <p:txBody>
          <a:bodyPr lIns="0" tIns="0" rIns="0" bIns="0" rtlCol="0" anchor="t">
            <a:spAutoFit/>
          </a:bodyPr>
          <a:lstStyle/>
          <a:p>
            <a:pPr algn="l">
              <a:lnSpc>
                <a:spcPts val="5040"/>
              </a:lnSpc>
              <a:spcBef>
                <a:spcPct val="0"/>
              </a:spcBef>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50 à 60% de</a:t>
            </a:r>
            <a:r>
              <a:rPr lang="en-US" sz="3600" i="1" u="none" strike="noStrike">
                <a:solidFill>
                  <a:srgbClr val="4C5246"/>
                </a:solidFill>
                <a:latin typeface="Times New Roman MT Condensed Italics"/>
                <a:ea typeface="Times New Roman MT Condensed Italics"/>
                <a:cs typeface="Times New Roman MT Condensed Italics"/>
                <a:sym typeface="Times New Roman MT Condensed Italics"/>
              </a:rPr>
              <a:t>s personnes âgées qui vivent chez elles sont sous-alimentées et souffrent de différentes carences en micronutriments, dont le calcium, la vitamine D, le fer, la vitamine C et les vitamines du complexe B.</a:t>
            </a:r>
          </a:p>
          <a:p>
            <a:pPr algn="l">
              <a:lnSpc>
                <a:spcPts val="5040"/>
              </a:lnSpc>
              <a:spcBef>
                <a:spcPct val="0"/>
              </a:spcBef>
            </a:pPr>
            <a:endParaRPr lang="en-US" sz="3600" i="1" u="none" strike="noStrike">
              <a:solidFill>
                <a:srgbClr val="4C5246"/>
              </a:solidFill>
              <a:latin typeface="Times New Roman MT Condensed Italics"/>
              <a:ea typeface="Times New Roman MT Condensed Italics"/>
              <a:cs typeface="Times New Roman MT Condensed Italics"/>
              <a:sym typeface="Times New Roman MT Condensed Italics"/>
            </a:endParaRPr>
          </a:p>
        </p:txBody>
      </p:sp>
      <p:sp>
        <p:nvSpPr>
          <p:cNvPr id="8" name="TextBox 8"/>
          <p:cNvSpPr txBox="1"/>
          <p:nvPr/>
        </p:nvSpPr>
        <p:spPr>
          <a:xfrm>
            <a:off x="571912" y="4842371"/>
            <a:ext cx="5747989" cy="1695850"/>
          </a:xfrm>
          <a:prstGeom prst="rect">
            <a:avLst/>
          </a:prstGeom>
        </p:spPr>
        <p:txBody>
          <a:bodyPr lIns="0" tIns="0" rIns="0" bIns="0" rtlCol="0" anchor="t">
            <a:spAutoFit/>
          </a:bodyPr>
          <a:lstStyle/>
          <a:p>
            <a:pPr algn="ctr">
              <a:lnSpc>
                <a:spcPts val="6409"/>
              </a:lnSpc>
            </a:pPr>
            <a:r>
              <a:rPr lang="en-US" sz="4578" i="1" spc="-370">
                <a:solidFill>
                  <a:srgbClr val="4C5246"/>
                </a:solidFill>
                <a:latin typeface="Times New Roman MT Condensed Italics"/>
                <a:ea typeface="Times New Roman MT Condensed Italics"/>
                <a:cs typeface="Times New Roman MT Condensed Italics"/>
                <a:sym typeface="Times New Roman MT Condensed Italics"/>
              </a:rPr>
              <a:t>Saviez-vous que…</a:t>
            </a:r>
          </a:p>
          <a:p>
            <a:pPr algn="ctr">
              <a:lnSpc>
                <a:spcPts val="6409"/>
              </a:lnSpc>
              <a:spcBef>
                <a:spcPct val="0"/>
              </a:spcBef>
            </a:pPr>
            <a:endParaRPr lang="en-US" sz="4578" i="1" spc="-370">
              <a:solidFill>
                <a:srgbClr val="4C5246"/>
              </a:solidFill>
              <a:latin typeface="Times New Roman MT Condensed Italics"/>
              <a:ea typeface="Times New Roman MT Condensed Italics"/>
              <a:cs typeface="Times New Roman MT Condensed Italics"/>
              <a:sym typeface="Times New Roman MT Condensed Italics"/>
            </a:endParaRPr>
          </a:p>
        </p:txBody>
      </p:sp>
      <p:sp>
        <p:nvSpPr>
          <p:cNvPr id="9" name="TextBox 9"/>
          <p:cNvSpPr txBox="1"/>
          <p:nvPr/>
        </p:nvSpPr>
        <p:spPr>
          <a:xfrm>
            <a:off x="1689054" y="1160337"/>
            <a:ext cx="14086368" cy="1146802"/>
          </a:xfrm>
          <a:prstGeom prst="rect">
            <a:avLst/>
          </a:prstGeom>
        </p:spPr>
        <p:txBody>
          <a:bodyPr lIns="0" tIns="0" rIns="0" bIns="0" rtlCol="0" anchor="t">
            <a:spAutoFit/>
          </a:bodyPr>
          <a:lstStyle/>
          <a:p>
            <a:pPr algn="l">
              <a:lnSpc>
                <a:spcPts val="6910"/>
              </a:lnSpc>
            </a:pPr>
            <a:r>
              <a:rPr lang="en-US" sz="8427" spc="-682">
                <a:solidFill>
                  <a:srgbClr val="4C5246"/>
                </a:solidFill>
                <a:latin typeface="Times New Roman MT Condensed"/>
                <a:ea typeface="Times New Roman MT Condensed"/>
                <a:cs typeface="Times New Roman MT Condensed"/>
                <a:sym typeface="Times New Roman MT Condensed"/>
              </a:rPr>
              <a:t>BESOINS NUTRITIFS DE LA PERSONNE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sp>
        <p:nvSpPr>
          <p:cNvPr id="2" name="AutoShape 2"/>
          <p:cNvSpPr/>
          <p:nvPr/>
        </p:nvSpPr>
        <p:spPr>
          <a:xfrm>
            <a:off x="1509026" y="1187291"/>
            <a:ext cx="0" cy="6492240"/>
          </a:xfrm>
          <a:prstGeom prst="line">
            <a:avLst/>
          </a:prstGeom>
          <a:ln w="38100" cap="flat">
            <a:solidFill>
              <a:srgbClr val="4C5246"/>
            </a:solidFill>
            <a:prstDash val="solid"/>
            <a:headEnd type="oval" w="lg" len="lg"/>
            <a:tailEnd type="oval" w="lg" len="lg"/>
          </a:ln>
        </p:spPr>
        <p:txBody>
          <a:bodyPr/>
          <a:lstStyle/>
          <a:p>
            <a:endParaRPr lang="fr-CA"/>
          </a:p>
        </p:txBody>
      </p:sp>
      <p:grpSp>
        <p:nvGrpSpPr>
          <p:cNvPr id="3" name="Group 3"/>
          <p:cNvGrpSpPr/>
          <p:nvPr/>
        </p:nvGrpSpPr>
        <p:grpSpPr>
          <a:xfrm>
            <a:off x="16245252" y="0"/>
            <a:ext cx="3086100" cy="10287000"/>
            <a:chOff x="0" y="0"/>
            <a:chExt cx="812800" cy="2709333"/>
          </a:xfrm>
        </p:grpSpPr>
        <p:sp>
          <p:nvSpPr>
            <p:cNvPr id="4" name="Freeform 4"/>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4C5246"/>
            </a:solidFill>
          </p:spPr>
          <p:txBody>
            <a:bodyPr/>
            <a:lstStyle/>
            <a:p>
              <a:endParaRPr lang="fr-CA"/>
            </a:p>
          </p:txBody>
        </p:sp>
        <p:sp>
          <p:nvSpPr>
            <p:cNvPr id="5" name="TextBox 5"/>
            <p:cNvSpPr txBox="1"/>
            <p:nvPr/>
          </p:nvSpPr>
          <p:spPr>
            <a:xfrm>
              <a:off x="0" y="-38100"/>
              <a:ext cx="812800"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858609" y="653411"/>
            <a:ext cx="3510181" cy="1948151"/>
          </a:xfrm>
          <a:custGeom>
            <a:avLst/>
            <a:gdLst/>
            <a:ahLst/>
            <a:cxnLst/>
            <a:rect l="l" t="t" r="r" b="b"/>
            <a:pathLst>
              <a:path w="3510181" h="1948151">
                <a:moveTo>
                  <a:pt x="0" y="0"/>
                </a:moveTo>
                <a:lnTo>
                  <a:pt x="3510181" y="0"/>
                </a:lnTo>
                <a:lnTo>
                  <a:pt x="3510181" y="1948150"/>
                </a:lnTo>
                <a:lnTo>
                  <a:pt x="0" y="19481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7" name="TextBox 7"/>
          <p:cNvSpPr txBox="1"/>
          <p:nvPr/>
        </p:nvSpPr>
        <p:spPr>
          <a:xfrm>
            <a:off x="2665634" y="1320641"/>
            <a:ext cx="11406312" cy="1081406"/>
          </a:xfrm>
          <a:prstGeom prst="rect">
            <a:avLst/>
          </a:prstGeom>
        </p:spPr>
        <p:txBody>
          <a:bodyPr lIns="0" tIns="0" rIns="0" bIns="0" rtlCol="0" anchor="t">
            <a:spAutoFit/>
          </a:bodyPr>
          <a:lstStyle/>
          <a:p>
            <a:pPr algn="l">
              <a:lnSpc>
                <a:spcPts val="6560"/>
              </a:lnSpc>
            </a:pPr>
            <a:r>
              <a:rPr lang="en-US" sz="8000" spc="-648">
                <a:solidFill>
                  <a:srgbClr val="4C5246"/>
                </a:solidFill>
                <a:latin typeface="Times New Roman MT Condensed"/>
                <a:ea typeface="Times New Roman MT Condensed"/>
                <a:cs typeface="Times New Roman MT Condensed"/>
                <a:sym typeface="Times New Roman MT Condensed"/>
              </a:rPr>
              <a:t>IMC</a:t>
            </a:r>
          </a:p>
        </p:txBody>
      </p:sp>
      <p:sp>
        <p:nvSpPr>
          <p:cNvPr id="8" name="TextBox 8"/>
          <p:cNvSpPr txBox="1"/>
          <p:nvPr/>
        </p:nvSpPr>
        <p:spPr>
          <a:xfrm>
            <a:off x="2449612" y="3802558"/>
            <a:ext cx="13388776" cy="5795010"/>
          </a:xfrm>
          <a:prstGeom prst="rect">
            <a:avLst/>
          </a:prstGeom>
        </p:spPr>
        <p:txBody>
          <a:bodyPr lIns="0" tIns="0" rIns="0" bIns="0" rtlCol="0" anchor="t">
            <a:spAutoFit/>
          </a:bodyPr>
          <a:lstStyle/>
          <a:p>
            <a:pPr algn="l">
              <a:lnSpc>
                <a:spcPts val="5040"/>
              </a:lnSpc>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L’indice de masse corporelle (IMC) sert à estimer la quantité de graisse dans le corps en fonction du poids et de la taille.</a:t>
            </a:r>
          </a:p>
          <a:p>
            <a:pPr algn="l">
              <a:lnSpc>
                <a:spcPts val="5040"/>
              </a:lnSpc>
            </a:pPr>
            <a:endParaRPr lang="en-US" sz="3600" i="1">
              <a:solidFill>
                <a:srgbClr val="4C5246"/>
              </a:solidFill>
              <a:latin typeface="Times New Roman MT Condensed Italics"/>
              <a:ea typeface="Times New Roman MT Condensed Italics"/>
              <a:cs typeface="Times New Roman MT Condensed Italics"/>
              <a:sym typeface="Times New Roman MT Condensed Italics"/>
            </a:endParaRPr>
          </a:p>
          <a:p>
            <a:pPr algn="l">
              <a:lnSpc>
                <a:spcPts val="5040"/>
              </a:lnSpc>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 Il se calcule en divisant le poids (en kg) par le carré de la taille (en mètres) ​</a:t>
            </a:r>
          </a:p>
          <a:p>
            <a:pPr algn="l">
              <a:lnSpc>
                <a:spcPts val="5040"/>
              </a:lnSpc>
            </a:pPr>
            <a:endParaRPr lang="en-US" sz="3600" i="1">
              <a:solidFill>
                <a:srgbClr val="4C5246"/>
              </a:solidFill>
              <a:latin typeface="Times New Roman MT Condensed Italics"/>
              <a:ea typeface="Times New Roman MT Condensed Italics"/>
              <a:cs typeface="Times New Roman MT Condensed Italics"/>
              <a:sym typeface="Times New Roman MT Condensed Italics"/>
            </a:endParaRPr>
          </a:p>
          <a:p>
            <a:pPr algn="l">
              <a:lnSpc>
                <a:spcPts val="5040"/>
              </a:lnSpc>
            </a:pPr>
            <a:r>
              <a:rPr lang="en-US" sz="3600" i="1" u="sng">
                <a:solidFill>
                  <a:srgbClr val="4C5246"/>
                </a:solidFill>
                <a:latin typeface="Times New Roman MT Condensed Italics"/>
                <a:ea typeface="Times New Roman MT Condensed Italics"/>
                <a:cs typeface="Times New Roman MT Condensed Italics"/>
                <a:sym typeface="Times New Roman MT Condensed Italics"/>
              </a:rPr>
              <a:t>Exemple</a:t>
            </a:r>
            <a:r>
              <a:rPr lang="en-US" sz="3600" i="1">
                <a:solidFill>
                  <a:srgbClr val="4C5246"/>
                </a:solidFill>
                <a:latin typeface="Times New Roman MT Condensed Italics"/>
                <a:ea typeface="Times New Roman MT Condensed Italics"/>
                <a:cs typeface="Times New Roman MT Condensed Italics"/>
                <a:sym typeface="Times New Roman MT Condensed Italics"/>
              </a:rPr>
              <a:t> :</a:t>
            </a:r>
          </a:p>
          <a:p>
            <a:pPr algn="l">
              <a:lnSpc>
                <a:spcPts val="5040"/>
              </a:lnSpc>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 Si vous pesez 70 kg et mesurez 1,75 m, votre IMC est :</a:t>
            </a:r>
          </a:p>
          <a:p>
            <a:pPr algn="l">
              <a:lnSpc>
                <a:spcPts val="5040"/>
              </a:lnSpc>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70÷(1,75×1,75)=22,8670 </a:t>
            </a:r>
          </a:p>
          <a:p>
            <a:pPr marL="0" lvl="1" indent="0" algn="l">
              <a:lnSpc>
                <a:spcPts val="5040"/>
              </a:lnSpc>
              <a:spcBef>
                <a:spcPct val="0"/>
              </a:spcBef>
            </a:pPr>
            <a:endParaRPr lang="en-US" sz="3600" i="1">
              <a:solidFill>
                <a:srgbClr val="4C5246"/>
              </a:solidFill>
              <a:latin typeface="Times New Roman MT Condensed Italics"/>
              <a:ea typeface="Times New Roman MT Condensed Italics"/>
              <a:cs typeface="Times New Roman MT Condensed Italics"/>
              <a:sym typeface="Times New Roman MT Condensed Itali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sp>
        <p:nvSpPr>
          <p:cNvPr id="2" name="Freeform 2"/>
          <p:cNvSpPr/>
          <p:nvPr/>
        </p:nvSpPr>
        <p:spPr>
          <a:xfrm>
            <a:off x="1028700" y="3215689"/>
            <a:ext cx="6142287" cy="6722072"/>
          </a:xfrm>
          <a:custGeom>
            <a:avLst/>
            <a:gdLst/>
            <a:ahLst/>
            <a:cxnLst/>
            <a:rect l="l" t="t" r="r" b="b"/>
            <a:pathLst>
              <a:path w="6142287" h="6722072">
                <a:moveTo>
                  <a:pt x="0" y="0"/>
                </a:moveTo>
                <a:lnTo>
                  <a:pt x="6142287" y="0"/>
                </a:lnTo>
                <a:lnTo>
                  <a:pt x="6142287" y="6722072"/>
                </a:lnTo>
                <a:lnTo>
                  <a:pt x="0" y="6722072"/>
                </a:lnTo>
                <a:lnTo>
                  <a:pt x="0" y="0"/>
                </a:lnTo>
                <a:close/>
              </a:path>
            </a:pathLst>
          </a:custGeom>
          <a:blipFill>
            <a:blip r:embed="rId2"/>
            <a:stretch>
              <a:fillRect l="-32130" r="-32130"/>
            </a:stretch>
          </a:blipFill>
        </p:spPr>
        <p:txBody>
          <a:bodyPr/>
          <a:lstStyle/>
          <a:p>
            <a:endParaRPr lang="fr-CA"/>
          </a:p>
        </p:txBody>
      </p:sp>
      <p:sp>
        <p:nvSpPr>
          <p:cNvPr id="3" name="Freeform 3"/>
          <p:cNvSpPr/>
          <p:nvPr/>
        </p:nvSpPr>
        <p:spPr>
          <a:xfrm>
            <a:off x="7172635" y="3215689"/>
            <a:ext cx="9434487" cy="6722072"/>
          </a:xfrm>
          <a:custGeom>
            <a:avLst/>
            <a:gdLst/>
            <a:ahLst/>
            <a:cxnLst/>
            <a:rect l="l" t="t" r="r" b="b"/>
            <a:pathLst>
              <a:path w="9434487" h="6722072">
                <a:moveTo>
                  <a:pt x="0" y="0"/>
                </a:moveTo>
                <a:lnTo>
                  <a:pt x="9434487" y="0"/>
                </a:lnTo>
                <a:lnTo>
                  <a:pt x="9434487" y="6722072"/>
                </a:lnTo>
                <a:lnTo>
                  <a:pt x="0" y="6722072"/>
                </a:lnTo>
                <a:lnTo>
                  <a:pt x="0" y="0"/>
                </a:lnTo>
                <a:close/>
              </a:path>
            </a:pathLst>
          </a:custGeom>
          <a:blipFill>
            <a:blip r:embed="rId3"/>
            <a:stretch>
              <a:fillRect/>
            </a:stretch>
          </a:blipFill>
        </p:spPr>
        <p:txBody>
          <a:bodyPr/>
          <a:lstStyle/>
          <a:p>
            <a:endParaRPr lang="fr-CA"/>
          </a:p>
        </p:txBody>
      </p:sp>
      <p:sp>
        <p:nvSpPr>
          <p:cNvPr id="4" name="Freeform 4"/>
          <p:cNvSpPr/>
          <p:nvPr/>
        </p:nvSpPr>
        <p:spPr>
          <a:xfrm>
            <a:off x="13750598" y="1155097"/>
            <a:ext cx="2123372" cy="891816"/>
          </a:xfrm>
          <a:custGeom>
            <a:avLst/>
            <a:gdLst/>
            <a:ahLst/>
            <a:cxnLst/>
            <a:rect l="l" t="t" r="r" b="b"/>
            <a:pathLst>
              <a:path w="2123372" h="891816">
                <a:moveTo>
                  <a:pt x="0" y="0"/>
                </a:moveTo>
                <a:lnTo>
                  <a:pt x="2123371" y="0"/>
                </a:lnTo>
                <a:lnTo>
                  <a:pt x="2123371" y="891816"/>
                </a:lnTo>
                <a:lnTo>
                  <a:pt x="0" y="891816"/>
                </a:lnTo>
                <a:lnTo>
                  <a:pt x="0" y="0"/>
                </a:lnTo>
                <a:close/>
              </a:path>
            </a:pathLst>
          </a:custGeom>
          <a:blipFill>
            <a:blip r:embed="rId4"/>
            <a:stretch>
              <a:fillRect/>
            </a:stretch>
          </a:blipFill>
        </p:spPr>
        <p:txBody>
          <a:bodyPr/>
          <a:lstStyle/>
          <a:p>
            <a:endParaRPr lang="fr-CA"/>
          </a:p>
        </p:txBody>
      </p:sp>
      <p:sp>
        <p:nvSpPr>
          <p:cNvPr id="5" name="TextBox 5"/>
          <p:cNvSpPr txBox="1"/>
          <p:nvPr/>
        </p:nvSpPr>
        <p:spPr>
          <a:xfrm>
            <a:off x="1028700" y="467793"/>
            <a:ext cx="15578422" cy="2670811"/>
          </a:xfrm>
          <a:prstGeom prst="rect">
            <a:avLst/>
          </a:prstGeom>
        </p:spPr>
        <p:txBody>
          <a:bodyPr lIns="0" tIns="0" rIns="0" bIns="0" rtlCol="0" anchor="t">
            <a:spAutoFit/>
          </a:bodyPr>
          <a:lstStyle/>
          <a:p>
            <a:pPr algn="ctr">
              <a:lnSpc>
                <a:spcPts val="5319"/>
              </a:lnSpc>
              <a:spcBef>
                <a:spcPct val="0"/>
              </a:spcBef>
            </a:pPr>
            <a:r>
              <a:rPr lang="en-US" sz="3799" b="1">
                <a:solidFill>
                  <a:srgbClr val="000000"/>
                </a:solidFill>
                <a:latin typeface="Canva Sans Bold"/>
                <a:ea typeface="Canva Sans Bold"/>
                <a:cs typeface="Canva Sans Bold"/>
                <a:sym typeface="Canva Sans Bold"/>
              </a:rPr>
              <a:t>Maintenant, c’est à toi de jouer !</a:t>
            </a:r>
          </a:p>
          <a:p>
            <a:pPr algn="ctr">
              <a:lnSpc>
                <a:spcPts val="2659"/>
              </a:lnSpc>
              <a:spcBef>
                <a:spcPct val="0"/>
              </a:spcBef>
            </a:pPr>
            <a:endParaRPr lang="en-US" sz="3799" b="1">
              <a:solidFill>
                <a:srgbClr val="000000"/>
              </a:solidFill>
              <a:latin typeface="Canva Sans Bold"/>
              <a:ea typeface="Canva Sans Bold"/>
              <a:cs typeface="Canva Sans Bold"/>
              <a:sym typeface="Canva Sans Bold"/>
            </a:endParaRPr>
          </a:p>
          <a:p>
            <a:pPr algn="ctr">
              <a:lnSpc>
                <a:spcPts val="2659"/>
              </a:lnSpc>
              <a:spcBef>
                <a:spcPct val="0"/>
              </a:spcBef>
            </a:pPr>
            <a:r>
              <a:rPr lang="en-US" sz="1899">
                <a:solidFill>
                  <a:srgbClr val="000000"/>
                </a:solidFill>
                <a:latin typeface="Canva Sans"/>
                <a:ea typeface="Canva Sans"/>
                <a:cs typeface="Canva Sans"/>
                <a:sym typeface="Canva Sans"/>
              </a:rPr>
              <a:t> Calcule ton Indice de Masse Corporelle (IMC) en utilisant la formule suivante :</a:t>
            </a:r>
          </a:p>
          <a:p>
            <a:pPr algn="ctr">
              <a:lnSpc>
                <a:spcPts val="2659"/>
              </a:lnSpc>
              <a:spcBef>
                <a:spcPct val="0"/>
              </a:spcBef>
            </a:pPr>
            <a:endParaRPr lang="en-US" sz="1899">
              <a:solidFill>
                <a:srgbClr val="000000"/>
              </a:solidFill>
              <a:latin typeface="Canva Sans"/>
              <a:ea typeface="Canva Sans"/>
              <a:cs typeface="Canva Sans"/>
              <a:sym typeface="Canva Sans"/>
            </a:endParaRPr>
          </a:p>
          <a:p>
            <a:pPr algn="ctr">
              <a:lnSpc>
                <a:spcPts val="2659"/>
              </a:lnSpc>
              <a:spcBef>
                <a:spcPct val="0"/>
              </a:spcBef>
            </a:pPr>
            <a:r>
              <a:rPr lang="en-US" sz="1899">
                <a:solidFill>
                  <a:srgbClr val="000000"/>
                </a:solidFill>
                <a:latin typeface="Canva Sans"/>
                <a:ea typeface="Canva Sans"/>
                <a:cs typeface="Canva Sans"/>
                <a:sym typeface="Canva Sans"/>
              </a:rPr>
              <a:t> Si tu pèses 70 kg et mesures 1,75 m, ton IMC sera :    </a:t>
            </a:r>
          </a:p>
          <a:p>
            <a:pPr algn="ctr">
              <a:lnSpc>
                <a:spcPts val="2659"/>
              </a:lnSpc>
              <a:spcBef>
                <a:spcPct val="0"/>
              </a:spcBef>
            </a:pPr>
            <a:r>
              <a:rPr lang="en-US" sz="1899">
                <a:solidFill>
                  <a:srgbClr val="000000"/>
                </a:solidFill>
                <a:latin typeface="Canva Sans"/>
                <a:ea typeface="Canva Sans"/>
                <a:cs typeface="Canva Sans"/>
                <a:sym typeface="Canva Sans"/>
              </a:rPr>
              <a:t>70÷(1,75×1,75)=22,86 </a:t>
            </a:r>
          </a:p>
          <a:p>
            <a:pPr algn="ctr">
              <a:lnSpc>
                <a:spcPts val="2659"/>
              </a:lnSpc>
              <a:spcBef>
                <a:spcPct val="0"/>
              </a:spcBef>
            </a:pPr>
            <a:endParaRPr lang="en-US" sz="1899">
              <a:solidFill>
                <a:srgbClr val="000000"/>
              </a:solidFill>
              <a:latin typeface="Canva Sans"/>
              <a:ea typeface="Canva Sans"/>
              <a:cs typeface="Canva Sans"/>
              <a:sym typeface="Canva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grpSp>
        <p:nvGrpSpPr>
          <p:cNvPr id="2" name="Group 2"/>
          <p:cNvGrpSpPr/>
          <p:nvPr/>
        </p:nvGrpSpPr>
        <p:grpSpPr>
          <a:xfrm>
            <a:off x="13961076" y="0"/>
            <a:ext cx="5370276" cy="10287000"/>
            <a:chOff x="0" y="0"/>
            <a:chExt cx="1414394" cy="2709333"/>
          </a:xfrm>
        </p:grpSpPr>
        <p:sp>
          <p:nvSpPr>
            <p:cNvPr id="3" name="Freeform 3"/>
            <p:cNvSpPr/>
            <p:nvPr/>
          </p:nvSpPr>
          <p:spPr>
            <a:xfrm>
              <a:off x="0" y="0"/>
              <a:ext cx="1414394" cy="2709333"/>
            </a:xfrm>
            <a:custGeom>
              <a:avLst/>
              <a:gdLst/>
              <a:ahLst/>
              <a:cxnLst/>
              <a:rect l="l" t="t" r="r" b="b"/>
              <a:pathLst>
                <a:path w="1414394" h="2709333">
                  <a:moveTo>
                    <a:pt x="0" y="0"/>
                  </a:moveTo>
                  <a:lnTo>
                    <a:pt x="1414394" y="0"/>
                  </a:lnTo>
                  <a:lnTo>
                    <a:pt x="1414394" y="2709333"/>
                  </a:lnTo>
                  <a:lnTo>
                    <a:pt x="0" y="2709333"/>
                  </a:lnTo>
                  <a:close/>
                </a:path>
              </a:pathLst>
            </a:custGeom>
            <a:solidFill>
              <a:srgbClr val="4C5246"/>
            </a:solidFill>
          </p:spPr>
          <p:txBody>
            <a:bodyPr/>
            <a:lstStyle/>
            <a:p>
              <a:endParaRPr lang="fr-CA"/>
            </a:p>
          </p:txBody>
        </p:sp>
        <p:sp>
          <p:nvSpPr>
            <p:cNvPr id="4" name="TextBox 4"/>
            <p:cNvSpPr txBox="1"/>
            <p:nvPr/>
          </p:nvSpPr>
          <p:spPr>
            <a:xfrm>
              <a:off x="0" y="-38100"/>
              <a:ext cx="1414394" cy="2747433"/>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509026" y="1187291"/>
            <a:ext cx="0" cy="6492240"/>
          </a:xfrm>
          <a:prstGeom prst="line">
            <a:avLst/>
          </a:prstGeom>
          <a:ln w="38100" cap="flat">
            <a:solidFill>
              <a:srgbClr val="4C5246"/>
            </a:solidFill>
            <a:prstDash val="solid"/>
            <a:headEnd type="oval" w="lg" len="lg"/>
            <a:tailEnd type="oval" w="lg" len="lg"/>
          </a:ln>
        </p:spPr>
        <p:txBody>
          <a:bodyPr/>
          <a:lstStyle/>
          <a:p>
            <a:endParaRPr lang="fr-CA"/>
          </a:p>
        </p:txBody>
      </p:sp>
      <p:sp>
        <p:nvSpPr>
          <p:cNvPr id="6" name="TextBox 6"/>
          <p:cNvSpPr txBox="1"/>
          <p:nvPr/>
        </p:nvSpPr>
        <p:spPr>
          <a:xfrm>
            <a:off x="2665634" y="1320641"/>
            <a:ext cx="8368645" cy="1146802"/>
          </a:xfrm>
          <a:prstGeom prst="rect">
            <a:avLst/>
          </a:prstGeom>
        </p:spPr>
        <p:txBody>
          <a:bodyPr lIns="0" tIns="0" rIns="0" bIns="0" rtlCol="0" anchor="t">
            <a:spAutoFit/>
          </a:bodyPr>
          <a:lstStyle/>
          <a:p>
            <a:pPr algn="l">
              <a:lnSpc>
                <a:spcPts val="6910"/>
              </a:lnSpc>
            </a:pPr>
            <a:r>
              <a:rPr lang="en-US" sz="8427" spc="-682">
                <a:solidFill>
                  <a:srgbClr val="4C5246"/>
                </a:solidFill>
                <a:latin typeface="Times New Roman MT Condensed"/>
                <a:ea typeface="Times New Roman MT Condensed"/>
                <a:cs typeface="Times New Roman MT Condensed"/>
                <a:sym typeface="Times New Roman MT Condensed"/>
              </a:rPr>
              <a:t>IMC</a:t>
            </a:r>
          </a:p>
        </p:txBody>
      </p:sp>
      <p:sp>
        <p:nvSpPr>
          <p:cNvPr id="7" name="TextBox 7"/>
          <p:cNvSpPr txBox="1"/>
          <p:nvPr/>
        </p:nvSpPr>
        <p:spPr>
          <a:xfrm>
            <a:off x="2098588" y="2815967"/>
            <a:ext cx="11565347" cy="5795010"/>
          </a:xfrm>
          <a:prstGeom prst="rect">
            <a:avLst/>
          </a:prstGeom>
        </p:spPr>
        <p:txBody>
          <a:bodyPr lIns="0" tIns="0" rIns="0" bIns="0" rtlCol="0" anchor="t">
            <a:spAutoFit/>
          </a:bodyPr>
          <a:lstStyle/>
          <a:p>
            <a:pPr algn="l">
              <a:lnSpc>
                <a:spcPts val="5040"/>
              </a:lnSpc>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Cette interprétation est valable pour les gens de 18 à 65 ans, sauf chez les femmes enceintes.</a:t>
            </a:r>
          </a:p>
          <a:p>
            <a:pPr algn="l">
              <a:lnSpc>
                <a:spcPts val="5040"/>
              </a:lnSpc>
            </a:pPr>
            <a:endParaRPr lang="en-US" sz="3600" i="1">
              <a:solidFill>
                <a:srgbClr val="4C5246"/>
              </a:solidFill>
              <a:latin typeface="Times New Roman MT Condensed Italics"/>
              <a:ea typeface="Times New Roman MT Condensed Italics"/>
              <a:cs typeface="Times New Roman MT Condensed Italics"/>
              <a:sym typeface="Times New Roman MT Condensed Italics"/>
            </a:endParaRPr>
          </a:p>
          <a:p>
            <a:pPr algn="l">
              <a:lnSpc>
                <a:spcPts val="5040"/>
              </a:lnSpc>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Il faut prendre en considération d’autres facteurs comme les habitudes de vie, la condition physique et la présence ou non d’autres facteurs de risque pour préciser le risque individuel de développer des maladies cardiovasculaires comme les infarctus, l’angine, l’hypertension artérielle, l’insuffisance cardiaque, le diabète, l’hypercholestérolémie, etc.</a:t>
            </a:r>
          </a:p>
          <a:p>
            <a:pPr marL="777240" lvl="1" indent="-388620" algn="l">
              <a:lnSpc>
                <a:spcPts val="5040"/>
              </a:lnSpc>
              <a:spcBef>
                <a:spcPct val="0"/>
              </a:spcBef>
              <a:buFont typeface="Arial"/>
              <a:buChar char="•"/>
            </a:pPr>
            <a:endParaRPr lang="en-US" sz="3600" i="1">
              <a:solidFill>
                <a:srgbClr val="4C5246"/>
              </a:solidFill>
              <a:latin typeface="Times New Roman MT Condensed Italics"/>
              <a:ea typeface="Times New Roman MT Condensed Italics"/>
              <a:cs typeface="Times New Roman MT Condensed Italics"/>
              <a:sym typeface="Times New Roman MT Condensed Itali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sp>
        <p:nvSpPr>
          <p:cNvPr id="2" name="AutoShape 2"/>
          <p:cNvSpPr/>
          <p:nvPr/>
        </p:nvSpPr>
        <p:spPr>
          <a:xfrm>
            <a:off x="1509026" y="1187291"/>
            <a:ext cx="0" cy="6492240"/>
          </a:xfrm>
          <a:prstGeom prst="line">
            <a:avLst/>
          </a:prstGeom>
          <a:ln w="38100" cap="flat">
            <a:solidFill>
              <a:srgbClr val="4C5246"/>
            </a:solidFill>
            <a:prstDash val="solid"/>
            <a:headEnd type="oval" w="lg" len="lg"/>
            <a:tailEnd type="oval" w="lg" len="lg"/>
          </a:ln>
        </p:spPr>
        <p:txBody>
          <a:bodyPr/>
          <a:lstStyle/>
          <a:p>
            <a:endParaRPr lang="fr-CA"/>
          </a:p>
        </p:txBody>
      </p:sp>
      <p:grpSp>
        <p:nvGrpSpPr>
          <p:cNvPr id="3" name="Group 3"/>
          <p:cNvGrpSpPr/>
          <p:nvPr/>
        </p:nvGrpSpPr>
        <p:grpSpPr>
          <a:xfrm>
            <a:off x="13961076" y="0"/>
            <a:ext cx="5370276" cy="10287000"/>
            <a:chOff x="0" y="0"/>
            <a:chExt cx="1414394" cy="2709333"/>
          </a:xfrm>
        </p:grpSpPr>
        <p:sp>
          <p:nvSpPr>
            <p:cNvPr id="4" name="Freeform 4"/>
            <p:cNvSpPr/>
            <p:nvPr/>
          </p:nvSpPr>
          <p:spPr>
            <a:xfrm>
              <a:off x="0" y="0"/>
              <a:ext cx="1414394" cy="2709333"/>
            </a:xfrm>
            <a:custGeom>
              <a:avLst/>
              <a:gdLst/>
              <a:ahLst/>
              <a:cxnLst/>
              <a:rect l="l" t="t" r="r" b="b"/>
              <a:pathLst>
                <a:path w="1414394" h="2709333">
                  <a:moveTo>
                    <a:pt x="0" y="0"/>
                  </a:moveTo>
                  <a:lnTo>
                    <a:pt x="1414394" y="0"/>
                  </a:lnTo>
                  <a:lnTo>
                    <a:pt x="1414394" y="2709333"/>
                  </a:lnTo>
                  <a:lnTo>
                    <a:pt x="0" y="2709333"/>
                  </a:lnTo>
                  <a:close/>
                </a:path>
              </a:pathLst>
            </a:custGeom>
            <a:solidFill>
              <a:srgbClr val="4C5246"/>
            </a:solidFill>
          </p:spPr>
          <p:txBody>
            <a:bodyPr/>
            <a:lstStyle/>
            <a:p>
              <a:endParaRPr lang="fr-CA"/>
            </a:p>
          </p:txBody>
        </p:sp>
        <p:sp>
          <p:nvSpPr>
            <p:cNvPr id="5" name="TextBox 5"/>
            <p:cNvSpPr txBox="1"/>
            <p:nvPr/>
          </p:nvSpPr>
          <p:spPr>
            <a:xfrm>
              <a:off x="0" y="-38100"/>
              <a:ext cx="1414394"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546604" y="4314702"/>
            <a:ext cx="5715000" cy="4114800"/>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7" name="Freeform 7"/>
          <p:cNvSpPr/>
          <p:nvPr/>
        </p:nvSpPr>
        <p:spPr>
          <a:xfrm>
            <a:off x="2080037" y="4963703"/>
            <a:ext cx="2816797" cy="2816797"/>
          </a:xfrm>
          <a:custGeom>
            <a:avLst/>
            <a:gdLst/>
            <a:ahLst/>
            <a:cxnLst/>
            <a:rect l="l" t="t" r="r" b="b"/>
            <a:pathLst>
              <a:path w="2816797" h="2816797">
                <a:moveTo>
                  <a:pt x="0" y="0"/>
                </a:moveTo>
                <a:lnTo>
                  <a:pt x="2816798" y="0"/>
                </a:lnTo>
                <a:lnTo>
                  <a:pt x="2816798" y="2816797"/>
                </a:lnTo>
                <a:lnTo>
                  <a:pt x="0" y="2816797"/>
                </a:lnTo>
                <a:lnTo>
                  <a:pt x="0" y="0"/>
                </a:lnTo>
                <a:close/>
              </a:path>
            </a:pathLst>
          </a:custGeom>
          <a:blipFill>
            <a:blip r:embed="rId4"/>
            <a:stretch>
              <a:fillRect/>
            </a:stretch>
          </a:blipFill>
        </p:spPr>
        <p:txBody>
          <a:bodyPr/>
          <a:lstStyle/>
          <a:p>
            <a:endParaRPr lang="fr-CA"/>
          </a:p>
        </p:txBody>
      </p:sp>
      <p:sp>
        <p:nvSpPr>
          <p:cNvPr id="8" name="TextBox 8"/>
          <p:cNvSpPr txBox="1"/>
          <p:nvPr/>
        </p:nvSpPr>
        <p:spPr>
          <a:xfrm>
            <a:off x="2080037" y="1177831"/>
            <a:ext cx="11329077" cy="3242310"/>
          </a:xfrm>
          <a:prstGeom prst="rect">
            <a:avLst/>
          </a:prstGeom>
        </p:spPr>
        <p:txBody>
          <a:bodyPr lIns="0" tIns="0" rIns="0" bIns="0" rtlCol="0" anchor="t">
            <a:spAutoFit/>
          </a:bodyPr>
          <a:lstStyle/>
          <a:p>
            <a:pPr algn="l">
              <a:lnSpc>
                <a:spcPts val="5040"/>
              </a:lnSpc>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On ne lâche pas tout va bien !</a:t>
            </a:r>
          </a:p>
          <a:p>
            <a:pPr algn="l">
              <a:lnSpc>
                <a:spcPts val="5040"/>
              </a:lnSpc>
            </a:pPr>
            <a:endParaRPr lang="en-US" sz="3600" i="1">
              <a:solidFill>
                <a:srgbClr val="4C5246"/>
              </a:solidFill>
              <a:latin typeface="Times New Roman MT Condensed Italics"/>
              <a:ea typeface="Times New Roman MT Condensed Italics"/>
              <a:cs typeface="Times New Roman MT Condensed Italics"/>
              <a:sym typeface="Times New Roman MT Condensed Italics"/>
            </a:endParaRPr>
          </a:p>
          <a:p>
            <a:pPr algn="l">
              <a:lnSpc>
                <a:spcPts val="5040"/>
              </a:lnSpc>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Qu’est-ce que j’ai retenu des valeurs nutritives </a:t>
            </a:r>
            <a:r>
              <a:rPr lang="en-US" sz="3600" i="1">
                <a:solidFill>
                  <a:srgbClr val="000000"/>
                </a:solidFill>
                <a:latin typeface="Times New Roman MT Condensed Italics"/>
                <a:ea typeface="Times New Roman MT Condensed Italics"/>
                <a:cs typeface="Times New Roman MT Condensed Italics"/>
                <a:sym typeface="Times New Roman MT Condensed Italics"/>
              </a:rPr>
              <a:t>? </a:t>
            </a:r>
          </a:p>
          <a:p>
            <a:pPr algn="l">
              <a:lnSpc>
                <a:spcPts val="5040"/>
              </a:lnSpc>
            </a:pPr>
            <a:endParaRPr lang="en-US" sz="3600" i="1">
              <a:solidFill>
                <a:srgbClr val="000000"/>
              </a:solidFill>
              <a:latin typeface="Times New Roman MT Condensed Italics"/>
              <a:ea typeface="Times New Roman MT Condensed Italics"/>
              <a:cs typeface="Times New Roman MT Condensed Italics"/>
              <a:sym typeface="Times New Roman MT Condensed Italics"/>
            </a:endParaRPr>
          </a:p>
          <a:p>
            <a:pPr algn="l">
              <a:lnSpc>
                <a:spcPts val="5040"/>
              </a:lnSpc>
              <a:spcBef>
                <a:spcPct val="0"/>
              </a:spcBef>
            </a:pPr>
            <a:r>
              <a:rPr lang="en-US" sz="3600" i="1">
                <a:solidFill>
                  <a:srgbClr val="000000"/>
                </a:solidFill>
                <a:latin typeface="Times New Roman MT Condensed Italics"/>
                <a:ea typeface="Times New Roman MT Condensed Italics"/>
                <a:cs typeface="Times New Roman MT Condensed Italics"/>
                <a:sym typeface="Times New Roman MT Condensed Italics"/>
              </a:rPr>
              <a:t>Wooflash : </a:t>
            </a:r>
          </a:p>
        </p:txBody>
      </p:sp>
      <p:sp>
        <p:nvSpPr>
          <p:cNvPr id="9" name="TextBox 9"/>
          <p:cNvSpPr txBox="1"/>
          <p:nvPr/>
        </p:nvSpPr>
        <p:spPr>
          <a:xfrm>
            <a:off x="4048505" y="3805462"/>
            <a:ext cx="1893093" cy="509239"/>
          </a:xfrm>
          <a:prstGeom prst="rect">
            <a:avLst/>
          </a:prstGeom>
        </p:spPr>
        <p:txBody>
          <a:bodyPr lIns="0" tIns="0" rIns="0" bIns="0" rtlCol="0" anchor="t">
            <a:spAutoFit/>
          </a:bodyPr>
          <a:lstStyle/>
          <a:p>
            <a:pPr algn="ctr">
              <a:lnSpc>
                <a:spcPts val="4217"/>
              </a:lnSpc>
              <a:spcBef>
                <a:spcPct val="0"/>
              </a:spcBef>
            </a:pPr>
            <a:r>
              <a:rPr lang="en-US" sz="3012">
                <a:solidFill>
                  <a:srgbClr val="4C5246"/>
                </a:solidFill>
                <a:latin typeface="Canva Sans"/>
                <a:ea typeface="Canva Sans"/>
                <a:cs typeface="Canva Sans"/>
                <a:sym typeface="Canva Sans"/>
              </a:rPr>
              <a:t>LSZQ8VX1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sp>
        <p:nvSpPr>
          <p:cNvPr id="2" name="AutoShape 2"/>
          <p:cNvSpPr/>
          <p:nvPr/>
        </p:nvSpPr>
        <p:spPr>
          <a:xfrm>
            <a:off x="1509026" y="1187291"/>
            <a:ext cx="0" cy="6492240"/>
          </a:xfrm>
          <a:prstGeom prst="line">
            <a:avLst/>
          </a:prstGeom>
          <a:ln w="38100" cap="flat">
            <a:solidFill>
              <a:srgbClr val="4C5246"/>
            </a:solidFill>
            <a:prstDash val="solid"/>
            <a:headEnd type="oval" w="lg" len="lg"/>
            <a:tailEnd type="oval" w="lg" len="lg"/>
          </a:ln>
        </p:spPr>
        <p:txBody>
          <a:bodyPr/>
          <a:lstStyle/>
          <a:p>
            <a:endParaRPr lang="fr-CA"/>
          </a:p>
        </p:txBody>
      </p:sp>
      <p:grpSp>
        <p:nvGrpSpPr>
          <p:cNvPr id="3" name="Group 3"/>
          <p:cNvGrpSpPr/>
          <p:nvPr/>
        </p:nvGrpSpPr>
        <p:grpSpPr>
          <a:xfrm>
            <a:off x="16245252" y="0"/>
            <a:ext cx="3086100" cy="10287000"/>
            <a:chOff x="0" y="0"/>
            <a:chExt cx="812800" cy="2709333"/>
          </a:xfrm>
        </p:grpSpPr>
        <p:sp>
          <p:nvSpPr>
            <p:cNvPr id="4" name="Freeform 4"/>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4C5246"/>
            </a:solidFill>
          </p:spPr>
          <p:txBody>
            <a:bodyPr/>
            <a:lstStyle/>
            <a:p>
              <a:endParaRPr lang="fr-CA"/>
            </a:p>
          </p:txBody>
        </p:sp>
        <p:sp>
          <p:nvSpPr>
            <p:cNvPr id="5" name="TextBox 5"/>
            <p:cNvSpPr txBox="1"/>
            <p:nvPr/>
          </p:nvSpPr>
          <p:spPr>
            <a:xfrm>
              <a:off x="0" y="-38100"/>
              <a:ext cx="812800" cy="27474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916993" y="3177540"/>
            <a:ext cx="13045934" cy="3242310"/>
          </a:xfrm>
          <a:prstGeom prst="rect">
            <a:avLst/>
          </a:prstGeom>
        </p:spPr>
        <p:txBody>
          <a:bodyPr lIns="0" tIns="0" rIns="0" bIns="0" rtlCol="0" anchor="t">
            <a:spAutoFit/>
          </a:bodyPr>
          <a:lstStyle/>
          <a:p>
            <a:pPr marL="777240" lvl="1" indent="-388620" algn="l">
              <a:lnSpc>
                <a:spcPts val="5040"/>
              </a:lnSpc>
              <a:spcBef>
                <a:spcPct val="0"/>
              </a:spcBef>
              <a:buFont typeface="Arial"/>
              <a:buChar char="•"/>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Le</a:t>
            </a:r>
            <a:r>
              <a:rPr lang="en-US" sz="3600" i="1" u="none" strike="noStrike">
                <a:solidFill>
                  <a:srgbClr val="4C5246"/>
                </a:solidFill>
                <a:latin typeface="Times New Roman MT Condensed Italics"/>
                <a:ea typeface="Times New Roman MT Condensed Italics"/>
                <a:cs typeface="Times New Roman MT Condensed Italics"/>
                <a:sym typeface="Times New Roman MT Condensed Italics"/>
              </a:rPr>
              <a:t>s produits céréaliers</a:t>
            </a:r>
          </a:p>
          <a:p>
            <a:pPr marL="777240" lvl="1" indent="-388620" algn="l">
              <a:lnSpc>
                <a:spcPts val="5040"/>
              </a:lnSpc>
              <a:spcBef>
                <a:spcPct val="0"/>
              </a:spcBef>
              <a:buFont typeface="Arial"/>
              <a:buChar char="•"/>
            </a:pPr>
            <a:r>
              <a:rPr lang="en-US" sz="3600" i="1" u="none" strike="noStrike">
                <a:solidFill>
                  <a:srgbClr val="4C5246"/>
                </a:solidFill>
                <a:latin typeface="Times New Roman MT Condensed Italics"/>
                <a:ea typeface="Times New Roman MT Condensed Italics"/>
                <a:cs typeface="Times New Roman MT Condensed Italics"/>
                <a:sym typeface="Times New Roman MT Condensed Italics"/>
              </a:rPr>
              <a:t>Les fruits et légumes</a:t>
            </a:r>
          </a:p>
          <a:p>
            <a:pPr marL="777240" lvl="1" indent="-388620" algn="l">
              <a:lnSpc>
                <a:spcPts val="5040"/>
              </a:lnSpc>
              <a:spcBef>
                <a:spcPct val="0"/>
              </a:spcBef>
              <a:buFont typeface="Arial"/>
              <a:buChar char="•"/>
            </a:pPr>
            <a:r>
              <a:rPr lang="en-US" sz="3600" i="1" u="none" strike="noStrike">
                <a:solidFill>
                  <a:srgbClr val="4C5246"/>
                </a:solidFill>
                <a:latin typeface="Times New Roman MT Condensed Italics"/>
                <a:ea typeface="Times New Roman MT Condensed Italics"/>
                <a:cs typeface="Times New Roman MT Condensed Italics"/>
                <a:sym typeface="Times New Roman MT Condensed Italics"/>
              </a:rPr>
              <a:t>Les produits laitiers</a:t>
            </a:r>
          </a:p>
          <a:p>
            <a:pPr marL="777240" lvl="1" indent="-388620" algn="l">
              <a:lnSpc>
                <a:spcPts val="5040"/>
              </a:lnSpc>
              <a:spcBef>
                <a:spcPct val="0"/>
              </a:spcBef>
              <a:buFont typeface="Arial"/>
              <a:buChar char="•"/>
            </a:pPr>
            <a:r>
              <a:rPr lang="en-US" sz="3600" i="1" u="none" strike="noStrike">
                <a:solidFill>
                  <a:srgbClr val="4C5246"/>
                </a:solidFill>
                <a:latin typeface="Times New Roman MT Condensed Italics"/>
                <a:ea typeface="Times New Roman MT Condensed Italics"/>
                <a:cs typeface="Times New Roman MT Condensed Italics"/>
                <a:sym typeface="Times New Roman MT Condensed Italics"/>
              </a:rPr>
              <a:t>Les viandes et substituts</a:t>
            </a:r>
          </a:p>
          <a:p>
            <a:pPr algn="l">
              <a:lnSpc>
                <a:spcPts val="5040"/>
              </a:lnSpc>
              <a:spcBef>
                <a:spcPct val="0"/>
              </a:spcBef>
            </a:pPr>
            <a:endParaRPr lang="en-US" sz="3600" i="1" u="none" strike="noStrike">
              <a:solidFill>
                <a:srgbClr val="4C5246"/>
              </a:solidFill>
              <a:latin typeface="Times New Roman MT Condensed Italics"/>
              <a:ea typeface="Times New Roman MT Condensed Italics"/>
              <a:cs typeface="Times New Roman MT Condensed Italics"/>
              <a:sym typeface="Times New Roman MT Condensed Italics"/>
            </a:endParaRPr>
          </a:p>
        </p:txBody>
      </p:sp>
      <p:sp>
        <p:nvSpPr>
          <p:cNvPr id="7" name="TextBox 7"/>
          <p:cNvSpPr txBox="1"/>
          <p:nvPr/>
        </p:nvSpPr>
        <p:spPr>
          <a:xfrm>
            <a:off x="2427188" y="1526192"/>
            <a:ext cx="12918953" cy="1036191"/>
          </a:xfrm>
          <a:prstGeom prst="rect">
            <a:avLst/>
          </a:prstGeom>
        </p:spPr>
        <p:txBody>
          <a:bodyPr lIns="0" tIns="0" rIns="0" bIns="0" rtlCol="0" anchor="t">
            <a:spAutoFit/>
          </a:bodyPr>
          <a:lstStyle/>
          <a:p>
            <a:pPr algn="l">
              <a:lnSpc>
                <a:spcPts val="3525"/>
              </a:lnSpc>
            </a:pPr>
            <a:r>
              <a:rPr lang="en-US" sz="4299" spc="-348">
                <a:solidFill>
                  <a:srgbClr val="4C5246"/>
                </a:solidFill>
                <a:latin typeface="Times New Roman MT Condensed"/>
                <a:ea typeface="Times New Roman MT Condensed"/>
                <a:cs typeface="Times New Roman MT Condensed"/>
                <a:sym typeface="Times New Roman MT Condensed"/>
              </a:rPr>
              <a:t>AUTREFOIS, LES ALIMENTS ÉTAIENT RÉPARTIS EN QUATRE GRANDES CATÉGORIES, APPELÉES GROUPES ALIMENTAIRES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grpSp>
        <p:nvGrpSpPr>
          <p:cNvPr id="2" name="Group 2"/>
          <p:cNvGrpSpPr/>
          <p:nvPr/>
        </p:nvGrpSpPr>
        <p:grpSpPr>
          <a:xfrm>
            <a:off x="13961076" y="0"/>
            <a:ext cx="5370276" cy="10287000"/>
            <a:chOff x="0" y="0"/>
            <a:chExt cx="1414394" cy="2709333"/>
          </a:xfrm>
        </p:grpSpPr>
        <p:sp>
          <p:nvSpPr>
            <p:cNvPr id="3" name="Freeform 3"/>
            <p:cNvSpPr/>
            <p:nvPr/>
          </p:nvSpPr>
          <p:spPr>
            <a:xfrm>
              <a:off x="0" y="0"/>
              <a:ext cx="1414394" cy="2709333"/>
            </a:xfrm>
            <a:custGeom>
              <a:avLst/>
              <a:gdLst/>
              <a:ahLst/>
              <a:cxnLst/>
              <a:rect l="l" t="t" r="r" b="b"/>
              <a:pathLst>
                <a:path w="1414394" h="2709333">
                  <a:moveTo>
                    <a:pt x="0" y="0"/>
                  </a:moveTo>
                  <a:lnTo>
                    <a:pt x="1414394" y="0"/>
                  </a:lnTo>
                  <a:lnTo>
                    <a:pt x="1414394" y="2709333"/>
                  </a:lnTo>
                  <a:lnTo>
                    <a:pt x="0" y="2709333"/>
                  </a:lnTo>
                  <a:close/>
                </a:path>
              </a:pathLst>
            </a:custGeom>
            <a:solidFill>
              <a:srgbClr val="4C5246"/>
            </a:solidFill>
          </p:spPr>
          <p:txBody>
            <a:bodyPr/>
            <a:lstStyle/>
            <a:p>
              <a:endParaRPr lang="fr-CA"/>
            </a:p>
          </p:txBody>
        </p:sp>
        <p:sp>
          <p:nvSpPr>
            <p:cNvPr id="4" name="TextBox 4"/>
            <p:cNvSpPr txBox="1"/>
            <p:nvPr/>
          </p:nvSpPr>
          <p:spPr>
            <a:xfrm>
              <a:off x="0" y="-38100"/>
              <a:ext cx="1414394" cy="2747433"/>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509026" y="1187291"/>
            <a:ext cx="0" cy="6492240"/>
          </a:xfrm>
          <a:prstGeom prst="line">
            <a:avLst/>
          </a:prstGeom>
          <a:ln w="38100" cap="flat">
            <a:solidFill>
              <a:srgbClr val="4C5246"/>
            </a:solidFill>
            <a:prstDash val="solid"/>
            <a:headEnd type="oval" w="lg" len="lg"/>
            <a:tailEnd type="oval" w="lg" len="lg"/>
          </a:ln>
        </p:spPr>
        <p:txBody>
          <a:bodyPr/>
          <a:lstStyle/>
          <a:p>
            <a:endParaRPr lang="fr-CA"/>
          </a:p>
        </p:txBody>
      </p:sp>
      <p:sp>
        <p:nvSpPr>
          <p:cNvPr id="6" name="Freeform 6"/>
          <p:cNvSpPr/>
          <p:nvPr/>
        </p:nvSpPr>
        <p:spPr>
          <a:xfrm>
            <a:off x="1896335" y="3188191"/>
            <a:ext cx="5634397" cy="5427901"/>
          </a:xfrm>
          <a:custGeom>
            <a:avLst/>
            <a:gdLst/>
            <a:ahLst/>
            <a:cxnLst/>
            <a:rect l="l" t="t" r="r" b="b"/>
            <a:pathLst>
              <a:path w="5634397" h="5427901">
                <a:moveTo>
                  <a:pt x="0" y="0"/>
                </a:moveTo>
                <a:lnTo>
                  <a:pt x="5634398" y="0"/>
                </a:lnTo>
                <a:lnTo>
                  <a:pt x="5634398" y="5427901"/>
                </a:lnTo>
                <a:lnTo>
                  <a:pt x="0" y="5427901"/>
                </a:lnTo>
                <a:lnTo>
                  <a:pt x="0" y="0"/>
                </a:lnTo>
                <a:close/>
              </a:path>
            </a:pathLst>
          </a:custGeom>
          <a:blipFill>
            <a:blip r:embed="rId2"/>
            <a:stretch>
              <a:fillRect/>
            </a:stretch>
          </a:blipFill>
        </p:spPr>
        <p:txBody>
          <a:bodyPr/>
          <a:lstStyle/>
          <a:p>
            <a:endParaRPr lang="fr-CA"/>
          </a:p>
        </p:txBody>
      </p:sp>
      <p:sp>
        <p:nvSpPr>
          <p:cNvPr id="7" name="Freeform 7"/>
          <p:cNvSpPr/>
          <p:nvPr/>
        </p:nvSpPr>
        <p:spPr>
          <a:xfrm>
            <a:off x="7961923" y="3299517"/>
            <a:ext cx="5567963" cy="5316575"/>
          </a:xfrm>
          <a:custGeom>
            <a:avLst/>
            <a:gdLst/>
            <a:ahLst/>
            <a:cxnLst/>
            <a:rect l="l" t="t" r="r" b="b"/>
            <a:pathLst>
              <a:path w="5567963" h="5316575">
                <a:moveTo>
                  <a:pt x="0" y="0"/>
                </a:moveTo>
                <a:lnTo>
                  <a:pt x="5567963" y="0"/>
                </a:lnTo>
                <a:lnTo>
                  <a:pt x="5567963" y="5316575"/>
                </a:lnTo>
                <a:lnTo>
                  <a:pt x="0" y="5316575"/>
                </a:lnTo>
                <a:lnTo>
                  <a:pt x="0" y="0"/>
                </a:lnTo>
                <a:close/>
              </a:path>
            </a:pathLst>
          </a:custGeom>
          <a:blipFill>
            <a:blip r:embed="rId3"/>
            <a:stretch>
              <a:fillRect l="-6540" r="-3297"/>
            </a:stretch>
          </a:blipFill>
        </p:spPr>
        <p:txBody>
          <a:bodyPr/>
          <a:lstStyle/>
          <a:p>
            <a:endParaRPr lang="fr-CA"/>
          </a:p>
        </p:txBody>
      </p:sp>
      <p:sp>
        <p:nvSpPr>
          <p:cNvPr id="8" name="TextBox 8"/>
          <p:cNvSpPr txBox="1"/>
          <p:nvPr/>
        </p:nvSpPr>
        <p:spPr>
          <a:xfrm>
            <a:off x="2096855" y="1190625"/>
            <a:ext cx="11864221" cy="1552062"/>
          </a:xfrm>
          <a:prstGeom prst="rect">
            <a:avLst/>
          </a:prstGeom>
        </p:spPr>
        <p:txBody>
          <a:bodyPr lIns="0" tIns="0" rIns="0" bIns="0" rtlCol="0" anchor="t">
            <a:spAutoFit/>
          </a:bodyPr>
          <a:lstStyle/>
          <a:p>
            <a:pPr algn="l">
              <a:lnSpc>
                <a:spcPts val="8117"/>
              </a:lnSpc>
            </a:pPr>
            <a:r>
              <a:rPr lang="en-US" sz="9899" spc="-801">
                <a:solidFill>
                  <a:srgbClr val="4C5246"/>
                </a:solidFill>
                <a:latin typeface="Times New Roman MT Condensed"/>
                <a:ea typeface="Times New Roman MT Condensed"/>
                <a:cs typeface="Times New Roman MT Condensed"/>
                <a:sym typeface="Times New Roman MT Condensed"/>
              </a:rPr>
              <a:t>GROUPES ALIMENTAIRES </a:t>
            </a:r>
          </a:p>
          <a:p>
            <a:pPr algn="l">
              <a:lnSpc>
                <a:spcPts val="2870"/>
              </a:lnSpc>
            </a:pPr>
            <a:r>
              <a:rPr lang="en-US" sz="3500" spc="-283">
                <a:solidFill>
                  <a:srgbClr val="4C5246"/>
                </a:solidFill>
                <a:latin typeface="Times New Roman MT Condensed"/>
                <a:ea typeface="Times New Roman MT Condensed"/>
                <a:cs typeface="Times New Roman MT Condensed"/>
                <a:sym typeface="Times New Roman MT Condensed"/>
              </a:rPr>
              <a:t> (ANCIEN GUIDE VS NOUVEAU GUIDE)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sp>
        <p:nvSpPr>
          <p:cNvPr id="2" name="AutoShape 2"/>
          <p:cNvSpPr/>
          <p:nvPr/>
        </p:nvSpPr>
        <p:spPr>
          <a:xfrm>
            <a:off x="1509026" y="1187291"/>
            <a:ext cx="0" cy="6492240"/>
          </a:xfrm>
          <a:prstGeom prst="line">
            <a:avLst/>
          </a:prstGeom>
          <a:ln w="38100" cap="flat">
            <a:solidFill>
              <a:srgbClr val="4C5246"/>
            </a:solidFill>
            <a:prstDash val="solid"/>
            <a:headEnd type="oval" w="lg" len="lg"/>
            <a:tailEnd type="oval" w="lg" len="lg"/>
          </a:ln>
        </p:spPr>
        <p:txBody>
          <a:bodyPr/>
          <a:lstStyle/>
          <a:p>
            <a:endParaRPr lang="fr-CA"/>
          </a:p>
        </p:txBody>
      </p:sp>
      <p:grpSp>
        <p:nvGrpSpPr>
          <p:cNvPr id="3" name="Group 3"/>
          <p:cNvGrpSpPr/>
          <p:nvPr/>
        </p:nvGrpSpPr>
        <p:grpSpPr>
          <a:xfrm>
            <a:off x="13961076" y="0"/>
            <a:ext cx="5370276" cy="10287000"/>
            <a:chOff x="0" y="0"/>
            <a:chExt cx="1414394" cy="2709333"/>
          </a:xfrm>
        </p:grpSpPr>
        <p:sp>
          <p:nvSpPr>
            <p:cNvPr id="4" name="Freeform 4"/>
            <p:cNvSpPr/>
            <p:nvPr/>
          </p:nvSpPr>
          <p:spPr>
            <a:xfrm>
              <a:off x="0" y="0"/>
              <a:ext cx="1414394" cy="2709333"/>
            </a:xfrm>
            <a:custGeom>
              <a:avLst/>
              <a:gdLst/>
              <a:ahLst/>
              <a:cxnLst/>
              <a:rect l="l" t="t" r="r" b="b"/>
              <a:pathLst>
                <a:path w="1414394" h="2709333">
                  <a:moveTo>
                    <a:pt x="0" y="0"/>
                  </a:moveTo>
                  <a:lnTo>
                    <a:pt x="1414394" y="0"/>
                  </a:lnTo>
                  <a:lnTo>
                    <a:pt x="1414394" y="2709333"/>
                  </a:lnTo>
                  <a:lnTo>
                    <a:pt x="0" y="2709333"/>
                  </a:lnTo>
                  <a:close/>
                </a:path>
              </a:pathLst>
            </a:custGeom>
            <a:solidFill>
              <a:srgbClr val="4C5246"/>
            </a:solidFill>
          </p:spPr>
          <p:txBody>
            <a:bodyPr/>
            <a:lstStyle/>
            <a:p>
              <a:endParaRPr lang="fr-CA"/>
            </a:p>
          </p:txBody>
        </p:sp>
        <p:sp>
          <p:nvSpPr>
            <p:cNvPr id="5" name="TextBox 5"/>
            <p:cNvSpPr txBox="1"/>
            <p:nvPr/>
          </p:nvSpPr>
          <p:spPr>
            <a:xfrm>
              <a:off x="0" y="-38100"/>
              <a:ext cx="1414394" cy="274743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728862" y="1320641"/>
            <a:ext cx="7592326" cy="1910081"/>
          </a:xfrm>
          <a:prstGeom prst="rect">
            <a:avLst/>
          </a:prstGeom>
        </p:spPr>
        <p:txBody>
          <a:bodyPr lIns="0" tIns="0" rIns="0" bIns="0" rtlCol="0" anchor="t">
            <a:spAutoFit/>
          </a:bodyPr>
          <a:lstStyle/>
          <a:p>
            <a:pPr algn="l">
              <a:lnSpc>
                <a:spcPts val="6560"/>
              </a:lnSpc>
            </a:pPr>
            <a:r>
              <a:rPr lang="en-US" sz="8000" spc="-648">
                <a:solidFill>
                  <a:srgbClr val="4C5246"/>
                </a:solidFill>
                <a:latin typeface="Times New Roman MT Condensed"/>
                <a:ea typeface="Times New Roman MT Condensed"/>
                <a:cs typeface="Times New Roman MT Condensed"/>
                <a:sym typeface="Times New Roman MT Condensed"/>
              </a:rPr>
              <a:t>VALEUR NUTRITIVE </a:t>
            </a:r>
          </a:p>
          <a:p>
            <a:pPr algn="l">
              <a:lnSpc>
                <a:spcPts val="6560"/>
              </a:lnSpc>
            </a:pPr>
            <a:endParaRPr lang="en-US" sz="8000" spc="-648">
              <a:solidFill>
                <a:srgbClr val="4C5246"/>
              </a:solidFill>
              <a:latin typeface="Times New Roman MT Condensed"/>
              <a:ea typeface="Times New Roman MT Condensed"/>
              <a:cs typeface="Times New Roman MT Condensed"/>
              <a:sym typeface="Times New Roman MT Condensed"/>
            </a:endParaRPr>
          </a:p>
        </p:txBody>
      </p:sp>
      <p:sp>
        <p:nvSpPr>
          <p:cNvPr id="7" name="TextBox 7"/>
          <p:cNvSpPr txBox="1"/>
          <p:nvPr/>
        </p:nvSpPr>
        <p:spPr>
          <a:xfrm>
            <a:off x="2344057" y="2812733"/>
            <a:ext cx="10174243" cy="7071360"/>
          </a:xfrm>
          <a:prstGeom prst="rect">
            <a:avLst/>
          </a:prstGeom>
        </p:spPr>
        <p:txBody>
          <a:bodyPr lIns="0" tIns="0" rIns="0" bIns="0" rtlCol="0" anchor="t">
            <a:spAutoFit/>
          </a:bodyPr>
          <a:lstStyle/>
          <a:p>
            <a:pPr marL="777240" lvl="1" indent="-388620" algn="l">
              <a:lnSpc>
                <a:spcPts val="5040"/>
              </a:lnSpc>
              <a:buFont typeface="Arial"/>
              <a:buChar char="•"/>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La valeur nutritive d’un aliment est basée sur la quantité et la qualité des nutriments que celui-ci contient.</a:t>
            </a:r>
          </a:p>
          <a:p>
            <a:pPr algn="l">
              <a:lnSpc>
                <a:spcPts val="5040"/>
              </a:lnSpc>
            </a:pPr>
            <a:endParaRPr lang="en-US" sz="3600" i="1">
              <a:solidFill>
                <a:srgbClr val="4C5246"/>
              </a:solidFill>
              <a:latin typeface="Times New Roman MT Condensed Italics"/>
              <a:ea typeface="Times New Roman MT Condensed Italics"/>
              <a:cs typeface="Times New Roman MT Condensed Italics"/>
              <a:sym typeface="Times New Roman MT Condensed Italics"/>
            </a:endParaRPr>
          </a:p>
          <a:p>
            <a:pPr marL="777240" lvl="1" indent="-388620" algn="l">
              <a:lnSpc>
                <a:spcPts val="5040"/>
              </a:lnSpc>
              <a:buFont typeface="Arial"/>
              <a:buChar char="•"/>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Les protéines, les sels minéraux et les vitamines sont les groupes de nutriments qui augmentent la valeur nutritive d’un aliment</a:t>
            </a:r>
          </a:p>
          <a:p>
            <a:pPr algn="l">
              <a:lnSpc>
                <a:spcPts val="5040"/>
              </a:lnSpc>
            </a:pPr>
            <a:endParaRPr lang="en-US" sz="3600" i="1">
              <a:solidFill>
                <a:srgbClr val="4C5246"/>
              </a:solidFill>
              <a:latin typeface="Times New Roman MT Condensed Italics"/>
              <a:ea typeface="Times New Roman MT Condensed Italics"/>
              <a:cs typeface="Times New Roman MT Condensed Italics"/>
              <a:sym typeface="Times New Roman MT Condensed Italics"/>
            </a:endParaRPr>
          </a:p>
          <a:p>
            <a:pPr marL="777240" lvl="1" indent="-388620" algn="l">
              <a:lnSpc>
                <a:spcPts val="5040"/>
              </a:lnSpc>
              <a:spcBef>
                <a:spcPct val="0"/>
              </a:spcBef>
              <a:buFont typeface="Arial"/>
              <a:buChar char="•"/>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Les probiotiques sont des organismes vivants ajoutés à certains produits comme compléments ayant pour effet d’aider la digestion des fibres et stimuler le système immunitaire, prévenir ou traiter la diarrhée.</a:t>
            </a:r>
          </a:p>
        </p:txBody>
      </p:sp>
      <p:sp>
        <p:nvSpPr>
          <p:cNvPr id="8" name="Freeform 8"/>
          <p:cNvSpPr/>
          <p:nvPr/>
        </p:nvSpPr>
        <p:spPr>
          <a:xfrm>
            <a:off x="12057017" y="2050416"/>
            <a:ext cx="5867910" cy="5919708"/>
          </a:xfrm>
          <a:custGeom>
            <a:avLst/>
            <a:gdLst/>
            <a:ahLst/>
            <a:cxnLst/>
            <a:rect l="l" t="t" r="r" b="b"/>
            <a:pathLst>
              <a:path w="5867910" h="5919708">
                <a:moveTo>
                  <a:pt x="0" y="0"/>
                </a:moveTo>
                <a:lnTo>
                  <a:pt x="5867910" y="0"/>
                </a:lnTo>
                <a:lnTo>
                  <a:pt x="5867910" y="5919707"/>
                </a:lnTo>
                <a:lnTo>
                  <a:pt x="0" y="5919707"/>
                </a:lnTo>
                <a:lnTo>
                  <a:pt x="0" y="0"/>
                </a:lnTo>
                <a:close/>
              </a:path>
            </a:pathLst>
          </a:custGeom>
          <a:blipFill>
            <a:blip r:embed="rId2"/>
            <a:stretch>
              <a:fillRect/>
            </a:stretch>
          </a:blipFill>
        </p:spPr>
        <p:txBody>
          <a:bodyPr/>
          <a:lstStyle/>
          <a:p>
            <a:endParaRPr lang="fr-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grpSp>
        <p:nvGrpSpPr>
          <p:cNvPr id="2" name="Group 2"/>
          <p:cNvGrpSpPr/>
          <p:nvPr/>
        </p:nvGrpSpPr>
        <p:grpSpPr>
          <a:xfrm>
            <a:off x="13961076" y="0"/>
            <a:ext cx="5370276" cy="10287000"/>
            <a:chOff x="0" y="0"/>
            <a:chExt cx="1414394" cy="2709333"/>
          </a:xfrm>
        </p:grpSpPr>
        <p:sp>
          <p:nvSpPr>
            <p:cNvPr id="3" name="Freeform 3"/>
            <p:cNvSpPr/>
            <p:nvPr/>
          </p:nvSpPr>
          <p:spPr>
            <a:xfrm>
              <a:off x="0" y="0"/>
              <a:ext cx="1414394" cy="2709333"/>
            </a:xfrm>
            <a:custGeom>
              <a:avLst/>
              <a:gdLst/>
              <a:ahLst/>
              <a:cxnLst/>
              <a:rect l="l" t="t" r="r" b="b"/>
              <a:pathLst>
                <a:path w="1414394" h="2709333">
                  <a:moveTo>
                    <a:pt x="0" y="0"/>
                  </a:moveTo>
                  <a:lnTo>
                    <a:pt x="1414394" y="0"/>
                  </a:lnTo>
                  <a:lnTo>
                    <a:pt x="1414394" y="2709333"/>
                  </a:lnTo>
                  <a:lnTo>
                    <a:pt x="0" y="2709333"/>
                  </a:lnTo>
                  <a:close/>
                </a:path>
              </a:pathLst>
            </a:custGeom>
            <a:solidFill>
              <a:srgbClr val="4C5246"/>
            </a:solidFill>
          </p:spPr>
          <p:txBody>
            <a:bodyPr/>
            <a:lstStyle/>
            <a:p>
              <a:endParaRPr lang="fr-CA"/>
            </a:p>
          </p:txBody>
        </p:sp>
        <p:sp>
          <p:nvSpPr>
            <p:cNvPr id="4" name="TextBox 4"/>
            <p:cNvSpPr txBox="1"/>
            <p:nvPr/>
          </p:nvSpPr>
          <p:spPr>
            <a:xfrm>
              <a:off x="0" y="-38100"/>
              <a:ext cx="1414394" cy="2747433"/>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509026" y="1187291"/>
            <a:ext cx="0" cy="6492240"/>
          </a:xfrm>
          <a:prstGeom prst="line">
            <a:avLst/>
          </a:prstGeom>
          <a:ln w="38100" cap="flat">
            <a:solidFill>
              <a:srgbClr val="4C5246"/>
            </a:solidFill>
            <a:prstDash val="solid"/>
            <a:headEnd type="oval" w="lg" len="lg"/>
            <a:tailEnd type="oval" w="lg" len="lg"/>
          </a:ln>
        </p:spPr>
        <p:txBody>
          <a:bodyPr/>
          <a:lstStyle/>
          <a:p>
            <a:endParaRPr lang="fr-CA"/>
          </a:p>
        </p:txBody>
      </p:sp>
      <p:graphicFrame>
        <p:nvGraphicFramePr>
          <p:cNvPr id="6" name="Object 6"/>
          <p:cNvGraphicFramePr/>
          <p:nvPr/>
        </p:nvGraphicFramePr>
        <p:xfrm>
          <a:off x="2269564" y="1187291"/>
          <a:ext cx="9774230" cy="8229600"/>
        </p:xfrm>
        <a:graphic>
          <a:graphicData uri="http://schemas.openxmlformats.org/presentationml/2006/ole">
            <mc:AlternateContent xmlns:mc="http://schemas.openxmlformats.org/markup-compatibility/2006">
              <mc:Choice xmlns:v="urn:schemas-microsoft-com:vml" Requires="v">
                <p:oleObj name="Worksheet" r:id="rId2" imgW="11722100" imgH="10172700" progId="Excel.Sheet.12">
                  <p:embed/>
                </p:oleObj>
              </mc:Choice>
              <mc:Fallback>
                <p:oleObj name="Worksheet" r:id="rId2" imgW="11722100" imgH="10172700" progId="Excel.Sheet.12">
                  <p:embed/>
                  <p:pic>
                    <p:nvPicPr>
                      <p:cNvPr id="0" name=""/>
                      <p:cNvPicPr/>
                      <p:nvPr/>
                    </p:nvPicPr>
                    <p:blipFill>
                      <a:blip r:embed="rId3"/>
                      <a:stretch>
                        <a:fillRect/>
                      </a:stretch>
                    </p:blipFill>
                    <p:spPr>
                      <a:xfrm>
                        <a:off x="2269564" y="1187291"/>
                        <a:ext cx="9774230" cy="8229600"/>
                      </a:xfrm>
                      <a:prstGeom prst="rect">
                        <a:avLst/>
                      </a:prstGeom>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sp>
        <p:nvSpPr>
          <p:cNvPr id="2" name="AutoShape 2"/>
          <p:cNvSpPr/>
          <p:nvPr/>
        </p:nvSpPr>
        <p:spPr>
          <a:xfrm>
            <a:off x="1509026" y="1187291"/>
            <a:ext cx="0" cy="6492240"/>
          </a:xfrm>
          <a:prstGeom prst="line">
            <a:avLst/>
          </a:prstGeom>
          <a:ln w="38100" cap="flat">
            <a:solidFill>
              <a:srgbClr val="4C5246"/>
            </a:solidFill>
            <a:prstDash val="solid"/>
            <a:headEnd type="oval" w="lg" len="lg"/>
            <a:tailEnd type="oval" w="lg" len="lg"/>
          </a:ln>
        </p:spPr>
        <p:txBody>
          <a:bodyPr/>
          <a:lstStyle/>
          <a:p>
            <a:endParaRPr lang="fr-CA"/>
          </a:p>
        </p:txBody>
      </p:sp>
      <p:grpSp>
        <p:nvGrpSpPr>
          <p:cNvPr id="3" name="Group 3"/>
          <p:cNvGrpSpPr/>
          <p:nvPr/>
        </p:nvGrpSpPr>
        <p:grpSpPr>
          <a:xfrm>
            <a:off x="16245252" y="0"/>
            <a:ext cx="3086100" cy="10287000"/>
            <a:chOff x="0" y="0"/>
            <a:chExt cx="812800" cy="2709333"/>
          </a:xfrm>
        </p:grpSpPr>
        <p:sp>
          <p:nvSpPr>
            <p:cNvPr id="4" name="Freeform 4"/>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4C5246"/>
            </a:solidFill>
          </p:spPr>
          <p:txBody>
            <a:bodyPr/>
            <a:lstStyle/>
            <a:p>
              <a:endParaRPr lang="fr-CA"/>
            </a:p>
          </p:txBody>
        </p:sp>
        <p:sp>
          <p:nvSpPr>
            <p:cNvPr id="5" name="TextBox 5"/>
            <p:cNvSpPr txBox="1"/>
            <p:nvPr/>
          </p:nvSpPr>
          <p:spPr>
            <a:xfrm>
              <a:off x="0" y="-38100"/>
              <a:ext cx="812800" cy="2747433"/>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V="1">
            <a:off x="4983222" y="3053301"/>
            <a:ext cx="10545683" cy="990874"/>
          </a:xfrm>
          <a:prstGeom prst="line">
            <a:avLst/>
          </a:prstGeom>
          <a:ln w="38100" cap="flat">
            <a:solidFill>
              <a:srgbClr val="4C5246"/>
            </a:solidFill>
            <a:prstDash val="solid"/>
            <a:headEnd type="none" w="sm" len="sm"/>
            <a:tailEnd type="none" w="sm" len="sm"/>
          </a:ln>
        </p:spPr>
        <p:txBody>
          <a:bodyPr/>
          <a:lstStyle/>
          <a:p>
            <a:endParaRPr lang="fr-CA"/>
          </a:p>
        </p:txBody>
      </p:sp>
      <p:sp>
        <p:nvSpPr>
          <p:cNvPr id="7" name="AutoShape 7"/>
          <p:cNvSpPr/>
          <p:nvPr/>
        </p:nvSpPr>
        <p:spPr>
          <a:xfrm flipV="1">
            <a:off x="5755670" y="5117697"/>
            <a:ext cx="9754184" cy="990874"/>
          </a:xfrm>
          <a:prstGeom prst="line">
            <a:avLst/>
          </a:prstGeom>
          <a:ln w="38100" cap="flat">
            <a:solidFill>
              <a:srgbClr val="4C5246"/>
            </a:solidFill>
            <a:prstDash val="solid"/>
            <a:headEnd type="none" w="sm" len="sm"/>
            <a:tailEnd type="none" w="sm" len="sm"/>
          </a:ln>
        </p:spPr>
        <p:txBody>
          <a:bodyPr/>
          <a:lstStyle/>
          <a:p>
            <a:endParaRPr lang="fr-CA"/>
          </a:p>
        </p:txBody>
      </p:sp>
      <p:sp>
        <p:nvSpPr>
          <p:cNvPr id="8" name="AutoShape 8"/>
          <p:cNvSpPr/>
          <p:nvPr/>
        </p:nvSpPr>
        <p:spPr>
          <a:xfrm>
            <a:off x="5995918" y="7660481"/>
            <a:ext cx="9513936" cy="781266"/>
          </a:xfrm>
          <a:prstGeom prst="line">
            <a:avLst/>
          </a:prstGeom>
          <a:ln w="38100" cap="flat">
            <a:solidFill>
              <a:srgbClr val="4C5246"/>
            </a:solidFill>
            <a:prstDash val="solid"/>
            <a:headEnd type="none" w="sm" len="sm"/>
            <a:tailEnd type="none" w="sm" len="sm"/>
          </a:ln>
        </p:spPr>
        <p:txBody>
          <a:bodyPr/>
          <a:lstStyle/>
          <a:p>
            <a:endParaRPr lang="fr-CA"/>
          </a:p>
        </p:txBody>
      </p:sp>
      <p:sp>
        <p:nvSpPr>
          <p:cNvPr id="9" name="Freeform 9"/>
          <p:cNvSpPr/>
          <p:nvPr/>
        </p:nvSpPr>
        <p:spPr>
          <a:xfrm>
            <a:off x="2162581" y="1705079"/>
            <a:ext cx="4131565" cy="6236325"/>
          </a:xfrm>
          <a:custGeom>
            <a:avLst/>
            <a:gdLst/>
            <a:ahLst/>
            <a:cxnLst/>
            <a:rect l="l" t="t" r="r" b="b"/>
            <a:pathLst>
              <a:path w="4131565" h="6236325">
                <a:moveTo>
                  <a:pt x="0" y="0"/>
                </a:moveTo>
                <a:lnTo>
                  <a:pt x="4131565" y="0"/>
                </a:lnTo>
                <a:lnTo>
                  <a:pt x="4131565" y="6236325"/>
                </a:lnTo>
                <a:lnTo>
                  <a:pt x="0" y="6236325"/>
                </a:lnTo>
                <a:lnTo>
                  <a:pt x="0" y="0"/>
                </a:lnTo>
                <a:close/>
              </a:path>
            </a:pathLst>
          </a:custGeom>
          <a:blipFill>
            <a:blip r:embed="rId2"/>
            <a:stretch>
              <a:fillRect/>
            </a:stretch>
          </a:blipFill>
        </p:spPr>
        <p:txBody>
          <a:bodyPr/>
          <a:lstStyle/>
          <a:p>
            <a:endParaRPr lang="fr-CA"/>
          </a:p>
        </p:txBody>
      </p:sp>
      <p:sp>
        <p:nvSpPr>
          <p:cNvPr id="10" name="TextBox 10"/>
          <p:cNvSpPr txBox="1"/>
          <p:nvPr/>
        </p:nvSpPr>
        <p:spPr>
          <a:xfrm>
            <a:off x="6928652" y="1162050"/>
            <a:ext cx="4555367" cy="1081406"/>
          </a:xfrm>
          <a:prstGeom prst="rect">
            <a:avLst/>
          </a:prstGeom>
        </p:spPr>
        <p:txBody>
          <a:bodyPr lIns="0" tIns="0" rIns="0" bIns="0" rtlCol="0" anchor="t">
            <a:spAutoFit/>
          </a:bodyPr>
          <a:lstStyle/>
          <a:p>
            <a:pPr algn="l">
              <a:lnSpc>
                <a:spcPts val="6560"/>
              </a:lnSpc>
            </a:pPr>
            <a:r>
              <a:rPr lang="en-US" sz="8000" spc="-648">
                <a:solidFill>
                  <a:srgbClr val="4C5246"/>
                </a:solidFill>
                <a:latin typeface="Times New Roman MT Condensed"/>
                <a:ea typeface="Times New Roman MT Condensed"/>
                <a:cs typeface="Times New Roman MT Condensed"/>
                <a:sym typeface="Times New Roman MT Condensed"/>
              </a:rPr>
              <a:t>ÉTIQUETTE</a:t>
            </a:r>
          </a:p>
        </p:txBody>
      </p:sp>
      <p:sp>
        <p:nvSpPr>
          <p:cNvPr id="11" name="TextBox 11"/>
          <p:cNvSpPr txBox="1"/>
          <p:nvPr/>
        </p:nvSpPr>
        <p:spPr>
          <a:xfrm>
            <a:off x="5995918" y="2304208"/>
            <a:ext cx="10126884" cy="554991"/>
          </a:xfrm>
          <a:prstGeom prst="rect">
            <a:avLst/>
          </a:prstGeom>
        </p:spPr>
        <p:txBody>
          <a:bodyPr lIns="0" tIns="0" rIns="0" bIns="0" rtlCol="0" anchor="t">
            <a:spAutoFit/>
          </a:bodyPr>
          <a:lstStyle/>
          <a:p>
            <a:pPr algn="r">
              <a:lnSpc>
                <a:spcPts val="4059"/>
              </a:lnSpc>
              <a:spcBef>
                <a:spcPct val="0"/>
              </a:spcBef>
            </a:pPr>
            <a:r>
              <a:rPr lang="en-US" sz="2899" i="1" spc="-234">
                <a:solidFill>
                  <a:srgbClr val="4C5246"/>
                </a:solidFill>
                <a:latin typeface="Times New Roman MT Condensed Italics"/>
                <a:ea typeface="Times New Roman MT Condensed Italics"/>
                <a:cs typeface="Times New Roman MT Condensed Italics"/>
                <a:sym typeface="Times New Roman MT Condensed Italics"/>
              </a:rPr>
              <a:t>Liste d’ingrédients ( Les ingrédients doivent être inscrits et placés par ordre croissant selon qté sur la liste) </a:t>
            </a:r>
          </a:p>
        </p:txBody>
      </p:sp>
      <p:sp>
        <p:nvSpPr>
          <p:cNvPr id="12" name="TextBox 12"/>
          <p:cNvSpPr txBox="1"/>
          <p:nvPr/>
        </p:nvSpPr>
        <p:spPr>
          <a:xfrm>
            <a:off x="7605447" y="4457932"/>
            <a:ext cx="8073995" cy="554990"/>
          </a:xfrm>
          <a:prstGeom prst="rect">
            <a:avLst/>
          </a:prstGeom>
        </p:spPr>
        <p:txBody>
          <a:bodyPr lIns="0" tIns="0" rIns="0" bIns="0" rtlCol="0" anchor="t">
            <a:spAutoFit/>
          </a:bodyPr>
          <a:lstStyle/>
          <a:p>
            <a:pPr algn="r">
              <a:lnSpc>
                <a:spcPts val="4060"/>
              </a:lnSpc>
              <a:spcBef>
                <a:spcPct val="0"/>
              </a:spcBef>
            </a:pPr>
            <a:r>
              <a:rPr lang="en-US" sz="2900" i="1" spc="-234">
                <a:solidFill>
                  <a:srgbClr val="4C5246"/>
                </a:solidFill>
                <a:latin typeface="Times New Roman MT Condensed Italics"/>
                <a:ea typeface="Times New Roman MT Condensed Italics"/>
                <a:cs typeface="Times New Roman MT Condensed Italics"/>
                <a:sym typeface="Times New Roman MT Condensed Italics"/>
              </a:rPr>
              <a:t>Tableau d’information nutritionnelle ( Valeur nutritive et calorifique du produit) </a:t>
            </a:r>
          </a:p>
        </p:txBody>
      </p:sp>
      <p:sp>
        <p:nvSpPr>
          <p:cNvPr id="13" name="TextBox 13"/>
          <p:cNvSpPr txBox="1"/>
          <p:nvPr/>
        </p:nvSpPr>
        <p:spPr>
          <a:xfrm>
            <a:off x="6589970" y="7070596"/>
            <a:ext cx="8938781" cy="554990"/>
          </a:xfrm>
          <a:prstGeom prst="rect">
            <a:avLst/>
          </a:prstGeom>
        </p:spPr>
        <p:txBody>
          <a:bodyPr lIns="0" tIns="0" rIns="0" bIns="0" rtlCol="0" anchor="t">
            <a:spAutoFit/>
          </a:bodyPr>
          <a:lstStyle/>
          <a:p>
            <a:pPr algn="r">
              <a:lnSpc>
                <a:spcPts val="4060"/>
              </a:lnSpc>
              <a:spcBef>
                <a:spcPct val="0"/>
              </a:spcBef>
            </a:pPr>
            <a:r>
              <a:rPr lang="en-US" sz="2900" i="1" spc="-234">
                <a:solidFill>
                  <a:srgbClr val="4C5246"/>
                </a:solidFill>
                <a:latin typeface="Times New Roman MT Condensed Italics"/>
                <a:ea typeface="Times New Roman MT Condensed Italics"/>
                <a:cs typeface="Times New Roman MT Condensed Italics"/>
                <a:sym typeface="Times New Roman MT Condensed Italics"/>
              </a:rPr>
              <a:t>Allégations nutritionnelles ( Écrit en gros caractères et servent a préciser une caractéristique)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sp>
        <p:nvSpPr>
          <p:cNvPr id="2" name="AutoShape 2"/>
          <p:cNvSpPr/>
          <p:nvPr/>
        </p:nvSpPr>
        <p:spPr>
          <a:xfrm>
            <a:off x="1509026" y="1187291"/>
            <a:ext cx="0" cy="6492240"/>
          </a:xfrm>
          <a:prstGeom prst="line">
            <a:avLst/>
          </a:prstGeom>
          <a:ln w="38100" cap="flat">
            <a:solidFill>
              <a:srgbClr val="4C5246"/>
            </a:solidFill>
            <a:prstDash val="solid"/>
            <a:headEnd type="oval" w="lg" len="lg"/>
            <a:tailEnd type="oval" w="lg" len="lg"/>
          </a:ln>
        </p:spPr>
        <p:txBody>
          <a:bodyPr/>
          <a:lstStyle/>
          <a:p>
            <a:endParaRPr lang="fr-CA"/>
          </a:p>
        </p:txBody>
      </p:sp>
      <p:grpSp>
        <p:nvGrpSpPr>
          <p:cNvPr id="3" name="Group 3"/>
          <p:cNvGrpSpPr/>
          <p:nvPr/>
        </p:nvGrpSpPr>
        <p:grpSpPr>
          <a:xfrm>
            <a:off x="13961076" y="0"/>
            <a:ext cx="5370276" cy="10287000"/>
            <a:chOff x="0" y="0"/>
            <a:chExt cx="1414394" cy="2709333"/>
          </a:xfrm>
        </p:grpSpPr>
        <p:sp>
          <p:nvSpPr>
            <p:cNvPr id="4" name="Freeform 4"/>
            <p:cNvSpPr/>
            <p:nvPr/>
          </p:nvSpPr>
          <p:spPr>
            <a:xfrm>
              <a:off x="0" y="0"/>
              <a:ext cx="1414394" cy="2709333"/>
            </a:xfrm>
            <a:custGeom>
              <a:avLst/>
              <a:gdLst/>
              <a:ahLst/>
              <a:cxnLst/>
              <a:rect l="l" t="t" r="r" b="b"/>
              <a:pathLst>
                <a:path w="1414394" h="2709333">
                  <a:moveTo>
                    <a:pt x="0" y="0"/>
                  </a:moveTo>
                  <a:lnTo>
                    <a:pt x="1414394" y="0"/>
                  </a:lnTo>
                  <a:lnTo>
                    <a:pt x="1414394" y="2709333"/>
                  </a:lnTo>
                  <a:lnTo>
                    <a:pt x="0" y="2709333"/>
                  </a:lnTo>
                  <a:close/>
                </a:path>
              </a:pathLst>
            </a:custGeom>
            <a:solidFill>
              <a:srgbClr val="4C5246"/>
            </a:solidFill>
          </p:spPr>
          <p:txBody>
            <a:bodyPr/>
            <a:lstStyle/>
            <a:p>
              <a:endParaRPr lang="fr-CA"/>
            </a:p>
          </p:txBody>
        </p:sp>
        <p:sp>
          <p:nvSpPr>
            <p:cNvPr id="5" name="TextBox 5"/>
            <p:cNvSpPr txBox="1"/>
            <p:nvPr/>
          </p:nvSpPr>
          <p:spPr>
            <a:xfrm>
              <a:off x="0" y="-38100"/>
              <a:ext cx="1414394"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2716338" y="3491288"/>
            <a:ext cx="3194525" cy="3578800"/>
          </a:xfrm>
          <a:custGeom>
            <a:avLst/>
            <a:gdLst/>
            <a:ahLst/>
            <a:cxnLst/>
            <a:rect l="l" t="t" r="r" b="b"/>
            <a:pathLst>
              <a:path w="3194525" h="3578800">
                <a:moveTo>
                  <a:pt x="0" y="0"/>
                </a:moveTo>
                <a:lnTo>
                  <a:pt x="3194525" y="0"/>
                </a:lnTo>
                <a:lnTo>
                  <a:pt x="3194525" y="3578800"/>
                </a:lnTo>
                <a:lnTo>
                  <a:pt x="0" y="3578800"/>
                </a:lnTo>
                <a:lnTo>
                  <a:pt x="0" y="0"/>
                </a:lnTo>
                <a:close/>
              </a:path>
            </a:pathLst>
          </a:custGeom>
          <a:blipFill>
            <a:blip r:embed="rId2"/>
            <a:stretch>
              <a:fillRect l="-30451" r="-30451"/>
            </a:stretch>
          </a:blipFill>
        </p:spPr>
        <p:txBody>
          <a:bodyPr/>
          <a:lstStyle/>
          <a:p>
            <a:endParaRPr lang="fr-CA"/>
          </a:p>
        </p:txBody>
      </p:sp>
      <p:sp>
        <p:nvSpPr>
          <p:cNvPr id="7" name="TextBox 7"/>
          <p:cNvSpPr txBox="1"/>
          <p:nvPr/>
        </p:nvSpPr>
        <p:spPr>
          <a:xfrm>
            <a:off x="2665634" y="1320641"/>
            <a:ext cx="7592326" cy="1081406"/>
          </a:xfrm>
          <a:prstGeom prst="rect">
            <a:avLst/>
          </a:prstGeom>
        </p:spPr>
        <p:txBody>
          <a:bodyPr lIns="0" tIns="0" rIns="0" bIns="0" rtlCol="0" anchor="t">
            <a:spAutoFit/>
          </a:bodyPr>
          <a:lstStyle/>
          <a:p>
            <a:pPr algn="l">
              <a:lnSpc>
                <a:spcPts val="6560"/>
              </a:lnSpc>
            </a:pPr>
            <a:r>
              <a:rPr lang="en-US" sz="8000" spc="-648">
                <a:solidFill>
                  <a:srgbClr val="4C5246"/>
                </a:solidFill>
                <a:latin typeface="Times New Roman MT Condensed"/>
                <a:ea typeface="Times New Roman MT Condensed"/>
                <a:cs typeface="Times New Roman MT Condensed"/>
                <a:sym typeface="Times New Roman MT Condensed"/>
              </a:rPr>
              <a:t>ÉTIQUETTE </a:t>
            </a:r>
          </a:p>
        </p:txBody>
      </p:sp>
      <p:sp>
        <p:nvSpPr>
          <p:cNvPr id="8" name="TextBox 8"/>
          <p:cNvSpPr txBox="1"/>
          <p:nvPr/>
        </p:nvSpPr>
        <p:spPr>
          <a:xfrm>
            <a:off x="2665634" y="2815967"/>
            <a:ext cx="9486175" cy="6433185"/>
          </a:xfrm>
          <a:prstGeom prst="rect">
            <a:avLst/>
          </a:prstGeom>
        </p:spPr>
        <p:txBody>
          <a:bodyPr lIns="0" tIns="0" rIns="0" bIns="0" rtlCol="0" anchor="t">
            <a:spAutoFit/>
          </a:bodyPr>
          <a:lstStyle/>
          <a:p>
            <a:pPr algn="l">
              <a:lnSpc>
                <a:spcPts val="5040"/>
              </a:lnSpc>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Une loi oblige les fabricants à identifier les produits alimentaires de manière uniforme afin que le consommateur puisse :</a:t>
            </a:r>
          </a:p>
          <a:p>
            <a:pPr algn="l">
              <a:lnSpc>
                <a:spcPts val="5040"/>
              </a:lnSpc>
            </a:pPr>
            <a:endParaRPr lang="en-US" sz="3600" i="1">
              <a:solidFill>
                <a:srgbClr val="4C5246"/>
              </a:solidFill>
              <a:latin typeface="Times New Roman MT Condensed Italics"/>
              <a:ea typeface="Times New Roman MT Condensed Italics"/>
              <a:cs typeface="Times New Roman MT Condensed Italics"/>
              <a:sym typeface="Times New Roman MT Condensed Italics"/>
            </a:endParaRPr>
          </a:p>
          <a:p>
            <a:pPr marL="777240" lvl="1" indent="-388620" algn="l">
              <a:lnSpc>
                <a:spcPts val="5040"/>
              </a:lnSpc>
              <a:buFont typeface="Arial"/>
              <a:buChar char="•"/>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Comparer facilement les produits</a:t>
            </a:r>
          </a:p>
          <a:p>
            <a:pPr marL="777240" lvl="1" indent="-388620" algn="l">
              <a:lnSpc>
                <a:spcPts val="5040"/>
              </a:lnSpc>
              <a:buFont typeface="Arial"/>
              <a:buChar char="•"/>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Vérifier la valeur nutritive et calorique d’un aliment</a:t>
            </a:r>
          </a:p>
          <a:p>
            <a:pPr marL="777240" lvl="1" indent="-388620" algn="l">
              <a:lnSpc>
                <a:spcPts val="5040"/>
              </a:lnSpc>
              <a:buFont typeface="Arial"/>
              <a:buChar char="•"/>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Respecter plus facilement certains régimes</a:t>
            </a:r>
          </a:p>
          <a:p>
            <a:pPr marL="777240" lvl="1" indent="-388620" algn="l">
              <a:lnSpc>
                <a:spcPts val="5040"/>
              </a:lnSpc>
              <a:buFont typeface="Arial"/>
              <a:buChar char="•"/>
            </a:pPr>
            <a:r>
              <a:rPr lang="en-US" sz="3600" i="1">
                <a:solidFill>
                  <a:srgbClr val="4C5246"/>
                </a:solidFill>
                <a:latin typeface="Times New Roman MT Condensed Italics"/>
                <a:ea typeface="Times New Roman MT Condensed Italics"/>
                <a:cs typeface="Times New Roman MT Condensed Italics"/>
                <a:sym typeface="Times New Roman MT Condensed Italics"/>
              </a:rPr>
              <a:t>Ajuster la consommation de certains nutriments (en augmenter ou en diminuer l’apport)</a:t>
            </a:r>
          </a:p>
          <a:p>
            <a:pPr algn="l">
              <a:lnSpc>
                <a:spcPts val="5040"/>
              </a:lnSpc>
              <a:spcBef>
                <a:spcPct val="0"/>
              </a:spcBef>
            </a:pPr>
            <a:endParaRPr lang="en-US" sz="3600" i="1">
              <a:solidFill>
                <a:srgbClr val="4C5246"/>
              </a:solidFill>
              <a:latin typeface="Times New Roman MT Condensed Italics"/>
              <a:ea typeface="Times New Roman MT Condensed Italics"/>
              <a:cs typeface="Times New Roman MT Condensed Italics"/>
              <a:sym typeface="Times New Roman MT Condensed Itali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sp>
        <p:nvSpPr>
          <p:cNvPr id="2" name="AutoShape 2"/>
          <p:cNvSpPr/>
          <p:nvPr/>
        </p:nvSpPr>
        <p:spPr>
          <a:xfrm>
            <a:off x="1509026" y="1187291"/>
            <a:ext cx="0" cy="6492240"/>
          </a:xfrm>
          <a:prstGeom prst="line">
            <a:avLst/>
          </a:prstGeom>
          <a:ln w="38100" cap="flat">
            <a:solidFill>
              <a:srgbClr val="4C5246"/>
            </a:solidFill>
            <a:prstDash val="solid"/>
            <a:headEnd type="oval" w="lg" len="lg"/>
            <a:tailEnd type="oval" w="lg" len="lg"/>
          </a:ln>
        </p:spPr>
        <p:txBody>
          <a:bodyPr/>
          <a:lstStyle/>
          <a:p>
            <a:endParaRPr lang="fr-CA"/>
          </a:p>
        </p:txBody>
      </p:sp>
      <p:sp>
        <p:nvSpPr>
          <p:cNvPr id="3" name="Freeform 3"/>
          <p:cNvSpPr/>
          <p:nvPr/>
        </p:nvSpPr>
        <p:spPr>
          <a:xfrm>
            <a:off x="2034330" y="3084673"/>
            <a:ext cx="6232053" cy="6173627"/>
          </a:xfrm>
          <a:custGeom>
            <a:avLst/>
            <a:gdLst/>
            <a:ahLst/>
            <a:cxnLst/>
            <a:rect l="l" t="t" r="r" b="b"/>
            <a:pathLst>
              <a:path w="6232053" h="6173627">
                <a:moveTo>
                  <a:pt x="0" y="0"/>
                </a:moveTo>
                <a:lnTo>
                  <a:pt x="6232053" y="0"/>
                </a:lnTo>
                <a:lnTo>
                  <a:pt x="6232053" y="6173627"/>
                </a:lnTo>
                <a:lnTo>
                  <a:pt x="0" y="6173627"/>
                </a:lnTo>
                <a:lnTo>
                  <a:pt x="0" y="0"/>
                </a:lnTo>
                <a:close/>
              </a:path>
            </a:pathLst>
          </a:custGeom>
          <a:blipFill>
            <a:blip r:embed="rId2"/>
            <a:stretch>
              <a:fillRect/>
            </a:stretch>
          </a:blipFill>
        </p:spPr>
        <p:txBody>
          <a:bodyPr/>
          <a:lstStyle/>
          <a:p>
            <a:endParaRPr lang="fr-CA"/>
          </a:p>
        </p:txBody>
      </p:sp>
      <p:sp>
        <p:nvSpPr>
          <p:cNvPr id="4" name="AutoShape 4"/>
          <p:cNvSpPr/>
          <p:nvPr/>
        </p:nvSpPr>
        <p:spPr>
          <a:xfrm flipH="1">
            <a:off x="6662482" y="2795260"/>
            <a:ext cx="2270793" cy="1914442"/>
          </a:xfrm>
          <a:prstGeom prst="line">
            <a:avLst/>
          </a:prstGeom>
          <a:ln w="38100" cap="flat">
            <a:solidFill>
              <a:srgbClr val="4C5246"/>
            </a:solidFill>
            <a:prstDash val="solid"/>
            <a:headEnd type="oval" w="lg" len="lg"/>
            <a:tailEnd type="oval" w="lg" len="lg"/>
          </a:ln>
        </p:spPr>
        <p:txBody>
          <a:bodyPr/>
          <a:lstStyle/>
          <a:p>
            <a:endParaRPr lang="fr-CA"/>
          </a:p>
        </p:txBody>
      </p:sp>
      <p:sp>
        <p:nvSpPr>
          <p:cNvPr id="5" name="AutoShape 5"/>
          <p:cNvSpPr/>
          <p:nvPr/>
        </p:nvSpPr>
        <p:spPr>
          <a:xfrm flipH="1">
            <a:off x="6819815" y="4388896"/>
            <a:ext cx="4196703" cy="955924"/>
          </a:xfrm>
          <a:prstGeom prst="line">
            <a:avLst/>
          </a:prstGeom>
          <a:ln w="38100" cap="flat">
            <a:solidFill>
              <a:srgbClr val="4C5246"/>
            </a:solidFill>
            <a:prstDash val="solid"/>
            <a:headEnd type="oval" w="lg" len="lg"/>
            <a:tailEnd type="oval" w="lg" len="lg"/>
          </a:ln>
        </p:spPr>
        <p:txBody>
          <a:bodyPr/>
          <a:lstStyle/>
          <a:p>
            <a:endParaRPr lang="fr-CA"/>
          </a:p>
        </p:txBody>
      </p:sp>
      <p:sp>
        <p:nvSpPr>
          <p:cNvPr id="6" name="AutoShape 6"/>
          <p:cNvSpPr/>
          <p:nvPr/>
        </p:nvSpPr>
        <p:spPr>
          <a:xfrm flipH="1" flipV="1">
            <a:off x="6819815" y="5932696"/>
            <a:ext cx="4021513" cy="56479"/>
          </a:xfrm>
          <a:prstGeom prst="line">
            <a:avLst/>
          </a:prstGeom>
          <a:ln w="38100" cap="flat">
            <a:solidFill>
              <a:srgbClr val="4C5246"/>
            </a:solidFill>
            <a:prstDash val="solid"/>
            <a:headEnd type="oval" w="lg" len="lg"/>
            <a:tailEnd type="oval" w="lg" len="lg"/>
          </a:ln>
        </p:spPr>
        <p:txBody>
          <a:bodyPr/>
          <a:lstStyle/>
          <a:p>
            <a:endParaRPr lang="fr-CA"/>
          </a:p>
        </p:txBody>
      </p:sp>
      <p:sp>
        <p:nvSpPr>
          <p:cNvPr id="7" name="TextBox 7"/>
          <p:cNvSpPr txBox="1"/>
          <p:nvPr/>
        </p:nvSpPr>
        <p:spPr>
          <a:xfrm>
            <a:off x="1941075" y="1301591"/>
            <a:ext cx="13984400" cy="933077"/>
          </a:xfrm>
          <a:prstGeom prst="rect">
            <a:avLst/>
          </a:prstGeom>
        </p:spPr>
        <p:txBody>
          <a:bodyPr lIns="0" tIns="0" rIns="0" bIns="0" rtlCol="0" anchor="t">
            <a:spAutoFit/>
          </a:bodyPr>
          <a:lstStyle/>
          <a:p>
            <a:pPr algn="l">
              <a:lnSpc>
                <a:spcPts val="5658"/>
              </a:lnSpc>
            </a:pPr>
            <a:r>
              <a:rPr lang="en-US" sz="6900" spc="-558">
                <a:solidFill>
                  <a:srgbClr val="4C5246"/>
                </a:solidFill>
                <a:latin typeface="Times New Roman MT Condensed"/>
                <a:ea typeface="Times New Roman MT Condensed"/>
                <a:cs typeface="Times New Roman MT Condensed"/>
                <a:sym typeface="Times New Roman MT Condensed"/>
              </a:rPr>
              <a:t>RÈGLES DE CONSERVATION PAR CATÉGORIE :</a:t>
            </a:r>
          </a:p>
        </p:txBody>
      </p:sp>
      <p:grpSp>
        <p:nvGrpSpPr>
          <p:cNvPr id="8" name="Group 8"/>
          <p:cNvGrpSpPr/>
          <p:nvPr/>
        </p:nvGrpSpPr>
        <p:grpSpPr>
          <a:xfrm>
            <a:off x="16245252" y="0"/>
            <a:ext cx="3086100" cy="10287000"/>
            <a:chOff x="0" y="0"/>
            <a:chExt cx="812800" cy="2709333"/>
          </a:xfrm>
        </p:grpSpPr>
        <p:sp>
          <p:nvSpPr>
            <p:cNvPr id="9" name="Freeform 9"/>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4C5246"/>
            </a:solidFill>
          </p:spPr>
          <p:txBody>
            <a:bodyPr/>
            <a:lstStyle/>
            <a:p>
              <a:endParaRPr lang="fr-CA"/>
            </a:p>
          </p:txBody>
        </p:sp>
        <p:sp>
          <p:nvSpPr>
            <p:cNvPr id="10" name="TextBox 10"/>
            <p:cNvSpPr txBox="1"/>
            <p:nvPr/>
          </p:nvSpPr>
          <p:spPr>
            <a:xfrm>
              <a:off x="0" y="-38100"/>
              <a:ext cx="812800" cy="274743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9144000" y="1977767"/>
            <a:ext cx="5192024" cy="1895475"/>
          </a:xfrm>
          <a:prstGeom prst="rect">
            <a:avLst/>
          </a:prstGeom>
        </p:spPr>
        <p:txBody>
          <a:bodyPr lIns="0" tIns="0" rIns="0" bIns="0" rtlCol="0" anchor="t">
            <a:spAutoFit/>
          </a:bodyPr>
          <a:lstStyle/>
          <a:p>
            <a:pPr algn="l">
              <a:lnSpc>
                <a:spcPts val="2100"/>
              </a:lnSpc>
            </a:pPr>
            <a:r>
              <a:rPr lang="en-US" sz="1500" i="1" u="sng">
                <a:solidFill>
                  <a:srgbClr val="4C5246"/>
                </a:solidFill>
                <a:latin typeface="Times New Roman MT Condensed Italics"/>
                <a:ea typeface="Times New Roman MT Condensed Italics"/>
                <a:cs typeface="Times New Roman MT Condensed Italics"/>
                <a:sym typeface="Times New Roman MT Condensed Italics"/>
              </a:rPr>
              <a:t>Fruits et légum</a:t>
            </a:r>
            <a:r>
              <a:rPr lang="en-US" sz="1500" i="1" u="sng" strike="noStrike">
                <a:solidFill>
                  <a:srgbClr val="4C5246"/>
                </a:solidFill>
                <a:latin typeface="Times New Roman MT Condensed Italics"/>
                <a:ea typeface="Times New Roman MT Condensed Italics"/>
                <a:cs typeface="Times New Roman MT Condensed Italics"/>
                <a:sym typeface="Times New Roman MT Condensed Italics"/>
              </a:rPr>
              <a:t>es</a:t>
            </a:r>
          </a:p>
          <a:p>
            <a:pPr marL="323850" lvl="1" indent="-161925" algn="l">
              <a:lnSpc>
                <a:spcPts val="2100"/>
              </a:lnSpc>
              <a:buFont typeface="Arial"/>
              <a:buChar char="•"/>
            </a:pPr>
            <a:r>
              <a:rPr lang="en-US" sz="1500" i="1" u="none" strike="noStrike">
                <a:solidFill>
                  <a:srgbClr val="4C5246"/>
                </a:solidFill>
                <a:latin typeface="Times New Roman MT Condensed Italics"/>
                <a:ea typeface="Times New Roman MT Condensed Italics"/>
                <a:cs typeface="Times New Roman MT Condensed Italics"/>
                <a:sym typeface="Times New Roman MT Condensed Italics"/>
              </a:rPr>
              <a:t>Conserver au réfrigérateur (température entre 0 °C et 4 °C) pour ralentir la dégradation.</a:t>
            </a:r>
          </a:p>
          <a:p>
            <a:pPr marL="323850" lvl="1" indent="-161925" algn="l">
              <a:lnSpc>
                <a:spcPts val="2100"/>
              </a:lnSpc>
              <a:buFont typeface="Arial"/>
              <a:buChar char="•"/>
            </a:pPr>
            <a:r>
              <a:rPr lang="en-US" sz="1500" i="1" u="none" strike="noStrike">
                <a:solidFill>
                  <a:srgbClr val="4C5246"/>
                </a:solidFill>
                <a:latin typeface="Times New Roman MT Condensed Italics"/>
                <a:ea typeface="Times New Roman MT Condensed Italics"/>
                <a:cs typeface="Times New Roman MT Condensed Italics"/>
                <a:sym typeface="Times New Roman MT Condensed Italics"/>
              </a:rPr>
              <a:t>Les fruits entiers peuvent être gardés à température ambiante quelques jours, mais une fois coupés, ils doivent être réfrigérés.</a:t>
            </a:r>
          </a:p>
          <a:p>
            <a:pPr marL="323850" lvl="1" indent="-161925" algn="l">
              <a:lnSpc>
                <a:spcPts val="2100"/>
              </a:lnSpc>
              <a:buFont typeface="Arial"/>
              <a:buChar char="•"/>
            </a:pPr>
            <a:r>
              <a:rPr lang="en-US" sz="1500" i="1" u="none" strike="noStrike">
                <a:solidFill>
                  <a:srgbClr val="4C5246"/>
                </a:solidFill>
                <a:latin typeface="Times New Roman MT Condensed Italics"/>
                <a:ea typeface="Times New Roman MT Condensed Italics"/>
                <a:cs typeface="Times New Roman MT Condensed Italics"/>
                <a:sym typeface="Times New Roman MT Condensed Italics"/>
              </a:rPr>
              <a:t>Éviter l’humidité excessive pour prévenir la moisissure.</a:t>
            </a:r>
          </a:p>
          <a:p>
            <a:pPr algn="l">
              <a:lnSpc>
                <a:spcPts val="2100"/>
              </a:lnSpc>
            </a:pPr>
            <a:endParaRPr lang="en-US" sz="1500" i="1" u="none" strike="noStrike">
              <a:solidFill>
                <a:srgbClr val="4C5246"/>
              </a:solidFill>
              <a:latin typeface="Times New Roman MT Condensed Italics"/>
              <a:ea typeface="Times New Roman MT Condensed Italics"/>
              <a:cs typeface="Times New Roman MT Condensed Italics"/>
              <a:sym typeface="Times New Roman MT Condensed Italics"/>
            </a:endParaRPr>
          </a:p>
        </p:txBody>
      </p:sp>
      <p:sp>
        <p:nvSpPr>
          <p:cNvPr id="12" name="TextBox 12"/>
          <p:cNvSpPr txBox="1"/>
          <p:nvPr/>
        </p:nvSpPr>
        <p:spPr>
          <a:xfrm>
            <a:off x="11161705" y="3861977"/>
            <a:ext cx="4495997" cy="1628775"/>
          </a:xfrm>
          <a:prstGeom prst="rect">
            <a:avLst/>
          </a:prstGeom>
        </p:spPr>
        <p:txBody>
          <a:bodyPr lIns="0" tIns="0" rIns="0" bIns="0" rtlCol="0" anchor="t">
            <a:spAutoFit/>
          </a:bodyPr>
          <a:lstStyle/>
          <a:p>
            <a:pPr algn="l">
              <a:lnSpc>
                <a:spcPts val="2100"/>
              </a:lnSpc>
            </a:pPr>
            <a:r>
              <a:rPr lang="en-US" sz="1500" i="1" u="sng">
                <a:solidFill>
                  <a:srgbClr val="4C5246"/>
                </a:solidFill>
                <a:latin typeface="Times New Roman MT Condensed Italics"/>
                <a:ea typeface="Times New Roman MT Condensed Italics"/>
                <a:cs typeface="Times New Roman MT Condensed Italics"/>
                <a:sym typeface="Times New Roman MT Condensed Italics"/>
              </a:rPr>
              <a:t>Produits laitiers</a:t>
            </a:r>
          </a:p>
          <a:p>
            <a:pPr marL="323850" lvl="1" indent="-161925" algn="l">
              <a:lnSpc>
                <a:spcPts val="2100"/>
              </a:lnSpc>
              <a:spcBef>
                <a:spcPct val="0"/>
              </a:spcBef>
              <a:buFont typeface="Arial"/>
              <a:buChar char="•"/>
            </a:pPr>
            <a:r>
              <a:rPr lang="en-US" sz="1500" i="1">
                <a:solidFill>
                  <a:srgbClr val="4C5246"/>
                </a:solidFill>
                <a:latin typeface="Times New Roman MT Condensed Italics"/>
                <a:ea typeface="Times New Roman MT Condensed Italics"/>
                <a:cs typeface="Times New Roman MT Condensed Italics"/>
                <a:sym typeface="Times New Roman MT Condensed Italics"/>
              </a:rPr>
              <a:t>Touj</a:t>
            </a:r>
            <a:r>
              <a:rPr lang="en-US" sz="1500" i="1" u="none" strike="noStrike">
                <a:solidFill>
                  <a:srgbClr val="4C5246"/>
                </a:solidFill>
                <a:latin typeface="Times New Roman MT Condensed Italics"/>
                <a:ea typeface="Times New Roman MT Condensed Italics"/>
                <a:cs typeface="Times New Roman MT Condensed Italics"/>
                <a:sym typeface="Times New Roman MT Condensed Italics"/>
              </a:rPr>
              <a:t>ours au réfrigérateur (0 °C à 4 °C).</a:t>
            </a:r>
          </a:p>
          <a:p>
            <a:pPr marL="323850" lvl="1" indent="-161925" algn="l">
              <a:lnSpc>
                <a:spcPts val="2100"/>
              </a:lnSpc>
              <a:spcBef>
                <a:spcPct val="0"/>
              </a:spcBef>
              <a:buFont typeface="Arial"/>
              <a:buChar char="•"/>
            </a:pPr>
            <a:r>
              <a:rPr lang="en-US" sz="1500" i="1" u="none" strike="noStrike">
                <a:solidFill>
                  <a:srgbClr val="4C5246"/>
                </a:solidFill>
                <a:latin typeface="Times New Roman MT Condensed Italics"/>
                <a:ea typeface="Times New Roman MT Condensed Italics"/>
                <a:cs typeface="Times New Roman MT Condensed Italics"/>
                <a:sym typeface="Times New Roman MT Condensed Italics"/>
              </a:rPr>
              <a:t>Respecter la date « meilleur avant » : après ouverture, consommer rapidement (lait : 7 jours, yogourt : 7 à 10 jours).</a:t>
            </a:r>
          </a:p>
          <a:p>
            <a:pPr marL="323850" lvl="1" indent="-161925" algn="l">
              <a:lnSpc>
                <a:spcPts val="2100"/>
              </a:lnSpc>
              <a:spcBef>
                <a:spcPct val="0"/>
              </a:spcBef>
              <a:buFont typeface="Arial"/>
              <a:buChar char="•"/>
            </a:pPr>
            <a:r>
              <a:rPr lang="en-US" sz="1500" i="1" u="none" strike="noStrike">
                <a:solidFill>
                  <a:srgbClr val="4C5246"/>
                </a:solidFill>
                <a:latin typeface="Times New Roman MT Condensed Italics"/>
                <a:ea typeface="Times New Roman MT Condensed Italics"/>
                <a:cs typeface="Times New Roman MT Condensed Italics"/>
                <a:sym typeface="Times New Roman MT Condensed Italics"/>
              </a:rPr>
              <a:t>Ne jamais laisser à température ambiante plus de 2 heures</a:t>
            </a:r>
          </a:p>
          <a:p>
            <a:pPr marL="0" lvl="1" indent="0" algn="l">
              <a:lnSpc>
                <a:spcPts val="2100"/>
              </a:lnSpc>
              <a:spcBef>
                <a:spcPct val="0"/>
              </a:spcBef>
            </a:pPr>
            <a:endParaRPr lang="en-US" sz="1500" i="1" u="none" strike="noStrike">
              <a:solidFill>
                <a:srgbClr val="4C5246"/>
              </a:solidFill>
              <a:latin typeface="Times New Roman MT Condensed Italics"/>
              <a:ea typeface="Times New Roman MT Condensed Italics"/>
              <a:cs typeface="Times New Roman MT Condensed Italics"/>
              <a:sym typeface="Times New Roman MT Condensed Italics"/>
            </a:endParaRPr>
          </a:p>
        </p:txBody>
      </p:sp>
      <p:sp>
        <p:nvSpPr>
          <p:cNvPr id="13" name="TextBox 13"/>
          <p:cNvSpPr txBox="1"/>
          <p:nvPr/>
        </p:nvSpPr>
        <p:spPr>
          <a:xfrm>
            <a:off x="11161705" y="5866021"/>
            <a:ext cx="3850194" cy="1628775"/>
          </a:xfrm>
          <a:prstGeom prst="rect">
            <a:avLst/>
          </a:prstGeom>
        </p:spPr>
        <p:txBody>
          <a:bodyPr lIns="0" tIns="0" rIns="0" bIns="0" rtlCol="0" anchor="t">
            <a:spAutoFit/>
          </a:bodyPr>
          <a:lstStyle/>
          <a:p>
            <a:pPr algn="l">
              <a:lnSpc>
                <a:spcPts val="2100"/>
              </a:lnSpc>
            </a:pPr>
            <a:r>
              <a:rPr lang="en-US" sz="1500" i="1" u="sng">
                <a:solidFill>
                  <a:srgbClr val="4C5246"/>
                </a:solidFill>
                <a:latin typeface="Times New Roman MT Condensed Italics"/>
                <a:ea typeface="Times New Roman MT Condensed Italics"/>
                <a:cs typeface="Times New Roman MT Condensed Italics"/>
                <a:sym typeface="Times New Roman MT Condensed Italics"/>
              </a:rPr>
              <a:t>Produits céréaliers</a:t>
            </a:r>
          </a:p>
          <a:p>
            <a:pPr marL="323850" lvl="1" indent="-161925" algn="l">
              <a:lnSpc>
                <a:spcPts val="2100"/>
              </a:lnSpc>
              <a:buFont typeface="Arial"/>
              <a:buChar char="•"/>
            </a:pPr>
            <a:r>
              <a:rPr lang="en-US" sz="1500" i="1">
                <a:solidFill>
                  <a:srgbClr val="4C5246"/>
                </a:solidFill>
                <a:latin typeface="Times New Roman MT Condensed Italics"/>
                <a:ea typeface="Times New Roman MT Condensed Italics"/>
                <a:cs typeface="Times New Roman MT Condensed Italics"/>
                <a:sym typeface="Times New Roman MT Condensed Italics"/>
              </a:rPr>
              <a:t>Sec et hermétique : conserver dans un endroit frais et sec pour éviter l’humidité et les insectes.</a:t>
            </a:r>
          </a:p>
          <a:p>
            <a:pPr marL="323850" lvl="1" indent="-161925" algn="l">
              <a:lnSpc>
                <a:spcPts val="2100"/>
              </a:lnSpc>
              <a:buFont typeface="Arial"/>
              <a:buChar char="•"/>
            </a:pPr>
            <a:r>
              <a:rPr lang="en-US" sz="1500" i="1">
                <a:solidFill>
                  <a:srgbClr val="4C5246"/>
                </a:solidFill>
                <a:latin typeface="Times New Roman MT Condensed Italics"/>
                <a:ea typeface="Times New Roman MT Condensed Italics"/>
                <a:cs typeface="Times New Roman MT Condensed Italics"/>
                <a:sym typeface="Times New Roman MT Condensed Italics"/>
              </a:rPr>
              <a:t>Les produits cuits (pâtes, riz) doivent être réfrigérés et consommés dans les 3 à 4 jours.</a:t>
            </a:r>
          </a:p>
          <a:p>
            <a:pPr marL="0" lvl="1" indent="0" algn="l">
              <a:lnSpc>
                <a:spcPts val="2100"/>
              </a:lnSpc>
              <a:spcBef>
                <a:spcPct val="0"/>
              </a:spcBef>
            </a:pPr>
            <a:endParaRPr lang="en-US" sz="1500" i="1">
              <a:solidFill>
                <a:srgbClr val="4C5246"/>
              </a:solidFill>
              <a:latin typeface="Times New Roman MT Condensed Italics"/>
              <a:ea typeface="Times New Roman MT Condensed Italics"/>
              <a:cs typeface="Times New Roman MT Condensed Italics"/>
              <a:sym typeface="Times New Roman MT Condensed Italics"/>
            </a:endParaRPr>
          </a:p>
        </p:txBody>
      </p:sp>
      <p:sp>
        <p:nvSpPr>
          <p:cNvPr id="14" name="AutoShape 14"/>
          <p:cNvSpPr/>
          <p:nvPr/>
        </p:nvSpPr>
        <p:spPr>
          <a:xfrm flipH="1" flipV="1">
            <a:off x="6662482" y="6713746"/>
            <a:ext cx="2481518" cy="1301393"/>
          </a:xfrm>
          <a:prstGeom prst="line">
            <a:avLst/>
          </a:prstGeom>
          <a:ln w="38100" cap="flat">
            <a:solidFill>
              <a:srgbClr val="4C5246"/>
            </a:solidFill>
            <a:prstDash val="solid"/>
            <a:headEnd type="oval" w="lg" len="lg"/>
            <a:tailEnd type="oval" w="lg" len="lg"/>
          </a:ln>
        </p:spPr>
        <p:txBody>
          <a:bodyPr/>
          <a:lstStyle/>
          <a:p>
            <a:endParaRPr lang="fr-CA"/>
          </a:p>
        </p:txBody>
      </p:sp>
      <p:sp>
        <p:nvSpPr>
          <p:cNvPr id="15" name="TextBox 15"/>
          <p:cNvSpPr txBox="1"/>
          <p:nvPr/>
        </p:nvSpPr>
        <p:spPr>
          <a:xfrm>
            <a:off x="9378047" y="7770394"/>
            <a:ext cx="6643287" cy="1362075"/>
          </a:xfrm>
          <a:prstGeom prst="rect">
            <a:avLst/>
          </a:prstGeom>
        </p:spPr>
        <p:txBody>
          <a:bodyPr lIns="0" tIns="0" rIns="0" bIns="0" rtlCol="0" anchor="t">
            <a:spAutoFit/>
          </a:bodyPr>
          <a:lstStyle/>
          <a:p>
            <a:pPr algn="l">
              <a:lnSpc>
                <a:spcPts val="2100"/>
              </a:lnSpc>
            </a:pPr>
            <a:r>
              <a:rPr lang="en-US" sz="1500" i="1" u="sng">
                <a:solidFill>
                  <a:srgbClr val="4C5246"/>
                </a:solidFill>
                <a:latin typeface="Times New Roman MT Condensed Italics"/>
                <a:ea typeface="Times New Roman MT Condensed Italics"/>
                <a:cs typeface="Times New Roman MT Condensed Italics"/>
                <a:sym typeface="Times New Roman MT Condensed Italics"/>
              </a:rPr>
              <a:t>Viandes et substituts</a:t>
            </a:r>
          </a:p>
          <a:p>
            <a:pPr marL="323850" lvl="1" indent="-161925" algn="l">
              <a:lnSpc>
                <a:spcPts val="2100"/>
              </a:lnSpc>
              <a:buFont typeface="Arial"/>
              <a:buChar char="•"/>
            </a:pPr>
            <a:r>
              <a:rPr lang="en-US" sz="1500" i="1">
                <a:solidFill>
                  <a:srgbClr val="4C5246"/>
                </a:solidFill>
                <a:latin typeface="Times New Roman MT Condensed Italics"/>
                <a:ea typeface="Times New Roman MT Condensed Italics"/>
                <a:cs typeface="Times New Roman MT Condensed Italics"/>
                <a:sym typeface="Times New Roman MT Condensed Italics"/>
              </a:rPr>
              <a:t>Viandes fraîches : réfrigérer immédiatement (0 °C à 4 °C) et consommer dans 2 à 3 jours.</a:t>
            </a:r>
          </a:p>
          <a:p>
            <a:pPr marL="323850" lvl="1" indent="-161925" algn="l">
              <a:lnSpc>
                <a:spcPts val="2100"/>
              </a:lnSpc>
              <a:buFont typeface="Arial"/>
              <a:buChar char="•"/>
            </a:pPr>
            <a:r>
              <a:rPr lang="en-US" sz="1500" i="1">
                <a:solidFill>
                  <a:srgbClr val="4C5246"/>
                </a:solidFill>
                <a:latin typeface="Times New Roman MT Condensed Italics"/>
                <a:ea typeface="Times New Roman MT Condensed Italics"/>
                <a:cs typeface="Times New Roman MT Condensed Italics"/>
                <a:sym typeface="Times New Roman MT Condensed Italics"/>
              </a:rPr>
              <a:t>Congélation : pour une conservation prolongée (jusqu’à plusieurs mois).</a:t>
            </a:r>
          </a:p>
          <a:p>
            <a:pPr marL="323850" lvl="1" indent="-161925" algn="l">
              <a:lnSpc>
                <a:spcPts val="2100"/>
              </a:lnSpc>
              <a:buFont typeface="Arial"/>
              <a:buChar char="•"/>
            </a:pPr>
            <a:r>
              <a:rPr lang="en-US" sz="1500" i="1">
                <a:solidFill>
                  <a:srgbClr val="4C5246"/>
                </a:solidFill>
                <a:latin typeface="Times New Roman MT Condensed Italics"/>
                <a:ea typeface="Times New Roman MT Condensed Italics"/>
                <a:cs typeface="Times New Roman MT Condensed Italics"/>
                <a:sym typeface="Times New Roman MT Condensed Italics"/>
              </a:rPr>
              <a:t>Toujours respecter la chaîne de froid pour éviter la prolifération bactérienne.</a:t>
            </a:r>
          </a:p>
          <a:p>
            <a:pPr marL="0" lvl="1" indent="0" algn="l">
              <a:lnSpc>
                <a:spcPts val="2100"/>
              </a:lnSpc>
              <a:spcBef>
                <a:spcPct val="0"/>
              </a:spcBef>
            </a:pPr>
            <a:endParaRPr lang="en-US" sz="1500" i="1">
              <a:solidFill>
                <a:srgbClr val="4C5246"/>
              </a:solidFill>
              <a:latin typeface="Times New Roman MT Condensed Italics"/>
              <a:ea typeface="Times New Roman MT Condensed Italics"/>
              <a:cs typeface="Times New Roman MT Condensed Italics"/>
              <a:sym typeface="Times New Roman MT Condensed Itali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2EA"/>
        </a:solidFill>
        <a:effectLst/>
      </p:bgPr>
    </p:bg>
    <p:spTree>
      <p:nvGrpSpPr>
        <p:cNvPr id="1" name=""/>
        <p:cNvGrpSpPr/>
        <p:nvPr/>
      </p:nvGrpSpPr>
      <p:grpSpPr>
        <a:xfrm>
          <a:off x="0" y="0"/>
          <a:ext cx="0" cy="0"/>
          <a:chOff x="0" y="0"/>
          <a:chExt cx="0" cy="0"/>
        </a:xfrm>
      </p:grpSpPr>
      <p:sp>
        <p:nvSpPr>
          <p:cNvPr id="2" name="Freeform 2"/>
          <p:cNvSpPr/>
          <p:nvPr/>
        </p:nvSpPr>
        <p:spPr>
          <a:xfrm>
            <a:off x="2480846" y="2647344"/>
            <a:ext cx="6663154" cy="6744652"/>
          </a:xfrm>
          <a:custGeom>
            <a:avLst/>
            <a:gdLst/>
            <a:ahLst/>
            <a:cxnLst/>
            <a:rect l="l" t="t" r="r" b="b"/>
            <a:pathLst>
              <a:path w="6663154" h="6744652">
                <a:moveTo>
                  <a:pt x="0" y="0"/>
                </a:moveTo>
                <a:lnTo>
                  <a:pt x="6663154" y="0"/>
                </a:lnTo>
                <a:lnTo>
                  <a:pt x="6663154" y="6744653"/>
                </a:lnTo>
                <a:lnTo>
                  <a:pt x="0" y="6744653"/>
                </a:lnTo>
                <a:lnTo>
                  <a:pt x="0" y="0"/>
                </a:lnTo>
                <a:close/>
              </a:path>
            </a:pathLst>
          </a:custGeom>
          <a:blipFill>
            <a:blip r:embed="rId2"/>
            <a:stretch>
              <a:fillRect/>
            </a:stretch>
          </a:blipFill>
        </p:spPr>
        <p:txBody>
          <a:bodyPr/>
          <a:lstStyle/>
          <a:p>
            <a:endParaRPr lang="fr-CA"/>
          </a:p>
        </p:txBody>
      </p:sp>
      <p:sp>
        <p:nvSpPr>
          <p:cNvPr id="3" name="AutoShape 3"/>
          <p:cNvSpPr/>
          <p:nvPr/>
        </p:nvSpPr>
        <p:spPr>
          <a:xfrm>
            <a:off x="1509026" y="1187291"/>
            <a:ext cx="0" cy="6492240"/>
          </a:xfrm>
          <a:prstGeom prst="line">
            <a:avLst/>
          </a:prstGeom>
          <a:ln w="38100" cap="flat">
            <a:solidFill>
              <a:srgbClr val="4C5246"/>
            </a:solidFill>
            <a:prstDash val="solid"/>
            <a:headEnd type="oval" w="lg" len="lg"/>
            <a:tailEnd type="oval" w="lg" len="lg"/>
          </a:ln>
        </p:spPr>
        <p:txBody>
          <a:bodyPr/>
          <a:lstStyle/>
          <a:p>
            <a:endParaRPr lang="fr-CA"/>
          </a:p>
        </p:txBody>
      </p:sp>
      <p:sp>
        <p:nvSpPr>
          <p:cNvPr id="4" name="TextBox 4"/>
          <p:cNvSpPr txBox="1"/>
          <p:nvPr/>
        </p:nvSpPr>
        <p:spPr>
          <a:xfrm>
            <a:off x="2665634" y="1320641"/>
            <a:ext cx="13251742" cy="1081406"/>
          </a:xfrm>
          <a:prstGeom prst="rect">
            <a:avLst/>
          </a:prstGeom>
        </p:spPr>
        <p:txBody>
          <a:bodyPr lIns="0" tIns="0" rIns="0" bIns="0" rtlCol="0" anchor="t">
            <a:spAutoFit/>
          </a:bodyPr>
          <a:lstStyle/>
          <a:p>
            <a:pPr algn="l">
              <a:lnSpc>
                <a:spcPts val="6560"/>
              </a:lnSpc>
            </a:pPr>
            <a:r>
              <a:rPr lang="en-US" sz="8000" spc="-648">
                <a:solidFill>
                  <a:srgbClr val="4C5246"/>
                </a:solidFill>
                <a:latin typeface="Times New Roman MT Condensed"/>
                <a:ea typeface="Times New Roman MT Condensed"/>
                <a:cs typeface="Times New Roman MT Condensed"/>
                <a:sym typeface="Times New Roman MT Condensed"/>
              </a:rPr>
              <a:t>VALEUR CALORIFIQUE</a:t>
            </a:r>
          </a:p>
        </p:txBody>
      </p:sp>
      <p:sp>
        <p:nvSpPr>
          <p:cNvPr id="5" name="TextBox 5"/>
          <p:cNvSpPr txBox="1"/>
          <p:nvPr/>
        </p:nvSpPr>
        <p:spPr>
          <a:xfrm>
            <a:off x="8610228" y="2287748"/>
            <a:ext cx="7212640" cy="8564073"/>
          </a:xfrm>
          <a:prstGeom prst="rect">
            <a:avLst/>
          </a:prstGeom>
        </p:spPr>
        <p:txBody>
          <a:bodyPr lIns="0" tIns="0" rIns="0" bIns="0" rtlCol="0" anchor="t">
            <a:spAutoFit/>
          </a:bodyPr>
          <a:lstStyle/>
          <a:p>
            <a:pPr marL="626112" lvl="1" indent="-313056" algn="l">
              <a:lnSpc>
                <a:spcPts val="4060"/>
              </a:lnSpc>
              <a:buFont typeface="Arial"/>
              <a:buChar char="•"/>
            </a:pPr>
            <a:r>
              <a:rPr lang="en-US" sz="2900" i="1">
                <a:solidFill>
                  <a:srgbClr val="4C5246"/>
                </a:solidFill>
                <a:latin typeface="Times New Roman MT Condensed Italics"/>
                <a:ea typeface="Times New Roman MT Condensed Italics"/>
                <a:cs typeface="Times New Roman MT Condensed Italics"/>
                <a:sym typeface="Times New Roman MT Condensed Italics"/>
              </a:rPr>
              <a:t>La valeur calorifique des aliments indique la quantité de chaleur dégagée par un aliment quand il est transformé dans l’organisme.</a:t>
            </a:r>
          </a:p>
          <a:p>
            <a:pPr algn="l">
              <a:lnSpc>
                <a:spcPts val="4060"/>
              </a:lnSpc>
            </a:pPr>
            <a:endParaRPr lang="en-US" sz="2900" i="1">
              <a:solidFill>
                <a:srgbClr val="4C5246"/>
              </a:solidFill>
              <a:latin typeface="Times New Roman MT Condensed Italics"/>
              <a:ea typeface="Times New Roman MT Condensed Italics"/>
              <a:cs typeface="Times New Roman MT Condensed Italics"/>
              <a:sym typeface="Times New Roman MT Condensed Italics"/>
            </a:endParaRPr>
          </a:p>
          <a:p>
            <a:pPr marL="626112" lvl="1" indent="-313056" algn="l">
              <a:lnSpc>
                <a:spcPts val="4060"/>
              </a:lnSpc>
              <a:buFont typeface="Arial"/>
              <a:buChar char="•"/>
            </a:pPr>
            <a:r>
              <a:rPr lang="en-US" sz="2900" i="1">
                <a:solidFill>
                  <a:srgbClr val="4C5246"/>
                </a:solidFill>
                <a:latin typeface="Times New Roman MT Condensed Italics"/>
                <a:ea typeface="Times New Roman MT Condensed Italics"/>
                <a:cs typeface="Times New Roman MT Condensed Italics"/>
                <a:sym typeface="Times New Roman MT Condensed Italics"/>
              </a:rPr>
              <a:t>On évalue la valeur calorifique en calculant la combustion de 1 g de ce nutriment</a:t>
            </a:r>
          </a:p>
          <a:p>
            <a:pPr algn="l">
              <a:lnSpc>
                <a:spcPts val="4060"/>
              </a:lnSpc>
            </a:pPr>
            <a:endParaRPr lang="en-US" sz="2900" i="1">
              <a:solidFill>
                <a:srgbClr val="4C5246"/>
              </a:solidFill>
              <a:latin typeface="Times New Roman MT Condensed Italics"/>
              <a:ea typeface="Times New Roman MT Condensed Italics"/>
              <a:cs typeface="Times New Roman MT Condensed Italics"/>
              <a:sym typeface="Times New Roman MT Condensed Italics"/>
            </a:endParaRPr>
          </a:p>
          <a:p>
            <a:pPr marL="626112" lvl="1" indent="-313056" algn="l">
              <a:lnSpc>
                <a:spcPts val="4060"/>
              </a:lnSpc>
              <a:buFont typeface="Arial"/>
              <a:buChar char="•"/>
            </a:pPr>
            <a:r>
              <a:rPr lang="en-US" sz="2900" i="1">
                <a:solidFill>
                  <a:srgbClr val="4C5246"/>
                </a:solidFill>
                <a:latin typeface="Times New Roman MT Condensed Italics"/>
                <a:ea typeface="Times New Roman MT Condensed Italics"/>
                <a:cs typeface="Times New Roman MT Condensed Italics"/>
                <a:sym typeface="Times New Roman MT Condensed Italics"/>
              </a:rPr>
              <a:t>L’eau, les vitamines et les sels minéraux n’apportent aucune calorie.</a:t>
            </a:r>
          </a:p>
          <a:p>
            <a:pPr algn="l">
              <a:lnSpc>
                <a:spcPts val="4060"/>
              </a:lnSpc>
            </a:pPr>
            <a:endParaRPr lang="en-US" sz="2900" i="1">
              <a:solidFill>
                <a:srgbClr val="4C5246"/>
              </a:solidFill>
              <a:latin typeface="Times New Roman MT Condensed Italics"/>
              <a:ea typeface="Times New Roman MT Condensed Italics"/>
              <a:cs typeface="Times New Roman MT Condensed Italics"/>
              <a:sym typeface="Times New Roman MT Condensed Italics"/>
            </a:endParaRPr>
          </a:p>
          <a:p>
            <a:pPr marL="626112" lvl="1" indent="-313056" algn="l">
              <a:lnSpc>
                <a:spcPts val="4060"/>
              </a:lnSpc>
              <a:buFont typeface="Arial"/>
              <a:buChar char="•"/>
            </a:pPr>
            <a:r>
              <a:rPr lang="en-US" sz="2900" i="1">
                <a:solidFill>
                  <a:srgbClr val="4C5246"/>
                </a:solidFill>
                <a:latin typeface="Times New Roman MT Condensed Italics"/>
                <a:ea typeface="Times New Roman MT Condensed Italics"/>
                <a:cs typeface="Times New Roman MT Condensed Italics"/>
                <a:sym typeface="Times New Roman MT Condensed Italics"/>
              </a:rPr>
              <a:t> En revanche, les protéines, les lipides et les glucides, après leurs nombreuses transformations dans l’organisme, produisent de l’énergie… et donc de la chaleur.</a:t>
            </a:r>
          </a:p>
          <a:p>
            <a:pPr algn="l">
              <a:lnSpc>
                <a:spcPts val="5268"/>
              </a:lnSpc>
            </a:pPr>
            <a:endParaRPr lang="en-US" sz="2900" i="1">
              <a:solidFill>
                <a:srgbClr val="4C5246"/>
              </a:solidFill>
              <a:latin typeface="Times New Roman MT Condensed Italics"/>
              <a:ea typeface="Times New Roman MT Condensed Italics"/>
              <a:cs typeface="Times New Roman MT Condensed Italics"/>
              <a:sym typeface="Times New Roman MT Condensed Italics"/>
            </a:endParaRPr>
          </a:p>
          <a:p>
            <a:pPr marL="0" lvl="1" indent="0" algn="l">
              <a:lnSpc>
                <a:spcPts val="5268"/>
              </a:lnSpc>
              <a:spcBef>
                <a:spcPct val="0"/>
              </a:spcBef>
            </a:pPr>
            <a:endParaRPr lang="en-US" sz="2900" i="1">
              <a:solidFill>
                <a:srgbClr val="4C5246"/>
              </a:solidFill>
              <a:latin typeface="Times New Roman MT Condensed Italics"/>
              <a:ea typeface="Times New Roman MT Condensed Italics"/>
              <a:cs typeface="Times New Roman MT Condensed Italics"/>
              <a:sym typeface="Times New Roman MT Condensed Italics"/>
            </a:endParaRPr>
          </a:p>
        </p:txBody>
      </p:sp>
      <p:grpSp>
        <p:nvGrpSpPr>
          <p:cNvPr id="6" name="Group 6"/>
          <p:cNvGrpSpPr/>
          <p:nvPr/>
        </p:nvGrpSpPr>
        <p:grpSpPr>
          <a:xfrm>
            <a:off x="16245252" y="0"/>
            <a:ext cx="3086100" cy="10287000"/>
            <a:chOff x="0" y="0"/>
            <a:chExt cx="812800" cy="2709333"/>
          </a:xfrm>
        </p:grpSpPr>
        <p:sp>
          <p:nvSpPr>
            <p:cNvPr id="7" name="Freeform 7"/>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4C5246"/>
            </a:solidFill>
          </p:spPr>
          <p:txBody>
            <a:bodyPr/>
            <a:lstStyle/>
            <a:p>
              <a:endParaRPr lang="fr-CA"/>
            </a:p>
          </p:txBody>
        </p:sp>
        <p:sp>
          <p:nvSpPr>
            <p:cNvPr id="8" name="TextBox 8"/>
            <p:cNvSpPr txBox="1"/>
            <p:nvPr/>
          </p:nvSpPr>
          <p:spPr>
            <a:xfrm>
              <a:off x="0" y="-38100"/>
              <a:ext cx="812800" cy="2747433"/>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975</Words>
  <Application>Microsoft Office PowerPoint</Application>
  <PresentationFormat>Personnalisé</PresentationFormat>
  <Paragraphs>99</Paragraphs>
  <Slides>16</Slides>
  <Notes>0</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16</vt:i4>
      </vt:variant>
    </vt:vector>
  </HeadingPairs>
  <TitlesOfParts>
    <vt:vector size="24" baseType="lpstr">
      <vt:lpstr>Times New Roman MT Condensed</vt:lpstr>
      <vt:lpstr>Canva Sans</vt:lpstr>
      <vt:lpstr>Canva Sans Bold</vt:lpstr>
      <vt:lpstr>Arial</vt:lpstr>
      <vt:lpstr>Calibri</vt:lpstr>
      <vt:lpstr>Times New Roman MT Condensed Italics</vt:lpstr>
      <vt:lpstr>Office Theme</vt:lpstr>
      <vt:lpstr>Worksheet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Cours 4 -Valeur nutritive</dc:title>
  <dc:creator>Di Mattia, Stephanie</dc:creator>
  <cp:lastModifiedBy>Di Mattia, Stephanie</cp:lastModifiedBy>
  <cp:revision>1</cp:revision>
  <dcterms:created xsi:type="dcterms:W3CDTF">2006-08-16T00:00:00Z</dcterms:created>
  <dcterms:modified xsi:type="dcterms:W3CDTF">2025-11-05T03:17:14Z</dcterms:modified>
  <dc:identifier>DAG3ycYI8C0</dc:identifier>
</cp:coreProperties>
</file>