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Intro Pro" panose="020B0604020202020204" charset="0"/>
      <p:regular r:id="rId11"/>
    </p:embeddedFont>
    <p:embeddedFont>
      <p:font typeface="Intro Rust" panose="020B0604020202020204" charset="0"/>
      <p:regular r:id="rId12"/>
    </p:embeddedFont>
    <p:embeddedFont>
      <p:font typeface="Montserrat" panose="00000500000000000000" pitchFamily="2" charset="0"/>
      <p:regular r:id="rId13"/>
      <p:bold r:id="rId14"/>
      <p:italic r:id="rId15"/>
      <p:boldItalic r:id="rId16"/>
    </p:embeddedFont>
    <p:embeddedFont>
      <p:font typeface="Open Sans" panose="020B0606030504020204" pitchFamily="3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A"/>
          </a:p>
        </p:txBody>
      </p:sp>
      <p:sp>
        <p:nvSpPr>
          <p:cNvPr id="3" name="TextBox 3"/>
          <p:cNvSpPr txBox="1"/>
          <p:nvPr/>
        </p:nvSpPr>
        <p:spPr>
          <a:xfrm>
            <a:off x="2000702" y="1636712"/>
            <a:ext cx="14954201" cy="3311540"/>
          </a:xfrm>
          <a:prstGeom prst="rect">
            <a:avLst/>
          </a:prstGeom>
        </p:spPr>
        <p:txBody>
          <a:bodyPr lIns="0" tIns="0" rIns="0" bIns="0" rtlCol="0" anchor="t">
            <a:spAutoFit/>
          </a:bodyPr>
          <a:lstStyle/>
          <a:p>
            <a:pPr algn="ctr">
              <a:lnSpc>
                <a:spcPts val="13299"/>
              </a:lnSpc>
              <a:spcBef>
                <a:spcPct val="0"/>
              </a:spcBef>
            </a:pPr>
            <a:r>
              <a:rPr lang="en-US" sz="9499">
                <a:solidFill>
                  <a:srgbClr val="792121"/>
                </a:solidFill>
                <a:latin typeface="Intro Rust"/>
                <a:ea typeface="Intro Rust"/>
                <a:cs typeface="Intro Rust"/>
                <a:sym typeface="Intro Rust"/>
              </a:rPr>
              <a:t>Guide alimentaire canadien </a:t>
            </a:r>
          </a:p>
        </p:txBody>
      </p:sp>
      <p:sp>
        <p:nvSpPr>
          <p:cNvPr id="4" name="TextBox 4"/>
          <p:cNvSpPr txBox="1"/>
          <p:nvPr/>
        </p:nvSpPr>
        <p:spPr>
          <a:xfrm>
            <a:off x="2305099" y="8386105"/>
            <a:ext cx="14954201" cy="672999"/>
          </a:xfrm>
          <a:prstGeom prst="rect">
            <a:avLst/>
          </a:prstGeom>
        </p:spPr>
        <p:txBody>
          <a:bodyPr lIns="0" tIns="0" rIns="0" bIns="0" rtlCol="0" anchor="t">
            <a:spAutoFit/>
          </a:bodyPr>
          <a:lstStyle/>
          <a:p>
            <a:pPr algn="r">
              <a:lnSpc>
                <a:spcPts val="5430"/>
              </a:lnSpc>
              <a:spcBef>
                <a:spcPct val="0"/>
              </a:spcBef>
            </a:pPr>
            <a:r>
              <a:rPr lang="en-US" sz="3878">
                <a:solidFill>
                  <a:srgbClr val="792121"/>
                </a:solidFill>
                <a:latin typeface="Intro Rust"/>
                <a:ea typeface="Intro Rust"/>
                <a:cs typeface="Intro Rust"/>
                <a:sym typeface="Intro Rust"/>
              </a:rPr>
              <a:t>COURS 4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fr-CA"/>
          </a:p>
        </p:txBody>
      </p:sp>
      <p:sp>
        <p:nvSpPr>
          <p:cNvPr id="3" name="Freeform 3"/>
          <p:cNvSpPr/>
          <p:nvPr/>
        </p:nvSpPr>
        <p:spPr>
          <a:xfrm>
            <a:off x="13608810" y="0"/>
            <a:ext cx="4679190" cy="10287000"/>
          </a:xfrm>
          <a:custGeom>
            <a:avLst/>
            <a:gdLst/>
            <a:ahLst/>
            <a:cxnLst/>
            <a:rect l="l" t="t" r="r" b="b"/>
            <a:pathLst>
              <a:path w="4679190" h="10287000">
                <a:moveTo>
                  <a:pt x="0" y="0"/>
                </a:moveTo>
                <a:lnTo>
                  <a:pt x="4679190" y="0"/>
                </a:lnTo>
                <a:lnTo>
                  <a:pt x="4679190" y="10287000"/>
                </a:lnTo>
                <a:lnTo>
                  <a:pt x="0" y="10287000"/>
                </a:lnTo>
                <a:lnTo>
                  <a:pt x="0" y="0"/>
                </a:lnTo>
                <a:close/>
              </a:path>
            </a:pathLst>
          </a:custGeom>
          <a:blipFill>
            <a:blip r:embed="rId3"/>
            <a:stretch>
              <a:fillRect l="-345862" r="-246931" b="-77259"/>
            </a:stretch>
          </a:blipFill>
        </p:spPr>
        <p:txBody>
          <a:bodyPr/>
          <a:lstStyle/>
          <a:p>
            <a:endParaRPr lang="fr-CA"/>
          </a:p>
        </p:txBody>
      </p:sp>
      <p:sp>
        <p:nvSpPr>
          <p:cNvPr id="4" name="Freeform 4"/>
          <p:cNvSpPr/>
          <p:nvPr/>
        </p:nvSpPr>
        <p:spPr>
          <a:xfrm>
            <a:off x="11103556" y="0"/>
            <a:ext cx="7184444" cy="10287000"/>
          </a:xfrm>
          <a:custGeom>
            <a:avLst/>
            <a:gdLst/>
            <a:ahLst/>
            <a:cxnLst/>
            <a:rect l="l" t="t" r="r" b="b"/>
            <a:pathLst>
              <a:path w="7184444" h="10287000">
                <a:moveTo>
                  <a:pt x="0" y="0"/>
                </a:moveTo>
                <a:lnTo>
                  <a:pt x="7184444" y="0"/>
                </a:lnTo>
                <a:lnTo>
                  <a:pt x="7184444" y="10287000"/>
                </a:lnTo>
                <a:lnTo>
                  <a:pt x="0" y="10287000"/>
                </a:lnTo>
                <a:lnTo>
                  <a:pt x="0" y="0"/>
                </a:lnTo>
                <a:close/>
              </a:path>
            </a:pathLst>
          </a:custGeom>
          <a:blipFill>
            <a:blip r:embed="rId4"/>
            <a:stretch>
              <a:fillRect l="-57905" r="-57004"/>
            </a:stretch>
          </a:blipFill>
        </p:spPr>
        <p:txBody>
          <a:bodyPr/>
          <a:lstStyle/>
          <a:p>
            <a:endParaRPr lang="fr-CA"/>
          </a:p>
        </p:txBody>
      </p:sp>
      <p:sp>
        <p:nvSpPr>
          <p:cNvPr id="5" name="TextBox 5"/>
          <p:cNvSpPr txBox="1"/>
          <p:nvPr/>
        </p:nvSpPr>
        <p:spPr>
          <a:xfrm>
            <a:off x="421787" y="933450"/>
            <a:ext cx="10057100" cy="854076"/>
          </a:xfrm>
          <a:prstGeom prst="rect">
            <a:avLst/>
          </a:prstGeom>
        </p:spPr>
        <p:txBody>
          <a:bodyPr lIns="0" tIns="0" rIns="0" bIns="0" rtlCol="0" anchor="t">
            <a:spAutoFit/>
          </a:bodyPr>
          <a:lstStyle/>
          <a:p>
            <a:pPr algn="l">
              <a:lnSpc>
                <a:spcPts val="6999"/>
              </a:lnSpc>
              <a:spcBef>
                <a:spcPct val="0"/>
              </a:spcBef>
            </a:pPr>
            <a:r>
              <a:rPr lang="en-US" sz="4999">
                <a:solidFill>
                  <a:srgbClr val="792121"/>
                </a:solidFill>
                <a:latin typeface="Intro Rust"/>
                <a:ea typeface="Intro Rust"/>
                <a:cs typeface="Intro Rust"/>
                <a:sym typeface="Intro Rust"/>
              </a:rPr>
              <a:t>RECOMMANDATIONS DU GUIDE</a:t>
            </a:r>
          </a:p>
        </p:txBody>
      </p:sp>
      <p:sp>
        <p:nvSpPr>
          <p:cNvPr id="6" name="TextBox 6"/>
          <p:cNvSpPr txBox="1"/>
          <p:nvPr/>
        </p:nvSpPr>
        <p:spPr>
          <a:xfrm>
            <a:off x="190757" y="2213018"/>
            <a:ext cx="10519159" cy="7688769"/>
          </a:xfrm>
          <a:prstGeom prst="rect">
            <a:avLst/>
          </a:prstGeom>
        </p:spPr>
        <p:txBody>
          <a:bodyPr lIns="0" tIns="0" rIns="0" bIns="0" rtlCol="0" anchor="t">
            <a:spAutoFit/>
          </a:bodyPr>
          <a:lstStyle/>
          <a:p>
            <a:pPr marL="586726" lvl="1" indent="-293363" algn="just">
              <a:lnSpc>
                <a:spcPts val="3804"/>
              </a:lnSpc>
              <a:buFont typeface="Arial"/>
              <a:buChar char="•"/>
            </a:pPr>
            <a:r>
              <a:rPr lang="en-US" sz="2717">
                <a:solidFill>
                  <a:srgbClr val="792121"/>
                </a:solidFill>
                <a:latin typeface="Intro Pro"/>
                <a:ea typeface="Intro Pro"/>
                <a:cs typeface="Intro Pro"/>
                <a:sym typeface="Intro Pro"/>
              </a:rPr>
              <a:t>Mange au moins un légume vert foncé et un légume orangé chaque jour.</a:t>
            </a:r>
          </a:p>
          <a:p>
            <a:pPr marL="586726" lvl="1" indent="-293363" algn="just">
              <a:lnSpc>
                <a:spcPts val="3804"/>
              </a:lnSpc>
              <a:buFont typeface="Arial"/>
              <a:buChar char="•"/>
            </a:pPr>
            <a:r>
              <a:rPr lang="en-US" sz="2717">
                <a:solidFill>
                  <a:srgbClr val="792121"/>
                </a:solidFill>
                <a:latin typeface="Intro Pro"/>
                <a:ea typeface="Intro Pro"/>
                <a:cs typeface="Intro Pro"/>
                <a:sym typeface="Intro Pro"/>
              </a:rPr>
              <a:t>Choisis des fruits et légumes préparés avec peu ou pas de matières grasses, sucre ou sel.</a:t>
            </a:r>
          </a:p>
          <a:p>
            <a:pPr marL="586726" lvl="1" indent="-293363" algn="just">
              <a:lnSpc>
                <a:spcPts val="3804"/>
              </a:lnSpc>
              <a:buFont typeface="Arial"/>
              <a:buChar char="•"/>
            </a:pPr>
            <a:r>
              <a:rPr lang="en-US" sz="2717">
                <a:solidFill>
                  <a:srgbClr val="792121"/>
                </a:solidFill>
                <a:latin typeface="Intro Pro"/>
                <a:ea typeface="Intro Pro"/>
                <a:cs typeface="Intro Pro"/>
                <a:sym typeface="Intro Pro"/>
              </a:rPr>
              <a:t>Privilégie les fruits et légumes entiers plutôt que les jus.</a:t>
            </a:r>
          </a:p>
          <a:p>
            <a:pPr marL="586726" lvl="1" indent="-293363" algn="just">
              <a:lnSpc>
                <a:spcPts val="3804"/>
              </a:lnSpc>
              <a:buFont typeface="Arial"/>
              <a:buChar char="•"/>
            </a:pPr>
            <a:r>
              <a:rPr lang="en-US" sz="2717">
                <a:solidFill>
                  <a:srgbClr val="792121"/>
                </a:solidFill>
                <a:latin typeface="Intro Pro"/>
                <a:ea typeface="Intro Pro"/>
                <a:cs typeface="Intro Pro"/>
                <a:sym typeface="Intro Pro"/>
              </a:rPr>
              <a:t>Bois chaque jour du lait écrémé ou 1 % à 2 % de matière grasse, ou choisis des substituts faibles en gras.</a:t>
            </a:r>
          </a:p>
          <a:p>
            <a:pPr marL="586726" lvl="1" indent="-293363" algn="just">
              <a:lnSpc>
                <a:spcPts val="3804"/>
              </a:lnSpc>
              <a:buFont typeface="Arial"/>
              <a:buChar char="•"/>
            </a:pPr>
            <a:r>
              <a:rPr lang="en-US" sz="2717">
                <a:solidFill>
                  <a:srgbClr val="792121"/>
                </a:solidFill>
                <a:latin typeface="Intro Pro"/>
                <a:ea typeface="Intro Pro"/>
                <a:cs typeface="Intro Pro"/>
                <a:sym typeface="Intro Pro"/>
              </a:rPr>
              <a:t>Consomme au moins la moitié de tes portions de produits céréaliers sous forme de grains entiers.</a:t>
            </a:r>
          </a:p>
          <a:p>
            <a:pPr marL="586726" lvl="1" indent="-293363" algn="just">
              <a:lnSpc>
                <a:spcPts val="3804"/>
              </a:lnSpc>
              <a:buFont typeface="Arial"/>
              <a:buChar char="•"/>
            </a:pPr>
            <a:r>
              <a:rPr lang="en-US" sz="2717">
                <a:solidFill>
                  <a:srgbClr val="792121"/>
                </a:solidFill>
                <a:latin typeface="Intro Pro"/>
                <a:ea typeface="Intro Pro"/>
                <a:cs typeface="Intro Pro"/>
                <a:sym typeface="Intro Pro"/>
              </a:rPr>
              <a:t>Choisis des produits céréaliers faibles en lipides, sucre et sel.</a:t>
            </a:r>
          </a:p>
          <a:p>
            <a:pPr marL="586726" lvl="1" indent="-293363" algn="just">
              <a:lnSpc>
                <a:spcPts val="3804"/>
              </a:lnSpc>
              <a:buFont typeface="Arial"/>
              <a:buChar char="•"/>
            </a:pPr>
            <a:r>
              <a:rPr lang="en-US" sz="2717">
                <a:solidFill>
                  <a:srgbClr val="792121"/>
                </a:solidFill>
                <a:latin typeface="Intro Pro"/>
                <a:ea typeface="Intro Pro"/>
                <a:cs typeface="Intro Pro"/>
                <a:sym typeface="Intro Pro"/>
              </a:rPr>
              <a:t>Mange souvent des substituts de viande comme les légumineuses ou le tofu.</a:t>
            </a:r>
          </a:p>
          <a:p>
            <a:pPr marL="586726" lvl="1" indent="-293363" algn="just">
              <a:lnSpc>
                <a:spcPts val="3804"/>
              </a:lnSpc>
              <a:buFont typeface="Arial"/>
              <a:buChar char="•"/>
            </a:pPr>
            <a:r>
              <a:rPr lang="en-US" sz="2717">
                <a:solidFill>
                  <a:srgbClr val="792121"/>
                </a:solidFill>
                <a:latin typeface="Intro Pro"/>
                <a:ea typeface="Intro Pro"/>
                <a:cs typeface="Intro Pro"/>
                <a:sym typeface="Intro Pro"/>
              </a:rPr>
              <a:t>Consomme au moins 2 portions de poisson par semaine.</a:t>
            </a:r>
          </a:p>
          <a:p>
            <a:pPr marL="586726" lvl="1" indent="-293363" algn="just">
              <a:lnSpc>
                <a:spcPts val="3804"/>
              </a:lnSpc>
              <a:spcBef>
                <a:spcPct val="0"/>
              </a:spcBef>
              <a:buFont typeface="Arial"/>
              <a:buChar char="•"/>
            </a:pPr>
            <a:r>
              <a:rPr lang="en-US" sz="2717">
                <a:solidFill>
                  <a:srgbClr val="792121"/>
                </a:solidFill>
                <a:latin typeface="Intro Pro"/>
                <a:ea typeface="Intro Pro"/>
                <a:cs typeface="Intro Pro"/>
                <a:sym typeface="Intro Pro"/>
              </a:rPr>
              <a:t>Choisis des viandes maigres et des substituts préparés avec peu ou pas de matières grasses ou de sel.</a:t>
            </a:r>
          </a:p>
          <a:p>
            <a:pPr algn="just">
              <a:lnSpc>
                <a:spcPts val="4364"/>
              </a:lnSpc>
              <a:spcBef>
                <a:spcPct val="0"/>
              </a:spcBef>
            </a:pPr>
            <a:endParaRPr lang="en-US" sz="2717">
              <a:solidFill>
                <a:srgbClr val="792121"/>
              </a:solidFill>
              <a:latin typeface="Intro Pro"/>
              <a:ea typeface="Intro Pro"/>
              <a:cs typeface="Intro Pro"/>
              <a:sym typeface="Intro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fr-CA"/>
          </a:p>
        </p:txBody>
      </p:sp>
      <p:sp>
        <p:nvSpPr>
          <p:cNvPr id="3" name="Freeform 3"/>
          <p:cNvSpPr/>
          <p:nvPr/>
        </p:nvSpPr>
        <p:spPr>
          <a:xfrm>
            <a:off x="0" y="8626349"/>
            <a:ext cx="18288000" cy="1660651"/>
          </a:xfrm>
          <a:custGeom>
            <a:avLst/>
            <a:gdLst/>
            <a:ahLst/>
            <a:cxnLst/>
            <a:rect l="l" t="t" r="r" b="b"/>
            <a:pathLst>
              <a:path w="18288000" h="1660651">
                <a:moveTo>
                  <a:pt x="0" y="0"/>
                </a:moveTo>
                <a:lnTo>
                  <a:pt x="18288000" y="0"/>
                </a:lnTo>
                <a:lnTo>
                  <a:pt x="18288000" y="1660651"/>
                </a:lnTo>
                <a:lnTo>
                  <a:pt x="0" y="1660651"/>
                </a:lnTo>
                <a:lnTo>
                  <a:pt x="0" y="0"/>
                </a:lnTo>
                <a:close/>
              </a:path>
            </a:pathLst>
          </a:custGeom>
          <a:blipFill>
            <a:blip r:embed="rId3"/>
            <a:stretch>
              <a:fillRect l="-14079" t="-519455" r="-63180" b="-478586"/>
            </a:stretch>
          </a:blipFill>
        </p:spPr>
        <p:txBody>
          <a:bodyPr/>
          <a:lstStyle/>
          <a:p>
            <a:endParaRPr lang="fr-CA"/>
          </a:p>
        </p:txBody>
      </p:sp>
      <p:sp>
        <p:nvSpPr>
          <p:cNvPr id="4" name="Freeform 4"/>
          <p:cNvSpPr/>
          <p:nvPr/>
        </p:nvSpPr>
        <p:spPr>
          <a:xfrm>
            <a:off x="9144000" y="2430738"/>
            <a:ext cx="8379291" cy="5582703"/>
          </a:xfrm>
          <a:custGeom>
            <a:avLst/>
            <a:gdLst/>
            <a:ahLst/>
            <a:cxnLst/>
            <a:rect l="l" t="t" r="r" b="b"/>
            <a:pathLst>
              <a:path w="8379291" h="5582703">
                <a:moveTo>
                  <a:pt x="0" y="0"/>
                </a:moveTo>
                <a:lnTo>
                  <a:pt x="8379291" y="0"/>
                </a:lnTo>
                <a:lnTo>
                  <a:pt x="8379291" y="5582703"/>
                </a:lnTo>
                <a:lnTo>
                  <a:pt x="0" y="5582703"/>
                </a:lnTo>
                <a:lnTo>
                  <a:pt x="0" y="0"/>
                </a:lnTo>
                <a:close/>
              </a:path>
            </a:pathLst>
          </a:custGeom>
          <a:blipFill>
            <a:blip r:embed="rId4"/>
            <a:stretch>
              <a:fillRect/>
            </a:stretch>
          </a:blipFill>
        </p:spPr>
        <p:txBody>
          <a:bodyPr/>
          <a:lstStyle/>
          <a:p>
            <a:endParaRPr lang="fr-CA"/>
          </a:p>
        </p:txBody>
      </p:sp>
      <p:sp>
        <p:nvSpPr>
          <p:cNvPr id="5" name="TextBox 5"/>
          <p:cNvSpPr txBox="1"/>
          <p:nvPr/>
        </p:nvSpPr>
        <p:spPr>
          <a:xfrm>
            <a:off x="1028700" y="933450"/>
            <a:ext cx="16230600" cy="854076"/>
          </a:xfrm>
          <a:prstGeom prst="rect">
            <a:avLst/>
          </a:prstGeom>
        </p:spPr>
        <p:txBody>
          <a:bodyPr lIns="0" tIns="0" rIns="0" bIns="0" rtlCol="0" anchor="t">
            <a:spAutoFit/>
          </a:bodyPr>
          <a:lstStyle/>
          <a:p>
            <a:pPr algn="ctr">
              <a:lnSpc>
                <a:spcPts val="6999"/>
              </a:lnSpc>
              <a:spcBef>
                <a:spcPct val="0"/>
              </a:spcBef>
            </a:pPr>
            <a:r>
              <a:rPr lang="en-US" sz="4999">
                <a:solidFill>
                  <a:srgbClr val="792121"/>
                </a:solidFill>
                <a:latin typeface="Intro Rust"/>
                <a:ea typeface="Intro Rust"/>
                <a:cs typeface="Intro Rust"/>
                <a:sym typeface="Intro Rust"/>
              </a:rPr>
              <a:t>GROSSESSE ET ALLAITEMENT</a:t>
            </a:r>
          </a:p>
        </p:txBody>
      </p:sp>
      <p:sp>
        <p:nvSpPr>
          <p:cNvPr id="6" name="TextBox 6"/>
          <p:cNvSpPr txBox="1"/>
          <p:nvPr/>
        </p:nvSpPr>
        <p:spPr>
          <a:xfrm>
            <a:off x="1028700" y="2756851"/>
            <a:ext cx="7308977" cy="5256590"/>
          </a:xfrm>
          <a:prstGeom prst="rect">
            <a:avLst/>
          </a:prstGeom>
        </p:spPr>
        <p:txBody>
          <a:bodyPr lIns="0" tIns="0" rIns="0" bIns="0" rtlCol="0" anchor="t">
            <a:spAutoFit/>
          </a:bodyPr>
          <a:lstStyle/>
          <a:p>
            <a:pPr algn="just">
              <a:lnSpc>
                <a:spcPts val="3465"/>
              </a:lnSpc>
            </a:pPr>
            <a:r>
              <a:rPr lang="en-US" sz="2817">
                <a:solidFill>
                  <a:srgbClr val="792121"/>
                </a:solidFill>
                <a:latin typeface="Intro Pro"/>
                <a:ea typeface="Intro Pro"/>
                <a:cs typeface="Intro Pro"/>
                <a:sym typeface="Intro Pro"/>
              </a:rPr>
              <a:t>Santé Canada recommande aux femmes enceintes et à celles qui allaitent :</a:t>
            </a:r>
          </a:p>
          <a:p>
            <a:pPr marL="608315" lvl="1" indent="-304157" algn="l">
              <a:lnSpc>
                <a:spcPts val="3465"/>
              </a:lnSpc>
              <a:buFont typeface="Arial"/>
              <a:buChar char="•"/>
            </a:pPr>
            <a:r>
              <a:rPr lang="en-US" sz="2817">
                <a:solidFill>
                  <a:srgbClr val="792121"/>
                </a:solidFill>
                <a:latin typeface="Intro Pro"/>
                <a:ea typeface="Intro Pro"/>
                <a:cs typeface="Intro Pro"/>
                <a:sym typeface="Intro Pro"/>
              </a:rPr>
              <a:t>De prendre des suppléments de vitamine D et d’acide folique chaque jour.</a:t>
            </a:r>
          </a:p>
          <a:p>
            <a:pPr marL="608315" lvl="1" indent="-304157" algn="l">
              <a:lnSpc>
                <a:spcPts val="3465"/>
              </a:lnSpc>
              <a:buFont typeface="Arial"/>
              <a:buChar char="•"/>
            </a:pPr>
            <a:r>
              <a:rPr lang="en-US" sz="2817">
                <a:solidFill>
                  <a:srgbClr val="792121"/>
                </a:solidFill>
                <a:latin typeface="Intro Pro"/>
                <a:ea typeface="Intro Pro"/>
                <a:cs typeface="Intro Pro"/>
                <a:sym typeface="Intro Pro"/>
              </a:rPr>
              <a:t>De tenir compte du fait que leurs besoins en calories sont plus élevés.</a:t>
            </a:r>
          </a:p>
          <a:p>
            <a:pPr marL="608315" lvl="1" indent="-304157" algn="l">
              <a:lnSpc>
                <a:spcPts val="3465"/>
              </a:lnSpc>
              <a:buFont typeface="Arial"/>
              <a:buChar char="•"/>
            </a:pPr>
            <a:r>
              <a:rPr lang="en-US" sz="2817">
                <a:solidFill>
                  <a:srgbClr val="792121"/>
                </a:solidFill>
                <a:latin typeface="Intro Pro"/>
                <a:ea typeface="Intro Pro"/>
                <a:cs typeface="Intro Pro"/>
                <a:sym typeface="Intro Pro"/>
              </a:rPr>
              <a:t>D’ajouter 2 à 3 portions supplémentaires d’aliments sains chaque jour pour répondre à ces besoins.</a:t>
            </a:r>
          </a:p>
          <a:p>
            <a:pPr algn="just">
              <a:lnSpc>
                <a:spcPts val="3465"/>
              </a:lnSpc>
            </a:pPr>
            <a:endParaRPr lang="en-US" sz="2817">
              <a:solidFill>
                <a:srgbClr val="792121"/>
              </a:solidFill>
              <a:latin typeface="Intro Pro"/>
              <a:ea typeface="Intro Pro"/>
              <a:cs typeface="Intro Pro"/>
              <a:sym typeface="Intro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fr-CA"/>
          </a:p>
        </p:txBody>
      </p:sp>
      <p:sp>
        <p:nvSpPr>
          <p:cNvPr id="3" name="Freeform 3"/>
          <p:cNvSpPr/>
          <p:nvPr/>
        </p:nvSpPr>
        <p:spPr>
          <a:xfrm>
            <a:off x="-21900" y="0"/>
            <a:ext cx="4679190" cy="10287000"/>
          </a:xfrm>
          <a:custGeom>
            <a:avLst/>
            <a:gdLst/>
            <a:ahLst/>
            <a:cxnLst/>
            <a:rect l="l" t="t" r="r" b="b"/>
            <a:pathLst>
              <a:path w="4679190" h="10287000">
                <a:moveTo>
                  <a:pt x="0" y="0"/>
                </a:moveTo>
                <a:lnTo>
                  <a:pt x="4679190" y="0"/>
                </a:lnTo>
                <a:lnTo>
                  <a:pt x="4679190" y="10287000"/>
                </a:lnTo>
                <a:lnTo>
                  <a:pt x="0" y="10287000"/>
                </a:lnTo>
                <a:lnTo>
                  <a:pt x="0" y="0"/>
                </a:lnTo>
                <a:close/>
              </a:path>
            </a:pathLst>
          </a:custGeom>
          <a:blipFill>
            <a:blip r:embed="rId3"/>
            <a:stretch>
              <a:fillRect l="-345862" r="-246931" b="-77259"/>
            </a:stretch>
          </a:blipFill>
        </p:spPr>
        <p:txBody>
          <a:bodyPr/>
          <a:lstStyle/>
          <a:p>
            <a:endParaRPr lang="fr-CA"/>
          </a:p>
        </p:txBody>
      </p:sp>
      <p:sp>
        <p:nvSpPr>
          <p:cNvPr id="4" name="Freeform 4"/>
          <p:cNvSpPr/>
          <p:nvPr/>
        </p:nvSpPr>
        <p:spPr>
          <a:xfrm>
            <a:off x="-3748866" y="1600837"/>
            <a:ext cx="11511443" cy="8686163"/>
          </a:xfrm>
          <a:custGeom>
            <a:avLst/>
            <a:gdLst/>
            <a:ahLst/>
            <a:cxnLst/>
            <a:rect l="l" t="t" r="r" b="b"/>
            <a:pathLst>
              <a:path w="11511443" h="8686163">
                <a:moveTo>
                  <a:pt x="0" y="0"/>
                </a:moveTo>
                <a:lnTo>
                  <a:pt x="11511443" y="0"/>
                </a:lnTo>
                <a:lnTo>
                  <a:pt x="11511443" y="8686163"/>
                </a:lnTo>
                <a:lnTo>
                  <a:pt x="0" y="8686163"/>
                </a:lnTo>
                <a:lnTo>
                  <a:pt x="0" y="0"/>
                </a:lnTo>
                <a:close/>
              </a:path>
            </a:pathLst>
          </a:custGeom>
          <a:blipFill>
            <a:blip r:embed="rId4"/>
            <a:stretch>
              <a:fillRect r="-8962"/>
            </a:stretch>
          </a:blipFill>
        </p:spPr>
        <p:txBody>
          <a:bodyPr/>
          <a:lstStyle/>
          <a:p>
            <a:endParaRPr lang="fr-CA"/>
          </a:p>
        </p:txBody>
      </p:sp>
      <p:sp>
        <p:nvSpPr>
          <p:cNvPr id="5" name="TextBox 5"/>
          <p:cNvSpPr txBox="1"/>
          <p:nvPr/>
        </p:nvSpPr>
        <p:spPr>
          <a:xfrm>
            <a:off x="10831088" y="933450"/>
            <a:ext cx="6393636" cy="854076"/>
          </a:xfrm>
          <a:prstGeom prst="rect">
            <a:avLst/>
          </a:prstGeom>
        </p:spPr>
        <p:txBody>
          <a:bodyPr lIns="0" tIns="0" rIns="0" bIns="0" rtlCol="0" anchor="t">
            <a:spAutoFit/>
          </a:bodyPr>
          <a:lstStyle/>
          <a:p>
            <a:pPr algn="just">
              <a:lnSpc>
                <a:spcPts val="6999"/>
              </a:lnSpc>
              <a:spcBef>
                <a:spcPct val="0"/>
              </a:spcBef>
            </a:pPr>
            <a:r>
              <a:rPr lang="en-US" sz="4999">
                <a:solidFill>
                  <a:srgbClr val="792121"/>
                </a:solidFill>
                <a:latin typeface="Intro Rust"/>
                <a:ea typeface="Intro Rust"/>
                <a:cs typeface="Intro Rust"/>
                <a:sym typeface="Intro Rust"/>
              </a:rPr>
              <a:t>RECOMMANDATION</a:t>
            </a:r>
          </a:p>
        </p:txBody>
      </p:sp>
      <p:sp>
        <p:nvSpPr>
          <p:cNvPr id="6" name="TextBox 6"/>
          <p:cNvSpPr txBox="1"/>
          <p:nvPr/>
        </p:nvSpPr>
        <p:spPr>
          <a:xfrm>
            <a:off x="8156440" y="2310672"/>
            <a:ext cx="9740119" cy="7190294"/>
          </a:xfrm>
          <a:prstGeom prst="rect">
            <a:avLst/>
          </a:prstGeom>
        </p:spPr>
        <p:txBody>
          <a:bodyPr lIns="0" tIns="0" rIns="0" bIns="0" rtlCol="0" anchor="t">
            <a:spAutoFit/>
          </a:bodyPr>
          <a:lstStyle/>
          <a:p>
            <a:pPr marL="737852" lvl="1" indent="-368926" algn="just">
              <a:lnSpc>
                <a:spcPts val="4784"/>
              </a:lnSpc>
              <a:buFont typeface="Arial"/>
              <a:buChar char="•"/>
            </a:pPr>
            <a:r>
              <a:rPr lang="en-US" sz="3417">
                <a:solidFill>
                  <a:srgbClr val="792121"/>
                </a:solidFill>
                <a:latin typeface="Intro Pro"/>
                <a:ea typeface="Intro Pro"/>
                <a:cs typeface="Intro Pro"/>
                <a:sym typeface="Intro Pro"/>
              </a:rPr>
              <a:t>Combler vos besoins en vitamines, minéraux et autres nutriments essentiels</a:t>
            </a:r>
          </a:p>
          <a:p>
            <a:pPr marL="737852" lvl="1" indent="-368926" algn="just">
              <a:lnSpc>
                <a:spcPts val="4784"/>
              </a:lnSpc>
              <a:buFont typeface="Arial"/>
              <a:buChar char="•"/>
            </a:pPr>
            <a:r>
              <a:rPr lang="en-US" sz="3417">
                <a:solidFill>
                  <a:srgbClr val="792121"/>
                </a:solidFill>
                <a:latin typeface="Intro Pro"/>
                <a:ea typeface="Intro Pro"/>
                <a:cs typeface="Intro Pro"/>
                <a:sym typeface="Intro Pro"/>
              </a:rPr>
              <a:t>Réduire les risques de diabète de type 2, de maladies du cœur, de certains cancers et d’ostéoporose</a:t>
            </a:r>
          </a:p>
          <a:p>
            <a:pPr marL="737852" lvl="1" indent="-368926" algn="just">
              <a:lnSpc>
                <a:spcPts val="4784"/>
              </a:lnSpc>
              <a:buFont typeface="Arial"/>
              <a:buChar char="•"/>
            </a:pPr>
            <a:r>
              <a:rPr lang="en-US" sz="3417">
                <a:solidFill>
                  <a:srgbClr val="792121"/>
                </a:solidFill>
                <a:latin typeface="Intro Pro"/>
                <a:ea typeface="Intro Pro"/>
                <a:cs typeface="Intro Pro"/>
                <a:sym typeface="Intro Pro"/>
              </a:rPr>
              <a:t>Atteindre un état de santé global et de bien-être</a:t>
            </a:r>
          </a:p>
          <a:p>
            <a:pPr algn="just">
              <a:lnSpc>
                <a:spcPts val="4784"/>
              </a:lnSpc>
            </a:pPr>
            <a:endParaRPr lang="en-US" sz="3417">
              <a:solidFill>
                <a:srgbClr val="792121"/>
              </a:solidFill>
              <a:latin typeface="Intro Pro"/>
              <a:ea typeface="Intro Pro"/>
              <a:cs typeface="Intro Pro"/>
              <a:sym typeface="Intro Pro"/>
            </a:endParaRPr>
          </a:p>
          <a:p>
            <a:pPr algn="just">
              <a:lnSpc>
                <a:spcPts val="4784"/>
              </a:lnSpc>
            </a:pPr>
            <a:r>
              <a:rPr lang="en-US" sz="3417">
                <a:solidFill>
                  <a:srgbClr val="792121"/>
                </a:solidFill>
                <a:latin typeface="Intro Pro"/>
                <a:ea typeface="Intro Pro"/>
                <a:cs typeface="Intro Pro"/>
                <a:sym typeface="Intro Pro"/>
              </a:rPr>
              <a:t>Le Guide alimentaire canadien donne aussi des précisions sur les quantités à consommer pour chaque groupe alimentaire.</a:t>
            </a:r>
          </a:p>
          <a:p>
            <a:pPr algn="l">
              <a:lnSpc>
                <a:spcPts val="4784"/>
              </a:lnSpc>
              <a:spcBef>
                <a:spcPct val="0"/>
              </a:spcBef>
            </a:pPr>
            <a:endParaRPr lang="en-US" sz="3417">
              <a:solidFill>
                <a:srgbClr val="792121"/>
              </a:solidFill>
              <a:latin typeface="Intro Pro"/>
              <a:ea typeface="Intro Pro"/>
              <a:cs typeface="Intro Pro"/>
              <a:sym typeface="Intro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A"/>
          </a:p>
        </p:txBody>
      </p:sp>
      <p:sp>
        <p:nvSpPr>
          <p:cNvPr id="3" name="TextBox 3"/>
          <p:cNvSpPr txBox="1"/>
          <p:nvPr/>
        </p:nvSpPr>
        <p:spPr>
          <a:xfrm>
            <a:off x="1666900" y="3835418"/>
            <a:ext cx="14954201" cy="4216405"/>
          </a:xfrm>
          <a:prstGeom prst="rect">
            <a:avLst/>
          </a:prstGeom>
        </p:spPr>
        <p:txBody>
          <a:bodyPr lIns="0" tIns="0" rIns="0" bIns="0" rtlCol="0" anchor="t">
            <a:spAutoFit/>
          </a:bodyPr>
          <a:lstStyle/>
          <a:p>
            <a:pPr algn="ctr">
              <a:lnSpc>
                <a:spcPts val="11199"/>
              </a:lnSpc>
            </a:pPr>
            <a:r>
              <a:rPr lang="en-US" sz="7999">
                <a:solidFill>
                  <a:srgbClr val="792121"/>
                </a:solidFill>
                <a:latin typeface="Intro Rust"/>
                <a:ea typeface="Intro Rust"/>
                <a:cs typeface="Intro Rust"/>
                <a:sym typeface="Intro Rust"/>
              </a:rPr>
              <a:t>Guide alimenatire </a:t>
            </a:r>
          </a:p>
          <a:p>
            <a:pPr algn="ctr">
              <a:lnSpc>
                <a:spcPts val="11199"/>
              </a:lnSpc>
            </a:pPr>
            <a:endParaRPr lang="en-US" sz="7999">
              <a:solidFill>
                <a:srgbClr val="792121"/>
              </a:solidFill>
              <a:latin typeface="Intro Rust"/>
              <a:ea typeface="Intro Rust"/>
              <a:cs typeface="Intro Rust"/>
              <a:sym typeface="Intro Rust"/>
            </a:endParaRPr>
          </a:p>
          <a:p>
            <a:pPr algn="ctr">
              <a:lnSpc>
                <a:spcPts val="11199"/>
              </a:lnSpc>
              <a:spcBef>
                <a:spcPct val="0"/>
              </a:spcBef>
            </a:pPr>
            <a:endParaRPr lang="en-US" sz="7999">
              <a:solidFill>
                <a:srgbClr val="792121"/>
              </a:solidFill>
              <a:latin typeface="Intro Rust"/>
              <a:ea typeface="Intro Rust"/>
              <a:cs typeface="Intro Rust"/>
              <a:sym typeface="Intro Ru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DFD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581853" y="2334565"/>
            <a:ext cx="1942451" cy="1217578"/>
            <a:chOff x="0" y="0"/>
            <a:chExt cx="1899285" cy="1190511"/>
          </a:xfrm>
        </p:grpSpPr>
        <p:sp>
          <p:nvSpPr>
            <p:cNvPr id="3" name="Freeform 3"/>
            <p:cNvSpPr/>
            <p:nvPr/>
          </p:nvSpPr>
          <p:spPr>
            <a:xfrm>
              <a:off x="73406" y="72390"/>
              <a:ext cx="1762379" cy="1054608"/>
            </a:xfrm>
            <a:custGeom>
              <a:avLst/>
              <a:gdLst/>
              <a:ahLst/>
              <a:cxnLst/>
              <a:rect l="l" t="t" r="r" b="b"/>
              <a:pathLst>
                <a:path w="1762379" h="1054608">
                  <a:moveTo>
                    <a:pt x="0" y="0"/>
                  </a:moveTo>
                  <a:lnTo>
                    <a:pt x="958342" y="0"/>
                  </a:lnTo>
                  <a:lnTo>
                    <a:pt x="959104" y="0"/>
                  </a:lnTo>
                  <a:lnTo>
                    <a:pt x="959612" y="635"/>
                  </a:lnTo>
                  <a:lnTo>
                    <a:pt x="1762379" y="1052703"/>
                  </a:lnTo>
                  <a:lnTo>
                    <a:pt x="1759839" y="1054608"/>
                  </a:lnTo>
                  <a:lnTo>
                    <a:pt x="957072" y="2540"/>
                  </a:lnTo>
                  <a:lnTo>
                    <a:pt x="958342" y="1524"/>
                  </a:lnTo>
                  <a:lnTo>
                    <a:pt x="958342" y="3048"/>
                  </a:lnTo>
                  <a:lnTo>
                    <a:pt x="0" y="3048"/>
                  </a:lnTo>
                  <a:close/>
                </a:path>
              </a:pathLst>
            </a:custGeom>
            <a:solidFill>
              <a:srgbClr val="7F1236"/>
            </a:solidFill>
          </p:spPr>
          <p:txBody>
            <a:bodyPr/>
            <a:lstStyle/>
            <a:p>
              <a:endParaRPr lang="fr-CA"/>
            </a:p>
          </p:txBody>
        </p:sp>
        <p:sp>
          <p:nvSpPr>
            <p:cNvPr id="4" name="Freeform 4"/>
            <p:cNvSpPr/>
            <p:nvPr/>
          </p:nvSpPr>
          <p:spPr>
            <a:xfrm>
              <a:off x="63500" y="63500"/>
              <a:ext cx="20955" cy="20955"/>
            </a:xfrm>
            <a:custGeom>
              <a:avLst/>
              <a:gdLst/>
              <a:ahLst/>
              <a:cxnLst/>
              <a:rect l="l" t="t" r="r" b="b"/>
              <a:pathLst>
                <a:path w="20955" h="20955">
                  <a:moveTo>
                    <a:pt x="0" y="0"/>
                  </a:moveTo>
                  <a:lnTo>
                    <a:pt x="20955" y="0"/>
                  </a:lnTo>
                  <a:lnTo>
                    <a:pt x="20955" y="20955"/>
                  </a:lnTo>
                  <a:lnTo>
                    <a:pt x="0" y="20955"/>
                  </a:lnTo>
                  <a:close/>
                </a:path>
              </a:pathLst>
            </a:custGeom>
            <a:solidFill>
              <a:srgbClr val="7F1236"/>
            </a:solidFill>
          </p:spPr>
          <p:txBody>
            <a:bodyPr/>
            <a:lstStyle/>
            <a:p>
              <a:endParaRPr lang="fr-CA"/>
            </a:p>
          </p:txBody>
        </p:sp>
      </p:grpSp>
      <p:grpSp>
        <p:nvGrpSpPr>
          <p:cNvPr id="5" name="Group 5"/>
          <p:cNvGrpSpPr>
            <a:grpSpLocks noChangeAspect="1"/>
          </p:cNvGrpSpPr>
          <p:nvPr/>
        </p:nvGrpSpPr>
        <p:grpSpPr>
          <a:xfrm>
            <a:off x="10679335" y="2335500"/>
            <a:ext cx="2350862" cy="1496983"/>
            <a:chOff x="0" y="0"/>
            <a:chExt cx="2298611" cy="1463713"/>
          </a:xfrm>
        </p:grpSpPr>
        <p:sp>
          <p:nvSpPr>
            <p:cNvPr id="6" name="Freeform 6"/>
            <p:cNvSpPr/>
            <p:nvPr/>
          </p:nvSpPr>
          <p:spPr>
            <a:xfrm>
              <a:off x="63500" y="72390"/>
              <a:ext cx="1289685" cy="988314"/>
            </a:xfrm>
            <a:custGeom>
              <a:avLst/>
              <a:gdLst/>
              <a:ahLst/>
              <a:cxnLst/>
              <a:rect l="l" t="t" r="r" b="b"/>
              <a:pathLst>
                <a:path w="1289685" h="988314">
                  <a:moveTo>
                    <a:pt x="1289685" y="3175"/>
                  </a:moveTo>
                  <a:lnTo>
                    <a:pt x="279400" y="3175"/>
                  </a:lnTo>
                  <a:lnTo>
                    <a:pt x="279400" y="1524"/>
                  </a:lnTo>
                  <a:lnTo>
                    <a:pt x="280924" y="1905"/>
                  </a:lnTo>
                  <a:lnTo>
                    <a:pt x="3048" y="988314"/>
                  </a:lnTo>
                  <a:lnTo>
                    <a:pt x="0" y="987425"/>
                  </a:lnTo>
                  <a:lnTo>
                    <a:pt x="277876" y="1143"/>
                  </a:lnTo>
                  <a:lnTo>
                    <a:pt x="278257" y="0"/>
                  </a:lnTo>
                  <a:lnTo>
                    <a:pt x="279400" y="0"/>
                  </a:lnTo>
                  <a:lnTo>
                    <a:pt x="1289685" y="0"/>
                  </a:lnTo>
                  <a:close/>
                </a:path>
              </a:pathLst>
            </a:custGeom>
            <a:solidFill>
              <a:srgbClr val="7F1236"/>
            </a:solidFill>
          </p:spPr>
          <p:txBody>
            <a:bodyPr/>
            <a:lstStyle/>
            <a:p>
              <a:endParaRPr lang="fr-CA"/>
            </a:p>
          </p:txBody>
        </p:sp>
        <p:sp>
          <p:nvSpPr>
            <p:cNvPr id="7" name="Freeform 7"/>
            <p:cNvSpPr/>
            <p:nvPr/>
          </p:nvSpPr>
          <p:spPr>
            <a:xfrm>
              <a:off x="1342136" y="63500"/>
              <a:ext cx="20955" cy="20955"/>
            </a:xfrm>
            <a:custGeom>
              <a:avLst/>
              <a:gdLst/>
              <a:ahLst/>
              <a:cxnLst/>
              <a:rect l="l" t="t" r="r" b="b"/>
              <a:pathLst>
                <a:path w="20955" h="20955">
                  <a:moveTo>
                    <a:pt x="20955" y="20955"/>
                  </a:moveTo>
                  <a:lnTo>
                    <a:pt x="0" y="20955"/>
                  </a:lnTo>
                  <a:lnTo>
                    <a:pt x="0" y="0"/>
                  </a:lnTo>
                  <a:lnTo>
                    <a:pt x="20955" y="0"/>
                  </a:lnTo>
                  <a:close/>
                </a:path>
              </a:pathLst>
            </a:custGeom>
            <a:solidFill>
              <a:srgbClr val="7F1236"/>
            </a:solidFill>
          </p:spPr>
          <p:txBody>
            <a:bodyPr/>
            <a:lstStyle/>
            <a:p>
              <a:endParaRPr lang="fr-CA"/>
            </a:p>
          </p:txBody>
        </p:sp>
        <p:sp>
          <p:nvSpPr>
            <p:cNvPr id="8" name="Freeform 8"/>
            <p:cNvSpPr/>
            <p:nvPr/>
          </p:nvSpPr>
          <p:spPr>
            <a:xfrm>
              <a:off x="1301369" y="1033018"/>
              <a:ext cx="933831" cy="358140"/>
            </a:xfrm>
            <a:custGeom>
              <a:avLst/>
              <a:gdLst/>
              <a:ahLst/>
              <a:cxnLst/>
              <a:rect l="l" t="t" r="r" b="b"/>
              <a:pathLst>
                <a:path w="933831" h="358140">
                  <a:moveTo>
                    <a:pt x="0" y="355092"/>
                  </a:moveTo>
                  <a:lnTo>
                    <a:pt x="855091" y="355092"/>
                  </a:lnTo>
                  <a:lnTo>
                    <a:pt x="855091" y="356616"/>
                  </a:lnTo>
                  <a:lnTo>
                    <a:pt x="853567" y="356235"/>
                  </a:lnTo>
                  <a:lnTo>
                    <a:pt x="930783" y="0"/>
                  </a:lnTo>
                  <a:lnTo>
                    <a:pt x="933831" y="635"/>
                  </a:lnTo>
                  <a:lnTo>
                    <a:pt x="856615" y="356870"/>
                  </a:lnTo>
                  <a:lnTo>
                    <a:pt x="856361" y="358140"/>
                  </a:lnTo>
                  <a:lnTo>
                    <a:pt x="855091" y="358140"/>
                  </a:lnTo>
                  <a:lnTo>
                    <a:pt x="0" y="358140"/>
                  </a:lnTo>
                  <a:close/>
                </a:path>
              </a:pathLst>
            </a:custGeom>
            <a:solidFill>
              <a:srgbClr val="7F1236"/>
            </a:solidFill>
          </p:spPr>
          <p:txBody>
            <a:bodyPr/>
            <a:lstStyle/>
            <a:p>
              <a:endParaRPr lang="fr-CA"/>
            </a:p>
          </p:txBody>
        </p:sp>
        <p:sp>
          <p:nvSpPr>
            <p:cNvPr id="9" name="Freeform 9"/>
            <p:cNvSpPr/>
            <p:nvPr/>
          </p:nvSpPr>
          <p:spPr>
            <a:xfrm>
              <a:off x="1291336" y="1379220"/>
              <a:ext cx="20955" cy="20955"/>
            </a:xfrm>
            <a:custGeom>
              <a:avLst/>
              <a:gdLst/>
              <a:ahLst/>
              <a:cxnLst/>
              <a:rect l="l" t="t" r="r" b="b"/>
              <a:pathLst>
                <a:path w="20955" h="20955">
                  <a:moveTo>
                    <a:pt x="0" y="0"/>
                  </a:moveTo>
                  <a:lnTo>
                    <a:pt x="20955" y="0"/>
                  </a:lnTo>
                  <a:lnTo>
                    <a:pt x="20955" y="20955"/>
                  </a:lnTo>
                  <a:lnTo>
                    <a:pt x="0" y="20955"/>
                  </a:lnTo>
                  <a:close/>
                </a:path>
              </a:pathLst>
            </a:custGeom>
            <a:solidFill>
              <a:srgbClr val="7F1236"/>
            </a:solidFill>
          </p:spPr>
          <p:txBody>
            <a:bodyPr/>
            <a:lstStyle/>
            <a:p>
              <a:endParaRPr lang="fr-CA"/>
            </a:p>
          </p:txBody>
        </p:sp>
      </p:grpSp>
      <p:grpSp>
        <p:nvGrpSpPr>
          <p:cNvPr id="10" name="Group 10"/>
          <p:cNvGrpSpPr>
            <a:grpSpLocks noChangeAspect="1"/>
          </p:cNvGrpSpPr>
          <p:nvPr/>
        </p:nvGrpSpPr>
        <p:grpSpPr>
          <a:xfrm>
            <a:off x="11111895" y="7338606"/>
            <a:ext cx="1506938" cy="355856"/>
            <a:chOff x="0" y="0"/>
            <a:chExt cx="1473454" cy="347942"/>
          </a:xfrm>
        </p:grpSpPr>
        <p:sp>
          <p:nvSpPr>
            <p:cNvPr id="11" name="Freeform 11"/>
            <p:cNvSpPr/>
            <p:nvPr/>
          </p:nvSpPr>
          <p:spPr>
            <a:xfrm>
              <a:off x="63500" y="63500"/>
              <a:ext cx="1336548" cy="212090"/>
            </a:xfrm>
            <a:custGeom>
              <a:avLst/>
              <a:gdLst/>
              <a:ahLst/>
              <a:cxnLst/>
              <a:rect l="l" t="t" r="r" b="b"/>
              <a:pathLst>
                <a:path w="1336548" h="212090">
                  <a:moveTo>
                    <a:pt x="1336548" y="212090"/>
                  </a:moveTo>
                  <a:lnTo>
                    <a:pt x="416306" y="212090"/>
                  </a:lnTo>
                  <a:lnTo>
                    <a:pt x="415925" y="212090"/>
                  </a:lnTo>
                  <a:lnTo>
                    <a:pt x="415544" y="211963"/>
                  </a:lnTo>
                  <a:lnTo>
                    <a:pt x="0" y="2794"/>
                  </a:lnTo>
                  <a:lnTo>
                    <a:pt x="1397" y="0"/>
                  </a:lnTo>
                  <a:lnTo>
                    <a:pt x="416941" y="209042"/>
                  </a:lnTo>
                  <a:lnTo>
                    <a:pt x="416179" y="210439"/>
                  </a:lnTo>
                  <a:lnTo>
                    <a:pt x="416179" y="208915"/>
                  </a:lnTo>
                  <a:lnTo>
                    <a:pt x="1336421" y="208915"/>
                  </a:lnTo>
                  <a:close/>
                </a:path>
              </a:pathLst>
            </a:custGeom>
            <a:solidFill>
              <a:srgbClr val="7F1236"/>
            </a:solidFill>
          </p:spPr>
          <p:txBody>
            <a:bodyPr/>
            <a:lstStyle/>
            <a:p>
              <a:endParaRPr lang="fr-CA"/>
            </a:p>
          </p:txBody>
        </p:sp>
        <p:sp>
          <p:nvSpPr>
            <p:cNvPr id="12" name="Freeform 12"/>
            <p:cNvSpPr/>
            <p:nvPr/>
          </p:nvSpPr>
          <p:spPr>
            <a:xfrm>
              <a:off x="1388999" y="263525"/>
              <a:ext cx="20955" cy="20955"/>
            </a:xfrm>
            <a:custGeom>
              <a:avLst/>
              <a:gdLst/>
              <a:ahLst/>
              <a:cxnLst/>
              <a:rect l="l" t="t" r="r" b="b"/>
              <a:pathLst>
                <a:path w="20955" h="20955">
                  <a:moveTo>
                    <a:pt x="20955" y="20955"/>
                  </a:moveTo>
                  <a:lnTo>
                    <a:pt x="0" y="20955"/>
                  </a:lnTo>
                  <a:lnTo>
                    <a:pt x="0" y="0"/>
                  </a:lnTo>
                  <a:lnTo>
                    <a:pt x="20955" y="0"/>
                  </a:lnTo>
                  <a:close/>
                </a:path>
              </a:pathLst>
            </a:custGeom>
            <a:solidFill>
              <a:srgbClr val="7F1236"/>
            </a:solidFill>
          </p:spPr>
          <p:txBody>
            <a:bodyPr/>
            <a:lstStyle/>
            <a:p>
              <a:endParaRPr lang="fr-CA"/>
            </a:p>
          </p:txBody>
        </p:sp>
      </p:grpSp>
      <p:sp>
        <p:nvSpPr>
          <p:cNvPr id="13" name="Freeform 13"/>
          <p:cNvSpPr/>
          <p:nvPr/>
        </p:nvSpPr>
        <p:spPr>
          <a:xfrm>
            <a:off x="5169477" y="1246938"/>
            <a:ext cx="7949045" cy="8614554"/>
          </a:xfrm>
          <a:custGeom>
            <a:avLst/>
            <a:gdLst/>
            <a:ahLst/>
            <a:cxnLst/>
            <a:rect l="l" t="t" r="r" b="b"/>
            <a:pathLst>
              <a:path w="7949045" h="8614554">
                <a:moveTo>
                  <a:pt x="0" y="0"/>
                </a:moveTo>
                <a:lnTo>
                  <a:pt x="7949046" y="0"/>
                </a:lnTo>
                <a:lnTo>
                  <a:pt x="7949046" y="8614554"/>
                </a:lnTo>
                <a:lnTo>
                  <a:pt x="0" y="8614554"/>
                </a:lnTo>
                <a:lnTo>
                  <a:pt x="0" y="0"/>
                </a:lnTo>
                <a:close/>
              </a:path>
            </a:pathLst>
          </a:custGeom>
          <a:blipFill>
            <a:blip r:embed="rId2"/>
            <a:stretch>
              <a:fillRect/>
            </a:stretch>
          </a:blipFill>
        </p:spPr>
        <p:txBody>
          <a:bodyPr/>
          <a:lstStyle/>
          <a:p>
            <a:endParaRPr lang="fr-CA"/>
          </a:p>
        </p:txBody>
      </p:sp>
      <p:grpSp>
        <p:nvGrpSpPr>
          <p:cNvPr id="14" name="Group 14"/>
          <p:cNvGrpSpPr>
            <a:grpSpLocks noChangeAspect="1"/>
          </p:cNvGrpSpPr>
          <p:nvPr/>
        </p:nvGrpSpPr>
        <p:grpSpPr>
          <a:xfrm>
            <a:off x="5337820" y="9839905"/>
            <a:ext cx="437051" cy="282386"/>
            <a:chOff x="0" y="0"/>
            <a:chExt cx="427342" cy="276111"/>
          </a:xfrm>
        </p:grpSpPr>
        <p:sp>
          <p:nvSpPr>
            <p:cNvPr id="15" name="Freeform 15"/>
            <p:cNvSpPr/>
            <p:nvPr/>
          </p:nvSpPr>
          <p:spPr>
            <a:xfrm>
              <a:off x="156083" y="74676"/>
              <a:ext cx="115697" cy="126873"/>
            </a:xfrm>
            <a:custGeom>
              <a:avLst/>
              <a:gdLst/>
              <a:ahLst/>
              <a:cxnLst/>
              <a:rect l="l" t="t" r="r" b="b"/>
              <a:pathLst>
                <a:path w="115697" h="126873">
                  <a:moveTo>
                    <a:pt x="57531" y="0"/>
                  </a:moveTo>
                  <a:cubicBezTo>
                    <a:pt x="57531" y="0"/>
                    <a:pt x="48260" y="17907"/>
                    <a:pt x="46990" y="19812"/>
                  </a:cubicBezTo>
                  <a:cubicBezTo>
                    <a:pt x="45720" y="22225"/>
                    <a:pt x="44450" y="22225"/>
                    <a:pt x="42672" y="21082"/>
                  </a:cubicBezTo>
                  <a:cubicBezTo>
                    <a:pt x="40132" y="19812"/>
                    <a:pt x="32766" y="15494"/>
                    <a:pt x="32766" y="15494"/>
                  </a:cubicBezTo>
                  <a:cubicBezTo>
                    <a:pt x="32766" y="15494"/>
                    <a:pt x="39624" y="45085"/>
                    <a:pt x="39624" y="47625"/>
                  </a:cubicBezTo>
                  <a:cubicBezTo>
                    <a:pt x="40259" y="50165"/>
                    <a:pt x="37719" y="51943"/>
                    <a:pt x="35306" y="50165"/>
                  </a:cubicBezTo>
                  <a:cubicBezTo>
                    <a:pt x="34671" y="49530"/>
                    <a:pt x="21717" y="34671"/>
                    <a:pt x="21717" y="34671"/>
                  </a:cubicBezTo>
                  <a:cubicBezTo>
                    <a:pt x="21717" y="34671"/>
                    <a:pt x="18669" y="41402"/>
                    <a:pt x="18034" y="42672"/>
                  </a:cubicBezTo>
                  <a:cubicBezTo>
                    <a:pt x="17399" y="43942"/>
                    <a:pt x="16764" y="45085"/>
                    <a:pt x="14859" y="44577"/>
                  </a:cubicBezTo>
                  <a:cubicBezTo>
                    <a:pt x="12446" y="43942"/>
                    <a:pt x="635" y="41529"/>
                    <a:pt x="635" y="41529"/>
                  </a:cubicBezTo>
                  <a:cubicBezTo>
                    <a:pt x="635" y="41529"/>
                    <a:pt x="4953" y="56261"/>
                    <a:pt x="5588" y="58166"/>
                  </a:cubicBezTo>
                  <a:cubicBezTo>
                    <a:pt x="6223" y="59690"/>
                    <a:pt x="6858" y="61214"/>
                    <a:pt x="4318" y="62484"/>
                  </a:cubicBezTo>
                  <a:lnTo>
                    <a:pt x="0" y="64389"/>
                  </a:lnTo>
                  <a:cubicBezTo>
                    <a:pt x="0" y="64389"/>
                    <a:pt x="25400" y="86614"/>
                    <a:pt x="26035" y="87249"/>
                  </a:cubicBezTo>
                  <a:cubicBezTo>
                    <a:pt x="27305" y="88519"/>
                    <a:pt x="28575" y="89154"/>
                    <a:pt x="27305" y="92837"/>
                  </a:cubicBezTo>
                  <a:cubicBezTo>
                    <a:pt x="26035" y="96520"/>
                    <a:pt x="24892" y="101473"/>
                    <a:pt x="24892" y="101473"/>
                  </a:cubicBezTo>
                  <a:cubicBezTo>
                    <a:pt x="24892" y="101473"/>
                    <a:pt x="48514" y="96520"/>
                    <a:pt x="50927" y="95885"/>
                  </a:cubicBezTo>
                  <a:cubicBezTo>
                    <a:pt x="53086" y="95631"/>
                    <a:pt x="55499" y="96520"/>
                    <a:pt x="55499" y="98933"/>
                  </a:cubicBezTo>
                  <a:cubicBezTo>
                    <a:pt x="55499" y="101346"/>
                    <a:pt x="54102" y="126873"/>
                    <a:pt x="54102" y="126873"/>
                  </a:cubicBezTo>
                  <a:lnTo>
                    <a:pt x="61595" y="126873"/>
                  </a:lnTo>
                  <a:cubicBezTo>
                    <a:pt x="61595" y="126873"/>
                    <a:pt x="60198" y="101473"/>
                    <a:pt x="60198" y="98933"/>
                  </a:cubicBezTo>
                  <a:cubicBezTo>
                    <a:pt x="60198" y="96393"/>
                    <a:pt x="62484" y="95631"/>
                    <a:pt x="64770" y="95885"/>
                  </a:cubicBezTo>
                  <a:cubicBezTo>
                    <a:pt x="67310" y="96520"/>
                    <a:pt x="90805" y="101473"/>
                    <a:pt x="90805" y="101473"/>
                  </a:cubicBezTo>
                  <a:cubicBezTo>
                    <a:pt x="90805" y="101473"/>
                    <a:pt x="89535" y="96520"/>
                    <a:pt x="88392" y="92837"/>
                  </a:cubicBezTo>
                  <a:cubicBezTo>
                    <a:pt x="87249" y="89154"/>
                    <a:pt x="88392" y="88519"/>
                    <a:pt x="89662" y="87249"/>
                  </a:cubicBezTo>
                  <a:cubicBezTo>
                    <a:pt x="90297" y="86614"/>
                    <a:pt x="115697" y="64389"/>
                    <a:pt x="115697" y="64389"/>
                  </a:cubicBezTo>
                  <a:lnTo>
                    <a:pt x="111379" y="62484"/>
                  </a:lnTo>
                  <a:cubicBezTo>
                    <a:pt x="108839" y="61214"/>
                    <a:pt x="109474" y="59690"/>
                    <a:pt x="110109" y="58166"/>
                  </a:cubicBezTo>
                  <a:cubicBezTo>
                    <a:pt x="110744" y="56261"/>
                    <a:pt x="115062" y="41529"/>
                    <a:pt x="115062" y="41529"/>
                  </a:cubicBezTo>
                  <a:cubicBezTo>
                    <a:pt x="115062" y="41529"/>
                    <a:pt x="103251" y="43942"/>
                    <a:pt x="100838" y="44577"/>
                  </a:cubicBezTo>
                  <a:cubicBezTo>
                    <a:pt x="98933" y="45212"/>
                    <a:pt x="98298" y="43942"/>
                    <a:pt x="97790" y="42672"/>
                  </a:cubicBezTo>
                  <a:cubicBezTo>
                    <a:pt x="97282" y="41402"/>
                    <a:pt x="94107" y="34671"/>
                    <a:pt x="94107" y="34671"/>
                  </a:cubicBezTo>
                  <a:cubicBezTo>
                    <a:pt x="94107" y="34671"/>
                    <a:pt x="81026" y="49530"/>
                    <a:pt x="80391" y="50165"/>
                  </a:cubicBezTo>
                  <a:cubicBezTo>
                    <a:pt x="77851" y="51943"/>
                    <a:pt x="75438" y="50165"/>
                    <a:pt x="76073" y="47625"/>
                  </a:cubicBezTo>
                  <a:cubicBezTo>
                    <a:pt x="76073" y="45212"/>
                    <a:pt x="82931" y="15494"/>
                    <a:pt x="82931" y="15494"/>
                  </a:cubicBezTo>
                  <a:cubicBezTo>
                    <a:pt x="82931" y="15494"/>
                    <a:pt x="75438" y="19812"/>
                    <a:pt x="73025" y="21082"/>
                  </a:cubicBezTo>
                  <a:cubicBezTo>
                    <a:pt x="71120" y="22352"/>
                    <a:pt x="69850" y="22352"/>
                    <a:pt x="68707" y="19812"/>
                  </a:cubicBezTo>
                  <a:cubicBezTo>
                    <a:pt x="67437" y="18034"/>
                    <a:pt x="58166" y="0"/>
                    <a:pt x="58166" y="0"/>
                  </a:cubicBezTo>
                </a:path>
              </a:pathLst>
            </a:custGeom>
            <a:solidFill>
              <a:srgbClr val="ED1C24"/>
            </a:solidFill>
          </p:spPr>
          <p:txBody>
            <a:bodyPr/>
            <a:lstStyle/>
            <a:p>
              <a:endParaRPr lang="fr-CA"/>
            </a:p>
          </p:txBody>
        </p:sp>
        <p:sp>
          <p:nvSpPr>
            <p:cNvPr id="16" name="Freeform 16"/>
            <p:cNvSpPr/>
            <p:nvPr/>
          </p:nvSpPr>
          <p:spPr>
            <a:xfrm>
              <a:off x="63500" y="63500"/>
              <a:ext cx="75057" cy="149098"/>
            </a:xfrm>
            <a:custGeom>
              <a:avLst/>
              <a:gdLst/>
              <a:ahLst/>
              <a:cxnLst/>
              <a:rect l="l" t="t" r="r" b="b"/>
              <a:pathLst>
                <a:path w="75057" h="149098">
                  <a:moveTo>
                    <a:pt x="0" y="0"/>
                  </a:moveTo>
                  <a:lnTo>
                    <a:pt x="0" y="149098"/>
                  </a:lnTo>
                  <a:lnTo>
                    <a:pt x="75057" y="149098"/>
                  </a:lnTo>
                  <a:lnTo>
                    <a:pt x="75057" y="0"/>
                  </a:lnTo>
                  <a:close/>
                </a:path>
              </a:pathLst>
            </a:custGeom>
            <a:solidFill>
              <a:srgbClr val="ED1C24"/>
            </a:solidFill>
          </p:spPr>
          <p:txBody>
            <a:bodyPr/>
            <a:lstStyle/>
            <a:p>
              <a:endParaRPr lang="fr-CA"/>
            </a:p>
          </p:txBody>
        </p:sp>
        <p:sp>
          <p:nvSpPr>
            <p:cNvPr id="17" name="Freeform 17"/>
            <p:cNvSpPr/>
            <p:nvPr/>
          </p:nvSpPr>
          <p:spPr>
            <a:xfrm>
              <a:off x="288798" y="63500"/>
              <a:ext cx="75057" cy="149098"/>
            </a:xfrm>
            <a:custGeom>
              <a:avLst/>
              <a:gdLst/>
              <a:ahLst/>
              <a:cxnLst/>
              <a:rect l="l" t="t" r="r" b="b"/>
              <a:pathLst>
                <a:path w="75057" h="149098">
                  <a:moveTo>
                    <a:pt x="75057" y="0"/>
                  </a:moveTo>
                  <a:lnTo>
                    <a:pt x="0" y="0"/>
                  </a:lnTo>
                  <a:lnTo>
                    <a:pt x="0" y="149098"/>
                  </a:lnTo>
                  <a:lnTo>
                    <a:pt x="75057" y="149098"/>
                  </a:lnTo>
                  <a:close/>
                </a:path>
              </a:pathLst>
            </a:custGeom>
            <a:solidFill>
              <a:srgbClr val="ED1C24"/>
            </a:solidFill>
          </p:spPr>
          <p:txBody>
            <a:bodyPr/>
            <a:lstStyle/>
            <a:p>
              <a:endParaRPr lang="fr-CA"/>
            </a:p>
          </p:txBody>
        </p:sp>
      </p:grpSp>
      <p:grpSp>
        <p:nvGrpSpPr>
          <p:cNvPr id="18" name="Group 18"/>
          <p:cNvGrpSpPr>
            <a:grpSpLocks noChangeAspect="1"/>
          </p:cNvGrpSpPr>
          <p:nvPr/>
        </p:nvGrpSpPr>
        <p:grpSpPr>
          <a:xfrm>
            <a:off x="5776508" y="9838454"/>
            <a:ext cx="438970" cy="285299"/>
            <a:chOff x="0" y="0"/>
            <a:chExt cx="429222" cy="278956"/>
          </a:xfrm>
        </p:grpSpPr>
        <p:sp>
          <p:nvSpPr>
            <p:cNvPr id="19" name="Freeform 19"/>
            <p:cNvSpPr/>
            <p:nvPr/>
          </p:nvSpPr>
          <p:spPr>
            <a:xfrm>
              <a:off x="63500" y="63500"/>
              <a:ext cx="49784" cy="64008"/>
            </a:xfrm>
            <a:custGeom>
              <a:avLst/>
              <a:gdLst/>
              <a:ahLst/>
              <a:cxnLst/>
              <a:rect l="l" t="t" r="r" b="b"/>
              <a:pathLst>
                <a:path w="49784" h="64008">
                  <a:moveTo>
                    <a:pt x="10668" y="42164"/>
                  </a:moveTo>
                  <a:cubicBezTo>
                    <a:pt x="10668" y="51562"/>
                    <a:pt x="17526" y="55245"/>
                    <a:pt x="26162" y="55245"/>
                  </a:cubicBezTo>
                  <a:cubicBezTo>
                    <a:pt x="35560" y="55245"/>
                    <a:pt x="39116" y="50673"/>
                    <a:pt x="39116" y="45974"/>
                  </a:cubicBezTo>
                  <a:cubicBezTo>
                    <a:pt x="39116" y="41275"/>
                    <a:pt x="36576" y="39370"/>
                    <a:pt x="34036" y="38481"/>
                  </a:cubicBezTo>
                  <a:cubicBezTo>
                    <a:pt x="29718" y="36830"/>
                    <a:pt x="24257" y="35814"/>
                    <a:pt x="15875" y="33401"/>
                  </a:cubicBezTo>
                  <a:cubicBezTo>
                    <a:pt x="5461" y="30607"/>
                    <a:pt x="2413" y="24257"/>
                    <a:pt x="2413" y="17907"/>
                  </a:cubicBezTo>
                  <a:cubicBezTo>
                    <a:pt x="2286" y="5715"/>
                    <a:pt x="13589" y="0"/>
                    <a:pt x="24638" y="0"/>
                  </a:cubicBezTo>
                  <a:cubicBezTo>
                    <a:pt x="37338" y="0"/>
                    <a:pt x="48006" y="6731"/>
                    <a:pt x="48006" y="19558"/>
                  </a:cubicBezTo>
                  <a:lnTo>
                    <a:pt x="37338" y="19558"/>
                  </a:lnTo>
                  <a:cubicBezTo>
                    <a:pt x="36830" y="11684"/>
                    <a:pt x="31496" y="8763"/>
                    <a:pt x="24130" y="8763"/>
                  </a:cubicBezTo>
                  <a:cubicBezTo>
                    <a:pt x="19177" y="8763"/>
                    <a:pt x="12954" y="10541"/>
                    <a:pt x="12954" y="16637"/>
                  </a:cubicBezTo>
                  <a:cubicBezTo>
                    <a:pt x="12954" y="20955"/>
                    <a:pt x="15875" y="23241"/>
                    <a:pt x="20193" y="24511"/>
                  </a:cubicBezTo>
                  <a:cubicBezTo>
                    <a:pt x="21082" y="24765"/>
                    <a:pt x="34671" y="28321"/>
                    <a:pt x="37846" y="29210"/>
                  </a:cubicBezTo>
                  <a:cubicBezTo>
                    <a:pt x="45847" y="31623"/>
                    <a:pt x="49784" y="38481"/>
                    <a:pt x="49784" y="44831"/>
                  </a:cubicBezTo>
                  <a:cubicBezTo>
                    <a:pt x="49784" y="58547"/>
                    <a:pt x="37592" y="64008"/>
                    <a:pt x="25527" y="64008"/>
                  </a:cubicBezTo>
                  <a:cubicBezTo>
                    <a:pt x="11557" y="64008"/>
                    <a:pt x="254" y="57277"/>
                    <a:pt x="0" y="42164"/>
                  </a:cubicBezTo>
                  <a:close/>
                </a:path>
              </a:pathLst>
            </a:custGeom>
            <a:solidFill>
              <a:srgbClr val="231F20"/>
            </a:solidFill>
          </p:spPr>
          <p:txBody>
            <a:bodyPr/>
            <a:lstStyle/>
            <a:p>
              <a:endParaRPr lang="fr-CA"/>
            </a:p>
          </p:txBody>
        </p:sp>
        <p:sp>
          <p:nvSpPr>
            <p:cNvPr id="20" name="Freeform 20"/>
            <p:cNvSpPr/>
            <p:nvPr/>
          </p:nvSpPr>
          <p:spPr>
            <a:xfrm>
              <a:off x="118745" y="80645"/>
              <a:ext cx="44196" cy="46609"/>
            </a:xfrm>
            <a:custGeom>
              <a:avLst/>
              <a:gdLst/>
              <a:ahLst/>
              <a:cxnLst/>
              <a:rect l="l" t="t" r="r" b="b"/>
              <a:pathLst>
                <a:path w="44196" h="46609">
                  <a:moveTo>
                    <a:pt x="29718" y="23241"/>
                  </a:moveTo>
                  <a:cubicBezTo>
                    <a:pt x="26670" y="25273"/>
                    <a:pt x="21971" y="25146"/>
                    <a:pt x="17780" y="25908"/>
                  </a:cubicBezTo>
                  <a:cubicBezTo>
                    <a:pt x="13589" y="26670"/>
                    <a:pt x="9779" y="28194"/>
                    <a:pt x="9779" y="33274"/>
                  </a:cubicBezTo>
                  <a:cubicBezTo>
                    <a:pt x="9779" y="37592"/>
                    <a:pt x="15367" y="38862"/>
                    <a:pt x="18796" y="38862"/>
                  </a:cubicBezTo>
                  <a:cubicBezTo>
                    <a:pt x="23114" y="38862"/>
                    <a:pt x="29718" y="36576"/>
                    <a:pt x="29718" y="30480"/>
                  </a:cubicBezTo>
                  <a:close/>
                  <a:moveTo>
                    <a:pt x="39497" y="35560"/>
                  </a:moveTo>
                  <a:cubicBezTo>
                    <a:pt x="39497" y="37973"/>
                    <a:pt x="40005" y="38862"/>
                    <a:pt x="41783" y="38862"/>
                  </a:cubicBezTo>
                  <a:cubicBezTo>
                    <a:pt x="42418" y="38862"/>
                    <a:pt x="43180" y="38862"/>
                    <a:pt x="44196" y="38735"/>
                  </a:cubicBezTo>
                  <a:lnTo>
                    <a:pt x="44196" y="45466"/>
                  </a:lnTo>
                  <a:cubicBezTo>
                    <a:pt x="42672" y="45974"/>
                    <a:pt x="39624" y="46609"/>
                    <a:pt x="37973" y="46609"/>
                  </a:cubicBezTo>
                  <a:cubicBezTo>
                    <a:pt x="34036" y="46609"/>
                    <a:pt x="31242" y="45212"/>
                    <a:pt x="30480" y="41275"/>
                  </a:cubicBezTo>
                  <a:cubicBezTo>
                    <a:pt x="26670" y="45085"/>
                    <a:pt x="20447" y="46609"/>
                    <a:pt x="15113" y="46609"/>
                  </a:cubicBezTo>
                  <a:cubicBezTo>
                    <a:pt x="7112" y="46609"/>
                    <a:pt x="0" y="42291"/>
                    <a:pt x="0" y="33655"/>
                  </a:cubicBezTo>
                  <a:cubicBezTo>
                    <a:pt x="0" y="22606"/>
                    <a:pt x="8763" y="20828"/>
                    <a:pt x="17018" y="19939"/>
                  </a:cubicBezTo>
                  <a:cubicBezTo>
                    <a:pt x="24003" y="18669"/>
                    <a:pt x="30226" y="19431"/>
                    <a:pt x="30226" y="13716"/>
                  </a:cubicBezTo>
                  <a:cubicBezTo>
                    <a:pt x="30226" y="8636"/>
                    <a:pt x="25019" y="7747"/>
                    <a:pt x="21082" y="7747"/>
                  </a:cubicBezTo>
                  <a:cubicBezTo>
                    <a:pt x="15621" y="7747"/>
                    <a:pt x="11811" y="10033"/>
                    <a:pt x="11303" y="14732"/>
                  </a:cubicBezTo>
                  <a:lnTo>
                    <a:pt x="1651" y="14732"/>
                  </a:lnTo>
                  <a:cubicBezTo>
                    <a:pt x="2286" y="3302"/>
                    <a:pt x="11938" y="0"/>
                    <a:pt x="21717" y="0"/>
                  </a:cubicBezTo>
                  <a:cubicBezTo>
                    <a:pt x="30353" y="0"/>
                    <a:pt x="39370" y="3556"/>
                    <a:pt x="39370" y="12827"/>
                  </a:cubicBezTo>
                  <a:close/>
                </a:path>
              </a:pathLst>
            </a:custGeom>
            <a:solidFill>
              <a:srgbClr val="231F20"/>
            </a:solidFill>
          </p:spPr>
          <p:txBody>
            <a:bodyPr/>
            <a:lstStyle/>
            <a:p>
              <a:endParaRPr lang="fr-CA"/>
            </a:p>
          </p:txBody>
        </p:sp>
        <p:sp>
          <p:nvSpPr>
            <p:cNvPr id="21" name="Freeform 21"/>
            <p:cNvSpPr/>
            <p:nvPr/>
          </p:nvSpPr>
          <p:spPr>
            <a:xfrm>
              <a:off x="168656" y="80518"/>
              <a:ext cx="38862" cy="45466"/>
            </a:xfrm>
            <a:custGeom>
              <a:avLst/>
              <a:gdLst/>
              <a:ahLst/>
              <a:cxnLst/>
              <a:rect l="l" t="t" r="r" b="b"/>
              <a:pathLst>
                <a:path w="38862" h="45466">
                  <a:moveTo>
                    <a:pt x="127" y="1270"/>
                  </a:moveTo>
                  <a:lnTo>
                    <a:pt x="9398" y="1270"/>
                  </a:lnTo>
                  <a:lnTo>
                    <a:pt x="9398" y="7747"/>
                  </a:lnTo>
                  <a:lnTo>
                    <a:pt x="9525" y="7874"/>
                  </a:lnTo>
                  <a:cubicBezTo>
                    <a:pt x="12446" y="3048"/>
                    <a:pt x="17526" y="0"/>
                    <a:pt x="23241" y="0"/>
                  </a:cubicBezTo>
                  <a:cubicBezTo>
                    <a:pt x="32766" y="0"/>
                    <a:pt x="38862" y="5080"/>
                    <a:pt x="38862" y="14986"/>
                  </a:cubicBezTo>
                  <a:lnTo>
                    <a:pt x="38862" y="45466"/>
                  </a:lnTo>
                  <a:lnTo>
                    <a:pt x="29083" y="45466"/>
                  </a:lnTo>
                  <a:lnTo>
                    <a:pt x="29083" y="17653"/>
                  </a:lnTo>
                  <a:cubicBezTo>
                    <a:pt x="28956" y="10795"/>
                    <a:pt x="26162" y="7747"/>
                    <a:pt x="20447" y="7747"/>
                  </a:cubicBezTo>
                  <a:cubicBezTo>
                    <a:pt x="13970" y="7747"/>
                    <a:pt x="9779" y="12827"/>
                    <a:pt x="9779" y="19431"/>
                  </a:cubicBezTo>
                  <a:lnTo>
                    <a:pt x="9779" y="45466"/>
                  </a:lnTo>
                  <a:lnTo>
                    <a:pt x="0" y="45466"/>
                  </a:lnTo>
                  <a:close/>
                </a:path>
              </a:pathLst>
            </a:custGeom>
            <a:solidFill>
              <a:srgbClr val="231F20"/>
            </a:solidFill>
          </p:spPr>
          <p:txBody>
            <a:bodyPr/>
            <a:lstStyle/>
            <a:p>
              <a:endParaRPr lang="fr-CA"/>
            </a:p>
          </p:txBody>
        </p:sp>
        <p:sp>
          <p:nvSpPr>
            <p:cNvPr id="22" name="Freeform 22"/>
            <p:cNvSpPr/>
            <p:nvPr/>
          </p:nvSpPr>
          <p:spPr>
            <a:xfrm>
              <a:off x="213487" y="68580"/>
              <a:ext cx="25908" cy="57785"/>
            </a:xfrm>
            <a:custGeom>
              <a:avLst/>
              <a:gdLst/>
              <a:ahLst/>
              <a:cxnLst/>
              <a:rect l="l" t="t" r="r" b="b"/>
              <a:pathLst>
                <a:path w="25908" h="57785">
                  <a:moveTo>
                    <a:pt x="0" y="13208"/>
                  </a:moveTo>
                  <a:lnTo>
                    <a:pt x="7366" y="13208"/>
                  </a:lnTo>
                  <a:lnTo>
                    <a:pt x="7366" y="0"/>
                  </a:lnTo>
                  <a:lnTo>
                    <a:pt x="17145" y="0"/>
                  </a:lnTo>
                  <a:lnTo>
                    <a:pt x="17145" y="13208"/>
                  </a:lnTo>
                  <a:lnTo>
                    <a:pt x="25908" y="13208"/>
                  </a:lnTo>
                  <a:lnTo>
                    <a:pt x="25908" y="20447"/>
                  </a:lnTo>
                  <a:lnTo>
                    <a:pt x="17145" y="20447"/>
                  </a:lnTo>
                  <a:lnTo>
                    <a:pt x="17145" y="44069"/>
                  </a:lnTo>
                  <a:cubicBezTo>
                    <a:pt x="17145" y="48133"/>
                    <a:pt x="17526" y="50165"/>
                    <a:pt x="21844" y="50165"/>
                  </a:cubicBezTo>
                  <a:cubicBezTo>
                    <a:pt x="23241" y="50165"/>
                    <a:pt x="24638" y="50165"/>
                    <a:pt x="25908" y="49784"/>
                  </a:cubicBezTo>
                  <a:lnTo>
                    <a:pt x="25908" y="57277"/>
                  </a:lnTo>
                  <a:cubicBezTo>
                    <a:pt x="23749" y="57404"/>
                    <a:pt x="21717" y="57785"/>
                    <a:pt x="19558" y="57785"/>
                  </a:cubicBezTo>
                  <a:cubicBezTo>
                    <a:pt x="9398" y="57785"/>
                    <a:pt x="7493" y="53848"/>
                    <a:pt x="7366" y="46482"/>
                  </a:cubicBezTo>
                  <a:lnTo>
                    <a:pt x="7366" y="20447"/>
                  </a:lnTo>
                  <a:lnTo>
                    <a:pt x="0" y="20447"/>
                  </a:lnTo>
                  <a:close/>
                </a:path>
              </a:pathLst>
            </a:custGeom>
            <a:solidFill>
              <a:srgbClr val="231F20"/>
            </a:solidFill>
          </p:spPr>
          <p:txBody>
            <a:bodyPr/>
            <a:lstStyle/>
            <a:p>
              <a:endParaRPr lang="fr-CA"/>
            </a:p>
          </p:txBody>
        </p:sp>
        <p:sp>
          <p:nvSpPr>
            <p:cNvPr id="23" name="Freeform 23"/>
            <p:cNvSpPr/>
            <p:nvPr/>
          </p:nvSpPr>
          <p:spPr>
            <a:xfrm>
              <a:off x="244348" y="63500"/>
              <a:ext cx="43815" cy="63627"/>
            </a:xfrm>
            <a:custGeom>
              <a:avLst/>
              <a:gdLst/>
              <a:ahLst/>
              <a:cxnLst/>
              <a:rect l="l" t="t" r="r" b="b"/>
              <a:pathLst>
                <a:path w="43815" h="63627">
                  <a:moveTo>
                    <a:pt x="21971" y="0"/>
                  </a:moveTo>
                  <a:lnTo>
                    <a:pt x="33528" y="0"/>
                  </a:lnTo>
                  <a:lnTo>
                    <a:pt x="21336" y="12192"/>
                  </a:lnTo>
                  <a:lnTo>
                    <a:pt x="14224" y="12192"/>
                  </a:lnTo>
                  <a:close/>
                  <a:moveTo>
                    <a:pt x="32385" y="36449"/>
                  </a:moveTo>
                  <a:cubicBezTo>
                    <a:pt x="32004" y="30226"/>
                    <a:pt x="27813" y="24765"/>
                    <a:pt x="21209" y="24765"/>
                  </a:cubicBezTo>
                  <a:cubicBezTo>
                    <a:pt x="14478" y="24765"/>
                    <a:pt x="9906" y="29845"/>
                    <a:pt x="9525" y="36449"/>
                  </a:cubicBezTo>
                  <a:close/>
                  <a:moveTo>
                    <a:pt x="9652" y="42926"/>
                  </a:moveTo>
                  <a:cubicBezTo>
                    <a:pt x="9652" y="49911"/>
                    <a:pt x="13462" y="56007"/>
                    <a:pt x="21590" y="56007"/>
                  </a:cubicBezTo>
                  <a:cubicBezTo>
                    <a:pt x="27178" y="56007"/>
                    <a:pt x="30607" y="53594"/>
                    <a:pt x="32385" y="48641"/>
                  </a:cubicBezTo>
                  <a:lnTo>
                    <a:pt x="41656" y="48641"/>
                  </a:lnTo>
                  <a:cubicBezTo>
                    <a:pt x="39497" y="58293"/>
                    <a:pt x="31242" y="63627"/>
                    <a:pt x="21590" y="63627"/>
                  </a:cubicBezTo>
                  <a:cubicBezTo>
                    <a:pt x="7747" y="63627"/>
                    <a:pt x="0" y="53975"/>
                    <a:pt x="0" y="40386"/>
                  </a:cubicBezTo>
                  <a:cubicBezTo>
                    <a:pt x="0" y="27813"/>
                    <a:pt x="8255" y="17018"/>
                    <a:pt x="21336" y="17018"/>
                  </a:cubicBezTo>
                  <a:cubicBezTo>
                    <a:pt x="35306" y="17018"/>
                    <a:pt x="43815" y="29591"/>
                    <a:pt x="42164" y="42799"/>
                  </a:cubicBezTo>
                  <a:close/>
                </a:path>
              </a:pathLst>
            </a:custGeom>
            <a:solidFill>
              <a:srgbClr val="231F20"/>
            </a:solidFill>
          </p:spPr>
          <p:txBody>
            <a:bodyPr/>
            <a:lstStyle/>
            <a:p>
              <a:endParaRPr lang="fr-CA"/>
            </a:p>
          </p:txBody>
        </p:sp>
        <p:sp>
          <p:nvSpPr>
            <p:cNvPr id="24" name="Freeform 24"/>
            <p:cNvSpPr/>
            <p:nvPr/>
          </p:nvSpPr>
          <p:spPr>
            <a:xfrm>
              <a:off x="63881" y="151257"/>
              <a:ext cx="55245" cy="64008"/>
            </a:xfrm>
            <a:custGeom>
              <a:avLst/>
              <a:gdLst/>
              <a:ahLst/>
              <a:cxnLst/>
              <a:rect l="l" t="t" r="r" b="b"/>
              <a:pathLst>
                <a:path w="55245" h="64008">
                  <a:moveTo>
                    <a:pt x="44450" y="21082"/>
                  </a:moveTo>
                  <a:cubicBezTo>
                    <a:pt x="42672" y="14097"/>
                    <a:pt x="38100" y="8890"/>
                    <a:pt x="29210" y="8890"/>
                  </a:cubicBezTo>
                  <a:cubicBezTo>
                    <a:pt x="16129" y="8890"/>
                    <a:pt x="10668" y="20447"/>
                    <a:pt x="10668" y="32131"/>
                  </a:cubicBezTo>
                  <a:cubicBezTo>
                    <a:pt x="10668" y="43815"/>
                    <a:pt x="16129" y="55372"/>
                    <a:pt x="29210" y="55372"/>
                  </a:cubicBezTo>
                  <a:cubicBezTo>
                    <a:pt x="38735" y="55372"/>
                    <a:pt x="43942" y="48260"/>
                    <a:pt x="44831" y="39370"/>
                  </a:cubicBezTo>
                  <a:lnTo>
                    <a:pt x="55245" y="39370"/>
                  </a:lnTo>
                  <a:cubicBezTo>
                    <a:pt x="54356" y="53975"/>
                    <a:pt x="44069" y="64008"/>
                    <a:pt x="29210" y="64008"/>
                  </a:cubicBezTo>
                  <a:cubicBezTo>
                    <a:pt x="10922" y="64008"/>
                    <a:pt x="0" y="49530"/>
                    <a:pt x="0" y="32004"/>
                  </a:cubicBezTo>
                  <a:cubicBezTo>
                    <a:pt x="0" y="14478"/>
                    <a:pt x="10922" y="0"/>
                    <a:pt x="29210" y="0"/>
                  </a:cubicBezTo>
                  <a:cubicBezTo>
                    <a:pt x="42926" y="127"/>
                    <a:pt x="53848" y="7747"/>
                    <a:pt x="55118" y="20828"/>
                  </a:cubicBezTo>
                  <a:close/>
                </a:path>
              </a:pathLst>
            </a:custGeom>
            <a:solidFill>
              <a:srgbClr val="231F20"/>
            </a:solidFill>
          </p:spPr>
          <p:txBody>
            <a:bodyPr/>
            <a:lstStyle/>
            <a:p>
              <a:endParaRPr lang="fr-CA"/>
            </a:p>
          </p:txBody>
        </p:sp>
        <p:sp>
          <p:nvSpPr>
            <p:cNvPr id="25" name="Freeform 25"/>
            <p:cNvSpPr/>
            <p:nvPr/>
          </p:nvSpPr>
          <p:spPr>
            <a:xfrm>
              <a:off x="125095" y="168656"/>
              <a:ext cx="44196" cy="46609"/>
            </a:xfrm>
            <a:custGeom>
              <a:avLst/>
              <a:gdLst/>
              <a:ahLst/>
              <a:cxnLst/>
              <a:rect l="l" t="t" r="r" b="b"/>
              <a:pathLst>
                <a:path w="44196" h="46609">
                  <a:moveTo>
                    <a:pt x="29718" y="23241"/>
                  </a:moveTo>
                  <a:cubicBezTo>
                    <a:pt x="26670" y="25273"/>
                    <a:pt x="21971" y="25146"/>
                    <a:pt x="17780" y="25908"/>
                  </a:cubicBezTo>
                  <a:cubicBezTo>
                    <a:pt x="13589" y="26670"/>
                    <a:pt x="9779" y="28194"/>
                    <a:pt x="9779" y="33274"/>
                  </a:cubicBezTo>
                  <a:cubicBezTo>
                    <a:pt x="9779" y="37592"/>
                    <a:pt x="15367" y="38862"/>
                    <a:pt x="18796" y="38862"/>
                  </a:cubicBezTo>
                  <a:cubicBezTo>
                    <a:pt x="23114" y="38862"/>
                    <a:pt x="29718" y="36703"/>
                    <a:pt x="29718" y="30480"/>
                  </a:cubicBezTo>
                  <a:close/>
                  <a:moveTo>
                    <a:pt x="39497" y="35560"/>
                  </a:moveTo>
                  <a:cubicBezTo>
                    <a:pt x="39497" y="37973"/>
                    <a:pt x="40005" y="38862"/>
                    <a:pt x="41783" y="38862"/>
                  </a:cubicBezTo>
                  <a:cubicBezTo>
                    <a:pt x="42418" y="38862"/>
                    <a:pt x="43180" y="38862"/>
                    <a:pt x="44196" y="38735"/>
                  </a:cubicBezTo>
                  <a:lnTo>
                    <a:pt x="44196" y="45466"/>
                  </a:lnTo>
                  <a:cubicBezTo>
                    <a:pt x="42672" y="45974"/>
                    <a:pt x="39624" y="46609"/>
                    <a:pt x="37973" y="46609"/>
                  </a:cubicBezTo>
                  <a:cubicBezTo>
                    <a:pt x="34036" y="46609"/>
                    <a:pt x="31242" y="45212"/>
                    <a:pt x="30480" y="41275"/>
                  </a:cubicBezTo>
                  <a:cubicBezTo>
                    <a:pt x="26670" y="45085"/>
                    <a:pt x="20447" y="46609"/>
                    <a:pt x="15113" y="46609"/>
                  </a:cubicBezTo>
                  <a:cubicBezTo>
                    <a:pt x="7112" y="46609"/>
                    <a:pt x="0" y="42291"/>
                    <a:pt x="0" y="33782"/>
                  </a:cubicBezTo>
                  <a:cubicBezTo>
                    <a:pt x="0" y="22733"/>
                    <a:pt x="8763" y="20955"/>
                    <a:pt x="17018" y="19939"/>
                  </a:cubicBezTo>
                  <a:cubicBezTo>
                    <a:pt x="24003" y="18669"/>
                    <a:pt x="30226" y="19431"/>
                    <a:pt x="30226" y="13716"/>
                  </a:cubicBezTo>
                  <a:cubicBezTo>
                    <a:pt x="30226" y="8636"/>
                    <a:pt x="25019" y="7747"/>
                    <a:pt x="21082" y="7747"/>
                  </a:cubicBezTo>
                  <a:cubicBezTo>
                    <a:pt x="15621" y="7747"/>
                    <a:pt x="11811" y="10033"/>
                    <a:pt x="11303" y="14732"/>
                  </a:cubicBezTo>
                  <a:lnTo>
                    <a:pt x="1651" y="14732"/>
                  </a:lnTo>
                  <a:cubicBezTo>
                    <a:pt x="2286" y="3302"/>
                    <a:pt x="11938" y="0"/>
                    <a:pt x="21717" y="0"/>
                  </a:cubicBezTo>
                  <a:cubicBezTo>
                    <a:pt x="30353" y="0"/>
                    <a:pt x="39370" y="3556"/>
                    <a:pt x="39370" y="12827"/>
                  </a:cubicBezTo>
                  <a:close/>
                </a:path>
              </a:pathLst>
            </a:custGeom>
            <a:solidFill>
              <a:srgbClr val="231F20"/>
            </a:solidFill>
          </p:spPr>
          <p:txBody>
            <a:bodyPr/>
            <a:lstStyle/>
            <a:p>
              <a:endParaRPr lang="fr-CA"/>
            </a:p>
          </p:txBody>
        </p:sp>
        <p:sp>
          <p:nvSpPr>
            <p:cNvPr id="26" name="Freeform 26"/>
            <p:cNvSpPr/>
            <p:nvPr/>
          </p:nvSpPr>
          <p:spPr>
            <a:xfrm>
              <a:off x="175006" y="168529"/>
              <a:ext cx="38862" cy="45466"/>
            </a:xfrm>
            <a:custGeom>
              <a:avLst/>
              <a:gdLst/>
              <a:ahLst/>
              <a:cxnLst/>
              <a:rect l="l" t="t" r="r" b="b"/>
              <a:pathLst>
                <a:path w="38862" h="45466">
                  <a:moveTo>
                    <a:pt x="127" y="1270"/>
                  </a:moveTo>
                  <a:lnTo>
                    <a:pt x="9398" y="1270"/>
                  </a:lnTo>
                  <a:lnTo>
                    <a:pt x="9398" y="7747"/>
                  </a:lnTo>
                  <a:lnTo>
                    <a:pt x="9525" y="7874"/>
                  </a:lnTo>
                  <a:cubicBezTo>
                    <a:pt x="12446" y="3048"/>
                    <a:pt x="17526" y="0"/>
                    <a:pt x="23241" y="0"/>
                  </a:cubicBezTo>
                  <a:cubicBezTo>
                    <a:pt x="32766" y="0"/>
                    <a:pt x="38862" y="5080"/>
                    <a:pt x="38862" y="14986"/>
                  </a:cubicBezTo>
                  <a:lnTo>
                    <a:pt x="38862" y="45339"/>
                  </a:lnTo>
                  <a:lnTo>
                    <a:pt x="29083" y="45339"/>
                  </a:lnTo>
                  <a:lnTo>
                    <a:pt x="29083" y="17653"/>
                  </a:lnTo>
                  <a:cubicBezTo>
                    <a:pt x="28956" y="10795"/>
                    <a:pt x="26162" y="7747"/>
                    <a:pt x="20447" y="7747"/>
                  </a:cubicBezTo>
                  <a:cubicBezTo>
                    <a:pt x="13970" y="7747"/>
                    <a:pt x="9779" y="12827"/>
                    <a:pt x="9779" y="19431"/>
                  </a:cubicBezTo>
                  <a:lnTo>
                    <a:pt x="9779" y="45466"/>
                  </a:lnTo>
                  <a:lnTo>
                    <a:pt x="0" y="45466"/>
                  </a:lnTo>
                  <a:close/>
                </a:path>
              </a:pathLst>
            </a:custGeom>
            <a:solidFill>
              <a:srgbClr val="231F20"/>
            </a:solidFill>
          </p:spPr>
          <p:txBody>
            <a:bodyPr/>
            <a:lstStyle/>
            <a:p>
              <a:endParaRPr lang="fr-CA"/>
            </a:p>
          </p:txBody>
        </p:sp>
        <p:sp>
          <p:nvSpPr>
            <p:cNvPr id="27" name="Freeform 27"/>
            <p:cNvSpPr/>
            <p:nvPr/>
          </p:nvSpPr>
          <p:spPr>
            <a:xfrm>
              <a:off x="221869" y="168656"/>
              <a:ext cx="44069" cy="46609"/>
            </a:xfrm>
            <a:custGeom>
              <a:avLst/>
              <a:gdLst/>
              <a:ahLst/>
              <a:cxnLst/>
              <a:rect l="l" t="t" r="r" b="b"/>
              <a:pathLst>
                <a:path w="44069" h="46609">
                  <a:moveTo>
                    <a:pt x="29591" y="23241"/>
                  </a:moveTo>
                  <a:cubicBezTo>
                    <a:pt x="26543" y="25273"/>
                    <a:pt x="21844" y="25146"/>
                    <a:pt x="17653" y="25908"/>
                  </a:cubicBezTo>
                  <a:cubicBezTo>
                    <a:pt x="13462" y="26670"/>
                    <a:pt x="9652" y="28194"/>
                    <a:pt x="9652" y="33274"/>
                  </a:cubicBezTo>
                  <a:cubicBezTo>
                    <a:pt x="9652" y="37592"/>
                    <a:pt x="15240" y="38862"/>
                    <a:pt x="18669" y="38862"/>
                  </a:cubicBezTo>
                  <a:cubicBezTo>
                    <a:pt x="22987" y="38862"/>
                    <a:pt x="29591" y="36703"/>
                    <a:pt x="29591" y="30480"/>
                  </a:cubicBezTo>
                  <a:close/>
                  <a:moveTo>
                    <a:pt x="39370" y="35560"/>
                  </a:moveTo>
                  <a:cubicBezTo>
                    <a:pt x="39370" y="37973"/>
                    <a:pt x="39878" y="38862"/>
                    <a:pt x="41656" y="38862"/>
                  </a:cubicBezTo>
                  <a:cubicBezTo>
                    <a:pt x="42291" y="38862"/>
                    <a:pt x="43053" y="38862"/>
                    <a:pt x="44069" y="38735"/>
                  </a:cubicBezTo>
                  <a:lnTo>
                    <a:pt x="44069" y="45466"/>
                  </a:lnTo>
                  <a:cubicBezTo>
                    <a:pt x="42672" y="45974"/>
                    <a:pt x="39497" y="46609"/>
                    <a:pt x="37846" y="46609"/>
                  </a:cubicBezTo>
                  <a:cubicBezTo>
                    <a:pt x="33909" y="46609"/>
                    <a:pt x="31115" y="45212"/>
                    <a:pt x="30353" y="41275"/>
                  </a:cubicBezTo>
                  <a:cubicBezTo>
                    <a:pt x="26543" y="45085"/>
                    <a:pt x="20320" y="46609"/>
                    <a:pt x="15113" y="46609"/>
                  </a:cubicBezTo>
                  <a:cubicBezTo>
                    <a:pt x="7112" y="46609"/>
                    <a:pt x="0" y="42291"/>
                    <a:pt x="0" y="33782"/>
                  </a:cubicBezTo>
                  <a:cubicBezTo>
                    <a:pt x="0" y="22733"/>
                    <a:pt x="8763" y="20955"/>
                    <a:pt x="17018" y="19939"/>
                  </a:cubicBezTo>
                  <a:cubicBezTo>
                    <a:pt x="24003" y="18669"/>
                    <a:pt x="30226" y="19431"/>
                    <a:pt x="30226" y="13716"/>
                  </a:cubicBezTo>
                  <a:cubicBezTo>
                    <a:pt x="30226" y="8636"/>
                    <a:pt x="25019" y="7747"/>
                    <a:pt x="21082" y="7747"/>
                  </a:cubicBezTo>
                  <a:cubicBezTo>
                    <a:pt x="15621" y="7747"/>
                    <a:pt x="11811" y="10033"/>
                    <a:pt x="11303" y="14732"/>
                  </a:cubicBezTo>
                  <a:lnTo>
                    <a:pt x="1524" y="14732"/>
                  </a:lnTo>
                  <a:cubicBezTo>
                    <a:pt x="2159" y="3302"/>
                    <a:pt x="11938" y="0"/>
                    <a:pt x="21590" y="0"/>
                  </a:cubicBezTo>
                  <a:cubicBezTo>
                    <a:pt x="30226" y="0"/>
                    <a:pt x="39243" y="3556"/>
                    <a:pt x="39243" y="12827"/>
                  </a:cubicBezTo>
                  <a:close/>
                </a:path>
              </a:pathLst>
            </a:custGeom>
            <a:solidFill>
              <a:srgbClr val="231F20"/>
            </a:solidFill>
          </p:spPr>
          <p:txBody>
            <a:bodyPr/>
            <a:lstStyle/>
            <a:p>
              <a:endParaRPr lang="fr-CA"/>
            </a:p>
          </p:txBody>
        </p:sp>
        <p:sp>
          <p:nvSpPr>
            <p:cNvPr id="28" name="Freeform 28"/>
            <p:cNvSpPr/>
            <p:nvPr/>
          </p:nvSpPr>
          <p:spPr>
            <a:xfrm>
              <a:off x="269748" y="153035"/>
              <a:ext cx="43815" cy="62230"/>
            </a:xfrm>
            <a:custGeom>
              <a:avLst/>
              <a:gdLst/>
              <a:ahLst/>
              <a:cxnLst/>
              <a:rect l="l" t="t" r="r" b="b"/>
              <a:pathLst>
                <a:path w="43815" h="62230">
                  <a:moveTo>
                    <a:pt x="21844" y="54483"/>
                  </a:moveTo>
                  <a:cubicBezTo>
                    <a:pt x="30607" y="54483"/>
                    <a:pt x="34290" y="46482"/>
                    <a:pt x="34290" y="38862"/>
                  </a:cubicBezTo>
                  <a:cubicBezTo>
                    <a:pt x="34290" y="29083"/>
                    <a:pt x="29591" y="23368"/>
                    <a:pt x="22098" y="23368"/>
                  </a:cubicBezTo>
                  <a:cubicBezTo>
                    <a:pt x="12954" y="23368"/>
                    <a:pt x="9779" y="31496"/>
                    <a:pt x="9779" y="39370"/>
                  </a:cubicBezTo>
                  <a:cubicBezTo>
                    <a:pt x="9779" y="46990"/>
                    <a:pt x="13589" y="54483"/>
                    <a:pt x="21971" y="54483"/>
                  </a:cubicBezTo>
                  <a:moveTo>
                    <a:pt x="43815" y="60960"/>
                  </a:moveTo>
                  <a:lnTo>
                    <a:pt x="34544" y="60960"/>
                  </a:lnTo>
                  <a:lnTo>
                    <a:pt x="34544" y="54991"/>
                  </a:lnTo>
                  <a:lnTo>
                    <a:pt x="34417" y="54991"/>
                  </a:lnTo>
                  <a:cubicBezTo>
                    <a:pt x="31877" y="60071"/>
                    <a:pt x="26289" y="62230"/>
                    <a:pt x="20701" y="62230"/>
                  </a:cubicBezTo>
                  <a:cubicBezTo>
                    <a:pt x="6731" y="62230"/>
                    <a:pt x="0" y="51943"/>
                    <a:pt x="0" y="38608"/>
                  </a:cubicBezTo>
                  <a:cubicBezTo>
                    <a:pt x="0" y="22606"/>
                    <a:pt x="9525" y="15621"/>
                    <a:pt x="19177" y="15621"/>
                  </a:cubicBezTo>
                  <a:cubicBezTo>
                    <a:pt x="24765" y="15621"/>
                    <a:pt x="30861" y="17653"/>
                    <a:pt x="33909" y="22606"/>
                  </a:cubicBezTo>
                  <a:lnTo>
                    <a:pt x="34036" y="22606"/>
                  </a:lnTo>
                  <a:lnTo>
                    <a:pt x="34036" y="0"/>
                  </a:lnTo>
                  <a:lnTo>
                    <a:pt x="43815" y="0"/>
                  </a:lnTo>
                  <a:close/>
                </a:path>
              </a:pathLst>
            </a:custGeom>
            <a:solidFill>
              <a:srgbClr val="231F20"/>
            </a:solidFill>
          </p:spPr>
          <p:txBody>
            <a:bodyPr/>
            <a:lstStyle/>
            <a:p>
              <a:endParaRPr lang="fr-CA"/>
            </a:p>
          </p:txBody>
        </p:sp>
        <p:sp>
          <p:nvSpPr>
            <p:cNvPr id="29" name="Freeform 29"/>
            <p:cNvSpPr/>
            <p:nvPr/>
          </p:nvSpPr>
          <p:spPr>
            <a:xfrm>
              <a:off x="321818" y="168656"/>
              <a:ext cx="43942" cy="46609"/>
            </a:xfrm>
            <a:custGeom>
              <a:avLst/>
              <a:gdLst/>
              <a:ahLst/>
              <a:cxnLst/>
              <a:rect l="l" t="t" r="r" b="b"/>
              <a:pathLst>
                <a:path w="43942" h="46609">
                  <a:moveTo>
                    <a:pt x="29464" y="23241"/>
                  </a:moveTo>
                  <a:cubicBezTo>
                    <a:pt x="26416" y="25273"/>
                    <a:pt x="21717" y="25146"/>
                    <a:pt x="17526" y="25908"/>
                  </a:cubicBezTo>
                  <a:cubicBezTo>
                    <a:pt x="13335" y="26670"/>
                    <a:pt x="9525" y="28194"/>
                    <a:pt x="9525" y="33274"/>
                  </a:cubicBezTo>
                  <a:cubicBezTo>
                    <a:pt x="9525" y="37592"/>
                    <a:pt x="15113" y="38862"/>
                    <a:pt x="18542" y="38862"/>
                  </a:cubicBezTo>
                  <a:cubicBezTo>
                    <a:pt x="22733" y="38862"/>
                    <a:pt x="29464" y="36703"/>
                    <a:pt x="29464" y="30480"/>
                  </a:cubicBezTo>
                  <a:close/>
                  <a:moveTo>
                    <a:pt x="39243" y="35560"/>
                  </a:moveTo>
                  <a:cubicBezTo>
                    <a:pt x="39243" y="37973"/>
                    <a:pt x="39751" y="38862"/>
                    <a:pt x="41529" y="38862"/>
                  </a:cubicBezTo>
                  <a:cubicBezTo>
                    <a:pt x="42164" y="38862"/>
                    <a:pt x="42926" y="38862"/>
                    <a:pt x="43942" y="38735"/>
                  </a:cubicBezTo>
                  <a:lnTo>
                    <a:pt x="43942" y="45466"/>
                  </a:lnTo>
                  <a:cubicBezTo>
                    <a:pt x="42545" y="45974"/>
                    <a:pt x="39370" y="46609"/>
                    <a:pt x="37846" y="46609"/>
                  </a:cubicBezTo>
                  <a:cubicBezTo>
                    <a:pt x="33909" y="46609"/>
                    <a:pt x="31115" y="45212"/>
                    <a:pt x="30353" y="41275"/>
                  </a:cubicBezTo>
                  <a:cubicBezTo>
                    <a:pt x="26543" y="45085"/>
                    <a:pt x="20320" y="46609"/>
                    <a:pt x="15113" y="46609"/>
                  </a:cubicBezTo>
                  <a:cubicBezTo>
                    <a:pt x="7112" y="46609"/>
                    <a:pt x="0" y="42291"/>
                    <a:pt x="0" y="33782"/>
                  </a:cubicBezTo>
                  <a:cubicBezTo>
                    <a:pt x="0" y="22733"/>
                    <a:pt x="8763" y="20955"/>
                    <a:pt x="17018" y="19939"/>
                  </a:cubicBezTo>
                  <a:cubicBezTo>
                    <a:pt x="24003" y="18669"/>
                    <a:pt x="30226" y="19431"/>
                    <a:pt x="30226" y="13716"/>
                  </a:cubicBezTo>
                  <a:cubicBezTo>
                    <a:pt x="30226" y="8636"/>
                    <a:pt x="25019" y="7747"/>
                    <a:pt x="21082" y="7747"/>
                  </a:cubicBezTo>
                  <a:cubicBezTo>
                    <a:pt x="15621" y="7747"/>
                    <a:pt x="11811" y="10033"/>
                    <a:pt x="11303" y="14732"/>
                  </a:cubicBezTo>
                  <a:lnTo>
                    <a:pt x="1524" y="14732"/>
                  </a:lnTo>
                  <a:cubicBezTo>
                    <a:pt x="2159" y="3302"/>
                    <a:pt x="11938" y="0"/>
                    <a:pt x="21590" y="0"/>
                  </a:cubicBezTo>
                  <a:cubicBezTo>
                    <a:pt x="30226" y="0"/>
                    <a:pt x="39243" y="3556"/>
                    <a:pt x="39243" y="12827"/>
                  </a:cubicBezTo>
                  <a:close/>
                </a:path>
              </a:pathLst>
            </a:custGeom>
            <a:solidFill>
              <a:srgbClr val="231F20"/>
            </a:solidFill>
          </p:spPr>
          <p:txBody>
            <a:bodyPr/>
            <a:lstStyle/>
            <a:p>
              <a:endParaRPr lang="fr-CA"/>
            </a:p>
          </p:txBody>
        </p:sp>
      </p:grpSp>
      <p:sp>
        <p:nvSpPr>
          <p:cNvPr id="30" name="Freeform 30"/>
          <p:cNvSpPr/>
          <p:nvPr/>
        </p:nvSpPr>
        <p:spPr>
          <a:xfrm>
            <a:off x="5104531" y="-64946"/>
            <a:ext cx="1719692" cy="1719692"/>
          </a:xfrm>
          <a:custGeom>
            <a:avLst/>
            <a:gdLst/>
            <a:ahLst/>
            <a:cxnLst/>
            <a:rect l="l" t="t" r="r" b="b"/>
            <a:pathLst>
              <a:path w="1719692" h="1719692">
                <a:moveTo>
                  <a:pt x="0" y="0"/>
                </a:moveTo>
                <a:lnTo>
                  <a:pt x="1719692" y="0"/>
                </a:lnTo>
                <a:lnTo>
                  <a:pt x="1719692" y="1719692"/>
                </a:lnTo>
                <a:lnTo>
                  <a:pt x="0" y="1719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grpSp>
        <p:nvGrpSpPr>
          <p:cNvPr id="31" name="Group 31"/>
          <p:cNvGrpSpPr>
            <a:grpSpLocks noChangeAspect="1"/>
          </p:cNvGrpSpPr>
          <p:nvPr/>
        </p:nvGrpSpPr>
        <p:grpSpPr>
          <a:xfrm>
            <a:off x="6216150" y="9839934"/>
            <a:ext cx="438532" cy="283818"/>
            <a:chOff x="0" y="0"/>
            <a:chExt cx="428777" cy="277508"/>
          </a:xfrm>
        </p:grpSpPr>
        <p:sp>
          <p:nvSpPr>
            <p:cNvPr id="32" name="Freeform 32"/>
            <p:cNvSpPr/>
            <p:nvPr/>
          </p:nvSpPr>
          <p:spPr>
            <a:xfrm>
              <a:off x="66548" y="63500"/>
              <a:ext cx="49022" cy="61087"/>
            </a:xfrm>
            <a:custGeom>
              <a:avLst/>
              <a:gdLst/>
              <a:ahLst/>
              <a:cxnLst/>
              <a:rect l="l" t="t" r="r" b="b"/>
              <a:pathLst>
                <a:path w="49022" h="61087">
                  <a:moveTo>
                    <a:pt x="0" y="0"/>
                  </a:moveTo>
                  <a:lnTo>
                    <a:pt x="10668" y="0"/>
                  </a:lnTo>
                  <a:lnTo>
                    <a:pt x="10668" y="24257"/>
                  </a:lnTo>
                  <a:lnTo>
                    <a:pt x="38354" y="24257"/>
                  </a:lnTo>
                  <a:lnTo>
                    <a:pt x="38354" y="0"/>
                  </a:lnTo>
                  <a:lnTo>
                    <a:pt x="49022" y="0"/>
                  </a:lnTo>
                  <a:lnTo>
                    <a:pt x="49022" y="61087"/>
                  </a:lnTo>
                  <a:lnTo>
                    <a:pt x="38354" y="61087"/>
                  </a:lnTo>
                  <a:lnTo>
                    <a:pt x="38354" y="33528"/>
                  </a:lnTo>
                  <a:lnTo>
                    <a:pt x="10668" y="33528"/>
                  </a:lnTo>
                  <a:lnTo>
                    <a:pt x="10668" y="61087"/>
                  </a:lnTo>
                  <a:lnTo>
                    <a:pt x="0" y="61087"/>
                  </a:lnTo>
                  <a:close/>
                </a:path>
              </a:pathLst>
            </a:custGeom>
            <a:solidFill>
              <a:srgbClr val="231F20"/>
            </a:solidFill>
          </p:spPr>
          <p:txBody>
            <a:bodyPr/>
            <a:lstStyle/>
            <a:p>
              <a:endParaRPr lang="fr-CA"/>
            </a:p>
          </p:txBody>
        </p:sp>
        <p:sp>
          <p:nvSpPr>
            <p:cNvPr id="33" name="Freeform 33"/>
            <p:cNvSpPr/>
            <p:nvPr/>
          </p:nvSpPr>
          <p:spPr>
            <a:xfrm>
              <a:off x="125222" y="78994"/>
              <a:ext cx="43815" cy="46609"/>
            </a:xfrm>
            <a:custGeom>
              <a:avLst/>
              <a:gdLst/>
              <a:ahLst/>
              <a:cxnLst/>
              <a:rect l="l" t="t" r="r" b="b"/>
              <a:pathLst>
                <a:path w="43815" h="46609">
                  <a:moveTo>
                    <a:pt x="32258" y="19558"/>
                  </a:moveTo>
                  <a:cubicBezTo>
                    <a:pt x="31877" y="13335"/>
                    <a:pt x="27686" y="7874"/>
                    <a:pt x="21082" y="7874"/>
                  </a:cubicBezTo>
                  <a:cubicBezTo>
                    <a:pt x="14351" y="7874"/>
                    <a:pt x="9779" y="12954"/>
                    <a:pt x="9398" y="19558"/>
                  </a:cubicBezTo>
                  <a:close/>
                  <a:moveTo>
                    <a:pt x="9525" y="25908"/>
                  </a:moveTo>
                  <a:cubicBezTo>
                    <a:pt x="9525" y="32893"/>
                    <a:pt x="13335" y="38989"/>
                    <a:pt x="21463" y="38989"/>
                  </a:cubicBezTo>
                  <a:cubicBezTo>
                    <a:pt x="27051" y="38989"/>
                    <a:pt x="30480" y="36576"/>
                    <a:pt x="32258" y="31623"/>
                  </a:cubicBezTo>
                  <a:lnTo>
                    <a:pt x="41529" y="31623"/>
                  </a:lnTo>
                  <a:cubicBezTo>
                    <a:pt x="39370" y="41275"/>
                    <a:pt x="31242" y="46609"/>
                    <a:pt x="21590" y="46609"/>
                  </a:cubicBezTo>
                  <a:cubicBezTo>
                    <a:pt x="7747" y="46609"/>
                    <a:pt x="0" y="36957"/>
                    <a:pt x="0" y="23368"/>
                  </a:cubicBezTo>
                  <a:cubicBezTo>
                    <a:pt x="0" y="10795"/>
                    <a:pt x="8255" y="0"/>
                    <a:pt x="21336" y="0"/>
                  </a:cubicBezTo>
                  <a:cubicBezTo>
                    <a:pt x="35306" y="0"/>
                    <a:pt x="43815" y="12573"/>
                    <a:pt x="42164" y="25781"/>
                  </a:cubicBezTo>
                  <a:close/>
                </a:path>
              </a:pathLst>
            </a:custGeom>
            <a:solidFill>
              <a:srgbClr val="231F20"/>
            </a:solidFill>
          </p:spPr>
          <p:txBody>
            <a:bodyPr/>
            <a:lstStyle/>
            <a:p>
              <a:endParaRPr lang="fr-CA"/>
            </a:p>
          </p:txBody>
        </p:sp>
        <p:sp>
          <p:nvSpPr>
            <p:cNvPr id="34" name="Freeform 34"/>
            <p:cNvSpPr/>
            <p:nvPr/>
          </p:nvSpPr>
          <p:spPr>
            <a:xfrm>
              <a:off x="172339" y="79121"/>
              <a:ext cx="44069" cy="46609"/>
            </a:xfrm>
            <a:custGeom>
              <a:avLst/>
              <a:gdLst/>
              <a:ahLst/>
              <a:cxnLst/>
              <a:rect l="l" t="t" r="r" b="b"/>
              <a:pathLst>
                <a:path w="44069" h="46609">
                  <a:moveTo>
                    <a:pt x="29591" y="23241"/>
                  </a:moveTo>
                  <a:cubicBezTo>
                    <a:pt x="26543" y="25273"/>
                    <a:pt x="21971" y="25146"/>
                    <a:pt x="17653" y="25908"/>
                  </a:cubicBezTo>
                  <a:cubicBezTo>
                    <a:pt x="13335" y="26670"/>
                    <a:pt x="9652" y="28194"/>
                    <a:pt x="9652" y="33274"/>
                  </a:cubicBezTo>
                  <a:cubicBezTo>
                    <a:pt x="9652" y="37592"/>
                    <a:pt x="15240" y="38862"/>
                    <a:pt x="18669" y="38862"/>
                  </a:cubicBezTo>
                  <a:cubicBezTo>
                    <a:pt x="22987" y="38862"/>
                    <a:pt x="29591" y="36576"/>
                    <a:pt x="29591" y="30480"/>
                  </a:cubicBezTo>
                  <a:close/>
                  <a:moveTo>
                    <a:pt x="39370" y="35560"/>
                  </a:moveTo>
                  <a:cubicBezTo>
                    <a:pt x="39370" y="37973"/>
                    <a:pt x="39878" y="38862"/>
                    <a:pt x="41656" y="38862"/>
                  </a:cubicBezTo>
                  <a:cubicBezTo>
                    <a:pt x="42291" y="38862"/>
                    <a:pt x="43053" y="38862"/>
                    <a:pt x="44069" y="38735"/>
                  </a:cubicBezTo>
                  <a:lnTo>
                    <a:pt x="44069" y="45466"/>
                  </a:lnTo>
                  <a:cubicBezTo>
                    <a:pt x="42672" y="45974"/>
                    <a:pt x="39497" y="46609"/>
                    <a:pt x="37846" y="46609"/>
                  </a:cubicBezTo>
                  <a:cubicBezTo>
                    <a:pt x="33909" y="46609"/>
                    <a:pt x="31115" y="45212"/>
                    <a:pt x="30353" y="41275"/>
                  </a:cubicBezTo>
                  <a:cubicBezTo>
                    <a:pt x="26543" y="45085"/>
                    <a:pt x="20320" y="46609"/>
                    <a:pt x="15113" y="46609"/>
                  </a:cubicBezTo>
                  <a:cubicBezTo>
                    <a:pt x="7112" y="46609"/>
                    <a:pt x="0" y="42291"/>
                    <a:pt x="0" y="33655"/>
                  </a:cubicBezTo>
                  <a:cubicBezTo>
                    <a:pt x="0" y="22606"/>
                    <a:pt x="8763" y="20828"/>
                    <a:pt x="17018" y="19939"/>
                  </a:cubicBezTo>
                  <a:cubicBezTo>
                    <a:pt x="24003" y="18669"/>
                    <a:pt x="30226" y="19431"/>
                    <a:pt x="30226" y="13716"/>
                  </a:cubicBezTo>
                  <a:cubicBezTo>
                    <a:pt x="30226" y="8636"/>
                    <a:pt x="25019" y="7747"/>
                    <a:pt x="21082" y="7747"/>
                  </a:cubicBezTo>
                  <a:cubicBezTo>
                    <a:pt x="15621" y="7747"/>
                    <a:pt x="11811" y="10033"/>
                    <a:pt x="11303" y="14732"/>
                  </a:cubicBezTo>
                  <a:lnTo>
                    <a:pt x="1524" y="14732"/>
                  </a:lnTo>
                  <a:cubicBezTo>
                    <a:pt x="2159" y="3302"/>
                    <a:pt x="11938" y="0"/>
                    <a:pt x="21590" y="0"/>
                  </a:cubicBezTo>
                  <a:cubicBezTo>
                    <a:pt x="30226" y="0"/>
                    <a:pt x="39243" y="3556"/>
                    <a:pt x="39243" y="12827"/>
                  </a:cubicBezTo>
                  <a:close/>
                </a:path>
              </a:pathLst>
            </a:custGeom>
            <a:solidFill>
              <a:srgbClr val="231F20"/>
            </a:solidFill>
          </p:spPr>
          <p:txBody>
            <a:bodyPr/>
            <a:lstStyle/>
            <a:p>
              <a:endParaRPr lang="fr-CA"/>
            </a:p>
          </p:txBody>
        </p:sp>
        <p:sp>
          <p:nvSpPr>
            <p:cNvPr id="35" name="Freeform 35"/>
            <p:cNvSpPr/>
            <p:nvPr/>
          </p:nvSpPr>
          <p:spPr>
            <a:xfrm>
              <a:off x="222504" y="63500"/>
              <a:ext cx="9779" cy="61087"/>
            </a:xfrm>
            <a:custGeom>
              <a:avLst/>
              <a:gdLst/>
              <a:ahLst/>
              <a:cxnLst/>
              <a:rect l="l" t="t" r="r" b="b"/>
              <a:pathLst>
                <a:path w="9779" h="61087">
                  <a:moveTo>
                    <a:pt x="0" y="0"/>
                  </a:moveTo>
                  <a:lnTo>
                    <a:pt x="9779" y="0"/>
                  </a:lnTo>
                  <a:lnTo>
                    <a:pt x="9779" y="61087"/>
                  </a:lnTo>
                  <a:lnTo>
                    <a:pt x="0" y="61087"/>
                  </a:lnTo>
                  <a:close/>
                </a:path>
              </a:pathLst>
            </a:custGeom>
            <a:solidFill>
              <a:srgbClr val="231F20"/>
            </a:solidFill>
          </p:spPr>
          <p:txBody>
            <a:bodyPr/>
            <a:lstStyle/>
            <a:p>
              <a:endParaRPr lang="fr-CA"/>
            </a:p>
          </p:txBody>
        </p:sp>
        <p:sp>
          <p:nvSpPr>
            <p:cNvPr id="36" name="Freeform 36"/>
            <p:cNvSpPr/>
            <p:nvPr/>
          </p:nvSpPr>
          <p:spPr>
            <a:xfrm>
              <a:off x="238379" y="67056"/>
              <a:ext cx="25908" cy="57912"/>
            </a:xfrm>
            <a:custGeom>
              <a:avLst/>
              <a:gdLst/>
              <a:ahLst/>
              <a:cxnLst/>
              <a:rect l="l" t="t" r="r" b="b"/>
              <a:pathLst>
                <a:path w="25908" h="57912">
                  <a:moveTo>
                    <a:pt x="0" y="13335"/>
                  </a:moveTo>
                  <a:lnTo>
                    <a:pt x="7366" y="13335"/>
                  </a:lnTo>
                  <a:lnTo>
                    <a:pt x="7366" y="0"/>
                  </a:lnTo>
                  <a:lnTo>
                    <a:pt x="17145" y="0"/>
                  </a:lnTo>
                  <a:lnTo>
                    <a:pt x="17145" y="13335"/>
                  </a:lnTo>
                  <a:lnTo>
                    <a:pt x="25908" y="13335"/>
                  </a:lnTo>
                  <a:lnTo>
                    <a:pt x="25908" y="20574"/>
                  </a:lnTo>
                  <a:lnTo>
                    <a:pt x="17145" y="20574"/>
                  </a:lnTo>
                  <a:lnTo>
                    <a:pt x="17145" y="44196"/>
                  </a:lnTo>
                  <a:cubicBezTo>
                    <a:pt x="17145" y="48260"/>
                    <a:pt x="17526" y="50292"/>
                    <a:pt x="21844" y="50292"/>
                  </a:cubicBezTo>
                  <a:cubicBezTo>
                    <a:pt x="23241" y="50292"/>
                    <a:pt x="24511" y="50292"/>
                    <a:pt x="25908" y="49911"/>
                  </a:cubicBezTo>
                  <a:lnTo>
                    <a:pt x="25908" y="57404"/>
                  </a:lnTo>
                  <a:cubicBezTo>
                    <a:pt x="23749" y="57531"/>
                    <a:pt x="21717" y="57912"/>
                    <a:pt x="19558" y="57912"/>
                  </a:cubicBezTo>
                  <a:cubicBezTo>
                    <a:pt x="9398" y="57912"/>
                    <a:pt x="7493" y="53975"/>
                    <a:pt x="7366" y="46609"/>
                  </a:cubicBezTo>
                  <a:lnTo>
                    <a:pt x="7366" y="20574"/>
                  </a:lnTo>
                  <a:lnTo>
                    <a:pt x="0" y="20574"/>
                  </a:lnTo>
                  <a:close/>
                </a:path>
              </a:pathLst>
            </a:custGeom>
            <a:solidFill>
              <a:srgbClr val="231F20"/>
            </a:solidFill>
          </p:spPr>
          <p:txBody>
            <a:bodyPr/>
            <a:lstStyle/>
            <a:p>
              <a:endParaRPr lang="fr-CA"/>
            </a:p>
          </p:txBody>
        </p:sp>
        <p:sp>
          <p:nvSpPr>
            <p:cNvPr id="37" name="Freeform 37"/>
            <p:cNvSpPr/>
            <p:nvPr/>
          </p:nvSpPr>
          <p:spPr>
            <a:xfrm>
              <a:off x="271145" y="63500"/>
              <a:ext cx="38862" cy="61087"/>
            </a:xfrm>
            <a:custGeom>
              <a:avLst/>
              <a:gdLst/>
              <a:ahLst/>
              <a:cxnLst/>
              <a:rect l="l" t="t" r="r" b="b"/>
              <a:pathLst>
                <a:path w="38862" h="61087">
                  <a:moveTo>
                    <a:pt x="127" y="0"/>
                  </a:moveTo>
                  <a:lnTo>
                    <a:pt x="9906" y="0"/>
                  </a:lnTo>
                  <a:lnTo>
                    <a:pt x="9906" y="22606"/>
                  </a:lnTo>
                  <a:lnTo>
                    <a:pt x="10033" y="22606"/>
                  </a:lnTo>
                  <a:cubicBezTo>
                    <a:pt x="12446" y="18542"/>
                    <a:pt x="17526" y="15621"/>
                    <a:pt x="23241" y="15621"/>
                  </a:cubicBezTo>
                  <a:cubicBezTo>
                    <a:pt x="32766" y="15621"/>
                    <a:pt x="38862" y="20701"/>
                    <a:pt x="38862" y="30607"/>
                  </a:cubicBezTo>
                  <a:lnTo>
                    <a:pt x="38862" y="61087"/>
                  </a:lnTo>
                  <a:lnTo>
                    <a:pt x="29083" y="61087"/>
                  </a:lnTo>
                  <a:lnTo>
                    <a:pt x="29083" y="33274"/>
                  </a:lnTo>
                  <a:cubicBezTo>
                    <a:pt x="28956" y="26289"/>
                    <a:pt x="26162" y="23368"/>
                    <a:pt x="20447" y="23368"/>
                  </a:cubicBezTo>
                  <a:cubicBezTo>
                    <a:pt x="13970" y="23368"/>
                    <a:pt x="9779" y="28448"/>
                    <a:pt x="9779" y="35052"/>
                  </a:cubicBezTo>
                  <a:lnTo>
                    <a:pt x="9779" y="61087"/>
                  </a:lnTo>
                  <a:lnTo>
                    <a:pt x="0" y="61087"/>
                  </a:lnTo>
                  <a:close/>
                </a:path>
              </a:pathLst>
            </a:custGeom>
            <a:solidFill>
              <a:srgbClr val="231F20"/>
            </a:solidFill>
          </p:spPr>
          <p:txBody>
            <a:bodyPr/>
            <a:lstStyle/>
            <a:p>
              <a:endParaRPr lang="fr-CA"/>
            </a:p>
          </p:txBody>
        </p:sp>
        <p:sp>
          <p:nvSpPr>
            <p:cNvPr id="38" name="Freeform 38"/>
            <p:cNvSpPr/>
            <p:nvPr/>
          </p:nvSpPr>
          <p:spPr>
            <a:xfrm>
              <a:off x="63373" y="149860"/>
              <a:ext cx="55245" cy="64008"/>
            </a:xfrm>
            <a:custGeom>
              <a:avLst/>
              <a:gdLst/>
              <a:ahLst/>
              <a:cxnLst/>
              <a:rect l="l" t="t" r="r" b="b"/>
              <a:pathLst>
                <a:path w="55245" h="64008">
                  <a:moveTo>
                    <a:pt x="44577" y="21082"/>
                  </a:moveTo>
                  <a:cubicBezTo>
                    <a:pt x="42799" y="14097"/>
                    <a:pt x="38227" y="8890"/>
                    <a:pt x="29337" y="8890"/>
                  </a:cubicBezTo>
                  <a:cubicBezTo>
                    <a:pt x="16256" y="8890"/>
                    <a:pt x="10795" y="20447"/>
                    <a:pt x="10795" y="32131"/>
                  </a:cubicBezTo>
                  <a:cubicBezTo>
                    <a:pt x="10795" y="43815"/>
                    <a:pt x="16256" y="55372"/>
                    <a:pt x="29337" y="55372"/>
                  </a:cubicBezTo>
                  <a:cubicBezTo>
                    <a:pt x="38862" y="55372"/>
                    <a:pt x="44069" y="48260"/>
                    <a:pt x="44831" y="39370"/>
                  </a:cubicBezTo>
                  <a:lnTo>
                    <a:pt x="55245" y="39370"/>
                  </a:lnTo>
                  <a:cubicBezTo>
                    <a:pt x="54356" y="53975"/>
                    <a:pt x="44069" y="64008"/>
                    <a:pt x="29210" y="64008"/>
                  </a:cubicBezTo>
                  <a:cubicBezTo>
                    <a:pt x="10922" y="64008"/>
                    <a:pt x="0" y="49530"/>
                    <a:pt x="0" y="32004"/>
                  </a:cubicBezTo>
                  <a:cubicBezTo>
                    <a:pt x="0" y="14478"/>
                    <a:pt x="10922" y="0"/>
                    <a:pt x="29210" y="0"/>
                  </a:cubicBezTo>
                  <a:cubicBezTo>
                    <a:pt x="42926" y="127"/>
                    <a:pt x="53848" y="7747"/>
                    <a:pt x="55118" y="20828"/>
                  </a:cubicBezTo>
                  <a:close/>
                </a:path>
              </a:pathLst>
            </a:custGeom>
            <a:solidFill>
              <a:srgbClr val="231F20"/>
            </a:solidFill>
          </p:spPr>
          <p:txBody>
            <a:bodyPr/>
            <a:lstStyle/>
            <a:p>
              <a:endParaRPr lang="fr-CA"/>
            </a:p>
          </p:txBody>
        </p:sp>
        <p:sp>
          <p:nvSpPr>
            <p:cNvPr id="39" name="Freeform 39"/>
            <p:cNvSpPr/>
            <p:nvPr/>
          </p:nvSpPr>
          <p:spPr>
            <a:xfrm>
              <a:off x="124841" y="167132"/>
              <a:ext cx="44069" cy="46609"/>
            </a:xfrm>
            <a:custGeom>
              <a:avLst/>
              <a:gdLst/>
              <a:ahLst/>
              <a:cxnLst/>
              <a:rect l="l" t="t" r="r" b="b"/>
              <a:pathLst>
                <a:path w="44069" h="46609">
                  <a:moveTo>
                    <a:pt x="29591" y="23241"/>
                  </a:moveTo>
                  <a:cubicBezTo>
                    <a:pt x="26543" y="25273"/>
                    <a:pt x="21971" y="25146"/>
                    <a:pt x="17653" y="25908"/>
                  </a:cubicBezTo>
                  <a:cubicBezTo>
                    <a:pt x="13335" y="26670"/>
                    <a:pt x="9652" y="28194"/>
                    <a:pt x="9652" y="33274"/>
                  </a:cubicBezTo>
                  <a:cubicBezTo>
                    <a:pt x="9652" y="37592"/>
                    <a:pt x="15240" y="38862"/>
                    <a:pt x="18669" y="38862"/>
                  </a:cubicBezTo>
                  <a:cubicBezTo>
                    <a:pt x="22987" y="38862"/>
                    <a:pt x="29591" y="36703"/>
                    <a:pt x="29591" y="30480"/>
                  </a:cubicBezTo>
                  <a:close/>
                  <a:moveTo>
                    <a:pt x="39370" y="35560"/>
                  </a:moveTo>
                  <a:cubicBezTo>
                    <a:pt x="39370" y="37973"/>
                    <a:pt x="39878" y="38862"/>
                    <a:pt x="41656" y="38862"/>
                  </a:cubicBezTo>
                  <a:cubicBezTo>
                    <a:pt x="42291" y="38862"/>
                    <a:pt x="43053" y="38862"/>
                    <a:pt x="44069" y="38735"/>
                  </a:cubicBezTo>
                  <a:lnTo>
                    <a:pt x="44069" y="45466"/>
                  </a:lnTo>
                  <a:cubicBezTo>
                    <a:pt x="42672" y="45974"/>
                    <a:pt x="39497" y="46609"/>
                    <a:pt x="37846" y="46609"/>
                  </a:cubicBezTo>
                  <a:cubicBezTo>
                    <a:pt x="33909" y="46609"/>
                    <a:pt x="31115" y="45212"/>
                    <a:pt x="30353" y="41275"/>
                  </a:cubicBezTo>
                  <a:cubicBezTo>
                    <a:pt x="26543" y="45085"/>
                    <a:pt x="20320" y="46609"/>
                    <a:pt x="15113" y="46609"/>
                  </a:cubicBezTo>
                  <a:cubicBezTo>
                    <a:pt x="7112" y="46609"/>
                    <a:pt x="0" y="42291"/>
                    <a:pt x="0" y="33782"/>
                  </a:cubicBezTo>
                  <a:cubicBezTo>
                    <a:pt x="0" y="22733"/>
                    <a:pt x="8763" y="20955"/>
                    <a:pt x="17018" y="19939"/>
                  </a:cubicBezTo>
                  <a:cubicBezTo>
                    <a:pt x="24003" y="18669"/>
                    <a:pt x="30226" y="19431"/>
                    <a:pt x="30226" y="13716"/>
                  </a:cubicBezTo>
                  <a:cubicBezTo>
                    <a:pt x="30226" y="8636"/>
                    <a:pt x="25019" y="7747"/>
                    <a:pt x="21082" y="7747"/>
                  </a:cubicBezTo>
                  <a:cubicBezTo>
                    <a:pt x="15621" y="7747"/>
                    <a:pt x="11811" y="10033"/>
                    <a:pt x="11303" y="14732"/>
                  </a:cubicBezTo>
                  <a:lnTo>
                    <a:pt x="1524" y="14732"/>
                  </a:lnTo>
                  <a:cubicBezTo>
                    <a:pt x="2159" y="3302"/>
                    <a:pt x="11938" y="0"/>
                    <a:pt x="21590" y="0"/>
                  </a:cubicBezTo>
                  <a:cubicBezTo>
                    <a:pt x="30226" y="0"/>
                    <a:pt x="39243" y="3556"/>
                    <a:pt x="39243" y="12827"/>
                  </a:cubicBezTo>
                  <a:close/>
                </a:path>
              </a:pathLst>
            </a:custGeom>
            <a:solidFill>
              <a:srgbClr val="231F20"/>
            </a:solidFill>
          </p:spPr>
          <p:txBody>
            <a:bodyPr/>
            <a:lstStyle/>
            <a:p>
              <a:endParaRPr lang="fr-CA"/>
            </a:p>
          </p:txBody>
        </p:sp>
        <p:sp>
          <p:nvSpPr>
            <p:cNvPr id="40" name="Freeform 40"/>
            <p:cNvSpPr/>
            <p:nvPr/>
          </p:nvSpPr>
          <p:spPr>
            <a:xfrm>
              <a:off x="174498" y="167132"/>
              <a:ext cx="38862" cy="45466"/>
            </a:xfrm>
            <a:custGeom>
              <a:avLst/>
              <a:gdLst/>
              <a:ahLst/>
              <a:cxnLst/>
              <a:rect l="l" t="t" r="r" b="b"/>
              <a:pathLst>
                <a:path w="38862" h="45466">
                  <a:moveTo>
                    <a:pt x="127" y="1270"/>
                  </a:moveTo>
                  <a:lnTo>
                    <a:pt x="9398" y="1270"/>
                  </a:lnTo>
                  <a:lnTo>
                    <a:pt x="9398" y="7747"/>
                  </a:lnTo>
                  <a:lnTo>
                    <a:pt x="9525" y="7874"/>
                  </a:lnTo>
                  <a:cubicBezTo>
                    <a:pt x="12446" y="3048"/>
                    <a:pt x="17526" y="0"/>
                    <a:pt x="23241" y="0"/>
                  </a:cubicBezTo>
                  <a:cubicBezTo>
                    <a:pt x="32766" y="0"/>
                    <a:pt x="38862" y="5080"/>
                    <a:pt x="38862" y="14986"/>
                  </a:cubicBezTo>
                  <a:lnTo>
                    <a:pt x="38862" y="45339"/>
                  </a:lnTo>
                  <a:lnTo>
                    <a:pt x="29083" y="45339"/>
                  </a:lnTo>
                  <a:lnTo>
                    <a:pt x="29083" y="17653"/>
                  </a:lnTo>
                  <a:cubicBezTo>
                    <a:pt x="28956" y="10795"/>
                    <a:pt x="26162" y="7747"/>
                    <a:pt x="20447" y="7747"/>
                  </a:cubicBezTo>
                  <a:cubicBezTo>
                    <a:pt x="13970" y="7747"/>
                    <a:pt x="9779" y="12827"/>
                    <a:pt x="9779" y="19431"/>
                  </a:cubicBezTo>
                  <a:lnTo>
                    <a:pt x="9779" y="45466"/>
                  </a:lnTo>
                  <a:lnTo>
                    <a:pt x="0" y="45466"/>
                  </a:lnTo>
                  <a:close/>
                </a:path>
              </a:pathLst>
            </a:custGeom>
            <a:solidFill>
              <a:srgbClr val="231F20"/>
            </a:solidFill>
          </p:spPr>
          <p:txBody>
            <a:bodyPr/>
            <a:lstStyle/>
            <a:p>
              <a:endParaRPr lang="fr-CA"/>
            </a:p>
          </p:txBody>
        </p:sp>
        <p:sp>
          <p:nvSpPr>
            <p:cNvPr id="41" name="Freeform 41"/>
            <p:cNvSpPr/>
            <p:nvPr/>
          </p:nvSpPr>
          <p:spPr>
            <a:xfrm>
              <a:off x="221615" y="167132"/>
              <a:ext cx="43942" cy="46609"/>
            </a:xfrm>
            <a:custGeom>
              <a:avLst/>
              <a:gdLst/>
              <a:ahLst/>
              <a:cxnLst/>
              <a:rect l="l" t="t" r="r" b="b"/>
              <a:pathLst>
                <a:path w="43942" h="46609">
                  <a:moveTo>
                    <a:pt x="29464" y="23241"/>
                  </a:moveTo>
                  <a:cubicBezTo>
                    <a:pt x="26416" y="25273"/>
                    <a:pt x="21717" y="25146"/>
                    <a:pt x="17526" y="25908"/>
                  </a:cubicBezTo>
                  <a:cubicBezTo>
                    <a:pt x="13335" y="26670"/>
                    <a:pt x="9525" y="28194"/>
                    <a:pt x="9525" y="33274"/>
                  </a:cubicBezTo>
                  <a:cubicBezTo>
                    <a:pt x="9525" y="37592"/>
                    <a:pt x="15113" y="38862"/>
                    <a:pt x="18542" y="38862"/>
                  </a:cubicBezTo>
                  <a:cubicBezTo>
                    <a:pt x="22733" y="38862"/>
                    <a:pt x="29464" y="36703"/>
                    <a:pt x="29464" y="30480"/>
                  </a:cubicBezTo>
                  <a:close/>
                  <a:moveTo>
                    <a:pt x="39243" y="35560"/>
                  </a:moveTo>
                  <a:cubicBezTo>
                    <a:pt x="39243" y="37973"/>
                    <a:pt x="39751" y="38862"/>
                    <a:pt x="41529" y="38862"/>
                  </a:cubicBezTo>
                  <a:cubicBezTo>
                    <a:pt x="42164" y="38862"/>
                    <a:pt x="42926" y="38862"/>
                    <a:pt x="43942" y="38735"/>
                  </a:cubicBezTo>
                  <a:lnTo>
                    <a:pt x="43942" y="45466"/>
                  </a:lnTo>
                  <a:cubicBezTo>
                    <a:pt x="42545" y="45974"/>
                    <a:pt x="39370" y="46609"/>
                    <a:pt x="37846" y="46609"/>
                  </a:cubicBezTo>
                  <a:cubicBezTo>
                    <a:pt x="33909" y="46609"/>
                    <a:pt x="31115" y="45212"/>
                    <a:pt x="30353" y="41275"/>
                  </a:cubicBezTo>
                  <a:cubicBezTo>
                    <a:pt x="26543" y="45085"/>
                    <a:pt x="20320" y="46609"/>
                    <a:pt x="15113" y="46609"/>
                  </a:cubicBezTo>
                  <a:cubicBezTo>
                    <a:pt x="7112" y="46609"/>
                    <a:pt x="0" y="42291"/>
                    <a:pt x="0" y="33782"/>
                  </a:cubicBezTo>
                  <a:cubicBezTo>
                    <a:pt x="0" y="22733"/>
                    <a:pt x="8763" y="20955"/>
                    <a:pt x="17018" y="19939"/>
                  </a:cubicBezTo>
                  <a:cubicBezTo>
                    <a:pt x="24003" y="18669"/>
                    <a:pt x="30226" y="19431"/>
                    <a:pt x="30226" y="13716"/>
                  </a:cubicBezTo>
                  <a:cubicBezTo>
                    <a:pt x="30226" y="8636"/>
                    <a:pt x="25019" y="7747"/>
                    <a:pt x="21082" y="7747"/>
                  </a:cubicBezTo>
                  <a:cubicBezTo>
                    <a:pt x="15621" y="7747"/>
                    <a:pt x="11684" y="10033"/>
                    <a:pt x="11303" y="14732"/>
                  </a:cubicBezTo>
                  <a:lnTo>
                    <a:pt x="1524" y="14732"/>
                  </a:lnTo>
                  <a:cubicBezTo>
                    <a:pt x="2159" y="3302"/>
                    <a:pt x="11938" y="0"/>
                    <a:pt x="21590" y="0"/>
                  </a:cubicBezTo>
                  <a:cubicBezTo>
                    <a:pt x="30226" y="0"/>
                    <a:pt x="39243" y="3556"/>
                    <a:pt x="39243" y="12827"/>
                  </a:cubicBezTo>
                  <a:close/>
                </a:path>
              </a:pathLst>
            </a:custGeom>
            <a:solidFill>
              <a:srgbClr val="231F20"/>
            </a:solidFill>
          </p:spPr>
          <p:txBody>
            <a:bodyPr/>
            <a:lstStyle/>
            <a:p>
              <a:endParaRPr lang="fr-CA"/>
            </a:p>
          </p:txBody>
        </p:sp>
        <p:sp>
          <p:nvSpPr>
            <p:cNvPr id="42" name="Freeform 42"/>
            <p:cNvSpPr/>
            <p:nvPr/>
          </p:nvSpPr>
          <p:spPr>
            <a:xfrm>
              <a:off x="269113" y="151511"/>
              <a:ext cx="44069" cy="62357"/>
            </a:xfrm>
            <a:custGeom>
              <a:avLst/>
              <a:gdLst/>
              <a:ahLst/>
              <a:cxnLst/>
              <a:rect l="l" t="t" r="r" b="b"/>
              <a:pathLst>
                <a:path w="44069" h="62357">
                  <a:moveTo>
                    <a:pt x="22098" y="54610"/>
                  </a:moveTo>
                  <a:cubicBezTo>
                    <a:pt x="30861" y="54610"/>
                    <a:pt x="34544" y="46609"/>
                    <a:pt x="34544" y="38989"/>
                  </a:cubicBezTo>
                  <a:cubicBezTo>
                    <a:pt x="34544" y="29210"/>
                    <a:pt x="29845" y="23495"/>
                    <a:pt x="22352" y="23495"/>
                  </a:cubicBezTo>
                  <a:cubicBezTo>
                    <a:pt x="13208" y="23495"/>
                    <a:pt x="10033" y="31623"/>
                    <a:pt x="10033" y="39497"/>
                  </a:cubicBezTo>
                  <a:cubicBezTo>
                    <a:pt x="10033" y="47117"/>
                    <a:pt x="13843" y="54610"/>
                    <a:pt x="22225" y="54610"/>
                  </a:cubicBezTo>
                  <a:moveTo>
                    <a:pt x="44069" y="61087"/>
                  </a:moveTo>
                  <a:lnTo>
                    <a:pt x="34798" y="61087"/>
                  </a:lnTo>
                  <a:lnTo>
                    <a:pt x="34798" y="55118"/>
                  </a:lnTo>
                  <a:lnTo>
                    <a:pt x="34417" y="55118"/>
                  </a:lnTo>
                  <a:cubicBezTo>
                    <a:pt x="31877" y="60198"/>
                    <a:pt x="26289" y="62357"/>
                    <a:pt x="20701" y="62357"/>
                  </a:cubicBezTo>
                  <a:cubicBezTo>
                    <a:pt x="6731" y="62357"/>
                    <a:pt x="0" y="52070"/>
                    <a:pt x="0" y="38735"/>
                  </a:cubicBezTo>
                  <a:cubicBezTo>
                    <a:pt x="0" y="22733"/>
                    <a:pt x="9525" y="15748"/>
                    <a:pt x="19177" y="15748"/>
                  </a:cubicBezTo>
                  <a:cubicBezTo>
                    <a:pt x="24765" y="15748"/>
                    <a:pt x="30861" y="17780"/>
                    <a:pt x="33909" y="22733"/>
                  </a:cubicBezTo>
                  <a:lnTo>
                    <a:pt x="34036" y="22733"/>
                  </a:lnTo>
                  <a:lnTo>
                    <a:pt x="34036" y="0"/>
                  </a:lnTo>
                  <a:lnTo>
                    <a:pt x="43815" y="0"/>
                  </a:lnTo>
                  <a:close/>
                </a:path>
              </a:pathLst>
            </a:custGeom>
            <a:solidFill>
              <a:srgbClr val="231F20"/>
            </a:solidFill>
          </p:spPr>
          <p:txBody>
            <a:bodyPr/>
            <a:lstStyle/>
            <a:p>
              <a:endParaRPr lang="fr-CA"/>
            </a:p>
          </p:txBody>
        </p:sp>
        <p:sp>
          <p:nvSpPr>
            <p:cNvPr id="43" name="Freeform 43"/>
            <p:cNvSpPr/>
            <p:nvPr/>
          </p:nvSpPr>
          <p:spPr>
            <a:xfrm>
              <a:off x="321437" y="167132"/>
              <a:ext cx="43942" cy="46609"/>
            </a:xfrm>
            <a:custGeom>
              <a:avLst/>
              <a:gdLst/>
              <a:ahLst/>
              <a:cxnLst/>
              <a:rect l="l" t="t" r="r" b="b"/>
              <a:pathLst>
                <a:path w="43942" h="46609">
                  <a:moveTo>
                    <a:pt x="29464" y="23241"/>
                  </a:moveTo>
                  <a:cubicBezTo>
                    <a:pt x="26416" y="25273"/>
                    <a:pt x="21717" y="25146"/>
                    <a:pt x="17526" y="25908"/>
                  </a:cubicBezTo>
                  <a:cubicBezTo>
                    <a:pt x="13335" y="26670"/>
                    <a:pt x="9525" y="28194"/>
                    <a:pt x="9525" y="33274"/>
                  </a:cubicBezTo>
                  <a:cubicBezTo>
                    <a:pt x="9525" y="37592"/>
                    <a:pt x="15113" y="38862"/>
                    <a:pt x="18542" y="38862"/>
                  </a:cubicBezTo>
                  <a:cubicBezTo>
                    <a:pt x="22733" y="38862"/>
                    <a:pt x="29464" y="36703"/>
                    <a:pt x="29464" y="30480"/>
                  </a:cubicBezTo>
                  <a:close/>
                  <a:moveTo>
                    <a:pt x="39243" y="35560"/>
                  </a:moveTo>
                  <a:cubicBezTo>
                    <a:pt x="39243" y="37973"/>
                    <a:pt x="39751" y="38862"/>
                    <a:pt x="41529" y="38862"/>
                  </a:cubicBezTo>
                  <a:cubicBezTo>
                    <a:pt x="42164" y="38862"/>
                    <a:pt x="42926" y="38862"/>
                    <a:pt x="43942" y="38735"/>
                  </a:cubicBezTo>
                  <a:lnTo>
                    <a:pt x="43942" y="45466"/>
                  </a:lnTo>
                  <a:cubicBezTo>
                    <a:pt x="42545" y="45974"/>
                    <a:pt x="39370" y="46609"/>
                    <a:pt x="37846" y="46609"/>
                  </a:cubicBezTo>
                  <a:cubicBezTo>
                    <a:pt x="33909" y="46609"/>
                    <a:pt x="31115" y="45212"/>
                    <a:pt x="30353" y="41275"/>
                  </a:cubicBezTo>
                  <a:cubicBezTo>
                    <a:pt x="26543" y="45085"/>
                    <a:pt x="20320" y="46609"/>
                    <a:pt x="15113" y="46609"/>
                  </a:cubicBezTo>
                  <a:cubicBezTo>
                    <a:pt x="7112" y="46609"/>
                    <a:pt x="0" y="42291"/>
                    <a:pt x="0" y="33782"/>
                  </a:cubicBezTo>
                  <a:cubicBezTo>
                    <a:pt x="0" y="22733"/>
                    <a:pt x="8763" y="20955"/>
                    <a:pt x="17018" y="19939"/>
                  </a:cubicBezTo>
                  <a:cubicBezTo>
                    <a:pt x="24003" y="18669"/>
                    <a:pt x="30226" y="19431"/>
                    <a:pt x="30226" y="13716"/>
                  </a:cubicBezTo>
                  <a:cubicBezTo>
                    <a:pt x="30226" y="8636"/>
                    <a:pt x="25019" y="7747"/>
                    <a:pt x="21082" y="7747"/>
                  </a:cubicBezTo>
                  <a:cubicBezTo>
                    <a:pt x="15621" y="7747"/>
                    <a:pt x="11811" y="10033"/>
                    <a:pt x="11303" y="14732"/>
                  </a:cubicBezTo>
                  <a:lnTo>
                    <a:pt x="1524" y="14732"/>
                  </a:lnTo>
                  <a:cubicBezTo>
                    <a:pt x="2159" y="3302"/>
                    <a:pt x="11938" y="0"/>
                    <a:pt x="21590" y="0"/>
                  </a:cubicBezTo>
                  <a:cubicBezTo>
                    <a:pt x="30226" y="0"/>
                    <a:pt x="39243" y="3556"/>
                    <a:pt x="39243" y="12827"/>
                  </a:cubicBezTo>
                  <a:close/>
                </a:path>
              </a:pathLst>
            </a:custGeom>
            <a:solidFill>
              <a:srgbClr val="231F20"/>
            </a:solidFill>
          </p:spPr>
          <p:txBody>
            <a:bodyPr/>
            <a:lstStyle/>
            <a:p>
              <a:endParaRPr lang="fr-CA"/>
            </a:p>
          </p:txBody>
        </p:sp>
      </p:grpSp>
      <p:sp>
        <p:nvSpPr>
          <p:cNvPr id="44" name="Freeform 44"/>
          <p:cNvSpPr/>
          <p:nvPr/>
        </p:nvSpPr>
        <p:spPr>
          <a:xfrm>
            <a:off x="11792474" y="9753342"/>
            <a:ext cx="1157628" cy="374872"/>
          </a:xfrm>
          <a:custGeom>
            <a:avLst/>
            <a:gdLst/>
            <a:ahLst/>
            <a:cxnLst/>
            <a:rect l="l" t="t" r="r" b="b"/>
            <a:pathLst>
              <a:path w="1157628" h="374872">
                <a:moveTo>
                  <a:pt x="0" y="0"/>
                </a:moveTo>
                <a:lnTo>
                  <a:pt x="1157628" y="0"/>
                </a:lnTo>
                <a:lnTo>
                  <a:pt x="1157628" y="374872"/>
                </a:lnTo>
                <a:lnTo>
                  <a:pt x="0" y="374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5" name="TextBox 45"/>
          <p:cNvSpPr txBox="1"/>
          <p:nvPr/>
        </p:nvSpPr>
        <p:spPr>
          <a:xfrm>
            <a:off x="6998235" y="804971"/>
            <a:ext cx="6026058" cy="1229342"/>
          </a:xfrm>
          <a:prstGeom prst="rect">
            <a:avLst/>
          </a:prstGeom>
        </p:spPr>
        <p:txBody>
          <a:bodyPr lIns="0" tIns="0" rIns="0" bIns="0" rtlCol="0" anchor="t">
            <a:spAutoFit/>
          </a:bodyPr>
          <a:lstStyle/>
          <a:p>
            <a:pPr algn="l">
              <a:lnSpc>
                <a:spcPts val="4688"/>
              </a:lnSpc>
            </a:pPr>
            <a:r>
              <a:rPr lang="en-US" sz="4090" spc="-69">
                <a:solidFill>
                  <a:srgbClr val="7F1236"/>
                </a:solidFill>
                <a:latin typeface="Montserrat"/>
                <a:ea typeface="Montserrat"/>
                <a:cs typeface="Montserrat"/>
                <a:sym typeface="Montserrat"/>
              </a:rPr>
              <a:t>Bien manger. Bien vivre.</a:t>
            </a:r>
          </a:p>
          <a:p>
            <a:pPr algn="l">
              <a:lnSpc>
                <a:spcPts val="5369"/>
              </a:lnSpc>
            </a:pPr>
            <a:r>
              <a:rPr lang="en-US" sz="2147" spc="-36">
                <a:solidFill>
                  <a:srgbClr val="231F20"/>
                </a:solidFill>
                <a:latin typeface="Montserrat"/>
                <a:ea typeface="Montserrat"/>
                <a:cs typeface="Montserrat"/>
                <a:sym typeface="Montserrat"/>
              </a:rPr>
              <a:t> </a:t>
            </a:r>
          </a:p>
        </p:txBody>
      </p:sp>
      <p:sp>
        <p:nvSpPr>
          <p:cNvPr id="46" name="TextBox 46"/>
          <p:cNvSpPr txBox="1"/>
          <p:nvPr/>
        </p:nvSpPr>
        <p:spPr>
          <a:xfrm>
            <a:off x="5642416" y="2498837"/>
            <a:ext cx="971722" cy="836693"/>
          </a:xfrm>
          <a:prstGeom prst="rect">
            <a:avLst/>
          </a:prstGeom>
        </p:spPr>
        <p:txBody>
          <a:bodyPr lIns="0" tIns="0" rIns="0" bIns="0" rtlCol="0" anchor="t">
            <a:spAutoFit/>
          </a:bodyPr>
          <a:lstStyle/>
          <a:p>
            <a:pPr algn="l">
              <a:lnSpc>
                <a:spcPts val="1636"/>
              </a:lnSpc>
            </a:pPr>
            <a:r>
              <a:rPr lang="en-US" sz="1329" spc="7">
                <a:solidFill>
                  <a:srgbClr val="7F1236"/>
                </a:solidFill>
                <a:latin typeface="Open Sans"/>
                <a:ea typeface="Open Sans"/>
                <a:cs typeface="Open Sans"/>
                <a:sym typeface="Open Sans"/>
              </a:rPr>
              <a:t>Mangez des légumes et des fruits en abondance</a:t>
            </a:r>
          </a:p>
        </p:txBody>
      </p:sp>
      <p:sp>
        <p:nvSpPr>
          <p:cNvPr id="47" name="TextBox 47"/>
          <p:cNvSpPr txBox="1"/>
          <p:nvPr/>
        </p:nvSpPr>
        <p:spPr>
          <a:xfrm>
            <a:off x="11041981" y="2498837"/>
            <a:ext cx="988614" cy="628830"/>
          </a:xfrm>
          <a:prstGeom prst="rect">
            <a:avLst/>
          </a:prstGeom>
        </p:spPr>
        <p:txBody>
          <a:bodyPr lIns="0" tIns="0" rIns="0" bIns="0" rtlCol="0" anchor="t">
            <a:spAutoFit/>
          </a:bodyPr>
          <a:lstStyle/>
          <a:p>
            <a:pPr algn="just">
              <a:lnSpc>
                <a:spcPts val="1636"/>
              </a:lnSpc>
            </a:pPr>
            <a:r>
              <a:rPr lang="en-US" sz="1329" spc="7">
                <a:solidFill>
                  <a:srgbClr val="7F1236"/>
                </a:solidFill>
                <a:latin typeface="Open Sans"/>
                <a:ea typeface="Open Sans"/>
                <a:cs typeface="Open Sans"/>
                <a:sym typeface="Open Sans"/>
              </a:rPr>
              <a:t>Consommez des aliments protéinés</a:t>
            </a:r>
          </a:p>
        </p:txBody>
      </p:sp>
      <p:sp>
        <p:nvSpPr>
          <p:cNvPr id="48" name="TextBox 48"/>
          <p:cNvSpPr txBox="1"/>
          <p:nvPr/>
        </p:nvSpPr>
        <p:spPr>
          <a:xfrm>
            <a:off x="11535533" y="7701517"/>
            <a:ext cx="1125004" cy="628830"/>
          </a:xfrm>
          <a:prstGeom prst="rect">
            <a:avLst/>
          </a:prstGeom>
        </p:spPr>
        <p:txBody>
          <a:bodyPr lIns="0" tIns="0" rIns="0" bIns="0" rtlCol="0" anchor="t">
            <a:spAutoFit/>
          </a:bodyPr>
          <a:lstStyle/>
          <a:p>
            <a:pPr algn="l">
              <a:lnSpc>
                <a:spcPts val="1636"/>
              </a:lnSpc>
            </a:pPr>
            <a:r>
              <a:rPr lang="en-US" sz="1329" spc="7">
                <a:solidFill>
                  <a:srgbClr val="7F1236"/>
                </a:solidFill>
                <a:latin typeface="Open Sans"/>
                <a:ea typeface="Open Sans"/>
                <a:cs typeface="Open Sans"/>
                <a:sym typeface="Open Sans"/>
              </a:rPr>
              <a:t>Choisissez des aliments à grains entiers</a:t>
            </a:r>
          </a:p>
        </p:txBody>
      </p:sp>
      <p:sp>
        <p:nvSpPr>
          <p:cNvPr id="49" name="TextBox 49"/>
          <p:cNvSpPr txBox="1"/>
          <p:nvPr/>
        </p:nvSpPr>
        <p:spPr>
          <a:xfrm>
            <a:off x="12049688" y="3839187"/>
            <a:ext cx="835137" cy="836693"/>
          </a:xfrm>
          <a:prstGeom prst="rect">
            <a:avLst/>
          </a:prstGeom>
        </p:spPr>
        <p:txBody>
          <a:bodyPr lIns="0" tIns="0" rIns="0" bIns="0" rtlCol="0" anchor="t">
            <a:spAutoFit/>
          </a:bodyPr>
          <a:lstStyle/>
          <a:p>
            <a:pPr algn="just">
              <a:lnSpc>
                <a:spcPts val="1636"/>
              </a:lnSpc>
            </a:pPr>
            <a:r>
              <a:rPr lang="en-US" sz="1329" spc="7">
                <a:solidFill>
                  <a:srgbClr val="7F1236"/>
                </a:solidFill>
                <a:latin typeface="Open Sans"/>
                <a:ea typeface="Open Sans"/>
                <a:cs typeface="Open Sans"/>
                <a:sym typeface="Open Sans"/>
              </a:rPr>
              <a:t>Faites de l’eau votre boisson de choix</a:t>
            </a:r>
          </a:p>
        </p:txBody>
      </p:sp>
      <p:sp>
        <p:nvSpPr>
          <p:cNvPr id="50" name="TextBox 50"/>
          <p:cNvSpPr txBox="1"/>
          <p:nvPr/>
        </p:nvSpPr>
        <p:spPr>
          <a:xfrm>
            <a:off x="6596993" y="9010165"/>
            <a:ext cx="5195899" cy="708605"/>
          </a:xfrm>
          <a:prstGeom prst="rect">
            <a:avLst/>
          </a:prstGeom>
        </p:spPr>
        <p:txBody>
          <a:bodyPr lIns="0" tIns="0" rIns="0" bIns="0" rtlCol="0" anchor="t">
            <a:spAutoFit/>
          </a:bodyPr>
          <a:lstStyle/>
          <a:p>
            <a:pPr algn="ctr">
              <a:lnSpc>
                <a:spcPts val="1939"/>
              </a:lnSpc>
            </a:pPr>
            <a:r>
              <a:rPr lang="en-US" sz="1636" spc="-27">
                <a:solidFill>
                  <a:srgbClr val="231F20"/>
                </a:solidFill>
                <a:latin typeface="Montserrat"/>
                <a:ea typeface="Montserrat"/>
                <a:cs typeface="Montserrat"/>
                <a:sym typeface="Montserrat"/>
              </a:rPr>
              <a:t>Découvrez votre guide alimentaire au</a:t>
            </a:r>
          </a:p>
          <a:p>
            <a:pPr algn="ctr">
              <a:lnSpc>
                <a:spcPts val="3393"/>
              </a:lnSpc>
            </a:pPr>
            <a:r>
              <a:rPr lang="en-US" sz="2863" spc="-48">
                <a:solidFill>
                  <a:srgbClr val="7F1236"/>
                </a:solidFill>
                <a:latin typeface="Montserrat"/>
                <a:ea typeface="Montserrat"/>
                <a:cs typeface="Montserrat"/>
                <a:sym typeface="Montserrat"/>
              </a:rPr>
              <a:t>Canada.ca/GuideAlimentaire</a:t>
            </a:r>
          </a:p>
        </p:txBody>
      </p:sp>
      <p:sp>
        <p:nvSpPr>
          <p:cNvPr id="51" name="TextBox 51"/>
          <p:cNvSpPr txBox="1"/>
          <p:nvPr/>
        </p:nvSpPr>
        <p:spPr>
          <a:xfrm>
            <a:off x="5763172" y="1660826"/>
            <a:ext cx="6897015" cy="379030"/>
          </a:xfrm>
          <a:prstGeom prst="rect">
            <a:avLst/>
          </a:prstGeom>
        </p:spPr>
        <p:txBody>
          <a:bodyPr lIns="0" tIns="0" rIns="0" bIns="0" rtlCol="0" anchor="t">
            <a:spAutoFit/>
          </a:bodyPr>
          <a:lstStyle/>
          <a:p>
            <a:pPr algn="l">
              <a:lnSpc>
                <a:spcPts val="3006"/>
              </a:lnSpc>
            </a:pPr>
            <a:r>
              <a:rPr lang="en-US" sz="2147" spc="-36">
                <a:solidFill>
                  <a:srgbClr val="231F20"/>
                </a:solidFill>
                <a:latin typeface="Montserrat"/>
                <a:ea typeface="Montserrat"/>
                <a:cs typeface="Montserrat"/>
                <a:sym typeface="Montserrat"/>
              </a:rPr>
              <a:t>Savourez</a:t>
            </a:r>
            <a:r>
              <a:rPr lang="en-US" sz="2147" spc="-36">
                <a:solidFill>
                  <a:srgbClr val="000000"/>
                </a:solidFill>
                <a:latin typeface="Montserrat"/>
                <a:ea typeface="Montserrat"/>
                <a:cs typeface="Montserrat"/>
                <a:sym typeface="Montserrat"/>
              </a:rPr>
              <a:t> </a:t>
            </a:r>
            <a:r>
              <a:rPr lang="en-US" sz="2147" spc="-36">
                <a:solidFill>
                  <a:srgbClr val="231F20"/>
                </a:solidFill>
                <a:latin typeface="Montserrat"/>
                <a:ea typeface="Montserrat"/>
                <a:cs typeface="Montserrat"/>
                <a:sym typeface="Montserrat"/>
              </a:rPr>
              <a:t>une</a:t>
            </a:r>
            <a:r>
              <a:rPr lang="en-US" sz="2147" spc="-36">
                <a:solidFill>
                  <a:srgbClr val="000000"/>
                </a:solidFill>
                <a:latin typeface="Montserrat"/>
                <a:ea typeface="Montserrat"/>
                <a:cs typeface="Montserrat"/>
                <a:sym typeface="Montserrat"/>
              </a:rPr>
              <a:t> </a:t>
            </a:r>
            <a:r>
              <a:rPr lang="en-US" sz="2147" spc="-36">
                <a:solidFill>
                  <a:srgbClr val="231F20"/>
                </a:solidFill>
                <a:latin typeface="Montserrat"/>
                <a:ea typeface="Montserrat"/>
                <a:cs typeface="Montserrat"/>
                <a:sym typeface="Montserrat"/>
              </a:rPr>
              <a:t>variété</a:t>
            </a:r>
            <a:r>
              <a:rPr lang="en-US" sz="2147" spc="-36">
                <a:solidFill>
                  <a:srgbClr val="000000"/>
                </a:solidFill>
                <a:latin typeface="Montserrat"/>
                <a:ea typeface="Montserrat"/>
                <a:cs typeface="Montserrat"/>
                <a:sym typeface="Montserrat"/>
              </a:rPr>
              <a:t> </a:t>
            </a:r>
            <a:r>
              <a:rPr lang="en-US" sz="2147" spc="-36">
                <a:solidFill>
                  <a:srgbClr val="231F20"/>
                </a:solidFill>
                <a:latin typeface="Montserrat"/>
                <a:ea typeface="Montserrat"/>
                <a:cs typeface="Montserrat"/>
                <a:sym typeface="Montserrat"/>
              </a:rPr>
              <a:t>d’aliments</a:t>
            </a:r>
            <a:r>
              <a:rPr lang="en-US" sz="2147" spc="-36">
                <a:solidFill>
                  <a:srgbClr val="000000"/>
                </a:solidFill>
                <a:latin typeface="Montserrat"/>
                <a:ea typeface="Montserrat"/>
                <a:cs typeface="Montserrat"/>
                <a:sym typeface="Montserrat"/>
              </a:rPr>
              <a:t> </a:t>
            </a:r>
            <a:r>
              <a:rPr lang="en-US" sz="2147" spc="-36">
                <a:solidFill>
                  <a:srgbClr val="231F20"/>
                </a:solidFill>
                <a:latin typeface="Montserrat"/>
                <a:ea typeface="Montserrat"/>
                <a:cs typeface="Montserrat"/>
                <a:sym typeface="Montserrat"/>
              </a:rPr>
              <a:t>sains</a:t>
            </a:r>
            <a:r>
              <a:rPr lang="en-US" sz="2147" spc="-36">
                <a:solidFill>
                  <a:srgbClr val="000000"/>
                </a:solidFill>
                <a:latin typeface="Montserrat"/>
                <a:ea typeface="Montserrat"/>
                <a:cs typeface="Montserrat"/>
                <a:sym typeface="Montserrat"/>
              </a:rPr>
              <a:t> </a:t>
            </a:r>
            <a:r>
              <a:rPr lang="en-US" sz="2147" spc="-36">
                <a:solidFill>
                  <a:srgbClr val="231F20"/>
                </a:solidFill>
                <a:latin typeface="Montserrat"/>
                <a:ea typeface="Montserrat"/>
                <a:cs typeface="Montserrat"/>
                <a:sym typeface="Montserrat"/>
              </a:rPr>
              <a:t>tous</a:t>
            </a:r>
            <a:r>
              <a:rPr lang="en-US" sz="2147" spc="-36">
                <a:solidFill>
                  <a:srgbClr val="000000"/>
                </a:solidFill>
                <a:latin typeface="Montserrat"/>
                <a:ea typeface="Montserrat"/>
                <a:cs typeface="Montserrat"/>
                <a:sym typeface="Montserrat"/>
              </a:rPr>
              <a:t> </a:t>
            </a:r>
            <a:r>
              <a:rPr lang="en-US" sz="2147" spc="-36">
                <a:solidFill>
                  <a:srgbClr val="231F20"/>
                </a:solidFill>
                <a:latin typeface="Montserrat"/>
                <a:ea typeface="Montserrat"/>
                <a:cs typeface="Montserrat"/>
                <a:sym typeface="Montserrat"/>
              </a:rPr>
              <a:t>les</a:t>
            </a:r>
            <a:r>
              <a:rPr lang="en-US" sz="2147" spc="-36">
                <a:solidFill>
                  <a:srgbClr val="000000"/>
                </a:solidFill>
                <a:latin typeface="Montserrat"/>
                <a:ea typeface="Montserrat"/>
                <a:cs typeface="Montserrat"/>
                <a:sym typeface="Montserrat"/>
              </a:rPr>
              <a:t> </a:t>
            </a:r>
            <a:r>
              <a:rPr lang="en-US" sz="2147" spc="-36">
                <a:solidFill>
                  <a:srgbClr val="231F20"/>
                </a:solidFill>
                <a:latin typeface="Montserrat"/>
                <a:ea typeface="Montserrat"/>
                <a:cs typeface="Montserrat"/>
                <a:sym typeface="Montserrat"/>
              </a:rPr>
              <a:t>jours</a:t>
            </a:r>
          </a:p>
        </p:txBody>
      </p:sp>
      <p:sp>
        <p:nvSpPr>
          <p:cNvPr id="52" name="TextBox 52"/>
          <p:cNvSpPr txBox="1"/>
          <p:nvPr/>
        </p:nvSpPr>
        <p:spPr>
          <a:xfrm rot="-5400000">
            <a:off x="3235648" y="7299748"/>
            <a:ext cx="4566542" cy="179923"/>
          </a:xfrm>
          <a:prstGeom prst="rect">
            <a:avLst/>
          </a:prstGeom>
        </p:spPr>
        <p:txBody>
          <a:bodyPr lIns="0" tIns="0" rIns="0" bIns="0" rtlCol="0" anchor="t">
            <a:spAutoFit/>
          </a:bodyPr>
          <a:lstStyle/>
          <a:p>
            <a:pPr algn="l">
              <a:lnSpc>
                <a:spcPts val="715"/>
              </a:lnSpc>
            </a:pPr>
            <a:r>
              <a:rPr lang="en-US" sz="511" spc="3">
                <a:solidFill>
                  <a:srgbClr val="6D6E70"/>
                </a:solidFill>
                <a:latin typeface="Open Sans"/>
                <a:ea typeface="Open Sans"/>
                <a:cs typeface="Open Sans"/>
                <a:sym typeface="Open Sans"/>
              </a:rPr>
              <a:t>© Sa Majesté la Reine du chef du Canada, représentée par la ministre de la Santé, 2019 Imprimé Cat. : H164-257/1-2019F ISBN : 978-0-660-28760-7 PDF Cat. : H164-257/1-2019F-PDF ISBN : 978-0-660-28759-1 Pub. : 180595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A"/>
          </a:p>
        </p:txBody>
      </p:sp>
      <p:sp>
        <p:nvSpPr>
          <p:cNvPr id="3" name="TextBox 3"/>
          <p:cNvSpPr txBox="1"/>
          <p:nvPr/>
        </p:nvSpPr>
        <p:spPr>
          <a:xfrm>
            <a:off x="1666900" y="3835418"/>
            <a:ext cx="14954201" cy="1377955"/>
          </a:xfrm>
          <a:prstGeom prst="rect">
            <a:avLst/>
          </a:prstGeom>
        </p:spPr>
        <p:txBody>
          <a:bodyPr lIns="0" tIns="0" rIns="0" bIns="0" rtlCol="0" anchor="t">
            <a:spAutoFit/>
          </a:bodyPr>
          <a:lstStyle/>
          <a:p>
            <a:pPr algn="ctr">
              <a:lnSpc>
                <a:spcPts val="11199"/>
              </a:lnSpc>
              <a:spcBef>
                <a:spcPct val="0"/>
              </a:spcBef>
            </a:pPr>
            <a:r>
              <a:rPr lang="en-US" sz="7999">
                <a:solidFill>
                  <a:srgbClr val="792121"/>
                </a:solidFill>
                <a:latin typeface="Intro Rust"/>
                <a:ea typeface="Intro Rust"/>
                <a:cs typeface="Intro Rust"/>
                <a:sym typeface="Intro Rust"/>
              </a:rPr>
              <a:t>Recommandations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568878" y="3109596"/>
            <a:ext cx="7156742" cy="2947557"/>
            <a:chOff x="0" y="0"/>
            <a:chExt cx="6997700" cy="2882062"/>
          </a:xfrm>
        </p:grpSpPr>
        <p:sp>
          <p:nvSpPr>
            <p:cNvPr id="3" name="Freeform 3"/>
            <p:cNvSpPr/>
            <p:nvPr/>
          </p:nvSpPr>
          <p:spPr>
            <a:xfrm>
              <a:off x="66675" y="66675"/>
              <a:ext cx="6864350" cy="2748661"/>
            </a:xfrm>
            <a:custGeom>
              <a:avLst/>
              <a:gdLst/>
              <a:ahLst/>
              <a:cxnLst/>
              <a:rect l="l" t="t" r="r" b="b"/>
              <a:pathLst>
                <a:path w="6864350" h="2748661">
                  <a:moveTo>
                    <a:pt x="0" y="0"/>
                  </a:moveTo>
                  <a:lnTo>
                    <a:pt x="6864350" y="0"/>
                  </a:lnTo>
                  <a:lnTo>
                    <a:pt x="6864350" y="2748661"/>
                  </a:lnTo>
                  <a:lnTo>
                    <a:pt x="0" y="2748661"/>
                  </a:lnTo>
                  <a:close/>
                </a:path>
              </a:pathLst>
            </a:custGeom>
            <a:solidFill>
              <a:srgbClr val="FFFFFF"/>
            </a:solidFill>
          </p:spPr>
          <p:txBody>
            <a:bodyPr/>
            <a:lstStyle/>
            <a:p>
              <a:endParaRPr lang="fr-CA"/>
            </a:p>
          </p:txBody>
        </p:sp>
        <p:sp>
          <p:nvSpPr>
            <p:cNvPr id="4" name="Freeform 4"/>
            <p:cNvSpPr/>
            <p:nvPr/>
          </p:nvSpPr>
          <p:spPr>
            <a:xfrm>
              <a:off x="63500" y="63500"/>
              <a:ext cx="6870700" cy="6350"/>
            </a:xfrm>
            <a:custGeom>
              <a:avLst/>
              <a:gdLst/>
              <a:ahLst/>
              <a:cxnLst/>
              <a:rect l="l" t="t" r="r" b="b"/>
              <a:pathLst>
                <a:path w="6870700" h="6350">
                  <a:moveTo>
                    <a:pt x="0" y="0"/>
                  </a:moveTo>
                  <a:lnTo>
                    <a:pt x="6870700" y="0"/>
                  </a:lnTo>
                  <a:lnTo>
                    <a:pt x="6870700" y="6350"/>
                  </a:lnTo>
                  <a:lnTo>
                    <a:pt x="0" y="6350"/>
                  </a:lnTo>
                  <a:close/>
                </a:path>
              </a:pathLst>
            </a:custGeom>
            <a:solidFill>
              <a:srgbClr val="7F1236"/>
            </a:solidFill>
          </p:spPr>
          <p:txBody>
            <a:bodyPr/>
            <a:lstStyle/>
            <a:p>
              <a:endParaRPr lang="fr-CA"/>
            </a:p>
          </p:txBody>
        </p:sp>
        <p:sp>
          <p:nvSpPr>
            <p:cNvPr id="5" name="Freeform 5"/>
            <p:cNvSpPr/>
            <p:nvPr/>
          </p:nvSpPr>
          <p:spPr>
            <a:xfrm>
              <a:off x="63500" y="69850"/>
              <a:ext cx="6350" cy="2742311"/>
            </a:xfrm>
            <a:custGeom>
              <a:avLst/>
              <a:gdLst/>
              <a:ahLst/>
              <a:cxnLst/>
              <a:rect l="l" t="t" r="r" b="b"/>
              <a:pathLst>
                <a:path w="6350" h="2742311">
                  <a:moveTo>
                    <a:pt x="0" y="2742311"/>
                  </a:moveTo>
                  <a:lnTo>
                    <a:pt x="0" y="0"/>
                  </a:lnTo>
                  <a:lnTo>
                    <a:pt x="6350" y="0"/>
                  </a:lnTo>
                  <a:lnTo>
                    <a:pt x="6350" y="2742311"/>
                  </a:lnTo>
                  <a:close/>
                </a:path>
              </a:pathLst>
            </a:custGeom>
            <a:solidFill>
              <a:srgbClr val="7F1236"/>
            </a:solidFill>
          </p:spPr>
          <p:txBody>
            <a:bodyPr/>
            <a:lstStyle/>
            <a:p>
              <a:endParaRPr lang="fr-CA"/>
            </a:p>
          </p:txBody>
        </p:sp>
        <p:sp>
          <p:nvSpPr>
            <p:cNvPr id="6" name="Freeform 6"/>
            <p:cNvSpPr/>
            <p:nvPr/>
          </p:nvSpPr>
          <p:spPr>
            <a:xfrm>
              <a:off x="6927850" y="69850"/>
              <a:ext cx="6350" cy="2742311"/>
            </a:xfrm>
            <a:custGeom>
              <a:avLst/>
              <a:gdLst/>
              <a:ahLst/>
              <a:cxnLst/>
              <a:rect l="l" t="t" r="r" b="b"/>
              <a:pathLst>
                <a:path w="6350" h="2742311">
                  <a:moveTo>
                    <a:pt x="0" y="2742311"/>
                  </a:moveTo>
                  <a:lnTo>
                    <a:pt x="0" y="0"/>
                  </a:lnTo>
                  <a:lnTo>
                    <a:pt x="6350" y="0"/>
                  </a:lnTo>
                  <a:lnTo>
                    <a:pt x="6350" y="2742311"/>
                  </a:lnTo>
                  <a:close/>
                </a:path>
              </a:pathLst>
            </a:custGeom>
            <a:solidFill>
              <a:srgbClr val="7F1236"/>
            </a:solidFill>
          </p:spPr>
          <p:txBody>
            <a:bodyPr/>
            <a:lstStyle/>
            <a:p>
              <a:endParaRPr lang="fr-CA"/>
            </a:p>
          </p:txBody>
        </p:sp>
        <p:sp>
          <p:nvSpPr>
            <p:cNvPr id="7" name="Freeform 7"/>
            <p:cNvSpPr/>
            <p:nvPr/>
          </p:nvSpPr>
          <p:spPr>
            <a:xfrm>
              <a:off x="63500" y="2812161"/>
              <a:ext cx="6870700" cy="6350"/>
            </a:xfrm>
            <a:custGeom>
              <a:avLst/>
              <a:gdLst/>
              <a:ahLst/>
              <a:cxnLst/>
              <a:rect l="l" t="t" r="r" b="b"/>
              <a:pathLst>
                <a:path w="6870700" h="6350">
                  <a:moveTo>
                    <a:pt x="0" y="0"/>
                  </a:moveTo>
                  <a:lnTo>
                    <a:pt x="6870700" y="0"/>
                  </a:lnTo>
                  <a:lnTo>
                    <a:pt x="6870700" y="6350"/>
                  </a:lnTo>
                  <a:lnTo>
                    <a:pt x="0" y="6350"/>
                  </a:lnTo>
                  <a:close/>
                </a:path>
              </a:pathLst>
            </a:custGeom>
            <a:solidFill>
              <a:srgbClr val="7F1236"/>
            </a:solidFill>
          </p:spPr>
          <p:txBody>
            <a:bodyPr/>
            <a:lstStyle/>
            <a:p>
              <a:endParaRPr lang="fr-CA"/>
            </a:p>
          </p:txBody>
        </p:sp>
      </p:grpSp>
      <p:grpSp>
        <p:nvGrpSpPr>
          <p:cNvPr id="8" name="Group 8"/>
          <p:cNvGrpSpPr>
            <a:grpSpLocks noChangeAspect="1"/>
          </p:cNvGrpSpPr>
          <p:nvPr/>
        </p:nvGrpSpPr>
        <p:grpSpPr>
          <a:xfrm>
            <a:off x="5568878" y="6122100"/>
            <a:ext cx="7156742" cy="3070952"/>
            <a:chOff x="0" y="0"/>
            <a:chExt cx="6997700" cy="3002712"/>
          </a:xfrm>
        </p:grpSpPr>
        <p:sp>
          <p:nvSpPr>
            <p:cNvPr id="9" name="Freeform 9"/>
            <p:cNvSpPr/>
            <p:nvPr/>
          </p:nvSpPr>
          <p:spPr>
            <a:xfrm>
              <a:off x="66675" y="66675"/>
              <a:ext cx="6864350" cy="2869311"/>
            </a:xfrm>
            <a:custGeom>
              <a:avLst/>
              <a:gdLst/>
              <a:ahLst/>
              <a:cxnLst/>
              <a:rect l="l" t="t" r="r" b="b"/>
              <a:pathLst>
                <a:path w="6864350" h="2869311">
                  <a:moveTo>
                    <a:pt x="0" y="0"/>
                  </a:moveTo>
                  <a:lnTo>
                    <a:pt x="6864350" y="0"/>
                  </a:lnTo>
                  <a:lnTo>
                    <a:pt x="6864350" y="2869311"/>
                  </a:lnTo>
                  <a:lnTo>
                    <a:pt x="0" y="2869311"/>
                  </a:lnTo>
                  <a:close/>
                </a:path>
              </a:pathLst>
            </a:custGeom>
            <a:solidFill>
              <a:srgbClr val="FFFFFF"/>
            </a:solidFill>
          </p:spPr>
          <p:txBody>
            <a:bodyPr/>
            <a:lstStyle/>
            <a:p>
              <a:endParaRPr lang="fr-CA"/>
            </a:p>
          </p:txBody>
        </p:sp>
        <p:sp>
          <p:nvSpPr>
            <p:cNvPr id="10" name="Freeform 10"/>
            <p:cNvSpPr/>
            <p:nvPr/>
          </p:nvSpPr>
          <p:spPr>
            <a:xfrm>
              <a:off x="63500" y="63500"/>
              <a:ext cx="6870700" cy="6350"/>
            </a:xfrm>
            <a:custGeom>
              <a:avLst/>
              <a:gdLst/>
              <a:ahLst/>
              <a:cxnLst/>
              <a:rect l="l" t="t" r="r" b="b"/>
              <a:pathLst>
                <a:path w="6870700" h="6350">
                  <a:moveTo>
                    <a:pt x="0" y="0"/>
                  </a:moveTo>
                  <a:lnTo>
                    <a:pt x="6870700" y="0"/>
                  </a:lnTo>
                  <a:lnTo>
                    <a:pt x="6870700" y="6350"/>
                  </a:lnTo>
                  <a:lnTo>
                    <a:pt x="0" y="6350"/>
                  </a:lnTo>
                  <a:close/>
                </a:path>
              </a:pathLst>
            </a:custGeom>
            <a:solidFill>
              <a:srgbClr val="7F1236"/>
            </a:solidFill>
          </p:spPr>
          <p:txBody>
            <a:bodyPr/>
            <a:lstStyle/>
            <a:p>
              <a:endParaRPr lang="fr-CA"/>
            </a:p>
          </p:txBody>
        </p:sp>
        <p:sp>
          <p:nvSpPr>
            <p:cNvPr id="11" name="Freeform 11"/>
            <p:cNvSpPr/>
            <p:nvPr/>
          </p:nvSpPr>
          <p:spPr>
            <a:xfrm>
              <a:off x="63500" y="69850"/>
              <a:ext cx="6350" cy="2862961"/>
            </a:xfrm>
            <a:custGeom>
              <a:avLst/>
              <a:gdLst/>
              <a:ahLst/>
              <a:cxnLst/>
              <a:rect l="l" t="t" r="r" b="b"/>
              <a:pathLst>
                <a:path w="6350" h="2862961">
                  <a:moveTo>
                    <a:pt x="0" y="2862961"/>
                  </a:moveTo>
                  <a:lnTo>
                    <a:pt x="0" y="0"/>
                  </a:lnTo>
                  <a:lnTo>
                    <a:pt x="6350" y="0"/>
                  </a:lnTo>
                  <a:lnTo>
                    <a:pt x="6350" y="2862961"/>
                  </a:lnTo>
                  <a:close/>
                </a:path>
              </a:pathLst>
            </a:custGeom>
            <a:solidFill>
              <a:srgbClr val="7F1236"/>
            </a:solidFill>
          </p:spPr>
          <p:txBody>
            <a:bodyPr/>
            <a:lstStyle/>
            <a:p>
              <a:endParaRPr lang="fr-CA"/>
            </a:p>
          </p:txBody>
        </p:sp>
        <p:sp>
          <p:nvSpPr>
            <p:cNvPr id="12" name="Freeform 12"/>
            <p:cNvSpPr/>
            <p:nvPr/>
          </p:nvSpPr>
          <p:spPr>
            <a:xfrm>
              <a:off x="6927850" y="69850"/>
              <a:ext cx="6350" cy="2862961"/>
            </a:xfrm>
            <a:custGeom>
              <a:avLst/>
              <a:gdLst/>
              <a:ahLst/>
              <a:cxnLst/>
              <a:rect l="l" t="t" r="r" b="b"/>
              <a:pathLst>
                <a:path w="6350" h="2862961">
                  <a:moveTo>
                    <a:pt x="0" y="2862961"/>
                  </a:moveTo>
                  <a:lnTo>
                    <a:pt x="0" y="0"/>
                  </a:lnTo>
                  <a:lnTo>
                    <a:pt x="6350" y="0"/>
                  </a:lnTo>
                  <a:lnTo>
                    <a:pt x="6350" y="2862961"/>
                  </a:lnTo>
                  <a:close/>
                </a:path>
              </a:pathLst>
            </a:custGeom>
            <a:solidFill>
              <a:srgbClr val="7F1236"/>
            </a:solidFill>
          </p:spPr>
          <p:txBody>
            <a:bodyPr/>
            <a:lstStyle/>
            <a:p>
              <a:endParaRPr lang="fr-CA"/>
            </a:p>
          </p:txBody>
        </p:sp>
        <p:sp>
          <p:nvSpPr>
            <p:cNvPr id="13" name="Freeform 13"/>
            <p:cNvSpPr/>
            <p:nvPr/>
          </p:nvSpPr>
          <p:spPr>
            <a:xfrm>
              <a:off x="63500" y="2932811"/>
              <a:ext cx="6870700" cy="6350"/>
            </a:xfrm>
            <a:custGeom>
              <a:avLst/>
              <a:gdLst/>
              <a:ahLst/>
              <a:cxnLst/>
              <a:rect l="l" t="t" r="r" b="b"/>
              <a:pathLst>
                <a:path w="6870700" h="6350">
                  <a:moveTo>
                    <a:pt x="0" y="0"/>
                  </a:moveTo>
                  <a:lnTo>
                    <a:pt x="6870700" y="0"/>
                  </a:lnTo>
                  <a:lnTo>
                    <a:pt x="6870700" y="6350"/>
                  </a:lnTo>
                  <a:lnTo>
                    <a:pt x="0" y="6350"/>
                  </a:lnTo>
                  <a:close/>
                </a:path>
              </a:pathLst>
            </a:custGeom>
            <a:solidFill>
              <a:srgbClr val="7F1236"/>
            </a:solidFill>
          </p:spPr>
          <p:txBody>
            <a:bodyPr/>
            <a:lstStyle/>
            <a:p>
              <a:endParaRPr lang="fr-CA"/>
            </a:p>
          </p:txBody>
        </p:sp>
      </p:grpSp>
      <p:sp>
        <p:nvSpPr>
          <p:cNvPr id="14" name="Freeform 14"/>
          <p:cNvSpPr/>
          <p:nvPr/>
        </p:nvSpPr>
        <p:spPr>
          <a:xfrm>
            <a:off x="5637068" y="1797731"/>
            <a:ext cx="7013864" cy="1168870"/>
          </a:xfrm>
          <a:custGeom>
            <a:avLst/>
            <a:gdLst/>
            <a:ahLst/>
            <a:cxnLst/>
            <a:rect l="l" t="t" r="r" b="b"/>
            <a:pathLst>
              <a:path w="7013864" h="1168870">
                <a:moveTo>
                  <a:pt x="0" y="0"/>
                </a:moveTo>
                <a:lnTo>
                  <a:pt x="7013864" y="0"/>
                </a:lnTo>
                <a:lnTo>
                  <a:pt x="7013864" y="1168870"/>
                </a:lnTo>
                <a:lnTo>
                  <a:pt x="0" y="1168870"/>
                </a:lnTo>
                <a:lnTo>
                  <a:pt x="0" y="0"/>
                </a:lnTo>
                <a:close/>
              </a:path>
            </a:pathLst>
          </a:custGeom>
          <a:blipFill>
            <a:blip r:embed="rId2"/>
            <a:stretch>
              <a:fillRect/>
            </a:stretch>
          </a:blipFill>
        </p:spPr>
        <p:txBody>
          <a:bodyPr/>
          <a:lstStyle/>
          <a:p>
            <a:endParaRPr lang="fr-CA"/>
          </a:p>
        </p:txBody>
      </p:sp>
      <p:grpSp>
        <p:nvGrpSpPr>
          <p:cNvPr id="15" name="Group 15"/>
          <p:cNvGrpSpPr>
            <a:grpSpLocks noChangeAspect="1"/>
          </p:cNvGrpSpPr>
          <p:nvPr/>
        </p:nvGrpSpPr>
        <p:grpSpPr>
          <a:xfrm>
            <a:off x="5570505" y="9545401"/>
            <a:ext cx="518763" cy="327226"/>
            <a:chOff x="0" y="0"/>
            <a:chExt cx="507238" cy="319951"/>
          </a:xfrm>
        </p:grpSpPr>
        <p:sp>
          <p:nvSpPr>
            <p:cNvPr id="16" name="Freeform 16"/>
            <p:cNvSpPr/>
            <p:nvPr/>
          </p:nvSpPr>
          <p:spPr>
            <a:xfrm>
              <a:off x="63500" y="63500"/>
              <a:ext cx="95123" cy="192913"/>
            </a:xfrm>
            <a:custGeom>
              <a:avLst/>
              <a:gdLst/>
              <a:ahLst/>
              <a:cxnLst/>
              <a:rect l="l" t="t" r="r" b="b"/>
              <a:pathLst>
                <a:path w="95123" h="192913">
                  <a:moveTo>
                    <a:pt x="95123" y="0"/>
                  </a:moveTo>
                  <a:lnTo>
                    <a:pt x="0" y="0"/>
                  </a:lnTo>
                  <a:lnTo>
                    <a:pt x="0" y="192913"/>
                  </a:lnTo>
                  <a:lnTo>
                    <a:pt x="95123" y="192913"/>
                  </a:lnTo>
                  <a:close/>
                </a:path>
              </a:pathLst>
            </a:custGeom>
            <a:solidFill>
              <a:srgbClr val="EF4135"/>
            </a:solidFill>
          </p:spPr>
          <p:txBody>
            <a:bodyPr/>
            <a:lstStyle/>
            <a:p>
              <a:endParaRPr lang="fr-CA"/>
            </a:p>
          </p:txBody>
        </p:sp>
        <p:sp>
          <p:nvSpPr>
            <p:cNvPr id="17" name="Freeform 17"/>
            <p:cNvSpPr/>
            <p:nvPr/>
          </p:nvSpPr>
          <p:spPr>
            <a:xfrm>
              <a:off x="179959" y="77978"/>
              <a:ext cx="146431" cy="163703"/>
            </a:xfrm>
            <a:custGeom>
              <a:avLst/>
              <a:gdLst/>
              <a:ahLst/>
              <a:cxnLst/>
              <a:rect l="l" t="t" r="r" b="b"/>
              <a:pathLst>
                <a:path w="146431" h="163703">
                  <a:moveTo>
                    <a:pt x="77470" y="163703"/>
                  </a:moveTo>
                  <a:cubicBezTo>
                    <a:pt x="77470" y="163703"/>
                    <a:pt x="76200" y="131191"/>
                    <a:pt x="76200" y="127889"/>
                  </a:cubicBezTo>
                  <a:cubicBezTo>
                    <a:pt x="76200" y="124587"/>
                    <a:pt x="78867" y="123571"/>
                    <a:pt x="82042" y="124206"/>
                  </a:cubicBezTo>
                  <a:cubicBezTo>
                    <a:pt x="85217" y="124841"/>
                    <a:pt x="115189" y="131064"/>
                    <a:pt x="115189" y="131064"/>
                  </a:cubicBezTo>
                  <a:cubicBezTo>
                    <a:pt x="115189" y="131064"/>
                    <a:pt x="112903" y="124460"/>
                    <a:pt x="111379" y="119634"/>
                  </a:cubicBezTo>
                  <a:cubicBezTo>
                    <a:pt x="109855" y="114808"/>
                    <a:pt x="111887" y="113919"/>
                    <a:pt x="113030" y="112903"/>
                  </a:cubicBezTo>
                  <a:cubicBezTo>
                    <a:pt x="114173" y="111887"/>
                    <a:pt x="146431" y="83439"/>
                    <a:pt x="146431" y="83439"/>
                  </a:cubicBezTo>
                  <a:lnTo>
                    <a:pt x="141097" y="80772"/>
                  </a:lnTo>
                  <a:cubicBezTo>
                    <a:pt x="137922" y="79248"/>
                    <a:pt x="138430" y="76581"/>
                    <a:pt x="138938" y="74676"/>
                  </a:cubicBezTo>
                  <a:cubicBezTo>
                    <a:pt x="139446" y="72771"/>
                    <a:pt x="144780" y="53848"/>
                    <a:pt x="144780" y="53848"/>
                  </a:cubicBezTo>
                  <a:cubicBezTo>
                    <a:pt x="144780" y="53848"/>
                    <a:pt x="130810" y="57023"/>
                    <a:pt x="127508" y="57531"/>
                  </a:cubicBezTo>
                  <a:cubicBezTo>
                    <a:pt x="124841" y="57912"/>
                    <a:pt x="124079" y="56769"/>
                    <a:pt x="123190" y="54864"/>
                  </a:cubicBezTo>
                  <a:cubicBezTo>
                    <a:pt x="122301" y="52959"/>
                    <a:pt x="118999" y="44704"/>
                    <a:pt x="118999" y="44704"/>
                  </a:cubicBezTo>
                  <a:cubicBezTo>
                    <a:pt x="118999" y="44704"/>
                    <a:pt x="101854" y="63881"/>
                    <a:pt x="101473" y="64262"/>
                  </a:cubicBezTo>
                  <a:cubicBezTo>
                    <a:pt x="98171" y="67310"/>
                    <a:pt x="94996" y="65024"/>
                    <a:pt x="95631" y="61468"/>
                  </a:cubicBezTo>
                  <a:cubicBezTo>
                    <a:pt x="96139" y="58293"/>
                    <a:pt x="104394" y="19812"/>
                    <a:pt x="104394" y="19812"/>
                  </a:cubicBezTo>
                  <a:cubicBezTo>
                    <a:pt x="104394" y="19812"/>
                    <a:pt x="95377" y="25273"/>
                    <a:pt x="92329" y="27051"/>
                  </a:cubicBezTo>
                  <a:cubicBezTo>
                    <a:pt x="89281" y="28829"/>
                    <a:pt x="87757" y="28575"/>
                    <a:pt x="86106" y="25654"/>
                  </a:cubicBezTo>
                  <a:cubicBezTo>
                    <a:pt x="84455" y="22733"/>
                    <a:pt x="73279" y="0"/>
                    <a:pt x="73279" y="0"/>
                  </a:cubicBezTo>
                  <a:cubicBezTo>
                    <a:pt x="73279" y="0"/>
                    <a:pt x="62103" y="22733"/>
                    <a:pt x="60452" y="25654"/>
                  </a:cubicBezTo>
                  <a:cubicBezTo>
                    <a:pt x="58801" y="28575"/>
                    <a:pt x="57277" y="28956"/>
                    <a:pt x="54229" y="27051"/>
                  </a:cubicBezTo>
                  <a:cubicBezTo>
                    <a:pt x="51181" y="25146"/>
                    <a:pt x="42164" y="19812"/>
                    <a:pt x="42164" y="19812"/>
                  </a:cubicBezTo>
                  <a:cubicBezTo>
                    <a:pt x="42164" y="19812"/>
                    <a:pt x="50419" y="58166"/>
                    <a:pt x="50927" y="61468"/>
                  </a:cubicBezTo>
                  <a:cubicBezTo>
                    <a:pt x="51562" y="65024"/>
                    <a:pt x="48387" y="67310"/>
                    <a:pt x="44958" y="64262"/>
                  </a:cubicBezTo>
                  <a:cubicBezTo>
                    <a:pt x="44577" y="63881"/>
                    <a:pt x="27432" y="44704"/>
                    <a:pt x="27432" y="44704"/>
                  </a:cubicBezTo>
                  <a:cubicBezTo>
                    <a:pt x="27432" y="44704"/>
                    <a:pt x="24003" y="52959"/>
                    <a:pt x="23241" y="54864"/>
                  </a:cubicBezTo>
                  <a:cubicBezTo>
                    <a:pt x="22479" y="56769"/>
                    <a:pt x="21590" y="57912"/>
                    <a:pt x="18923" y="57531"/>
                  </a:cubicBezTo>
                  <a:cubicBezTo>
                    <a:pt x="15621" y="57023"/>
                    <a:pt x="1143" y="53848"/>
                    <a:pt x="1143" y="53848"/>
                  </a:cubicBezTo>
                  <a:cubicBezTo>
                    <a:pt x="1143" y="53848"/>
                    <a:pt x="6985" y="72771"/>
                    <a:pt x="7493" y="74676"/>
                  </a:cubicBezTo>
                  <a:cubicBezTo>
                    <a:pt x="8001" y="76581"/>
                    <a:pt x="8509" y="79248"/>
                    <a:pt x="5334" y="80772"/>
                  </a:cubicBezTo>
                  <a:lnTo>
                    <a:pt x="0" y="83439"/>
                  </a:lnTo>
                  <a:cubicBezTo>
                    <a:pt x="0" y="83439"/>
                    <a:pt x="32385" y="111760"/>
                    <a:pt x="33528" y="112903"/>
                  </a:cubicBezTo>
                  <a:cubicBezTo>
                    <a:pt x="34671" y="114046"/>
                    <a:pt x="36703" y="114808"/>
                    <a:pt x="35052" y="119634"/>
                  </a:cubicBezTo>
                  <a:cubicBezTo>
                    <a:pt x="33401" y="124460"/>
                    <a:pt x="31115" y="131064"/>
                    <a:pt x="31115" y="131064"/>
                  </a:cubicBezTo>
                  <a:cubicBezTo>
                    <a:pt x="31115" y="131064"/>
                    <a:pt x="61087" y="124968"/>
                    <a:pt x="64262" y="124206"/>
                  </a:cubicBezTo>
                  <a:cubicBezTo>
                    <a:pt x="67437" y="123444"/>
                    <a:pt x="70104" y="124587"/>
                    <a:pt x="70104" y="127889"/>
                  </a:cubicBezTo>
                  <a:cubicBezTo>
                    <a:pt x="70104" y="131191"/>
                    <a:pt x="68834" y="163703"/>
                    <a:pt x="68834" y="163703"/>
                  </a:cubicBezTo>
                  <a:close/>
                </a:path>
              </a:pathLst>
            </a:custGeom>
            <a:solidFill>
              <a:srgbClr val="EF4135"/>
            </a:solidFill>
          </p:spPr>
          <p:txBody>
            <a:bodyPr/>
            <a:lstStyle/>
            <a:p>
              <a:endParaRPr lang="fr-CA"/>
            </a:p>
          </p:txBody>
        </p:sp>
        <p:sp>
          <p:nvSpPr>
            <p:cNvPr id="18" name="Freeform 18"/>
            <p:cNvSpPr/>
            <p:nvPr/>
          </p:nvSpPr>
          <p:spPr>
            <a:xfrm>
              <a:off x="348615" y="63500"/>
              <a:ext cx="95123" cy="192913"/>
            </a:xfrm>
            <a:custGeom>
              <a:avLst/>
              <a:gdLst/>
              <a:ahLst/>
              <a:cxnLst/>
              <a:rect l="l" t="t" r="r" b="b"/>
              <a:pathLst>
                <a:path w="95123" h="192913">
                  <a:moveTo>
                    <a:pt x="95123" y="0"/>
                  </a:moveTo>
                  <a:lnTo>
                    <a:pt x="0" y="0"/>
                  </a:lnTo>
                  <a:lnTo>
                    <a:pt x="0" y="192913"/>
                  </a:lnTo>
                  <a:lnTo>
                    <a:pt x="95123" y="192913"/>
                  </a:lnTo>
                  <a:close/>
                </a:path>
              </a:pathLst>
            </a:custGeom>
            <a:solidFill>
              <a:srgbClr val="EF4135"/>
            </a:solidFill>
          </p:spPr>
          <p:txBody>
            <a:bodyPr/>
            <a:lstStyle/>
            <a:p>
              <a:endParaRPr lang="fr-CA"/>
            </a:p>
          </p:txBody>
        </p:sp>
      </p:grpSp>
      <p:grpSp>
        <p:nvGrpSpPr>
          <p:cNvPr id="19" name="Group 19"/>
          <p:cNvGrpSpPr>
            <a:grpSpLocks noChangeAspect="1"/>
          </p:cNvGrpSpPr>
          <p:nvPr/>
        </p:nvGrpSpPr>
        <p:grpSpPr>
          <a:xfrm>
            <a:off x="6127405" y="9543696"/>
            <a:ext cx="522961" cy="331015"/>
            <a:chOff x="0" y="0"/>
            <a:chExt cx="511340" cy="323660"/>
          </a:xfrm>
        </p:grpSpPr>
        <p:sp>
          <p:nvSpPr>
            <p:cNvPr id="20" name="Freeform 20"/>
            <p:cNvSpPr/>
            <p:nvPr/>
          </p:nvSpPr>
          <p:spPr>
            <a:xfrm>
              <a:off x="64135" y="63500"/>
              <a:ext cx="63881" cy="84582"/>
            </a:xfrm>
            <a:custGeom>
              <a:avLst/>
              <a:gdLst/>
              <a:ahLst/>
              <a:cxnLst/>
              <a:rect l="l" t="t" r="r" b="b"/>
              <a:pathLst>
                <a:path w="63881" h="84582">
                  <a:moveTo>
                    <a:pt x="51435" y="25654"/>
                  </a:moveTo>
                  <a:cubicBezTo>
                    <a:pt x="50927" y="13208"/>
                    <a:pt x="40513" y="9271"/>
                    <a:pt x="31496" y="9271"/>
                  </a:cubicBezTo>
                  <a:cubicBezTo>
                    <a:pt x="24638" y="9271"/>
                    <a:pt x="13081" y="11176"/>
                    <a:pt x="13081" y="23368"/>
                  </a:cubicBezTo>
                  <a:cubicBezTo>
                    <a:pt x="13081" y="30226"/>
                    <a:pt x="17907" y="32385"/>
                    <a:pt x="22606" y="33528"/>
                  </a:cubicBezTo>
                  <a:lnTo>
                    <a:pt x="45593" y="38862"/>
                  </a:lnTo>
                  <a:cubicBezTo>
                    <a:pt x="56007" y="41275"/>
                    <a:pt x="63881" y="47625"/>
                    <a:pt x="63881" y="60325"/>
                  </a:cubicBezTo>
                  <a:cubicBezTo>
                    <a:pt x="63881" y="79375"/>
                    <a:pt x="46228" y="84582"/>
                    <a:pt x="32385" y="84582"/>
                  </a:cubicBezTo>
                  <a:cubicBezTo>
                    <a:pt x="17526" y="84582"/>
                    <a:pt x="11684" y="80137"/>
                    <a:pt x="8128" y="76835"/>
                  </a:cubicBezTo>
                  <a:cubicBezTo>
                    <a:pt x="1270" y="70739"/>
                    <a:pt x="0" y="64008"/>
                    <a:pt x="0" y="56515"/>
                  </a:cubicBezTo>
                  <a:lnTo>
                    <a:pt x="10160" y="56515"/>
                  </a:lnTo>
                  <a:cubicBezTo>
                    <a:pt x="10160" y="71120"/>
                    <a:pt x="21971" y="75311"/>
                    <a:pt x="32258" y="75311"/>
                  </a:cubicBezTo>
                  <a:cubicBezTo>
                    <a:pt x="40132" y="75311"/>
                    <a:pt x="53340" y="73279"/>
                    <a:pt x="53340" y="61722"/>
                  </a:cubicBezTo>
                  <a:cubicBezTo>
                    <a:pt x="53340" y="53340"/>
                    <a:pt x="49403" y="50673"/>
                    <a:pt x="36195" y="47498"/>
                  </a:cubicBezTo>
                  <a:lnTo>
                    <a:pt x="19685" y="43688"/>
                  </a:lnTo>
                  <a:cubicBezTo>
                    <a:pt x="14351" y="42418"/>
                    <a:pt x="2540" y="38735"/>
                    <a:pt x="2540" y="24765"/>
                  </a:cubicBezTo>
                  <a:cubicBezTo>
                    <a:pt x="2540" y="12319"/>
                    <a:pt x="10795" y="0"/>
                    <a:pt x="30226" y="0"/>
                  </a:cubicBezTo>
                  <a:cubicBezTo>
                    <a:pt x="58420" y="0"/>
                    <a:pt x="61214" y="16891"/>
                    <a:pt x="61595" y="25654"/>
                  </a:cubicBezTo>
                  <a:close/>
                </a:path>
              </a:pathLst>
            </a:custGeom>
            <a:solidFill>
              <a:srgbClr val="231F20"/>
            </a:solidFill>
          </p:spPr>
          <p:txBody>
            <a:bodyPr/>
            <a:lstStyle/>
            <a:p>
              <a:endParaRPr lang="fr-CA"/>
            </a:p>
          </p:txBody>
        </p:sp>
        <p:sp>
          <p:nvSpPr>
            <p:cNvPr id="21" name="Freeform 21"/>
            <p:cNvSpPr/>
            <p:nvPr/>
          </p:nvSpPr>
          <p:spPr>
            <a:xfrm>
              <a:off x="137287" y="85725"/>
              <a:ext cx="55245" cy="61976"/>
            </a:xfrm>
            <a:custGeom>
              <a:avLst/>
              <a:gdLst/>
              <a:ahLst/>
              <a:cxnLst/>
              <a:rect l="l" t="t" r="r" b="b"/>
              <a:pathLst>
                <a:path w="55245" h="61976">
                  <a:moveTo>
                    <a:pt x="11938" y="19558"/>
                  </a:moveTo>
                  <a:cubicBezTo>
                    <a:pt x="12573" y="15113"/>
                    <a:pt x="14224" y="8255"/>
                    <a:pt x="25400" y="8255"/>
                  </a:cubicBezTo>
                  <a:cubicBezTo>
                    <a:pt x="34671" y="8255"/>
                    <a:pt x="39116" y="11557"/>
                    <a:pt x="39116" y="17780"/>
                  </a:cubicBezTo>
                  <a:cubicBezTo>
                    <a:pt x="39116" y="23622"/>
                    <a:pt x="36322" y="24511"/>
                    <a:pt x="34036" y="24638"/>
                  </a:cubicBezTo>
                  <a:lnTo>
                    <a:pt x="17780" y="26670"/>
                  </a:lnTo>
                  <a:cubicBezTo>
                    <a:pt x="1397" y="28702"/>
                    <a:pt x="0" y="40132"/>
                    <a:pt x="0" y="45085"/>
                  </a:cubicBezTo>
                  <a:cubicBezTo>
                    <a:pt x="0" y="55118"/>
                    <a:pt x="7620" y="61976"/>
                    <a:pt x="18288" y="61976"/>
                  </a:cubicBezTo>
                  <a:cubicBezTo>
                    <a:pt x="29718" y="61976"/>
                    <a:pt x="35687" y="56642"/>
                    <a:pt x="39497" y="52451"/>
                  </a:cubicBezTo>
                  <a:cubicBezTo>
                    <a:pt x="39878" y="56896"/>
                    <a:pt x="41148" y="61468"/>
                    <a:pt x="49911" y="61468"/>
                  </a:cubicBezTo>
                  <a:cubicBezTo>
                    <a:pt x="52197" y="61468"/>
                    <a:pt x="53594" y="60833"/>
                    <a:pt x="55245" y="60325"/>
                  </a:cubicBezTo>
                  <a:lnTo>
                    <a:pt x="55245" y="53213"/>
                  </a:lnTo>
                  <a:cubicBezTo>
                    <a:pt x="54102" y="53467"/>
                    <a:pt x="52959" y="53594"/>
                    <a:pt x="51943" y="53594"/>
                  </a:cubicBezTo>
                  <a:cubicBezTo>
                    <a:pt x="49911" y="53594"/>
                    <a:pt x="48768" y="52578"/>
                    <a:pt x="48768" y="50165"/>
                  </a:cubicBezTo>
                  <a:lnTo>
                    <a:pt x="48768" y="16383"/>
                  </a:lnTo>
                  <a:cubicBezTo>
                    <a:pt x="48768" y="1397"/>
                    <a:pt x="31750" y="0"/>
                    <a:pt x="27051" y="0"/>
                  </a:cubicBezTo>
                  <a:cubicBezTo>
                    <a:pt x="12573" y="0"/>
                    <a:pt x="3302" y="5461"/>
                    <a:pt x="2794" y="19431"/>
                  </a:cubicBezTo>
                  <a:close/>
                  <a:moveTo>
                    <a:pt x="38989" y="40132"/>
                  </a:moveTo>
                  <a:cubicBezTo>
                    <a:pt x="38989" y="48006"/>
                    <a:pt x="29972" y="53848"/>
                    <a:pt x="20828" y="53848"/>
                  </a:cubicBezTo>
                  <a:cubicBezTo>
                    <a:pt x="13462" y="53848"/>
                    <a:pt x="10160" y="50038"/>
                    <a:pt x="10160" y="43688"/>
                  </a:cubicBezTo>
                  <a:cubicBezTo>
                    <a:pt x="10160" y="36322"/>
                    <a:pt x="17907" y="34925"/>
                    <a:pt x="22733" y="34163"/>
                  </a:cubicBezTo>
                  <a:cubicBezTo>
                    <a:pt x="34925" y="32639"/>
                    <a:pt x="37465" y="31750"/>
                    <a:pt x="38989" y="30480"/>
                  </a:cubicBezTo>
                  <a:close/>
                </a:path>
              </a:pathLst>
            </a:custGeom>
            <a:solidFill>
              <a:srgbClr val="231F20"/>
            </a:solidFill>
          </p:spPr>
          <p:txBody>
            <a:bodyPr/>
            <a:lstStyle/>
            <a:p>
              <a:endParaRPr lang="fr-CA"/>
            </a:p>
          </p:txBody>
        </p:sp>
        <p:sp>
          <p:nvSpPr>
            <p:cNvPr id="22" name="Freeform 22"/>
            <p:cNvSpPr/>
            <p:nvPr/>
          </p:nvSpPr>
          <p:spPr>
            <a:xfrm>
              <a:off x="202692" y="85852"/>
              <a:ext cx="47879" cy="60198"/>
            </a:xfrm>
            <a:custGeom>
              <a:avLst/>
              <a:gdLst/>
              <a:ahLst/>
              <a:cxnLst/>
              <a:rect l="l" t="t" r="r" b="b"/>
              <a:pathLst>
                <a:path w="47879" h="60198">
                  <a:moveTo>
                    <a:pt x="47879" y="60198"/>
                  </a:moveTo>
                  <a:lnTo>
                    <a:pt x="37973" y="60198"/>
                  </a:lnTo>
                  <a:lnTo>
                    <a:pt x="37973" y="24130"/>
                  </a:lnTo>
                  <a:cubicBezTo>
                    <a:pt x="37973" y="13970"/>
                    <a:pt x="35052" y="8763"/>
                    <a:pt x="25400" y="8763"/>
                  </a:cubicBezTo>
                  <a:cubicBezTo>
                    <a:pt x="19812" y="8763"/>
                    <a:pt x="9906" y="12319"/>
                    <a:pt x="9906" y="28194"/>
                  </a:cubicBezTo>
                  <a:lnTo>
                    <a:pt x="9906" y="60198"/>
                  </a:lnTo>
                  <a:lnTo>
                    <a:pt x="0" y="60198"/>
                  </a:lnTo>
                  <a:lnTo>
                    <a:pt x="0" y="1651"/>
                  </a:lnTo>
                  <a:lnTo>
                    <a:pt x="9271" y="1651"/>
                  </a:lnTo>
                  <a:lnTo>
                    <a:pt x="9271" y="9906"/>
                  </a:lnTo>
                  <a:lnTo>
                    <a:pt x="9525" y="9906"/>
                  </a:lnTo>
                  <a:cubicBezTo>
                    <a:pt x="11684" y="6731"/>
                    <a:pt x="17145" y="0"/>
                    <a:pt x="27178" y="0"/>
                  </a:cubicBezTo>
                  <a:cubicBezTo>
                    <a:pt x="36322" y="0"/>
                    <a:pt x="47625" y="3683"/>
                    <a:pt x="47625" y="20320"/>
                  </a:cubicBezTo>
                  <a:close/>
                </a:path>
              </a:pathLst>
            </a:custGeom>
            <a:solidFill>
              <a:srgbClr val="231F20"/>
            </a:solidFill>
          </p:spPr>
          <p:txBody>
            <a:bodyPr/>
            <a:lstStyle/>
            <a:p>
              <a:endParaRPr lang="fr-CA"/>
            </a:p>
          </p:txBody>
        </p:sp>
        <p:sp>
          <p:nvSpPr>
            <p:cNvPr id="23" name="Freeform 23"/>
            <p:cNvSpPr/>
            <p:nvPr/>
          </p:nvSpPr>
          <p:spPr>
            <a:xfrm>
              <a:off x="259207" y="71120"/>
              <a:ext cx="27305" cy="75692"/>
            </a:xfrm>
            <a:custGeom>
              <a:avLst/>
              <a:gdLst/>
              <a:ahLst/>
              <a:cxnLst/>
              <a:rect l="l" t="t" r="r" b="b"/>
              <a:pathLst>
                <a:path w="27305" h="75692">
                  <a:moveTo>
                    <a:pt x="17907" y="24511"/>
                  </a:moveTo>
                  <a:lnTo>
                    <a:pt x="17907" y="62611"/>
                  </a:lnTo>
                  <a:cubicBezTo>
                    <a:pt x="17907" y="67183"/>
                    <a:pt x="21844" y="67183"/>
                    <a:pt x="23876" y="67183"/>
                  </a:cubicBezTo>
                  <a:lnTo>
                    <a:pt x="27305" y="67183"/>
                  </a:lnTo>
                  <a:lnTo>
                    <a:pt x="27305" y="74930"/>
                  </a:lnTo>
                  <a:cubicBezTo>
                    <a:pt x="23749" y="75184"/>
                    <a:pt x="20955" y="75692"/>
                    <a:pt x="19939" y="75692"/>
                  </a:cubicBezTo>
                  <a:cubicBezTo>
                    <a:pt x="10160" y="75692"/>
                    <a:pt x="8001" y="70231"/>
                    <a:pt x="8001" y="63119"/>
                  </a:cubicBezTo>
                  <a:lnTo>
                    <a:pt x="8001" y="24511"/>
                  </a:lnTo>
                  <a:lnTo>
                    <a:pt x="0" y="24511"/>
                  </a:lnTo>
                  <a:lnTo>
                    <a:pt x="0" y="16383"/>
                  </a:lnTo>
                  <a:lnTo>
                    <a:pt x="8001" y="16383"/>
                  </a:lnTo>
                  <a:lnTo>
                    <a:pt x="8001" y="0"/>
                  </a:lnTo>
                  <a:lnTo>
                    <a:pt x="17907" y="0"/>
                  </a:lnTo>
                  <a:lnTo>
                    <a:pt x="17907" y="16383"/>
                  </a:lnTo>
                  <a:lnTo>
                    <a:pt x="27305" y="16383"/>
                  </a:lnTo>
                  <a:lnTo>
                    <a:pt x="27305" y="24511"/>
                  </a:lnTo>
                  <a:close/>
                </a:path>
              </a:pathLst>
            </a:custGeom>
            <a:solidFill>
              <a:srgbClr val="231F20"/>
            </a:solidFill>
          </p:spPr>
          <p:txBody>
            <a:bodyPr/>
            <a:lstStyle/>
            <a:p>
              <a:endParaRPr lang="fr-CA"/>
            </a:p>
          </p:txBody>
        </p:sp>
        <p:sp>
          <p:nvSpPr>
            <p:cNvPr id="24" name="Freeform 24"/>
            <p:cNvSpPr/>
            <p:nvPr/>
          </p:nvSpPr>
          <p:spPr>
            <a:xfrm>
              <a:off x="293370" y="63881"/>
              <a:ext cx="53340" cy="83947"/>
            </a:xfrm>
            <a:custGeom>
              <a:avLst/>
              <a:gdLst/>
              <a:ahLst/>
              <a:cxnLst/>
              <a:rect l="l" t="t" r="r" b="b"/>
              <a:pathLst>
                <a:path w="53340" h="83947">
                  <a:moveTo>
                    <a:pt x="10541" y="48260"/>
                  </a:moveTo>
                  <a:cubicBezTo>
                    <a:pt x="10541" y="39243"/>
                    <a:pt x="17653" y="30861"/>
                    <a:pt x="26797" y="30861"/>
                  </a:cubicBezTo>
                  <a:cubicBezTo>
                    <a:pt x="38735" y="30861"/>
                    <a:pt x="42545" y="39243"/>
                    <a:pt x="43180" y="48260"/>
                  </a:cubicBezTo>
                  <a:close/>
                  <a:moveTo>
                    <a:pt x="42672" y="63881"/>
                  </a:moveTo>
                  <a:cubicBezTo>
                    <a:pt x="42291" y="68326"/>
                    <a:pt x="36830" y="75438"/>
                    <a:pt x="27559" y="75438"/>
                  </a:cubicBezTo>
                  <a:cubicBezTo>
                    <a:pt x="16256" y="75438"/>
                    <a:pt x="10541" y="68453"/>
                    <a:pt x="10541" y="56134"/>
                  </a:cubicBezTo>
                  <a:lnTo>
                    <a:pt x="53340" y="56134"/>
                  </a:lnTo>
                  <a:cubicBezTo>
                    <a:pt x="53340" y="35433"/>
                    <a:pt x="45085" y="21971"/>
                    <a:pt x="28194" y="21971"/>
                  </a:cubicBezTo>
                  <a:cubicBezTo>
                    <a:pt x="8763" y="21971"/>
                    <a:pt x="0" y="36449"/>
                    <a:pt x="0" y="54610"/>
                  </a:cubicBezTo>
                  <a:cubicBezTo>
                    <a:pt x="0" y="71501"/>
                    <a:pt x="9779" y="83947"/>
                    <a:pt x="26162" y="83947"/>
                  </a:cubicBezTo>
                  <a:cubicBezTo>
                    <a:pt x="35560" y="83947"/>
                    <a:pt x="39370" y="81661"/>
                    <a:pt x="42037" y="79883"/>
                  </a:cubicBezTo>
                  <a:cubicBezTo>
                    <a:pt x="49403" y="74930"/>
                    <a:pt x="52070" y="66675"/>
                    <a:pt x="52451" y="63881"/>
                  </a:cubicBezTo>
                  <a:close/>
                  <a:moveTo>
                    <a:pt x="43815" y="0"/>
                  </a:moveTo>
                  <a:lnTo>
                    <a:pt x="31750" y="0"/>
                  </a:lnTo>
                  <a:lnTo>
                    <a:pt x="21717" y="15748"/>
                  </a:lnTo>
                  <a:lnTo>
                    <a:pt x="29210" y="15748"/>
                  </a:lnTo>
                  <a:close/>
                </a:path>
              </a:pathLst>
            </a:custGeom>
            <a:solidFill>
              <a:srgbClr val="231F20"/>
            </a:solidFill>
          </p:spPr>
          <p:txBody>
            <a:bodyPr/>
            <a:lstStyle/>
            <a:p>
              <a:endParaRPr lang="fr-CA"/>
            </a:p>
          </p:txBody>
        </p:sp>
        <p:sp>
          <p:nvSpPr>
            <p:cNvPr id="25" name="Freeform 25"/>
            <p:cNvSpPr/>
            <p:nvPr/>
          </p:nvSpPr>
          <p:spPr>
            <a:xfrm>
              <a:off x="63500" y="175387"/>
              <a:ext cx="71374" cy="84709"/>
            </a:xfrm>
            <a:custGeom>
              <a:avLst/>
              <a:gdLst/>
              <a:ahLst/>
              <a:cxnLst/>
              <a:rect l="l" t="t" r="r" b="b"/>
              <a:pathLst>
                <a:path w="71374" h="84709">
                  <a:moveTo>
                    <a:pt x="59944" y="26416"/>
                  </a:moveTo>
                  <a:cubicBezTo>
                    <a:pt x="56896" y="12319"/>
                    <a:pt x="45212" y="9779"/>
                    <a:pt x="37465" y="9779"/>
                  </a:cubicBezTo>
                  <a:cubicBezTo>
                    <a:pt x="22987" y="9779"/>
                    <a:pt x="11176" y="20574"/>
                    <a:pt x="11176" y="41656"/>
                  </a:cubicBezTo>
                  <a:cubicBezTo>
                    <a:pt x="11176" y="60579"/>
                    <a:pt x="17907" y="75184"/>
                    <a:pt x="37846" y="75184"/>
                  </a:cubicBezTo>
                  <a:cubicBezTo>
                    <a:pt x="44958" y="75184"/>
                    <a:pt x="57150" y="71882"/>
                    <a:pt x="60833" y="53086"/>
                  </a:cubicBezTo>
                  <a:lnTo>
                    <a:pt x="71374" y="53086"/>
                  </a:lnTo>
                  <a:cubicBezTo>
                    <a:pt x="66929" y="83439"/>
                    <a:pt x="42291" y="84709"/>
                    <a:pt x="36195" y="84709"/>
                  </a:cubicBezTo>
                  <a:cubicBezTo>
                    <a:pt x="17907" y="84709"/>
                    <a:pt x="0" y="72898"/>
                    <a:pt x="0" y="41910"/>
                  </a:cubicBezTo>
                  <a:cubicBezTo>
                    <a:pt x="0" y="17145"/>
                    <a:pt x="14097" y="0"/>
                    <a:pt x="37465" y="0"/>
                  </a:cubicBezTo>
                  <a:cubicBezTo>
                    <a:pt x="58166" y="0"/>
                    <a:pt x="68961" y="12954"/>
                    <a:pt x="70485" y="26289"/>
                  </a:cubicBezTo>
                  <a:close/>
                </a:path>
              </a:pathLst>
            </a:custGeom>
            <a:solidFill>
              <a:srgbClr val="231F20"/>
            </a:solidFill>
          </p:spPr>
          <p:txBody>
            <a:bodyPr/>
            <a:lstStyle/>
            <a:p>
              <a:endParaRPr lang="fr-CA"/>
            </a:p>
          </p:txBody>
        </p:sp>
        <p:sp>
          <p:nvSpPr>
            <p:cNvPr id="26" name="Freeform 26"/>
            <p:cNvSpPr/>
            <p:nvPr/>
          </p:nvSpPr>
          <p:spPr>
            <a:xfrm>
              <a:off x="143510" y="197739"/>
              <a:ext cx="55372" cy="62103"/>
            </a:xfrm>
            <a:custGeom>
              <a:avLst/>
              <a:gdLst/>
              <a:ahLst/>
              <a:cxnLst/>
              <a:rect l="l" t="t" r="r" b="b"/>
              <a:pathLst>
                <a:path w="55372" h="62103">
                  <a:moveTo>
                    <a:pt x="11938" y="19558"/>
                  </a:moveTo>
                  <a:cubicBezTo>
                    <a:pt x="12573" y="15113"/>
                    <a:pt x="14224" y="8255"/>
                    <a:pt x="25400" y="8255"/>
                  </a:cubicBezTo>
                  <a:cubicBezTo>
                    <a:pt x="34671" y="8255"/>
                    <a:pt x="39116" y="11557"/>
                    <a:pt x="39116" y="17780"/>
                  </a:cubicBezTo>
                  <a:cubicBezTo>
                    <a:pt x="39116" y="23622"/>
                    <a:pt x="36322" y="24511"/>
                    <a:pt x="34036" y="24765"/>
                  </a:cubicBezTo>
                  <a:lnTo>
                    <a:pt x="17780" y="26797"/>
                  </a:lnTo>
                  <a:cubicBezTo>
                    <a:pt x="1397" y="28829"/>
                    <a:pt x="0" y="40259"/>
                    <a:pt x="0" y="45212"/>
                  </a:cubicBezTo>
                  <a:cubicBezTo>
                    <a:pt x="0" y="55245"/>
                    <a:pt x="7620" y="62103"/>
                    <a:pt x="18415" y="62103"/>
                  </a:cubicBezTo>
                  <a:cubicBezTo>
                    <a:pt x="29845" y="62103"/>
                    <a:pt x="35814" y="56769"/>
                    <a:pt x="39624" y="52578"/>
                  </a:cubicBezTo>
                  <a:cubicBezTo>
                    <a:pt x="40005" y="57023"/>
                    <a:pt x="41275" y="61468"/>
                    <a:pt x="50038" y="61468"/>
                  </a:cubicBezTo>
                  <a:cubicBezTo>
                    <a:pt x="52324" y="61468"/>
                    <a:pt x="53721" y="60833"/>
                    <a:pt x="55372" y="60325"/>
                  </a:cubicBezTo>
                  <a:lnTo>
                    <a:pt x="55372" y="53213"/>
                  </a:lnTo>
                  <a:cubicBezTo>
                    <a:pt x="54229" y="53467"/>
                    <a:pt x="52959" y="53594"/>
                    <a:pt x="52070" y="53594"/>
                  </a:cubicBezTo>
                  <a:cubicBezTo>
                    <a:pt x="50038" y="53594"/>
                    <a:pt x="48768" y="52578"/>
                    <a:pt x="48768" y="50165"/>
                  </a:cubicBezTo>
                  <a:lnTo>
                    <a:pt x="48768" y="16383"/>
                  </a:lnTo>
                  <a:cubicBezTo>
                    <a:pt x="48768" y="1397"/>
                    <a:pt x="31750" y="0"/>
                    <a:pt x="27051" y="0"/>
                  </a:cubicBezTo>
                  <a:cubicBezTo>
                    <a:pt x="12573" y="0"/>
                    <a:pt x="3302" y="5461"/>
                    <a:pt x="2794" y="19431"/>
                  </a:cubicBezTo>
                  <a:close/>
                  <a:moveTo>
                    <a:pt x="38989" y="40005"/>
                  </a:moveTo>
                  <a:cubicBezTo>
                    <a:pt x="38989" y="47879"/>
                    <a:pt x="29972" y="53848"/>
                    <a:pt x="20828" y="53848"/>
                  </a:cubicBezTo>
                  <a:cubicBezTo>
                    <a:pt x="13462" y="53848"/>
                    <a:pt x="10160" y="50038"/>
                    <a:pt x="10160" y="43688"/>
                  </a:cubicBezTo>
                  <a:cubicBezTo>
                    <a:pt x="10160" y="36322"/>
                    <a:pt x="17907" y="34798"/>
                    <a:pt x="22733" y="34163"/>
                  </a:cubicBezTo>
                  <a:cubicBezTo>
                    <a:pt x="34925" y="32639"/>
                    <a:pt x="37465" y="31623"/>
                    <a:pt x="38989" y="30480"/>
                  </a:cubicBezTo>
                  <a:close/>
                </a:path>
              </a:pathLst>
            </a:custGeom>
            <a:solidFill>
              <a:srgbClr val="231F20"/>
            </a:solidFill>
          </p:spPr>
          <p:txBody>
            <a:bodyPr/>
            <a:lstStyle/>
            <a:p>
              <a:endParaRPr lang="fr-CA"/>
            </a:p>
          </p:txBody>
        </p:sp>
        <p:sp>
          <p:nvSpPr>
            <p:cNvPr id="27" name="Freeform 27"/>
            <p:cNvSpPr/>
            <p:nvPr/>
          </p:nvSpPr>
          <p:spPr>
            <a:xfrm>
              <a:off x="208788" y="197866"/>
              <a:ext cx="47879" cy="60198"/>
            </a:xfrm>
            <a:custGeom>
              <a:avLst/>
              <a:gdLst/>
              <a:ahLst/>
              <a:cxnLst/>
              <a:rect l="l" t="t" r="r" b="b"/>
              <a:pathLst>
                <a:path w="47879" h="60198">
                  <a:moveTo>
                    <a:pt x="47879" y="60198"/>
                  </a:moveTo>
                  <a:lnTo>
                    <a:pt x="37973" y="60198"/>
                  </a:lnTo>
                  <a:lnTo>
                    <a:pt x="37973" y="24130"/>
                  </a:lnTo>
                  <a:cubicBezTo>
                    <a:pt x="37973" y="13970"/>
                    <a:pt x="35052" y="8763"/>
                    <a:pt x="25400" y="8763"/>
                  </a:cubicBezTo>
                  <a:cubicBezTo>
                    <a:pt x="19812" y="8763"/>
                    <a:pt x="9906" y="12319"/>
                    <a:pt x="9906" y="28194"/>
                  </a:cubicBezTo>
                  <a:lnTo>
                    <a:pt x="9906" y="60071"/>
                  </a:lnTo>
                  <a:lnTo>
                    <a:pt x="0" y="60071"/>
                  </a:lnTo>
                  <a:lnTo>
                    <a:pt x="0" y="1651"/>
                  </a:lnTo>
                  <a:lnTo>
                    <a:pt x="9271" y="1651"/>
                  </a:lnTo>
                  <a:lnTo>
                    <a:pt x="9271" y="9906"/>
                  </a:lnTo>
                  <a:lnTo>
                    <a:pt x="9525" y="9906"/>
                  </a:lnTo>
                  <a:cubicBezTo>
                    <a:pt x="11684" y="6731"/>
                    <a:pt x="17145" y="0"/>
                    <a:pt x="27178" y="0"/>
                  </a:cubicBezTo>
                  <a:cubicBezTo>
                    <a:pt x="36322" y="0"/>
                    <a:pt x="47625" y="3683"/>
                    <a:pt x="47625" y="20320"/>
                  </a:cubicBezTo>
                  <a:close/>
                </a:path>
              </a:pathLst>
            </a:custGeom>
            <a:solidFill>
              <a:srgbClr val="231F20"/>
            </a:solidFill>
          </p:spPr>
          <p:txBody>
            <a:bodyPr/>
            <a:lstStyle/>
            <a:p>
              <a:endParaRPr lang="fr-CA"/>
            </a:p>
          </p:txBody>
        </p:sp>
        <p:sp>
          <p:nvSpPr>
            <p:cNvPr id="28" name="Freeform 28"/>
            <p:cNvSpPr/>
            <p:nvPr/>
          </p:nvSpPr>
          <p:spPr>
            <a:xfrm>
              <a:off x="267970" y="197739"/>
              <a:ext cx="55245" cy="62103"/>
            </a:xfrm>
            <a:custGeom>
              <a:avLst/>
              <a:gdLst/>
              <a:ahLst/>
              <a:cxnLst/>
              <a:rect l="l" t="t" r="r" b="b"/>
              <a:pathLst>
                <a:path w="55245" h="62103">
                  <a:moveTo>
                    <a:pt x="11938" y="19558"/>
                  </a:moveTo>
                  <a:cubicBezTo>
                    <a:pt x="12573" y="15113"/>
                    <a:pt x="14224" y="8255"/>
                    <a:pt x="25400" y="8255"/>
                  </a:cubicBezTo>
                  <a:cubicBezTo>
                    <a:pt x="34671" y="8255"/>
                    <a:pt x="39243" y="11557"/>
                    <a:pt x="39243" y="17780"/>
                  </a:cubicBezTo>
                  <a:cubicBezTo>
                    <a:pt x="39243" y="23622"/>
                    <a:pt x="36449" y="24511"/>
                    <a:pt x="34036" y="24765"/>
                  </a:cubicBezTo>
                  <a:lnTo>
                    <a:pt x="17780" y="26797"/>
                  </a:lnTo>
                  <a:cubicBezTo>
                    <a:pt x="1397" y="28829"/>
                    <a:pt x="0" y="40259"/>
                    <a:pt x="0" y="45212"/>
                  </a:cubicBezTo>
                  <a:cubicBezTo>
                    <a:pt x="0" y="55245"/>
                    <a:pt x="7620" y="62103"/>
                    <a:pt x="18288" y="62103"/>
                  </a:cubicBezTo>
                  <a:cubicBezTo>
                    <a:pt x="29718" y="62103"/>
                    <a:pt x="35687" y="56769"/>
                    <a:pt x="39497" y="52578"/>
                  </a:cubicBezTo>
                  <a:cubicBezTo>
                    <a:pt x="39878" y="57023"/>
                    <a:pt x="41148" y="61468"/>
                    <a:pt x="49911" y="61468"/>
                  </a:cubicBezTo>
                  <a:cubicBezTo>
                    <a:pt x="52197" y="61468"/>
                    <a:pt x="53594" y="60833"/>
                    <a:pt x="55245" y="60325"/>
                  </a:cubicBezTo>
                  <a:lnTo>
                    <a:pt x="55245" y="53213"/>
                  </a:lnTo>
                  <a:cubicBezTo>
                    <a:pt x="54102" y="53467"/>
                    <a:pt x="52832" y="53594"/>
                    <a:pt x="52070" y="53594"/>
                  </a:cubicBezTo>
                  <a:cubicBezTo>
                    <a:pt x="50038" y="53594"/>
                    <a:pt x="48768" y="52578"/>
                    <a:pt x="48768" y="50165"/>
                  </a:cubicBezTo>
                  <a:lnTo>
                    <a:pt x="48768" y="16383"/>
                  </a:lnTo>
                  <a:cubicBezTo>
                    <a:pt x="48768" y="1397"/>
                    <a:pt x="31750" y="0"/>
                    <a:pt x="27051" y="0"/>
                  </a:cubicBezTo>
                  <a:cubicBezTo>
                    <a:pt x="12573" y="0"/>
                    <a:pt x="3302" y="5461"/>
                    <a:pt x="2921" y="19431"/>
                  </a:cubicBezTo>
                  <a:close/>
                  <a:moveTo>
                    <a:pt x="38989" y="40005"/>
                  </a:moveTo>
                  <a:cubicBezTo>
                    <a:pt x="38989" y="47879"/>
                    <a:pt x="29972" y="53848"/>
                    <a:pt x="20828" y="53848"/>
                  </a:cubicBezTo>
                  <a:cubicBezTo>
                    <a:pt x="13462" y="53848"/>
                    <a:pt x="10160" y="50038"/>
                    <a:pt x="10160" y="43688"/>
                  </a:cubicBezTo>
                  <a:cubicBezTo>
                    <a:pt x="10160" y="36322"/>
                    <a:pt x="17907" y="34798"/>
                    <a:pt x="22733" y="34163"/>
                  </a:cubicBezTo>
                  <a:cubicBezTo>
                    <a:pt x="34925" y="32639"/>
                    <a:pt x="37338" y="31623"/>
                    <a:pt x="38989" y="30480"/>
                  </a:cubicBezTo>
                  <a:close/>
                </a:path>
              </a:pathLst>
            </a:custGeom>
            <a:solidFill>
              <a:srgbClr val="231F20"/>
            </a:solidFill>
          </p:spPr>
          <p:txBody>
            <a:bodyPr/>
            <a:lstStyle/>
            <a:p>
              <a:endParaRPr lang="fr-CA"/>
            </a:p>
          </p:txBody>
        </p:sp>
        <p:sp>
          <p:nvSpPr>
            <p:cNvPr id="29" name="Freeform 29"/>
            <p:cNvSpPr/>
            <p:nvPr/>
          </p:nvSpPr>
          <p:spPr>
            <a:xfrm>
              <a:off x="330073" y="177673"/>
              <a:ext cx="52070" cy="82042"/>
            </a:xfrm>
            <a:custGeom>
              <a:avLst/>
              <a:gdLst/>
              <a:ahLst/>
              <a:cxnLst/>
              <a:rect l="l" t="t" r="r" b="b"/>
              <a:pathLst>
                <a:path w="52070" h="82042">
                  <a:moveTo>
                    <a:pt x="52070" y="0"/>
                  </a:moveTo>
                  <a:lnTo>
                    <a:pt x="42164" y="0"/>
                  </a:lnTo>
                  <a:lnTo>
                    <a:pt x="42164" y="29337"/>
                  </a:lnTo>
                  <a:lnTo>
                    <a:pt x="41910" y="30099"/>
                  </a:lnTo>
                  <a:cubicBezTo>
                    <a:pt x="39497" y="26797"/>
                    <a:pt x="35052" y="20193"/>
                    <a:pt x="24384" y="20193"/>
                  </a:cubicBezTo>
                  <a:cubicBezTo>
                    <a:pt x="8890" y="20193"/>
                    <a:pt x="0" y="33020"/>
                    <a:pt x="0" y="49403"/>
                  </a:cubicBezTo>
                  <a:cubicBezTo>
                    <a:pt x="0" y="63373"/>
                    <a:pt x="5842" y="82042"/>
                    <a:pt x="25781" y="82042"/>
                  </a:cubicBezTo>
                  <a:cubicBezTo>
                    <a:pt x="31496" y="82042"/>
                    <a:pt x="38227" y="80264"/>
                    <a:pt x="42418" y="72263"/>
                  </a:cubicBezTo>
                  <a:lnTo>
                    <a:pt x="42672" y="72263"/>
                  </a:lnTo>
                  <a:lnTo>
                    <a:pt x="42672" y="80391"/>
                  </a:lnTo>
                  <a:lnTo>
                    <a:pt x="51943" y="80391"/>
                  </a:lnTo>
                  <a:close/>
                  <a:moveTo>
                    <a:pt x="10287" y="50927"/>
                  </a:moveTo>
                  <a:cubicBezTo>
                    <a:pt x="10287" y="43434"/>
                    <a:pt x="11049" y="28956"/>
                    <a:pt x="26289" y="28956"/>
                  </a:cubicBezTo>
                  <a:cubicBezTo>
                    <a:pt x="40513" y="28956"/>
                    <a:pt x="42037" y="44323"/>
                    <a:pt x="42037" y="53848"/>
                  </a:cubicBezTo>
                  <a:cubicBezTo>
                    <a:pt x="42037" y="69342"/>
                    <a:pt x="32258" y="73533"/>
                    <a:pt x="26035" y="73533"/>
                  </a:cubicBezTo>
                  <a:cubicBezTo>
                    <a:pt x="15240" y="73533"/>
                    <a:pt x="10287" y="63754"/>
                    <a:pt x="10287" y="50927"/>
                  </a:cubicBezTo>
                </a:path>
              </a:pathLst>
            </a:custGeom>
            <a:solidFill>
              <a:srgbClr val="231F20"/>
            </a:solidFill>
          </p:spPr>
          <p:txBody>
            <a:bodyPr/>
            <a:lstStyle/>
            <a:p>
              <a:endParaRPr lang="fr-CA"/>
            </a:p>
          </p:txBody>
        </p:sp>
        <p:sp>
          <p:nvSpPr>
            <p:cNvPr id="30" name="Freeform 30"/>
            <p:cNvSpPr/>
            <p:nvPr/>
          </p:nvSpPr>
          <p:spPr>
            <a:xfrm>
              <a:off x="392430" y="197866"/>
              <a:ext cx="55372" cy="61849"/>
            </a:xfrm>
            <a:custGeom>
              <a:avLst/>
              <a:gdLst/>
              <a:ahLst/>
              <a:cxnLst/>
              <a:rect l="l" t="t" r="r" b="b"/>
              <a:pathLst>
                <a:path w="55372" h="61849">
                  <a:moveTo>
                    <a:pt x="38989" y="30226"/>
                  </a:moveTo>
                  <a:cubicBezTo>
                    <a:pt x="37465" y="31496"/>
                    <a:pt x="34925" y="32385"/>
                    <a:pt x="22733" y="33909"/>
                  </a:cubicBezTo>
                  <a:cubicBezTo>
                    <a:pt x="17907" y="34544"/>
                    <a:pt x="10160" y="36068"/>
                    <a:pt x="10160" y="43434"/>
                  </a:cubicBezTo>
                  <a:cubicBezTo>
                    <a:pt x="10160" y="49784"/>
                    <a:pt x="13335" y="53594"/>
                    <a:pt x="20828" y="53594"/>
                  </a:cubicBezTo>
                  <a:cubicBezTo>
                    <a:pt x="29972" y="53594"/>
                    <a:pt x="38989" y="47625"/>
                    <a:pt x="38989" y="39751"/>
                  </a:cubicBezTo>
                  <a:close/>
                  <a:moveTo>
                    <a:pt x="2921" y="19431"/>
                  </a:moveTo>
                  <a:cubicBezTo>
                    <a:pt x="3302" y="5461"/>
                    <a:pt x="12700" y="0"/>
                    <a:pt x="27051" y="0"/>
                  </a:cubicBezTo>
                  <a:cubicBezTo>
                    <a:pt x="31750" y="0"/>
                    <a:pt x="48768" y="1270"/>
                    <a:pt x="48768" y="16383"/>
                  </a:cubicBezTo>
                  <a:lnTo>
                    <a:pt x="48768" y="50038"/>
                  </a:lnTo>
                  <a:cubicBezTo>
                    <a:pt x="48768" y="52451"/>
                    <a:pt x="50038" y="53467"/>
                    <a:pt x="52070" y="53467"/>
                  </a:cubicBezTo>
                  <a:cubicBezTo>
                    <a:pt x="52959" y="53467"/>
                    <a:pt x="54229" y="53213"/>
                    <a:pt x="55372" y="53086"/>
                  </a:cubicBezTo>
                  <a:lnTo>
                    <a:pt x="55372" y="60198"/>
                  </a:lnTo>
                  <a:cubicBezTo>
                    <a:pt x="53721" y="60579"/>
                    <a:pt x="52197" y="61341"/>
                    <a:pt x="50038" y="61341"/>
                  </a:cubicBezTo>
                  <a:cubicBezTo>
                    <a:pt x="41275" y="61341"/>
                    <a:pt x="40005" y="56896"/>
                    <a:pt x="39624" y="52324"/>
                  </a:cubicBezTo>
                  <a:cubicBezTo>
                    <a:pt x="35814" y="56515"/>
                    <a:pt x="29845" y="61849"/>
                    <a:pt x="18415" y="61849"/>
                  </a:cubicBezTo>
                  <a:cubicBezTo>
                    <a:pt x="7620" y="61849"/>
                    <a:pt x="0" y="54991"/>
                    <a:pt x="0" y="44958"/>
                  </a:cubicBezTo>
                  <a:cubicBezTo>
                    <a:pt x="0" y="40005"/>
                    <a:pt x="1397" y="28575"/>
                    <a:pt x="17780" y="26543"/>
                  </a:cubicBezTo>
                  <a:lnTo>
                    <a:pt x="34036" y="24511"/>
                  </a:lnTo>
                  <a:cubicBezTo>
                    <a:pt x="36322" y="24257"/>
                    <a:pt x="39116" y="23368"/>
                    <a:pt x="39116" y="17526"/>
                  </a:cubicBezTo>
                  <a:cubicBezTo>
                    <a:pt x="39116" y="11303"/>
                    <a:pt x="34671" y="8001"/>
                    <a:pt x="25400" y="8001"/>
                  </a:cubicBezTo>
                  <a:cubicBezTo>
                    <a:pt x="14224" y="8001"/>
                    <a:pt x="12573" y="14859"/>
                    <a:pt x="11938" y="19304"/>
                  </a:cubicBezTo>
                  <a:close/>
                </a:path>
              </a:pathLst>
            </a:custGeom>
            <a:solidFill>
              <a:srgbClr val="231F20"/>
            </a:solidFill>
          </p:spPr>
          <p:txBody>
            <a:bodyPr/>
            <a:lstStyle/>
            <a:p>
              <a:endParaRPr lang="fr-CA"/>
            </a:p>
          </p:txBody>
        </p:sp>
      </p:grpSp>
      <p:grpSp>
        <p:nvGrpSpPr>
          <p:cNvPr id="31" name="Group 31"/>
          <p:cNvGrpSpPr>
            <a:grpSpLocks noChangeAspect="1"/>
          </p:cNvGrpSpPr>
          <p:nvPr/>
        </p:nvGrpSpPr>
        <p:grpSpPr>
          <a:xfrm>
            <a:off x="6689489" y="9545878"/>
            <a:ext cx="522981" cy="328833"/>
            <a:chOff x="0" y="0"/>
            <a:chExt cx="511353" cy="321526"/>
          </a:xfrm>
        </p:grpSpPr>
        <p:sp>
          <p:nvSpPr>
            <p:cNvPr id="32" name="Freeform 32"/>
            <p:cNvSpPr/>
            <p:nvPr/>
          </p:nvSpPr>
          <p:spPr>
            <a:xfrm>
              <a:off x="67183" y="63500"/>
              <a:ext cx="63627" cy="80391"/>
            </a:xfrm>
            <a:custGeom>
              <a:avLst/>
              <a:gdLst/>
              <a:ahLst/>
              <a:cxnLst/>
              <a:rect l="l" t="t" r="r" b="b"/>
              <a:pathLst>
                <a:path w="63627" h="80391">
                  <a:moveTo>
                    <a:pt x="52832" y="0"/>
                  </a:moveTo>
                  <a:lnTo>
                    <a:pt x="63627" y="0"/>
                  </a:lnTo>
                  <a:lnTo>
                    <a:pt x="63627" y="80391"/>
                  </a:lnTo>
                  <a:lnTo>
                    <a:pt x="52832" y="80391"/>
                  </a:lnTo>
                  <a:lnTo>
                    <a:pt x="52832" y="42926"/>
                  </a:lnTo>
                  <a:lnTo>
                    <a:pt x="10922" y="42926"/>
                  </a:lnTo>
                  <a:lnTo>
                    <a:pt x="10922" y="80391"/>
                  </a:lnTo>
                  <a:lnTo>
                    <a:pt x="0" y="80391"/>
                  </a:lnTo>
                  <a:lnTo>
                    <a:pt x="0" y="0"/>
                  </a:lnTo>
                  <a:lnTo>
                    <a:pt x="10922" y="0"/>
                  </a:lnTo>
                  <a:lnTo>
                    <a:pt x="10922" y="33274"/>
                  </a:lnTo>
                  <a:lnTo>
                    <a:pt x="52832" y="33274"/>
                  </a:lnTo>
                  <a:close/>
                </a:path>
              </a:pathLst>
            </a:custGeom>
            <a:solidFill>
              <a:srgbClr val="231F20"/>
            </a:solidFill>
          </p:spPr>
          <p:txBody>
            <a:bodyPr/>
            <a:lstStyle/>
            <a:p>
              <a:endParaRPr lang="fr-CA"/>
            </a:p>
          </p:txBody>
        </p:sp>
        <p:sp>
          <p:nvSpPr>
            <p:cNvPr id="33" name="Freeform 33"/>
            <p:cNvSpPr/>
            <p:nvPr/>
          </p:nvSpPr>
          <p:spPr>
            <a:xfrm>
              <a:off x="144018" y="83693"/>
              <a:ext cx="53213" cy="61976"/>
            </a:xfrm>
            <a:custGeom>
              <a:avLst/>
              <a:gdLst/>
              <a:ahLst/>
              <a:cxnLst/>
              <a:rect l="l" t="t" r="r" b="b"/>
              <a:pathLst>
                <a:path w="53213" h="61976">
                  <a:moveTo>
                    <a:pt x="42545" y="41910"/>
                  </a:moveTo>
                  <a:cubicBezTo>
                    <a:pt x="42291" y="46355"/>
                    <a:pt x="36703" y="53467"/>
                    <a:pt x="27432" y="53467"/>
                  </a:cubicBezTo>
                  <a:cubicBezTo>
                    <a:pt x="16129" y="53467"/>
                    <a:pt x="10414" y="46482"/>
                    <a:pt x="10414" y="34163"/>
                  </a:cubicBezTo>
                  <a:lnTo>
                    <a:pt x="53213" y="34163"/>
                  </a:lnTo>
                  <a:cubicBezTo>
                    <a:pt x="53213" y="13462"/>
                    <a:pt x="44958" y="0"/>
                    <a:pt x="28067" y="0"/>
                  </a:cubicBezTo>
                  <a:cubicBezTo>
                    <a:pt x="8636" y="0"/>
                    <a:pt x="0" y="14478"/>
                    <a:pt x="0" y="32639"/>
                  </a:cubicBezTo>
                  <a:cubicBezTo>
                    <a:pt x="0" y="49530"/>
                    <a:pt x="9779" y="61976"/>
                    <a:pt x="26162" y="61976"/>
                  </a:cubicBezTo>
                  <a:cubicBezTo>
                    <a:pt x="35560" y="61976"/>
                    <a:pt x="39370" y="59690"/>
                    <a:pt x="42037" y="57912"/>
                  </a:cubicBezTo>
                  <a:cubicBezTo>
                    <a:pt x="49403" y="52959"/>
                    <a:pt x="52070" y="44704"/>
                    <a:pt x="52451" y="41910"/>
                  </a:cubicBezTo>
                  <a:close/>
                  <a:moveTo>
                    <a:pt x="10414" y="26289"/>
                  </a:moveTo>
                  <a:cubicBezTo>
                    <a:pt x="10414" y="17272"/>
                    <a:pt x="17526" y="8763"/>
                    <a:pt x="26670" y="8763"/>
                  </a:cubicBezTo>
                  <a:cubicBezTo>
                    <a:pt x="38735" y="8763"/>
                    <a:pt x="42418" y="17145"/>
                    <a:pt x="43053" y="26289"/>
                  </a:cubicBezTo>
                  <a:close/>
                </a:path>
              </a:pathLst>
            </a:custGeom>
            <a:solidFill>
              <a:srgbClr val="231F20"/>
            </a:solidFill>
          </p:spPr>
          <p:txBody>
            <a:bodyPr/>
            <a:lstStyle/>
            <a:p>
              <a:endParaRPr lang="fr-CA"/>
            </a:p>
          </p:txBody>
        </p:sp>
        <p:sp>
          <p:nvSpPr>
            <p:cNvPr id="34" name="Freeform 34"/>
            <p:cNvSpPr/>
            <p:nvPr/>
          </p:nvSpPr>
          <p:spPr>
            <a:xfrm>
              <a:off x="205740" y="83566"/>
              <a:ext cx="55372" cy="61976"/>
            </a:xfrm>
            <a:custGeom>
              <a:avLst/>
              <a:gdLst/>
              <a:ahLst/>
              <a:cxnLst/>
              <a:rect l="l" t="t" r="r" b="b"/>
              <a:pathLst>
                <a:path w="55372" h="61976">
                  <a:moveTo>
                    <a:pt x="11938" y="19558"/>
                  </a:moveTo>
                  <a:cubicBezTo>
                    <a:pt x="12573" y="15113"/>
                    <a:pt x="14224" y="8255"/>
                    <a:pt x="25400" y="8255"/>
                  </a:cubicBezTo>
                  <a:cubicBezTo>
                    <a:pt x="34671" y="8255"/>
                    <a:pt x="39243" y="11557"/>
                    <a:pt x="39243" y="17780"/>
                  </a:cubicBezTo>
                  <a:cubicBezTo>
                    <a:pt x="39243" y="23622"/>
                    <a:pt x="36449" y="24511"/>
                    <a:pt x="34036" y="24638"/>
                  </a:cubicBezTo>
                  <a:lnTo>
                    <a:pt x="17780" y="26670"/>
                  </a:lnTo>
                  <a:cubicBezTo>
                    <a:pt x="1397" y="28702"/>
                    <a:pt x="0" y="40132"/>
                    <a:pt x="0" y="45085"/>
                  </a:cubicBezTo>
                  <a:cubicBezTo>
                    <a:pt x="0" y="55118"/>
                    <a:pt x="7620" y="61976"/>
                    <a:pt x="18415" y="61976"/>
                  </a:cubicBezTo>
                  <a:cubicBezTo>
                    <a:pt x="29845" y="61976"/>
                    <a:pt x="35814" y="56642"/>
                    <a:pt x="39624" y="52451"/>
                  </a:cubicBezTo>
                  <a:cubicBezTo>
                    <a:pt x="40005" y="56896"/>
                    <a:pt x="41275" y="61468"/>
                    <a:pt x="50038" y="61468"/>
                  </a:cubicBezTo>
                  <a:cubicBezTo>
                    <a:pt x="52324" y="61468"/>
                    <a:pt x="53721" y="60833"/>
                    <a:pt x="55372" y="60325"/>
                  </a:cubicBezTo>
                  <a:lnTo>
                    <a:pt x="55372" y="53213"/>
                  </a:lnTo>
                  <a:cubicBezTo>
                    <a:pt x="54229" y="53467"/>
                    <a:pt x="53086" y="53594"/>
                    <a:pt x="52070" y="53594"/>
                  </a:cubicBezTo>
                  <a:cubicBezTo>
                    <a:pt x="50038" y="53594"/>
                    <a:pt x="48768" y="52578"/>
                    <a:pt x="48768" y="50165"/>
                  </a:cubicBezTo>
                  <a:lnTo>
                    <a:pt x="48768" y="16383"/>
                  </a:lnTo>
                  <a:cubicBezTo>
                    <a:pt x="48768" y="1397"/>
                    <a:pt x="31750" y="0"/>
                    <a:pt x="27051" y="0"/>
                  </a:cubicBezTo>
                  <a:cubicBezTo>
                    <a:pt x="12573" y="0"/>
                    <a:pt x="3302" y="5461"/>
                    <a:pt x="2794" y="19431"/>
                  </a:cubicBezTo>
                  <a:close/>
                  <a:moveTo>
                    <a:pt x="38862" y="40132"/>
                  </a:moveTo>
                  <a:cubicBezTo>
                    <a:pt x="38862" y="48006"/>
                    <a:pt x="29845" y="53848"/>
                    <a:pt x="20701" y="53848"/>
                  </a:cubicBezTo>
                  <a:cubicBezTo>
                    <a:pt x="13335" y="53848"/>
                    <a:pt x="10033" y="50038"/>
                    <a:pt x="10033" y="43688"/>
                  </a:cubicBezTo>
                  <a:cubicBezTo>
                    <a:pt x="10033" y="36322"/>
                    <a:pt x="17780" y="34925"/>
                    <a:pt x="22606" y="34163"/>
                  </a:cubicBezTo>
                  <a:cubicBezTo>
                    <a:pt x="34798" y="32639"/>
                    <a:pt x="37338" y="31750"/>
                    <a:pt x="38862" y="30480"/>
                  </a:cubicBezTo>
                  <a:close/>
                </a:path>
              </a:pathLst>
            </a:custGeom>
            <a:solidFill>
              <a:srgbClr val="231F20"/>
            </a:solidFill>
          </p:spPr>
          <p:txBody>
            <a:bodyPr/>
            <a:lstStyle/>
            <a:p>
              <a:endParaRPr lang="fr-CA"/>
            </a:p>
          </p:txBody>
        </p:sp>
        <p:sp>
          <p:nvSpPr>
            <p:cNvPr id="35" name="Freeform 35"/>
            <p:cNvSpPr/>
            <p:nvPr/>
          </p:nvSpPr>
          <p:spPr>
            <a:xfrm>
              <a:off x="271399" y="63500"/>
              <a:ext cx="9906" cy="80391"/>
            </a:xfrm>
            <a:custGeom>
              <a:avLst/>
              <a:gdLst/>
              <a:ahLst/>
              <a:cxnLst/>
              <a:rect l="l" t="t" r="r" b="b"/>
              <a:pathLst>
                <a:path w="9906" h="80391">
                  <a:moveTo>
                    <a:pt x="9906" y="80391"/>
                  </a:moveTo>
                  <a:lnTo>
                    <a:pt x="0" y="80391"/>
                  </a:lnTo>
                  <a:lnTo>
                    <a:pt x="0" y="0"/>
                  </a:lnTo>
                  <a:lnTo>
                    <a:pt x="9906" y="0"/>
                  </a:lnTo>
                  <a:close/>
                </a:path>
              </a:pathLst>
            </a:custGeom>
            <a:solidFill>
              <a:srgbClr val="231F20"/>
            </a:solidFill>
          </p:spPr>
          <p:txBody>
            <a:bodyPr/>
            <a:lstStyle/>
            <a:p>
              <a:endParaRPr lang="fr-CA"/>
            </a:p>
          </p:txBody>
        </p:sp>
        <p:sp>
          <p:nvSpPr>
            <p:cNvPr id="36" name="Freeform 36"/>
            <p:cNvSpPr/>
            <p:nvPr/>
          </p:nvSpPr>
          <p:spPr>
            <a:xfrm>
              <a:off x="290449" y="68961"/>
              <a:ext cx="27178" cy="75692"/>
            </a:xfrm>
            <a:custGeom>
              <a:avLst/>
              <a:gdLst/>
              <a:ahLst/>
              <a:cxnLst/>
              <a:rect l="l" t="t" r="r" b="b"/>
              <a:pathLst>
                <a:path w="27178" h="75692">
                  <a:moveTo>
                    <a:pt x="17780" y="24511"/>
                  </a:moveTo>
                  <a:lnTo>
                    <a:pt x="17780" y="62611"/>
                  </a:lnTo>
                  <a:cubicBezTo>
                    <a:pt x="17780" y="67183"/>
                    <a:pt x="21717" y="67183"/>
                    <a:pt x="23749" y="67183"/>
                  </a:cubicBezTo>
                  <a:lnTo>
                    <a:pt x="27178" y="67183"/>
                  </a:lnTo>
                  <a:lnTo>
                    <a:pt x="27178" y="74930"/>
                  </a:lnTo>
                  <a:cubicBezTo>
                    <a:pt x="23622" y="75184"/>
                    <a:pt x="20828" y="75692"/>
                    <a:pt x="19812" y="75692"/>
                  </a:cubicBezTo>
                  <a:cubicBezTo>
                    <a:pt x="10033" y="75692"/>
                    <a:pt x="8001" y="70231"/>
                    <a:pt x="8001" y="63119"/>
                  </a:cubicBezTo>
                  <a:lnTo>
                    <a:pt x="8001" y="24511"/>
                  </a:lnTo>
                  <a:lnTo>
                    <a:pt x="0" y="24511"/>
                  </a:lnTo>
                  <a:lnTo>
                    <a:pt x="0" y="16383"/>
                  </a:lnTo>
                  <a:lnTo>
                    <a:pt x="8001" y="16383"/>
                  </a:lnTo>
                  <a:lnTo>
                    <a:pt x="8001" y="0"/>
                  </a:lnTo>
                  <a:lnTo>
                    <a:pt x="17780" y="0"/>
                  </a:lnTo>
                  <a:lnTo>
                    <a:pt x="17780" y="16383"/>
                  </a:lnTo>
                  <a:lnTo>
                    <a:pt x="27178" y="16383"/>
                  </a:lnTo>
                  <a:lnTo>
                    <a:pt x="27178" y="24511"/>
                  </a:lnTo>
                  <a:close/>
                </a:path>
              </a:pathLst>
            </a:custGeom>
            <a:solidFill>
              <a:srgbClr val="231F20"/>
            </a:solidFill>
          </p:spPr>
          <p:txBody>
            <a:bodyPr/>
            <a:lstStyle/>
            <a:p>
              <a:endParaRPr lang="fr-CA"/>
            </a:p>
          </p:txBody>
        </p:sp>
        <p:sp>
          <p:nvSpPr>
            <p:cNvPr id="37" name="Freeform 37"/>
            <p:cNvSpPr/>
            <p:nvPr/>
          </p:nvSpPr>
          <p:spPr>
            <a:xfrm>
              <a:off x="327279" y="63500"/>
              <a:ext cx="47625" cy="80391"/>
            </a:xfrm>
            <a:custGeom>
              <a:avLst/>
              <a:gdLst/>
              <a:ahLst/>
              <a:cxnLst/>
              <a:rect l="l" t="t" r="r" b="b"/>
              <a:pathLst>
                <a:path w="47625" h="80391">
                  <a:moveTo>
                    <a:pt x="47625" y="80391"/>
                  </a:moveTo>
                  <a:lnTo>
                    <a:pt x="37846" y="80391"/>
                  </a:lnTo>
                  <a:lnTo>
                    <a:pt x="37846" y="42164"/>
                  </a:lnTo>
                  <a:cubicBezTo>
                    <a:pt x="37846" y="34290"/>
                    <a:pt x="35560" y="29083"/>
                    <a:pt x="26162" y="29083"/>
                  </a:cubicBezTo>
                  <a:cubicBezTo>
                    <a:pt x="18034" y="29083"/>
                    <a:pt x="9779" y="33782"/>
                    <a:pt x="9779" y="48514"/>
                  </a:cubicBezTo>
                  <a:lnTo>
                    <a:pt x="9779" y="80391"/>
                  </a:lnTo>
                  <a:lnTo>
                    <a:pt x="0" y="80391"/>
                  </a:lnTo>
                  <a:lnTo>
                    <a:pt x="0" y="0"/>
                  </a:lnTo>
                  <a:lnTo>
                    <a:pt x="9779" y="0"/>
                  </a:lnTo>
                  <a:lnTo>
                    <a:pt x="9779" y="29718"/>
                  </a:lnTo>
                  <a:lnTo>
                    <a:pt x="10033" y="29718"/>
                  </a:lnTo>
                  <a:cubicBezTo>
                    <a:pt x="12827" y="26035"/>
                    <a:pt x="17780" y="20193"/>
                    <a:pt x="27178" y="20193"/>
                  </a:cubicBezTo>
                  <a:cubicBezTo>
                    <a:pt x="36322" y="20193"/>
                    <a:pt x="47625" y="23876"/>
                    <a:pt x="47625" y="40513"/>
                  </a:cubicBezTo>
                  <a:close/>
                </a:path>
              </a:pathLst>
            </a:custGeom>
            <a:solidFill>
              <a:srgbClr val="231F20"/>
            </a:solidFill>
          </p:spPr>
          <p:txBody>
            <a:bodyPr/>
            <a:lstStyle/>
            <a:p>
              <a:endParaRPr lang="fr-CA"/>
            </a:p>
          </p:txBody>
        </p:sp>
        <p:sp>
          <p:nvSpPr>
            <p:cNvPr id="38" name="Freeform 38"/>
            <p:cNvSpPr/>
            <p:nvPr/>
          </p:nvSpPr>
          <p:spPr>
            <a:xfrm>
              <a:off x="63627" y="173228"/>
              <a:ext cx="71374" cy="84709"/>
            </a:xfrm>
            <a:custGeom>
              <a:avLst/>
              <a:gdLst/>
              <a:ahLst/>
              <a:cxnLst/>
              <a:rect l="l" t="t" r="r" b="b"/>
              <a:pathLst>
                <a:path w="71374" h="84709">
                  <a:moveTo>
                    <a:pt x="59944" y="26416"/>
                  </a:moveTo>
                  <a:cubicBezTo>
                    <a:pt x="56896" y="12319"/>
                    <a:pt x="45085" y="9779"/>
                    <a:pt x="37465" y="9779"/>
                  </a:cubicBezTo>
                  <a:cubicBezTo>
                    <a:pt x="22860" y="9779"/>
                    <a:pt x="11176" y="20574"/>
                    <a:pt x="11176" y="41656"/>
                  </a:cubicBezTo>
                  <a:cubicBezTo>
                    <a:pt x="11176" y="60579"/>
                    <a:pt x="17907" y="75184"/>
                    <a:pt x="37846" y="75184"/>
                  </a:cubicBezTo>
                  <a:cubicBezTo>
                    <a:pt x="44958" y="75184"/>
                    <a:pt x="57150" y="71882"/>
                    <a:pt x="60833" y="53086"/>
                  </a:cubicBezTo>
                  <a:lnTo>
                    <a:pt x="71374" y="53086"/>
                  </a:lnTo>
                  <a:cubicBezTo>
                    <a:pt x="66929" y="83439"/>
                    <a:pt x="42291" y="84709"/>
                    <a:pt x="36195" y="84709"/>
                  </a:cubicBezTo>
                  <a:cubicBezTo>
                    <a:pt x="17907" y="84709"/>
                    <a:pt x="0" y="72898"/>
                    <a:pt x="0" y="41910"/>
                  </a:cubicBezTo>
                  <a:cubicBezTo>
                    <a:pt x="0" y="17145"/>
                    <a:pt x="14097" y="0"/>
                    <a:pt x="37592" y="0"/>
                  </a:cubicBezTo>
                  <a:cubicBezTo>
                    <a:pt x="58293" y="0"/>
                    <a:pt x="69088" y="12954"/>
                    <a:pt x="70612" y="26289"/>
                  </a:cubicBezTo>
                  <a:close/>
                </a:path>
              </a:pathLst>
            </a:custGeom>
            <a:solidFill>
              <a:srgbClr val="231F20"/>
            </a:solidFill>
          </p:spPr>
          <p:txBody>
            <a:bodyPr/>
            <a:lstStyle/>
            <a:p>
              <a:endParaRPr lang="fr-CA"/>
            </a:p>
          </p:txBody>
        </p:sp>
        <p:sp>
          <p:nvSpPr>
            <p:cNvPr id="39" name="Freeform 39"/>
            <p:cNvSpPr/>
            <p:nvPr/>
          </p:nvSpPr>
          <p:spPr>
            <a:xfrm>
              <a:off x="143510" y="195580"/>
              <a:ext cx="55372" cy="62103"/>
            </a:xfrm>
            <a:custGeom>
              <a:avLst/>
              <a:gdLst/>
              <a:ahLst/>
              <a:cxnLst/>
              <a:rect l="l" t="t" r="r" b="b"/>
              <a:pathLst>
                <a:path w="55372" h="62103">
                  <a:moveTo>
                    <a:pt x="11938" y="19558"/>
                  </a:moveTo>
                  <a:cubicBezTo>
                    <a:pt x="12573" y="15113"/>
                    <a:pt x="14224" y="8255"/>
                    <a:pt x="25400" y="8255"/>
                  </a:cubicBezTo>
                  <a:cubicBezTo>
                    <a:pt x="34671" y="8255"/>
                    <a:pt x="39243" y="11557"/>
                    <a:pt x="39243" y="17780"/>
                  </a:cubicBezTo>
                  <a:cubicBezTo>
                    <a:pt x="39243" y="23622"/>
                    <a:pt x="36449" y="24511"/>
                    <a:pt x="34036" y="24765"/>
                  </a:cubicBezTo>
                  <a:lnTo>
                    <a:pt x="17780" y="26797"/>
                  </a:lnTo>
                  <a:cubicBezTo>
                    <a:pt x="1397" y="28829"/>
                    <a:pt x="0" y="40259"/>
                    <a:pt x="0" y="45212"/>
                  </a:cubicBezTo>
                  <a:cubicBezTo>
                    <a:pt x="0" y="55245"/>
                    <a:pt x="7620" y="62103"/>
                    <a:pt x="18415" y="62103"/>
                  </a:cubicBezTo>
                  <a:cubicBezTo>
                    <a:pt x="29845" y="62103"/>
                    <a:pt x="35814" y="56769"/>
                    <a:pt x="39624" y="52578"/>
                  </a:cubicBezTo>
                  <a:cubicBezTo>
                    <a:pt x="40005" y="57023"/>
                    <a:pt x="41275" y="61468"/>
                    <a:pt x="50038" y="61468"/>
                  </a:cubicBezTo>
                  <a:cubicBezTo>
                    <a:pt x="52324" y="61468"/>
                    <a:pt x="53721" y="60833"/>
                    <a:pt x="55372" y="60325"/>
                  </a:cubicBezTo>
                  <a:lnTo>
                    <a:pt x="55372" y="53213"/>
                  </a:lnTo>
                  <a:cubicBezTo>
                    <a:pt x="54229" y="53467"/>
                    <a:pt x="53086" y="53594"/>
                    <a:pt x="52070" y="53594"/>
                  </a:cubicBezTo>
                  <a:cubicBezTo>
                    <a:pt x="50038" y="53594"/>
                    <a:pt x="48768" y="52578"/>
                    <a:pt x="48768" y="50165"/>
                  </a:cubicBezTo>
                  <a:lnTo>
                    <a:pt x="48768" y="16383"/>
                  </a:lnTo>
                  <a:cubicBezTo>
                    <a:pt x="48768" y="1397"/>
                    <a:pt x="31750" y="0"/>
                    <a:pt x="27051" y="0"/>
                  </a:cubicBezTo>
                  <a:cubicBezTo>
                    <a:pt x="12573" y="0"/>
                    <a:pt x="3302" y="5461"/>
                    <a:pt x="2794" y="19431"/>
                  </a:cubicBezTo>
                  <a:close/>
                  <a:moveTo>
                    <a:pt x="38862" y="40005"/>
                  </a:moveTo>
                  <a:cubicBezTo>
                    <a:pt x="38862" y="47879"/>
                    <a:pt x="29845" y="53848"/>
                    <a:pt x="20701" y="53848"/>
                  </a:cubicBezTo>
                  <a:cubicBezTo>
                    <a:pt x="13335" y="53848"/>
                    <a:pt x="10033" y="50038"/>
                    <a:pt x="10033" y="43688"/>
                  </a:cubicBezTo>
                  <a:cubicBezTo>
                    <a:pt x="10033" y="36322"/>
                    <a:pt x="17780" y="34798"/>
                    <a:pt x="22606" y="34163"/>
                  </a:cubicBezTo>
                  <a:cubicBezTo>
                    <a:pt x="34798" y="32639"/>
                    <a:pt x="37211" y="31623"/>
                    <a:pt x="38862" y="30480"/>
                  </a:cubicBezTo>
                  <a:close/>
                </a:path>
              </a:pathLst>
            </a:custGeom>
            <a:solidFill>
              <a:srgbClr val="231F20"/>
            </a:solidFill>
          </p:spPr>
          <p:txBody>
            <a:bodyPr/>
            <a:lstStyle/>
            <a:p>
              <a:endParaRPr lang="fr-CA"/>
            </a:p>
          </p:txBody>
        </p:sp>
        <p:sp>
          <p:nvSpPr>
            <p:cNvPr id="40" name="Freeform 40"/>
            <p:cNvSpPr/>
            <p:nvPr/>
          </p:nvSpPr>
          <p:spPr>
            <a:xfrm>
              <a:off x="208915" y="195707"/>
              <a:ext cx="47752" cy="60198"/>
            </a:xfrm>
            <a:custGeom>
              <a:avLst/>
              <a:gdLst/>
              <a:ahLst/>
              <a:cxnLst/>
              <a:rect l="l" t="t" r="r" b="b"/>
              <a:pathLst>
                <a:path w="47752" h="60198">
                  <a:moveTo>
                    <a:pt x="47752" y="60198"/>
                  </a:moveTo>
                  <a:lnTo>
                    <a:pt x="37973" y="60198"/>
                  </a:lnTo>
                  <a:lnTo>
                    <a:pt x="37973" y="24130"/>
                  </a:lnTo>
                  <a:cubicBezTo>
                    <a:pt x="37973" y="13970"/>
                    <a:pt x="35052" y="8763"/>
                    <a:pt x="25400" y="8763"/>
                  </a:cubicBezTo>
                  <a:cubicBezTo>
                    <a:pt x="19812" y="8763"/>
                    <a:pt x="9906" y="12319"/>
                    <a:pt x="9906" y="28194"/>
                  </a:cubicBezTo>
                  <a:lnTo>
                    <a:pt x="9906" y="60071"/>
                  </a:lnTo>
                  <a:lnTo>
                    <a:pt x="0" y="60071"/>
                  </a:lnTo>
                  <a:lnTo>
                    <a:pt x="0" y="1651"/>
                  </a:lnTo>
                  <a:lnTo>
                    <a:pt x="9271" y="1651"/>
                  </a:lnTo>
                  <a:lnTo>
                    <a:pt x="9271" y="9906"/>
                  </a:lnTo>
                  <a:lnTo>
                    <a:pt x="9525" y="9906"/>
                  </a:lnTo>
                  <a:cubicBezTo>
                    <a:pt x="11684" y="6731"/>
                    <a:pt x="17145" y="0"/>
                    <a:pt x="27178" y="0"/>
                  </a:cubicBezTo>
                  <a:cubicBezTo>
                    <a:pt x="36322" y="0"/>
                    <a:pt x="47625" y="3683"/>
                    <a:pt x="47625" y="20320"/>
                  </a:cubicBezTo>
                  <a:close/>
                </a:path>
              </a:pathLst>
            </a:custGeom>
            <a:solidFill>
              <a:srgbClr val="231F20"/>
            </a:solidFill>
          </p:spPr>
          <p:txBody>
            <a:bodyPr/>
            <a:lstStyle/>
            <a:p>
              <a:endParaRPr lang="fr-CA"/>
            </a:p>
          </p:txBody>
        </p:sp>
        <p:sp>
          <p:nvSpPr>
            <p:cNvPr id="41" name="Freeform 41"/>
            <p:cNvSpPr/>
            <p:nvPr/>
          </p:nvSpPr>
          <p:spPr>
            <a:xfrm>
              <a:off x="268097" y="195580"/>
              <a:ext cx="55372" cy="62103"/>
            </a:xfrm>
            <a:custGeom>
              <a:avLst/>
              <a:gdLst/>
              <a:ahLst/>
              <a:cxnLst/>
              <a:rect l="l" t="t" r="r" b="b"/>
              <a:pathLst>
                <a:path w="55372" h="62103">
                  <a:moveTo>
                    <a:pt x="11938" y="19558"/>
                  </a:moveTo>
                  <a:cubicBezTo>
                    <a:pt x="12573" y="15113"/>
                    <a:pt x="14224" y="8255"/>
                    <a:pt x="25400" y="8255"/>
                  </a:cubicBezTo>
                  <a:cubicBezTo>
                    <a:pt x="34671" y="8255"/>
                    <a:pt x="39243" y="11557"/>
                    <a:pt x="39243" y="17780"/>
                  </a:cubicBezTo>
                  <a:cubicBezTo>
                    <a:pt x="39243" y="23622"/>
                    <a:pt x="36449" y="24511"/>
                    <a:pt x="34036" y="24765"/>
                  </a:cubicBezTo>
                  <a:lnTo>
                    <a:pt x="17780" y="26797"/>
                  </a:lnTo>
                  <a:cubicBezTo>
                    <a:pt x="1397" y="28829"/>
                    <a:pt x="0" y="40259"/>
                    <a:pt x="0" y="45212"/>
                  </a:cubicBezTo>
                  <a:cubicBezTo>
                    <a:pt x="0" y="55245"/>
                    <a:pt x="7620" y="62103"/>
                    <a:pt x="18415" y="62103"/>
                  </a:cubicBezTo>
                  <a:cubicBezTo>
                    <a:pt x="29845" y="62103"/>
                    <a:pt x="35814" y="56769"/>
                    <a:pt x="39624" y="52578"/>
                  </a:cubicBezTo>
                  <a:cubicBezTo>
                    <a:pt x="40005" y="57023"/>
                    <a:pt x="41275" y="61468"/>
                    <a:pt x="50038" y="61468"/>
                  </a:cubicBezTo>
                  <a:cubicBezTo>
                    <a:pt x="52324" y="61468"/>
                    <a:pt x="53721" y="60833"/>
                    <a:pt x="55372" y="60325"/>
                  </a:cubicBezTo>
                  <a:lnTo>
                    <a:pt x="55372" y="53213"/>
                  </a:lnTo>
                  <a:cubicBezTo>
                    <a:pt x="54229" y="53467"/>
                    <a:pt x="53086" y="53594"/>
                    <a:pt x="52070" y="53594"/>
                  </a:cubicBezTo>
                  <a:cubicBezTo>
                    <a:pt x="50038" y="53594"/>
                    <a:pt x="48768" y="52578"/>
                    <a:pt x="48768" y="50165"/>
                  </a:cubicBezTo>
                  <a:lnTo>
                    <a:pt x="48768" y="16383"/>
                  </a:lnTo>
                  <a:cubicBezTo>
                    <a:pt x="48768" y="1397"/>
                    <a:pt x="31750" y="0"/>
                    <a:pt x="27051" y="0"/>
                  </a:cubicBezTo>
                  <a:cubicBezTo>
                    <a:pt x="12573" y="0"/>
                    <a:pt x="3302" y="5461"/>
                    <a:pt x="2921" y="19431"/>
                  </a:cubicBezTo>
                  <a:close/>
                  <a:moveTo>
                    <a:pt x="38862" y="40005"/>
                  </a:moveTo>
                  <a:cubicBezTo>
                    <a:pt x="38862" y="47879"/>
                    <a:pt x="29972" y="53848"/>
                    <a:pt x="20701" y="53848"/>
                  </a:cubicBezTo>
                  <a:cubicBezTo>
                    <a:pt x="13335" y="53848"/>
                    <a:pt x="10033" y="50038"/>
                    <a:pt x="10033" y="43688"/>
                  </a:cubicBezTo>
                  <a:cubicBezTo>
                    <a:pt x="10033" y="36322"/>
                    <a:pt x="17780" y="34798"/>
                    <a:pt x="22606" y="34163"/>
                  </a:cubicBezTo>
                  <a:cubicBezTo>
                    <a:pt x="34798" y="32639"/>
                    <a:pt x="37338" y="31623"/>
                    <a:pt x="38862" y="30480"/>
                  </a:cubicBezTo>
                  <a:close/>
                </a:path>
              </a:pathLst>
            </a:custGeom>
            <a:solidFill>
              <a:srgbClr val="231F20"/>
            </a:solidFill>
          </p:spPr>
          <p:txBody>
            <a:bodyPr/>
            <a:lstStyle/>
            <a:p>
              <a:endParaRPr lang="fr-CA"/>
            </a:p>
          </p:txBody>
        </p:sp>
        <p:sp>
          <p:nvSpPr>
            <p:cNvPr id="42" name="Freeform 42"/>
            <p:cNvSpPr/>
            <p:nvPr/>
          </p:nvSpPr>
          <p:spPr>
            <a:xfrm>
              <a:off x="330073" y="175514"/>
              <a:ext cx="52070" cy="82042"/>
            </a:xfrm>
            <a:custGeom>
              <a:avLst/>
              <a:gdLst/>
              <a:ahLst/>
              <a:cxnLst/>
              <a:rect l="l" t="t" r="r" b="b"/>
              <a:pathLst>
                <a:path w="52070" h="82042">
                  <a:moveTo>
                    <a:pt x="52070" y="0"/>
                  </a:moveTo>
                  <a:lnTo>
                    <a:pt x="42164" y="0"/>
                  </a:lnTo>
                  <a:lnTo>
                    <a:pt x="42164" y="29337"/>
                  </a:lnTo>
                  <a:lnTo>
                    <a:pt x="41910" y="30099"/>
                  </a:lnTo>
                  <a:cubicBezTo>
                    <a:pt x="39497" y="26797"/>
                    <a:pt x="35052" y="20193"/>
                    <a:pt x="24384" y="20193"/>
                  </a:cubicBezTo>
                  <a:cubicBezTo>
                    <a:pt x="8763" y="20193"/>
                    <a:pt x="0" y="33020"/>
                    <a:pt x="0" y="49403"/>
                  </a:cubicBezTo>
                  <a:cubicBezTo>
                    <a:pt x="0" y="63373"/>
                    <a:pt x="5842" y="82042"/>
                    <a:pt x="25781" y="82042"/>
                  </a:cubicBezTo>
                  <a:cubicBezTo>
                    <a:pt x="31496" y="82042"/>
                    <a:pt x="38227" y="80264"/>
                    <a:pt x="42545" y="72263"/>
                  </a:cubicBezTo>
                  <a:lnTo>
                    <a:pt x="42799" y="72263"/>
                  </a:lnTo>
                  <a:lnTo>
                    <a:pt x="42799" y="80391"/>
                  </a:lnTo>
                  <a:lnTo>
                    <a:pt x="52070" y="80391"/>
                  </a:lnTo>
                  <a:close/>
                  <a:moveTo>
                    <a:pt x="10287" y="50927"/>
                  </a:moveTo>
                  <a:cubicBezTo>
                    <a:pt x="10287" y="43434"/>
                    <a:pt x="11049" y="28956"/>
                    <a:pt x="26289" y="28956"/>
                  </a:cubicBezTo>
                  <a:cubicBezTo>
                    <a:pt x="40513" y="28956"/>
                    <a:pt x="42037" y="44323"/>
                    <a:pt x="42037" y="53848"/>
                  </a:cubicBezTo>
                  <a:cubicBezTo>
                    <a:pt x="42037" y="69342"/>
                    <a:pt x="32258" y="73533"/>
                    <a:pt x="26035" y="73533"/>
                  </a:cubicBezTo>
                  <a:cubicBezTo>
                    <a:pt x="15240" y="73533"/>
                    <a:pt x="10287" y="63754"/>
                    <a:pt x="10287" y="50927"/>
                  </a:cubicBezTo>
                </a:path>
              </a:pathLst>
            </a:custGeom>
            <a:solidFill>
              <a:srgbClr val="231F20"/>
            </a:solidFill>
          </p:spPr>
          <p:txBody>
            <a:bodyPr/>
            <a:lstStyle/>
            <a:p>
              <a:endParaRPr lang="fr-CA"/>
            </a:p>
          </p:txBody>
        </p:sp>
        <p:sp>
          <p:nvSpPr>
            <p:cNvPr id="43" name="Freeform 43"/>
            <p:cNvSpPr/>
            <p:nvPr/>
          </p:nvSpPr>
          <p:spPr>
            <a:xfrm>
              <a:off x="392557" y="195580"/>
              <a:ext cx="55372" cy="62103"/>
            </a:xfrm>
            <a:custGeom>
              <a:avLst/>
              <a:gdLst/>
              <a:ahLst/>
              <a:cxnLst/>
              <a:rect l="l" t="t" r="r" b="b"/>
              <a:pathLst>
                <a:path w="55372" h="62103">
                  <a:moveTo>
                    <a:pt x="11938" y="19558"/>
                  </a:moveTo>
                  <a:cubicBezTo>
                    <a:pt x="12573" y="15113"/>
                    <a:pt x="14224" y="8255"/>
                    <a:pt x="25400" y="8255"/>
                  </a:cubicBezTo>
                  <a:cubicBezTo>
                    <a:pt x="34671" y="8255"/>
                    <a:pt x="39243" y="11557"/>
                    <a:pt x="39243" y="17780"/>
                  </a:cubicBezTo>
                  <a:cubicBezTo>
                    <a:pt x="39243" y="23622"/>
                    <a:pt x="36449" y="24511"/>
                    <a:pt x="34036" y="24765"/>
                  </a:cubicBezTo>
                  <a:lnTo>
                    <a:pt x="17780" y="26797"/>
                  </a:lnTo>
                  <a:cubicBezTo>
                    <a:pt x="1397" y="28829"/>
                    <a:pt x="0" y="40259"/>
                    <a:pt x="0" y="45212"/>
                  </a:cubicBezTo>
                  <a:cubicBezTo>
                    <a:pt x="0" y="55245"/>
                    <a:pt x="7620" y="62103"/>
                    <a:pt x="18415" y="62103"/>
                  </a:cubicBezTo>
                  <a:cubicBezTo>
                    <a:pt x="29845" y="62103"/>
                    <a:pt x="35814" y="56769"/>
                    <a:pt x="39624" y="52578"/>
                  </a:cubicBezTo>
                  <a:cubicBezTo>
                    <a:pt x="40005" y="57023"/>
                    <a:pt x="41275" y="61468"/>
                    <a:pt x="50038" y="61468"/>
                  </a:cubicBezTo>
                  <a:cubicBezTo>
                    <a:pt x="52324" y="61468"/>
                    <a:pt x="53721" y="60833"/>
                    <a:pt x="55372" y="60325"/>
                  </a:cubicBezTo>
                  <a:lnTo>
                    <a:pt x="55372" y="53213"/>
                  </a:lnTo>
                  <a:cubicBezTo>
                    <a:pt x="54229" y="53467"/>
                    <a:pt x="53086" y="53594"/>
                    <a:pt x="52070" y="53594"/>
                  </a:cubicBezTo>
                  <a:cubicBezTo>
                    <a:pt x="50038" y="53594"/>
                    <a:pt x="48768" y="52578"/>
                    <a:pt x="48768" y="50165"/>
                  </a:cubicBezTo>
                  <a:lnTo>
                    <a:pt x="48768" y="16383"/>
                  </a:lnTo>
                  <a:cubicBezTo>
                    <a:pt x="48768" y="1397"/>
                    <a:pt x="31750" y="0"/>
                    <a:pt x="27051" y="0"/>
                  </a:cubicBezTo>
                  <a:cubicBezTo>
                    <a:pt x="12573" y="0"/>
                    <a:pt x="3302" y="5461"/>
                    <a:pt x="2794" y="19431"/>
                  </a:cubicBezTo>
                  <a:close/>
                  <a:moveTo>
                    <a:pt x="38989" y="40005"/>
                  </a:moveTo>
                  <a:cubicBezTo>
                    <a:pt x="38989" y="47879"/>
                    <a:pt x="29972" y="53848"/>
                    <a:pt x="20828" y="53848"/>
                  </a:cubicBezTo>
                  <a:cubicBezTo>
                    <a:pt x="13462" y="53848"/>
                    <a:pt x="10160" y="50038"/>
                    <a:pt x="10160" y="43688"/>
                  </a:cubicBezTo>
                  <a:cubicBezTo>
                    <a:pt x="10160" y="36322"/>
                    <a:pt x="17907" y="34798"/>
                    <a:pt x="22733" y="34163"/>
                  </a:cubicBezTo>
                  <a:cubicBezTo>
                    <a:pt x="34925" y="32639"/>
                    <a:pt x="37338" y="31623"/>
                    <a:pt x="38989" y="30480"/>
                  </a:cubicBezTo>
                  <a:close/>
                </a:path>
              </a:pathLst>
            </a:custGeom>
            <a:solidFill>
              <a:srgbClr val="231F20"/>
            </a:solidFill>
          </p:spPr>
          <p:txBody>
            <a:bodyPr/>
            <a:lstStyle/>
            <a:p>
              <a:endParaRPr lang="fr-CA"/>
            </a:p>
          </p:txBody>
        </p:sp>
      </p:grpSp>
      <p:sp>
        <p:nvSpPr>
          <p:cNvPr id="44" name="Freeform 44"/>
          <p:cNvSpPr/>
          <p:nvPr/>
        </p:nvSpPr>
        <p:spPr>
          <a:xfrm>
            <a:off x="5525363" y="368354"/>
            <a:ext cx="7347675" cy="2663222"/>
          </a:xfrm>
          <a:custGeom>
            <a:avLst/>
            <a:gdLst/>
            <a:ahLst/>
            <a:cxnLst/>
            <a:rect l="l" t="t" r="r" b="b"/>
            <a:pathLst>
              <a:path w="7347675" h="2663222">
                <a:moveTo>
                  <a:pt x="0" y="0"/>
                </a:moveTo>
                <a:lnTo>
                  <a:pt x="7347675" y="0"/>
                </a:lnTo>
                <a:lnTo>
                  <a:pt x="7347675" y="2663223"/>
                </a:lnTo>
                <a:lnTo>
                  <a:pt x="0" y="26632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45" name="Freeform 45"/>
          <p:cNvSpPr/>
          <p:nvPr/>
        </p:nvSpPr>
        <p:spPr>
          <a:xfrm>
            <a:off x="11359845" y="9458039"/>
            <a:ext cx="1357650" cy="422546"/>
          </a:xfrm>
          <a:custGeom>
            <a:avLst/>
            <a:gdLst/>
            <a:ahLst/>
            <a:cxnLst/>
            <a:rect l="l" t="t" r="r" b="b"/>
            <a:pathLst>
              <a:path w="1357650" h="422546">
                <a:moveTo>
                  <a:pt x="0" y="0"/>
                </a:moveTo>
                <a:lnTo>
                  <a:pt x="1357650" y="0"/>
                </a:lnTo>
                <a:lnTo>
                  <a:pt x="1357650" y="422547"/>
                </a:lnTo>
                <a:lnTo>
                  <a:pt x="0" y="422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6" name="TextBox 46"/>
          <p:cNvSpPr txBox="1"/>
          <p:nvPr/>
        </p:nvSpPr>
        <p:spPr>
          <a:xfrm>
            <a:off x="5753966" y="6204928"/>
            <a:ext cx="6368218" cy="704741"/>
          </a:xfrm>
          <a:prstGeom prst="rect">
            <a:avLst/>
          </a:prstGeom>
        </p:spPr>
        <p:txBody>
          <a:bodyPr lIns="0" tIns="0" rIns="0" bIns="0" rtlCol="0" anchor="t">
            <a:spAutoFit/>
          </a:bodyPr>
          <a:lstStyle/>
          <a:p>
            <a:pPr algn="just">
              <a:lnSpc>
                <a:spcPts val="2004"/>
              </a:lnSpc>
            </a:pPr>
            <a:r>
              <a:rPr lang="en-US" sz="1431" spc="14">
                <a:solidFill>
                  <a:srgbClr val="7F1236"/>
                </a:solidFill>
                <a:latin typeface="Open Sans"/>
                <a:ea typeface="Open Sans"/>
                <a:cs typeface="Open Sans"/>
                <a:sym typeface="Open Sans"/>
              </a:rPr>
              <a:t>Prenez l’habitude de savourer une variété d’aliments sains tous les jours. </a:t>
            </a:r>
          </a:p>
          <a:p>
            <a:pPr algn="just">
              <a:lnSpc>
                <a:spcPts val="1483"/>
              </a:lnSpc>
            </a:pPr>
            <a:r>
              <a:rPr lang="en-US" sz="1073" spc="10">
                <a:solidFill>
                  <a:srgbClr val="231F20"/>
                </a:solidFill>
                <a:latin typeface="Open Sans"/>
                <a:ea typeface="Open Sans"/>
                <a:cs typeface="Open Sans"/>
                <a:sym typeface="Open Sans"/>
              </a:rPr>
              <a:t>Mangez deslégumes etdesfruits enabondance,desalimentsàgrainsentiersetdesaliments protéinés. Choisissez plus souvent les aliments protéinés d’origine végétale. </a:t>
            </a:r>
          </a:p>
        </p:txBody>
      </p:sp>
      <p:sp>
        <p:nvSpPr>
          <p:cNvPr id="47" name="TextBox 47"/>
          <p:cNvSpPr txBox="1"/>
          <p:nvPr/>
        </p:nvSpPr>
        <p:spPr>
          <a:xfrm>
            <a:off x="5753966" y="3221000"/>
            <a:ext cx="6839637" cy="661778"/>
          </a:xfrm>
          <a:prstGeom prst="rect">
            <a:avLst/>
          </a:prstGeom>
        </p:spPr>
        <p:txBody>
          <a:bodyPr lIns="0" tIns="0" rIns="0" bIns="0" rtlCol="0" anchor="t">
            <a:spAutoFit/>
          </a:bodyPr>
          <a:lstStyle/>
          <a:p>
            <a:pPr algn="l">
              <a:lnSpc>
                <a:spcPts val="1738"/>
              </a:lnSpc>
            </a:pPr>
            <a:r>
              <a:rPr lang="en-US" sz="1431" spc="14">
                <a:solidFill>
                  <a:srgbClr val="7F1236"/>
                </a:solidFill>
                <a:latin typeface="Open Sans"/>
                <a:ea typeface="Open Sans"/>
                <a:cs typeface="Open Sans"/>
                <a:sym typeface="Open Sans"/>
              </a:rPr>
              <a:t>Une alimentation saine, c’est bien plus que les aliments que vous consommez. Cela concerne tant la manière dont vous mangez, l’endroit et le moment où vous mangez, que la raison pour laquelle vous mangez. </a:t>
            </a:r>
          </a:p>
        </p:txBody>
      </p:sp>
      <p:sp>
        <p:nvSpPr>
          <p:cNvPr id="48" name="TextBox 48"/>
          <p:cNvSpPr txBox="1"/>
          <p:nvPr/>
        </p:nvSpPr>
        <p:spPr>
          <a:xfrm>
            <a:off x="5909830" y="4626390"/>
            <a:ext cx="1443112" cy="193703"/>
          </a:xfrm>
          <a:prstGeom prst="rect">
            <a:avLst/>
          </a:prstGeom>
        </p:spPr>
        <p:txBody>
          <a:bodyPr lIns="0" tIns="0" rIns="0" bIns="0" rtlCol="0" anchor="t">
            <a:spAutoFit/>
          </a:bodyPr>
          <a:lstStyle/>
          <a:p>
            <a:pPr algn="l">
              <a:lnSpc>
                <a:spcPts val="1687"/>
              </a:lnSpc>
            </a:pPr>
            <a:r>
              <a:rPr lang="en-US" sz="1073" spc="13">
                <a:solidFill>
                  <a:srgbClr val="231F20"/>
                </a:solidFill>
                <a:latin typeface="Open Sans"/>
                <a:ea typeface="Open Sans"/>
                <a:cs typeface="Open Sans"/>
                <a:sym typeface="Open Sans"/>
              </a:rPr>
              <a:t>Cuisinez plus souvent</a:t>
            </a:r>
          </a:p>
        </p:txBody>
      </p:sp>
      <p:sp>
        <p:nvSpPr>
          <p:cNvPr id="49" name="TextBox 49"/>
          <p:cNvSpPr txBox="1"/>
          <p:nvPr/>
        </p:nvSpPr>
        <p:spPr>
          <a:xfrm>
            <a:off x="6757513" y="4841043"/>
            <a:ext cx="36998" cy="193021"/>
          </a:xfrm>
          <a:prstGeom prst="rect">
            <a:avLst/>
          </a:prstGeom>
        </p:spPr>
        <p:txBody>
          <a:bodyPr lIns="0" tIns="0" rIns="0" bIns="0" rtlCol="0" anchor="t">
            <a:spAutoFit/>
          </a:bodyPr>
          <a:lstStyle/>
          <a:p>
            <a:pPr algn="l">
              <a:lnSpc>
                <a:spcPts val="1687"/>
              </a:lnSpc>
            </a:pPr>
            <a:r>
              <a:rPr lang="en-US" sz="1073">
                <a:solidFill>
                  <a:srgbClr val="3F3E3F"/>
                </a:solidFill>
                <a:latin typeface="Open Sans"/>
                <a:ea typeface="Open Sans"/>
                <a:cs typeface="Open Sans"/>
                <a:sym typeface="Open Sans"/>
              </a:rPr>
              <a:t> </a:t>
            </a:r>
          </a:p>
        </p:txBody>
      </p:sp>
      <p:sp>
        <p:nvSpPr>
          <p:cNvPr id="50" name="TextBox 50"/>
          <p:cNvSpPr txBox="1"/>
          <p:nvPr/>
        </p:nvSpPr>
        <p:spPr>
          <a:xfrm>
            <a:off x="5909830" y="5276258"/>
            <a:ext cx="1480471" cy="212753"/>
          </a:xfrm>
          <a:prstGeom prst="rect">
            <a:avLst/>
          </a:prstGeom>
        </p:spPr>
        <p:txBody>
          <a:bodyPr lIns="0" tIns="0" rIns="0" bIns="0" rtlCol="0" anchor="t">
            <a:spAutoFit/>
          </a:bodyPr>
          <a:lstStyle/>
          <a:p>
            <a:pPr algn="l">
              <a:lnSpc>
                <a:spcPts val="1857"/>
              </a:lnSpc>
            </a:pPr>
            <a:r>
              <a:rPr lang="en-US" sz="1073" spc="10">
                <a:solidFill>
                  <a:srgbClr val="231F20"/>
                </a:solidFill>
                <a:latin typeface="Open Sans"/>
                <a:ea typeface="Open Sans"/>
                <a:cs typeface="Open Sans"/>
                <a:sym typeface="Open Sans"/>
              </a:rPr>
              <a:t>Savourez vos aliments</a:t>
            </a:r>
          </a:p>
        </p:txBody>
      </p:sp>
      <p:sp>
        <p:nvSpPr>
          <p:cNvPr id="51" name="TextBox 51"/>
          <p:cNvSpPr txBox="1"/>
          <p:nvPr/>
        </p:nvSpPr>
        <p:spPr>
          <a:xfrm>
            <a:off x="6026727" y="5487236"/>
            <a:ext cx="86933" cy="214646"/>
          </a:xfrm>
          <a:prstGeom prst="rect">
            <a:avLst/>
          </a:prstGeom>
        </p:spPr>
        <p:txBody>
          <a:bodyPr lIns="0" tIns="0" rIns="0" bIns="0" rtlCol="0" anchor="t">
            <a:spAutoFit/>
          </a:bodyPr>
          <a:lstStyle/>
          <a:p>
            <a:pPr algn="l">
              <a:lnSpc>
                <a:spcPts val="1772"/>
              </a:lnSpc>
            </a:pPr>
            <a:r>
              <a:rPr lang="en-US" sz="818" spc="220">
                <a:solidFill>
                  <a:srgbClr val="7F1236"/>
                </a:solidFill>
                <a:latin typeface="Open Sans"/>
                <a:ea typeface="Open Sans"/>
                <a:cs typeface="Open Sans"/>
                <a:sym typeface="Open Sans"/>
              </a:rPr>
              <a:t>¡ </a:t>
            </a:r>
          </a:p>
        </p:txBody>
      </p:sp>
      <p:sp>
        <p:nvSpPr>
          <p:cNvPr id="52" name="TextBox 52"/>
          <p:cNvSpPr txBox="1"/>
          <p:nvPr/>
        </p:nvSpPr>
        <p:spPr>
          <a:xfrm>
            <a:off x="6026727" y="7973266"/>
            <a:ext cx="86933" cy="195596"/>
          </a:xfrm>
          <a:prstGeom prst="rect">
            <a:avLst/>
          </a:prstGeom>
        </p:spPr>
        <p:txBody>
          <a:bodyPr lIns="0" tIns="0" rIns="0" bIns="0" rtlCol="0" anchor="t">
            <a:spAutoFit/>
          </a:bodyPr>
          <a:lstStyle/>
          <a:p>
            <a:pPr algn="l">
              <a:lnSpc>
                <a:spcPts val="1533"/>
              </a:lnSpc>
            </a:pPr>
            <a:r>
              <a:rPr lang="en-US" sz="818" spc="220">
                <a:solidFill>
                  <a:srgbClr val="7F1236"/>
                </a:solidFill>
                <a:latin typeface="Open Sans"/>
                <a:ea typeface="Open Sans"/>
                <a:cs typeface="Open Sans"/>
                <a:sym typeface="Open Sans"/>
              </a:rPr>
              <a:t>¡ </a:t>
            </a:r>
          </a:p>
        </p:txBody>
      </p:sp>
      <p:sp>
        <p:nvSpPr>
          <p:cNvPr id="53" name="TextBox 53"/>
          <p:cNvSpPr txBox="1"/>
          <p:nvPr/>
        </p:nvSpPr>
        <p:spPr>
          <a:xfrm>
            <a:off x="5909830" y="8178794"/>
            <a:ext cx="2473877" cy="231803"/>
          </a:xfrm>
          <a:prstGeom prst="rect">
            <a:avLst/>
          </a:prstGeom>
        </p:spPr>
        <p:txBody>
          <a:bodyPr lIns="0" tIns="0" rIns="0" bIns="0" rtlCol="0" anchor="t">
            <a:spAutoFit/>
          </a:bodyPr>
          <a:lstStyle/>
          <a:p>
            <a:pPr algn="l">
              <a:lnSpc>
                <a:spcPts val="2012"/>
              </a:lnSpc>
            </a:pPr>
            <a:r>
              <a:rPr lang="en-US" sz="1073" spc="10">
                <a:solidFill>
                  <a:srgbClr val="231F20"/>
                </a:solidFill>
                <a:latin typeface="Open Sans"/>
                <a:ea typeface="Open Sans"/>
                <a:cs typeface="Open Sans"/>
                <a:sym typeface="Open Sans"/>
              </a:rPr>
              <a:t>Faites de l’eau votre boisson de choix</a:t>
            </a:r>
          </a:p>
        </p:txBody>
      </p:sp>
      <p:sp>
        <p:nvSpPr>
          <p:cNvPr id="54" name="TextBox 54"/>
          <p:cNvSpPr txBox="1"/>
          <p:nvPr/>
        </p:nvSpPr>
        <p:spPr>
          <a:xfrm>
            <a:off x="6026727" y="8418347"/>
            <a:ext cx="86933" cy="205121"/>
          </a:xfrm>
          <a:prstGeom prst="rect">
            <a:avLst/>
          </a:prstGeom>
        </p:spPr>
        <p:txBody>
          <a:bodyPr lIns="0" tIns="0" rIns="0" bIns="0" rtlCol="0" anchor="t">
            <a:spAutoFit/>
          </a:bodyPr>
          <a:lstStyle/>
          <a:p>
            <a:pPr algn="l">
              <a:lnSpc>
                <a:spcPts val="1692"/>
              </a:lnSpc>
            </a:pPr>
            <a:r>
              <a:rPr lang="en-US" sz="818" spc="220">
                <a:solidFill>
                  <a:srgbClr val="7F1236"/>
                </a:solidFill>
                <a:latin typeface="Open Sans"/>
                <a:ea typeface="Open Sans"/>
                <a:cs typeface="Open Sans"/>
                <a:sym typeface="Open Sans"/>
              </a:rPr>
              <a:t>¡ </a:t>
            </a:r>
          </a:p>
        </p:txBody>
      </p:sp>
      <p:sp>
        <p:nvSpPr>
          <p:cNvPr id="55" name="TextBox 55"/>
          <p:cNvSpPr txBox="1"/>
          <p:nvPr/>
        </p:nvSpPr>
        <p:spPr>
          <a:xfrm>
            <a:off x="5909830" y="5759438"/>
            <a:ext cx="2603351" cy="184178"/>
          </a:xfrm>
          <a:prstGeom prst="rect">
            <a:avLst/>
          </a:prstGeom>
        </p:spPr>
        <p:txBody>
          <a:bodyPr lIns="0" tIns="0" rIns="0" bIns="0" rtlCol="0" anchor="t">
            <a:spAutoFit/>
          </a:bodyPr>
          <a:lstStyle/>
          <a:p>
            <a:pPr algn="l">
              <a:lnSpc>
                <a:spcPts val="1503"/>
              </a:lnSpc>
            </a:pPr>
            <a:r>
              <a:rPr lang="en-US" sz="1073" spc="12">
                <a:solidFill>
                  <a:srgbClr val="231F20"/>
                </a:solidFill>
                <a:latin typeface="Open Sans"/>
                <a:ea typeface="Open Sans"/>
                <a:cs typeface="Open Sans"/>
                <a:sym typeface="Open Sans"/>
              </a:rPr>
              <a:t>Prenez vos repas en bonne compagnie </a:t>
            </a:r>
          </a:p>
        </p:txBody>
      </p:sp>
      <p:sp>
        <p:nvSpPr>
          <p:cNvPr id="56" name="TextBox 56"/>
          <p:cNvSpPr txBox="1"/>
          <p:nvPr/>
        </p:nvSpPr>
        <p:spPr>
          <a:xfrm>
            <a:off x="5909830" y="3957482"/>
            <a:ext cx="3272688" cy="193703"/>
          </a:xfrm>
          <a:prstGeom prst="rect">
            <a:avLst/>
          </a:prstGeom>
        </p:spPr>
        <p:txBody>
          <a:bodyPr lIns="0" tIns="0" rIns="0" bIns="0" rtlCol="0" anchor="t">
            <a:spAutoFit/>
          </a:bodyPr>
          <a:lstStyle/>
          <a:p>
            <a:pPr algn="l">
              <a:lnSpc>
                <a:spcPts val="1687"/>
              </a:lnSpc>
            </a:pPr>
            <a:r>
              <a:rPr lang="en-US" sz="1073" spc="13">
                <a:solidFill>
                  <a:srgbClr val="231F20"/>
                </a:solidFill>
                <a:latin typeface="Open Sans"/>
                <a:ea typeface="Open Sans"/>
                <a:cs typeface="Open Sans"/>
                <a:sym typeface="Open Sans"/>
              </a:rPr>
              <a:t>Prenez</a:t>
            </a:r>
            <a:r>
              <a:rPr lang="en-US" sz="1073" spc="13">
                <a:solidFill>
                  <a:srgbClr val="FFFFFF"/>
                </a:solidFill>
                <a:latin typeface="Open Sans"/>
                <a:ea typeface="Open Sans"/>
                <a:cs typeface="Open Sans"/>
                <a:sym typeface="Open Sans"/>
              </a:rPr>
              <a:t> </a:t>
            </a:r>
            <a:r>
              <a:rPr lang="en-US" sz="1073" spc="13">
                <a:solidFill>
                  <a:srgbClr val="231F20"/>
                </a:solidFill>
                <a:latin typeface="Open Sans"/>
                <a:ea typeface="Open Sans"/>
                <a:cs typeface="Open Sans"/>
                <a:sym typeface="Open Sans"/>
              </a:rPr>
              <a:t>consciencedevos</a:t>
            </a:r>
            <a:r>
              <a:rPr lang="en-US" sz="1073" spc="13">
                <a:solidFill>
                  <a:srgbClr val="FFFFFF"/>
                </a:solidFill>
                <a:latin typeface="Open Sans"/>
                <a:ea typeface="Open Sans"/>
                <a:cs typeface="Open Sans"/>
                <a:sym typeface="Open Sans"/>
              </a:rPr>
              <a:t> </a:t>
            </a:r>
            <a:r>
              <a:rPr lang="en-US" sz="1073" spc="13">
                <a:solidFill>
                  <a:srgbClr val="231F20"/>
                </a:solidFill>
                <a:latin typeface="Open Sans"/>
                <a:ea typeface="Open Sans"/>
                <a:cs typeface="Open Sans"/>
                <a:sym typeface="Open Sans"/>
              </a:rPr>
              <a:t>habitudes</a:t>
            </a:r>
            <a:r>
              <a:rPr lang="en-US" sz="1073" spc="13">
                <a:solidFill>
                  <a:srgbClr val="FFFFFF"/>
                </a:solidFill>
                <a:latin typeface="Open Sans"/>
                <a:ea typeface="Open Sans"/>
                <a:cs typeface="Open Sans"/>
                <a:sym typeface="Open Sans"/>
              </a:rPr>
              <a:t> </a:t>
            </a:r>
            <a:r>
              <a:rPr lang="en-US" sz="1073" spc="13">
                <a:solidFill>
                  <a:srgbClr val="231F20"/>
                </a:solidFill>
                <a:latin typeface="Open Sans"/>
                <a:ea typeface="Open Sans"/>
                <a:cs typeface="Open Sans"/>
                <a:sym typeface="Open Sans"/>
              </a:rPr>
              <a:t>alimentaires</a:t>
            </a:r>
          </a:p>
        </p:txBody>
      </p:sp>
      <p:sp>
        <p:nvSpPr>
          <p:cNvPr id="57" name="TextBox 57"/>
          <p:cNvSpPr txBox="1"/>
          <p:nvPr/>
        </p:nvSpPr>
        <p:spPr>
          <a:xfrm>
            <a:off x="6625020" y="4172135"/>
            <a:ext cx="36998" cy="193021"/>
          </a:xfrm>
          <a:prstGeom prst="rect">
            <a:avLst/>
          </a:prstGeom>
        </p:spPr>
        <p:txBody>
          <a:bodyPr lIns="0" tIns="0" rIns="0" bIns="0" rtlCol="0" anchor="t">
            <a:spAutoFit/>
          </a:bodyPr>
          <a:lstStyle/>
          <a:p>
            <a:pPr algn="l">
              <a:lnSpc>
                <a:spcPts val="1687"/>
              </a:lnSpc>
            </a:pPr>
            <a:r>
              <a:rPr lang="en-US" sz="1073">
                <a:solidFill>
                  <a:srgbClr val="3F3E3F"/>
                </a:solidFill>
                <a:latin typeface="Open Sans"/>
                <a:ea typeface="Open Sans"/>
                <a:cs typeface="Open Sans"/>
                <a:sym typeface="Open Sans"/>
              </a:rPr>
              <a:t> </a:t>
            </a:r>
          </a:p>
        </p:txBody>
      </p:sp>
      <p:sp>
        <p:nvSpPr>
          <p:cNvPr id="58" name="TextBox 58"/>
          <p:cNvSpPr txBox="1"/>
          <p:nvPr/>
        </p:nvSpPr>
        <p:spPr>
          <a:xfrm>
            <a:off x="5909830" y="8671490"/>
            <a:ext cx="4840706" cy="408015"/>
          </a:xfrm>
          <a:prstGeom prst="rect">
            <a:avLst/>
          </a:prstGeom>
        </p:spPr>
        <p:txBody>
          <a:bodyPr lIns="0" tIns="0" rIns="0" bIns="0" rtlCol="0" anchor="t">
            <a:spAutoFit/>
          </a:bodyPr>
          <a:lstStyle/>
          <a:p>
            <a:pPr algn="l">
              <a:lnSpc>
                <a:spcPts val="1687"/>
              </a:lnSpc>
            </a:pPr>
            <a:r>
              <a:rPr lang="en-US" sz="1073" spc="11">
                <a:solidFill>
                  <a:srgbClr val="231F20"/>
                </a:solidFill>
                <a:latin typeface="Open Sans"/>
                <a:ea typeface="Open Sans"/>
                <a:cs typeface="Open Sans"/>
                <a:sym typeface="Open Sans"/>
              </a:rPr>
              <a:t>Utilisez les étiquettes des aliments Restez vigilant face au marketing alimentaire. Il peut influencer vos choix.</a:t>
            </a:r>
          </a:p>
        </p:txBody>
      </p:sp>
      <p:sp>
        <p:nvSpPr>
          <p:cNvPr id="59" name="TextBox 59"/>
          <p:cNvSpPr txBox="1"/>
          <p:nvPr/>
        </p:nvSpPr>
        <p:spPr>
          <a:xfrm>
            <a:off x="6026727" y="6880059"/>
            <a:ext cx="86933" cy="243221"/>
          </a:xfrm>
          <a:prstGeom prst="rect">
            <a:avLst/>
          </a:prstGeom>
        </p:spPr>
        <p:txBody>
          <a:bodyPr lIns="0" tIns="0" rIns="0" bIns="0" rtlCol="0" anchor="t">
            <a:spAutoFit/>
          </a:bodyPr>
          <a:lstStyle/>
          <a:p>
            <a:pPr algn="l">
              <a:lnSpc>
                <a:spcPts val="2045"/>
              </a:lnSpc>
            </a:pPr>
            <a:r>
              <a:rPr lang="en-US" sz="818" spc="220">
                <a:solidFill>
                  <a:srgbClr val="7F1236"/>
                </a:solidFill>
                <a:latin typeface="Open Sans"/>
                <a:ea typeface="Open Sans"/>
                <a:cs typeface="Open Sans"/>
                <a:sym typeface="Open Sans"/>
              </a:rPr>
              <a:t>¡ </a:t>
            </a:r>
          </a:p>
        </p:txBody>
      </p:sp>
      <p:sp>
        <p:nvSpPr>
          <p:cNvPr id="60" name="TextBox 60"/>
          <p:cNvSpPr txBox="1"/>
          <p:nvPr/>
        </p:nvSpPr>
        <p:spPr>
          <a:xfrm>
            <a:off x="5909830" y="7190352"/>
            <a:ext cx="6244073" cy="362985"/>
          </a:xfrm>
          <a:prstGeom prst="rect">
            <a:avLst/>
          </a:prstGeom>
        </p:spPr>
        <p:txBody>
          <a:bodyPr lIns="0" tIns="0" rIns="0" bIns="0" rtlCol="0" anchor="t">
            <a:spAutoFit/>
          </a:bodyPr>
          <a:lstStyle/>
          <a:p>
            <a:pPr algn="l">
              <a:lnSpc>
                <a:spcPts val="1483"/>
              </a:lnSpc>
            </a:pPr>
            <a:r>
              <a:rPr lang="en-US" sz="1073" spc="12">
                <a:solidFill>
                  <a:srgbClr val="231F20"/>
                </a:solidFill>
                <a:latin typeface="Open Sans"/>
                <a:ea typeface="Open Sans"/>
                <a:cs typeface="Open Sans"/>
                <a:sym typeface="Open Sans"/>
              </a:rPr>
              <a:t>Limitez les aliments hautement transformés. Si vous les choisissez, mangez-en moins souvent et en petite quantité. </a:t>
            </a:r>
          </a:p>
        </p:txBody>
      </p:sp>
      <p:sp>
        <p:nvSpPr>
          <p:cNvPr id="61" name="TextBox 61"/>
          <p:cNvSpPr txBox="1"/>
          <p:nvPr/>
        </p:nvSpPr>
        <p:spPr>
          <a:xfrm>
            <a:off x="6026727" y="7522997"/>
            <a:ext cx="86933" cy="243221"/>
          </a:xfrm>
          <a:prstGeom prst="rect">
            <a:avLst/>
          </a:prstGeom>
        </p:spPr>
        <p:txBody>
          <a:bodyPr lIns="0" tIns="0" rIns="0" bIns="0" rtlCol="0" anchor="t">
            <a:spAutoFit/>
          </a:bodyPr>
          <a:lstStyle/>
          <a:p>
            <a:pPr algn="l">
              <a:lnSpc>
                <a:spcPts val="2045"/>
              </a:lnSpc>
            </a:pPr>
            <a:r>
              <a:rPr lang="en-US" sz="818" spc="220">
                <a:solidFill>
                  <a:srgbClr val="7F1236"/>
                </a:solidFill>
                <a:latin typeface="Open Sans"/>
                <a:ea typeface="Open Sans"/>
                <a:cs typeface="Open Sans"/>
                <a:sym typeface="Open Sans"/>
              </a:rPr>
              <a:t>¡ </a:t>
            </a:r>
          </a:p>
        </p:txBody>
      </p:sp>
      <p:sp>
        <p:nvSpPr>
          <p:cNvPr id="62" name="TextBox 62"/>
          <p:cNvSpPr txBox="1"/>
          <p:nvPr/>
        </p:nvSpPr>
        <p:spPr>
          <a:xfrm>
            <a:off x="6026727" y="4158934"/>
            <a:ext cx="86933" cy="419433"/>
          </a:xfrm>
          <a:prstGeom prst="rect">
            <a:avLst/>
          </a:prstGeom>
        </p:spPr>
        <p:txBody>
          <a:bodyPr lIns="0" tIns="0" rIns="0" bIns="0" rtlCol="0" anchor="t">
            <a:spAutoFit/>
          </a:bodyPr>
          <a:lstStyle/>
          <a:p>
            <a:pPr algn="just">
              <a:lnSpc>
                <a:spcPts val="1687"/>
              </a:lnSpc>
            </a:pPr>
            <a:r>
              <a:rPr lang="en-US" sz="818" spc="220">
                <a:solidFill>
                  <a:srgbClr val="7F1236"/>
                </a:solidFill>
                <a:latin typeface="Open Sans"/>
                <a:ea typeface="Open Sans"/>
                <a:cs typeface="Open Sans"/>
                <a:sym typeface="Open Sans"/>
              </a:rPr>
              <a:t>¡ ¡ </a:t>
            </a:r>
          </a:p>
        </p:txBody>
      </p:sp>
      <p:sp>
        <p:nvSpPr>
          <p:cNvPr id="63" name="TextBox 63"/>
          <p:cNvSpPr txBox="1"/>
          <p:nvPr/>
        </p:nvSpPr>
        <p:spPr>
          <a:xfrm>
            <a:off x="6026727" y="4827843"/>
            <a:ext cx="86933" cy="419433"/>
          </a:xfrm>
          <a:prstGeom prst="rect">
            <a:avLst/>
          </a:prstGeom>
        </p:spPr>
        <p:txBody>
          <a:bodyPr lIns="0" tIns="0" rIns="0" bIns="0" rtlCol="0" anchor="t">
            <a:spAutoFit/>
          </a:bodyPr>
          <a:lstStyle/>
          <a:p>
            <a:pPr algn="just">
              <a:lnSpc>
                <a:spcPts val="1687"/>
              </a:lnSpc>
            </a:pPr>
            <a:r>
              <a:rPr lang="en-US" sz="818" spc="220">
                <a:solidFill>
                  <a:srgbClr val="7F1236"/>
                </a:solidFill>
                <a:latin typeface="Open Sans"/>
                <a:ea typeface="Open Sans"/>
                <a:cs typeface="Open Sans"/>
                <a:sym typeface="Open Sans"/>
              </a:rPr>
              <a:t>¡ ¡ </a:t>
            </a:r>
          </a:p>
        </p:txBody>
      </p:sp>
      <p:sp>
        <p:nvSpPr>
          <p:cNvPr id="64" name="TextBox 64"/>
          <p:cNvSpPr txBox="1"/>
          <p:nvPr/>
        </p:nvSpPr>
        <p:spPr>
          <a:xfrm>
            <a:off x="6182591" y="8441072"/>
            <a:ext cx="2892965" cy="183496"/>
          </a:xfrm>
          <a:prstGeom prst="rect">
            <a:avLst/>
          </a:prstGeom>
        </p:spPr>
        <p:txBody>
          <a:bodyPr lIns="0" tIns="0" rIns="0" bIns="0" rtlCol="0" anchor="t">
            <a:spAutoFit/>
          </a:bodyPr>
          <a:lstStyle/>
          <a:p>
            <a:pPr algn="l">
              <a:lnSpc>
                <a:spcPts val="1503"/>
              </a:lnSpc>
            </a:pPr>
            <a:r>
              <a:rPr lang="en-US" sz="1073">
                <a:solidFill>
                  <a:srgbClr val="3F3E3F"/>
                </a:solidFill>
                <a:latin typeface="Open Sans"/>
                <a:ea typeface="Open Sans"/>
                <a:cs typeface="Open Sans"/>
                <a:sym typeface="Open Sans"/>
              </a:rPr>
              <a:t>Remplacezlesboissonssucréespar de l’eau</a:t>
            </a:r>
          </a:p>
        </p:txBody>
      </p:sp>
      <p:sp>
        <p:nvSpPr>
          <p:cNvPr id="65" name="TextBox 65"/>
          <p:cNvSpPr txBox="1"/>
          <p:nvPr/>
        </p:nvSpPr>
        <p:spPr>
          <a:xfrm>
            <a:off x="6182591" y="6940885"/>
            <a:ext cx="4614509" cy="183496"/>
          </a:xfrm>
          <a:prstGeom prst="rect">
            <a:avLst/>
          </a:prstGeom>
        </p:spPr>
        <p:txBody>
          <a:bodyPr lIns="0" tIns="0" rIns="0" bIns="0" rtlCol="0" anchor="t">
            <a:spAutoFit/>
          </a:bodyPr>
          <a:lstStyle/>
          <a:p>
            <a:pPr algn="l">
              <a:lnSpc>
                <a:spcPts val="1503"/>
              </a:lnSpc>
            </a:pPr>
            <a:r>
              <a:rPr lang="en-US" sz="1073">
                <a:solidFill>
                  <a:srgbClr val="3F3E3F"/>
                </a:solidFill>
                <a:latin typeface="Open Sans"/>
                <a:ea typeface="Open Sans"/>
                <a:cs typeface="Open Sans"/>
                <a:sym typeface="Open Sans"/>
              </a:rPr>
              <a:t>Choisissezdesalimentscontenantdebonsgrasaulieudegrassaturés</a:t>
            </a:r>
          </a:p>
        </p:txBody>
      </p:sp>
      <p:sp>
        <p:nvSpPr>
          <p:cNvPr id="66" name="TextBox 66"/>
          <p:cNvSpPr txBox="1"/>
          <p:nvPr/>
        </p:nvSpPr>
        <p:spPr>
          <a:xfrm>
            <a:off x="6182591" y="4841043"/>
            <a:ext cx="2259935" cy="193021"/>
          </a:xfrm>
          <a:prstGeom prst="rect">
            <a:avLst/>
          </a:prstGeom>
        </p:spPr>
        <p:txBody>
          <a:bodyPr lIns="0" tIns="0" rIns="0" bIns="0" rtlCol="0" anchor="t">
            <a:spAutoFit/>
          </a:bodyPr>
          <a:lstStyle/>
          <a:p>
            <a:pPr algn="l">
              <a:lnSpc>
                <a:spcPts val="1687"/>
              </a:lnSpc>
            </a:pPr>
            <a:r>
              <a:rPr lang="en-US" sz="1073">
                <a:solidFill>
                  <a:srgbClr val="3F3E3F"/>
                </a:solidFill>
                <a:latin typeface="Open Sans"/>
                <a:ea typeface="Open Sans"/>
                <a:cs typeface="Open Sans"/>
                <a:sym typeface="Open Sans"/>
              </a:rPr>
              <a:t>Prévoyezceque vous allez manger</a:t>
            </a:r>
          </a:p>
        </p:txBody>
      </p:sp>
      <p:sp>
        <p:nvSpPr>
          <p:cNvPr id="67" name="TextBox 67"/>
          <p:cNvSpPr txBox="1"/>
          <p:nvPr/>
        </p:nvSpPr>
        <p:spPr>
          <a:xfrm>
            <a:off x="6182591" y="5055356"/>
            <a:ext cx="4678491" cy="193021"/>
          </a:xfrm>
          <a:prstGeom prst="rect">
            <a:avLst/>
          </a:prstGeom>
        </p:spPr>
        <p:txBody>
          <a:bodyPr lIns="0" tIns="0" rIns="0" bIns="0" rtlCol="0" anchor="t">
            <a:spAutoFit/>
          </a:bodyPr>
          <a:lstStyle/>
          <a:p>
            <a:pPr algn="l">
              <a:lnSpc>
                <a:spcPts val="1687"/>
              </a:lnSpc>
            </a:pPr>
            <a:r>
              <a:rPr lang="en-US" sz="1073">
                <a:solidFill>
                  <a:srgbClr val="3F3E3F"/>
                </a:solidFill>
                <a:latin typeface="Open Sans"/>
                <a:ea typeface="Open Sans"/>
                <a:cs typeface="Open Sans"/>
                <a:sym typeface="Open Sans"/>
              </a:rPr>
              <a:t>Faites participer les autres à la planification et à la préparation des repas</a:t>
            </a:r>
          </a:p>
        </p:txBody>
      </p:sp>
      <p:sp>
        <p:nvSpPr>
          <p:cNvPr id="68" name="TextBox 68"/>
          <p:cNvSpPr txBox="1"/>
          <p:nvPr/>
        </p:nvSpPr>
        <p:spPr>
          <a:xfrm>
            <a:off x="6182591" y="4172135"/>
            <a:ext cx="1771322" cy="193021"/>
          </a:xfrm>
          <a:prstGeom prst="rect">
            <a:avLst/>
          </a:prstGeom>
        </p:spPr>
        <p:txBody>
          <a:bodyPr lIns="0" tIns="0" rIns="0" bIns="0" rtlCol="0" anchor="t">
            <a:spAutoFit/>
          </a:bodyPr>
          <a:lstStyle/>
          <a:p>
            <a:pPr algn="l">
              <a:lnSpc>
                <a:spcPts val="1687"/>
              </a:lnSpc>
            </a:pPr>
            <a:r>
              <a:rPr lang="en-US" sz="1073">
                <a:solidFill>
                  <a:srgbClr val="3F3E3F"/>
                </a:solidFill>
                <a:latin typeface="Open Sans"/>
                <a:ea typeface="Open Sans"/>
                <a:cs typeface="Open Sans"/>
                <a:sym typeface="Open Sans"/>
              </a:rPr>
              <a:t>Prenezle tempsdemanger</a:t>
            </a:r>
          </a:p>
        </p:txBody>
      </p:sp>
      <p:sp>
        <p:nvSpPr>
          <p:cNvPr id="69" name="TextBox 69"/>
          <p:cNvSpPr txBox="1"/>
          <p:nvPr/>
        </p:nvSpPr>
        <p:spPr>
          <a:xfrm>
            <a:off x="6182591" y="4386448"/>
            <a:ext cx="4790099" cy="193021"/>
          </a:xfrm>
          <a:prstGeom prst="rect">
            <a:avLst/>
          </a:prstGeom>
        </p:spPr>
        <p:txBody>
          <a:bodyPr lIns="0" tIns="0" rIns="0" bIns="0" rtlCol="0" anchor="t">
            <a:spAutoFit/>
          </a:bodyPr>
          <a:lstStyle/>
          <a:p>
            <a:pPr algn="l">
              <a:lnSpc>
                <a:spcPts val="1687"/>
              </a:lnSpc>
            </a:pPr>
            <a:r>
              <a:rPr lang="en-US" sz="1073">
                <a:solidFill>
                  <a:srgbClr val="3F3E3F"/>
                </a:solidFill>
                <a:latin typeface="Open Sans"/>
                <a:ea typeface="Open Sans"/>
                <a:cs typeface="Open Sans"/>
                <a:sym typeface="Open Sans"/>
              </a:rPr>
              <a:t>Apprenez à reconnaître la sensation de faim ou lorsque vous êtes rassasié</a:t>
            </a:r>
          </a:p>
        </p:txBody>
      </p:sp>
      <p:sp>
        <p:nvSpPr>
          <p:cNvPr id="70" name="TextBox 70"/>
          <p:cNvSpPr txBox="1"/>
          <p:nvPr/>
        </p:nvSpPr>
        <p:spPr>
          <a:xfrm>
            <a:off x="6182591" y="7593347"/>
            <a:ext cx="5927445" cy="576615"/>
          </a:xfrm>
          <a:prstGeom prst="rect">
            <a:avLst/>
          </a:prstGeom>
        </p:spPr>
        <p:txBody>
          <a:bodyPr lIns="0" tIns="0" rIns="0" bIns="0" rtlCol="0" anchor="t">
            <a:spAutoFit/>
          </a:bodyPr>
          <a:lstStyle/>
          <a:p>
            <a:pPr algn="l">
              <a:lnSpc>
                <a:spcPts val="1483"/>
              </a:lnSpc>
            </a:pPr>
            <a:r>
              <a:rPr lang="en-US" sz="1073">
                <a:solidFill>
                  <a:srgbClr val="3F3E3F"/>
                </a:solidFill>
                <a:latin typeface="Open Sans"/>
                <a:ea typeface="Open Sans"/>
                <a:cs typeface="Open Sans"/>
                <a:sym typeface="Open Sans"/>
              </a:rPr>
              <a:t>Utilisez des ingrédients qui contiennentpeu oupasdesodium, desucresoudegrassaturés ajoutés pour préparer vos repas ou collations</a:t>
            </a:r>
          </a:p>
          <a:p>
            <a:pPr algn="l">
              <a:lnSpc>
                <a:spcPts val="1892"/>
              </a:lnSpc>
            </a:pPr>
            <a:r>
              <a:rPr lang="en-US" sz="1073">
                <a:solidFill>
                  <a:srgbClr val="3F3E3F"/>
                </a:solidFill>
                <a:latin typeface="Open Sans"/>
                <a:ea typeface="Open Sans"/>
                <a:cs typeface="Open Sans"/>
                <a:sym typeface="Open Sans"/>
              </a:rPr>
              <a:t>Lorsde vos sortiesau restaurant choisissez des aliments plus sains </a:t>
            </a:r>
          </a:p>
        </p:txBody>
      </p:sp>
      <p:sp>
        <p:nvSpPr>
          <p:cNvPr id="71" name="TextBox 71"/>
          <p:cNvSpPr txBox="1"/>
          <p:nvPr/>
        </p:nvSpPr>
        <p:spPr>
          <a:xfrm>
            <a:off x="6182591" y="5519486"/>
            <a:ext cx="6131987" cy="183496"/>
          </a:xfrm>
          <a:prstGeom prst="rect">
            <a:avLst/>
          </a:prstGeom>
        </p:spPr>
        <p:txBody>
          <a:bodyPr lIns="0" tIns="0" rIns="0" bIns="0" rtlCol="0" anchor="t">
            <a:spAutoFit/>
          </a:bodyPr>
          <a:lstStyle/>
          <a:p>
            <a:pPr algn="l">
              <a:lnSpc>
                <a:spcPts val="1503"/>
              </a:lnSpc>
            </a:pPr>
            <a:r>
              <a:rPr lang="en-US" sz="1073">
                <a:solidFill>
                  <a:srgbClr val="3F3E3F"/>
                </a:solidFill>
                <a:latin typeface="Open Sans"/>
                <a:ea typeface="Open Sans"/>
                <a:cs typeface="Open Sans"/>
                <a:sym typeface="Open Sans"/>
              </a:rPr>
              <a:t>Lestraditionsalimentaires et culturelles peuvent faire partie intégrante d’une saine alimentation</a:t>
            </a:r>
          </a:p>
        </p:txBody>
      </p:sp>
      <p:sp>
        <p:nvSpPr>
          <p:cNvPr id="72" name="TextBox 72"/>
          <p:cNvSpPr txBox="1"/>
          <p:nvPr/>
        </p:nvSpPr>
        <p:spPr>
          <a:xfrm>
            <a:off x="5616572" y="9190358"/>
            <a:ext cx="4900859" cy="120848"/>
          </a:xfrm>
          <a:prstGeom prst="rect">
            <a:avLst/>
          </a:prstGeom>
        </p:spPr>
        <p:txBody>
          <a:bodyPr lIns="0" tIns="0" rIns="0" bIns="0" rtlCol="0" anchor="t">
            <a:spAutoFit/>
          </a:bodyPr>
          <a:lstStyle/>
          <a:p>
            <a:pPr algn="l">
              <a:lnSpc>
                <a:spcPts val="930"/>
              </a:lnSpc>
            </a:pPr>
            <a:r>
              <a:rPr lang="en-US" sz="664">
                <a:solidFill>
                  <a:srgbClr val="808285"/>
                </a:solidFill>
                <a:latin typeface="Open Sans"/>
                <a:ea typeface="Open Sans"/>
                <a:cs typeface="Open Sans"/>
                <a:sym typeface="Open Sans"/>
              </a:rPr>
              <a:t>© Sa Majesté la Reine du chef du Canada, représentée par la ministre de la Santé, 2019 | Cat. : H164-245/2019F-PDF|</a:t>
            </a:r>
          </a:p>
        </p:txBody>
      </p:sp>
      <p:sp>
        <p:nvSpPr>
          <p:cNvPr id="73" name="TextBox 73"/>
          <p:cNvSpPr txBox="1"/>
          <p:nvPr/>
        </p:nvSpPr>
        <p:spPr>
          <a:xfrm>
            <a:off x="10466250" y="9190358"/>
            <a:ext cx="1815422" cy="120848"/>
          </a:xfrm>
          <a:prstGeom prst="rect">
            <a:avLst/>
          </a:prstGeom>
        </p:spPr>
        <p:txBody>
          <a:bodyPr lIns="0" tIns="0" rIns="0" bIns="0" rtlCol="0" anchor="t">
            <a:spAutoFit/>
          </a:bodyPr>
          <a:lstStyle/>
          <a:p>
            <a:pPr algn="l">
              <a:lnSpc>
                <a:spcPts val="930"/>
              </a:lnSpc>
            </a:pPr>
            <a:r>
              <a:rPr lang="en-US" sz="664">
                <a:solidFill>
                  <a:srgbClr val="808285"/>
                </a:solidFill>
                <a:latin typeface="Open Sans"/>
                <a:ea typeface="Open Sans"/>
                <a:cs typeface="Open Sans"/>
                <a:sym typeface="Open Sans"/>
              </a:rPr>
              <a:t>ISBN : 978-0-660-28058-5 | Pub. : 180395</a:t>
            </a:r>
          </a:p>
        </p:txBody>
      </p:sp>
      <p:sp>
        <p:nvSpPr>
          <p:cNvPr id="74" name="TextBox 74"/>
          <p:cNvSpPr txBox="1"/>
          <p:nvPr/>
        </p:nvSpPr>
        <p:spPr>
          <a:xfrm>
            <a:off x="7122799" y="890830"/>
            <a:ext cx="5390008" cy="850975"/>
          </a:xfrm>
          <a:prstGeom prst="rect">
            <a:avLst/>
          </a:prstGeom>
        </p:spPr>
        <p:txBody>
          <a:bodyPr lIns="0" tIns="0" rIns="0" bIns="0" rtlCol="0" anchor="t">
            <a:spAutoFit/>
          </a:bodyPr>
          <a:lstStyle/>
          <a:p>
            <a:pPr algn="l">
              <a:lnSpc>
                <a:spcPts val="3273"/>
              </a:lnSpc>
            </a:pPr>
            <a:r>
              <a:rPr lang="en-US" sz="3068" spc="52">
                <a:solidFill>
                  <a:srgbClr val="7F1236"/>
                </a:solidFill>
                <a:latin typeface="Open Sans"/>
                <a:ea typeface="Open Sans"/>
                <a:cs typeface="Open Sans"/>
                <a:sym typeface="Open Sans"/>
              </a:rPr>
              <a:t>Recommandations en matière d’alimentation saine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A"/>
          </a:p>
        </p:txBody>
      </p:sp>
      <p:sp>
        <p:nvSpPr>
          <p:cNvPr id="3" name="TextBox 3"/>
          <p:cNvSpPr txBox="1"/>
          <p:nvPr/>
        </p:nvSpPr>
        <p:spPr>
          <a:xfrm>
            <a:off x="1666900" y="2997751"/>
            <a:ext cx="14954201" cy="3234764"/>
          </a:xfrm>
          <a:prstGeom prst="rect">
            <a:avLst/>
          </a:prstGeom>
        </p:spPr>
        <p:txBody>
          <a:bodyPr lIns="0" tIns="0" rIns="0" bIns="0" rtlCol="0" anchor="t">
            <a:spAutoFit/>
          </a:bodyPr>
          <a:lstStyle/>
          <a:p>
            <a:pPr algn="ctr">
              <a:lnSpc>
                <a:spcPts val="26455"/>
              </a:lnSpc>
              <a:spcBef>
                <a:spcPct val="0"/>
              </a:spcBef>
            </a:pPr>
            <a:r>
              <a:rPr lang="en-US" sz="18897">
                <a:solidFill>
                  <a:srgbClr val="FFFFFF"/>
                </a:solidFill>
                <a:latin typeface="Intro Rust"/>
                <a:ea typeface="Intro Rust"/>
                <a:cs typeface="Intro Rust"/>
                <a:sym typeface="Intro Rust"/>
              </a:rPr>
              <a:t>MERCI</a:t>
            </a:r>
          </a:p>
        </p:txBody>
      </p:sp>
      <p:sp>
        <p:nvSpPr>
          <p:cNvPr id="4" name="TextBox 4"/>
          <p:cNvSpPr txBox="1"/>
          <p:nvPr/>
        </p:nvSpPr>
        <p:spPr>
          <a:xfrm>
            <a:off x="1666900" y="5999311"/>
            <a:ext cx="14954201" cy="643702"/>
          </a:xfrm>
          <a:prstGeom prst="rect">
            <a:avLst/>
          </a:prstGeom>
        </p:spPr>
        <p:txBody>
          <a:bodyPr lIns="0" tIns="0" rIns="0" bIns="0" rtlCol="0" anchor="t">
            <a:spAutoFit/>
          </a:bodyPr>
          <a:lstStyle/>
          <a:p>
            <a:pPr algn="ctr">
              <a:lnSpc>
                <a:spcPts val="5430"/>
              </a:lnSpc>
              <a:spcBef>
                <a:spcPct val="0"/>
              </a:spcBef>
            </a:pPr>
            <a:endParaRPr lang="en-US" sz="3878" dirty="0">
              <a:solidFill>
                <a:srgbClr val="792121"/>
              </a:solidFill>
              <a:latin typeface="Intro Rust"/>
              <a:ea typeface="Intro Rust"/>
              <a:cs typeface="Intro Rust"/>
              <a:sym typeface="Intro Rus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601</Words>
  <Application>Microsoft Office PowerPoint</Application>
  <PresentationFormat>Personnalisé</PresentationFormat>
  <Paragraphs>67</Paragraphs>
  <Slides>9</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vt:i4>
      </vt:variant>
    </vt:vector>
  </HeadingPairs>
  <TitlesOfParts>
    <vt:vector size="16" baseType="lpstr">
      <vt:lpstr>Intro Rust</vt:lpstr>
      <vt:lpstr>Intro Pro</vt:lpstr>
      <vt:lpstr>Arial</vt:lpstr>
      <vt:lpstr>Calibri</vt:lpstr>
      <vt:lpstr>Open Sans</vt:lpstr>
      <vt:lpstr>Montserrat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professionnel simple orange</dc:title>
  <dc:creator>Di Mattia, Stephanie</dc:creator>
  <cp:lastModifiedBy>Di Mattia, Stephanie</cp:lastModifiedBy>
  <cp:revision>2</cp:revision>
  <dcterms:created xsi:type="dcterms:W3CDTF">2006-08-16T00:00:00Z</dcterms:created>
  <dcterms:modified xsi:type="dcterms:W3CDTF">2025-11-05T03:45:06Z</dcterms:modified>
  <dc:identifier>DAG3y_DmBew</dc:identifier>
</cp:coreProperties>
</file>