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18288000" cy="10287000"/>
  <p:notesSz cx="6858000" cy="9144000"/>
  <p:embeddedFontLst>
    <p:embeddedFont>
      <p:font typeface="CS Gordon Serif" panose="020B0604020202020204" charset="0"/>
      <p:regular r:id="rId69"/>
    </p:embeddedFont>
    <p:embeddedFont>
      <p:font typeface="Hyperwave Two" panose="020B0604020202020204" charset="0"/>
      <p:regular r:id="rId70"/>
    </p:embeddedFont>
    <p:embeddedFont>
      <p:font typeface="Montserrat" panose="00000500000000000000" pitchFamily="2" charset="0"/>
      <p:regular r:id="rId71"/>
    </p:embeddedFont>
    <p:embeddedFont>
      <p:font typeface="Montserrat Bold" panose="00000800000000000000" charset="0"/>
      <p:regular r:id="rId72"/>
    </p:embeddedFont>
    <p:embeddedFont>
      <p:font typeface="Montserrat Light" panose="00000400000000000000" pitchFamily="2" charset="0"/>
      <p:regular r:id="rId73"/>
    </p:embeddedFont>
    <p:embeddedFont>
      <p:font typeface="Recoleta Bold"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582" b="-19738"/>
            </a:stretch>
          </a:blipFill>
        </p:spPr>
        <p:txBody>
          <a:bodyPr/>
          <a:lstStyle/>
          <a:p>
            <a:endParaRPr lang="fr-CA"/>
          </a:p>
        </p:txBody>
      </p:sp>
      <p:sp>
        <p:nvSpPr>
          <p:cNvPr id="3" name="AutoShape 3"/>
          <p:cNvSpPr/>
          <p:nvPr/>
        </p:nvSpPr>
        <p:spPr>
          <a:xfrm>
            <a:off x="-347733" y="9620539"/>
            <a:ext cx="18983467" cy="666461"/>
          </a:xfrm>
          <a:prstGeom prst="rect">
            <a:avLst/>
          </a:prstGeom>
          <a:solidFill>
            <a:srgbClr val="FBF6F3"/>
          </a:solidFill>
        </p:spPr>
        <p:txBody>
          <a:bodyPr/>
          <a:lstStyle/>
          <a:p>
            <a:endParaRPr lang="fr-CA"/>
          </a:p>
        </p:txBody>
      </p:sp>
      <p:grpSp>
        <p:nvGrpSpPr>
          <p:cNvPr id="4" name="Group 4"/>
          <p:cNvGrpSpPr/>
          <p:nvPr/>
        </p:nvGrpSpPr>
        <p:grpSpPr>
          <a:xfrm>
            <a:off x="1028700" y="2354340"/>
            <a:ext cx="17737432" cy="5578321"/>
            <a:chOff x="0" y="0"/>
            <a:chExt cx="23649910" cy="7437761"/>
          </a:xfrm>
        </p:grpSpPr>
        <p:sp>
          <p:nvSpPr>
            <p:cNvPr id="5" name="TextBox 5"/>
            <p:cNvSpPr txBox="1"/>
            <p:nvPr/>
          </p:nvSpPr>
          <p:spPr>
            <a:xfrm>
              <a:off x="869849" y="-12700"/>
              <a:ext cx="15851389" cy="664972"/>
            </a:xfrm>
            <a:prstGeom prst="rect">
              <a:avLst/>
            </a:prstGeom>
          </p:spPr>
          <p:txBody>
            <a:bodyPr lIns="0" tIns="0" rIns="0" bIns="0" rtlCol="0" anchor="t">
              <a:spAutoFit/>
            </a:bodyPr>
            <a:lstStyle/>
            <a:p>
              <a:pPr algn="l">
                <a:lnSpc>
                  <a:spcPts val="4273"/>
                </a:lnSpc>
              </a:pPr>
              <a:r>
                <a:rPr lang="en-US" sz="3052" spc="335">
                  <a:solidFill>
                    <a:srgbClr val="FBF6F3"/>
                  </a:solidFill>
                  <a:latin typeface="Montserrat"/>
                  <a:ea typeface="Montserrat"/>
                  <a:cs typeface="Montserrat"/>
                  <a:sym typeface="Montserrat"/>
                </a:rPr>
                <a:t>NUTRITION SASI</a:t>
              </a:r>
            </a:p>
          </p:txBody>
        </p:sp>
        <p:sp>
          <p:nvSpPr>
            <p:cNvPr id="6" name="AutoShape 6"/>
            <p:cNvSpPr/>
            <p:nvPr/>
          </p:nvSpPr>
          <p:spPr>
            <a:xfrm>
              <a:off x="0" y="1447208"/>
              <a:ext cx="23649910" cy="4560842"/>
            </a:xfrm>
            <a:prstGeom prst="rect">
              <a:avLst/>
            </a:prstGeom>
            <a:solidFill>
              <a:srgbClr val="FEB06A"/>
            </a:solidFill>
          </p:spPr>
          <p:txBody>
            <a:bodyPr/>
            <a:lstStyle/>
            <a:p>
              <a:endParaRPr lang="fr-CA"/>
            </a:p>
          </p:txBody>
        </p:sp>
        <p:sp>
          <p:nvSpPr>
            <p:cNvPr id="7" name="TextBox 7"/>
            <p:cNvSpPr txBox="1"/>
            <p:nvPr/>
          </p:nvSpPr>
          <p:spPr>
            <a:xfrm>
              <a:off x="869849" y="1194454"/>
              <a:ext cx="19244279" cy="5180649"/>
            </a:xfrm>
            <a:prstGeom prst="rect">
              <a:avLst/>
            </a:prstGeom>
          </p:spPr>
          <p:txBody>
            <a:bodyPr lIns="0" tIns="0" rIns="0" bIns="0" rtlCol="0" anchor="t">
              <a:spAutoFit/>
            </a:bodyPr>
            <a:lstStyle/>
            <a:p>
              <a:pPr algn="l">
                <a:lnSpc>
                  <a:spcPts val="10074"/>
                </a:lnSpc>
              </a:pPr>
              <a:r>
                <a:rPr lang="en-US" sz="9328" b="1" spc="652">
                  <a:solidFill>
                    <a:srgbClr val="FBF6F3"/>
                  </a:solidFill>
                  <a:latin typeface="Montserrat Bold"/>
                  <a:ea typeface="Montserrat Bold"/>
                  <a:cs typeface="Montserrat Bold"/>
                  <a:sym typeface="Montserrat Bold"/>
                </a:rPr>
                <a:t>LES NUTRIMENTS ET LA VALEUR DES ALIMENTS </a:t>
              </a:r>
            </a:p>
          </p:txBody>
        </p:sp>
        <p:sp>
          <p:nvSpPr>
            <p:cNvPr id="8" name="TextBox 8"/>
            <p:cNvSpPr txBox="1"/>
            <p:nvPr/>
          </p:nvSpPr>
          <p:spPr>
            <a:xfrm>
              <a:off x="869849" y="6802888"/>
              <a:ext cx="12444215" cy="634873"/>
            </a:xfrm>
            <a:prstGeom prst="rect">
              <a:avLst/>
            </a:prstGeom>
          </p:spPr>
          <p:txBody>
            <a:bodyPr lIns="0" tIns="0" rIns="0" bIns="0" rtlCol="0" anchor="t">
              <a:spAutoFit/>
            </a:bodyPr>
            <a:lstStyle/>
            <a:p>
              <a:pPr algn="l">
                <a:lnSpc>
                  <a:spcPts val="4073"/>
                </a:lnSpc>
              </a:pPr>
              <a:r>
                <a:rPr lang="en-US" sz="2910" spc="203">
                  <a:solidFill>
                    <a:srgbClr val="FBF6F3"/>
                  </a:solidFill>
                  <a:latin typeface="Montserrat"/>
                  <a:ea typeface="Montserrat"/>
                  <a:cs typeface="Montserrat"/>
                  <a:sym typeface="Montserrat"/>
                </a:rPr>
                <a:t>COMPÉTENCE 11</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1644580"/>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328491" y="3901575"/>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491242" y="6118475"/>
            <a:ext cx="1862740" cy="276573"/>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0" name="Freeform 10"/>
          <p:cNvSpPr/>
          <p:nvPr/>
        </p:nvSpPr>
        <p:spPr>
          <a:xfrm>
            <a:off x="0" y="2861936"/>
            <a:ext cx="5491242" cy="5587434"/>
          </a:xfrm>
          <a:custGeom>
            <a:avLst/>
            <a:gdLst/>
            <a:ahLst/>
            <a:cxnLst/>
            <a:rect l="l" t="t" r="r" b="b"/>
            <a:pathLst>
              <a:path w="5491242" h="5587434">
                <a:moveTo>
                  <a:pt x="0" y="0"/>
                </a:moveTo>
                <a:lnTo>
                  <a:pt x="5491242" y="0"/>
                </a:lnTo>
                <a:lnTo>
                  <a:pt x="5491242" y="5587434"/>
                </a:lnTo>
                <a:lnTo>
                  <a:pt x="0" y="5587434"/>
                </a:lnTo>
                <a:lnTo>
                  <a:pt x="0" y="0"/>
                </a:lnTo>
                <a:close/>
              </a:path>
            </a:pathLst>
          </a:custGeom>
          <a:blipFill>
            <a:blip r:embed="rId3"/>
            <a:stretch>
              <a:fillRect l="-3044" r="-44421"/>
            </a:stretch>
          </a:blipFill>
        </p:spPr>
        <p:txBody>
          <a:bodyPr/>
          <a:lstStyle/>
          <a:p>
            <a:endParaRPr lang="fr-CA"/>
          </a:p>
        </p:txBody>
      </p:sp>
      <p:sp>
        <p:nvSpPr>
          <p:cNvPr id="11" name="TextBox 11"/>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Sources de vitamine C</a:t>
            </a:r>
          </a:p>
        </p:txBody>
      </p:sp>
      <p:grpSp>
        <p:nvGrpSpPr>
          <p:cNvPr id="12" name="Group 12"/>
          <p:cNvGrpSpPr/>
          <p:nvPr/>
        </p:nvGrpSpPr>
        <p:grpSpPr>
          <a:xfrm>
            <a:off x="7916783" y="1028700"/>
            <a:ext cx="9167219" cy="1376036"/>
            <a:chOff x="0" y="0"/>
            <a:chExt cx="12222958" cy="1834714"/>
          </a:xfrm>
        </p:grpSpPr>
        <p:sp>
          <p:nvSpPr>
            <p:cNvPr id="13" name="TextBox 13"/>
            <p:cNvSpPr txBox="1"/>
            <p:nvPr/>
          </p:nvSpPr>
          <p:spPr>
            <a:xfrm>
              <a:off x="0" y="-57150"/>
              <a:ext cx="12222958" cy="675894"/>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0" y="697302"/>
              <a:ext cx="12222958"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Poivrons, épinards, choux de Bruxelles, pommes de terre</a:t>
              </a: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grpSp>
        <p:nvGrpSpPr>
          <p:cNvPr id="15" name="Group 15"/>
          <p:cNvGrpSpPr/>
          <p:nvPr/>
        </p:nvGrpSpPr>
        <p:grpSpPr>
          <a:xfrm>
            <a:off x="7916783" y="3283477"/>
            <a:ext cx="8405880" cy="918836"/>
            <a:chOff x="0" y="0"/>
            <a:chExt cx="11207840" cy="1225114"/>
          </a:xfrm>
        </p:grpSpPr>
        <p:sp>
          <p:nvSpPr>
            <p:cNvPr id="16" name="TextBox 16"/>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0" y="697302"/>
              <a:ext cx="11207840"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Agrumes (oranges, citrons, pamplemousses) </a:t>
              </a:r>
            </a:p>
          </p:txBody>
        </p:sp>
      </p:grpSp>
      <p:grpSp>
        <p:nvGrpSpPr>
          <p:cNvPr id="18" name="Group 18"/>
          <p:cNvGrpSpPr/>
          <p:nvPr/>
        </p:nvGrpSpPr>
        <p:grpSpPr>
          <a:xfrm>
            <a:off x="7916783" y="5476212"/>
            <a:ext cx="9909739" cy="918836"/>
            <a:chOff x="0" y="0"/>
            <a:chExt cx="13212985" cy="1225114"/>
          </a:xfrm>
        </p:grpSpPr>
        <p:sp>
          <p:nvSpPr>
            <p:cNvPr id="19" name="TextBox 19"/>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0" name="TextBox 20"/>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Kiwis, tomates, cantaloups, fraises, ananas, framboises</a:t>
              </a:r>
            </a:p>
          </p:txBody>
        </p:sp>
      </p:grpSp>
      <p:sp>
        <p:nvSpPr>
          <p:cNvPr id="21" name="TextBox 21"/>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DE VIT. C</a:t>
            </a:r>
          </a:p>
        </p:txBody>
      </p:sp>
      <p:grpSp>
        <p:nvGrpSpPr>
          <p:cNvPr id="8" name="Group 8"/>
          <p:cNvGrpSpPr/>
          <p:nvPr/>
        </p:nvGrpSpPr>
        <p:grpSpPr>
          <a:xfrm>
            <a:off x="2824930" y="3688014"/>
            <a:ext cx="5871908" cy="3859885"/>
            <a:chOff x="0" y="0"/>
            <a:chExt cx="7829211" cy="5146513"/>
          </a:xfrm>
        </p:grpSpPr>
        <p:sp>
          <p:nvSpPr>
            <p:cNvPr id="9" name="TextBox 9"/>
            <p:cNvSpPr txBox="1"/>
            <p:nvPr/>
          </p:nvSpPr>
          <p:spPr>
            <a:xfrm>
              <a:off x="0" y="0"/>
              <a:ext cx="7829211"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7829211" cy="3002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Ralentissement de la guérison des plaies.</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Diminution de la résistance aux infections.</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Mauvaise absorption du fer.</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Fragilité des capillaires sanguins.</a:t>
              </a:r>
            </a:p>
            <a:p>
              <a:pPr algn="l">
                <a:lnSpc>
                  <a:spcPts val="3041"/>
                </a:lnSpc>
              </a:pPr>
              <a:endParaRPr lang="en-US" sz="2027" spc="20">
                <a:solidFill>
                  <a:srgbClr val="FEB06A"/>
                </a:solidFill>
                <a:latin typeface="Montserrat Light"/>
                <a:ea typeface="Montserrat Light"/>
                <a:cs typeface="Montserrat Light"/>
                <a:sym typeface="Montserrat Light"/>
              </a:endParaRPr>
            </a:p>
          </p:txBody>
        </p:sp>
      </p:grpSp>
      <p:grpSp>
        <p:nvGrpSpPr>
          <p:cNvPr id="11" name="Group 11"/>
          <p:cNvGrpSpPr/>
          <p:nvPr/>
        </p:nvGrpSpPr>
        <p:grpSpPr>
          <a:xfrm>
            <a:off x="10574819" y="3688014"/>
            <a:ext cx="5595058" cy="3087502"/>
            <a:chOff x="0" y="0"/>
            <a:chExt cx="7460077" cy="4116670"/>
          </a:xfrm>
        </p:grpSpPr>
        <p:sp>
          <p:nvSpPr>
            <p:cNvPr id="12" name="TextBox 12"/>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7460077" cy="1479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Peu de risque car elle est rapidement éliminée par les urines.</a:t>
              </a:r>
            </a:p>
            <a:p>
              <a:pPr algn="l">
                <a:lnSpc>
                  <a:spcPts val="3000"/>
                </a:lnSpc>
              </a:pPr>
              <a:endParaRPr lang="en-US" sz="2000" spc="20">
                <a:solidFill>
                  <a:srgbClr val="FEB06A"/>
                </a:solidFill>
                <a:latin typeface="Montserrat"/>
                <a:ea typeface="Montserrat"/>
                <a:cs typeface="Montserrat"/>
                <a:sym typeface="Montserra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347733" y="0"/>
            <a:ext cx="18983467" cy="2752844"/>
          </a:xfrm>
          <a:prstGeom prst="rect">
            <a:avLst/>
          </a:prstGeom>
          <a:solidFill>
            <a:srgbClr val="FEB06A"/>
          </a:solidFill>
        </p:spPr>
        <p:txBody>
          <a:bodyPr/>
          <a:lstStyle/>
          <a:p>
            <a:endParaRPr lang="fr-CA"/>
          </a:p>
        </p:txBody>
      </p:sp>
      <p:sp>
        <p:nvSpPr>
          <p:cNvPr id="3" name="TextBox 3"/>
          <p:cNvSpPr txBox="1"/>
          <p:nvPr/>
        </p:nvSpPr>
        <p:spPr>
          <a:xfrm>
            <a:off x="196191" y="1002693"/>
            <a:ext cx="17885290" cy="709358"/>
          </a:xfrm>
          <a:prstGeom prst="rect">
            <a:avLst/>
          </a:prstGeom>
        </p:spPr>
        <p:txBody>
          <a:bodyPr lIns="0" tIns="0" rIns="0" bIns="0" rtlCol="0" anchor="t">
            <a:spAutoFit/>
          </a:bodyPr>
          <a:lstStyle/>
          <a:p>
            <a:pPr algn="l">
              <a:lnSpc>
                <a:spcPts val="5829"/>
              </a:lnSpc>
            </a:pPr>
            <a:r>
              <a:rPr lang="en-US" sz="4450" b="1" spc="129">
                <a:solidFill>
                  <a:srgbClr val="FBF6F3"/>
                </a:solidFill>
                <a:latin typeface="Montserrat Bold"/>
                <a:ea typeface="Montserrat Bold"/>
                <a:cs typeface="Montserrat Bold"/>
                <a:sym typeface="Montserrat Bold"/>
              </a:rPr>
              <a:t>VITAMINE C ET NICOTINE ....</a:t>
            </a:r>
          </a:p>
        </p:txBody>
      </p:sp>
      <p:grpSp>
        <p:nvGrpSpPr>
          <p:cNvPr id="4" name="Group 4"/>
          <p:cNvGrpSpPr/>
          <p:nvPr/>
        </p:nvGrpSpPr>
        <p:grpSpPr>
          <a:xfrm>
            <a:off x="1028700" y="5955556"/>
            <a:ext cx="4667776" cy="2346509"/>
            <a:chOff x="0" y="0"/>
            <a:chExt cx="6223702" cy="3128679"/>
          </a:xfrm>
        </p:grpSpPr>
        <p:sp>
          <p:nvSpPr>
            <p:cNvPr id="5" name="TextBox 5"/>
            <p:cNvSpPr txBox="1"/>
            <p:nvPr/>
          </p:nvSpPr>
          <p:spPr>
            <a:xfrm>
              <a:off x="0" y="110702"/>
              <a:ext cx="6223702" cy="503047"/>
            </a:xfrm>
            <a:prstGeom prst="rect">
              <a:avLst/>
            </a:prstGeom>
          </p:spPr>
          <p:txBody>
            <a:bodyPr lIns="0" tIns="0" rIns="0" bIns="0" rtlCol="0" anchor="t">
              <a:spAutoFit/>
            </a:bodyPr>
            <a:lstStyle/>
            <a:p>
              <a:pPr algn="l">
                <a:lnSpc>
                  <a:spcPts val="3223"/>
                </a:lnSpc>
              </a:pPr>
              <a:r>
                <a:rPr lang="en-US" sz="2302" b="1" spc="253">
                  <a:solidFill>
                    <a:srgbClr val="FEB06A"/>
                  </a:solidFill>
                  <a:latin typeface="Montserrat Bold"/>
                  <a:ea typeface="Montserrat Bold"/>
                  <a:cs typeface="Montserrat Bold"/>
                  <a:sym typeface="Montserrat Bold"/>
                </a:rPr>
                <a:t>1</a:t>
              </a:r>
            </a:p>
          </p:txBody>
        </p:sp>
        <p:sp>
          <p:nvSpPr>
            <p:cNvPr id="6" name="TextBox 6"/>
            <p:cNvSpPr txBox="1"/>
            <p:nvPr/>
          </p:nvSpPr>
          <p:spPr>
            <a:xfrm>
              <a:off x="0" y="1044990"/>
              <a:ext cx="6223702" cy="2083689"/>
            </a:xfrm>
            <a:prstGeom prst="rect">
              <a:avLst/>
            </a:prstGeom>
          </p:spPr>
          <p:txBody>
            <a:bodyPr lIns="0" tIns="0" rIns="0" bIns="0" rtlCol="0" anchor="t">
              <a:spAutoFit/>
            </a:bodyPr>
            <a:lstStyle/>
            <a:p>
              <a:pPr algn="l">
                <a:lnSpc>
                  <a:spcPts val="3161"/>
                </a:lnSpc>
              </a:pPr>
              <a:r>
                <a:rPr lang="en-US" sz="2107" spc="21">
                  <a:solidFill>
                    <a:srgbClr val="FEB06A"/>
                  </a:solidFill>
                  <a:latin typeface="Montserrat Light"/>
                  <a:ea typeface="Montserrat Light"/>
                  <a:cs typeface="Montserrat Light"/>
                  <a:sym typeface="Montserrat Light"/>
                </a:rPr>
                <a:t>La nicotine détruit en grande partie la vitamine C</a:t>
              </a:r>
            </a:p>
            <a:p>
              <a:pPr algn="l">
                <a:lnSpc>
                  <a:spcPts val="3161"/>
                </a:lnSpc>
              </a:pPr>
              <a:endParaRPr lang="en-US" sz="2107" spc="21">
                <a:solidFill>
                  <a:srgbClr val="FEB06A"/>
                </a:solidFill>
                <a:latin typeface="Montserrat Light"/>
                <a:ea typeface="Montserrat Light"/>
                <a:cs typeface="Montserrat Light"/>
                <a:sym typeface="Montserrat Light"/>
              </a:endParaRPr>
            </a:p>
            <a:p>
              <a:pPr algn="l">
                <a:lnSpc>
                  <a:spcPts val="3161"/>
                </a:lnSpc>
              </a:pPr>
              <a:endParaRPr lang="en-US" sz="2107" spc="21">
                <a:solidFill>
                  <a:srgbClr val="FEB06A"/>
                </a:solidFill>
                <a:latin typeface="Montserrat Light"/>
                <a:ea typeface="Montserrat Light"/>
                <a:cs typeface="Montserrat Light"/>
                <a:sym typeface="Montserrat Light"/>
              </a:endParaRPr>
            </a:p>
          </p:txBody>
        </p:sp>
      </p:grpSp>
      <p:grpSp>
        <p:nvGrpSpPr>
          <p:cNvPr id="7" name="Group 7"/>
          <p:cNvGrpSpPr/>
          <p:nvPr/>
        </p:nvGrpSpPr>
        <p:grpSpPr>
          <a:xfrm>
            <a:off x="6809720" y="5670368"/>
            <a:ext cx="4667776" cy="1936236"/>
            <a:chOff x="0" y="0"/>
            <a:chExt cx="6223702" cy="2581648"/>
          </a:xfrm>
        </p:grpSpPr>
        <p:sp>
          <p:nvSpPr>
            <p:cNvPr id="8" name="TextBox 8"/>
            <p:cNvSpPr txBox="1"/>
            <p:nvPr/>
          </p:nvSpPr>
          <p:spPr>
            <a:xfrm>
              <a:off x="0" y="-75777"/>
              <a:ext cx="6223702"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2</a:t>
              </a:r>
            </a:p>
          </p:txBody>
        </p:sp>
        <p:sp>
          <p:nvSpPr>
            <p:cNvPr id="9" name="TextBox 9"/>
            <p:cNvSpPr txBox="1"/>
            <p:nvPr/>
          </p:nvSpPr>
          <p:spPr>
            <a:xfrm>
              <a:off x="0" y="1031359"/>
              <a:ext cx="6223702" cy="1550289"/>
            </a:xfrm>
            <a:prstGeom prst="rect">
              <a:avLst/>
            </a:prstGeom>
          </p:spPr>
          <p:txBody>
            <a:bodyPr lIns="0" tIns="0" rIns="0" bIns="0" rtlCol="0" anchor="t">
              <a:spAutoFit/>
            </a:bodyPr>
            <a:lstStyle/>
            <a:p>
              <a:pPr algn="l">
                <a:lnSpc>
                  <a:spcPts val="3161"/>
                </a:lnSpc>
              </a:pPr>
              <a:r>
                <a:rPr lang="en-US" sz="2107" spc="21">
                  <a:solidFill>
                    <a:srgbClr val="FEB06A"/>
                  </a:solidFill>
                  <a:latin typeface="Montserrat Light"/>
                  <a:ea typeface="Montserrat Light"/>
                  <a:cs typeface="Montserrat Light"/>
                  <a:sym typeface="Montserrat Light"/>
                </a:rPr>
                <a:t>Si tu es fumeur tu as probablement une carence en vitamine C</a:t>
              </a:r>
            </a:p>
          </p:txBody>
        </p:sp>
      </p:grpSp>
      <p:grpSp>
        <p:nvGrpSpPr>
          <p:cNvPr id="10" name="Group 10"/>
          <p:cNvGrpSpPr/>
          <p:nvPr/>
        </p:nvGrpSpPr>
        <p:grpSpPr>
          <a:xfrm>
            <a:off x="12590740" y="4916952"/>
            <a:ext cx="4667776" cy="1936236"/>
            <a:chOff x="0" y="0"/>
            <a:chExt cx="6223702" cy="2581648"/>
          </a:xfrm>
        </p:grpSpPr>
        <p:sp>
          <p:nvSpPr>
            <p:cNvPr id="11" name="TextBox 11"/>
            <p:cNvSpPr txBox="1"/>
            <p:nvPr/>
          </p:nvSpPr>
          <p:spPr>
            <a:xfrm>
              <a:off x="0" y="-75777"/>
              <a:ext cx="6223702"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3</a:t>
              </a:r>
            </a:p>
          </p:txBody>
        </p:sp>
        <p:sp>
          <p:nvSpPr>
            <p:cNvPr id="12" name="TextBox 12"/>
            <p:cNvSpPr txBox="1"/>
            <p:nvPr/>
          </p:nvSpPr>
          <p:spPr>
            <a:xfrm>
              <a:off x="0" y="1031359"/>
              <a:ext cx="6223702" cy="1550289"/>
            </a:xfrm>
            <a:prstGeom prst="rect">
              <a:avLst/>
            </a:prstGeom>
          </p:spPr>
          <p:txBody>
            <a:bodyPr lIns="0" tIns="0" rIns="0" bIns="0" rtlCol="0" anchor="t">
              <a:spAutoFit/>
            </a:bodyPr>
            <a:lstStyle/>
            <a:p>
              <a:pPr algn="l">
                <a:lnSpc>
                  <a:spcPts val="3161"/>
                </a:lnSpc>
              </a:pPr>
              <a:r>
                <a:rPr lang="en-US" sz="2107" spc="21">
                  <a:solidFill>
                    <a:srgbClr val="FEB06A"/>
                  </a:solidFill>
                  <a:latin typeface="Montserrat Light"/>
                  <a:ea typeface="Montserrat Light"/>
                  <a:cs typeface="Montserrat Light"/>
                  <a:sym typeface="Montserrat Light"/>
                </a:rPr>
                <a:t>Donc susceptible de manquer de ce sel minéral essentiel qu’est le FER</a:t>
              </a:r>
            </a:p>
          </p:txBody>
        </p:sp>
      </p:grpSp>
      <p:sp>
        <p:nvSpPr>
          <p:cNvPr id="13" name="AutoShape 13"/>
          <p:cNvSpPr/>
          <p:nvPr/>
        </p:nvSpPr>
        <p:spPr>
          <a:xfrm>
            <a:off x="1028700" y="8881615"/>
            <a:ext cx="4668560" cy="376685"/>
          </a:xfrm>
          <a:prstGeom prst="rect">
            <a:avLst/>
          </a:prstGeom>
          <a:solidFill>
            <a:srgbClr val="FEB06A"/>
          </a:solidFill>
        </p:spPr>
        <p:txBody>
          <a:bodyPr/>
          <a:lstStyle/>
          <a:p>
            <a:endParaRPr lang="fr-CA"/>
          </a:p>
        </p:txBody>
      </p:sp>
      <p:sp>
        <p:nvSpPr>
          <p:cNvPr id="14" name="AutoShape 14"/>
          <p:cNvSpPr/>
          <p:nvPr/>
        </p:nvSpPr>
        <p:spPr>
          <a:xfrm>
            <a:off x="6809720" y="8186153"/>
            <a:ext cx="4668560" cy="1072147"/>
          </a:xfrm>
          <a:prstGeom prst="rect">
            <a:avLst/>
          </a:prstGeom>
          <a:solidFill>
            <a:srgbClr val="FEB06A"/>
          </a:solidFill>
        </p:spPr>
        <p:txBody>
          <a:bodyPr/>
          <a:lstStyle/>
          <a:p>
            <a:endParaRPr lang="fr-CA"/>
          </a:p>
        </p:txBody>
      </p:sp>
      <p:sp>
        <p:nvSpPr>
          <p:cNvPr id="15" name="AutoShape 15"/>
          <p:cNvSpPr/>
          <p:nvPr/>
        </p:nvSpPr>
        <p:spPr>
          <a:xfrm>
            <a:off x="12590740" y="7432737"/>
            <a:ext cx="4668560" cy="1825563"/>
          </a:xfrm>
          <a:prstGeom prst="rect">
            <a:avLst/>
          </a:prstGeom>
          <a:solidFill>
            <a:srgbClr val="FEB06A"/>
          </a:solidFill>
        </p:spPr>
        <p:txBody>
          <a:bodyPr/>
          <a:lstStyle/>
          <a:p>
            <a:endParaRPr lang="fr-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6088479" y="1028700"/>
            <a:ext cx="12445833" cy="8229600"/>
          </a:xfrm>
          <a:prstGeom prst="rect">
            <a:avLst/>
          </a:prstGeom>
          <a:solidFill>
            <a:srgbClr val="FEB06A"/>
          </a:solidFill>
        </p:spPr>
        <p:txBody>
          <a:bodyPr/>
          <a:lstStyle/>
          <a:p>
            <a:endParaRPr lang="fr-CA"/>
          </a:p>
        </p:txBody>
      </p:sp>
      <p:sp>
        <p:nvSpPr>
          <p:cNvPr id="3" name="Freeform 3"/>
          <p:cNvSpPr/>
          <p:nvPr/>
        </p:nvSpPr>
        <p:spPr>
          <a:xfrm>
            <a:off x="0" y="1028700"/>
            <a:ext cx="6247259" cy="4408438"/>
          </a:xfrm>
          <a:custGeom>
            <a:avLst/>
            <a:gdLst/>
            <a:ahLst/>
            <a:cxnLst/>
            <a:rect l="l" t="t" r="r" b="b"/>
            <a:pathLst>
              <a:path w="6247259" h="4408438">
                <a:moveTo>
                  <a:pt x="0" y="0"/>
                </a:moveTo>
                <a:lnTo>
                  <a:pt x="6247259" y="0"/>
                </a:lnTo>
                <a:lnTo>
                  <a:pt x="6247259" y="4408438"/>
                </a:lnTo>
                <a:lnTo>
                  <a:pt x="0" y="4408438"/>
                </a:lnTo>
                <a:lnTo>
                  <a:pt x="0" y="0"/>
                </a:lnTo>
                <a:close/>
              </a:path>
            </a:pathLst>
          </a:custGeom>
          <a:blipFill>
            <a:blip r:embed="rId2"/>
            <a:stretch>
              <a:fillRect r="-5915"/>
            </a:stretch>
          </a:blipFill>
        </p:spPr>
        <p:txBody>
          <a:bodyPr/>
          <a:lstStyle/>
          <a:p>
            <a:endParaRPr lang="fr-CA"/>
          </a:p>
        </p:txBody>
      </p:sp>
      <p:sp>
        <p:nvSpPr>
          <p:cNvPr id="4" name="TextBox 4"/>
          <p:cNvSpPr txBox="1"/>
          <p:nvPr/>
        </p:nvSpPr>
        <p:spPr>
          <a:xfrm>
            <a:off x="215112" y="5685385"/>
            <a:ext cx="5658256" cy="2446265"/>
          </a:xfrm>
          <a:prstGeom prst="rect">
            <a:avLst/>
          </a:prstGeom>
        </p:spPr>
        <p:txBody>
          <a:bodyPr lIns="0" tIns="0" rIns="0" bIns="0" rtlCol="0" anchor="t">
            <a:spAutoFit/>
          </a:bodyPr>
          <a:lstStyle/>
          <a:p>
            <a:pPr algn="ctr">
              <a:lnSpc>
                <a:spcPts val="9724"/>
              </a:lnSpc>
            </a:pPr>
            <a:r>
              <a:rPr lang="en-US" sz="7717" b="1" spc="69">
                <a:solidFill>
                  <a:srgbClr val="FEB06A"/>
                </a:solidFill>
                <a:latin typeface="Montserrat Bold"/>
                <a:ea typeface="Montserrat Bold"/>
                <a:cs typeface="Montserrat Bold"/>
                <a:sym typeface="Montserrat Bold"/>
              </a:rPr>
              <a:t>Complexe B</a:t>
            </a:r>
          </a:p>
        </p:txBody>
      </p:sp>
      <p:grpSp>
        <p:nvGrpSpPr>
          <p:cNvPr id="5" name="Group 5"/>
          <p:cNvGrpSpPr/>
          <p:nvPr/>
        </p:nvGrpSpPr>
        <p:grpSpPr>
          <a:xfrm>
            <a:off x="6573812" y="1890643"/>
            <a:ext cx="11475167" cy="5750578"/>
            <a:chOff x="0" y="0"/>
            <a:chExt cx="15300222" cy="7667438"/>
          </a:xfrm>
        </p:grpSpPr>
        <p:sp>
          <p:nvSpPr>
            <p:cNvPr id="6" name="TextBox 6"/>
            <p:cNvSpPr txBox="1"/>
            <p:nvPr/>
          </p:nvSpPr>
          <p:spPr>
            <a:xfrm>
              <a:off x="0" y="-66675"/>
              <a:ext cx="15300222" cy="699644"/>
            </a:xfrm>
            <a:prstGeom prst="rect">
              <a:avLst/>
            </a:prstGeom>
          </p:spPr>
          <p:txBody>
            <a:bodyPr lIns="0" tIns="0" rIns="0" bIns="0" rtlCol="0" anchor="t">
              <a:spAutoFit/>
            </a:bodyPr>
            <a:lstStyle/>
            <a:p>
              <a:pPr algn="l">
                <a:lnSpc>
                  <a:spcPts val="4446"/>
                </a:lnSpc>
              </a:pPr>
              <a:endParaRPr/>
            </a:p>
          </p:txBody>
        </p:sp>
        <p:sp>
          <p:nvSpPr>
            <p:cNvPr id="7" name="TextBox 7"/>
            <p:cNvSpPr txBox="1"/>
            <p:nvPr/>
          </p:nvSpPr>
          <p:spPr>
            <a:xfrm>
              <a:off x="0" y="1008286"/>
              <a:ext cx="15300222" cy="6659152"/>
            </a:xfrm>
            <a:prstGeom prst="rect">
              <a:avLst/>
            </a:prstGeom>
          </p:spPr>
          <p:txBody>
            <a:bodyPr lIns="0" tIns="0" rIns="0" bIns="0" rtlCol="0" anchor="t">
              <a:spAutoFit/>
            </a:bodyPr>
            <a:lstStyle/>
            <a:p>
              <a:pPr algn="l">
                <a:lnSpc>
                  <a:spcPts val="3567"/>
                </a:lnSpc>
              </a:pPr>
              <a:r>
                <a:rPr lang="en-US" sz="2378" b="1" spc="23">
                  <a:solidFill>
                    <a:srgbClr val="FBF6F3"/>
                  </a:solidFill>
                  <a:latin typeface="Montserrat Bold"/>
                  <a:ea typeface="Montserrat Bold"/>
                  <a:cs typeface="Montserrat Bold"/>
                  <a:sym typeface="Montserrat Bold"/>
                </a:rPr>
                <a:t>Les vitamines du complexe B jouent un rôle essentiel dans la production d’énergie ?</a:t>
              </a:r>
              <a:r>
                <a:rPr lang="en-US" sz="2378" spc="23">
                  <a:solidFill>
                    <a:srgbClr val="FBF6F3"/>
                  </a:solidFill>
                  <a:latin typeface="Montserrat Light"/>
                  <a:ea typeface="Montserrat Light"/>
                  <a:cs typeface="Montserrat Light"/>
                  <a:sym typeface="Montserrat Light"/>
                </a:rPr>
                <a:t>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Elles interviennent dans la transformation des glucides, des lipides et des protéines en énergie utilisable par l’organisme. Sans elles, notre métabolisme fonctionnerait au ralenti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La déficience est plutôt rare, car cette vitamine est plus stable que la vitamine C</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112"/>
                </a:lnSpc>
              </a:pPr>
              <a:endParaRPr lang="en-US" sz="2378" spc="23">
                <a:solidFill>
                  <a:srgbClr val="FBF6F3"/>
                </a:solidFill>
                <a:latin typeface="Montserrat Light"/>
                <a:ea typeface="Montserrat Light"/>
                <a:cs typeface="Montserrat Light"/>
                <a:sym typeface="Montserrat Light"/>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TextBox 3"/>
          <p:cNvSpPr txBox="1"/>
          <p:nvPr/>
        </p:nvSpPr>
        <p:spPr>
          <a:xfrm>
            <a:off x="1028700" y="1000125"/>
            <a:ext cx="4059245" cy="31907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Principales vitamines du complexe B</a:t>
            </a:r>
          </a:p>
        </p:txBody>
      </p:sp>
      <p:sp>
        <p:nvSpPr>
          <p:cNvPr id="4" name="AutoShape 4"/>
          <p:cNvSpPr/>
          <p:nvPr/>
        </p:nvSpPr>
        <p:spPr>
          <a:xfrm>
            <a:off x="5578174" y="1028700"/>
            <a:ext cx="11681126" cy="8229600"/>
          </a:xfrm>
          <a:prstGeom prst="rect">
            <a:avLst/>
          </a:prstGeom>
          <a:solidFill>
            <a:srgbClr val="FBF6F3"/>
          </a:solidFill>
        </p:spPr>
        <p:txBody>
          <a:bodyPr/>
          <a:lstStyle/>
          <a:p>
            <a:endParaRPr lang="fr-CA"/>
          </a:p>
        </p:txBody>
      </p:sp>
      <p:grpSp>
        <p:nvGrpSpPr>
          <p:cNvPr id="5" name="Group 5"/>
          <p:cNvGrpSpPr/>
          <p:nvPr/>
        </p:nvGrpSpPr>
        <p:grpSpPr>
          <a:xfrm rot="-10800000">
            <a:off x="5491242" y="1827786"/>
            <a:ext cx="2025491" cy="300737"/>
            <a:chOff x="0" y="0"/>
            <a:chExt cx="3583940" cy="532130"/>
          </a:xfrm>
        </p:grpSpPr>
        <p:sp>
          <p:nvSpPr>
            <p:cNvPr id="6" name="Freeform 6"/>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7" name="Group 7"/>
          <p:cNvGrpSpPr/>
          <p:nvPr/>
        </p:nvGrpSpPr>
        <p:grpSpPr>
          <a:xfrm>
            <a:off x="8128590" y="1827786"/>
            <a:ext cx="8405880" cy="2290436"/>
            <a:chOff x="0" y="0"/>
            <a:chExt cx="11207840" cy="3053914"/>
          </a:xfrm>
        </p:grpSpPr>
        <p:sp>
          <p:nvSpPr>
            <p:cNvPr id="8" name="TextBox 8"/>
            <p:cNvSpPr txBox="1"/>
            <p:nvPr/>
          </p:nvSpPr>
          <p:spPr>
            <a:xfrm>
              <a:off x="0" y="-57150"/>
              <a:ext cx="11207840" cy="675894"/>
            </a:xfrm>
            <a:prstGeom prst="rect">
              <a:avLst/>
            </a:prstGeom>
          </p:spPr>
          <p:txBody>
            <a:bodyPr lIns="0" tIns="0" rIns="0" bIns="0" rtlCol="0" anchor="t">
              <a:spAutoFit/>
            </a:bodyPr>
            <a:lstStyle/>
            <a:p>
              <a:pPr algn="l">
                <a:lnSpc>
                  <a:spcPts val="4346"/>
                </a:lnSpc>
              </a:pPr>
              <a:r>
                <a:rPr lang="en-US" sz="3104" spc="341">
                  <a:solidFill>
                    <a:srgbClr val="FEB06A"/>
                  </a:solidFill>
                  <a:latin typeface="Montserrat"/>
                  <a:ea typeface="Montserrat"/>
                  <a:cs typeface="Montserrat"/>
                  <a:sym typeface="Montserrat"/>
                </a:rPr>
                <a:t>B1 (THIAMINE)</a:t>
              </a:r>
            </a:p>
          </p:txBody>
        </p:sp>
        <p:sp>
          <p:nvSpPr>
            <p:cNvPr id="9" name="TextBox 9"/>
            <p:cNvSpPr txBox="1"/>
            <p:nvPr/>
          </p:nvSpPr>
          <p:spPr>
            <a:xfrm>
              <a:off x="0" y="697302"/>
              <a:ext cx="11207840" cy="23820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Assure un appétit normal</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Participe au métabolisme des glucides, lipides et protéines</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Renforce les battements cardiaques</a:t>
              </a:r>
            </a:p>
          </p:txBody>
        </p:sp>
      </p:grpSp>
      <p:grpSp>
        <p:nvGrpSpPr>
          <p:cNvPr id="10" name="Group 10"/>
          <p:cNvGrpSpPr/>
          <p:nvPr/>
        </p:nvGrpSpPr>
        <p:grpSpPr>
          <a:xfrm rot="-10800000">
            <a:off x="5491242" y="4421690"/>
            <a:ext cx="2025491" cy="300737"/>
            <a:chOff x="0" y="0"/>
            <a:chExt cx="3583940" cy="532130"/>
          </a:xfrm>
        </p:grpSpPr>
        <p:sp>
          <p:nvSpPr>
            <p:cNvPr id="11" name="Freeform 1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2" name="Group 12"/>
          <p:cNvGrpSpPr/>
          <p:nvPr/>
        </p:nvGrpSpPr>
        <p:grpSpPr>
          <a:xfrm>
            <a:off x="8128590" y="4421690"/>
            <a:ext cx="8405880" cy="918836"/>
            <a:chOff x="0" y="0"/>
            <a:chExt cx="11207840" cy="1225114"/>
          </a:xfrm>
        </p:grpSpPr>
        <p:sp>
          <p:nvSpPr>
            <p:cNvPr id="13" name="TextBox 13"/>
            <p:cNvSpPr txBox="1"/>
            <p:nvPr/>
          </p:nvSpPr>
          <p:spPr>
            <a:xfrm>
              <a:off x="0" y="-57150"/>
              <a:ext cx="11207840" cy="675894"/>
            </a:xfrm>
            <a:prstGeom prst="rect">
              <a:avLst/>
            </a:prstGeom>
          </p:spPr>
          <p:txBody>
            <a:bodyPr lIns="0" tIns="0" rIns="0" bIns="0" rtlCol="0" anchor="t">
              <a:spAutoFit/>
            </a:bodyPr>
            <a:lstStyle/>
            <a:p>
              <a:pPr algn="l">
                <a:lnSpc>
                  <a:spcPts val="4346"/>
                </a:lnSpc>
              </a:pPr>
              <a:r>
                <a:rPr lang="en-US" sz="3104" spc="341">
                  <a:solidFill>
                    <a:srgbClr val="FEB06A"/>
                  </a:solidFill>
                  <a:latin typeface="Montserrat"/>
                  <a:ea typeface="Montserrat"/>
                  <a:cs typeface="Montserrat"/>
                  <a:sym typeface="Montserrat"/>
                </a:rPr>
                <a:t>B2 (RIBOFLAVINE)</a:t>
              </a:r>
            </a:p>
          </p:txBody>
        </p:sp>
        <p:sp>
          <p:nvSpPr>
            <p:cNvPr id="14" name="TextBox 14"/>
            <p:cNvSpPr txBox="1"/>
            <p:nvPr/>
          </p:nvSpPr>
          <p:spPr>
            <a:xfrm>
              <a:off x="0" y="697302"/>
              <a:ext cx="11207840" cy="5532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Favorise la santé des yeux</a:t>
              </a:r>
            </a:p>
          </p:txBody>
        </p:sp>
      </p:grpSp>
      <p:grpSp>
        <p:nvGrpSpPr>
          <p:cNvPr id="15" name="Group 15"/>
          <p:cNvGrpSpPr/>
          <p:nvPr/>
        </p:nvGrpSpPr>
        <p:grpSpPr>
          <a:xfrm rot="-10800000">
            <a:off x="5578174" y="6300396"/>
            <a:ext cx="2025491" cy="300737"/>
            <a:chOff x="0" y="0"/>
            <a:chExt cx="3583940" cy="532130"/>
          </a:xfrm>
        </p:grpSpPr>
        <p:sp>
          <p:nvSpPr>
            <p:cNvPr id="16" name="Freeform 16"/>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7" name="Group 17"/>
          <p:cNvGrpSpPr/>
          <p:nvPr/>
        </p:nvGrpSpPr>
        <p:grpSpPr>
          <a:xfrm>
            <a:off x="8128590" y="6300396"/>
            <a:ext cx="8405880" cy="1376036"/>
            <a:chOff x="0" y="0"/>
            <a:chExt cx="11207840" cy="1834714"/>
          </a:xfrm>
        </p:grpSpPr>
        <p:sp>
          <p:nvSpPr>
            <p:cNvPr id="18" name="TextBox 18"/>
            <p:cNvSpPr txBox="1"/>
            <p:nvPr/>
          </p:nvSpPr>
          <p:spPr>
            <a:xfrm>
              <a:off x="0" y="-57150"/>
              <a:ext cx="11207840" cy="675894"/>
            </a:xfrm>
            <a:prstGeom prst="rect">
              <a:avLst/>
            </a:prstGeom>
          </p:spPr>
          <p:txBody>
            <a:bodyPr lIns="0" tIns="0" rIns="0" bIns="0" rtlCol="0" anchor="t">
              <a:spAutoFit/>
            </a:bodyPr>
            <a:lstStyle/>
            <a:p>
              <a:pPr algn="l">
                <a:lnSpc>
                  <a:spcPts val="4346"/>
                </a:lnSpc>
              </a:pPr>
              <a:r>
                <a:rPr lang="en-US" sz="3104" spc="341">
                  <a:solidFill>
                    <a:srgbClr val="FEB06A"/>
                  </a:solidFill>
                  <a:latin typeface="Montserrat"/>
                  <a:ea typeface="Montserrat"/>
                  <a:cs typeface="Montserrat"/>
                  <a:sym typeface="Montserrat"/>
                </a:rPr>
                <a:t>B3 (NIACINE)</a:t>
              </a:r>
            </a:p>
          </p:txBody>
        </p:sp>
        <p:sp>
          <p:nvSpPr>
            <p:cNvPr id="19" name="TextBox 19"/>
            <p:cNvSpPr txBox="1"/>
            <p:nvPr/>
          </p:nvSpPr>
          <p:spPr>
            <a:xfrm>
              <a:off x="0" y="697302"/>
              <a:ext cx="11207840" cy="11628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Maintient l’état des muqueuses et de la peau</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Prévient les dermatites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TextBox 3"/>
          <p:cNvSpPr txBox="1"/>
          <p:nvPr/>
        </p:nvSpPr>
        <p:spPr>
          <a:xfrm>
            <a:off x="1028700" y="1000125"/>
            <a:ext cx="4059245" cy="31907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Principales vitamines du complexe B</a:t>
            </a:r>
          </a:p>
        </p:txBody>
      </p:sp>
      <p:sp>
        <p:nvSpPr>
          <p:cNvPr id="4" name="AutoShape 4"/>
          <p:cNvSpPr/>
          <p:nvPr/>
        </p:nvSpPr>
        <p:spPr>
          <a:xfrm>
            <a:off x="5578174" y="1028700"/>
            <a:ext cx="11681126" cy="8229600"/>
          </a:xfrm>
          <a:prstGeom prst="rect">
            <a:avLst/>
          </a:prstGeom>
          <a:solidFill>
            <a:srgbClr val="FBF6F3"/>
          </a:solidFill>
        </p:spPr>
        <p:txBody>
          <a:bodyPr/>
          <a:lstStyle/>
          <a:p>
            <a:endParaRPr lang="fr-CA"/>
          </a:p>
        </p:txBody>
      </p:sp>
      <p:grpSp>
        <p:nvGrpSpPr>
          <p:cNvPr id="5" name="Group 5"/>
          <p:cNvGrpSpPr/>
          <p:nvPr/>
        </p:nvGrpSpPr>
        <p:grpSpPr>
          <a:xfrm rot="-10800000">
            <a:off x="5491242" y="1827786"/>
            <a:ext cx="2025491" cy="300737"/>
            <a:chOff x="0" y="0"/>
            <a:chExt cx="3583940" cy="532130"/>
          </a:xfrm>
        </p:grpSpPr>
        <p:sp>
          <p:nvSpPr>
            <p:cNvPr id="6" name="Freeform 6"/>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7" name="Group 7"/>
          <p:cNvGrpSpPr/>
          <p:nvPr/>
        </p:nvGrpSpPr>
        <p:grpSpPr>
          <a:xfrm>
            <a:off x="8128590" y="1827786"/>
            <a:ext cx="8405880" cy="1376036"/>
            <a:chOff x="0" y="0"/>
            <a:chExt cx="11207840" cy="1834714"/>
          </a:xfrm>
        </p:grpSpPr>
        <p:sp>
          <p:nvSpPr>
            <p:cNvPr id="8" name="TextBox 8"/>
            <p:cNvSpPr txBox="1"/>
            <p:nvPr/>
          </p:nvSpPr>
          <p:spPr>
            <a:xfrm>
              <a:off x="0" y="-57150"/>
              <a:ext cx="11207840" cy="675894"/>
            </a:xfrm>
            <a:prstGeom prst="rect">
              <a:avLst/>
            </a:prstGeom>
          </p:spPr>
          <p:txBody>
            <a:bodyPr lIns="0" tIns="0" rIns="0" bIns="0" rtlCol="0" anchor="t">
              <a:spAutoFit/>
            </a:bodyPr>
            <a:lstStyle/>
            <a:p>
              <a:pPr algn="l">
                <a:lnSpc>
                  <a:spcPts val="4346"/>
                </a:lnSpc>
              </a:pPr>
              <a:r>
                <a:rPr lang="en-US" sz="3104" spc="341">
                  <a:solidFill>
                    <a:srgbClr val="FEB06A"/>
                  </a:solidFill>
                  <a:latin typeface="Montserrat"/>
                  <a:ea typeface="Montserrat"/>
                  <a:cs typeface="Montserrat"/>
                  <a:sym typeface="Montserrat"/>
                </a:rPr>
                <a:t>B6 (PYRIDOXINE)</a:t>
              </a:r>
            </a:p>
          </p:txBody>
        </p:sp>
        <p:sp>
          <p:nvSpPr>
            <p:cNvPr id="9" name="TextBox 9"/>
            <p:cNvSpPr txBox="1"/>
            <p:nvPr/>
          </p:nvSpPr>
          <p:spPr>
            <a:xfrm>
              <a:off x="0" y="697302"/>
              <a:ext cx="11207840" cy="11628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Participe au métabolisme des protéines, lipides et glucides</a:t>
              </a:r>
            </a:p>
          </p:txBody>
        </p:sp>
      </p:grpSp>
      <p:grpSp>
        <p:nvGrpSpPr>
          <p:cNvPr id="10" name="Group 10"/>
          <p:cNvGrpSpPr/>
          <p:nvPr/>
        </p:nvGrpSpPr>
        <p:grpSpPr>
          <a:xfrm rot="-10800000">
            <a:off x="5578174" y="4040498"/>
            <a:ext cx="2025491" cy="300737"/>
            <a:chOff x="0" y="0"/>
            <a:chExt cx="3583940" cy="532130"/>
          </a:xfrm>
        </p:grpSpPr>
        <p:sp>
          <p:nvSpPr>
            <p:cNvPr id="11" name="Freeform 1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2" name="Group 12"/>
          <p:cNvGrpSpPr/>
          <p:nvPr/>
        </p:nvGrpSpPr>
        <p:grpSpPr>
          <a:xfrm>
            <a:off x="8128590" y="4040498"/>
            <a:ext cx="8405880" cy="1376036"/>
            <a:chOff x="0" y="0"/>
            <a:chExt cx="11207840" cy="1834714"/>
          </a:xfrm>
        </p:grpSpPr>
        <p:sp>
          <p:nvSpPr>
            <p:cNvPr id="13" name="TextBox 13"/>
            <p:cNvSpPr txBox="1"/>
            <p:nvPr/>
          </p:nvSpPr>
          <p:spPr>
            <a:xfrm>
              <a:off x="0" y="-57150"/>
              <a:ext cx="11207840" cy="675894"/>
            </a:xfrm>
            <a:prstGeom prst="rect">
              <a:avLst/>
            </a:prstGeom>
          </p:spPr>
          <p:txBody>
            <a:bodyPr lIns="0" tIns="0" rIns="0" bIns="0" rtlCol="0" anchor="t">
              <a:spAutoFit/>
            </a:bodyPr>
            <a:lstStyle/>
            <a:p>
              <a:pPr algn="l">
                <a:lnSpc>
                  <a:spcPts val="4346"/>
                </a:lnSpc>
              </a:pPr>
              <a:r>
                <a:rPr lang="en-US" sz="3104" spc="341">
                  <a:solidFill>
                    <a:srgbClr val="FEB06A"/>
                  </a:solidFill>
                  <a:latin typeface="Montserrat"/>
                  <a:ea typeface="Montserrat"/>
                  <a:cs typeface="Montserrat"/>
                  <a:sym typeface="Montserrat"/>
                </a:rPr>
                <a:t>B9 (ACIDE FOLIQUE)</a:t>
              </a:r>
            </a:p>
          </p:txBody>
        </p:sp>
        <p:sp>
          <p:nvSpPr>
            <p:cNvPr id="14" name="TextBox 14"/>
            <p:cNvSpPr txBox="1"/>
            <p:nvPr/>
          </p:nvSpPr>
          <p:spPr>
            <a:xfrm>
              <a:off x="0" y="697302"/>
              <a:ext cx="11207840" cy="11628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Indispensable au développement du système neuronal du fœtus</a:t>
              </a:r>
            </a:p>
          </p:txBody>
        </p:sp>
      </p:grpSp>
      <p:grpSp>
        <p:nvGrpSpPr>
          <p:cNvPr id="15" name="Group 15"/>
          <p:cNvGrpSpPr/>
          <p:nvPr/>
        </p:nvGrpSpPr>
        <p:grpSpPr>
          <a:xfrm rot="-10800000">
            <a:off x="5578174" y="6300396"/>
            <a:ext cx="2025491" cy="300737"/>
            <a:chOff x="0" y="0"/>
            <a:chExt cx="3583940" cy="532130"/>
          </a:xfrm>
        </p:grpSpPr>
        <p:sp>
          <p:nvSpPr>
            <p:cNvPr id="16" name="Freeform 16"/>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7" name="Group 17"/>
          <p:cNvGrpSpPr/>
          <p:nvPr/>
        </p:nvGrpSpPr>
        <p:grpSpPr>
          <a:xfrm>
            <a:off x="8128590" y="6300396"/>
            <a:ext cx="8405880" cy="1376036"/>
            <a:chOff x="0" y="0"/>
            <a:chExt cx="11207840" cy="1834714"/>
          </a:xfrm>
        </p:grpSpPr>
        <p:sp>
          <p:nvSpPr>
            <p:cNvPr id="18" name="TextBox 18"/>
            <p:cNvSpPr txBox="1"/>
            <p:nvPr/>
          </p:nvSpPr>
          <p:spPr>
            <a:xfrm>
              <a:off x="0" y="-57150"/>
              <a:ext cx="11207840" cy="675894"/>
            </a:xfrm>
            <a:prstGeom prst="rect">
              <a:avLst/>
            </a:prstGeom>
          </p:spPr>
          <p:txBody>
            <a:bodyPr lIns="0" tIns="0" rIns="0" bIns="0" rtlCol="0" anchor="t">
              <a:spAutoFit/>
            </a:bodyPr>
            <a:lstStyle/>
            <a:p>
              <a:pPr algn="l">
                <a:lnSpc>
                  <a:spcPts val="4346"/>
                </a:lnSpc>
              </a:pPr>
              <a:r>
                <a:rPr lang="en-US" sz="3104" spc="341">
                  <a:solidFill>
                    <a:srgbClr val="FEB06A"/>
                  </a:solidFill>
                  <a:latin typeface="Montserrat"/>
                  <a:ea typeface="Montserrat"/>
                  <a:cs typeface="Montserrat"/>
                  <a:sym typeface="Montserrat"/>
                </a:rPr>
                <a:t>B12 (COBALAMINE)</a:t>
              </a:r>
            </a:p>
          </p:txBody>
        </p:sp>
        <p:sp>
          <p:nvSpPr>
            <p:cNvPr id="19" name="TextBox 19"/>
            <p:cNvSpPr txBox="1"/>
            <p:nvPr/>
          </p:nvSpPr>
          <p:spPr>
            <a:xfrm>
              <a:off x="0" y="697302"/>
              <a:ext cx="11207840" cy="11628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Favorise la croissance et la maturation des GR normaux</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4174693" y="3854008"/>
            <a:ext cx="14144217" cy="6432992"/>
          </a:xfrm>
          <a:prstGeom prst="rect">
            <a:avLst/>
          </a:prstGeom>
          <a:solidFill>
            <a:srgbClr val="FBF6F3"/>
          </a:solidFill>
        </p:spPr>
        <p:txBody>
          <a:bodyPr/>
          <a:lstStyle/>
          <a:p>
            <a:endParaRPr lang="fr-CA"/>
          </a:p>
        </p:txBody>
      </p:sp>
      <p:sp>
        <p:nvSpPr>
          <p:cNvPr id="3" name="Freeform 3"/>
          <p:cNvSpPr/>
          <p:nvPr/>
        </p:nvSpPr>
        <p:spPr>
          <a:xfrm>
            <a:off x="0" y="-57958"/>
            <a:ext cx="4174693" cy="10402916"/>
          </a:xfrm>
          <a:custGeom>
            <a:avLst/>
            <a:gdLst/>
            <a:ahLst/>
            <a:cxnLst/>
            <a:rect l="l" t="t" r="r" b="b"/>
            <a:pathLst>
              <a:path w="4174693" h="10402916">
                <a:moveTo>
                  <a:pt x="0" y="0"/>
                </a:moveTo>
                <a:lnTo>
                  <a:pt x="4174693" y="0"/>
                </a:lnTo>
                <a:lnTo>
                  <a:pt x="4174693" y="10402916"/>
                </a:lnTo>
                <a:lnTo>
                  <a:pt x="0" y="10402916"/>
                </a:lnTo>
                <a:lnTo>
                  <a:pt x="0" y="0"/>
                </a:lnTo>
                <a:close/>
              </a:path>
            </a:pathLst>
          </a:custGeom>
          <a:blipFill>
            <a:blip r:embed="rId2"/>
            <a:stretch>
              <a:fillRect l="-137009" r="-137009"/>
            </a:stretch>
          </a:blipFill>
        </p:spPr>
        <p:txBody>
          <a:bodyPr/>
          <a:lstStyle/>
          <a:p>
            <a:endParaRPr lang="fr-CA"/>
          </a:p>
        </p:txBody>
      </p:sp>
      <p:grpSp>
        <p:nvGrpSpPr>
          <p:cNvPr id="4" name="Group 4"/>
          <p:cNvGrpSpPr/>
          <p:nvPr/>
        </p:nvGrpSpPr>
        <p:grpSpPr>
          <a:xfrm>
            <a:off x="5806814" y="5186216"/>
            <a:ext cx="2752844" cy="275284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6" name="Group 6"/>
          <p:cNvGrpSpPr/>
          <p:nvPr/>
        </p:nvGrpSpPr>
        <p:grpSpPr>
          <a:xfrm>
            <a:off x="9413580" y="5186216"/>
            <a:ext cx="3206530" cy="4758794"/>
            <a:chOff x="0" y="0"/>
            <a:chExt cx="4275373" cy="6345059"/>
          </a:xfrm>
        </p:grpSpPr>
        <p:grpSp>
          <p:nvGrpSpPr>
            <p:cNvPr id="7" name="Group 7"/>
            <p:cNvGrpSpPr/>
            <p:nvPr/>
          </p:nvGrpSpPr>
          <p:grpSpPr>
            <a:xfrm>
              <a:off x="205124" y="0"/>
              <a:ext cx="3865125" cy="3670459"/>
              <a:chOff x="0" y="0"/>
              <a:chExt cx="6686778" cy="6350000"/>
            </a:xfrm>
          </p:grpSpPr>
          <p:sp>
            <p:nvSpPr>
              <p:cNvPr id="8" name="Freeform 8"/>
              <p:cNvSpPr/>
              <p:nvPr/>
            </p:nvSpPr>
            <p:spPr>
              <a:xfrm>
                <a:off x="0" y="0"/>
                <a:ext cx="6686778" cy="6350000"/>
              </a:xfrm>
              <a:custGeom>
                <a:avLst/>
                <a:gdLst/>
                <a:ahLst/>
                <a:cxnLst/>
                <a:rect l="l" t="t" r="r" b="b"/>
                <a:pathLst>
                  <a:path w="6686778" h="6350000">
                    <a:moveTo>
                      <a:pt x="3343389" y="0"/>
                    </a:moveTo>
                    <a:cubicBezTo>
                      <a:pt x="1496886" y="0"/>
                      <a:pt x="0" y="1421496"/>
                      <a:pt x="0" y="3175000"/>
                    </a:cubicBezTo>
                    <a:cubicBezTo>
                      <a:pt x="0" y="4928504"/>
                      <a:pt x="1496886" y="6350000"/>
                      <a:pt x="3343389" y="6350000"/>
                    </a:cubicBezTo>
                    <a:cubicBezTo>
                      <a:pt x="5189892" y="6350000"/>
                      <a:pt x="6686778" y="4928504"/>
                      <a:pt x="6686778" y="3175000"/>
                    </a:cubicBezTo>
                    <a:cubicBezTo>
                      <a:pt x="6686778" y="1421496"/>
                      <a:pt x="5189892" y="0"/>
                      <a:pt x="3343389" y="0"/>
                    </a:cubicBezTo>
                    <a:close/>
                  </a:path>
                </a:pathLst>
              </a:custGeom>
              <a:solidFill>
                <a:srgbClr val="FEB06A"/>
              </a:solidFill>
            </p:spPr>
            <p:txBody>
              <a:bodyPr/>
              <a:lstStyle/>
              <a:p>
                <a:endParaRPr lang="fr-CA"/>
              </a:p>
            </p:txBody>
          </p:sp>
        </p:grpSp>
        <p:sp>
          <p:nvSpPr>
            <p:cNvPr id="9" name="TextBox 9"/>
            <p:cNvSpPr txBox="1"/>
            <p:nvPr/>
          </p:nvSpPr>
          <p:spPr>
            <a:xfrm>
              <a:off x="0" y="4358018"/>
              <a:ext cx="4275373" cy="1987041"/>
            </a:xfrm>
            <a:prstGeom prst="rect">
              <a:avLst/>
            </a:prstGeom>
          </p:spPr>
          <p:txBody>
            <a:bodyPr lIns="0" tIns="0" rIns="0" bIns="0" rtlCol="0" anchor="t">
              <a:spAutoFit/>
            </a:bodyPr>
            <a:lstStyle/>
            <a:p>
              <a:pPr algn="ctr">
                <a:lnSpc>
                  <a:spcPts val="3015"/>
                </a:lnSpc>
              </a:pPr>
              <a:r>
                <a:rPr lang="en-US" sz="2010" b="1" spc="20">
                  <a:solidFill>
                    <a:srgbClr val="FEB06A"/>
                  </a:solidFill>
                  <a:latin typeface="Montserrat Bold"/>
                  <a:ea typeface="Montserrat Bold"/>
                  <a:cs typeface="Montserrat Bold"/>
                  <a:sym typeface="Montserrat Bold"/>
                </a:rPr>
                <a:t>Céréales Grains entiers</a:t>
              </a:r>
            </a:p>
            <a:p>
              <a:pPr marL="433964" lvl="1" indent="-216982" algn="l">
                <a:lnSpc>
                  <a:spcPts val="3015"/>
                </a:lnSpc>
                <a:buFont typeface="Arial"/>
                <a:buChar char="•"/>
              </a:pPr>
              <a:r>
                <a:rPr lang="en-US" sz="2010" spc="20">
                  <a:solidFill>
                    <a:srgbClr val="FEB06A"/>
                  </a:solidFill>
                  <a:latin typeface="Montserrat Light"/>
                  <a:ea typeface="Montserrat Light"/>
                  <a:cs typeface="Montserrat Light"/>
                  <a:sym typeface="Montserrat Light"/>
                </a:rPr>
                <a:t>Orge</a:t>
              </a:r>
            </a:p>
            <a:p>
              <a:pPr marL="433964" lvl="1" indent="-216982" algn="l">
                <a:lnSpc>
                  <a:spcPts val="3015"/>
                </a:lnSpc>
                <a:buFont typeface="Arial"/>
                <a:buChar char="•"/>
              </a:pPr>
              <a:r>
                <a:rPr lang="en-US" sz="2010" spc="20">
                  <a:solidFill>
                    <a:srgbClr val="FEB06A"/>
                  </a:solidFill>
                  <a:latin typeface="Montserrat Light"/>
                  <a:ea typeface="Montserrat Light"/>
                  <a:cs typeface="Montserrat Light"/>
                  <a:sym typeface="Montserrat Light"/>
                </a:rPr>
                <a:t>Avoine </a:t>
              </a:r>
            </a:p>
            <a:p>
              <a:pPr marL="433964" lvl="1" indent="-216982" algn="l">
                <a:lnSpc>
                  <a:spcPts val="3015"/>
                </a:lnSpc>
                <a:buFont typeface="Arial"/>
                <a:buChar char="•"/>
              </a:pPr>
              <a:r>
                <a:rPr lang="en-US" sz="2010" spc="20">
                  <a:solidFill>
                    <a:srgbClr val="FEB06A"/>
                  </a:solidFill>
                  <a:latin typeface="Montserrat Light"/>
                  <a:ea typeface="Montserrat Light"/>
                  <a:cs typeface="Montserrat Light"/>
                  <a:sym typeface="Montserrat Light"/>
                </a:rPr>
                <a:t>Quinoa etc..</a:t>
              </a:r>
            </a:p>
          </p:txBody>
        </p:sp>
      </p:grpSp>
      <p:grpSp>
        <p:nvGrpSpPr>
          <p:cNvPr id="10" name="Group 10"/>
          <p:cNvGrpSpPr/>
          <p:nvPr/>
        </p:nvGrpSpPr>
        <p:grpSpPr>
          <a:xfrm>
            <a:off x="13489434" y="5186216"/>
            <a:ext cx="3045034" cy="4827756"/>
            <a:chOff x="0" y="0"/>
            <a:chExt cx="4060045" cy="6437008"/>
          </a:xfrm>
        </p:grpSpPr>
        <p:grpSp>
          <p:nvGrpSpPr>
            <p:cNvPr id="11" name="Group 11"/>
            <p:cNvGrpSpPr/>
            <p:nvPr/>
          </p:nvGrpSpPr>
          <p:grpSpPr>
            <a:xfrm>
              <a:off x="194793" y="0"/>
              <a:ext cx="3670459" cy="3670459"/>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13" name="TextBox 13"/>
            <p:cNvSpPr txBox="1"/>
            <p:nvPr/>
          </p:nvSpPr>
          <p:spPr>
            <a:xfrm>
              <a:off x="0" y="4358018"/>
              <a:ext cx="4060045" cy="1987550"/>
            </a:xfrm>
            <a:prstGeom prst="rect">
              <a:avLst/>
            </a:prstGeom>
          </p:spPr>
          <p:txBody>
            <a:bodyPr lIns="0" tIns="0" rIns="0" bIns="0" rtlCol="0" anchor="t">
              <a:spAutoFit/>
            </a:bodyPr>
            <a:lstStyle/>
            <a:p>
              <a:pPr algn="ctr">
                <a:lnSpc>
                  <a:spcPts val="3000"/>
                </a:lnSpc>
              </a:pPr>
              <a:r>
                <a:rPr lang="en-US" sz="2000" b="1" spc="20">
                  <a:solidFill>
                    <a:srgbClr val="FEB06A"/>
                  </a:solidFill>
                  <a:latin typeface="Montserrat Bold"/>
                  <a:ea typeface="Montserrat Bold"/>
                  <a:cs typeface="Montserrat Bold"/>
                  <a:sym typeface="Montserrat Bold"/>
                </a:rPr>
                <a:t>Légumes verts </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Broco</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Concombre</a:t>
              </a:r>
            </a:p>
            <a:p>
              <a:pPr algn="ctr">
                <a:lnSpc>
                  <a:spcPts val="3000"/>
                </a:lnSpc>
              </a:pPr>
              <a:r>
                <a:rPr lang="en-US" sz="2000" spc="20">
                  <a:solidFill>
                    <a:srgbClr val="FEB06A"/>
                  </a:solidFill>
                  <a:latin typeface="Montserrat"/>
                  <a:ea typeface="Montserrat"/>
                  <a:cs typeface="Montserrat"/>
                  <a:sym typeface="Montserrat"/>
                </a:rPr>
                <a:t>Haricots verts etc</a:t>
              </a:r>
              <a:r>
                <a:rPr lang="en-US" sz="2000" b="1" spc="20">
                  <a:solidFill>
                    <a:srgbClr val="FEB06A"/>
                  </a:solidFill>
                  <a:latin typeface="Montserrat Bold"/>
                  <a:ea typeface="Montserrat Bold"/>
                  <a:cs typeface="Montserrat Bold"/>
                  <a:sym typeface="Montserrat Bold"/>
                </a:rPr>
                <a:t>. </a:t>
              </a:r>
            </a:p>
          </p:txBody>
        </p:sp>
      </p:grpSp>
      <p:sp>
        <p:nvSpPr>
          <p:cNvPr id="14" name="Freeform 14"/>
          <p:cNvSpPr/>
          <p:nvPr/>
        </p:nvSpPr>
        <p:spPr>
          <a:xfrm>
            <a:off x="6240399" y="5907366"/>
            <a:ext cx="1885674" cy="1310543"/>
          </a:xfrm>
          <a:custGeom>
            <a:avLst/>
            <a:gdLst/>
            <a:ahLst/>
            <a:cxnLst/>
            <a:rect l="l" t="t" r="r" b="b"/>
            <a:pathLst>
              <a:path w="1885674" h="1310543">
                <a:moveTo>
                  <a:pt x="0" y="0"/>
                </a:moveTo>
                <a:lnTo>
                  <a:pt x="1885674" y="0"/>
                </a:lnTo>
                <a:lnTo>
                  <a:pt x="1885674" y="1310543"/>
                </a:lnTo>
                <a:lnTo>
                  <a:pt x="0" y="1310543"/>
                </a:lnTo>
                <a:lnTo>
                  <a:pt x="0" y="0"/>
                </a:lnTo>
                <a:close/>
              </a:path>
            </a:pathLst>
          </a:custGeom>
          <a:blipFill>
            <a:blip r:embed="rId3"/>
            <a:stretch>
              <a:fillRect/>
            </a:stretch>
          </a:blipFill>
        </p:spPr>
        <p:txBody>
          <a:bodyPr/>
          <a:lstStyle/>
          <a:p>
            <a:endParaRPr lang="fr-CA"/>
          </a:p>
        </p:txBody>
      </p:sp>
      <p:sp>
        <p:nvSpPr>
          <p:cNvPr id="15" name="Freeform 15"/>
          <p:cNvSpPr/>
          <p:nvPr/>
        </p:nvSpPr>
        <p:spPr>
          <a:xfrm>
            <a:off x="10337809" y="5907366"/>
            <a:ext cx="1539552" cy="1310543"/>
          </a:xfrm>
          <a:custGeom>
            <a:avLst/>
            <a:gdLst/>
            <a:ahLst/>
            <a:cxnLst/>
            <a:rect l="l" t="t" r="r" b="b"/>
            <a:pathLst>
              <a:path w="1539552" h="1310543">
                <a:moveTo>
                  <a:pt x="0" y="0"/>
                </a:moveTo>
                <a:lnTo>
                  <a:pt x="1539551" y="0"/>
                </a:lnTo>
                <a:lnTo>
                  <a:pt x="1539551" y="1310543"/>
                </a:lnTo>
                <a:lnTo>
                  <a:pt x="0" y="1310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a:p>
        </p:txBody>
      </p:sp>
      <p:sp>
        <p:nvSpPr>
          <p:cNvPr id="16" name="Freeform 16"/>
          <p:cNvSpPr/>
          <p:nvPr/>
        </p:nvSpPr>
        <p:spPr>
          <a:xfrm>
            <a:off x="14401285" y="5828785"/>
            <a:ext cx="1346620" cy="1467706"/>
          </a:xfrm>
          <a:custGeom>
            <a:avLst/>
            <a:gdLst/>
            <a:ahLst/>
            <a:cxnLst/>
            <a:rect l="l" t="t" r="r" b="b"/>
            <a:pathLst>
              <a:path w="1346620" h="1467706">
                <a:moveTo>
                  <a:pt x="0" y="0"/>
                </a:moveTo>
                <a:lnTo>
                  <a:pt x="1346621" y="0"/>
                </a:lnTo>
                <a:lnTo>
                  <a:pt x="1346621" y="1467706"/>
                </a:lnTo>
                <a:lnTo>
                  <a:pt x="0" y="1467706"/>
                </a:lnTo>
                <a:lnTo>
                  <a:pt x="0" y="0"/>
                </a:lnTo>
                <a:close/>
              </a:path>
            </a:pathLst>
          </a:custGeom>
          <a:blipFill>
            <a:blip r:embed="rId6"/>
            <a:stretch>
              <a:fillRect/>
            </a:stretch>
          </a:blipFill>
        </p:spPr>
        <p:txBody>
          <a:bodyPr/>
          <a:lstStyle/>
          <a:p>
            <a:endParaRPr lang="fr-CA"/>
          </a:p>
        </p:txBody>
      </p:sp>
      <p:sp>
        <p:nvSpPr>
          <p:cNvPr id="17" name="Freeform 17"/>
          <p:cNvSpPr/>
          <p:nvPr/>
        </p:nvSpPr>
        <p:spPr>
          <a:xfrm>
            <a:off x="14676186" y="7037938"/>
            <a:ext cx="1071720" cy="517105"/>
          </a:xfrm>
          <a:custGeom>
            <a:avLst/>
            <a:gdLst/>
            <a:ahLst/>
            <a:cxnLst/>
            <a:rect l="l" t="t" r="r" b="b"/>
            <a:pathLst>
              <a:path w="1071720" h="517105">
                <a:moveTo>
                  <a:pt x="0" y="0"/>
                </a:moveTo>
                <a:lnTo>
                  <a:pt x="1071720" y="0"/>
                </a:lnTo>
                <a:lnTo>
                  <a:pt x="1071720" y="517105"/>
                </a:lnTo>
                <a:lnTo>
                  <a:pt x="0" y="517105"/>
                </a:lnTo>
                <a:lnTo>
                  <a:pt x="0" y="0"/>
                </a:lnTo>
                <a:close/>
              </a:path>
            </a:pathLst>
          </a:custGeom>
          <a:blipFill>
            <a:blip r:embed="rId7"/>
            <a:stretch>
              <a:fillRect/>
            </a:stretch>
          </a:blipFill>
        </p:spPr>
        <p:txBody>
          <a:bodyPr/>
          <a:lstStyle/>
          <a:p>
            <a:endParaRPr lang="fr-CA"/>
          </a:p>
        </p:txBody>
      </p:sp>
      <p:sp>
        <p:nvSpPr>
          <p:cNvPr id="18" name="Freeform 18"/>
          <p:cNvSpPr/>
          <p:nvPr/>
        </p:nvSpPr>
        <p:spPr>
          <a:xfrm>
            <a:off x="14248885" y="6657257"/>
            <a:ext cx="725198" cy="761362"/>
          </a:xfrm>
          <a:custGeom>
            <a:avLst/>
            <a:gdLst/>
            <a:ahLst/>
            <a:cxnLst/>
            <a:rect l="l" t="t" r="r" b="b"/>
            <a:pathLst>
              <a:path w="725198" h="761362">
                <a:moveTo>
                  <a:pt x="0" y="0"/>
                </a:moveTo>
                <a:lnTo>
                  <a:pt x="725198" y="0"/>
                </a:lnTo>
                <a:lnTo>
                  <a:pt x="725198" y="761363"/>
                </a:lnTo>
                <a:lnTo>
                  <a:pt x="0" y="761363"/>
                </a:lnTo>
                <a:lnTo>
                  <a:pt x="0" y="0"/>
                </a:lnTo>
                <a:close/>
              </a:path>
            </a:pathLst>
          </a:custGeom>
          <a:blipFill>
            <a:blip r:embed="rId8"/>
            <a:stretch>
              <a:fillRect/>
            </a:stretch>
          </a:blipFill>
        </p:spPr>
        <p:txBody>
          <a:bodyPr/>
          <a:lstStyle/>
          <a:p>
            <a:endParaRPr lang="fr-CA"/>
          </a:p>
        </p:txBody>
      </p:sp>
      <p:sp>
        <p:nvSpPr>
          <p:cNvPr id="19" name="TextBox 19"/>
          <p:cNvSpPr txBox="1"/>
          <p:nvPr/>
        </p:nvSpPr>
        <p:spPr>
          <a:xfrm>
            <a:off x="5660719" y="8440442"/>
            <a:ext cx="3045034" cy="1504568"/>
          </a:xfrm>
          <a:prstGeom prst="rect">
            <a:avLst/>
          </a:prstGeom>
        </p:spPr>
        <p:txBody>
          <a:bodyPr lIns="0" tIns="0" rIns="0" bIns="0" rtlCol="0" anchor="t">
            <a:spAutoFit/>
          </a:bodyPr>
          <a:lstStyle/>
          <a:p>
            <a:pPr algn="just">
              <a:lnSpc>
                <a:spcPts val="3015"/>
              </a:lnSpc>
            </a:pPr>
            <a:r>
              <a:rPr lang="en-US" sz="2010" b="1" spc="20">
                <a:solidFill>
                  <a:srgbClr val="FEB06A"/>
                </a:solidFill>
                <a:latin typeface="Montserrat Bold"/>
                <a:ea typeface="Montserrat Bold"/>
                <a:cs typeface="Montserrat Bold"/>
                <a:sym typeface="Montserrat Bold"/>
              </a:rPr>
              <a:t>Viandes</a:t>
            </a:r>
          </a:p>
          <a:p>
            <a:pPr marL="433964" lvl="1" indent="-216982" algn="just">
              <a:lnSpc>
                <a:spcPts val="3015"/>
              </a:lnSpc>
              <a:buFont typeface="Arial"/>
              <a:buChar char="•"/>
            </a:pPr>
            <a:r>
              <a:rPr lang="en-US" sz="2010" spc="20">
                <a:solidFill>
                  <a:srgbClr val="FEB06A"/>
                </a:solidFill>
                <a:latin typeface="Montserrat"/>
                <a:ea typeface="Montserrat"/>
                <a:cs typeface="Montserrat"/>
                <a:sym typeface="Montserrat"/>
              </a:rPr>
              <a:t>Abats (foie) </a:t>
            </a:r>
          </a:p>
          <a:p>
            <a:pPr marL="433964" lvl="1" indent="-216982" algn="just">
              <a:lnSpc>
                <a:spcPts val="3015"/>
              </a:lnSpc>
              <a:buFont typeface="Arial"/>
              <a:buChar char="•"/>
            </a:pPr>
            <a:r>
              <a:rPr lang="en-US" sz="2010" spc="20">
                <a:solidFill>
                  <a:srgbClr val="FEB06A"/>
                </a:solidFill>
                <a:latin typeface="Montserrat"/>
                <a:ea typeface="Montserrat"/>
                <a:cs typeface="Montserrat"/>
                <a:sym typeface="Montserrat"/>
              </a:rPr>
              <a:t>Volailles</a:t>
            </a:r>
          </a:p>
          <a:p>
            <a:pPr marL="433964" lvl="1" indent="-216982" algn="just">
              <a:lnSpc>
                <a:spcPts val="3015"/>
              </a:lnSpc>
              <a:buFont typeface="Arial"/>
              <a:buChar char="•"/>
            </a:pPr>
            <a:r>
              <a:rPr lang="en-US" sz="2010" spc="20">
                <a:solidFill>
                  <a:srgbClr val="FEB06A"/>
                </a:solidFill>
                <a:latin typeface="Montserrat"/>
                <a:ea typeface="Montserrat"/>
                <a:cs typeface="Montserrat"/>
                <a:sym typeface="Montserrat"/>
              </a:rPr>
              <a:t>Poissons</a:t>
            </a:r>
          </a:p>
        </p:txBody>
      </p:sp>
      <p:sp>
        <p:nvSpPr>
          <p:cNvPr id="20" name="TextBox 20"/>
          <p:cNvSpPr txBox="1"/>
          <p:nvPr/>
        </p:nvSpPr>
        <p:spPr>
          <a:xfrm>
            <a:off x="4475024" y="300221"/>
            <a:ext cx="13538655" cy="3215449"/>
          </a:xfrm>
          <a:prstGeom prst="rect">
            <a:avLst/>
          </a:prstGeom>
        </p:spPr>
        <p:txBody>
          <a:bodyPr lIns="0" tIns="0" rIns="0" bIns="0" rtlCol="0" anchor="t">
            <a:spAutoFit/>
          </a:bodyPr>
          <a:lstStyle/>
          <a:p>
            <a:pPr algn="l">
              <a:lnSpc>
                <a:spcPts val="8536"/>
              </a:lnSpc>
            </a:pPr>
            <a:r>
              <a:rPr lang="en-US" sz="6775" b="1" spc="60">
                <a:solidFill>
                  <a:srgbClr val="FBF6F3"/>
                </a:solidFill>
                <a:latin typeface="Montserrat Bold"/>
                <a:ea typeface="Montserrat Bold"/>
                <a:cs typeface="Montserrat Bold"/>
                <a:sym typeface="Montserrat Bold"/>
              </a:rPr>
              <a:t>Les vitamines du complexe B peuvent se présenter sous formes :</a:t>
            </a:r>
          </a:p>
        </p:txBody>
      </p:sp>
      <p:sp>
        <p:nvSpPr>
          <p:cNvPr id="21" name="TextBox 21"/>
          <p:cNvSpPr txBox="1"/>
          <p:nvPr/>
        </p:nvSpPr>
        <p:spPr>
          <a:xfrm>
            <a:off x="8925788" y="3422430"/>
            <a:ext cx="9087892" cy="431578"/>
          </a:xfrm>
          <a:prstGeom prst="rect">
            <a:avLst/>
          </a:prstGeom>
        </p:spPr>
        <p:txBody>
          <a:bodyPr lIns="0" tIns="0" rIns="0" bIns="0" rtlCol="0" anchor="t">
            <a:spAutoFit/>
          </a:bodyPr>
          <a:lstStyle/>
          <a:p>
            <a:pPr algn="ctr">
              <a:lnSpc>
                <a:spcPts val="3633"/>
              </a:lnSpc>
              <a:spcBef>
                <a:spcPct val="0"/>
              </a:spcBef>
            </a:pPr>
            <a:r>
              <a:rPr lang="en-US" sz="2422" spc="24">
                <a:solidFill>
                  <a:srgbClr val="000000"/>
                </a:solidFill>
                <a:latin typeface="Montserrat Light"/>
                <a:ea typeface="Montserrat Light"/>
                <a:cs typeface="Montserrat Light"/>
                <a:sym typeface="Montserrat Light"/>
              </a:rPr>
              <a:t>Seule la B12, ne présente aucune source d’origine végétale.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DE VIT. B</a:t>
            </a:r>
          </a:p>
        </p:txBody>
      </p:sp>
      <p:grpSp>
        <p:nvGrpSpPr>
          <p:cNvPr id="8" name="Group 8"/>
          <p:cNvGrpSpPr/>
          <p:nvPr/>
        </p:nvGrpSpPr>
        <p:grpSpPr>
          <a:xfrm>
            <a:off x="2824930" y="3702965"/>
            <a:ext cx="14434370" cy="5555335"/>
            <a:chOff x="0" y="0"/>
            <a:chExt cx="19245827" cy="7407113"/>
          </a:xfrm>
        </p:grpSpPr>
        <p:sp>
          <p:nvSpPr>
            <p:cNvPr id="9" name="TextBox 9"/>
            <p:cNvSpPr txBox="1"/>
            <p:nvPr/>
          </p:nvSpPr>
          <p:spPr>
            <a:xfrm>
              <a:off x="0" y="0"/>
              <a:ext cx="19245827" cy="7874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005170"/>
              <a:ext cx="19245827" cy="6050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Perturbation du métabolisme des protéines, lipides et glucides : B1, B2, B3, B6</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Atteinte de l’intégrité de la peau et des muqueuses : B2, B3</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Fissures aux commissures des lèvres, nez, oreilles : B2</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Altération de la respiration cellulaire et ralentissement de la cicatrisation : B1, B2, B3</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Dermatites : B3</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Troubles oculaires : B2</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Instabilité émotive : B1</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Perturbation du métabolisme des lipides et de l’acide folique (B9) : B12</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Altération du développement des globules rouges et anémie pernicieuse ou mégaloblastique : B12</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Anémie : B9</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Troubles du développement neuronal chez le nouveau-né : B9</a:t>
              </a:r>
            </a:p>
            <a:p>
              <a:pPr algn="l">
                <a:lnSpc>
                  <a:spcPts val="3041"/>
                </a:lnSpc>
              </a:pPr>
              <a:endParaRPr lang="en-US" sz="2027" spc="20">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TextBox 2"/>
          <p:cNvSpPr txBox="1"/>
          <p:nvPr/>
        </p:nvSpPr>
        <p:spPr>
          <a:xfrm>
            <a:off x="2670418" y="1139332"/>
            <a:ext cx="14588882" cy="8366379"/>
          </a:xfrm>
          <a:prstGeom prst="rect">
            <a:avLst/>
          </a:prstGeom>
        </p:spPr>
        <p:txBody>
          <a:bodyPr lIns="0" tIns="0" rIns="0" bIns="0" rtlCol="0" anchor="t">
            <a:spAutoFit/>
          </a:bodyPr>
          <a:lstStyle/>
          <a:p>
            <a:pPr algn="l">
              <a:lnSpc>
                <a:spcPts val="4215"/>
              </a:lnSpc>
              <a:spcBef>
                <a:spcPct val="0"/>
              </a:spcBef>
            </a:pPr>
            <a:r>
              <a:rPr lang="en-US" sz="2810" spc="28">
                <a:solidFill>
                  <a:srgbClr val="000000"/>
                </a:solidFill>
                <a:latin typeface="Montserrat Light"/>
                <a:ea typeface="Montserrat Light"/>
                <a:cs typeface="Montserrat Light"/>
                <a:sym typeface="Montserrat Light"/>
              </a:rPr>
              <a:t>Pour être absorbée, la </a:t>
            </a:r>
            <a:r>
              <a:rPr lang="en-US" sz="2810" b="1" spc="28">
                <a:solidFill>
                  <a:srgbClr val="000000"/>
                </a:solidFill>
                <a:latin typeface="Montserrat Bold"/>
                <a:ea typeface="Montserrat Bold"/>
                <a:cs typeface="Montserrat Bold"/>
                <a:sym typeface="Montserrat Bold"/>
              </a:rPr>
              <a:t>vitamine B12 </a:t>
            </a:r>
            <a:r>
              <a:rPr lang="en-US" sz="2810" spc="28">
                <a:solidFill>
                  <a:srgbClr val="000000"/>
                </a:solidFill>
                <a:latin typeface="Montserrat Light"/>
                <a:ea typeface="Montserrat Light"/>
                <a:cs typeface="Montserrat Light"/>
                <a:sym typeface="Montserrat Light"/>
              </a:rPr>
              <a:t>a besoin du facteur intrinsèque produit par l’estomac.</a:t>
            </a:r>
          </a:p>
          <a:p>
            <a:pPr algn="l">
              <a:lnSpc>
                <a:spcPts val="4215"/>
              </a:lnSpc>
              <a:spcBef>
                <a:spcPct val="0"/>
              </a:spcBef>
            </a:pPr>
            <a:endParaRPr lang="en-US" sz="2810" spc="28">
              <a:solidFill>
                <a:srgbClr val="000000"/>
              </a:solidFill>
              <a:latin typeface="Montserrat Light"/>
              <a:ea typeface="Montserrat Light"/>
              <a:cs typeface="Montserrat Light"/>
              <a:sym typeface="Montserrat Light"/>
            </a:endParaRPr>
          </a:p>
          <a:p>
            <a:pPr algn="l">
              <a:lnSpc>
                <a:spcPts val="4215"/>
              </a:lnSpc>
              <a:spcBef>
                <a:spcPct val="0"/>
              </a:spcBef>
            </a:pPr>
            <a:r>
              <a:rPr lang="en-US" sz="2810" spc="28">
                <a:solidFill>
                  <a:srgbClr val="000000"/>
                </a:solidFill>
                <a:latin typeface="Montserrat Light"/>
                <a:ea typeface="Montserrat Light"/>
                <a:cs typeface="Montserrat Light"/>
                <a:sym typeface="Montserrat Light"/>
              </a:rPr>
              <a:t>Le facteur intrinsèque est une glycoprotéine, c’est-à-dire une molécule composée d’une protéine liée à un ou plusieurs glucides. Cette structure lui permet de se lier à la vitamine B12 et de former un complexe stable.</a:t>
            </a:r>
          </a:p>
          <a:p>
            <a:pPr algn="l">
              <a:lnSpc>
                <a:spcPts val="4215"/>
              </a:lnSpc>
              <a:spcBef>
                <a:spcPct val="0"/>
              </a:spcBef>
            </a:pPr>
            <a:endParaRPr lang="en-US" sz="2810" spc="28">
              <a:solidFill>
                <a:srgbClr val="000000"/>
              </a:solidFill>
              <a:latin typeface="Montserrat Light"/>
              <a:ea typeface="Montserrat Light"/>
              <a:cs typeface="Montserrat Light"/>
              <a:sym typeface="Montserrat Light"/>
            </a:endParaRPr>
          </a:p>
          <a:p>
            <a:pPr algn="l">
              <a:lnSpc>
                <a:spcPts val="4215"/>
              </a:lnSpc>
              <a:spcBef>
                <a:spcPct val="0"/>
              </a:spcBef>
            </a:pPr>
            <a:r>
              <a:rPr lang="en-US" sz="2810" spc="28">
                <a:solidFill>
                  <a:srgbClr val="000000"/>
                </a:solidFill>
                <a:latin typeface="Montserrat Light"/>
                <a:ea typeface="Montserrat Light"/>
                <a:cs typeface="Montserrat Light"/>
                <a:sym typeface="Montserrat Light"/>
              </a:rPr>
              <a:t>Ce complexe est reconnu par des récepteurs spécifiques dans l’iléon (partie terminale de l’intestin grêle), ce qui permet l’absorption de la vitamine B12.</a:t>
            </a:r>
          </a:p>
          <a:p>
            <a:pPr algn="l">
              <a:lnSpc>
                <a:spcPts val="4215"/>
              </a:lnSpc>
              <a:spcBef>
                <a:spcPct val="0"/>
              </a:spcBef>
            </a:pPr>
            <a:endParaRPr lang="en-US" sz="2810" spc="28">
              <a:solidFill>
                <a:srgbClr val="000000"/>
              </a:solidFill>
              <a:latin typeface="Montserrat Light"/>
              <a:ea typeface="Montserrat Light"/>
              <a:cs typeface="Montserrat Light"/>
              <a:sym typeface="Montserrat Light"/>
            </a:endParaRPr>
          </a:p>
          <a:p>
            <a:pPr algn="l">
              <a:lnSpc>
                <a:spcPts val="4215"/>
              </a:lnSpc>
              <a:spcBef>
                <a:spcPct val="0"/>
              </a:spcBef>
            </a:pPr>
            <a:endParaRPr lang="en-US" sz="2810" spc="28">
              <a:solidFill>
                <a:srgbClr val="000000"/>
              </a:solidFill>
              <a:latin typeface="Montserrat Light"/>
              <a:ea typeface="Montserrat Light"/>
              <a:cs typeface="Montserrat Light"/>
              <a:sym typeface="Montserrat Light"/>
            </a:endParaRPr>
          </a:p>
          <a:p>
            <a:pPr algn="l">
              <a:lnSpc>
                <a:spcPts val="4215"/>
              </a:lnSpc>
              <a:spcBef>
                <a:spcPct val="0"/>
              </a:spcBef>
            </a:pPr>
            <a:r>
              <a:rPr lang="en-US" sz="2810" spc="28">
                <a:solidFill>
                  <a:srgbClr val="000000"/>
                </a:solidFill>
                <a:latin typeface="Montserrat Light"/>
                <a:ea typeface="Montserrat Light"/>
                <a:cs typeface="Montserrat Light"/>
                <a:sym typeface="Montserrat Light"/>
              </a:rPr>
              <a:t>En cas d’absence de ce facteur (par exemple après une chirurgie gastrique ou une gastrite sévère), la vitamine B12 ne peut pas être absorbée, ce qui entraîne une carence et peut provoquer une anémie pernicieuse et des troubles neurologiques.</a:t>
            </a:r>
          </a:p>
          <a:p>
            <a:pPr algn="ctr">
              <a:lnSpc>
                <a:spcPts val="3015"/>
              </a:lnSpc>
              <a:spcBef>
                <a:spcPct val="0"/>
              </a:spcBef>
            </a:pPr>
            <a:endParaRPr lang="en-US" sz="2810" spc="28">
              <a:solidFill>
                <a:srgbClr val="000000"/>
              </a:solidFill>
              <a:latin typeface="Montserrat Light"/>
              <a:ea typeface="Montserrat Light"/>
              <a:cs typeface="Montserrat Light"/>
              <a:sym typeface="Montserrat Light"/>
            </a:endParaRPr>
          </a:p>
        </p:txBody>
      </p:sp>
      <p:sp>
        <p:nvSpPr>
          <p:cNvPr id="3" name="TextBox 3"/>
          <p:cNvSpPr txBox="1"/>
          <p:nvPr/>
        </p:nvSpPr>
        <p:spPr>
          <a:xfrm rot="-905815">
            <a:off x="394862" y="2390457"/>
            <a:ext cx="2803668" cy="795606"/>
          </a:xfrm>
          <a:prstGeom prst="rect">
            <a:avLst/>
          </a:prstGeom>
        </p:spPr>
        <p:txBody>
          <a:bodyPr lIns="0" tIns="0" rIns="0" bIns="0" rtlCol="0" anchor="t">
            <a:spAutoFit/>
          </a:bodyPr>
          <a:lstStyle/>
          <a:p>
            <a:pPr algn="ctr">
              <a:lnSpc>
                <a:spcPts val="4295"/>
              </a:lnSpc>
              <a:spcBef>
                <a:spcPct val="0"/>
              </a:spcBef>
            </a:pPr>
            <a:r>
              <a:rPr lang="en-US" sz="3067" b="1">
                <a:solidFill>
                  <a:srgbClr val="006C3F"/>
                </a:solidFill>
                <a:latin typeface="Recoleta Bold"/>
                <a:ea typeface="Recoleta Bold"/>
                <a:cs typeface="Recoleta Bold"/>
                <a:sym typeface="Recoleta Bold"/>
              </a:rPr>
              <a:t>Compétence 15</a:t>
            </a:r>
          </a:p>
        </p:txBody>
      </p:sp>
      <p:sp>
        <p:nvSpPr>
          <p:cNvPr id="4" name="TextBox 4"/>
          <p:cNvSpPr txBox="1"/>
          <p:nvPr/>
        </p:nvSpPr>
        <p:spPr>
          <a:xfrm rot="-819045">
            <a:off x="397352" y="6509325"/>
            <a:ext cx="2802136" cy="795290"/>
          </a:xfrm>
          <a:prstGeom prst="rect">
            <a:avLst/>
          </a:prstGeom>
        </p:spPr>
        <p:txBody>
          <a:bodyPr lIns="0" tIns="0" rIns="0" bIns="0" rtlCol="0" anchor="t">
            <a:spAutoFit/>
          </a:bodyPr>
          <a:lstStyle/>
          <a:p>
            <a:pPr algn="ctr">
              <a:lnSpc>
                <a:spcPts val="4295"/>
              </a:lnSpc>
              <a:spcBef>
                <a:spcPct val="0"/>
              </a:spcBef>
            </a:pPr>
            <a:r>
              <a:rPr lang="en-US" sz="3067" b="1">
                <a:solidFill>
                  <a:srgbClr val="006C3F"/>
                </a:solidFill>
                <a:latin typeface="Recoleta Bold"/>
                <a:ea typeface="Recoleta Bold"/>
                <a:cs typeface="Recoleta Bold"/>
                <a:sym typeface="Recoleta Bold"/>
              </a:rPr>
              <a:t>Compétence 14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765861" y="2529689"/>
            <a:ext cx="5669752" cy="4529402"/>
          </a:xfrm>
          <a:custGeom>
            <a:avLst/>
            <a:gdLst/>
            <a:ahLst/>
            <a:cxnLst/>
            <a:rect l="l" t="t" r="r" b="b"/>
            <a:pathLst>
              <a:path w="5669752" h="4529402">
                <a:moveTo>
                  <a:pt x="0" y="0"/>
                </a:moveTo>
                <a:lnTo>
                  <a:pt x="5669752" y="0"/>
                </a:lnTo>
                <a:lnTo>
                  <a:pt x="5669752" y="4529402"/>
                </a:lnTo>
                <a:lnTo>
                  <a:pt x="0" y="4529402"/>
                </a:lnTo>
                <a:lnTo>
                  <a:pt x="0" y="0"/>
                </a:lnTo>
                <a:close/>
              </a:path>
            </a:pathLst>
          </a:custGeom>
          <a:blipFill>
            <a:blip r:embed="rId2"/>
            <a:stretch>
              <a:fillRect l="-9952" r="-9952"/>
            </a:stretch>
          </a:blipFill>
        </p:spPr>
        <p:txBody>
          <a:bodyPr/>
          <a:lstStyle/>
          <a:p>
            <a:endParaRPr lang="fr-CA"/>
          </a:p>
        </p:txBody>
      </p:sp>
      <p:grpSp>
        <p:nvGrpSpPr>
          <p:cNvPr id="3" name="Group 3"/>
          <p:cNvGrpSpPr/>
          <p:nvPr/>
        </p:nvGrpSpPr>
        <p:grpSpPr>
          <a:xfrm>
            <a:off x="6788476" y="3238987"/>
            <a:ext cx="10470824" cy="3110806"/>
            <a:chOff x="0" y="0"/>
            <a:chExt cx="13961099" cy="4147741"/>
          </a:xfrm>
        </p:grpSpPr>
        <p:sp>
          <p:nvSpPr>
            <p:cNvPr id="4" name="TextBox 4"/>
            <p:cNvSpPr txBox="1"/>
            <p:nvPr/>
          </p:nvSpPr>
          <p:spPr>
            <a:xfrm>
              <a:off x="0" y="-66675"/>
              <a:ext cx="13961099" cy="860733"/>
            </a:xfrm>
            <a:prstGeom prst="rect">
              <a:avLst/>
            </a:prstGeom>
          </p:spPr>
          <p:txBody>
            <a:bodyPr lIns="0" tIns="0" rIns="0" bIns="0" rtlCol="0" anchor="t">
              <a:spAutoFit/>
            </a:bodyPr>
            <a:lstStyle/>
            <a:p>
              <a:pPr algn="ctr">
                <a:lnSpc>
                  <a:spcPts val="5499"/>
                </a:lnSpc>
              </a:pPr>
              <a:r>
                <a:rPr lang="en-US" sz="3928" b="1" spc="432">
                  <a:solidFill>
                    <a:srgbClr val="FEB06A"/>
                  </a:solidFill>
                  <a:latin typeface="Montserrat Bold"/>
                  <a:ea typeface="Montserrat Bold"/>
                  <a:cs typeface="Montserrat Bold"/>
                  <a:sym typeface="Montserrat Bold"/>
                </a:rPr>
                <a:t>VITAMINES LIPOSOLUBLES</a:t>
              </a:r>
            </a:p>
          </p:txBody>
        </p:sp>
        <p:sp>
          <p:nvSpPr>
            <p:cNvPr id="5" name="TextBox 5"/>
            <p:cNvSpPr txBox="1"/>
            <p:nvPr/>
          </p:nvSpPr>
          <p:spPr>
            <a:xfrm>
              <a:off x="0" y="1254966"/>
              <a:ext cx="13961099" cy="2892775"/>
            </a:xfrm>
            <a:prstGeom prst="rect">
              <a:avLst/>
            </a:prstGeom>
          </p:spPr>
          <p:txBody>
            <a:bodyPr lIns="0" tIns="0" rIns="0" bIns="0" rtlCol="0" anchor="t">
              <a:spAutoFit/>
            </a:bodyPr>
            <a:lstStyle/>
            <a:p>
              <a:pPr marL="635081" lvl="1" indent="-317541" algn="l">
                <a:lnSpc>
                  <a:spcPts val="4412"/>
                </a:lnSpc>
                <a:buFont typeface="Arial"/>
                <a:buChar char="•"/>
              </a:pPr>
              <a:r>
                <a:rPr lang="en-US" sz="2941" spc="29">
                  <a:solidFill>
                    <a:srgbClr val="FEB06A"/>
                  </a:solidFill>
                  <a:latin typeface="Montserrat Light"/>
                  <a:ea typeface="Montserrat Light"/>
                  <a:cs typeface="Montserrat Light"/>
                  <a:sym typeface="Montserrat Light"/>
                </a:rPr>
                <a:t>Vitamine A</a:t>
              </a:r>
            </a:p>
            <a:p>
              <a:pPr marL="635081" lvl="1" indent="-317541" algn="l">
                <a:lnSpc>
                  <a:spcPts val="4412"/>
                </a:lnSpc>
                <a:buFont typeface="Arial"/>
                <a:buChar char="•"/>
              </a:pPr>
              <a:r>
                <a:rPr lang="en-US" sz="2941" spc="29">
                  <a:solidFill>
                    <a:srgbClr val="FEB06A"/>
                  </a:solidFill>
                  <a:latin typeface="Montserrat Light"/>
                  <a:ea typeface="Montserrat Light"/>
                  <a:cs typeface="Montserrat Light"/>
                  <a:sym typeface="Montserrat Light"/>
                </a:rPr>
                <a:t>Vitamine D</a:t>
              </a:r>
            </a:p>
            <a:p>
              <a:pPr marL="635081" lvl="1" indent="-317541" algn="l">
                <a:lnSpc>
                  <a:spcPts val="4412"/>
                </a:lnSpc>
                <a:buFont typeface="Arial"/>
                <a:buChar char="•"/>
              </a:pPr>
              <a:r>
                <a:rPr lang="en-US" sz="2941" spc="29">
                  <a:solidFill>
                    <a:srgbClr val="FEB06A"/>
                  </a:solidFill>
                  <a:latin typeface="Montserrat Light"/>
                  <a:ea typeface="Montserrat Light"/>
                  <a:cs typeface="Montserrat Light"/>
                  <a:sym typeface="Montserrat Light"/>
                </a:rPr>
                <a:t>Vitamine E</a:t>
              </a:r>
            </a:p>
            <a:p>
              <a:pPr marL="635081" lvl="1" indent="-317541" algn="l">
                <a:lnSpc>
                  <a:spcPts val="4412"/>
                </a:lnSpc>
                <a:buFont typeface="Arial"/>
                <a:buChar char="•"/>
              </a:pPr>
              <a:r>
                <a:rPr lang="en-US" sz="2941" spc="29">
                  <a:solidFill>
                    <a:srgbClr val="FEB06A"/>
                  </a:solidFill>
                  <a:latin typeface="Montserrat Light"/>
                  <a:ea typeface="Montserrat Light"/>
                  <a:cs typeface="Montserrat Light"/>
                  <a:sym typeface="Montserrat Light"/>
                </a:rPr>
                <a:t>Vitamine K</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98374" y="6528"/>
            <a:ext cx="11808053" cy="10273943"/>
          </a:xfrm>
          <a:custGeom>
            <a:avLst/>
            <a:gdLst/>
            <a:ahLst/>
            <a:cxnLst/>
            <a:rect l="l" t="t" r="r" b="b"/>
            <a:pathLst>
              <a:path w="11808053" h="10273943">
                <a:moveTo>
                  <a:pt x="0" y="0"/>
                </a:moveTo>
                <a:lnTo>
                  <a:pt x="11808053" y="0"/>
                </a:lnTo>
                <a:lnTo>
                  <a:pt x="11808053" y="10273944"/>
                </a:lnTo>
                <a:lnTo>
                  <a:pt x="0" y="10273944"/>
                </a:lnTo>
                <a:lnTo>
                  <a:pt x="0" y="0"/>
                </a:lnTo>
                <a:close/>
              </a:path>
            </a:pathLst>
          </a:custGeom>
          <a:blipFill>
            <a:blip r:embed="rId2"/>
            <a:stretch>
              <a:fillRect l="-15296" r="-15296"/>
            </a:stretch>
          </a:blipFill>
        </p:spPr>
        <p:txBody>
          <a:bodyPr/>
          <a:lstStyle/>
          <a:p>
            <a:endParaRPr lang="fr-CA"/>
          </a:p>
        </p:txBody>
      </p:sp>
      <p:sp>
        <p:nvSpPr>
          <p:cNvPr id="3" name="AutoShape 3"/>
          <p:cNvSpPr/>
          <p:nvPr/>
        </p:nvSpPr>
        <p:spPr>
          <a:xfrm>
            <a:off x="5072880" y="2510582"/>
            <a:ext cx="13781902" cy="5265837"/>
          </a:xfrm>
          <a:prstGeom prst="rect">
            <a:avLst/>
          </a:prstGeom>
          <a:solidFill>
            <a:srgbClr val="FEB06A"/>
          </a:solidFill>
        </p:spPr>
        <p:txBody>
          <a:bodyPr/>
          <a:lstStyle/>
          <a:p>
            <a:endParaRPr lang="fr-CA"/>
          </a:p>
        </p:txBody>
      </p:sp>
      <p:grpSp>
        <p:nvGrpSpPr>
          <p:cNvPr id="4" name="Group 4"/>
          <p:cNvGrpSpPr/>
          <p:nvPr/>
        </p:nvGrpSpPr>
        <p:grpSpPr>
          <a:xfrm>
            <a:off x="10070477" y="4473016"/>
            <a:ext cx="7188823" cy="1791463"/>
            <a:chOff x="0" y="0"/>
            <a:chExt cx="9585097" cy="2388617"/>
          </a:xfrm>
        </p:grpSpPr>
        <p:sp>
          <p:nvSpPr>
            <p:cNvPr id="5" name="TextBox 5"/>
            <p:cNvSpPr txBox="1"/>
            <p:nvPr/>
          </p:nvSpPr>
          <p:spPr>
            <a:xfrm>
              <a:off x="0" y="-76835"/>
              <a:ext cx="9585097" cy="1240968"/>
            </a:xfrm>
            <a:prstGeom prst="rect">
              <a:avLst/>
            </a:prstGeom>
          </p:spPr>
          <p:txBody>
            <a:bodyPr lIns="0" tIns="0" rIns="0" bIns="0" rtlCol="0" anchor="t">
              <a:spAutoFit/>
            </a:bodyPr>
            <a:lstStyle/>
            <a:p>
              <a:pPr algn="l">
                <a:lnSpc>
                  <a:spcPts val="7624"/>
                </a:lnSpc>
              </a:pPr>
              <a:r>
                <a:rPr lang="en-US" sz="5820" b="1" spc="168">
                  <a:solidFill>
                    <a:srgbClr val="FBF6F3"/>
                  </a:solidFill>
                  <a:latin typeface="Montserrat Bold"/>
                  <a:ea typeface="Montserrat Bold"/>
                  <a:cs typeface="Montserrat Bold"/>
                  <a:sym typeface="Montserrat Bold"/>
                </a:rPr>
                <a:t>COURS 3</a:t>
              </a:r>
            </a:p>
          </p:txBody>
        </p:sp>
        <p:sp>
          <p:nvSpPr>
            <p:cNvPr id="6" name="TextBox 6"/>
            <p:cNvSpPr txBox="1"/>
            <p:nvPr/>
          </p:nvSpPr>
          <p:spPr>
            <a:xfrm>
              <a:off x="0" y="1927099"/>
              <a:ext cx="9585097" cy="461518"/>
            </a:xfrm>
            <a:prstGeom prst="rect">
              <a:avLst/>
            </a:prstGeom>
          </p:spPr>
          <p:txBody>
            <a:bodyPr lIns="0" tIns="0" rIns="0" bIns="0" rtlCol="0" anchor="t">
              <a:spAutoFit/>
            </a:bodyPr>
            <a:lstStyle/>
            <a:p>
              <a:pPr algn="l">
                <a:lnSpc>
                  <a:spcPts val="3060"/>
                </a:lnSpc>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574898" y="2286432"/>
            <a:ext cx="5800121" cy="5442491"/>
          </a:xfrm>
          <a:custGeom>
            <a:avLst/>
            <a:gdLst/>
            <a:ahLst/>
            <a:cxnLst/>
            <a:rect l="l" t="t" r="r" b="b"/>
            <a:pathLst>
              <a:path w="5800121" h="5442491">
                <a:moveTo>
                  <a:pt x="0" y="0"/>
                </a:moveTo>
                <a:lnTo>
                  <a:pt x="5800120" y="0"/>
                </a:lnTo>
                <a:lnTo>
                  <a:pt x="5800120" y="5442491"/>
                </a:lnTo>
                <a:lnTo>
                  <a:pt x="0" y="5442491"/>
                </a:lnTo>
                <a:lnTo>
                  <a:pt x="0" y="0"/>
                </a:lnTo>
                <a:close/>
              </a:path>
            </a:pathLst>
          </a:custGeom>
          <a:blipFill>
            <a:blip r:embed="rId2"/>
            <a:stretch>
              <a:fillRect l="-10312" r="-26173"/>
            </a:stretch>
          </a:blipFill>
        </p:spPr>
        <p:txBody>
          <a:bodyPr/>
          <a:lstStyle/>
          <a:p>
            <a:endParaRPr lang="fr-CA"/>
          </a:p>
        </p:txBody>
      </p:sp>
      <p:grpSp>
        <p:nvGrpSpPr>
          <p:cNvPr id="3" name="Group 3"/>
          <p:cNvGrpSpPr/>
          <p:nvPr/>
        </p:nvGrpSpPr>
        <p:grpSpPr>
          <a:xfrm>
            <a:off x="6788476" y="3812403"/>
            <a:ext cx="11169044" cy="1998345"/>
            <a:chOff x="0" y="0"/>
            <a:chExt cx="14892059" cy="2664460"/>
          </a:xfrm>
        </p:grpSpPr>
        <p:sp>
          <p:nvSpPr>
            <p:cNvPr id="4" name="TextBox 4"/>
            <p:cNvSpPr txBox="1"/>
            <p:nvPr/>
          </p:nvSpPr>
          <p:spPr>
            <a:xfrm>
              <a:off x="0" y="-66675"/>
              <a:ext cx="14892059" cy="860733"/>
            </a:xfrm>
            <a:prstGeom prst="rect">
              <a:avLst/>
            </a:prstGeom>
          </p:spPr>
          <p:txBody>
            <a:bodyPr lIns="0" tIns="0" rIns="0" bIns="0" rtlCol="0" anchor="t">
              <a:spAutoFit/>
            </a:bodyPr>
            <a:lstStyle/>
            <a:p>
              <a:pPr algn="ctr">
                <a:lnSpc>
                  <a:spcPts val="5499"/>
                </a:lnSpc>
              </a:pPr>
              <a:r>
                <a:rPr lang="en-US" sz="3928" spc="432">
                  <a:solidFill>
                    <a:srgbClr val="FEB06A"/>
                  </a:solidFill>
                  <a:latin typeface="Montserrat"/>
                  <a:ea typeface="Montserrat"/>
                  <a:cs typeface="Montserrat"/>
                  <a:sym typeface="Montserrat"/>
                </a:rPr>
                <a:t>VITAMINE A</a:t>
              </a:r>
            </a:p>
          </p:txBody>
        </p:sp>
        <p:sp>
          <p:nvSpPr>
            <p:cNvPr id="5" name="TextBox 5"/>
            <p:cNvSpPr txBox="1"/>
            <p:nvPr/>
          </p:nvSpPr>
          <p:spPr>
            <a:xfrm>
              <a:off x="0" y="1254966"/>
              <a:ext cx="14892059" cy="1409494"/>
            </a:xfrm>
            <a:prstGeom prst="rect">
              <a:avLst/>
            </a:prstGeom>
          </p:spPr>
          <p:txBody>
            <a:bodyPr lIns="0" tIns="0" rIns="0" bIns="0" rtlCol="0" anchor="t">
              <a:spAutoFit/>
            </a:bodyPr>
            <a:lstStyle/>
            <a:p>
              <a:pPr algn="l">
                <a:lnSpc>
                  <a:spcPts val="4412"/>
                </a:lnSpc>
              </a:pPr>
              <a:r>
                <a:rPr lang="en-US" sz="2941" b="1" spc="29">
                  <a:solidFill>
                    <a:srgbClr val="FEB06A"/>
                  </a:solidFill>
                  <a:latin typeface="Montserrat Bold"/>
                  <a:ea typeface="Montserrat Bold"/>
                  <a:cs typeface="Montserrat Bold"/>
                  <a:sym typeface="Montserrat Bold"/>
                </a:rPr>
                <a:t>La vitamine A, </a:t>
              </a:r>
              <a:r>
                <a:rPr lang="en-US" sz="2941" spc="29">
                  <a:solidFill>
                    <a:srgbClr val="FEB06A"/>
                  </a:solidFill>
                  <a:latin typeface="Montserrat"/>
                  <a:ea typeface="Montserrat"/>
                  <a:cs typeface="Montserrat"/>
                  <a:sym typeface="Montserrat"/>
                </a:rPr>
                <a:t>aussi appelée</a:t>
              </a:r>
              <a:r>
                <a:rPr lang="en-US" sz="2941" b="1" spc="29">
                  <a:solidFill>
                    <a:srgbClr val="FEB06A"/>
                  </a:solidFill>
                  <a:latin typeface="Montserrat Bold"/>
                  <a:ea typeface="Montserrat Bold"/>
                  <a:cs typeface="Montserrat Bold"/>
                  <a:sym typeface="Montserrat Bold"/>
                </a:rPr>
                <a:t> rétinol, </a:t>
              </a:r>
              <a:r>
                <a:rPr lang="en-US" sz="2941" spc="29">
                  <a:solidFill>
                    <a:srgbClr val="FEB06A"/>
                  </a:solidFill>
                  <a:latin typeface="Montserrat"/>
                  <a:ea typeface="Montserrat"/>
                  <a:cs typeface="Montserrat"/>
                  <a:sym typeface="Montserrat"/>
                </a:rPr>
                <a:t>a été la première vitamine liposoluble identifiée </a:t>
              </a:r>
              <a:r>
                <a:rPr lang="en-US" sz="2941" b="1" spc="29">
                  <a:solidFill>
                    <a:srgbClr val="FEB06A"/>
                  </a:solidFill>
                  <a:latin typeface="Montserrat Bold"/>
                  <a:ea typeface="Montserrat Bold"/>
                  <a:cs typeface="Montserrat Bold"/>
                  <a:sym typeface="Montserrat Bold"/>
                </a:rPr>
                <a:t>?</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329746"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4937541" y="1566349"/>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8178779"/>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0" y="3919503"/>
            <a:ext cx="5329746" cy="4409644"/>
          </a:xfrm>
          <a:custGeom>
            <a:avLst/>
            <a:gdLst/>
            <a:ahLst/>
            <a:cxnLst/>
            <a:rect l="l" t="t" r="r" b="b"/>
            <a:pathLst>
              <a:path w="5329746" h="4409644">
                <a:moveTo>
                  <a:pt x="0" y="0"/>
                </a:moveTo>
                <a:lnTo>
                  <a:pt x="5329746" y="0"/>
                </a:lnTo>
                <a:lnTo>
                  <a:pt x="5329746" y="4409644"/>
                </a:lnTo>
                <a:lnTo>
                  <a:pt x="0" y="4409644"/>
                </a:lnTo>
                <a:lnTo>
                  <a:pt x="0" y="0"/>
                </a:lnTo>
                <a:close/>
              </a:path>
            </a:pathLst>
          </a:custGeom>
          <a:blipFill>
            <a:blip r:embed="rId3"/>
            <a:stretch>
              <a:fillRect l="-19479" t="-16742" r="-25493"/>
            </a:stretch>
          </a:blipFill>
        </p:spPr>
        <p:txBody>
          <a:bodyPr/>
          <a:lstStyle/>
          <a:p>
            <a:endParaRPr lang="fr-CA"/>
          </a:p>
        </p:txBody>
      </p:sp>
      <p:sp>
        <p:nvSpPr>
          <p:cNvPr id="9" name="TextBox 9"/>
          <p:cNvSpPr txBox="1"/>
          <p:nvPr/>
        </p:nvSpPr>
        <p:spPr>
          <a:xfrm>
            <a:off x="1028700" y="849756"/>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la vitamine A</a:t>
            </a:r>
          </a:p>
        </p:txBody>
      </p:sp>
      <p:sp>
        <p:nvSpPr>
          <p:cNvPr id="10" name="TextBox 10"/>
          <p:cNvSpPr txBox="1"/>
          <p:nvPr/>
        </p:nvSpPr>
        <p:spPr>
          <a:xfrm>
            <a:off x="7916783" y="1509199"/>
            <a:ext cx="8405880" cy="521208"/>
          </a:xfrm>
          <a:prstGeom prst="rect">
            <a:avLst/>
          </a:prstGeom>
        </p:spPr>
        <p:txBody>
          <a:bodyPr lIns="0" tIns="0" rIns="0" bIns="0" rtlCol="0" anchor="t">
            <a:spAutoFit/>
          </a:bodyPr>
          <a:lstStyle/>
          <a:p>
            <a:pPr algn="l">
              <a:lnSpc>
                <a:spcPts val="4346"/>
              </a:lnSpc>
            </a:pPr>
            <a:endParaRPr/>
          </a:p>
        </p:txBody>
      </p:sp>
      <p:grpSp>
        <p:nvGrpSpPr>
          <p:cNvPr id="11" name="Group 11"/>
          <p:cNvGrpSpPr/>
          <p:nvPr/>
        </p:nvGrpSpPr>
        <p:grpSpPr>
          <a:xfrm>
            <a:off x="7178086" y="952180"/>
            <a:ext cx="10648436" cy="4119236"/>
            <a:chOff x="0" y="0"/>
            <a:chExt cx="14197914" cy="5492314"/>
          </a:xfrm>
        </p:grpSpPr>
        <p:sp>
          <p:nvSpPr>
            <p:cNvPr id="12" name="TextBox 12"/>
            <p:cNvSpPr txBox="1"/>
            <p:nvPr/>
          </p:nvSpPr>
          <p:spPr>
            <a:xfrm>
              <a:off x="0" y="-57150"/>
              <a:ext cx="14197914" cy="675894"/>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0" y="697302"/>
              <a:ext cx="14197914" cy="48204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Permettre la vision nocturne.</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Entretenir des structures épithéliales normales.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Favoriser la croissance et le développement des os et des dents.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Augmenter la résistance aux infections.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Permettre la reproduction et la lactation.</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Agir comme antioxydant.</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Maintenir l’intégrité de la peau.</a:t>
              </a:r>
            </a:p>
            <a:p>
              <a:pPr algn="l">
                <a:lnSpc>
                  <a:spcPts val="3633"/>
                </a:lnSpc>
              </a:pPr>
              <a:endParaRPr lang="en-US" sz="2422" spc="24">
                <a:solidFill>
                  <a:srgbClr val="FEB06A"/>
                </a:solidFill>
                <a:latin typeface="Montserrat"/>
                <a:ea typeface="Montserrat"/>
                <a:cs typeface="Montserrat"/>
                <a:sym typeface="Montserrat"/>
              </a:endParaRPr>
            </a:p>
          </p:txBody>
        </p:sp>
      </p:grpSp>
      <p:grpSp>
        <p:nvGrpSpPr>
          <p:cNvPr id="14" name="Group 14"/>
          <p:cNvGrpSpPr/>
          <p:nvPr/>
        </p:nvGrpSpPr>
        <p:grpSpPr>
          <a:xfrm>
            <a:off x="7916783" y="7539364"/>
            <a:ext cx="9909739" cy="2747636"/>
            <a:chOff x="0" y="0"/>
            <a:chExt cx="13212985" cy="3663514"/>
          </a:xfrm>
        </p:grpSpPr>
        <p:sp>
          <p:nvSpPr>
            <p:cNvPr id="15" name="TextBox 1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697302"/>
              <a:ext cx="13212985" cy="29916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Quand les protéines sont dégradées (catabolisme), elles libèrent de l’énergie et produisent des déchets comme l’urée, l’acide urique, la créatinine, la bilirubine, du gaz carbonique et de l’eau, qui seront éliminés par le corps.</a:t>
              </a:r>
            </a:p>
            <a:p>
              <a:pPr algn="l">
                <a:lnSpc>
                  <a:spcPts val="3633"/>
                </a:lnSpc>
              </a:pPr>
              <a:endParaRPr lang="en-US" sz="2422" spc="24">
                <a:solidFill>
                  <a:srgbClr val="FEB06A"/>
                </a:solidFill>
                <a:latin typeface="Montserrat"/>
                <a:ea typeface="Montserrat"/>
                <a:cs typeface="Montserrat"/>
                <a:sym typeface="Montserra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1644580"/>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328491" y="3442157"/>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491242" y="5273134"/>
            <a:ext cx="1862740" cy="276573"/>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0" name="Freeform 10"/>
          <p:cNvSpPr/>
          <p:nvPr/>
        </p:nvSpPr>
        <p:spPr>
          <a:xfrm>
            <a:off x="-29707" y="4051943"/>
            <a:ext cx="5520949" cy="4114800"/>
          </a:xfrm>
          <a:custGeom>
            <a:avLst/>
            <a:gdLst/>
            <a:ahLst/>
            <a:cxnLst/>
            <a:rect l="l" t="t" r="r" b="b"/>
            <a:pathLst>
              <a:path w="5520949" h="4114800">
                <a:moveTo>
                  <a:pt x="0" y="0"/>
                </a:moveTo>
                <a:lnTo>
                  <a:pt x="5520949" y="0"/>
                </a:lnTo>
                <a:lnTo>
                  <a:pt x="5520949" y="4114800"/>
                </a:lnTo>
                <a:lnTo>
                  <a:pt x="0" y="4114800"/>
                </a:lnTo>
                <a:lnTo>
                  <a:pt x="0" y="0"/>
                </a:lnTo>
                <a:close/>
              </a:path>
            </a:pathLst>
          </a:custGeom>
          <a:blipFill>
            <a:blip r:embed="rId3"/>
            <a:stretch>
              <a:fillRect r="-11865"/>
            </a:stretch>
          </a:blipFill>
        </p:spPr>
        <p:txBody>
          <a:bodyPr/>
          <a:lstStyle/>
          <a:p>
            <a:endParaRPr lang="fr-CA"/>
          </a:p>
        </p:txBody>
      </p:sp>
      <p:sp>
        <p:nvSpPr>
          <p:cNvPr id="11" name="TextBox 11"/>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Sources de vitamine A</a:t>
            </a:r>
          </a:p>
        </p:txBody>
      </p:sp>
      <p:grpSp>
        <p:nvGrpSpPr>
          <p:cNvPr id="12" name="Group 12"/>
          <p:cNvGrpSpPr/>
          <p:nvPr/>
        </p:nvGrpSpPr>
        <p:grpSpPr>
          <a:xfrm>
            <a:off x="7916783" y="1028700"/>
            <a:ext cx="9167219" cy="918836"/>
            <a:chOff x="0" y="0"/>
            <a:chExt cx="12222958" cy="1225114"/>
          </a:xfrm>
        </p:grpSpPr>
        <p:sp>
          <p:nvSpPr>
            <p:cNvPr id="13" name="TextBox 13"/>
            <p:cNvSpPr txBox="1"/>
            <p:nvPr/>
          </p:nvSpPr>
          <p:spPr>
            <a:xfrm>
              <a:off x="0" y="-57150"/>
              <a:ext cx="12222958" cy="675894"/>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0" y="697302"/>
              <a:ext cx="12222958"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Huile de foie de poisson</a:t>
              </a:r>
            </a:p>
          </p:txBody>
        </p:sp>
      </p:grpSp>
      <p:grpSp>
        <p:nvGrpSpPr>
          <p:cNvPr id="15" name="Group 15"/>
          <p:cNvGrpSpPr/>
          <p:nvPr/>
        </p:nvGrpSpPr>
        <p:grpSpPr>
          <a:xfrm>
            <a:off x="7916783" y="2921208"/>
            <a:ext cx="8405880" cy="918836"/>
            <a:chOff x="0" y="0"/>
            <a:chExt cx="11207840" cy="1225114"/>
          </a:xfrm>
        </p:grpSpPr>
        <p:sp>
          <p:nvSpPr>
            <p:cNvPr id="16" name="TextBox 16"/>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0" y="697302"/>
              <a:ext cx="11207840"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Abats  (foie, rognon)</a:t>
              </a:r>
            </a:p>
          </p:txBody>
        </p:sp>
      </p:grpSp>
      <p:grpSp>
        <p:nvGrpSpPr>
          <p:cNvPr id="18" name="Group 18"/>
          <p:cNvGrpSpPr/>
          <p:nvPr/>
        </p:nvGrpSpPr>
        <p:grpSpPr>
          <a:xfrm>
            <a:off x="7916783" y="4630871"/>
            <a:ext cx="9909739" cy="918836"/>
            <a:chOff x="0" y="0"/>
            <a:chExt cx="13212985" cy="1225114"/>
          </a:xfrm>
        </p:grpSpPr>
        <p:sp>
          <p:nvSpPr>
            <p:cNvPr id="19" name="TextBox 19"/>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0" name="TextBox 20"/>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Lait entier, beurre, jaune d’œuf etc.</a:t>
              </a:r>
            </a:p>
          </p:txBody>
        </p:sp>
      </p:grpSp>
      <p:sp>
        <p:nvSpPr>
          <p:cNvPr id="21" name="TextBox 21"/>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grpSp>
        <p:nvGrpSpPr>
          <p:cNvPr id="22" name="Group 22"/>
          <p:cNvGrpSpPr/>
          <p:nvPr/>
        </p:nvGrpSpPr>
        <p:grpSpPr>
          <a:xfrm rot="-10800000">
            <a:off x="5409866" y="7262792"/>
            <a:ext cx="1862740" cy="276573"/>
            <a:chOff x="0" y="0"/>
            <a:chExt cx="3583940" cy="532130"/>
          </a:xfrm>
        </p:grpSpPr>
        <p:sp>
          <p:nvSpPr>
            <p:cNvPr id="23" name="Freeform 23"/>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24" name="Group 24"/>
          <p:cNvGrpSpPr/>
          <p:nvPr/>
        </p:nvGrpSpPr>
        <p:grpSpPr>
          <a:xfrm>
            <a:off x="7769262" y="6620529"/>
            <a:ext cx="9909739" cy="1376036"/>
            <a:chOff x="0" y="0"/>
            <a:chExt cx="13212985" cy="1834714"/>
          </a:xfrm>
        </p:grpSpPr>
        <p:sp>
          <p:nvSpPr>
            <p:cNvPr id="25" name="TextBox 2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6" name="TextBox 26"/>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(sous forme de carotène) </a:t>
              </a:r>
            </a:p>
            <a:p>
              <a:pPr algn="l">
                <a:lnSpc>
                  <a:spcPts val="3633"/>
                </a:lnSpc>
              </a:pPr>
              <a:r>
                <a:rPr lang="en-US" sz="2422" spc="24">
                  <a:solidFill>
                    <a:srgbClr val="FEB06A"/>
                  </a:solidFill>
                  <a:latin typeface="Montserrat Light"/>
                  <a:ea typeface="Montserrat Light"/>
                  <a:cs typeface="Montserrat Light"/>
                  <a:sym typeface="Montserrat Light"/>
                </a:rPr>
                <a:t>Carottes, pêches, courges, patates douces etc.</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6788476" y="2155053"/>
            <a:ext cx="11169044" cy="5313045"/>
            <a:chOff x="0" y="0"/>
            <a:chExt cx="14892059" cy="7084060"/>
          </a:xfrm>
        </p:grpSpPr>
        <p:sp>
          <p:nvSpPr>
            <p:cNvPr id="3" name="TextBox 3"/>
            <p:cNvSpPr txBox="1"/>
            <p:nvPr/>
          </p:nvSpPr>
          <p:spPr>
            <a:xfrm>
              <a:off x="0" y="-66675"/>
              <a:ext cx="14892059" cy="860733"/>
            </a:xfrm>
            <a:prstGeom prst="rect">
              <a:avLst/>
            </a:prstGeom>
          </p:spPr>
          <p:txBody>
            <a:bodyPr lIns="0" tIns="0" rIns="0" bIns="0" rtlCol="0" anchor="t">
              <a:spAutoFit/>
            </a:bodyPr>
            <a:lstStyle/>
            <a:p>
              <a:pPr algn="ctr">
                <a:lnSpc>
                  <a:spcPts val="5499"/>
                </a:lnSpc>
              </a:pPr>
              <a:r>
                <a:rPr lang="en-US" sz="3928" spc="432">
                  <a:solidFill>
                    <a:srgbClr val="FEB06A"/>
                  </a:solidFill>
                  <a:latin typeface="Montserrat"/>
                  <a:ea typeface="Montserrat"/>
                  <a:cs typeface="Montserrat"/>
                  <a:sym typeface="Montserrat"/>
                </a:rPr>
                <a:t>VITAMINE D</a:t>
              </a:r>
            </a:p>
          </p:txBody>
        </p:sp>
        <p:sp>
          <p:nvSpPr>
            <p:cNvPr id="4" name="TextBox 4"/>
            <p:cNvSpPr txBox="1"/>
            <p:nvPr/>
          </p:nvSpPr>
          <p:spPr>
            <a:xfrm>
              <a:off x="0" y="1254966"/>
              <a:ext cx="14892059" cy="5829094"/>
            </a:xfrm>
            <a:prstGeom prst="rect">
              <a:avLst/>
            </a:prstGeom>
          </p:spPr>
          <p:txBody>
            <a:bodyPr lIns="0" tIns="0" rIns="0" bIns="0" rtlCol="0" anchor="t">
              <a:spAutoFit/>
            </a:bodyPr>
            <a:lstStyle/>
            <a:p>
              <a:pPr algn="l">
                <a:lnSpc>
                  <a:spcPts val="4412"/>
                </a:lnSpc>
              </a:pPr>
              <a:r>
                <a:rPr lang="en-US" sz="2941" b="1" spc="29">
                  <a:solidFill>
                    <a:srgbClr val="FEB06A"/>
                  </a:solidFill>
                  <a:latin typeface="Montserrat Bold"/>
                  <a:ea typeface="Montserrat Bold"/>
                  <a:cs typeface="Montserrat Bold"/>
                  <a:sym typeface="Montserrat Bold"/>
                </a:rPr>
                <a:t>La vitamine D n’est pas seulement une vitamine : c’est aussi une prohormone !</a:t>
              </a:r>
            </a:p>
            <a:p>
              <a:pPr algn="l">
                <a:lnSpc>
                  <a:spcPts val="4412"/>
                </a:lnSpc>
              </a:pPr>
              <a:endParaRPr lang="en-US" sz="2941" b="1" spc="29">
                <a:solidFill>
                  <a:srgbClr val="FEB06A"/>
                </a:solidFill>
                <a:latin typeface="Montserrat Bold"/>
                <a:ea typeface="Montserrat Bold"/>
                <a:cs typeface="Montserrat Bold"/>
                <a:sym typeface="Montserrat Bold"/>
              </a:endParaRPr>
            </a:p>
            <a:p>
              <a:pPr algn="l">
                <a:lnSpc>
                  <a:spcPts val="4412"/>
                </a:lnSpc>
              </a:pPr>
              <a:r>
                <a:rPr lang="en-US" sz="2941" b="1" spc="29">
                  <a:solidFill>
                    <a:srgbClr val="FEB06A"/>
                  </a:solidFill>
                  <a:latin typeface="Montserrat Bold"/>
                  <a:ea typeface="Montserrat Bold"/>
                  <a:cs typeface="Montserrat Bold"/>
                  <a:sym typeface="Montserrat Bold"/>
                </a:rPr>
                <a:t> </a:t>
              </a:r>
              <a:r>
                <a:rPr lang="en-US" sz="2941" spc="29">
                  <a:solidFill>
                    <a:srgbClr val="FEB06A"/>
                  </a:solidFill>
                  <a:latin typeface="Montserrat"/>
                  <a:ea typeface="Montserrat"/>
                  <a:cs typeface="Montserrat"/>
                  <a:sym typeface="Montserrat"/>
                </a:rPr>
                <a:t>Elle est unique car l’organisme peut la synthétiser grâce à l’exposition au soleil. </a:t>
              </a:r>
            </a:p>
            <a:p>
              <a:pPr algn="l">
                <a:lnSpc>
                  <a:spcPts val="4412"/>
                </a:lnSpc>
              </a:pPr>
              <a:endParaRPr lang="en-US" sz="2941" spc="29">
                <a:solidFill>
                  <a:srgbClr val="FEB06A"/>
                </a:solidFill>
                <a:latin typeface="Montserrat"/>
                <a:ea typeface="Montserrat"/>
                <a:cs typeface="Montserrat"/>
                <a:sym typeface="Montserrat"/>
              </a:endParaRPr>
            </a:p>
            <a:p>
              <a:pPr algn="l">
                <a:lnSpc>
                  <a:spcPts val="4412"/>
                </a:lnSpc>
              </a:pPr>
              <a:r>
                <a:rPr lang="en-US" sz="2941" spc="29">
                  <a:solidFill>
                    <a:srgbClr val="FEB06A"/>
                  </a:solidFill>
                  <a:latin typeface="Montserrat"/>
                  <a:ea typeface="Montserrat"/>
                  <a:cs typeface="Montserrat"/>
                  <a:sym typeface="Montserrat"/>
                </a:rPr>
                <a:t>Elle joue un rôle essentiel dans l’absorption du calcium et du phosphore, favorisant ainsi la santé des os et des dents.</a:t>
              </a:r>
            </a:p>
          </p:txBody>
        </p:sp>
      </p:grpSp>
      <p:sp>
        <p:nvSpPr>
          <p:cNvPr id="5" name="Freeform 5"/>
          <p:cNvSpPr/>
          <p:nvPr/>
        </p:nvSpPr>
        <p:spPr>
          <a:xfrm>
            <a:off x="631854" y="3327592"/>
            <a:ext cx="5440923" cy="3631816"/>
          </a:xfrm>
          <a:custGeom>
            <a:avLst/>
            <a:gdLst/>
            <a:ahLst/>
            <a:cxnLst/>
            <a:rect l="l" t="t" r="r" b="b"/>
            <a:pathLst>
              <a:path w="5440923" h="3631816">
                <a:moveTo>
                  <a:pt x="0" y="0"/>
                </a:moveTo>
                <a:lnTo>
                  <a:pt x="5440922" y="0"/>
                </a:lnTo>
                <a:lnTo>
                  <a:pt x="5440922" y="3631816"/>
                </a:lnTo>
                <a:lnTo>
                  <a:pt x="0" y="3631816"/>
                </a:lnTo>
                <a:lnTo>
                  <a:pt x="0" y="0"/>
                </a:lnTo>
                <a:close/>
              </a:path>
            </a:pathLst>
          </a:custGeom>
          <a:blipFill>
            <a:blip r:embed="rId2"/>
            <a:stretch>
              <a:fillRect/>
            </a:stretch>
          </a:blipFill>
        </p:spPr>
        <p:txBody>
          <a:bodyPr/>
          <a:lstStyle/>
          <a:p>
            <a:endParaRPr lang="fr-CA"/>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329746"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4937541" y="1566349"/>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087945" y="6113119"/>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263" y="5183883"/>
            <a:ext cx="5329482" cy="3295633"/>
          </a:xfrm>
          <a:custGeom>
            <a:avLst/>
            <a:gdLst/>
            <a:ahLst/>
            <a:cxnLst/>
            <a:rect l="l" t="t" r="r" b="b"/>
            <a:pathLst>
              <a:path w="5329482" h="3295633">
                <a:moveTo>
                  <a:pt x="0" y="0"/>
                </a:moveTo>
                <a:lnTo>
                  <a:pt x="5329483" y="0"/>
                </a:lnTo>
                <a:lnTo>
                  <a:pt x="5329483" y="3295633"/>
                </a:lnTo>
                <a:lnTo>
                  <a:pt x="0" y="3295633"/>
                </a:lnTo>
                <a:lnTo>
                  <a:pt x="0" y="0"/>
                </a:lnTo>
                <a:close/>
              </a:path>
            </a:pathLst>
          </a:custGeom>
          <a:blipFill>
            <a:blip r:embed="rId3"/>
            <a:stretch>
              <a:fillRect t="-3971" b="-3971"/>
            </a:stretch>
          </a:blipFill>
        </p:spPr>
        <p:txBody>
          <a:bodyPr/>
          <a:lstStyle/>
          <a:p>
            <a:endParaRPr lang="fr-CA"/>
          </a:p>
        </p:txBody>
      </p:sp>
      <p:sp>
        <p:nvSpPr>
          <p:cNvPr id="9" name="TextBox 9"/>
          <p:cNvSpPr txBox="1"/>
          <p:nvPr/>
        </p:nvSpPr>
        <p:spPr>
          <a:xfrm>
            <a:off x="1028700" y="849756"/>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la vitamine D</a:t>
            </a:r>
          </a:p>
        </p:txBody>
      </p:sp>
      <p:sp>
        <p:nvSpPr>
          <p:cNvPr id="10" name="TextBox 10"/>
          <p:cNvSpPr txBox="1"/>
          <p:nvPr/>
        </p:nvSpPr>
        <p:spPr>
          <a:xfrm>
            <a:off x="7916783" y="1509199"/>
            <a:ext cx="8405880" cy="521208"/>
          </a:xfrm>
          <a:prstGeom prst="rect">
            <a:avLst/>
          </a:prstGeom>
        </p:spPr>
        <p:txBody>
          <a:bodyPr lIns="0" tIns="0" rIns="0" bIns="0" rtlCol="0" anchor="t">
            <a:spAutoFit/>
          </a:bodyPr>
          <a:lstStyle/>
          <a:p>
            <a:pPr algn="l">
              <a:lnSpc>
                <a:spcPts val="4346"/>
              </a:lnSpc>
            </a:pPr>
            <a:endParaRPr/>
          </a:p>
        </p:txBody>
      </p:sp>
      <p:grpSp>
        <p:nvGrpSpPr>
          <p:cNvPr id="11" name="Group 11"/>
          <p:cNvGrpSpPr/>
          <p:nvPr/>
        </p:nvGrpSpPr>
        <p:grpSpPr>
          <a:xfrm>
            <a:off x="7178086" y="952180"/>
            <a:ext cx="10648436" cy="3204836"/>
            <a:chOff x="0" y="0"/>
            <a:chExt cx="14197914" cy="4273114"/>
          </a:xfrm>
        </p:grpSpPr>
        <p:sp>
          <p:nvSpPr>
            <p:cNvPr id="12" name="TextBox 12"/>
            <p:cNvSpPr txBox="1"/>
            <p:nvPr/>
          </p:nvSpPr>
          <p:spPr>
            <a:xfrm>
              <a:off x="0" y="-57150"/>
              <a:ext cx="14197914" cy="675894"/>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0" y="697302"/>
              <a:ext cx="14197914" cy="36012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Participer à la croissance, au développement normal et à la formation des os et des dents.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Augmenter l’absorption du calcium et du phosphore.</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Prévenir et traiter le rachitisme.</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Traiter l’ostéoporose                                                                                                                                                                                    </a:t>
              </a:r>
            </a:p>
            <a:p>
              <a:pPr algn="l">
                <a:lnSpc>
                  <a:spcPts val="3633"/>
                </a:lnSpc>
              </a:pPr>
              <a:endParaRPr lang="en-US" sz="2422" spc="24">
                <a:solidFill>
                  <a:srgbClr val="FEB06A"/>
                </a:solidFill>
                <a:latin typeface="Montserrat"/>
                <a:ea typeface="Montserrat"/>
                <a:cs typeface="Montserrat"/>
                <a:sym typeface="Montserrat"/>
              </a:endParaRPr>
            </a:p>
          </p:txBody>
        </p:sp>
      </p:grpSp>
      <p:grpSp>
        <p:nvGrpSpPr>
          <p:cNvPr id="14" name="Group 14"/>
          <p:cNvGrpSpPr/>
          <p:nvPr/>
        </p:nvGrpSpPr>
        <p:grpSpPr>
          <a:xfrm>
            <a:off x="7547435" y="5457882"/>
            <a:ext cx="9909739" cy="2747636"/>
            <a:chOff x="0" y="0"/>
            <a:chExt cx="13212985" cy="3663514"/>
          </a:xfrm>
        </p:grpSpPr>
        <p:sp>
          <p:nvSpPr>
            <p:cNvPr id="15" name="TextBox 1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697302"/>
              <a:ext cx="13212985" cy="29916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Quand les protéines sont dégradées (catabolisme), elles libèrent de l’énergie et produisent des déchets comme l’urée, l’acide urique, la créatinine, la bilirubine, du gaz carbonique et de l’eau, qui seront éliminés par le corps.</a:t>
              </a:r>
            </a:p>
            <a:p>
              <a:pPr algn="l">
                <a:lnSpc>
                  <a:spcPts val="3633"/>
                </a:lnSpc>
              </a:pPr>
              <a:endParaRPr lang="en-US" sz="2422" spc="24">
                <a:solidFill>
                  <a:srgbClr val="FEB06A"/>
                </a:solidFill>
                <a:latin typeface="Montserrat"/>
                <a:ea typeface="Montserrat"/>
                <a:cs typeface="Montserrat"/>
                <a:sym typeface="Montserrat"/>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86935"/>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09866" y="3153237"/>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5273134"/>
            <a:ext cx="1862740" cy="276573"/>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53489" y="4475761"/>
            <a:ext cx="5524686" cy="3295633"/>
          </a:xfrm>
          <a:custGeom>
            <a:avLst/>
            <a:gdLst/>
            <a:ahLst/>
            <a:cxnLst/>
            <a:rect l="l" t="t" r="r" b="b"/>
            <a:pathLst>
              <a:path w="5524686" h="3295633">
                <a:moveTo>
                  <a:pt x="0" y="0"/>
                </a:moveTo>
                <a:lnTo>
                  <a:pt x="5524685" y="0"/>
                </a:lnTo>
                <a:lnTo>
                  <a:pt x="5524685" y="3295632"/>
                </a:lnTo>
                <a:lnTo>
                  <a:pt x="0" y="3295632"/>
                </a:lnTo>
                <a:lnTo>
                  <a:pt x="0" y="0"/>
                </a:lnTo>
                <a:close/>
              </a:path>
            </a:pathLst>
          </a:custGeom>
          <a:blipFill>
            <a:blip r:embed="rId3"/>
            <a:stretch>
              <a:fillRect t="-5948" b="-5948"/>
            </a:stretch>
          </a:blipFill>
        </p:spPr>
        <p:txBody>
          <a:bodyPr/>
          <a:lstStyle/>
          <a:p>
            <a:endParaRPr lang="fr-CA"/>
          </a:p>
        </p:txBody>
      </p:sp>
      <p:sp>
        <p:nvSpPr>
          <p:cNvPr id="9" name="Freeform 9"/>
          <p:cNvSpPr/>
          <p:nvPr/>
        </p:nvSpPr>
        <p:spPr>
          <a:xfrm>
            <a:off x="9814892" y="7084587"/>
            <a:ext cx="4236390" cy="2680165"/>
          </a:xfrm>
          <a:custGeom>
            <a:avLst/>
            <a:gdLst/>
            <a:ahLst/>
            <a:cxnLst/>
            <a:rect l="l" t="t" r="r" b="b"/>
            <a:pathLst>
              <a:path w="4236390" h="2680165">
                <a:moveTo>
                  <a:pt x="0" y="0"/>
                </a:moveTo>
                <a:lnTo>
                  <a:pt x="4236390" y="0"/>
                </a:lnTo>
                <a:lnTo>
                  <a:pt x="4236390" y="2680165"/>
                </a:lnTo>
                <a:lnTo>
                  <a:pt x="0" y="2680165"/>
                </a:lnTo>
                <a:lnTo>
                  <a:pt x="0" y="0"/>
                </a:lnTo>
                <a:close/>
              </a:path>
            </a:pathLst>
          </a:custGeom>
          <a:blipFill>
            <a:blip r:embed="rId4"/>
            <a:stretch>
              <a:fillRect/>
            </a:stretch>
          </a:blipFill>
        </p:spPr>
        <p:txBody>
          <a:bodyPr/>
          <a:lstStyle/>
          <a:p>
            <a:endParaRPr lang="fr-CA"/>
          </a:p>
        </p:txBody>
      </p:sp>
      <p:sp>
        <p:nvSpPr>
          <p:cNvPr id="10" name="TextBox 10"/>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Sources de vitamine D</a:t>
            </a:r>
          </a:p>
        </p:txBody>
      </p:sp>
      <p:grpSp>
        <p:nvGrpSpPr>
          <p:cNvPr id="11" name="Group 11"/>
          <p:cNvGrpSpPr/>
          <p:nvPr/>
        </p:nvGrpSpPr>
        <p:grpSpPr>
          <a:xfrm>
            <a:off x="7916783" y="2535139"/>
            <a:ext cx="9167219" cy="918836"/>
            <a:chOff x="0" y="0"/>
            <a:chExt cx="12222958" cy="1225114"/>
          </a:xfrm>
        </p:grpSpPr>
        <p:sp>
          <p:nvSpPr>
            <p:cNvPr id="12" name="TextBox 12"/>
            <p:cNvSpPr txBox="1"/>
            <p:nvPr/>
          </p:nvSpPr>
          <p:spPr>
            <a:xfrm>
              <a:off x="0" y="-57150"/>
              <a:ext cx="12222958" cy="675894"/>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0" y="697302"/>
              <a:ext cx="12222958"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Poissons : saumon, thon, truite, flétan, sardines</a:t>
              </a:r>
            </a:p>
          </p:txBody>
        </p:sp>
      </p:grpSp>
      <p:sp>
        <p:nvSpPr>
          <p:cNvPr id="14" name="TextBox 14"/>
          <p:cNvSpPr txBox="1"/>
          <p:nvPr/>
        </p:nvSpPr>
        <p:spPr>
          <a:xfrm>
            <a:off x="7916783" y="2864058"/>
            <a:ext cx="8405880" cy="521208"/>
          </a:xfrm>
          <a:prstGeom prst="rect">
            <a:avLst/>
          </a:prstGeom>
        </p:spPr>
        <p:txBody>
          <a:bodyPr lIns="0" tIns="0" rIns="0" bIns="0" rtlCol="0" anchor="t">
            <a:spAutoFit/>
          </a:bodyPr>
          <a:lstStyle/>
          <a:p>
            <a:pPr algn="l">
              <a:lnSpc>
                <a:spcPts val="4346"/>
              </a:lnSpc>
            </a:pPr>
            <a:endParaRPr/>
          </a:p>
        </p:txBody>
      </p:sp>
      <p:grpSp>
        <p:nvGrpSpPr>
          <p:cNvPr id="15" name="Group 15"/>
          <p:cNvGrpSpPr/>
          <p:nvPr/>
        </p:nvGrpSpPr>
        <p:grpSpPr>
          <a:xfrm>
            <a:off x="7916783" y="4630871"/>
            <a:ext cx="9909739" cy="1376036"/>
            <a:chOff x="0" y="0"/>
            <a:chExt cx="13212985" cy="1834714"/>
          </a:xfrm>
        </p:grpSpPr>
        <p:sp>
          <p:nvSpPr>
            <p:cNvPr id="16" name="TextBox 16"/>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Lait enrichi de vitamine D</a:t>
              </a: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sp>
        <p:nvSpPr>
          <p:cNvPr id="18" name="TextBox 18"/>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
        <p:nvSpPr>
          <p:cNvPr id="19" name="TextBox 19"/>
          <p:cNvSpPr txBox="1"/>
          <p:nvPr/>
        </p:nvSpPr>
        <p:spPr>
          <a:xfrm>
            <a:off x="7769262" y="6563379"/>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028700" y="3521852"/>
            <a:ext cx="4991377" cy="3243295"/>
          </a:xfrm>
          <a:custGeom>
            <a:avLst/>
            <a:gdLst/>
            <a:ahLst/>
            <a:cxnLst/>
            <a:rect l="l" t="t" r="r" b="b"/>
            <a:pathLst>
              <a:path w="4991377" h="3243295">
                <a:moveTo>
                  <a:pt x="0" y="0"/>
                </a:moveTo>
                <a:lnTo>
                  <a:pt x="4991377" y="0"/>
                </a:lnTo>
                <a:lnTo>
                  <a:pt x="4991377" y="3243296"/>
                </a:lnTo>
                <a:lnTo>
                  <a:pt x="0" y="3243296"/>
                </a:lnTo>
                <a:lnTo>
                  <a:pt x="0" y="0"/>
                </a:lnTo>
                <a:close/>
              </a:path>
            </a:pathLst>
          </a:custGeom>
          <a:blipFill>
            <a:blip r:embed="rId2"/>
            <a:stretch>
              <a:fillRect/>
            </a:stretch>
          </a:blipFill>
        </p:spPr>
        <p:txBody>
          <a:bodyPr/>
          <a:lstStyle/>
          <a:p>
            <a:endParaRPr lang="fr-CA"/>
          </a:p>
        </p:txBody>
      </p:sp>
      <p:grpSp>
        <p:nvGrpSpPr>
          <p:cNvPr id="3" name="Group 3"/>
          <p:cNvGrpSpPr/>
          <p:nvPr/>
        </p:nvGrpSpPr>
        <p:grpSpPr>
          <a:xfrm>
            <a:off x="6788476" y="1602603"/>
            <a:ext cx="11169044" cy="6417945"/>
            <a:chOff x="0" y="0"/>
            <a:chExt cx="14892059" cy="8557260"/>
          </a:xfrm>
        </p:grpSpPr>
        <p:sp>
          <p:nvSpPr>
            <p:cNvPr id="4" name="TextBox 4"/>
            <p:cNvSpPr txBox="1"/>
            <p:nvPr/>
          </p:nvSpPr>
          <p:spPr>
            <a:xfrm>
              <a:off x="0" y="-66675"/>
              <a:ext cx="14892059" cy="860733"/>
            </a:xfrm>
            <a:prstGeom prst="rect">
              <a:avLst/>
            </a:prstGeom>
          </p:spPr>
          <p:txBody>
            <a:bodyPr lIns="0" tIns="0" rIns="0" bIns="0" rtlCol="0" anchor="t">
              <a:spAutoFit/>
            </a:bodyPr>
            <a:lstStyle/>
            <a:p>
              <a:pPr algn="ctr">
                <a:lnSpc>
                  <a:spcPts val="5499"/>
                </a:lnSpc>
              </a:pPr>
              <a:r>
                <a:rPr lang="en-US" sz="3928" spc="432">
                  <a:solidFill>
                    <a:srgbClr val="FEB06A"/>
                  </a:solidFill>
                  <a:latin typeface="Montserrat"/>
                  <a:ea typeface="Montserrat"/>
                  <a:cs typeface="Montserrat"/>
                  <a:sym typeface="Montserrat"/>
                </a:rPr>
                <a:t>VITAMINE E</a:t>
              </a:r>
            </a:p>
          </p:txBody>
        </p:sp>
        <p:sp>
          <p:nvSpPr>
            <p:cNvPr id="5" name="TextBox 5"/>
            <p:cNvSpPr txBox="1"/>
            <p:nvPr/>
          </p:nvSpPr>
          <p:spPr>
            <a:xfrm>
              <a:off x="0" y="1254966"/>
              <a:ext cx="14892059" cy="7302294"/>
            </a:xfrm>
            <a:prstGeom prst="rect">
              <a:avLst/>
            </a:prstGeom>
          </p:spPr>
          <p:txBody>
            <a:bodyPr lIns="0" tIns="0" rIns="0" bIns="0" rtlCol="0" anchor="t">
              <a:spAutoFit/>
            </a:bodyPr>
            <a:lstStyle/>
            <a:p>
              <a:pPr algn="l">
                <a:lnSpc>
                  <a:spcPts val="4412"/>
                </a:lnSpc>
              </a:pPr>
              <a:r>
                <a:rPr lang="en-US" sz="2941" b="1" spc="29">
                  <a:solidFill>
                    <a:srgbClr val="FEB06A"/>
                  </a:solidFill>
                  <a:latin typeface="Montserrat Bold"/>
                  <a:ea typeface="Montserrat Bold"/>
                  <a:cs typeface="Montserrat Bold"/>
                  <a:sym typeface="Montserrat Bold"/>
                </a:rPr>
                <a:t>Saviez-vous que ?</a:t>
              </a:r>
            </a:p>
            <a:p>
              <a:pPr algn="l">
                <a:lnSpc>
                  <a:spcPts val="4412"/>
                </a:lnSpc>
              </a:pPr>
              <a:r>
                <a:rPr lang="en-US" sz="2941" spc="29">
                  <a:solidFill>
                    <a:srgbClr val="FEB06A"/>
                  </a:solidFill>
                  <a:latin typeface="Montserrat"/>
                  <a:ea typeface="Montserrat"/>
                  <a:cs typeface="Montserrat"/>
                  <a:sym typeface="Montserrat"/>
                </a:rPr>
                <a:t> La vitamine E est un puissant antioxydant qui protège les membranes cellulaires contre les dommages causés par les radicaux libres. Elle joue aussi un rôle dans le système immunitaire et la santé de la peau.</a:t>
              </a:r>
            </a:p>
            <a:p>
              <a:pPr algn="l">
                <a:lnSpc>
                  <a:spcPts val="4412"/>
                </a:lnSpc>
              </a:pPr>
              <a:endParaRPr lang="en-US" sz="2941" spc="29">
                <a:solidFill>
                  <a:srgbClr val="FEB06A"/>
                </a:solidFill>
                <a:latin typeface="Montserrat"/>
                <a:ea typeface="Montserrat"/>
                <a:cs typeface="Montserrat"/>
                <a:sym typeface="Montserrat"/>
              </a:endParaRPr>
            </a:p>
            <a:p>
              <a:pPr algn="l">
                <a:lnSpc>
                  <a:spcPts val="4412"/>
                </a:lnSpc>
              </a:pPr>
              <a:r>
                <a:rPr lang="en-US" sz="2941" spc="29">
                  <a:solidFill>
                    <a:srgbClr val="FEB06A"/>
                  </a:solidFill>
                  <a:latin typeface="Montserrat"/>
                  <a:ea typeface="Montserrat"/>
                  <a:cs typeface="Montserrat"/>
                  <a:sym typeface="Montserrat"/>
                </a:rPr>
                <a:t>Largement répandue dans la nature, la vitamine E est stockée dans les tissus graisseux lorsqu’elle est présente en surplus</a:t>
              </a:r>
            </a:p>
            <a:p>
              <a:pPr algn="l">
                <a:lnSpc>
                  <a:spcPts val="4412"/>
                </a:lnSpc>
              </a:pPr>
              <a:endParaRPr lang="en-US" sz="2941" spc="29">
                <a:solidFill>
                  <a:srgbClr val="FEB06A"/>
                </a:solidFill>
                <a:latin typeface="Montserrat"/>
                <a:ea typeface="Montserrat"/>
                <a:cs typeface="Montserrat"/>
                <a:sym typeface="Montserrat"/>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4937541" y="1566349"/>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152595" y="3963534"/>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0" y="4893698"/>
            <a:ext cx="5578174" cy="2966038"/>
          </a:xfrm>
          <a:custGeom>
            <a:avLst/>
            <a:gdLst/>
            <a:ahLst/>
            <a:cxnLst/>
            <a:rect l="l" t="t" r="r" b="b"/>
            <a:pathLst>
              <a:path w="5578174" h="2966038">
                <a:moveTo>
                  <a:pt x="0" y="0"/>
                </a:moveTo>
                <a:lnTo>
                  <a:pt x="5578174" y="0"/>
                </a:lnTo>
                <a:lnTo>
                  <a:pt x="5578174" y="2966038"/>
                </a:lnTo>
                <a:lnTo>
                  <a:pt x="0" y="2966038"/>
                </a:lnTo>
                <a:lnTo>
                  <a:pt x="0" y="0"/>
                </a:lnTo>
                <a:close/>
              </a:path>
            </a:pathLst>
          </a:custGeom>
          <a:blipFill>
            <a:blip r:embed="rId3"/>
            <a:stretch>
              <a:fillRect t="-11101" b="-11101"/>
            </a:stretch>
          </a:blipFill>
        </p:spPr>
        <p:txBody>
          <a:bodyPr/>
          <a:lstStyle/>
          <a:p>
            <a:endParaRPr lang="fr-CA"/>
          </a:p>
        </p:txBody>
      </p:sp>
      <p:sp>
        <p:nvSpPr>
          <p:cNvPr id="9" name="TextBox 9"/>
          <p:cNvSpPr txBox="1"/>
          <p:nvPr/>
        </p:nvSpPr>
        <p:spPr>
          <a:xfrm>
            <a:off x="1028700" y="849756"/>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la vitamine E</a:t>
            </a:r>
          </a:p>
        </p:txBody>
      </p:sp>
      <p:sp>
        <p:nvSpPr>
          <p:cNvPr id="10" name="TextBox 10"/>
          <p:cNvSpPr txBox="1"/>
          <p:nvPr/>
        </p:nvSpPr>
        <p:spPr>
          <a:xfrm>
            <a:off x="7916783" y="1509199"/>
            <a:ext cx="8405880" cy="521208"/>
          </a:xfrm>
          <a:prstGeom prst="rect">
            <a:avLst/>
          </a:prstGeom>
        </p:spPr>
        <p:txBody>
          <a:bodyPr lIns="0" tIns="0" rIns="0" bIns="0" rtlCol="0" anchor="t">
            <a:spAutoFit/>
          </a:bodyPr>
          <a:lstStyle/>
          <a:p>
            <a:pPr algn="l">
              <a:lnSpc>
                <a:spcPts val="4346"/>
              </a:lnSpc>
            </a:pPr>
            <a:endParaRPr/>
          </a:p>
        </p:txBody>
      </p:sp>
      <p:grpSp>
        <p:nvGrpSpPr>
          <p:cNvPr id="11" name="Group 11"/>
          <p:cNvGrpSpPr/>
          <p:nvPr/>
        </p:nvGrpSpPr>
        <p:grpSpPr>
          <a:xfrm>
            <a:off x="7178086" y="952180"/>
            <a:ext cx="10648436" cy="918836"/>
            <a:chOff x="0" y="0"/>
            <a:chExt cx="14197914" cy="1225114"/>
          </a:xfrm>
        </p:grpSpPr>
        <p:sp>
          <p:nvSpPr>
            <p:cNvPr id="12" name="TextBox 12"/>
            <p:cNvSpPr txBox="1"/>
            <p:nvPr/>
          </p:nvSpPr>
          <p:spPr>
            <a:xfrm>
              <a:off x="0" y="-57150"/>
              <a:ext cx="14197914" cy="675894"/>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0" y="697302"/>
              <a:ext cx="14197914"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Agir comme antioxydant des lipides</a:t>
              </a:r>
            </a:p>
          </p:txBody>
        </p:sp>
      </p:grpSp>
      <p:grpSp>
        <p:nvGrpSpPr>
          <p:cNvPr id="14" name="Group 14"/>
          <p:cNvGrpSpPr/>
          <p:nvPr/>
        </p:nvGrpSpPr>
        <p:grpSpPr>
          <a:xfrm>
            <a:off x="7349561" y="3240398"/>
            <a:ext cx="9909739" cy="918836"/>
            <a:chOff x="0" y="0"/>
            <a:chExt cx="13212985" cy="1225114"/>
          </a:xfrm>
        </p:grpSpPr>
        <p:sp>
          <p:nvSpPr>
            <p:cNvPr id="15" name="TextBox 1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Augmenter l’activité de la vitamine A</a:t>
              </a:r>
            </a:p>
          </p:txBody>
        </p:sp>
      </p:grpSp>
      <p:grpSp>
        <p:nvGrpSpPr>
          <p:cNvPr id="17" name="Group 17"/>
          <p:cNvGrpSpPr/>
          <p:nvPr/>
        </p:nvGrpSpPr>
        <p:grpSpPr>
          <a:xfrm rot="-10800000">
            <a:off x="5578174" y="7030989"/>
            <a:ext cx="1781862" cy="264564"/>
            <a:chOff x="0" y="0"/>
            <a:chExt cx="3583940" cy="532130"/>
          </a:xfrm>
        </p:grpSpPr>
        <p:sp>
          <p:nvSpPr>
            <p:cNvPr id="18" name="Freeform 18"/>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9" name="Group 19"/>
          <p:cNvGrpSpPr/>
          <p:nvPr/>
        </p:nvGrpSpPr>
        <p:grpSpPr>
          <a:xfrm>
            <a:off x="7547435" y="6376717"/>
            <a:ext cx="9909739" cy="918836"/>
            <a:chOff x="0" y="0"/>
            <a:chExt cx="13212985" cy="1225114"/>
          </a:xfrm>
        </p:grpSpPr>
        <p:sp>
          <p:nvSpPr>
            <p:cNvPr id="20" name="TextBox 20"/>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1" name="TextBox 21"/>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Protéger la vitamine C</a:t>
              </a:r>
            </a:p>
          </p:txBody>
        </p:sp>
      </p:grpSp>
      <p:grpSp>
        <p:nvGrpSpPr>
          <p:cNvPr id="22" name="Group 22"/>
          <p:cNvGrpSpPr/>
          <p:nvPr/>
        </p:nvGrpSpPr>
        <p:grpSpPr>
          <a:xfrm rot="-10800000">
            <a:off x="5152595" y="8957563"/>
            <a:ext cx="2025491" cy="300737"/>
            <a:chOff x="0" y="0"/>
            <a:chExt cx="3583940" cy="532130"/>
          </a:xfrm>
        </p:grpSpPr>
        <p:sp>
          <p:nvSpPr>
            <p:cNvPr id="23" name="Freeform 23"/>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24" name="Group 24"/>
          <p:cNvGrpSpPr/>
          <p:nvPr/>
        </p:nvGrpSpPr>
        <p:grpSpPr>
          <a:xfrm>
            <a:off x="7547435" y="8339464"/>
            <a:ext cx="9909739" cy="1376036"/>
            <a:chOff x="0" y="0"/>
            <a:chExt cx="13212985" cy="1834714"/>
          </a:xfrm>
        </p:grpSpPr>
        <p:sp>
          <p:nvSpPr>
            <p:cNvPr id="25" name="TextBox 2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6" name="TextBox 26"/>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Ralentir le processus de vieillissement des cellules.</a:t>
              </a:r>
            </a:p>
            <a:p>
              <a:pPr algn="l">
                <a:lnSpc>
                  <a:spcPts val="3633"/>
                </a:lnSpc>
              </a:pPr>
              <a:endParaRPr lang="en-US" sz="2422" spc="24">
                <a:solidFill>
                  <a:srgbClr val="FEB06A"/>
                </a:solidFill>
                <a:latin typeface="Montserrat"/>
                <a:ea typeface="Montserrat"/>
                <a:cs typeface="Montserrat"/>
                <a:sym typeface="Montserra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86935"/>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09866" y="3153237"/>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578174" y="4779992"/>
            <a:ext cx="1862740" cy="276573"/>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9366201" y="5742365"/>
            <a:ext cx="5598512" cy="3541916"/>
          </a:xfrm>
          <a:custGeom>
            <a:avLst/>
            <a:gdLst/>
            <a:ahLst/>
            <a:cxnLst/>
            <a:rect l="l" t="t" r="r" b="b"/>
            <a:pathLst>
              <a:path w="5598512" h="3541916">
                <a:moveTo>
                  <a:pt x="0" y="0"/>
                </a:moveTo>
                <a:lnTo>
                  <a:pt x="5598512" y="0"/>
                </a:lnTo>
                <a:lnTo>
                  <a:pt x="5598512" y="3541915"/>
                </a:lnTo>
                <a:lnTo>
                  <a:pt x="0" y="3541915"/>
                </a:lnTo>
                <a:lnTo>
                  <a:pt x="0" y="0"/>
                </a:lnTo>
                <a:close/>
              </a:path>
            </a:pathLst>
          </a:custGeom>
          <a:blipFill>
            <a:blip r:embed="rId3"/>
            <a:stretch>
              <a:fillRect/>
            </a:stretch>
          </a:blipFill>
        </p:spPr>
        <p:txBody>
          <a:bodyPr/>
          <a:lstStyle/>
          <a:p>
            <a:endParaRPr lang="fr-CA"/>
          </a:p>
        </p:txBody>
      </p:sp>
      <p:sp>
        <p:nvSpPr>
          <p:cNvPr id="9" name="Freeform 9"/>
          <p:cNvSpPr/>
          <p:nvPr/>
        </p:nvSpPr>
        <p:spPr>
          <a:xfrm>
            <a:off x="-251652" y="4236829"/>
            <a:ext cx="5829826" cy="5231457"/>
          </a:xfrm>
          <a:custGeom>
            <a:avLst/>
            <a:gdLst/>
            <a:ahLst/>
            <a:cxnLst/>
            <a:rect l="l" t="t" r="r" b="b"/>
            <a:pathLst>
              <a:path w="5829826" h="5231457">
                <a:moveTo>
                  <a:pt x="0" y="0"/>
                </a:moveTo>
                <a:lnTo>
                  <a:pt x="5829826" y="0"/>
                </a:lnTo>
                <a:lnTo>
                  <a:pt x="5829826" y="5231457"/>
                </a:lnTo>
                <a:lnTo>
                  <a:pt x="0" y="5231457"/>
                </a:lnTo>
                <a:lnTo>
                  <a:pt x="0" y="0"/>
                </a:lnTo>
                <a:close/>
              </a:path>
            </a:pathLst>
          </a:custGeom>
          <a:blipFill>
            <a:blip r:embed="rId4"/>
            <a:stretch>
              <a:fillRect l="-19949" r="-18152"/>
            </a:stretch>
          </a:blipFill>
        </p:spPr>
        <p:txBody>
          <a:bodyPr/>
          <a:lstStyle/>
          <a:p>
            <a:endParaRPr lang="fr-CA"/>
          </a:p>
        </p:txBody>
      </p:sp>
      <p:sp>
        <p:nvSpPr>
          <p:cNvPr id="10" name="TextBox 10"/>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Sources de vitamine E</a:t>
            </a:r>
          </a:p>
        </p:txBody>
      </p:sp>
      <p:grpSp>
        <p:nvGrpSpPr>
          <p:cNvPr id="11" name="Group 11"/>
          <p:cNvGrpSpPr/>
          <p:nvPr/>
        </p:nvGrpSpPr>
        <p:grpSpPr>
          <a:xfrm>
            <a:off x="7916783" y="2535139"/>
            <a:ext cx="9167219" cy="918836"/>
            <a:chOff x="0" y="0"/>
            <a:chExt cx="12222958" cy="1225114"/>
          </a:xfrm>
        </p:grpSpPr>
        <p:sp>
          <p:nvSpPr>
            <p:cNvPr id="12" name="TextBox 12"/>
            <p:cNvSpPr txBox="1"/>
            <p:nvPr/>
          </p:nvSpPr>
          <p:spPr>
            <a:xfrm>
              <a:off x="0" y="-57150"/>
              <a:ext cx="12222958" cy="675894"/>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0" y="697302"/>
              <a:ext cx="12222958"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Huile : Germe de blé - Amandes - Tournesol - Noisettes</a:t>
              </a:r>
            </a:p>
          </p:txBody>
        </p:sp>
      </p:grpSp>
      <p:grpSp>
        <p:nvGrpSpPr>
          <p:cNvPr id="14" name="Group 14"/>
          <p:cNvGrpSpPr/>
          <p:nvPr/>
        </p:nvGrpSpPr>
        <p:grpSpPr>
          <a:xfrm>
            <a:off x="7916783" y="4137729"/>
            <a:ext cx="9909739" cy="918836"/>
            <a:chOff x="0" y="0"/>
            <a:chExt cx="13212985" cy="1225114"/>
          </a:xfrm>
        </p:grpSpPr>
        <p:sp>
          <p:nvSpPr>
            <p:cNvPr id="15" name="TextBox 1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Germe de céréale</a:t>
              </a:r>
            </a:p>
          </p:txBody>
        </p:sp>
      </p:grpSp>
      <p:sp>
        <p:nvSpPr>
          <p:cNvPr id="17" name="TextBox 17"/>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
        <p:nvSpPr>
          <p:cNvPr id="18" name="TextBox 18"/>
          <p:cNvSpPr txBox="1"/>
          <p:nvPr/>
        </p:nvSpPr>
        <p:spPr>
          <a:xfrm>
            <a:off x="7769262" y="6563379"/>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028700" y="3521852"/>
            <a:ext cx="4991377" cy="3243295"/>
          </a:xfrm>
          <a:custGeom>
            <a:avLst/>
            <a:gdLst/>
            <a:ahLst/>
            <a:cxnLst/>
            <a:rect l="l" t="t" r="r" b="b"/>
            <a:pathLst>
              <a:path w="4991377" h="3243295">
                <a:moveTo>
                  <a:pt x="0" y="0"/>
                </a:moveTo>
                <a:lnTo>
                  <a:pt x="4991377" y="0"/>
                </a:lnTo>
                <a:lnTo>
                  <a:pt x="4991377" y="3243296"/>
                </a:lnTo>
                <a:lnTo>
                  <a:pt x="0" y="3243296"/>
                </a:lnTo>
                <a:lnTo>
                  <a:pt x="0" y="0"/>
                </a:lnTo>
                <a:close/>
              </a:path>
            </a:pathLst>
          </a:custGeom>
          <a:blipFill>
            <a:blip r:embed="rId2"/>
            <a:stretch>
              <a:fillRect/>
            </a:stretch>
          </a:blipFill>
        </p:spPr>
        <p:txBody>
          <a:bodyPr/>
          <a:lstStyle/>
          <a:p>
            <a:endParaRPr lang="fr-CA"/>
          </a:p>
        </p:txBody>
      </p:sp>
      <p:grpSp>
        <p:nvGrpSpPr>
          <p:cNvPr id="3" name="Group 3"/>
          <p:cNvGrpSpPr/>
          <p:nvPr/>
        </p:nvGrpSpPr>
        <p:grpSpPr>
          <a:xfrm>
            <a:off x="6788476" y="1050153"/>
            <a:ext cx="11169044" cy="7522845"/>
            <a:chOff x="0" y="0"/>
            <a:chExt cx="14892059" cy="10030460"/>
          </a:xfrm>
        </p:grpSpPr>
        <p:sp>
          <p:nvSpPr>
            <p:cNvPr id="4" name="TextBox 4"/>
            <p:cNvSpPr txBox="1"/>
            <p:nvPr/>
          </p:nvSpPr>
          <p:spPr>
            <a:xfrm>
              <a:off x="0" y="-66675"/>
              <a:ext cx="14892059" cy="860733"/>
            </a:xfrm>
            <a:prstGeom prst="rect">
              <a:avLst/>
            </a:prstGeom>
          </p:spPr>
          <p:txBody>
            <a:bodyPr lIns="0" tIns="0" rIns="0" bIns="0" rtlCol="0" anchor="t">
              <a:spAutoFit/>
            </a:bodyPr>
            <a:lstStyle/>
            <a:p>
              <a:pPr algn="ctr">
                <a:lnSpc>
                  <a:spcPts val="5499"/>
                </a:lnSpc>
              </a:pPr>
              <a:r>
                <a:rPr lang="en-US" sz="3928" b="1" spc="432">
                  <a:solidFill>
                    <a:srgbClr val="FEB06A"/>
                  </a:solidFill>
                  <a:latin typeface="Montserrat Bold"/>
                  <a:ea typeface="Montserrat Bold"/>
                  <a:cs typeface="Montserrat Bold"/>
                  <a:sym typeface="Montserrat Bold"/>
                </a:rPr>
                <a:t>VITAMINE K</a:t>
              </a:r>
            </a:p>
          </p:txBody>
        </p:sp>
        <p:sp>
          <p:nvSpPr>
            <p:cNvPr id="5" name="TextBox 5"/>
            <p:cNvSpPr txBox="1"/>
            <p:nvPr/>
          </p:nvSpPr>
          <p:spPr>
            <a:xfrm>
              <a:off x="0" y="1254966"/>
              <a:ext cx="14892059" cy="8775494"/>
            </a:xfrm>
            <a:prstGeom prst="rect">
              <a:avLst/>
            </a:prstGeom>
          </p:spPr>
          <p:txBody>
            <a:bodyPr lIns="0" tIns="0" rIns="0" bIns="0" rtlCol="0" anchor="t">
              <a:spAutoFit/>
            </a:bodyPr>
            <a:lstStyle/>
            <a:p>
              <a:pPr algn="l">
                <a:lnSpc>
                  <a:spcPts val="4412"/>
                </a:lnSpc>
              </a:pPr>
              <a:r>
                <a:rPr lang="en-US" sz="2941" b="1" spc="29">
                  <a:solidFill>
                    <a:srgbClr val="FEB06A"/>
                  </a:solidFill>
                  <a:latin typeface="Montserrat Bold"/>
                  <a:ea typeface="Montserrat Bold"/>
                  <a:cs typeface="Montserrat Bold"/>
                  <a:sym typeface="Montserrat Bold"/>
                </a:rPr>
                <a:t>Saviez-vous que ?</a:t>
              </a:r>
            </a:p>
            <a:p>
              <a:pPr algn="l">
                <a:lnSpc>
                  <a:spcPts val="4412"/>
                </a:lnSpc>
              </a:pPr>
              <a:endParaRPr lang="en-US" sz="2941" b="1" spc="29">
                <a:solidFill>
                  <a:srgbClr val="FEB06A"/>
                </a:solidFill>
                <a:latin typeface="Montserrat Bold"/>
                <a:ea typeface="Montserrat Bold"/>
                <a:cs typeface="Montserrat Bold"/>
                <a:sym typeface="Montserrat Bold"/>
              </a:endParaRPr>
            </a:p>
            <a:p>
              <a:pPr algn="l">
                <a:lnSpc>
                  <a:spcPts val="4412"/>
                </a:lnSpc>
              </a:pPr>
              <a:r>
                <a:rPr lang="en-US" sz="2941" spc="29">
                  <a:solidFill>
                    <a:srgbClr val="FEB06A"/>
                  </a:solidFill>
                  <a:latin typeface="Montserrat"/>
                  <a:ea typeface="Montserrat"/>
                  <a:cs typeface="Montserrat"/>
                  <a:sym typeface="Montserrat"/>
                </a:rPr>
                <a:t>La vitamine K est indispensable pour activer certaines protéines qui permettent la coagulation. </a:t>
              </a:r>
            </a:p>
            <a:p>
              <a:pPr algn="l">
                <a:lnSpc>
                  <a:spcPts val="4412"/>
                </a:lnSpc>
              </a:pPr>
              <a:endParaRPr lang="en-US" sz="2941" spc="29">
                <a:solidFill>
                  <a:srgbClr val="FEB06A"/>
                </a:solidFill>
                <a:latin typeface="Montserrat"/>
                <a:ea typeface="Montserrat"/>
                <a:cs typeface="Montserrat"/>
                <a:sym typeface="Montserrat"/>
              </a:endParaRPr>
            </a:p>
            <a:p>
              <a:pPr algn="l">
                <a:lnSpc>
                  <a:spcPts val="4412"/>
                </a:lnSpc>
              </a:pPr>
              <a:r>
                <a:rPr lang="en-US" sz="2941" spc="29">
                  <a:solidFill>
                    <a:srgbClr val="FEB06A"/>
                  </a:solidFill>
                  <a:latin typeface="Montserrat"/>
                  <a:ea typeface="Montserrat"/>
                  <a:cs typeface="Montserrat"/>
                  <a:sym typeface="Montserrat"/>
                </a:rPr>
                <a:t>Sans elle, même une petite blessure peut entraîner un saignement prolongé. </a:t>
              </a:r>
            </a:p>
            <a:p>
              <a:pPr algn="l">
                <a:lnSpc>
                  <a:spcPts val="4412"/>
                </a:lnSpc>
              </a:pPr>
              <a:endParaRPr lang="en-US" sz="2941" spc="29">
                <a:solidFill>
                  <a:srgbClr val="FEB06A"/>
                </a:solidFill>
                <a:latin typeface="Montserrat"/>
                <a:ea typeface="Montserrat"/>
                <a:cs typeface="Montserrat"/>
                <a:sym typeface="Montserrat"/>
              </a:endParaRPr>
            </a:p>
            <a:p>
              <a:pPr algn="l">
                <a:lnSpc>
                  <a:spcPts val="4412"/>
                </a:lnSpc>
              </a:pPr>
              <a:r>
                <a:rPr lang="en-US" sz="2941" spc="29">
                  <a:solidFill>
                    <a:srgbClr val="FEB06A"/>
                  </a:solidFill>
                  <a:latin typeface="Montserrat"/>
                  <a:ea typeface="Montserrat"/>
                  <a:cs typeface="Montserrat"/>
                  <a:sym typeface="Montserrat"/>
                </a:rPr>
                <a:t>Synthétisée au niveau du colon il est aussi appelé antihémorragique</a:t>
              </a:r>
            </a:p>
            <a:p>
              <a:pPr algn="l">
                <a:lnSpc>
                  <a:spcPts val="4412"/>
                </a:lnSpc>
              </a:pPr>
              <a:endParaRPr lang="en-US" sz="2941" spc="29">
                <a:solidFill>
                  <a:srgbClr val="FEB06A"/>
                </a:solidFill>
                <a:latin typeface="Montserrat"/>
                <a:ea typeface="Montserrat"/>
                <a:cs typeface="Montserrat"/>
                <a:sym typeface="Montserrat"/>
              </a:endParaRPr>
            </a:p>
            <a:p>
              <a:pPr algn="l">
                <a:lnSpc>
                  <a:spcPts val="4412"/>
                </a:lnSpc>
              </a:pPr>
              <a:endParaRPr lang="en-US" sz="2941" spc="29">
                <a:solidFill>
                  <a:srgbClr val="FEB06A"/>
                </a:solidFill>
                <a:latin typeface="Montserrat"/>
                <a:ea typeface="Montserrat"/>
                <a:cs typeface="Montserrat"/>
                <a:sym typeface="Montserra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582" b="-19738"/>
            </a:stretch>
          </a:blipFill>
        </p:spPr>
        <p:txBody>
          <a:bodyPr/>
          <a:lstStyle/>
          <a:p>
            <a:endParaRPr lang="fr-CA"/>
          </a:p>
        </p:txBody>
      </p:sp>
      <p:sp>
        <p:nvSpPr>
          <p:cNvPr id="3" name="AutoShape 3"/>
          <p:cNvSpPr/>
          <p:nvPr/>
        </p:nvSpPr>
        <p:spPr>
          <a:xfrm>
            <a:off x="-347733" y="9620539"/>
            <a:ext cx="18983467" cy="666461"/>
          </a:xfrm>
          <a:prstGeom prst="rect">
            <a:avLst/>
          </a:prstGeom>
          <a:solidFill>
            <a:srgbClr val="FBF6F3"/>
          </a:solidFill>
        </p:spPr>
        <p:txBody>
          <a:bodyPr/>
          <a:lstStyle/>
          <a:p>
            <a:endParaRPr lang="fr-CA"/>
          </a:p>
        </p:txBody>
      </p:sp>
      <p:grpSp>
        <p:nvGrpSpPr>
          <p:cNvPr id="4" name="Group 4"/>
          <p:cNvGrpSpPr/>
          <p:nvPr/>
        </p:nvGrpSpPr>
        <p:grpSpPr>
          <a:xfrm>
            <a:off x="1028700" y="3439746"/>
            <a:ext cx="17737432" cy="4492915"/>
            <a:chOff x="0" y="0"/>
            <a:chExt cx="23649910" cy="5990553"/>
          </a:xfrm>
        </p:grpSpPr>
        <p:sp>
          <p:nvSpPr>
            <p:cNvPr id="5" name="AutoShape 5"/>
            <p:cNvSpPr/>
            <p:nvPr/>
          </p:nvSpPr>
          <p:spPr>
            <a:xfrm>
              <a:off x="0" y="0"/>
              <a:ext cx="23649910" cy="4560842"/>
            </a:xfrm>
            <a:prstGeom prst="rect">
              <a:avLst/>
            </a:prstGeom>
            <a:solidFill>
              <a:srgbClr val="FEB06A"/>
            </a:solidFill>
          </p:spPr>
          <p:txBody>
            <a:bodyPr/>
            <a:lstStyle/>
            <a:p>
              <a:endParaRPr lang="fr-CA"/>
            </a:p>
          </p:txBody>
        </p:sp>
        <p:sp>
          <p:nvSpPr>
            <p:cNvPr id="6" name="TextBox 6"/>
            <p:cNvSpPr txBox="1"/>
            <p:nvPr/>
          </p:nvSpPr>
          <p:spPr>
            <a:xfrm>
              <a:off x="869849" y="1449047"/>
              <a:ext cx="19244279" cy="1777049"/>
            </a:xfrm>
            <a:prstGeom prst="rect">
              <a:avLst/>
            </a:prstGeom>
          </p:spPr>
          <p:txBody>
            <a:bodyPr lIns="0" tIns="0" rIns="0" bIns="0" rtlCol="0" anchor="t">
              <a:spAutoFit/>
            </a:bodyPr>
            <a:lstStyle/>
            <a:p>
              <a:pPr algn="l">
                <a:lnSpc>
                  <a:spcPts val="10074"/>
                </a:lnSpc>
              </a:pPr>
              <a:r>
                <a:rPr lang="en-US" sz="9328" b="1" spc="652">
                  <a:solidFill>
                    <a:srgbClr val="FBF6F3"/>
                  </a:solidFill>
                  <a:latin typeface="Montserrat Bold"/>
                  <a:ea typeface="Montserrat Bold"/>
                  <a:cs typeface="Montserrat Bold"/>
                  <a:sym typeface="Montserrat Bold"/>
                </a:rPr>
                <a:t>MICRONUTRIMENTS</a:t>
              </a:r>
            </a:p>
          </p:txBody>
        </p:sp>
        <p:sp>
          <p:nvSpPr>
            <p:cNvPr id="7" name="TextBox 7"/>
            <p:cNvSpPr txBox="1"/>
            <p:nvPr/>
          </p:nvSpPr>
          <p:spPr>
            <a:xfrm>
              <a:off x="869849" y="5355680"/>
              <a:ext cx="12444215" cy="634873"/>
            </a:xfrm>
            <a:prstGeom prst="rect">
              <a:avLst/>
            </a:prstGeom>
          </p:spPr>
          <p:txBody>
            <a:bodyPr lIns="0" tIns="0" rIns="0" bIns="0" rtlCol="0" anchor="t">
              <a:spAutoFit/>
            </a:bodyPr>
            <a:lstStyle/>
            <a:p>
              <a:pPr algn="l">
                <a:lnSpc>
                  <a:spcPts val="4073"/>
                </a:lnSpc>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152595" y="4687434"/>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6" name="Freeform 6"/>
          <p:cNvSpPr/>
          <p:nvPr/>
        </p:nvSpPr>
        <p:spPr>
          <a:xfrm>
            <a:off x="-1103494" y="4988172"/>
            <a:ext cx="6681669" cy="4941050"/>
          </a:xfrm>
          <a:custGeom>
            <a:avLst/>
            <a:gdLst/>
            <a:ahLst/>
            <a:cxnLst/>
            <a:rect l="l" t="t" r="r" b="b"/>
            <a:pathLst>
              <a:path w="6681669" h="4941050">
                <a:moveTo>
                  <a:pt x="0" y="0"/>
                </a:moveTo>
                <a:lnTo>
                  <a:pt x="6681668" y="0"/>
                </a:lnTo>
                <a:lnTo>
                  <a:pt x="6681668" y="4941050"/>
                </a:lnTo>
                <a:lnTo>
                  <a:pt x="0" y="4941050"/>
                </a:lnTo>
                <a:lnTo>
                  <a:pt x="0" y="0"/>
                </a:lnTo>
                <a:close/>
              </a:path>
            </a:pathLst>
          </a:custGeom>
          <a:blipFill>
            <a:blip r:embed="rId3"/>
            <a:stretch>
              <a:fillRect l="-19797" r="-39731" b="-20553"/>
            </a:stretch>
          </a:blipFill>
        </p:spPr>
        <p:txBody>
          <a:bodyPr/>
          <a:lstStyle/>
          <a:p>
            <a:endParaRPr lang="fr-CA"/>
          </a:p>
        </p:txBody>
      </p:sp>
      <p:sp>
        <p:nvSpPr>
          <p:cNvPr id="7" name="TextBox 7"/>
          <p:cNvSpPr txBox="1"/>
          <p:nvPr/>
        </p:nvSpPr>
        <p:spPr>
          <a:xfrm>
            <a:off x="1028700" y="849756"/>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la vitamine K</a:t>
            </a:r>
          </a:p>
        </p:txBody>
      </p:sp>
      <p:sp>
        <p:nvSpPr>
          <p:cNvPr id="8" name="TextBox 8"/>
          <p:cNvSpPr txBox="1"/>
          <p:nvPr/>
        </p:nvSpPr>
        <p:spPr>
          <a:xfrm>
            <a:off x="7916783" y="1509199"/>
            <a:ext cx="8405880" cy="521208"/>
          </a:xfrm>
          <a:prstGeom prst="rect">
            <a:avLst/>
          </a:prstGeom>
        </p:spPr>
        <p:txBody>
          <a:bodyPr lIns="0" tIns="0" rIns="0" bIns="0" rtlCol="0" anchor="t">
            <a:spAutoFit/>
          </a:bodyPr>
          <a:lstStyle/>
          <a:p>
            <a:pPr algn="l">
              <a:lnSpc>
                <a:spcPts val="4346"/>
              </a:lnSpc>
            </a:pPr>
            <a:endParaRPr/>
          </a:p>
        </p:txBody>
      </p:sp>
      <p:grpSp>
        <p:nvGrpSpPr>
          <p:cNvPr id="9" name="Group 9"/>
          <p:cNvGrpSpPr/>
          <p:nvPr/>
        </p:nvGrpSpPr>
        <p:grpSpPr>
          <a:xfrm>
            <a:off x="7547435" y="4071554"/>
            <a:ext cx="10648436" cy="1833236"/>
            <a:chOff x="0" y="0"/>
            <a:chExt cx="14197914" cy="2444314"/>
          </a:xfrm>
        </p:grpSpPr>
        <p:sp>
          <p:nvSpPr>
            <p:cNvPr id="10" name="TextBox 10"/>
            <p:cNvSpPr txBox="1"/>
            <p:nvPr/>
          </p:nvSpPr>
          <p:spPr>
            <a:xfrm>
              <a:off x="0" y="-57150"/>
              <a:ext cx="14197914" cy="675894"/>
            </a:xfrm>
            <a:prstGeom prst="rect">
              <a:avLst/>
            </a:prstGeom>
          </p:spPr>
          <p:txBody>
            <a:bodyPr lIns="0" tIns="0" rIns="0" bIns="0" rtlCol="0" anchor="t">
              <a:spAutoFit/>
            </a:bodyPr>
            <a:lstStyle/>
            <a:p>
              <a:pPr algn="l">
                <a:lnSpc>
                  <a:spcPts val="4346"/>
                </a:lnSpc>
              </a:pPr>
              <a:endParaRPr/>
            </a:p>
          </p:txBody>
        </p:sp>
        <p:sp>
          <p:nvSpPr>
            <p:cNvPr id="11" name="TextBox 11"/>
            <p:cNvSpPr txBox="1"/>
            <p:nvPr/>
          </p:nvSpPr>
          <p:spPr>
            <a:xfrm>
              <a:off x="0" y="697302"/>
              <a:ext cx="14197914" cy="17724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Synthétiser la prothrombine et permettre la coagulation en prévenant l’hémorragie</a:t>
              </a:r>
            </a:p>
            <a:p>
              <a:pPr algn="l">
                <a:lnSpc>
                  <a:spcPts val="3633"/>
                </a:lnSpc>
              </a:pPr>
              <a:endParaRPr lang="en-US" sz="2422" spc="24">
                <a:solidFill>
                  <a:srgbClr val="FEB06A"/>
                </a:solidFill>
                <a:latin typeface="Montserrat"/>
                <a:ea typeface="Montserrat"/>
                <a:cs typeface="Montserrat"/>
                <a:sym typeface="Montserrat"/>
              </a:endParaRPr>
            </a:p>
          </p:txBody>
        </p:sp>
      </p:grpSp>
      <p:sp>
        <p:nvSpPr>
          <p:cNvPr id="12" name="TextBox 12"/>
          <p:cNvSpPr txBox="1"/>
          <p:nvPr/>
        </p:nvSpPr>
        <p:spPr>
          <a:xfrm>
            <a:off x="7547435" y="3288286"/>
            <a:ext cx="9909739" cy="521208"/>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7916783" y="6319567"/>
            <a:ext cx="9909739" cy="521208"/>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7547435" y="8282314"/>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86935"/>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09866" y="3153237"/>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5273134"/>
            <a:ext cx="1862740" cy="276573"/>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626255" y="4130379"/>
            <a:ext cx="6204429" cy="4980299"/>
          </a:xfrm>
          <a:custGeom>
            <a:avLst/>
            <a:gdLst/>
            <a:ahLst/>
            <a:cxnLst/>
            <a:rect l="l" t="t" r="r" b="b"/>
            <a:pathLst>
              <a:path w="6204429" h="4980299">
                <a:moveTo>
                  <a:pt x="0" y="0"/>
                </a:moveTo>
                <a:lnTo>
                  <a:pt x="6204429" y="0"/>
                </a:lnTo>
                <a:lnTo>
                  <a:pt x="6204429" y="4980300"/>
                </a:lnTo>
                <a:lnTo>
                  <a:pt x="0" y="4980300"/>
                </a:lnTo>
                <a:lnTo>
                  <a:pt x="0" y="0"/>
                </a:lnTo>
                <a:close/>
              </a:path>
            </a:pathLst>
          </a:custGeom>
          <a:blipFill>
            <a:blip r:embed="rId3"/>
            <a:stretch>
              <a:fillRect l="-27026" r="-44773" b="-19603"/>
            </a:stretch>
          </a:blipFill>
        </p:spPr>
        <p:txBody>
          <a:bodyPr/>
          <a:lstStyle/>
          <a:p>
            <a:endParaRPr lang="fr-CA"/>
          </a:p>
        </p:txBody>
      </p:sp>
      <p:sp>
        <p:nvSpPr>
          <p:cNvPr id="9" name="TextBox 9"/>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Sources de vitamine K</a:t>
            </a:r>
          </a:p>
        </p:txBody>
      </p:sp>
      <p:grpSp>
        <p:nvGrpSpPr>
          <p:cNvPr id="10" name="Group 10"/>
          <p:cNvGrpSpPr/>
          <p:nvPr/>
        </p:nvGrpSpPr>
        <p:grpSpPr>
          <a:xfrm>
            <a:off x="7916783" y="2535139"/>
            <a:ext cx="9167219" cy="1833236"/>
            <a:chOff x="0" y="0"/>
            <a:chExt cx="12222958" cy="2444314"/>
          </a:xfrm>
        </p:grpSpPr>
        <p:sp>
          <p:nvSpPr>
            <p:cNvPr id="11" name="TextBox 11"/>
            <p:cNvSpPr txBox="1"/>
            <p:nvPr/>
          </p:nvSpPr>
          <p:spPr>
            <a:xfrm>
              <a:off x="0" y="-57150"/>
              <a:ext cx="12222958" cy="675894"/>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0" y="697302"/>
              <a:ext cx="12222958" cy="17724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Légumes verts: épinard, brocoli, chicorée, fève verte, bette à carde</a:t>
              </a:r>
            </a:p>
            <a:p>
              <a:pPr algn="l">
                <a:lnSpc>
                  <a:spcPts val="3633"/>
                </a:lnSpc>
              </a:pPr>
              <a:endParaRPr lang="en-US" sz="2422" spc="24">
                <a:solidFill>
                  <a:srgbClr val="FEB06A"/>
                </a:solidFill>
                <a:latin typeface="Montserrat"/>
                <a:ea typeface="Montserrat"/>
                <a:cs typeface="Montserrat"/>
                <a:sym typeface="Montserrat"/>
              </a:endParaRPr>
            </a:p>
          </p:txBody>
        </p:sp>
      </p:grpSp>
      <p:grpSp>
        <p:nvGrpSpPr>
          <p:cNvPr id="13" name="Group 13"/>
          <p:cNvGrpSpPr/>
          <p:nvPr/>
        </p:nvGrpSpPr>
        <p:grpSpPr>
          <a:xfrm>
            <a:off x="7916783" y="4630871"/>
            <a:ext cx="9909739" cy="1376036"/>
            <a:chOff x="0" y="0"/>
            <a:chExt cx="13212985" cy="1834714"/>
          </a:xfrm>
        </p:grpSpPr>
        <p:sp>
          <p:nvSpPr>
            <p:cNvPr id="14" name="TextBox 14"/>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5" name="TextBox 15"/>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Chou-fleur - Chou de Bruxelles</a:t>
              </a:r>
            </a:p>
            <a:p>
              <a:pPr algn="l">
                <a:lnSpc>
                  <a:spcPts val="3633"/>
                </a:lnSpc>
              </a:pPr>
              <a:endParaRPr lang="en-US" sz="2422" spc="24">
                <a:solidFill>
                  <a:srgbClr val="FEB06A"/>
                </a:solidFill>
                <a:latin typeface="Montserrat"/>
                <a:ea typeface="Montserrat"/>
                <a:cs typeface="Montserrat"/>
                <a:sym typeface="Montserrat"/>
              </a:endParaRPr>
            </a:p>
          </p:txBody>
        </p:sp>
      </p:grpSp>
      <p:sp>
        <p:nvSpPr>
          <p:cNvPr id="16" name="TextBox 16"/>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7769262" y="6563379"/>
            <a:ext cx="9909739" cy="521208"/>
          </a:xfrm>
          <a:prstGeom prst="rect">
            <a:avLst/>
          </a:prstGeom>
        </p:spPr>
        <p:txBody>
          <a:bodyPr lIns="0" tIns="0" rIns="0" bIns="0" rtlCol="0" anchor="t">
            <a:spAutoFit/>
          </a:bodyPr>
          <a:lstStyle/>
          <a:p>
            <a:pPr algn="l">
              <a:lnSpc>
                <a:spcPts val="4346"/>
              </a:lnSpc>
            </a:pPr>
            <a:endParaRPr/>
          </a:p>
        </p:txBody>
      </p:sp>
      <p:grpSp>
        <p:nvGrpSpPr>
          <p:cNvPr id="18" name="Group 18"/>
          <p:cNvGrpSpPr/>
          <p:nvPr/>
        </p:nvGrpSpPr>
        <p:grpSpPr>
          <a:xfrm rot="-10800000">
            <a:off x="5491242" y="7494821"/>
            <a:ext cx="1862740" cy="276573"/>
            <a:chOff x="0" y="0"/>
            <a:chExt cx="3583940" cy="532130"/>
          </a:xfrm>
        </p:grpSpPr>
        <p:sp>
          <p:nvSpPr>
            <p:cNvPr id="19" name="Freeform 1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20" name="Group 20"/>
          <p:cNvGrpSpPr/>
          <p:nvPr/>
        </p:nvGrpSpPr>
        <p:grpSpPr>
          <a:xfrm>
            <a:off x="7769262" y="6852558"/>
            <a:ext cx="9909739" cy="1376036"/>
            <a:chOff x="0" y="0"/>
            <a:chExt cx="13212985" cy="1834714"/>
          </a:xfrm>
        </p:grpSpPr>
        <p:sp>
          <p:nvSpPr>
            <p:cNvPr id="21" name="TextBox 21"/>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2" name="TextBox 22"/>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Foie</a:t>
              </a:r>
            </a:p>
            <a:p>
              <a:pPr algn="l">
                <a:lnSpc>
                  <a:spcPts val="3633"/>
                </a:lnSpc>
              </a:pPr>
              <a:endParaRPr lang="en-US" sz="2422" spc="24">
                <a:solidFill>
                  <a:srgbClr val="FEB06A"/>
                </a:solidFill>
                <a:latin typeface="Montserrat"/>
                <a:ea typeface="Montserrat"/>
                <a:cs typeface="Montserrat"/>
                <a:sym typeface="Montserrat"/>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6788476" y="630555"/>
            <a:ext cx="11169044" cy="9180195"/>
            <a:chOff x="0" y="0"/>
            <a:chExt cx="14892059" cy="12240260"/>
          </a:xfrm>
        </p:grpSpPr>
        <p:sp>
          <p:nvSpPr>
            <p:cNvPr id="3" name="TextBox 3"/>
            <p:cNvSpPr txBox="1"/>
            <p:nvPr/>
          </p:nvSpPr>
          <p:spPr>
            <a:xfrm>
              <a:off x="0" y="-66675"/>
              <a:ext cx="14892059" cy="860733"/>
            </a:xfrm>
            <a:prstGeom prst="rect">
              <a:avLst/>
            </a:prstGeom>
          </p:spPr>
          <p:txBody>
            <a:bodyPr lIns="0" tIns="0" rIns="0" bIns="0" rtlCol="0" anchor="t">
              <a:spAutoFit/>
            </a:bodyPr>
            <a:lstStyle/>
            <a:p>
              <a:pPr algn="ctr">
                <a:lnSpc>
                  <a:spcPts val="5499"/>
                </a:lnSpc>
              </a:pPr>
              <a:r>
                <a:rPr lang="en-US" sz="3928" b="1" spc="432">
                  <a:solidFill>
                    <a:srgbClr val="FEB06A"/>
                  </a:solidFill>
                  <a:latin typeface="Montserrat Bold"/>
                  <a:ea typeface="Montserrat Bold"/>
                  <a:cs typeface="Montserrat Bold"/>
                  <a:sym typeface="Montserrat Bold"/>
                </a:rPr>
                <a:t>RADICAUX LIBRES</a:t>
              </a:r>
            </a:p>
          </p:txBody>
        </p:sp>
        <p:sp>
          <p:nvSpPr>
            <p:cNvPr id="4" name="TextBox 4"/>
            <p:cNvSpPr txBox="1"/>
            <p:nvPr/>
          </p:nvSpPr>
          <p:spPr>
            <a:xfrm>
              <a:off x="0" y="1254966"/>
              <a:ext cx="14892059" cy="10985294"/>
            </a:xfrm>
            <a:prstGeom prst="rect">
              <a:avLst/>
            </a:prstGeom>
          </p:spPr>
          <p:txBody>
            <a:bodyPr lIns="0" tIns="0" rIns="0" bIns="0" rtlCol="0" anchor="t">
              <a:spAutoFit/>
            </a:bodyPr>
            <a:lstStyle/>
            <a:p>
              <a:pPr algn="l">
                <a:lnSpc>
                  <a:spcPts val="4412"/>
                </a:lnSpc>
              </a:pPr>
              <a:r>
                <a:rPr lang="en-US" sz="2941" b="1" spc="29">
                  <a:solidFill>
                    <a:srgbClr val="FEB06A"/>
                  </a:solidFill>
                  <a:latin typeface="Montserrat Bold"/>
                  <a:ea typeface="Montserrat Bold"/>
                  <a:cs typeface="Montserrat Bold"/>
                  <a:sym typeface="Montserrat Bold"/>
                </a:rPr>
                <a:t>Saviez-vous que ?</a:t>
              </a:r>
            </a:p>
            <a:p>
              <a:pPr algn="just">
                <a:lnSpc>
                  <a:spcPts val="4412"/>
                </a:lnSpc>
              </a:pPr>
              <a:endParaRPr lang="en-US" sz="2941" b="1" spc="29">
                <a:solidFill>
                  <a:srgbClr val="FEB06A"/>
                </a:solidFill>
                <a:latin typeface="Montserrat Bold"/>
                <a:ea typeface="Montserrat Bold"/>
                <a:cs typeface="Montserrat Bold"/>
                <a:sym typeface="Montserrat Bold"/>
              </a:endParaRPr>
            </a:p>
            <a:p>
              <a:pPr algn="just">
                <a:lnSpc>
                  <a:spcPts val="4412"/>
                </a:lnSpc>
              </a:pPr>
              <a:r>
                <a:rPr lang="en-US" sz="2941" spc="29">
                  <a:solidFill>
                    <a:srgbClr val="FEB06A"/>
                  </a:solidFill>
                  <a:latin typeface="Montserrat"/>
                  <a:ea typeface="Montserrat"/>
                  <a:cs typeface="Montserrat"/>
                  <a:sym typeface="Montserrat"/>
                </a:rPr>
                <a:t> Les radicaux libres sont comme des petites molécules « instables » qui cherchent désespérément à piquer un électron à leurs voisines pour se stabiliser. Ce vol crée des dégâts dans nos cellules, un peu comme de la rouille à l’intérieur du corps.</a:t>
              </a:r>
            </a:p>
            <a:p>
              <a:pPr algn="just">
                <a:lnSpc>
                  <a:spcPts val="4412"/>
                </a:lnSpc>
              </a:pPr>
              <a:endParaRPr lang="en-US" sz="2941" spc="29">
                <a:solidFill>
                  <a:srgbClr val="FEB06A"/>
                </a:solidFill>
                <a:latin typeface="Montserrat"/>
                <a:ea typeface="Montserrat"/>
                <a:cs typeface="Montserrat"/>
                <a:sym typeface="Montserrat"/>
              </a:endParaRPr>
            </a:p>
            <a:p>
              <a:pPr algn="just">
                <a:lnSpc>
                  <a:spcPts val="4412"/>
                </a:lnSpc>
              </a:pPr>
              <a:r>
                <a:rPr lang="en-US" sz="2941" spc="29">
                  <a:solidFill>
                    <a:srgbClr val="FEB06A"/>
                  </a:solidFill>
                  <a:latin typeface="Montserrat"/>
                  <a:ea typeface="Montserrat"/>
                  <a:cs typeface="Montserrat"/>
                  <a:sym typeface="Montserrat"/>
                </a:rPr>
                <a:t>Ce phénomène, appelé </a:t>
              </a:r>
              <a:r>
                <a:rPr lang="en-US" sz="2941" b="1" spc="29">
                  <a:solidFill>
                    <a:srgbClr val="FEB06A"/>
                  </a:solidFill>
                  <a:latin typeface="Montserrat Bold"/>
                  <a:ea typeface="Montserrat Bold"/>
                  <a:cs typeface="Montserrat Bold"/>
                  <a:sym typeface="Montserrat Bold"/>
                </a:rPr>
                <a:t>stress oxydatif,</a:t>
              </a:r>
              <a:r>
                <a:rPr lang="en-US" sz="2941" spc="29">
                  <a:solidFill>
                    <a:srgbClr val="FEB06A"/>
                  </a:solidFill>
                  <a:latin typeface="Montserrat"/>
                  <a:ea typeface="Montserrat"/>
                  <a:cs typeface="Montserrat"/>
                  <a:sym typeface="Montserrat"/>
                </a:rPr>
                <a:t> est lié au vieillissement et à certaines maladies. </a:t>
              </a:r>
            </a:p>
            <a:p>
              <a:pPr algn="just">
                <a:lnSpc>
                  <a:spcPts val="4412"/>
                </a:lnSpc>
              </a:pPr>
              <a:endParaRPr lang="en-US" sz="2941" spc="29">
                <a:solidFill>
                  <a:srgbClr val="FEB06A"/>
                </a:solidFill>
                <a:latin typeface="Montserrat"/>
                <a:ea typeface="Montserrat"/>
                <a:cs typeface="Montserrat"/>
                <a:sym typeface="Montserrat"/>
              </a:endParaRPr>
            </a:p>
            <a:p>
              <a:pPr algn="just">
                <a:lnSpc>
                  <a:spcPts val="4412"/>
                </a:lnSpc>
              </a:pPr>
              <a:r>
                <a:rPr lang="en-US" sz="2941" spc="29">
                  <a:solidFill>
                    <a:srgbClr val="FEB06A"/>
                  </a:solidFill>
                  <a:latin typeface="Montserrat"/>
                  <a:ea typeface="Montserrat"/>
                  <a:cs typeface="Montserrat"/>
                  <a:sym typeface="Montserrat"/>
                </a:rPr>
                <a:t>Heureusement, les antioxydants (comme la vitamine E, la vitamine C et le sélénium) sont là pour neutraliser ces radicaux libres et protéger nos cellules, c’est-à-dire qu’ils </a:t>
              </a:r>
              <a:r>
                <a:rPr lang="en-US" sz="2941" b="1" spc="29">
                  <a:solidFill>
                    <a:srgbClr val="FEB06A"/>
                  </a:solidFill>
                  <a:latin typeface="Montserrat Bold"/>
                  <a:ea typeface="Montserrat Bold"/>
                  <a:cs typeface="Montserrat Bold"/>
                  <a:sym typeface="Montserrat Bold"/>
                </a:rPr>
                <a:t>inactivent les radicaux libres.</a:t>
              </a:r>
            </a:p>
          </p:txBody>
        </p:sp>
      </p:grpSp>
      <p:sp>
        <p:nvSpPr>
          <p:cNvPr id="5" name="Freeform 5"/>
          <p:cNvSpPr/>
          <p:nvPr/>
        </p:nvSpPr>
        <p:spPr>
          <a:xfrm>
            <a:off x="604777" y="2464808"/>
            <a:ext cx="4693534" cy="4693534"/>
          </a:xfrm>
          <a:custGeom>
            <a:avLst/>
            <a:gdLst/>
            <a:ahLst/>
            <a:cxnLst/>
            <a:rect l="l" t="t" r="r" b="b"/>
            <a:pathLst>
              <a:path w="4693534" h="4693534">
                <a:moveTo>
                  <a:pt x="0" y="0"/>
                </a:moveTo>
                <a:lnTo>
                  <a:pt x="4693534" y="0"/>
                </a:lnTo>
                <a:lnTo>
                  <a:pt x="4693534" y="4693534"/>
                </a:lnTo>
                <a:lnTo>
                  <a:pt x="0" y="4693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438347" y="-590802"/>
            <a:ext cx="10116332" cy="10287000"/>
            <a:chOff x="0" y="0"/>
            <a:chExt cx="13488443" cy="13716000"/>
          </a:xfrm>
        </p:grpSpPr>
        <p:pic>
          <p:nvPicPr>
            <p:cNvPr id="3" name="Picture 3"/>
            <p:cNvPicPr>
              <a:picLocks noChangeAspect="1"/>
            </p:cNvPicPr>
            <p:nvPr/>
          </p:nvPicPr>
          <p:blipFill>
            <a:blip r:embed="rId2"/>
            <a:srcRect t="18714" b="18714"/>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3372143"/>
            <a:ext cx="8095551" cy="2960953"/>
            <a:chOff x="0" y="0"/>
            <a:chExt cx="10794068" cy="3947937"/>
          </a:xfrm>
        </p:grpSpPr>
        <p:sp>
          <p:nvSpPr>
            <p:cNvPr id="6" name="AutoShape 6"/>
            <p:cNvSpPr/>
            <p:nvPr/>
          </p:nvSpPr>
          <p:spPr>
            <a:xfrm>
              <a:off x="0" y="0"/>
              <a:ext cx="10794068" cy="3947937"/>
            </a:xfrm>
            <a:prstGeom prst="rect">
              <a:avLst/>
            </a:prstGeom>
            <a:solidFill>
              <a:srgbClr val="FEB06A"/>
            </a:solidFill>
          </p:spPr>
          <p:txBody>
            <a:bodyPr/>
            <a:lstStyle/>
            <a:p>
              <a:endParaRPr lang="fr-CA"/>
            </a:p>
          </p:txBody>
        </p:sp>
        <p:sp>
          <p:nvSpPr>
            <p:cNvPr id="7" name="TextBox 7"/>
            <p:cNvSpPr txBox="1"/>
            <p:nvPr/>
          </p:nvSpPr>
          <p:spPr>
            <a:xfrm>
              <a:off x="651690" y="1307015"/>
              <a:ext cx="9490689" cy="12958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Sels minéraux</a:t>
              </a:r>
            </a:p>
          </p:txBody>
        </p:sp>
      </p:grpSp>
      <p:sp>
        <p:nvSpPr>
          <p:cNvPr id="8" name="TextBox 8"/>
          <p:cNvSpPr txBox="1"/>
          <p:nvPr/>
        </p:nvSpPr>
        <p:spPr>
          <a:xfrm>
            <a:off x="10224606" y="935437"/>
            <a:ext cx="7565324" cy="7167848"/>
          </a:xfrm>
          <a:prstGeom prst="rect">
            <a:avLst/>
          </a:prstGeom>
        </p:spPr>
        <p:txBody>
          <a:bodyPr lIns="0" tIns="0" rIns="0" bIns="0" rtlCol="0" anchor="t">
            <a:spAutoFit/>
          </a:bodyPr>
          <a:lstStyle/>
          <a:p>
            <a:pPr algn="just">
              <a:lnSpc>
                <a:spcPts val="3626"/>
              </a:lnSpc>
            </a:pPr>
            <a:r>
              <a:rPr lang="en-US" sz="2417" spc="24">
                <a:solidFill>
                  <a:srgbClr val="FEB06A"/>
                </a:solidFill>
                <a:latin typeface="Montserrat Light"/>
                <a:ea typeface="Montserrat Light"/>
                <a:cs typeface="Montserrat Light"/>
                <a:sym typeface="Montserrat Light"/>
              </a:rPr>
              <a:t>Les minéraux sont des éléments chimiques </a:t>
            </a:r>
            <a:r>
              <a:rPr lang="en-US" sz="2417" b="1" spc="24">
                <a:solidFill>
                  <a:srgbClr val="FEB06A"/>
                </a:solidFill>
                <a:latin typeface="Montserrat Bold"/>
                <a:ea typeface="Montserrat Bold"/>
                <a:cs typeface="Montserrat Bold"/>
                <a:sym typeface="Montserrat Bold"/>
              </a:rPr>
              <a:t>inorganiques </a:t>
            </a:r>
            <a:r>
              <a:rPr lang="en-US" sz="2417" spc="24">
                <a:solidFill>
                  <a:srgbClr val="FEB06A"/>
                </a:solidFill>
                <a:latin typeface="Montserrat Light"/>
                <a:ea typeface="Montserrat Light"/>
                <a:cs typeface="Montserrat Light"/>
                <a:sym typeface="Montserrat Light"/>
              </a:rPr>
              <a:t>présents dans les aliments. Ils sont des constituants essentiels des cellules et interviennent dans la régulation de nombreuses fonctions de l’organisme. Contrairement aux nutriments organiques, ils </a:t>
            </a:r>
            <a:r>
              <a:rPr lang="en-US" sz="2417" b="1" spc="24">
                <a:solidFill>
                  <a:srgbClr val="FEB06A"/>
                </a:solidFill>
                <a:latin typeface="Montserrat Bold"/>
                <a:ea typeface="Montserrat Bold"/>
                <a:cs typeface="Montserrat Bold"/>
                <a:sym typeface="Montserrat Bold"/>
              </a:rPr>
              <a:t>ne subissent pas de transformation au cours de la digestion</a:t>
            </a:r>
            <a:r>
              <a:rPr lang="en-US" sz="2417" spc="24">
                <a:solidFill>
                  <a:srgbClr val="FEB06A"/>
                </a:solidFill>
                <a:latin typeface="Montserrat Light"/>
                <a:ea typeface="Montserrat Light"/>
                <a:cs typeface="Montserrat Light"/>
                <a:sym typeface="Montserrat Light"/>
              </a:rPr>
              <a:t>.</a:t>
            </a:r>
          </a:p>
          <a:p>
            <a:pPr algn="just">
              <a:lnSpc>
                <a:spcPts val="5726"/>
              </a:lnSpc>
            </a:pPr>
            <a:endParaRPr lang="en-US" sz="2417" spc="24">
              <a:solidFill>
                <a:srgbClr val="FEB06A"/>
              </a:solidFill>
              <a:latin typeface="Montserrat Light"/>
              <a:ea typeface="Montserrat Light"/>
              <a:cs typeface="Montserrat Light"/>
              <a:sym typeface="Montserrat Light"/>
            </a:endParaRPr>
          </a:p>
          <a:p>
            <a:pPr algn="just">
              <a:lnSpc>
                <a:spcPts val="3626"/>
              </a:lnSpc>
            </a:pPr>
            <a:r>
              <a:rPr lang="en-US" sz="2417" spc="24">
                <a:solidFill>
                  <a:srgbClr val="FEB06A"/>
                </a:solidFill>
                <a:latin typeface="Montserrat Light"/>
                <a:ea typeface="Montserrat Light"/>
                <a:cs typeface="Montserrat Light"/>
                <a:sym typeface="Montserrat Light"/>
              </a:rPr>
              <a:t>Certains minéraux, </a:t>
            </a:r>
            <a:r>
              <a:rPr lang="en-US" sz="2417" b="1" spc="24">
                <a:solidFill>
                  <a:srgbClr val="FEB06A"/>
                </a:solidFill>
                <a:latin typeface="Montserrat Bold"/>
                <a:ea typeface="Montserrat Bold"/>
                <a:cs typeface="Montserrat Bold"/>
                <a:sym typeface="Montserrat Bold"/>
              </a:rPr>
              <a:t>appelés</a:t>
            </a:r>
            <a:r>
              <a:rPr lang="en-US" sz="2417" spc="24">
                <a:solidFill>
                  <a:srgbClr val="FEB06A"/>
                </a:solidFill>
                <a:latin typeface="Montserrat Light"/>
                <a:ea typeface="Montserrat Light"/>
                <a:cs typeface="Montserrat Light"/>
                <a:sym typeface="Montserrat Light"/>
              </a:rPr>
              <a:t> </a:t>
            </a:r>
            <a:r>
              <a:rPr lang="en-US" sz="2417" b="1" spc="24">
                <a:solidFill>
                  <a:srgbClr val="FEB06A"/>
                </a:solidFill>
                <a:latin typeface="Montserrat Bold"/>
                <a:ea typeface="Montserrat Bold"/>
                <a:cs typeface="Montserrat Bold"/>
                <a:sym typeface="Montserrat Bold"/>
              </a:rPr>
              <a:t>électrolytes</a:t>
            </a:r>
            <a:r>
              <a:rPr lang="en-US" sz="2417" spc="24">
                <a:solidFill>
                  <a:srgbClr val="FEB06A"/>
                </a:solidFill>
                <a:latin typeface="Montserrat Light"/>
                <a:ea typeface="Montserrat Light"/>
                <a:cs typeface="Montserrat Light"/>
                <a:sym typeface="Montserrat Light"/>
              </a:rPr>
              <a:t>, jouent un rôle clé dans l’équilibre hydrique et la transmission nerveuse. Les besoins journaliers varient selon le type de minéral, et certains sont nécessaires en quantités infimes : ce sont les oligoéléments.</a:t>
            </a:r>
          </a:p>
          <a:p>
            <a:pPr algn="just">
              <a:lnSpc>
                <a:spcPts val="4226"/>
              </a:lnSpc>
            </a:pPr>
            <a:r>
              <a:rPr lang="en-US" sz="2817" spc="28">
                <a:solidFill>
                  <a:srgbClr val="FEB06A"/>
                </a:solidFill>
                <a:latin typeface="Montserrat Light"/>
                <a:ea typeface="Montserrat Light"/>
                <a:cs typeface="Montserrat Light"/>
                <a:sym typeface="Montserrat Light"/>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1104322" y="6075846"/>
            <a:ext cx="6176060" cy="3182454"/>
            <a:chOff x="0" y="0"/>
            <a:chExt cx="8234747" cy="4243271"/>
          </a:xfrm>
        </p:grpSpPr>
        <p:sp>
          <p:nvSpPr>
            <p:cNvPr id="3" name="AutoShape 3"/>
            <p:cNvSpPr/>
            <p:nvPr/>
          </p:nvSpPr>
          <p:spPr>
            <a:xfrm>
              <a:off x="0" y="0"/>
              <a:ext cx="8234747" cy="4243271"/>
            </a:xfrm>
            <a:prstGeom prst="rect">
              <a:avLst/>
            </a:prstGeom>
            <a:solidFill>
              <a:srgbClr val="FEB06A"/>
            </a:solidFill>
          </p:spPr>
          <p:txBody>
            <a:bodyPr/>
            <a:lstStyle/>
            <a:p>
              <a:endParaRPr lang="fr-CA"/>
            </a:p>
          </p:txBody>
        </p:sp>
        <p:sp>
          <p:nvSpPr>
            <p:cNvPr id="4" name="TextBox 4"/>
            <p:cNvSpPr txBox="1"/>
            <p:nvPr/>
          </p:nvSpPr>
          <p:spPr>
            <a:xfrm>
              <a:off x="811619" y="904935"/>
              <a:ext cx="6611508" cy="2423876"/>
            </a:xfrm>
            <a:prstGeom prst="rect">
              <a:avLst/>
            </a:prstGeom>
          </p:spPr>
          <p:txBody>
            <a:bodyPr lIns="0" tIns="0" rIns="0" bIns="0" rtlCol="0" anchor="t">
              <a:spAutoFit/>
            </a:bodyPr>
            <a:lstStyle/>
            <a:p>
              <a:pPr algn="r">
                <a:lnSpc>
                  <a:spcPts val="3525"/>
                </a:lnSpc>
              </a:pPr>
              <a:r>
                <a:rPr lang="en-US" sz="2797" b="1" spc="25">
                  <a:solidFill>
                    <a:srgbClr val="FBF6F3"/>
                  </a:solidFill>
                  <a:latin typeface="Montserrat Bold"/>
                  <a:ea typeface="Montserrat Bold"/>
                  <a:cs typeface="Montserrat Bold"/>
                  <a:sym typeface="Montserrat Bold"/>
                </a:rPr>
                <a:t>Hémoglobine est responsable de transporter l’O2 et le CO2 dans le sang</a:t>
              </a:r>
            </a:p>
            <a:p>
              <a:pPr algn="l">
                <a:lnSpc>
                  <a:spcPts val="257"/>
                </a:lnSpc>
              </a:pPr>
              <a:endParaRPr lang="en-US" sz="2797" b="1" spc="25">
                <a:solidFill>
                  <a:srgbClr val="FBF6F3"/>
                </a:solidFill>
                <a:latin typeface="Montserrat Bold"/>
                <a:ea typeface="Montserrat Bold"/>
                <a:cs typeface="Montserrat Bold"/>
                <a:sym typeface="Montserrat Bold"/>
              </a:endParaRPr>
            </a:p>
          </p:txBody>
        </p:sp>
      </p:grpSp>
      <p:sp>
        <p:nvSpPr>
          <p:cNvPr id="5" name="AutoShape 5"/>
          <p:cNvSpPr/>
          <p:nvPr/>
        </p:nvSpPr>
        <p:spPr>
          <a:xfrm>
            <a:off x="0" y="1028700"/>
            <a:ext cx="1104322" cy="8229600"/>
          </a:xfrm>
          <a:prstGeom prst="rect">
            <a:avLst/>
          </a:prstGeom>
          <a:solidFill>
            <a:srgbClr val="FEB06A"/>
          </a:solidFill>
        </p:spPr>
        <p:txBody>
          <a:bodyPr/>
          <a:lstStyle/>
          <a:p>
            <a:endParaRPr lang="fr-CA"/>
          </a:p>
        </p:txBody>
      </p:sp>
      <p:sp>
        <p:nvSpPr>
          <p:cNvPr id="6" name="Freeform 6"/>
          <p:cNvSpPr/>
          <p:nvPr/>
        </p:nvSpPr>
        <p:spPr>
          <a:xfrm>
            <a:off x="0" y="1028700"/>
            <a:ext cx="7280382" cy="5494591"/>
          </a:xfrm>
          <a:custGeom>
            <a:avLst/>
            <a:gdLst/>
            <a:ahLst/>
            <a:cxnLst/>
            <a:rect l="l" t="t" r="r" b="b"/>
            <a:pathLst>
              <a:path w="7280382" h="5494591">
                <a:moveTo>
                  <a:pt x="0" y="0"/>
                </a:moveTo>
                <a:lnTo>
                  <a:pt x="7280382" y="0"/>
                </a:lnTo>
                <a:lnTo>
                  <a:pt x="7280382" y="5494591"/>
                </a:lnTo>
                <a:lnTo>
                  <a:pt x="0" y="5494591"/>
                </a:lnTo>
                <a:lnTo>
                  <a:pt x="0" y="0"/>
                </a:lnTo>
                <a:close/>
              </a:path>
            </a:pathLst>
          </a:custGeom>
          <a:blipFill>
            <a:blip r:embed="rId2"/>
            <a:stretch>
              <a:fillRect l="-6532" r="-6532"/>
            </a:stretch>
          </a:blipFill>
        </p:spPr>
        <p:txBody>
          <a:bodyPr/>
          <a:lstStyle/>
          <a:p>
            <a:endParaRPr lang="fr-CA"/>
          </a:p>
        </p:txBody>
      </p:sp>
      <p:grpSp>
        <p:nvGrpSpPr>
          <p:cNvPr id="7" name="Group 7"/>
          <p:cNvGrpSpPr/>
          <p:nvPr/>
        </p:nvGrpSpPr>
        <p:grpSpPr>
          <a:xfrm>
            <a:off x="7887320" y="1095787"/>
            <a:ext cx="9968630" cy="8095426"/>
            <a:chOff x="0" y="0"/>
            <a:chExt cx="13291506" cy="10793901"/>
          </a:xfrm>
        </p:grpSpPr>
        <p:sp>
          <p:nvSpPr>
            <p:cNvPr id="8" name="TextBox 8"/>
            <p:cNvSpPr txBox="1"/>
            <p:nvPr/>
          </p:nvSpPr>
          <p:spPr>
            <a:xfrm>
              <a:off x="0" y="-10199"/>
              <a:ext cx="13291506" cy="952500"/>
            </a:xfrm>
            <a:prstGeom prst="rect">
              <a:avLst/>
            </a:prstGeom>
          </p:spPr>
          <p:txBody>
            <a:bodyPr lIns="0" tIns="0" rIns="0" bIns="0" rtlCol="0" anchor="t">
              <a:spAutoFit/>
            </a:bodyPr>
            <a:lstStyle/>
            <a:p>
              <a:pPr algn="ctr">
                <a:lnSpc>
                  <a:spcPts val="5673"/>
                </a:lnSpc>
              </a:pPr>
              <a:r>
                <a:rPr lang="en-US" sz="4727" b="1" spc="349">
                  <a:solidFill>
                    <a:srgbClr val="FEB06A"/>
                  </a:solidFill>
                  <a:latin typeface="Montserrat Bold"/>
                  <a:ea typeface="Montserrat Bold"/>
                  <a:cs typeface="Montserrat Bold"/>
                  <a:sym typeface="Montserrat Bold"/>
                </a:rPr>
                <a:t>Le fer</a:t>
              </a:r>
            </a:p>
          </p:txBody>
        </p:sp>
        <p:sp>
          <p:nvSpPr>
            <p:cNvPr id="9" name="TextBox 9"/>
            <p:cNvSpPr txBox="1"/>
            <p:nvPr/>
          </p:nvSpPr>
          <p:spPr>
            <a:xfrm>
              <a:off x="0" y="1945812"/>
              <a:ext cx="13290139" cy="8848089"/>
            </a:xfrm>
            <a:prstGeom prst="rect">
              <a:avLst/>
            </a:prstGeom>
          </p:spPr>
          <p:txBody>
            <a:bodyPr lIns="0" tIns="0" rIns="0" bIns="0" rtlCol="0" anchor="t">
              <a:spAutoFit/>
            </a:bodyPr>
            <a:lstStyle/>
            <a:p>
              <a:pPr algn="l">
                <a:lnSpc>
                  <a:spcPts val="3000"/>
                </a:lnSpc>
              </a:pPr>
              <a:r>
                <a:rPr lang="en-US" sz="2000" spc="20">
                  <a:solidFill>
                    <a:srgbClr val="FEB06A"/>
                  </a:solidFill>
                  <a:latin typeface="Montserrat Light"/>
                  <a:ea typeface="Montserrat Light"/>
                  <a:cs typeface="Montserrat Light"/>
                  <a:sym typeface="Montserrat Light"/>
                </a:rPr>
                <a:t>Le fer, un élément</a:t>
              </a:r>
              <a:r>
                <a:rPr lang="en-US" sz="2000" b="1" spc="20">
                  <a:solidFill>
                    <a:srgbClr val="FEB06A"/>
                  </a:solidFill>
                  <a:latin typeface="Montserrat Bold"/>
                  <a:ea typeface="Montserrat Bold"/>
                  <a:cs typeface="Montserrat Bold"/>
                  <a:sym typeface="Montserrat Bold"/>
                </a:rPr>
                <a:t> essentiel</a:t>
              </a:r>
              <a:r>
                <a:rPr lang="en-US" sz="2000" spc="20">
                  <a:solidFill>
                    <a:srgbClr val="FEB06A"/>
                  </a:solidFill>
                  <a:latin typeface="Montserrat Light"/>
                  <a:ea typeface="Montserrat Light"/>
                  <a:cs typeface="Montserrat Light"/>
                  <a:sym typeface="Montserrat Light"/>
                </a:rPr>
                <a:t> mais pas si simple à absorber !</a:t>
              </a:r>
            </a:p>
            <a:p>
              <a:pPr algn="l">
                <a:lnSpc>
                  <a:spcPts val="3000"/>
                </a:lnSpc>
              </a:pPr>
              <a:endParaRPr lang="en-US" sz="2000" spc="20">
                <a:solidFill>
                  <a:srgbClr val="FEB06A"/>
                </a:solidFill>
                <a:latin typeface="Montserrat Light"/>
                <a:ea typeface="Montserrat Light"/>
                <a:cs typeface="Montserrat Light"/>
                <a:sym typeface="Montserrat Light"/>
              </a:endParaRPr>
            </a:p>
            <a:p>
              <a:pPr algn="l">
                <a:lnSpc>
                  <a:spcPts val="3000"/>
                </a:lnSpc>
              </a:pPr>
              <a:r>
                <a:rPr lang="en-US" sz="2000" spc="20">
                  <a:solidFill>
                    <a:srgbClr val="FEB06A"/>
                  </a:solidFill>
                  <a:latin typeface="Montserrat"/>
                  <a:ea typeface="Montserrat"/>
                  <a:cs typeface="Montserrat"/>
                  <a:sym typeface="Montserrat"/>
                </a:rPr>
                <a:t>E</a:t>
              </a:r>
              <a:r>
                <a:rPr lang="en-US" sz="2000" spc="20">
                  <a:solidFill>
                    <a:srgbClr val="FEB06A"/>
                  </a:solidFill>
                  <a:latin typeface="Montserrat Light"/>
                  <a:ea typeface="Montserrat Light"/>
                  <a:cs typeface="Montserrat Light"/>
                  <a:sym typeface="Montserrat Light"/>
                </a:rPr>
                <a:t>n réalité, notre corps n’absorbe qu’une petite partie du fer que nous mangeons (environ 5 à 10 %), alors que nos besoins sont importants.</a:t>
              </a:r>
            </a:p>
            <a:p>
              <a:pPr algn="l">
                <a:lnSpc>
                  <a:spcPts val="3000"/>
                </a:lnSpc>
              </a:pPr>
              <a:endParaRPr lang="en-US" sz="2000" spc="20">
                <a:solidFill>
                  <a:srgbClr val="FEB06A"/>
                </a:solidFill>
                <a:latin typeface="Montserrat Light"/>
                <a:ea typeface="Montserrat Light"/>
                <a:cs typeface="Montserrat Light"/>
                <a:sym typeface="Montserrat Light"/>
              </a:endParaRPr>
            </a:p>
            <a:p>
              <a:pPr algn="l">
                <a:lnSpc>
                  <a:spcPts val="3000"/>
                </a:lnSpc>
              </a:pPr>
              <a:r>
                <a:rPr lang="en-US" sz="2000" b="1" spc="20">
                  <a:solidFill>
                    <a:srgbClr val="FEB06A"/>
                  </a:solidFill>
                  <a:latin typeface="Montserrat Bold"/>
                  <a:ea typeface="Montserrat Bold"/>
                  <a:cs typeface="Montserrat Bold"/>
                  <a:sym typeface="Montserrat Bold"/>
                </a:rPr>
                <a:t>Pour bien l’absorber, il faut un apport suffisant en vitamine C, qui facilite son assimilation.</a:t>
              </a:r>
              <a:r>
                <a:rPr lang="en-US" sz="2000" spc="20">
                  <a:solidFill>
                    <a:srgbClr val="FEB06A"/>
                  </a:solidFill>
                  <a:latin typeface="Montserrat Light"/>
                  <a:ea typeface="Montserrat Light"/>
                  <a:cs typeface="Montserrat Light"/>
                  <a:sym typeface="Montserrat Light"/>
                </a:rPr>
                <a:t> Le cuivre (Cu), lui, aide à utiliser le fer pour fabriquer l’hémoglobine.</a:t>
              </a:r>
            </a:p>
            <a:p>
              <a:pPr algn="l">
                <a:lnSpc>
                  <a:spcPts val="3000"/>
                </a:lnSpc>
              </a:pPr>
              <a:endParaRPr lang="en-US" sz="2000" spc="20">
                <a:solidFill>
                  <a:srgbClr val="FEB06A"/>
                </a:solidFill>
                <a:latin typeface="Montserrat Light"/>
                <a:ea typeface="Montserrat Light"/>
                <a:cs typeface="Montserrat Light"/>
                <a:sym typeface="Montserrat Light"/>
              </a:endParaRPr>
            </a:p>
            <a:p>
              <a:pPr algn="l">
                <a:lnSpc>
                  <a:spcPts val="3000"/>
                </a:lnSpc>
              </a:pPr>
              <a:r>
                <a:rPr lang="en-US" sz="2000" spc="20">
                  <a:solidFill>
                    <a:srgbClr val="FEB06A"/>
                  </a:solidFill>
                  <a:latin typeface="Montserrat Light"/>
                  <a:ea typeface="Montserrat Light"/>
                  <a:cs typeface="Montserrat Light"/>
                  <a:sym typeface="Montserrat Light"/>
                </a:rPr>
                <a:t>Une fois absorbé, le fer sert à former l’hémoglobine. </a:t>
              </a:r>
            </a:p>
            <a:p>
              <a:pPr algn="l">
                <a:lnSpc>
                  <a:spcPts val="3000"/>
                </a:lnSpc>
              </a:pPr>
              <a:endParaRPr lang="en-US" sz="2000" spc="20">
                <a:solidFill>
                  <a:srgbClr val="FEB06A"/>
                </a:solidFill>
                <a:latin typeface="Montserrat Light"/>
                <a:ea typeface="Montserrat Light"/>
                <a:cs typeface="Montserrat Light"/>
                <a:sym typeface="Montserrat Light"/>
              </a:endParaRPr>
            </a:p>
            <a:p>
              <a:pPr algn="l">
                <a:lnSpc>
                  <a:spcPts val="3000"/>
                </a:lnSpc>
              </a:pPr>
              <a:r>
                <a:rPr lang="en-US" sz="2000" spc="20">
                  <a:solidFill>
                    <a:srgbClr val="FEB06A"/>
                  </a:solidFill>
                  <a:latin typeface="Montserrat Light"/>
                  <a:ea typeface="Montserrat Light"/>
                  <a:cs typeface="Montserrat Light"/>
                  <a:sym typeface="Montserrat Light"/>
                </a:rPr>
                <a:t>Les surplus sont stockés dans le foie, la moelle osseuse, la rate et les muscles squelettiques.</a:t>
              </a:r>
            </a:p>
            <a:p>
              <a:pPr algn="l">
                <a:lnSpc>
                  <a:spcPts val="3000"/>
                </a:lnSpc>
              </a:pPr>
              <a:endParaRPr lang="en-US" sz="2000" spc="20">
                <a:solidFill>
                  <a:srgbClr val="FEB06A"/>
                </a:solidFill>
                <a:latin typeface="Montserrat Light"/>
                <a:ea typeface="Montserrat Light"/>
                <a:cs typeface="Montserrat Light"/>
                <a:sym typeface="Montserrat Light"/>
              </a:endParaRPr>
            </a:p>
            <a:p>
              <a:pPr algn="l">
                <a:lnSpc>
                  <a:spcPts val="3000"/>
                </a:lnSpc>
              </a:pPr>
              <a:r>
                <a:rPr lang="en-US" sz="2000" b="1" spc="20">
                  <a:solidFill>
                    <a:srgbClr val="FEB06A"/>
                  </a:solidFill>
                  <a:latin typeface="Montserrat Bold"/>
                  <a:ea typeface="Montserrat Bold"/>
                  <a:cs typeface="Montserrat Bold"/>
                  <a:sym typeface="Montserrat Bold"/>
                </a:rPr>
                <a:t>Peu de fer est éliminé</a:t>
              </a:r>
              <a:r>
                <a:rPr lang="en-US" sz="2000" spc="20">
                  <a:solidFill>
                    <a:srgbClr val="FEB06A"/>
                  </a:solidFill>
                  <a:latin typeface="Montserrat Light"/>
                  <a:ea typeface="Montserrat Light"/>
                  <a:cs typeface="Montserrat Light"/>
                  <a:sym typeface="Montserrat Light"/>
                </a:rPr>
                <a:t> : l’excrétion se fait surtout par les selles, la bile et lors des pertes sanguines.</a:t>
              </a:r>
            </a:p>
            <a:p>
              <a:pPr algn="l">
                <a:lnSpc>
                  <a:spcPts val="3000"/>
                </a:lnSpc>
              </a:pPr>
              <a:endParaRPr lang="en-US" sz="2000" spc="20">
                <a:solidFill>
                  <a:srgbClr val="FEB06A"/>
                </a:solidFill>
                <a:latin typeface="Montserrat Light"/>
                <a:ea typeface="Montserrat Light"/>
                <a:cs typeface="Montserrat Light"/>
                <a:sym typeface="Montserrat Light"/>
              </a:endParaRPr>
            </a:p>
            <a:p>
              <a:pPr algn="l">
                <a:lnSpc>
                  <a:spcPts val="1350"/>
                </a:lnSpc>
              </a:pPr>
              <a:endParaRPr lang="en-US" sz="2000" spc="20">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86935"/>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09866" y="3153237"/>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6" name="Freeform 6"/>
          <p:cNvSpPr/>
          <p:nvPr/>
        </p:nvSpPr>
        <p:spPr>
          <a:xfrm>
            <a:off x="875966" y="299916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7" name="TextBox 7"/>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Sources de Fer </a:t>
            </a:r>
          </a:p>
        </p:txBody>
      </p:sp>
      <p:grpSp>
        <p:nvGrpSpPr>
          <p:cNvPr id="8" name="Group 8"/>
          <p:cNvGrpSpPr/>
          <p:nvPr/>
        </p:nvGrpSpPr>
        <p:grpSpPr>
          <a:xfrm>
            <a:off x="7835408" y="2049740"/>
            <a:ext cx="9167219" cy="5490836"/>
            <a:chOff x="0" y="0"/>
            <a:chExt cx="12222958" cy="7321114"/>
          </a:xfrm>
        </p:grpSpPr>
        <p:sp>
          <p:nvSpPr>
            <p:cNvPr id="9" name="TextBox 9"/>
            <p:cNvSpPr txBox="1"/>
            <p:nvPr/>
          </p:nvSpPr>
          <p:spPr>
            <a:xfrm>
              <a:off x="0" y="-57150"/>
              <a:ext cx="12222958" cy="675894"/>
            </a:xfrm>
            <a:prstGeom prst="rect">
              <a:avLst/>
            </a:prstGeom>
          </p:spPr>
          <p:txBody>
            <a:bodyPr lIns="0" tIns="0" rIns="0" bIns="0" rtlCol="0" anchor="t">
              <a:spAutoFit/>
            </a:bodyPr>
            <a:lstStyle/>
            <a:p>
              <a:pPr algn="l">
                <a:lnSpc>
                  <a:spcPts val="4346"/>
                </a:lnSpc>
              </a:pPr>
              <a:endParaRPr/>
            </a:p>
          </p:txBody>
        </p:sp>
        <p:sp>
          <p:nvSpPr>
            <p:cNvPr id="10" name="TextBox 10"/>
            <p:cNvSpPr txBox="1"/>
            <p:nvPr/>
          </p:nvSpPr>
          <p:spPr>
            <a:xfrm>
              <a:off x="0" y="697302"/>
              <a:ext cx="12222958" cy="6649212"/>
            </a:xfrm>
            <a:prstGeom prst="rect">
              <a:avLst/>
            </a:prstGeom>
          </p:spPr>
          <p:txBody>
            <a:bodyPr lIns="0" tIns="0" rIns="0" bIns="0" rtlCol="0" anchor="t">
              <a:spAutoFit/>
            </a:bodyPr>
            <a:lstStyle/>
            <a:p>
              <a:pPr algn="l">
                <a:lnSpc>
                  <a:spcPts val="3633"/>
                </a:lnSpc>
              </a:pPr>
              <a:endParaRP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Viandes rouges (bœuf, agneau)</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Foie (de bœuf, de volaille)</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Volaille (dinde, poulet)</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Poissons et fruits de mer (sardines, palourdes, moules)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Légumineuses (lentilles, pois chiches, haricots)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Épinards et légumes verts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Produits céréaliers enrichis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Graines et noix (graines de citrouille, noix de cajou)</a:t>
              </a:r>
            </a:p>
            <a:p>
              <a:pPr algn="l">
                <a:lnSpc>
                  <a:spcPts val="3633"/>
                </a:lnSpc>
              </a:pPr>
              <a:endParaRPr lang="en-US" sz="2422" spc="24">
                <a:solidFill>
                  <a:srgbClr val="FEB06A"/>
                </a:solidFill>
                <a:latin typeface="Montserrat"/>
                <a:ea typeface="Montserrat"/>
                <a:cs typeface="Montserrat"/>
                <a:sym typeface="Montserrat"/>
              </a:endParaRPr>
            </a:p>
            <a:p>
              <a:pPr algn="l">
                <a:lnSpc>
                  <a:spcPts val="3633"/>
                </a:lnSpc>
              </a:pPr>
              <a:endParaRPr lang="en-US" sz="2422" spc="24">
                <a:solidFill>
                  <a:srgbClr val="FEB06A"/>
                </a:solidFill>
                <a:latin typeface="Montserrat"/>
                <a:ea typeface="Montserrat"/>
                <a:cs typeface="Montserrat"/>
                <a:sym typeface="Montserrat"/>
              </a:endParaRPr>
            </a:p>
          </p:txBody>
        </p:sp>
      </p:grpSp>
      <p:sp>
        <p:nvSpPr>
          <p:cNvPr id="11" name="TextBox 11"/>
          <p:cNvSpPr txBox="1"/>
          <p:nvPr/>
        </p:nvSpPr>
        <p:spPr>
          <a:xfrm>
            <a:off x="7916783" y="4573721"/>
            <a:ext cx="9909739" cy="521208"/>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7769262" y="6563379"/>
            <a:ext cx="9909739" cy="521208"/>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7769262" y="6795408"/>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5" name="TextBox 5"/>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EN FER</a:t>
            </a:r>
          </a:p>
        </p:txBody>
      </p:sp>
      <p:grpSp>
        <p:nvGrpSpPr>
          <p:cNvPr id="6" name="Group 6"/>
          <p:cNvGrpSpPr/>
          <p:nvPr/>
        </p:nvGrpSpPr>
        <p:grpSpPr>
          <a:xfrm>
            <a:off x="2824930" y="3850420"/>
            <a:ext cx="14434370" cy="5002885"/>
            <a:chOff x="0" y="0"/>
            <a:chExt cx="19245827" cy="6670513"/>
          </a:xfrm>
        </p:grpSpPr>
        <p:sp>
          <p:nvSpPr>
            <p:cNvPr id="7" name="TextBox 7"/>
            <p:cNvSpPr txBox="1"/>
            <p:nvPr/>
          </p:nvSpPr>
          <p:spPr>
            <a:xfrm>
              <a:off x="0" y="0"/>
              <a:ext cx="1924582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a:p>
              <a:pPr algn="l">
                <a:lnSpc>
                  <a:spcPts val="4653"/>
                </a:lnSpc>
              </a:pPr>
              <a:endParaRPr lang="en-US" sz="3877" b="1" spc="286">
                <a:solidFill>
                  <a:srgbClr val="FEB06A"/>
                </a:solidFill>
                <a:latin typeface="Montserrat Bold"/>
                <a:ea typeface="Montserrat Bold"/>
                <a:cs typeface="Montserrat Bold"/>
                <a:sym typeface="Montserrat Bold"/>
              </a:endParaRPr>
            </a:p>
          </p:txBody>
        </p:sp>
        <p:sp>
          <p:nvSpPr>
            <p:cNvPr id="8" name="TextBox 8"/>
            <p:cNvSpPr txBox="1"/>
            <p:nvPr/>
          </p:nvSpPr>
          <p:spPr>
            <a:xfrm>
              <a:off x="0" y="1792570"/>
              <a:ext cx="19245827" cy="4526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Diminuer le taux d’hémoglobine</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Entraîner l’anémie</a:t>
              </a:r>
            </a:p>
            <a:p>
              <a:pPr algn="l">
                <a:lnSpc>
                  <a:spcPts val="3041"/>
                </a:lnSpc>
              </a:pPr>
              <a:endParaRPr lang="en-US" sz="2027" spc="20">
                <a:solidFill>
                  <a:srgbClr val="FEB06A"/>
                </a:solidFill>
                <a:latin typeface="Montserrat"/>
                <a:ea typeface="Montserrat"/>
                <a:cs typeface="Montserrat"/>
                <a:sym typeface="Montserrat"/>
              </a:endParaRPr>
            </a:p>
            <a:p>
              <a:pPr algn="l">
                <a:lnSpc>
                  <a:spcPts val="3041"/>
                </a:lnSpc>
              </a:pPr>
              <a:endParaRPr lang="en-US" sz="2027" spc="20">
                <a:solidFill>
                  <a:srgbClr val="FEB06A"/>
                </a:solidFill>
                <a:latin typeface="Montserrat"/>
                <a:ea typeface="Montserrat"/>
                <a:cs typeface="Montserrat"/>
                <a:sym typeface="Montserrat"/>
              </a:endParaRPr>
            </a:p>
            <a:p>
              <a:pPr algn="l">
                <a:lnSpc>
                  <a:spcPts val="3041"/>
                </a:lnSpc>
              </a:pPr>
              <a:r>
                <a:rPr lang="en-US" sz="2027" spc="20">
                  <a:solidFill>
                    <a:srgbClr val="FEB06A"/>
                  </a:solidFill>
                  <a:latin typeface="Montserrat"/>
                  <a:ea typeface="Montserrat"/>
                  <a:cs typeface="Montserrat"/>
                  <a:sym typeface="Montserrat"/>
                </a:rPr>
                <a:t>Les premiers signes d’une déficience en fer que vous pouvez observer sont : </a:t>
              </a:r>
            </a:p>
            <a:p>
              <a:pPr algn="l">
                <a:lnSpc>
                  <a:spcPts val="3041"/>
                </a:lnSpc>
              </a:pPr>
              <a:endParaRPr lang="en-US" sz="2027" spc="20">
                <a:solidFill>
                  <a:srgbClr val="FEB06A"/>
                </a:solidFill>
                <a:latin typeface="Montserrat"/>
                <a:ea typeface="Montserrat"/>
                <a:cs typeface="Montserrat"/>
                <a:sym typeface="Montserrat"/>
              </a:endParaRP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La fatigue</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La pâleur</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La tachycardie</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1104322" y="6075846"/>
            <a:ext cx="6176060" cy="3182454"/>
          </a:xfrm>
          <a:prstGeom prst="rect">
            <a:avLst/>
          </a:prstGeom>
          <a:solidFill>
            <a:srgbClr val="FEB06A"/>
          </a:solidFill>
        </p:spPr>
        <p:txBody>
          <a:bodyPr/>
          <a:lstStyle/>
          <a:p>
            <a:endParaRPr lang="fr-CA"/>
          </a:p>
        </p:txBody>
      </p:sp>
      <p:sp>
        <p:nvSpPr>
          <p:cNvPr id="3" name="AutoShape 3"/>
          <p:cNvSpPr/>
          <p:nvPr/>
        </p:nvSpPr>
        <p:spPr>
          <a:xfrm>
            <a:off x="0" y="1028700"/>
            <a:ext cx="1104322" cy="8229600"/>
          </a:xfrm>
          <a:prstGeom prst="rect">
            <a:avLst/>
          </a:prstGeom>
          <a:solidFill>
            <a:srgbClr val="FEB06A"/>
          </a:solidFill>
        </p:spPr>
        <p:txBody>
          <a:bodyPr/>
          <a:lstStyle/>
          <a:p>
            <a:endParaRPr lang="fr-CA"/>
          </a:p>
        </p:txBody>
      </p:sp>
      <p:sp>
        <p:nvSpPr>
          <p:cNvPr id="4" name="Freeform 4"/>
          <p:cNvSpPr/>
          <p:nvPr/>
        </p:nvSpPr>
        <p:spPr>
          <a:xfrm>
            <a:off x="1104322" y="1028700"/>
            <a:ext cx="6176060" cy="5047146"/>
          </a:xfrm>
          <a:custGeom>
            <a:avLst/>
            <a:gdLst/>
            <a:ahLst/>
            <a:cxnLst/>
            <a:rect l="l" t="t" r="r" b="b"/>
            <a:pathLst>
              <a:path w="6176060" h="5047146">
                <a:moveTo>
                  <a:pt x="0" y="0"/>
                </a:moveTo>
                <a:lnTo>
                  <a:pt x="6176060" y="0"/>
                </a:lnTo>
                <a:lnTo>
                  <a:pt x="6176060" y="5047146"/>
                </a:lnTo>
                <a:lnTo>
                  <a:pt x="0" y="5047146"/>
                </a:lnTo>
                <a:lnTo>
                  <a:pt x="0" y="0"/>
                </a:lnTo>
                <a:close/>
              </a:path>
            </a:pathLst>
          </a:custGeom>
          <a:blipFill>
            <a:blip r:embed="rId2"/>
            <a:stretch>
              <a:fillRect l="-24406" r="-24406" b="-21509"/>
            </a:stretch>
          </a:blipFill>
        </p:spPr>
        <p:txBody>
          <a:bodyPr/>
          <a:lstStyle/>
          <a:p>
            <a:endParaRPr lang="fr-CA"/>
          </a:p>
        </p:txBody>
      </p:sp>
      <p:grpSp>
        <p:nvGrpSpPr>
          <p:cNvPr id="5" name="Group 5"/>
          <p:cNvGrpSpPr/>
          <p:nvPr/>
        </p:nvGrpSpPr>
        <p:grpSpPr>
          <a:xfrm>
            <a:off x="7952084" y="2000093"/>
            <a:ext cx="9585688" cy="5952622"/>
            <a:chOff x="0" y="0"/>
            <a:chExt cx="12780917" cy="7936829"/>
          </a:xfrm>
        </p:grpSpPr>
        <p:sp>
          <p:nvSpPr>
            <p:cNvPr id="6" name="TextBox 6"/>
            <p:cNvSpPr txBox="1"/>
            <p:nvPr/>
          </p:nvSpPr>
          <p:spPr>
            <a:xfrm>
              <a:off x="0" y="-9807"/>
              <a:ext cx="12780917" cy="915910"/>
            </a:xfrm>
            <a:prstGeom prst="rect">
              <a:avLst/>
            </a:prstGeom>
          </p:spPr>
          <p:txBody>
            <a:bodyPr lIns="0" tIns="0" rIns="0" bIns="0" rtlCol="0" anchor="t">
              <a:spAutoFit/>
            </a:bodyPr>
            <a:lstStyle/>
            <a:p>
              <a:pPr algn="ctr">
                <a:lnSpc>
                  <a:spcPts val="5455"/>
                </a:lnSpc>
              </a:pPr>
              <a:r>
                <a:rPr lang="en-US" sz="4546" b="1" spc="336">
                  <a:solidFill>
                    <a:srgbClr val="FEB06A"/>
                  </a:solidFill>
                  <a:latin typeface="Montserrat Bold"/>
                  <a:ea typeface="Montserrat Bold"/>
                  <a:cs typeface="Montserrat Bold"/>
                  <a:sym typeface="Montserrat Bold"/>
                </a:rPr>
                <a:t>Le cuivre </a:t>
              </a:r>
            </a:p>
          </p:txBody>
        </p:sp>
        <p:sp>
          <p:nvSpPr>
            <p:cNvPr id="7" name="TextBox 7"/>
            <p:cNvSpPr txBox="1"/>
            <p:nvPr/>
          </p:nvSpPr>
          <p:spPr>
            <a:xfrm>
              <a:off x="0" y="1868868"/>
              <a:ext cx="12779602" cy="6067961"/>
            </a:xfrm>
            <a:prstGeom prst="rect">
              <a:avLst/>
            </a:prstGeom>
          </p:spPr>
          <p:txBody>
            <a:bodyPr lIns="0" tIns="0" rIns="0" bIns="0" rtlCol="0" anchor="t">
              <a:spAutoFit/>
            </a:bodyPr>
            <a:lstStyle/>
            <a:p>
              <a:pPr algn="l">
                <a:lnSpc>
                  <a:spcPts val="2884"/>
                </a:lnSpc>
              </a:pPr>
              <a:r>
                <a:rPr lang="en-US" sz="1923" spc="19">
                  <a:solidFill>
                    <a:srgbClr val="FEB06A"/>
                  </a:solidFill>
                  <a:latin typeface="Montserrat Light"/>
                  <a:ea typeface="Montserrat Light"/>
                  <a:cs typeface="Montserrat Light"/>
                  <a:sym typeface="Montserrat Light"/>
                </a:rPr>
                <a:t>Le cuivre (Cu) stimule l’utilisation du fer dans la synthèse de l’hémoglobine.</a:t>
              </a:r>
            </a:p>
            <a:p>
              <a:pPr algn="l">
                <a:lnSpc>
                  <a:spcPts val="2884"/>
                </a:lnSpc>
              </a:pPr>
              <a:endParaRPr lang="en-US" sz="1923" spc="19">
                <a:solidFill>
                  <a:srgbClr val="FEB06A"/>
                </a:solidFill>
                <a:latin typeface="Montserrat Light"/>
                <a:ea typeface="Montserrat Light"/>
                <a:cs typeface="Montserrat Light"/>
                <a:sym typeface="Montserrat Light"/>
              </a:endParaRPr>
            </a:p>
            <a:p>
              <a:pPr algn="l">
                <a:lnSpc>
                  <a:spcPts val="2884"/>
                </a:lnSpc>
              </a:pPr>
              <a:endParaRPr lang="en-US" sz="1923" spc="19">
                <a:solidFill>
                  <a:srgbClr val="FEB06A"/>
                </a:solidFill>
                <a:latin typeface="Montserrat Light"/>
                <a:ea typeface="Montserrat Light"/>
                <a:cs typeface="Montserrat Light"/>
                <a:sym typeface="Montserrat Light"/>
              </a:endParaRPr>
            </a:p>
            <a:p>
              <a:pPr algn="l">
                <a:lnSpc>
                  <a:spcPts val="2884"/>
                </a:lnSpc>
              </a:pPr>
              <a:endParaRPr lang="en-US" sz="1923" spc="19">
                <a:solidFill>
                  <a:srgbClr val="FEB06A"/>
                </a:solidFill>
                <a:latin typeface="Montserrat Light"/>
                <a:ea typeface="Montserrat Light"/>
                <a:cs typeface="Montserrat Light"/>
                <a:sym typeface="Montserrat Light"/>
              </a:endParaRPr>
            </a:p>
            <a:p>
              <a:pPr algn="l">
                <a:lnSpc>
                  <a:spcPts val="2884"/>
                </a:lnSpc>
              </a:pPr>
              <a:endParaRPr lang="en-US" sz="1923" spc="19">
                <a:solidFill>
                  <a:srgbClr val="FEB06A"/>
                </a:solidFill>
                <a:latin typeface="Montserrat Light"/>
                <a:ea typeface="Montserrat Light"/>
                <a:cs typeface="Montserrat Light"/>
                <a:sym typeface="Montserrat Light"/>
              </a:endParaRPr>
            </a:p>
            <a:p>
              <a:pPr algn="l">
                <a:lnSpc>
                  <a:spcPts val="2884"/>
                </a:lnSpc>
              </a:pPr>
              <a:r>
                <a:rPr lang="en-US" sz="1923" spc="19">
                  <a:solidFill>
                    <a:srgbClr val="FEB06A"/>
                  </a:solidFill>
                  <a:latin typeface="Montserrat Light"/>
                  <a:ea typeface="Montserrat Light"/>
                  <a:cs typeface="Montserrat Light"/>
                  <a:sym typeface="Montserrat Light"/>
                </a:rPr>
                <a:t>Il transporte l’oxygène (O2) des poumons aux tissus et gaz carbonique (Co2), tes tissus aux poumons.</a:t>
              </a:r>
            </a:p>
            <a:p>
              <a:pPr algn="l">
                <a:lnSpc>
                  <a:spcPts val="2884"/>
                </a:lnSpc>
              </a:pPr>
              <a:endParaRPr lang="en-US" sz="1923" spc="19">
                <a:solidFill>
                  <a:srgbClr val="FEB06A"/>
                </a:solidFill>
                <a:latin typeface="Montserrat Light"/>
                <a:ea typeface="Montserrat Light"/>
                <a:cs typeface="Montserrat Light"/>
                <a:sym typeface="Montserrat Light"/>
              </a:endParaRPr>
            </a:p>
            <a:p>
              <a:pPr algn="l">
                <a:lnSpc>
                  <a:spcPts val="2884"/>
                </a:lnSpc>
              </a:pPr>
              <a:r>
                <a:rPr lang="en-US" sz="1923" spc="19">
                  <a:solidFill>
                    <a:srgbClr val="FEB06A"/>
                  </a:solidFill>
                  <a:latin typeface="Montserrat"/>
                  <a:ea typeface="Montserrat"/>
                  <a:cs typeface="Montserrat"/>
                  <a:sym typeface="Montserrat"/>
                </a:rPr>
                <a:t>Bonne nouvelle : Il </a:t>
              </a:r>
              <a:r>
                <a:rPr lang="en-US" sz="1923" spc="19">
                  <a:solidFill>
                    <a:srgbClr val="FEB06A"/>
                  </a:solidFill>
                  <a:latin typeface="Montserrat Light"/>
                  <a:ea typeface="Montserrat Light"/>
                  <a:cs typeface="Montserrat Light"/>
                  <a:sym typeface="Montserrat Light"/>
                </a:rPr>
                <a:t>est rarement déficient dans l’organisme puisque seulement des traces sont nécessaires.</a:t>
              </a:r>
            </a:p>
            <a:p>
              <a:pPr algn="l">
                <a:lnSpc>
                  <a:spcPts val="2884"/>
                </a:lnSpc>
              </a:pPr>
              <a:endParaRPr lang="en-US" sz="1923" spc="19">
                <a:solidFill>
                  <a:srgbClr val="FEB06A"/>
                </a:solidFill>
                <a:latin typeface="Montserrat Light"/>
                <a:ea typeface="Montserrat Light"/>
                <a:cs typeface="Montserrat Light"/>
                <a:sym typeface="Montserrat Light"/>
              </a:endParaRPr>
            </a:p>
            <a:p>
              <a:pPr algn="l">
                <a:lnSpc>
                  <a:spcPts val="2884"/>
                </a:lnSpc>
              </a:pPr>
              <a:r>
                <a:rPr lang="en-US" sz="1923" spc="19">
                  <a:solidFill>
                    <a:srgbClr val="FEB06A"/>
                  </a:solidFill>
                  <a:latin typeface="Montserrat Light"/>
                  <a:ea typeface="Montserrat Light"/>
                  <a:cs typeface="Montserrat Light"/>
                  <a:sym typeface="Montserrat Light"/>
                </a:rPr>
                <a:t>Les sources alimentaires du cuivre sont les mêmes que celles du fer.</a:t>
              </a:r>
            </a:p>
            <a:p>
              <a:pPr algn="l">
                <a:lnSpc>
                  <a:spcPts val="1298"/>
                </a:lnSpc>
              </a:pPr>
              <a:endParaRPr lang="en-US" sz="1923" spc="19">
                <a:solidFill>
                  <a:srgbClr val="FEB06A"/>
                </a:solidFill>
                <a:latin typeface="Montserrat Light"/>
                <a:ea typeface="Montserrat Light"/>
                <a:cs typeface="Montserrat Light"/>
                <a:sym typeface="Montserrat Light"/>
              </a:endParaRPr>
            </a:p>
          </p:txBody>
        </p:sp>
      </p:grpSp>
      <p:sp>
        <p:nvSpPr>
          <p:cNvPr id="8" name="TextBox 8"/>
          <p:cNvSpPr txBox="1"/>
          <p:nvPr/>
        </p:nvSpPr>
        <p:spPr>
          <a:xfrm>
            <a:off x="5165967" y="4454590"/>
            <a:ext cx="14856121" cy="310510"/>
          </a:xfrm>
          <a:prstGeom prst="rect">
            <a:avLst/>
          </a:prstGeom>
        </p:spPr>
        <p:txBody>
          <a:bodyPr lIns="0" tIns="0" rIns="0" bIns="0" rtlCol="0" anchor="t">
            <a:spAutoFit/>
          </a:bodyPr>
          <a:lstStyle/>
          <a:p>
            <a:pPr algn="ctr">
              <a:lnSpc>
                <a:spcPts val="1799"/>
              </a:lnSpc>
            </a:pPr>
            <a:r>
              <a:rPr lang="en-US" sz="3599" spc="-248">
                <a:solidFill>
                  <a:srgbClr val="366221"/>
                </a:solidFill>
                <a:latin typeface="Hyperwave Two"/>
                <a:ea typeface="Hyperwave Two"/>
                <a:cs typeface="Hyperwave Two"/>
                <a:sym typeface="Hyperwave Two"/>
              </a:rPr>
              <a:t>RAPPEL : Hémoglobine est responsable de transporter l’O2 et le CO2 dans le sang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86935"/>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09866" y="3153237"/>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a:off x="7835408" y="2049740"/>
            <a:ext cx="9167219" cy="4576436"/>
            <a:chOff x="0" y="0"/>
            <a:chExt cx="12222958" cy="6101914"/>
          </a:xfrm>
        </p:grpSpPr>
        <p:sp>
          <p:nvSpPr>
            <p:cNvPr id="7" name="TextBox 7"/>
            <p:cNvSpPr txBox="1"/>
            <p:nvPr/>
          </p:nvSpPr>
          <p:spPr>
            <a:xfrm>
              <a:off x="0" y="-57150"/>
              <a:ext cx="12222958" cy="675894"/>
            </a:xfrm>
            <a:prstGeom prst="rect">
              <a:avLst/>
            </a:prstGeom>
          </p:spPr>
          <p:txBody>
            <a:bodyPr lIns="0" tIns="0" rIns="0" bIns="0" rtlCol="0" anchor="t">
              <a:spAutoFit/>
            </a:bodyPr>
            <a:lstStyle/>
            <a:p>
              <a:pPr algn="l">
                <a:lnSpc>
                  <a:spcPts val="4346"/>
                </a:lnSpc>
              </a:pPr>
              <a:endParaRPr/>
            </a:p>
          </p:txBody>
        </p:sp>
        <p:sp>
          <p:nvSpPr>
            <p:cNvPr id="8" name="TextBox 8"/>
            <p:cNvSpPr txBox="1"/>
            <p:nvPr/>
          </p:nvSpPr>
          <p:spPr>
            <a:xfrm>
              <a:off x="0" y="697302"/>
              <a:ext cx="12222958" cy="5430012"/>
            </a:xfrm>
            <a:prstGeom prst="rect">
              <a:avLst/>
            </a:prstGeom>
          </p:spPr>
          <p:txBody>
            <a:bodyPr lIns="0" tIns="0" rIns="0" bIns="0" rtlCol="0" anchor="t">
              <a:spAutoFit/>
            </a:bodyPr>
            <a:lstStyle/>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Foie (très riche en cuivre)</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Fruits de mer (huîtres, crabes)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Noix et graines (noix de cajou, amandes, graines de tournesol)</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Chocolat noir</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Légumineuses (lentilles, pois)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Champignons</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Céréales complètes</a:t>
              </a:r>
            </a:p>
            <a:p>
              <a:pPr algn="l">
                <a:lnSpc>
                  <a:spcPts val="3633"/>
                </a:lnSpc>
              </a:pPr>
              <a:endParaRPr lang="en-US" sz="2422" spc="24">
                <a:solidFill>
                  <a:srgbClr val="FEB06A"/>
                </a:solidFill>
                <a:latin typeface="Montserrat"/>
                <a:ea typeface="Montserrat"/>
                <a:cs typeface="Montserrat"/>
                <a:sym typeface="Montserrat"/>
              </a:endParaRPr>
            </a:p>
          </p:txBody>
        </p:sp>
      </p:grpSp>
      <p:sp>
        <p:nvSpPr>
          <p:cNvPr id="9" name="Freeform 9"/>
          <p:cNvSpPr/>
          <p:nvPr/>
        </p:nvSpPr>
        <p:spPr>
          <a:xfrm>
            <a:off x="809291" y="2805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10" name="TextBox 10"/>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Sources de Cuivre </a:t>
            </a:r>
          </a:p>
        </p:txBody>
      </p:sp>
      <p:sp>
        <p:nvSpPr>
          <p:cNvPr id="11" name="TextBox 11"/>
          <p:cNvSpPr txBox="1"/>
          <p:nvPr/>
        </p:nvSpPr>
        <p:spPr>
          <a:xfrm>
            <a:off x="7916783" y="4573721"/>
            <a:ext cx="9909739" cy="521208"/>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7769262" y="6563379"/>
            <a:ext cx="9909739" cy="521208"/>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7769262" y="6795408"/>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21437" y="0"/>
            <a:ext cx="5364021" cy="10953489"/>
          </a:xfrm>
          <a:prstGeom prst="rect">
            <a:avLst/>
          </a:prstGeom>
          <a:solidFill>
            <a:srgbClr val="FEB06A"/>
          </a:solidFill>
        </p:spPr>
        <p:txBody>
          <a:bodyPr/>
          <a:lstStyle/>
          <a:p>
            <a:endParaRPr lang="fr-CA"/>
          </a:p>
        </p:txBody>
      </p:sp>
      <p:sp>
        <p:nvSpPr>
          <p:cNvPr id="3" name="TextBox 3"/>
          <p:cNvSpPr txBox="1"/>
          <p:nvPr/>
        </p:nvSpPr>
        <p:spPr>
          <a:xfrm>
            <a:off x="11287142" y="8680844"/>
            <a:ext cx="5595058" cy="199073"/>
          </a:xfrm>
          <a:prstGeom prst="rect">
            <a:avLst/>
          </a:prstGeom>
        </p:spPr>
        <p:txBody>
          <a:bodyPr lIns="0" tIns="0" rIns="0" bIns="0" rtlCol="0" anchor="t">
            <a:spAutoFit/>
          </a:bodyPr>
          <a:lstStyle/>
          <a:p>
            <a:pPr algn="r">
              <a:lnSpc>
                <a:spcPts val="1627"/>
              </a:lnSpc>
            </a:pPr>
            <a:r>
              <a:rPr lang="en-US" sz="1162" spc="93">
                <a:solidFill>
                  <a:srgbClr val="FBF6F3"/>
                </a:solidFill>
                <a:latin typeface="Montserrat"/>
                <a:ea typeface="Montserrat"/>
                <a:cs typeface="Montserrat"/>
                <a:sym typeface="Montserrat"/>
              </a:rPr>
              <a:t>Centre médical de Condorcet | Guide pour une bonne nutrition</a:t>
            </a:r>
          </a:p>
        </p:txBody>
      </p:sp>
      <p:sp>
        <p:nvSpPr>
          <p:cNvPr id="4" name="Freeform 4"/>
          <p:cNvSpPr/>
          <p:nvPr/>
        </p:nvSpPr>
        <p:spPr>
          <a:xfrm>
            <a:off x="5342584" y="0"/>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fr-CA"/>
          </a:p>
        </p:txBody>
      </p:sp>
      <p:sp>
        <p:nvSpPr>
          <p:cNvPr id="5" name="TextBox 5"/>
          <p:cNvSpPr txBox="1"/>
          <p:nvPr/>
        </p:nvSpPr>
        <p:spPr>
          <a:xfrm>
            <a:off x="381813" y="2120480"/>
            <a:ext cx="4557521" cy="4514850"/>
          </a:xfrm>
          <a:prstGeom prst="rect">
            <a:avLst/>
          </a:prstGeom>
        </p:spPr>
        <p:txBody>
          <a:bodyPr lIns="0" tIns="0" rIns="0" bIns="0" rtlCol="0" anchor="t">
            <a:spAutoFit/>
          </a:bodyPr>
          <a:lstStyle/>
          <a:p>
            <a:pPr algn="l">
              <a:lnSpc>
                <a:spcPts val="9000"/>
              </a:lnSpc>
            </a:pPr>
            <a:r>
              <a:rPr lang="en-US" sz="6000" b="1" spc="60">
                <a:solidFill>
                  <a:srgbClr val="FBF6F3"/>
                </a:solidFill>
                <a:latin typeface="Montserrat Bold"/>
                <a:ea typeface="Montserrat Bold"/>
                <a:cs typeface="Montserrat Bold"/>
                <a:sym typeface="Montserrat Bold"/>
              </a:rPr>
              <a:t>Le calcium (Ca) et le phosphore (P)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432212" cy="8229600"/>
          </a:xfrm>
          <a:custGeom>
            <a:avLst/>
            <a:gdLst/>
            <a:ahLst/>
            <a:cxnLst/>
            <a:rect l="l" t="t" r="r" b="b"/>
            <a:pathLst>
              <a:path w="7432212" h="8229600">
                <a:moveTo>
                  <a:pt x="0" y="0"/>
                </a:moveTo>
                <a:lnTo>
                  <a:pt x="7432212" y="0"/>
                </a:lnTo>
                <a:lnTo>
                  <a:pt x="7432212" y="8229600"/>
                </a:lnTo>
                <a:lnTo>
                  <a:pt x="0" y="8229600"/>
                </a:lnTo>
                <a:lnTo>
                  <a:pt x="0" y="0"/>
                </a:lnTo>
                <a:close/>
              </a:path>
            </a:pathLst>
          </a:custGeom>
          <a:blipFill>
            <a:blip r:embed="rId2"/>
            <a:stretch>
              <a:fillRect l="-43488" r="-23020"/>
            </a:stretch>
          </a:blipFill>
        </p:spPr>
        <p:txBody>
          <a:bodyPr/>
          <a:lstStyle/>
          <a:p>
            <a:endParaRPr lang="fr-CA"/>
          </a:p>
        </p:txBody>
      </p:sp>
      <p:grpSp>
        <p:nvGrpSpPr>
          <p:cNvPr id="3" name="Group 3"/>
          <p:cNvGrpSpPr/>
          <p:nvPr/>
        </p:nvGrpSpPr>
        <p:grpSpPr>
          <a:xfrm>
            <a:off x="9144000" y="2094000"/>
            <a:ext cx="8000194" cy="7164300"/>
            <a:chOff x="0" y="0"/>
            <a:chExt cx="10666925" cy="9552400"/>
          </a:xfrm>
        </p:grpSpPr>
        <p:sp>
          <p:nvSpPr>
            <p:cNvPr id="4" name="TextBox 4"/>
            <p:cNvSpPr txBox="1"/>
            <p:nvPr/>
          </p:nvSpPr>
          <p:spPr>
            <a:xfrm>
              <a:off x="0" y="-57150"/>
              <a:ext cx="10666925"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VITAMINES</a:t>
              </a:r>
            </a:p>
          </p:txBody>
        </p:sp>
        <p:sp>
          <p:nvSpPr>
            <p:cNvPr id="5" name="TextBox 5"/>
            <p:cNvSpPr txBox="1"/>
            <p:nvPr/>
          </p:nvSpPr>
          <p:spPr>
            <a:xfrm>
              <a:off x="0" y="984127"/>
              <a:ext cx="10666925" cy="2869565"/>
            </a:xfrm>
            <a:prstGeom prst="rect">
              <a:avLst/>
            </a:prstGeom>
          </p:spPr>
          <p:txBody>
            <a:bodyPr lIns="0" tIns="0" rIns="0" bIns="0" rtlCol="0" anchor="t">
              <a:spAutoFit/>
            </a:bodyPr>
            <a:lstStyle/>
            <a:p>
              <a:pPr algn="l">
                <a:lnSpc>
                  <a:spcPts val="3487"/>
                </a:lnSpc>
              </a:pPr>
              <a:r>
                <a:rPr lang="en-US" sz="2325" spc="23">
                  <a:solidFill>
                    <a:srgbClr val="FEB06A"/>
                  </a:solidFill>
                  <a:latin typeface="Montserrat Light"/>
                  <a:ea typeface="Montserrat Light"/>
                  <a:cs typeface="Montserrat Light"/>
                  <a:sym typeface="Montserrat Light"/>
                </a:rPr>
                <a:t>Composés organiques qui ne subissent pas de transformations chimiques, présents en quantités infimes mais indispensables à la croissance et au maintien de la santé.</a:t>
              </a:r>
            </a:p>
            <a:p>
              <a:pPr algn="l">
                <a:lnSpc>
                  <a:spcPts val="3487"/>
                </a:lnSpc>
              </a:pPr>
              <a:endParaRPr lang="en-US" sz="2325" spc="23">
                <a:solidFill>
                  <a:srgbClr val="FEB06A"/>
                </a:solidFill>
                <a:latin typeface="Montserrat Light"/>
                <a:ea typeface="Montserrat Light"/>
                <a:cs typeface="Montserrat Light"/>
                <a:sym typeface="Montserrat Light"/>
              </a:endParaRPr>
            </a:p>
          </p:txBody>
        </p:sp>
        <p:sp>
          <p:nvSpPr>
            <p:cNvPr id="6" name="TextBox 6"/>
            <p:cNvSpPr txBox="1"/>
            <p:nvPr/>
          </p:nvSpPr>
          <p:spPr>
            <a:xfrm>
              <a:off x="0" y="4701778"/>
              <a:ext cx="10666925"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SELS MINÉRAUX</a:t>
              </a:r>
            </a:p>
          </p:txBody>
        </p:sp>
        <p:sp>
          <p:nvSpPr>
            <p:cNvPr id="7" name="TextBox 7"/>
            <p:cNvSpPr txBox="1"/>
            <p:nvPr/>
          </p:nvSpPr>
          <p:spPr>
            <a:xfrm>
              <a:off x="0" y="5743055"/>
              <a:ext cx="10666925" cy="2285365"/>
            </a:xfrm>
            <a:prstGeom prst="rect">
              <a:avLst/>
            </a:prstGeom>
          </p:spPr>
          <p:txBody>
            <a:bodyPr lIns="0" tIns="0" rIns="0" bIns="0" rtlCol="0" anchor="t">
              <a:spAutoFit/>
            </a:bodyPr>
            <a:lstStyle/>
            <a:p>
              <a:pPr algn="l">
                <a:lnSpc>
                  <a:spcPts val="3487"/>
                </a:lnSpc>
              </a:pPr>
              <a:r>
                <a:rPr lang="en-US" sz="2325" spc="23">
                  <a:solidFill>
                    <a:srgbClr val="FEB06A"/>
                  </a:solidFill>
                  <a:latin typeface="Montserrat Light"/>
                  <a:ea typeface="Montserrat Light"/>
                  <a:cs typeface="Montserrat Light"/>
                  <a:sym typeface="Montserrat Light"/>
                </a:rPr>
                <a:t>Éléments chimiques inorganiques qui entrent dans la composition des aliments.</a:t>
              </a:r>
            </a:p>
            <a:p>
              <a:pPr algn="l">
                <a:lnSpc>
                  <a:spcPts val="3487"/>
                </a:lnSpc>
              </a:pPr>
              <a:endParaRPr lang="en-US" sz="2325" spc="23">
                <a:solidFill>
                  <a:srgbClr val="FEB06A"/>
                </a:solidFill>
                <a:latin typeface="Montserrat Light"/>
                <a:ea typeface="Montserrat Light"/>
                <a:cs typeface="Montserrat Light"/>
                <a:sym typeface="Montserrat Light"/>
              </a:endParaRPr>
            </a:p>
            <a:p>
              <a:pPr algn="l">
                <a:lnSpc>
                  <a:spcPts val="3487"/>
                </a:lnSpc>
              </a:pPr>
              <a:endParaRPr lang="en-US" sz="2325" spc="23">
                <a:solidFill>
                  <a:srgbClr val="FEB06A"/>
                </a:solidFill>
                <a:latin typeface="Montserrat Light"/>
                <a:ea typeface="Montserrat Light"/>
                <a:cs typeface="Montserrat Light"/>
                <a:sym typeface="Montserrat Light"/>
              </a:endParaRPr>
            </a:p>
          </p:txBody>
        </p:sp>
        <p:sp>
          <p:nvSpPr>
            <p:cNvPr id="8" name="TextBox 8"/>
            <p:cNvSpPr txBox="1"/>
            <p:nvPr/>
          </p:nvSpPr>
          <p:spPr>
            <a:xfrm>
              <a:off x="0" y="8876506"/>
              <a:ext cx="10666925" cy="675894"/>
            </a:xfrm>
            <a:prstGeom prst="rect">
              <a:avLst/>
            </a:prstGeom>
          </p:spPr>
          <p:txBody>
            <a:bodyPr lIns="0" tIns="0" rIns="0" bIns="0" rtlCol="0" anchor="t">
              <a:spAutoFit/>
            </a:bodyPr>
            <a:lstStyle/>
            <a:p>
              <a:pPr algn="l">
                <a:lnSpc>
                  <a:spcPts val="4346"/>
                </a:lnSpc>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438347" y="-590802"/>
            <a:ext cx="10116332" cy="10287000"/>
            <a:chOff x="0" y="0"/>
            <a:chExt cx="13488443" cy="13716000"/>
          </a:xfrm>
        </p:grpSpPr>
        <p:pic>
          <p:nvPicPr>
            <p:cNvPr id="3" name="Picture 3"/>
            <p:cNvPicPr>
              <a:picLocks noChangeAspect="1"/>
            </p:cNvPicPr>
            <p:nvPr/>
          </p:nvPicPr>
          <p:blipFill>
            <a:blip r:embed="rId2"/>
            <a:srcRect t="18714" b="18714"/>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2876843"/>
            <a:ext cx="8095551" cy="3951553"/>
            <a:chOff x="0" y="0"/>
            <a:chExt cx="10794068" cy="5268737"/>
          </a:xfrm>
        </p:grpSpPr>
        <p:sp>
          <p:nvSpPr>
            <p:cNvPr id="6" name="AutoShape 6"/>
            <p:cNvSpPr/>
            <p:nvPr/>
          </p:nvSpPr>
          <p:spPr>
            <a:xfrm>
              <a:off x="0" y="0"/>
              <a:ext cx="10794068" cy="5268737"/>
            </a:xfrm>
            <a:prstGeom prst="rect">
              <a:avLst/>
            </a:prstGeom>
            <a:solidFill>
              <a:srgbClr val="FEB06A"/>
            </a:solidFill>
          </p:spPr>
          <p:txBody>
            <a:bodyPr/>
            <a:lstStyle/>
            <a:p>
              <a:endParaRPr lang="fr-CA"/>
            </a:p>
          </p:txBody>
        </p:sp>
        <p:sp>
          <p:nvSpPr>
            <p:cNvPr id="7" name="TextBox 7"/>
            <p:cNvSpPr txBox="1"/>
            <p:nvPr/>
          </p:nvSpPr>
          <p:spPr>
            <a:xfrm>
              <a:off x="651690" y="1307015"/>
              <a:ext cx="9490689" cy="26166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Calcium (Ca) et phosphore (P)</a:t>
              </a:r>
            </a:p>
          </p:txBody>
        </p:sp>
      </p:grpSp>
      <p:sp>
        <p:nvSpPr>
          <p:cNvPr id="8" name="TextBox 8"/>
          <p:cNvSpPr txBox="1"/>
          <p:nvPr/>
        </p:nvSpPr>
        <p:spPr>
          <a:xfrm>
            <a:off x="10224606" y="763987"/>
            <a:ext cx="7565324" cy="7510748"/>
          </a:xfrm>
          <a:prstGeom prst="rect">
            <a:avLst/>
          </a:prstGeom>
        </p:spPr>
        <p:txBody>
          <a:bodyPr lIns="0" tIns="0" rIns="0" bIns="0" rtlCol="0" anchor="t">
            <a:spAutoFit/>
          </a:bodyPr>
          <a:lstStyle/>
          <a:p>
            <a:pPr algn="just">
              <a:lnSpc>
                <a:spcPts val="3626"/>
              </a:lnSpc>
            </a:pPr>
            <a:r>
              <a:rPr lang="en-US" sz="2417" spc="24">
                <a:solidFill>
                  <a:srgbClr val="FEB06A"/>
                </a:solidFill>
                <a:latin typeface="Montserrat Light"/>
                <a:ea typeface="Montserrat Light"/>
                <a:cs typeface="Montserrat Light"/>
                <a:sym typeface="Montserrat Light"/>
              </a:rPr>
              <a:t>Le calcium (Ca) et le phosphore (P) travaillent main dans la main pour former nos os et nos dents.</a:t>
            </a: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3626"/>
              </a:lnSpc>
            </a:pPr>
            <a:r>
              <a:rPr lang="en-US" sz="2417" spc="24">
                <a:solidFill>
                  <a:srgbClr val="FEB06A"/>
                </a:solidFill>
                <a:latin typeface="Montserrat Light"/>
                <a:ea typeface="Montserrat Light"/>
                <a:cs typeface="Montserrat Light"/>
                <a:sym typeface="Montserrat Light"/>
              </a:rPr>
              <a:t>Contrairement au calcium, il est très rare de manquer de phosphore, car on en trouve dans presque tous les aliments. (foie, volaille, poissons, légumes verts, céréales, noix, légumineuses ...)</a:t>
            </a: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3626"/>
              </a:lnSpc>
            </a:pPr>
            <a:r>
              <a:rPr lang="en-US" sz="2417" spc="24">
                <a:solidFill>
                  <a:srgbClr val="FEB06A"/>
                </a:solidFill>
                <a:latin typeface="Montserrat Light"/>
                <a:ea typeface="Montserrat Light"/>
                <a:cs typeface="Montserrat Light"/>
                <a:sym typeface="Montserrat Light"/>
              </a:rPr>
              <a:t>Pour bien les absorber, il faut de la vitamine D, une bonne digestion des lipides et un équilibre entre l’apport en calcium et en phosphore.</a:t>
            </a: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4226"/>
              </a:lnSpc>
            </a:pPr>
            <a:r>
              <a:rPr lang="en-US" sz="2817" spc="28">
                <a:solidFill>
                  <a:srgbClr val="FEB06A"/>
                </a:solidFill>
                <a:latin typeface="Montserrat Light"/>
                <a:ea typeface="Montserrat Light"/>
                <a:cs typeface="Montserrat Light"/>
                <a:sym typeface="Montserrat Light"/>
              </a:rPr>
              <a:t>Certains aliments offrent un calcium plus facile à assimiler, comme le lait et les produits laitiers.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438347" y="-590802"/>
            <a:ext cx="10116332" cy="10287000"/>
            <a:chOff x="0" y="0"/>
            <a:chExt cx="13488443" cy="13716000"/>
          </a:xfrm>
        </p:grpSpPr>
        <p:pic>
          <p:nvPicPr>
            <p:cNvPr id="3" name="Picture 3"/>
            <p:cNvPicPr>
              <a:picLocks noChangeAspect="1"/>
            </p:cNvPicPr>
            <p:nvPr/>
          </p:nvPicPr>
          <p:blipFill>
            <a:blip r:embed="rId2"/>
            <a:srcRect t="18714" b="18714"/>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2876843"/>
            <a:ext cx="8095551" cy="3951553"/>
            <a:chOff x="0" y="0"/>
            <a:chExt cx="10794068" cy="5268737"/>
          </a:xfrm>
        </p:grpSpPr>
        <p:sp>
          <p:nvSpPr>
            <p:cNvPr id="6" name="AutoShape 6"/>
            <p:cNvSpPr/>
            <p:nvPr/>
          </p:nvSpPr>
          <p:spPr>
            <a:xfrm>
              <a:off x="0" y="0"/>
              <a:ext cx="10794068" cy="5268737"/>
            </a:xfrm>
            <a:prstGeom prst="rect">
              <a:avLst/>
            </a:prstGeom>
            <a:solidFill>
              <a:srgbClr val="FEB06A"/>
            </a:solidFill>
          </p:spPr>
          <p:txBody>
            <a:bodyPr/>
            <a:lstStyle/>
            <a:p>
              <a:endParaRPr lang="fr-CA"/>
            </a:p>
          </p:txBody>
        </p:sp>
        <p:sp>
          <p:nvSpPr>
            <p:cNvPr id="7" name="TextBox 7"/>
            <p:cNvSpPr txBox="1"/>
            <p:nvPr/>
          </p:nvSpPr>
          <p:spPr>
            <a:xfrm>
              <a:off x="651690" y="1307015"/>
              <a:ext cx="9490689" cy="26166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Calcium (Ca) et phosphore (P)</a:t>
              </a:r>
            </a:p>
          </p:txBody>
        </p:sp>
      </p:grpSp>
      <p:sp>
        <p:nvSpPr>
          <p:cNvPr id="8" name="TextBox 8"/>
          <p:cNvSpPr txBox="1"/>
          <p:nvPr/>
        </p:nvSpPr>
        <p:spPr>
          <a:xfrm>
            <a:off x="10224606" y="874477"/>
            <a:ext cx="7565324" cy="7289768"/>
          </a:xfrm>
          <a:prstGeom prst="rect">
            <a:avLst/>
          </a:prstGeom>
        </p:spPr>
        <p:txBody>
          <a:bodyPr lIns="0" tIns="0" rIns="0" bIns="0" rtlCol="0" anchor="t">
            <a:spAutoFit/>
          </a:bodyPr>
          <a:lstStyle/>
          <a:p>
            <a:pPr algn="just">
              <a:lnSpc>
                <a:spcPts val="3626"/>
              </a:lnSpc>
            </a:pPr>
            <a:r>
              <a:rPr lang="en-US" sz="2417" spc="24">
                <a:solidFill>
                  <a:srgbClr val="FEB06A"/>
                </a:solidFill>
                <a:latin typeface="Montserrat Light"/>
                <a:ea typeface="Montserrat Light"/>
                <a:cs typeface="Montserrat Light"/>
                <a:sym typeface="Montserrat Light"/>
              </a:rPr>
              <a:t>L’exercice aide aussi à mieux absorber le calcium.</a:t>
            </a: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3626"/>
              </a:lnSpc>
            </a:pPr>
            <a:r>
              <a:rPr lang="en-US" sz="2417" spc="24">
                <a:solidFill>
                  <a:srgbClr val="FEB06A"/>
                </a:solidFill>
                <a:latin typeface="Montserrat Light"/>
                <a:ea typeface="Montserrat Light"/>
                <a:cs typeface="Montserrat Light"/>
                <a:sym typeface="Montserrat Light"/>
              </a:rPr>
              <a:t>Le corps prend ce dont il a besoin et élimine le surplus par l’urine et les selles.</a:t>
            </a: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3626"/>
              </a:lnSpc>
            </a:pPr>
            <a:r>
              <a:rPr lang="en-US" sz="2417" spc="24">
                <a:solidFill>
                  <a:srgbClr val="FEB06A"/>
                </a:solidFill>
                <a:latin typeface="Montserrat Light"/>
                <a:ea typeface="Montserrat Light"/>
                <a:cs typeface="Montserrat Light"/>
                <a:sym typeface="Montserrat Light"/>
              </a:rPr>
              <a:t>Si on consomme trop de calcium, l’excédent peut s’accumuler dans la partie spongieuse des os.</a:t>
            </a: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3626"/>
              </a:lnSpc>
            </a:pPr>
            <a:r>
              <a:rPr lang="en-US" sz="2417" spc="24">
                <a:solidFill>
                  <a:srgbClr val="FEB06A"/>
                </a:solidFill>
                <a:latin typeface="Montserrat Light"/>
                <a:ea typeface="Montserrat Light"/>
                <a:cs typeface="Montserrat Light"/>
                <a:sym typeface="Montserrat Light"/>
              </a:rPr>
              <a:t>Les premiers signes d’une diminution du taux de calcium sanguin sont les suivants: bradycardie et augmentation de l’irritabilité nerveuse entraînant des spasmes musculaires</a:t>
            </a:r>
          </a:p>
          <a:p>
            <a:pPr algn="just">
              <a:lnSpc>
                <a:spcPts val="3626"/>
              </a:lnSpc>
            </a:pPr>
            <a:endParaRPr lang="en-US" sz="2417" spc="24">
              <a:solidFill>
                <a:srgbClr val="FEB06A"/>
              </a:solidFill>
              <a:latin typeface="Montserrat Light"/>
              <a:ea typeface="Montserrat Light"/>
              <a:cs typeface="Montserrat Light"/>
              <a:sym typeface="Montserrat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1265612"/>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3540325"/>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355687" y="5731290"/>
            <a:ext cx="2025491" cy="300737"/>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0" name="Freeform 10"/>
          <p:cNvSpPr/>
          <p:nvPr/>
        </p:nvSpPr>
        <p:spPr>
          <a:xfrm>
            <a:off x="860271" y="2888238"/>
            <a:ext cx="4060869" cy="3406053"/>
          </a:xfrm>
          <a:custGeom>
            <a:avLst/>
            <a:gdLst/>
            <a:ahLst/>
            <a:cxnLst/>
            <a:rect l="l" t="t" r="r" b="b"/>
            <a:pathLst>
              <a:path w="4060869" h="3406053">
                <a:moveTo>
                  <a:pt x="0" y="0"/>
                </a:moveTo>
                <a:lnTo>
                  <a:pt x="4060868" y="0"/>
                </a:lnTo>
                <a:lnTo>
                  <a:pt x="4060868" y="3406053"/>
                </a:lnTo>
                <a:lnTo>
                  <a:pt x="0" y="3406053"/>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1028700" y="849756"/>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du Ca et P</a:t>
            </a:r>
          </a:p>
        </p:txBody>
      </p:sp>
      <p:grpSp>
        <p:nvGrpSpPr>
          <p:cNvPr id="12" name="Group 12"/>
          <p:cNvGrpSpPr/>
          <p:nvPr/>
        </p:nvGrpSpPr>
        <p:grpSpPr>
          <a:xfrm>
            <a:off x="7916783" y="727963"/>
            <a:ext cx="8405880" cy="1376036"/>
            <a:chOff x="0" y="0"/>
            <a:chExt cx="11207840" cy="1834714"/>
          </a:xfrm>
        </p:grpSpPr>
        <p:sp>
          <p:nvSpPr>
            <p:cNvPr id="13" name="TextBox 13"/>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0" y="697302"/>
              <a:ext cx="11207840"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Le calcium (Ca) et le phosphore (P) sont intimement liés comme constituants des os et des dents</a:t>
              </a:r>
            </a:p>
          </p:txBody>
        </p:sp>
      </p:grpSp>
      <p:grpSp>
        <p:nvGrpSpPr>
          <p:cNvPr id="15" name="Group 15"/>
          <p:cNvGrpSpPr/>
          <p:nvPr/>
        </p:nvGrpSpPr>
        <p:grpSpPr>
          <a:xfrm>
            <a:off x="7815726" y="2898899"/>
            <a:ext cx="8405880" cy="1833236"/>
            <a:chOff x="0" y="0"/>
            <a:chExt cx="11207840" cy="2444314"/>
          </a:xfrm>
        </p:grpSpPr>
        <p:sp>
          <p:nvSpPr>
            <p:cNvPr id="16" name="TextBox 16"/>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0" y="697302"/>
              <a:ext cx="11207840" cy="17724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S’assure de maintenir  l’excitabilité nerveuse et le tonus musculaire et agit comme constituant essentiel dans le processus de la coagulation sanguine</a:t>
              </a:r>
            </a:p>
          </p:txBody>
        </p:sp>
      </p:grpSp>
      <p:grpSp>
        <p:nvGrpSpPr>
          <p:cNvPr id="18" name="Group 18"/>
          <p:cNvGrpSpPr/>
          <p:nvPr/>
        </p:nvGrpSpPr>
        <p:grpSpPr>
          <a:xfrm>
            <a:off x="7815726" y="4918256"/>
            <a:ext cx="9909739" cy="2747636"/>
            <a:chOff x="0" y="0"/>
            <a:chExt cx="13212985" cy="3663514"/>
          </a:xfrm>
        </p:grpSpPr>
        <p:sp>
          <p:nvSpPr>
            <p:cNvPr id="19" name="TextBox 19"/>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0" name="TextBox 20"/>
            <p:cNvSpPr txBox="1"/>
            <p:nvPr/>
          </p:nvSpPr>
          <p:spPr>
            <a:xfrm>
              <a:off x="0" y="697302"/>
              <a:ext cx="13212985" cy="29916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Maintiennent le PH sanguin en équilibre acido-basique (réserve alcaline) et participent à la régularisation du rythme cardiaque en augmentant la fréquence cardiaque et en renforçant la contraction. (Ca seulement) </a:t>
              </a: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grpSp>
        <p:nvGrpSpPr>
          <p:cNvPr id="21" name="Group 21"/>
          <p:cNvGrpSpPr/>
          <p:nvPr/>
        </p:nvGrpSpPr>
        <p:grpSpPr>
          <a:xfrm>
            <a:off x="7916783" y="4812454"/>
            <a:ext cx="9909739" cy="918836"/>
            <a:chOff x="0" y="0"/>
            <a:chExt cx="13212985" cy="1225114"/>
          </a:xfrm>
        </p:grpSpPr>
        <p:sp>
          <p:nvSpPr>
            <p:cNvPr id="22" name="TextBox 22"/>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3" name="TextBox 23"/>
            <p:cNvSpPr txBox="1"/>
            <p:nvPr/>
          </p:nvSpPr>
          <p:spPr>
            <a:xfrm>
              <a:off x="0" y="697302"/>
              <a:ext cx="13212985" cy="553212"/>
            </a:xfrm>
            <a:prstGeom prst="rect">
              <a:avLst/>
            </a:prstGeom>
          </p:spPr>
          <p:txBody>
            <a:bodyPr lIns="0" tIns="0" rIns="0" bIns="0" rtlCol="0" anchor="t">
              <a:spAutoFit/>
            </a:bodyPr>
            <a:lstStyle/>
            <a:p>
              <a:pPr algn="l">
                <a:lnSpc>
                  <a:spcPts val="3633"/>
                </a:lnSpc>
              </a:pPr>
              <a:endParaRPr/>
            </a:p>
          </p:txBody>
        </p:sp>
      </p:grpSp>
      <p:sp>
        <p:nvSpPr>
          <p:cNvPr id="24" name="TextBox 24"/>
          <p:cNvSpPr txBox="1"/>
          <p:nvPr/>
        </p:nvSpPr>
        <p:spPr>
          <a:xfrm>
            <a:off x="7916783" y="6237141"/>
            <a:ext cx="9909739" cy="521208"/>
          </a:xfrm>
          <a:prstGeom prst="rect">
            <a:avLst/>
          </a:prstGeom>
        </p:spPr>
        <p:txBody>
          <a:bodyPr lIns="0" tIns="0" rIns="0" bIns="0" rtlCol="0" anchor="t">
            <a:spAutoFit/>
          </a:bodyPr>
          <a:lstStyle/>
          <a:p>
            <a:pPr algn="l">
              <a:lnSpc>
                <a:spcPts val="4346"/>
              </a:lnSpc>
            </a:pPr>
            <a:endParaRPr/>
          </a:p>
        </p:txBody>
      </p:sp>
      <p:sp>
        <p:nvSpPr>
          <p:cNvPr id="25" name="TextBox 25"/>
          <p:cNvSpPr txBox="1"/>
          <p:nvPr/>
        </p:nvSpPr>
        <p:spPr>
          <a:xfrm>
            <a:off x="7916783" y="8042829"/>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597076"/>
            <a:ext cx="15347082" cy="17355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EN CALCIUM ET PHOSPHORE</a:t>
            </a:r>
          </a:p>
        </p:txBody>
      </p:sp>
      <p:grpSp>
        <p:nvGrpSpPr>
          <p:cNvPr id="8" name="Group 8"/>
          <p:cNvGrpSpPr/>
          <p:nvPr/>
        </p:nvGrpSpPr>
        <p:grpSpPr>
          <a:xfrm>
            <a:off x="2824930" y="3688014"/>
            <a:ext cx="5595058" cy="4621885"/>
            <a:chOff x="0" y="0"/>
            <a:chExt cx="7460077" cy="6162513"/>
          </a:xfrm>
        </p:grpSpPr>
        <p:sp>
          <p:nvSpPr>
            <p:cNvPr id="9" name="TextBox 9"/>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7460077" cy="4018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Perturbe le développement des os et des dents</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Provoque le rachitisme et l’ostéoporose</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Provoque une variation de la contraction du muscle cardiaque, influençant ainsi le rythme</a:t>
              </a:r>
            </a:p>
            <a:p>
              <a:pPr algn="l">
                <a:lnSpc>
                  <a:spcPts val="3041"/>
                </a:lnSpc>
              </a:pPr>
              <a:endParaRPr lang="en-US" sz="2027" spc="20">
                <a:solidFill>
                  <a:srgbClr val="FEB06A"/>
                </a:solidFill>
                <a:latin typeface="Montserrat"/>
                <a:ea typeface="Montserrat"/>
                <a:cs typeface="Montserrat"/>
                <a:sym typeface="Montserrat"/>
              </a:endParaRPr>
            </a:p>
          </p:txBody>
        </p:sp>
      </p:grpSp>
      <p:grpSp>
        <p:nvGrpSpPr>
          <p:cNvPr id="11" name="Group 11"/>
          <p:cNvGrpSpPr/>
          <p:nvPr/>
        </p:nvGrpSpPr>
        <p:grpSpPr>
          <a:xfrm>
            <a:off x="10574819" y="3688014"/>
            <a:ext cx="5595058" cy="6516502"/>
            <a:chOff x="0" y="0"/>
            <a:chExt cx="7460077" cy="8688670"/>
          </a:xfrm>
        </p:grpSpPr>
        <p:sp>
          <p:nvSpPr>
            <p:cNvPr id="12" name="TextBox 12"/>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7460077" cy="6051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Provoque une variation de la contraction du muscle cardiaque, influençant le rythme</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Perturbe le tonus musculaire</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Provoque une léthargie et désorientation mentale</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Entraine N et V</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Laisse apparaitre des dépôts de calcaires a/n des articulations et entraîne des formations de calculs rénaux</a:t>
              </a:r>
            </a:p>
            <a:p>
              <a:pPr algn="l">
                <a:lnSpc>
                  <a:spcPts val="3000"/>
                </a:lnSpc>
              </a:pPr>
              <a:endParaRPr lang="en-US" sz="2000" spc="20">
                <a:solidFill>
                  <a:srgbClr val="FEB06A"/>
                </a:solidFill>
                <a:latin typeface="Montserrat"/>
                <a:ea typeface="Montserrat"/>
                <a:cs typeface="Montserrat"/>
                <a:sym typeface="Montserrat"/>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21437" y="0"/>
            <a:ext cx="5364021" cy="10953489"/>
          </a:xfrm>
          <a:prstGeom prst="rect">
            <a:avLst/>
          </a:prstGeom>
          <a:solidFill>
            <a:srgbClr val="FEB06A"/>
          </a:solidFill>
        </p:spPr>
        <p:txBody>
          <a:bodyPr/>
          <a:lstStyle/>
          <a:p>
            <a:endParaRPr lang="fr-CA"/>
          </a:p>
        </p:txBody>
      </p:sp>
      <p:sp>
        <p:nvSpPr>
          <p:cNvPr id="3" name="Freeform 3"/>
          <p:cNvSpPr/>
          <p:nvPr/>
        </p:nvSpPr>
        <p:spPr>
          <a:xfrm>
            <a:off x="5342584" y="0"/>
            <a:ext cx="9968010" cy="10287000"/>
          </a:xfrm>
          <a:custGeom>
            <a:avLst/>
            <a:gdLst/>
            <a:ahLst/>
            <a:cxnLst/>
            <a:rect l="l" t="t" r="r" b="b"/>
            <a:pathLst>
              <a:path w="9968010" h="10287000">
                <a:moveTo>
                  <a:pt x="0" y="0"/>
                </a:moveTo>
                <a:lnTo>
                  <a:pt x="9968010" y="0"/>
                </a:lnTo>
                <a:lnTo>
                  <a:pt x="9968010" y="10287000"/>
                </a:lnTo>
                <a:lnTo>
                  <a:pt x="0" y="10287000"/>
                </a:lnTo>
                <a:lnTo>
                  <a:pt x="0" y="0"/>
                </a:lnTo>
                <a:close/>
              </a:path>
            </a:pathLst>
          </a:custGeom>
          <a:blipFill>
            <a:blip r:embed="rId2"/>
            <a:stretch>
              <a:fillRect l="-42159" r="-12500"/>
            </a:stretch>
          </a:blipFill>
        </p:spPr>
        <p:txBody>
          <a:bodyPr/>
          <a:lstStyle/>
          <a:p>
            <a:endParaRPr lang="fr-CA"/>
          </a:p>
        </p:txBody>
      </p:sp>
      <p:sp>
        <p:nvSpPr>
          <p:cNvPr id="4" name="TextBox 4"/>
          <p:cNvSpPr txBox="1"/>
          <p:nvPr/>
        </p:nvSpPr>
        <p:spPr>
          <a:xfrm>
            <a:off x="11287142" y="8680844"/>
            <a:ext cx="5595058" cy="199073"/>
          </a:xfrm>
          <a:prstGeom prst="rect">
            <a:avLst/>
          </a:prstGeom>
        </p:spPr>
        <p:txBody>
          <a:bodyPr lIns="0" tIns="0" rIns="0" bIns="0" rtlCol="0" anchor="t">
            <a:spAutoFit/>
          </a:bodyPr>
          <a:lstStyle/>
          <a:p>
            <a:pPr algn="r">
              <a:lnSpc>
                <a:spcPts val="1627"/>
              </a:lnSpc>
            </a:pPr>
            <a:r>
              <a:rPr lang="en-US" sz="1162" spc="93">
                <a:solidFill>
                  <a:srgbClr val="FBF6F3"/>
                </a:solidFill>
                <a:latin typeface="Montserrat"/>
                <a:ea typeface="Montserrat"/>
                <a:cs typeface="Montserrat"/>
                <a:sym typeface="Montserrat"/>
              </a:rPr>
              <a:t>Centre médical de Condorcet | Guide pour une bonne nutrition</a:t>
            </a:r>
          </a:p>
        </p:txBody>
      </p:sp>
      <p:sp>
        <p:nvSpPr>
          <p:cNvPr id="5" name="TextBox 5"/>
          <p:cNvSpPr txBox="1"/>
          <p:nvPr/>
        </p:nvSpPr>
        <p:spPr>
          <a:xfrm>
            <a:off x="516557" y="958318"/>
            <a:ext cx="4557521" cy="5657850"/>
          </a:xfrm>
          <a:prstGeom prst="rect">
            <a:avLst/>
          </a:prstGeom>
        </p:spPr>
        <p:txBody>
          <a:bodyPr lIns="0" tIns="0" rIns="0" bIns="0" rtlCol="0" anchor="t">
            <a:spAutoFit/>
          </a:bodyPr>
          <a:lstStyle/>
          <a:p>
            <a:pPr algn="l">
              <a:lnSpc>
                <a:spcPts val="9000"/>
              </a:lnSpc>
            </a:pPr>
            <a:r>
              <a:rPr lang="en-US" sz="6000" b="1" spc="60">
                <a:solidFill>
                  <a:srgbClr val="FBF6F3"/>
                </a:solidFill>
                <a:latin typeface="Montserrat Bold"/>
                <a:ea typeface="Montserrat Bold"/>
                <a:cs typeface="Montserrat Bold"/>
                <a:sym typeface="Montserrat Bold"/>
              </a:rPr>
              <a:t>Sodium (Na) Potassium (K) et Chlore (Cl)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438347" y="-590802"/>
            <a:ext cx="10116332" cy="10287000"/>
            <a:chOff x="0" y="0"/>
            <a:chExt cx="13488443" cy="13716000"/>
          </a:xfrm>
        </p:grpSpPr>
        <p:pic>
          <p:nvPicPr>
            <p:cNvPr id="3" name="Picture 3"/>
            <p:cNvPicPr>
              <a:picLocks noChangeAspect="1"/>
            </p:cNvPicPr>
            <p:nvPr/>
          </p:nvPicPr>
          <p:blipFill>
            <a:blip r:embed="rId2"/>
            <a:srcRect t="13136" b="13136"/>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2381543"/>
            <a:ext cx="8095551" cy="4942153"/>
            <a:chOff x="0" y="0"/>
            <a:chExt cx="10794068" cy="6589537"/>
          </a:xfrm>
        </p:grpSpPr>
        <p:sp>
          <p:nvSpPr>
            <p:cNvPr id="6" name="AutoShape 6"/>
            <p:cNvSpPr/>
            <p:nvPr/>
          </p:nvSpPr>
          <p:spPr>
            <a:xfrm>
              <a:off x="0" y="0"/>
              <a:ext cx="10794068" cy="6589537"/>
            </a:xfrm>
            <a:prstGeom prst="rect">
              <a:avLst/>
            </a:prstGeom>
            <a:solidFill>
              <a:srgbClr val="FEB06A"/>
            </a:solidFill>
          </p:spPr>
          <p:txBody>
            <a:bodyPr/>
            <a:lstStyle/>
            <a:p>
              <a:endParaRPr lang="fr-CA"/>
            </a:p>
          </p:txBody>
        </p:sp>
        <p:sp>
          <p:nvSpPr>
            <p:cNvPr id="7" name="TextBox 7"/>
            <p:cNvSpPr txBox="1"/>
            <p:nvPr/>
          </p:nvSpPr>
          <p:spPr>
            <a:xfrm>
              <a:off x="651690" y="1307015"/>
              <a:ext cx="9490689" cy="39374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Sodium (Na) Potassium (K) et Chlore (Cl)</a:t>
              </a:r>
            </a:p>
          </p:txBody>
        </p:sp>
      </p:grpSp>
      <p:sp>
        <p:nvSpPr>
          <p:cNvPr id="8" name="TextBox 8"/>
          <p:cNvSpPr txBox="1"/>
          <p:nvPr/>
        </p:nvSpPr>
        <p:spPr>
          <a:xfrm>
            <a:off x="9975832" y="339089"/>
            <a:ext cx="8005851" cy="8919211"/>
          </a:xfrm>
          <a:prstGeom prst="rect">
            <a:avLst/>
          </a:prstGeom>
        </p:spPr>
        <p:txBody>
          <a:bodyPr lIns="0" tIns="0" rIns="0" bIns="0" rtlCol="0" anchor="t">
            <a:spAutoFit/>
          </a:bodyPr>
          <a:lstStyle/>
          <a:p>
            <a:pPr algn="just">
              <a:lnSpc>
                <a:spcPts val="3599"/>
              </a:lnSpc>
            </a:pPr>
            <a:r>
              <a:rPr lang="en-US" sz="2399" spc="23">
                <a:solidFill>
                  <a:srgbClr val="FEB06A"/>
                </a:solidFill>
                <a:latin typeface="Montserrat Light"/>
                <a:ea typeface="Montserrat Light"/>
                <a:cs typeface="Montserrat Light"/>
                <a:sym typeface="Montserrat Light"/>
              </a:rPr>
              <a:t>Le sodium (Na), le potassium (K) et le chlore (Cl) travaillent ensemble pour assurer plusieurs fonctions importantes dans le corps. </a:t>
            </a:r>
          </a:p>
          <a:p>
            <a:pPr algn="just">
              <a:lnSpc>
                <a:spcPts val="3599"/>
              </a:lnSpc>
            </a:pPr>
            <a:endParaRPr lang="en-US" sz="2399" spc="23">
              <a:solidFill>
                <a:srgbClr val="FEB06A"/>
              </a:solidFill>
              <a:latin typeface="Montserrat Light"/>
              <a:ea typeface="Montserrat Light"/>
              <a:cs typeface="Montserrat Light"/>
              <a:sym typeface="Montserrat Light"/>
            </a:endParaRPr>
          </a:p>
          <a:p>
            <a:pPr algn="just">
              <a:lnSpc>
                <a:spcPts val="3599"/>
              </a:lnSpc>
            </a:pPr>
            <a:r>
              <a:rPr lang="en-US" sz="2399" spc="23">
                <a:solidFill>
                  <a:srgbClr val="FEB06A"/>
                </a:solidFill>
                <a:latin typeface="Montserrat Light"/>
                <a:ea typeface="Montserrat Light"/>
                <a:cs typeface="Montserrat Light"/>
                <a:sym typeface="Montserrat Light"/>
              </a:rPr>
              <a:t>Chez une personne en santé, il est très rare d’en manquer.</a:t>
            </a:r>
          </a:p>
          <a:p>
            <a:pPr algn="just">
              <a:lnSpc>
                <a:spcPts val="3599"/>
              </a:lnSpc>
            </a:pPr>
            <a:endParaRPr lang="en-US" sz="2399" spc="23">
              <a:solidFill>
                <a:srgbClr val="FEB06A"/>
              </a:solidFill>
              <a:latin typeface="Montserrat Light"/>
              <a:ea typeface="Montserrat Light"/>
              <a:cs typeface="Montserrat Light"/>
              <a:sym typeface="Montserrat Light"/>
            </a:endParaRPr>
          </a:p>
          <a:p>
            <a:pPr algn="just">
              <a:lnSpc>
                <a:spcPts val="3599"/>
              </a:lnSpc>
            </a:pPr>
            <a:r>
              <a:rPr lang="en-US" sz="2399" spc="23">
                <a:solidFill>
                  <a:srgbClr val="FEB06A"/>
                </a:solidFill>
                <a:latin typeface="Montserrat Light"/>
                <a:ea typeface="Montserrat Light"/>
                <a:cs typeface="Montserrat Light"/>
                <a:sym typeface="Montserrat Light"/>
              </a:rPr>
              <a:t>On les retrouve dans les liquides corporels et les tissus, et ils sont éliminés par l’urine, les selles et la sueur.</a:t>
            </a:r>
          </a:p>
          <a:p>
            <a:pPr algn="just">
              <a:lnSpc>
                <a:spcPts val="3599"/>
              </a:lnSpc>
            </a:pPr>
            <a:endParaRPr lang="en-US" sz="2399" spc="23">
              <a:solidFill>
                <a:srgbClr val="FEB06A"/>
              </a:solidFill>
              <a:latin typeface="Montserrat Light"/>
              <a:ea typeface="Montserrat Light"/>
              <a:cs typeface="Montserrat Light"/>
              <a:sym typeface="Montserrat Light"/>
            </a:endParaRPr>
          </a:p>
          <a:p>
            <a:pPr algn="just">
              <a:lnSpc>
                <a:spcPts val="3599"/>
              </a:lnSpc>
            </a:pPr>
            <a:r>
              <a:rPr lang="en-US" sz="2399" spc="23">
                <a:solidFill>
                  <a:srgbClr val="FEB06A"/>
                </a:solidFill>
                <a:latin typeface="Montserrat Light"/>
                <a:ea typeface="Montserrat Light"/>
                <a:cs typeface="Montserrat Light"/>
                <a:sym typeface="Montserrat Light"/>
              </a:rPr>
              <a:t>Une baisse de ces sels minéraux peut arriver en cas de forte transpiration, diarrhée ou vomissements, ou encore avec certains médicaments qui augmentent la quantité d’urine produite (diurétiques).</a:t>
            </a:r>
          </a:p>
          <a:p>
            <a:pPr algn="just">
              <a:lnSpc>
                <a:spcPts val="3599"/>
              </a:lnSpc>
            </a:pPr>
            <a:endParaRPr lang="en-US" sz="2399" spc="23">
              <a:solidFill>
                <a:srgbClr val="FEB06A"/>
              </a:solidFill>
              <a:latin typeface="Montserrat Light"/>
              <a:ea typeface="Montserrat Light"/>
              <a:cs typeface="Montserrat Light"/>
              <a:sym typeface="Montserrat Light"/>
            </a:endParaRPr>
          </a:p>
          <a:p>
            <a:pPr algn="just">
              <a:lnSpc>
                <a:spcPts val="3599"/>
              </a:lnSpc>
            </a:pPr>
            <a:r>
              <a:rPr lang="en-US" sz="2399" spc="23">
                <a:solidFill>
                  <a:srgbClr val="FEB06A"/>
                </a:solidFill>
                <a:latin typeface="Montserrat Light"/>
                <a:ea typeface="Montserrat Light"/>
                <a:cs typeface="Montserrat Light"/>
                <a:sym typeface="Montserrat Light"/>
              </a:rPr>
              <a:t>Le sodium et le chlore forment ensemble le chlorure de sodium (NaCl), mieux connu sous le nom de sel de table.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1265612"/>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3540325"/>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355687" y="5731290"/>
            <a:ext cx="2025491" cy="300737"/>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0" name="Freeform 10"/>
          <p:cNvSpPr/>
          <p:nvPr/>
        </p:nvSpPr>
        <p:spPr>
          <a:xfrm>
            <a:off x="860271" y="2888238"/>
            <a:ext cx="4060869" cy="3406053"/>
          </a:xfrm>
          <a:custGeom>
            <a:avLst/>
            <a:gdLst/>
            <a:ahLst/>
            <a:cxnLst/>
            <a:rect l="l" t="t" r="r" b="b"/>
            <a:pathLst>
              <a:path w="4060869" h="3406053">
                <a:moveTo>
                  <a:pt x="0" y="0"/>
                </a:moveTo>
                <a:lnTo>
                  <a:pt x="4060868" y="0"/>
                </a:lnTo>
                <a:lnTo>
                  <a:pt x="4060868" y="3406053"/>
                </a:lnTo>
                <a:lnTo>
                  <a:pt x="0" y="3406053"/>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1028700" y="849756"/>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du Na, K, Cl</a:t>
            </a:r>
          </a:p>
        </p:txBody>
      </p:sp>
      <p:grpSp>
        <p:nvGrpSpPr>
          <p:cNvPr id="12" name="Group 12"/>
          <p:cNvGrpSpPr/>
          <p:nvPr/>
        </p:nvGrpSpPr>
        <p:grpSpPr>
          <a:xfrm>
            <a:off x="7916783" y="727963"/>
            <a:ext cx="8405880" cy="2936230"/>
            <a:chOff x="0" y="0"/>
            <a:chExt cx="11207840" cy="3914973"/>
          </a:xfrm>
        </p:grpSpPr>
        <p:sp>
          <p:nvSpPr>
            <p:cNvPr id="13" name="TextBox 13"/>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0" y="716352"/>
              <a:ext cx="11207840" cy="3224021"/>
            </a:xfrm>
            <a:prstGeom prst="rect">
              <a:avLst/>
            </a:prstGeom>
          </p:spPr>
          <p:txBody>
            <a:bodyPr lIns="0" tIns="0" rIns="0" bIns="0" rtlCol="0" anchor="t">
              <a:spAutoFit/>
            </a:bodyPr>
            <a:lstStyle/>
            <a:p>
              <a:pPr algn="l">
                <a:lnSpc>
                  <a:spcPts val="2283"/>
                </a:lnSpc>
              </a:pPr>
              <a:r>
                <a:rPr lang="en-US" sz="1522" b="1" spc="15">
                  <a:solidFill>
                    <a:srgbClr val="FEB06A"/>
                  </a:solidFill>
                  <a:latin typeface="Montserrat Bold"/>
                  <a:ea typeface="Montserrat Bold"/>
                  <a:cs typeface="Montserrat Bold"/>
                  <a:sym typeface="Montserrat Bold"/>
                </a:rPr>
                <a:t>Le sodium (Na)</a:t>
              </a:r>
              <a:r>
                <a:rPr lang="en-US" sz="1522" spc="15">
                  <a:solidFill>
                    <a:srgbClr val="FEB06A"/>
                  </a:solidFill>
                  <a:latin typeface="Montserrat Light"/>
                  <a:ea typeface="Montserrat Light"/>
                  <a:cs typeface="Montserrat Light"/>
                  <a:sym typeface="Montserrat Light"/>
                </a:rPr>
                <a:t> :</a:t>
              </a:r>
            </a:p>
            <a:p>
              <a:pPr algn="l">
                <a:lnSpc>
                  <a:spcPts val="2283"/>
                </a:lnSpc>
              </a:pPr>
              <a:endParaRPr lang="en-US" sz="1522" spc="15">
                <a:solidFill>
                  <a:srgbClr val="FEB06A"/>
                </a:solidFill>
                <a:latin typeface="Montserrat Light"/>
                <a:ea typeface="Montserrat Light"/>
                <a:cs typeface="Montserrat Light"/>
                <a:sym typeface="Montserrat Light"/>
              </a:endParaRPr>
            </a:p>
            <a:p>
              <a:pPr algn="l">
                <a:lnSpc>
                  <a:spcPts val="2133"/>
                </a:lnSpc>
              </a:pPr>
              <a:r>
                <a:rPr lang="en-US" sz="1422" spc="14">
                  <a:solidFill>
                    <a:srgbClr val="FEB06A"/>
                  </a:solidFill>
                  <a:latin typeface="Montserrat Light"/>
                  <a:ea typeface="Montserrat Light"/>
                  <a:cs typeface="Montserrat Light"/>
                  <a:sym typeface="Montserrat Light"/>
                </a:rPr>
                <a:t>Contrôler la pression osmotique et le volume des liquides corporels.</a:t>
              </a:r>
            </a:p>
            <a:p>
              <a:pPr algn="l">
                <a:lnSpc>
                  <a:spcPts val="2133"/>
                </a:lnSpc>
              </a:pPr>
              <a:endParaRPr lang="en-US" sz="1422" spc="14">
                <a:solidFill>
                  <a:srgbClr val="FEB06A"/>
                </a:solidFill>
                <a:latin typeface="Montserrat Light"/>
                <a:ea typeface="Montserrat Light"/>
                <a:cs typeface="Montserrat Light"/>
                <a:sym typeface="Montserrat Light"/>
              </a:endParaRPr>
            </a:p>
            <a:p>
              <a:pPr algn="l">
                <a:lnSpc>
                  <a:spcPts val="2133"/>
                </a:lnSpc>
              </a:pPr>
              <a:r>
                <a:rPr lang="en-US" sz="1422" spc="14">
                  <a:solidFill>
                    <a:srgbClr val="FEB06A"/>
                  </a:solidFill>
                  <a:latin typeface="Montserrat Light"/>
                  <a:ea typeface="Montserrat Light"/>
                  <a:cs typeface="Montserrat Light"/>
                  <a:sym typeface="Montserrat Light"/>
                </a:rPr>
                <a:t>Participer au transport de l’influx nerveux et à la contraction musculaire.</a:t>
              </a:r>
            </a:p>
            <a:p>
              <a:pPr algn="l">
                <a:lnSpc>
                  <a:spcPts val="2133"/>
                </a:lnSpc>
              </a:pPr>
              <a:endParaRPr lang="en-US" sz="1422" spc="14">
                <a:solidFill>
                  <a:srgbClr val="FEB06A"/>
                </a:solidFill>
                <a:latin typeface="Montserrat Light"/>
                <a:ea typeface="Montserrat Light"/>
                <a:cs typeface="Montserrat Light"/>
                <a:sym typeface="Montserrat Light"/>
              </a:endParaRPr>
            </a:p>
            <a:p>
              <a:pPr algn="l">
                <a:lnSpc>
                  <a:spcPts val="2133"/>
                </a:lnSpc>
              </a:pPr>
              <a:r>
                <a:rPr lang="en-US" sz="1422" spc="14">
                  <a:solidFill>
                    <a:srgbClr val="FEB06A"/>
                  </a:solidFill>
                  <a:latin typeface="Montserrat Light"/>
                  <a:ea typeface="Montserrat Light"/>
                  <a:cs typeface="Montserrat Light"/>
                  <a:sym typeface="Montserrat Light"/>
                </a:rPr>
                <a:t>Maintenir le pH sanguin en équilibre acido-basique (réserve alcaline).</a:t>
              </a:r>
            </a:p>
            <a:p>
              <a:pPr algn="l">
                <a:lnSpc>
                  <a:spcPts val="2133"/>
                </a:lnSpc>
              </a:pPr>
              <a:endParaRPr lang="en-US" sz="1422" spc="14">
                <a:solidFill>
                  <a:srgbClr val="FEB06A"/>
                </a:solidFill>
                <a:latin typeface="Montserrat Light"/>
                <a:ea typeface="Montserrat Light"/>
                <a:cs typeface="Montserrat Light"/>
                <a:sym typeface="Montserrat Light"/>
              </a:endParaRPr>
            </a:p>
            <a:p>
              <a:pPr algn="l">
                <a:lnSpc>
                  <a:spcPts val="2133"/>
                </a:lnSpc>
              </a:pPr>
              <a:endParaRPr lang="en-US" sz="1422" spc="14">
                <a:solidFill>
                  <a:srgbClr val="FEB06A"/>
                </a:solidFill>
                <a:latin typeface="Montserrat Light"/>
                <a:ea typeface="Montserrat Light"/>
                <a:cs typeface="Montserrat Light"/>
                <a:sym typeface="Montserrat Light"/>
              </a:endParaRPr>
            </a:p>
          </p:txBody>
        </p:sp>
      </p:grpSp>
      <p:grpSp>
        <p:nvGrpSpPr>
          <p:cNvPr id="15" name="Group 15"/>
          <p:cNvGrpSpPr/>
          <p:nvPr/>
        </p:nvGrpSpPr>
        <p:grpSpPr>
          <a:xfrm>
            <a:off x="7815726" y="2898899"/>
            <a:ext cx="8405880" cy="1639783"/>
            <a:chOff x="0" y="0"/>
            <a:chExt cx="11207840" cy="2186377"/>
          </a:xfrm>
        </p:grpSpPr>
        <p:sp>
          <p:nvSpPr>
            <p:cNvPr id="16" name="TextBox 16"/>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0" y="716352"/>
              <a:ext cx="11207840" cy="1495425"/>
            </a:xfrm>
            <a:prstGeom prst="rect">
              <a:avLst/>
            </a:prstGeom>
          </p:spPr>
          <p:txBody>
            <a:bodyPr lIns="0" tIns="0" rIns="0" bIns="0" rtlCol="0" anchor="t">
              <a:spAutoFit/>
            </a:bodyPr>
            <a:lstStyle/>
            <a:p>
              <a:pPr algn="l">
                <a:lnSpc>
                  <a:spcPts val="2250"/>
                </a:lnSpc>
              </a:pPr>
              <a:r>
                <a:rPr lang="en-US" sz="1500" b="1" spc="15">
                  <a:solidFill>
                    <a:srgbClr val="FEB06A"/>
                  </a:solidFill>
                  <a:latin typeface="Montserrat Bold"/>
                  <a:ea typeface="Montserrat Bold"/>
                  <a:cs typeface="Montserrat Bold"/>
                  <a:sym typeface="Montserrat Bold"/>
                </a:rPr>
                <a:t>Chlore (CL)</a:t>
              </a:r>
            </a:p>
            <a:p>
              <a:pPr algn="l">
                <a:lnSpc>
                  <a:spcPts val="2250"/>
                </a:lnSpc>
              </a:pPr>
              <a:endParaRPr lang="en-US" sz="1500" b="1" spc="15">
                <a:solidFill>
                  <a:srgbClr val="FEB06A"/>
                </a:solidFill>
                <a:latin typeface="Montserrat Bold"/>
                <a:ea typeface="Montserrat Bold"/>
                <a:cs typeface="Montserrat Bold"/>
                <a:sym typeface="Montserrat Bold"/>
              </a:endParaRPr>
            </a:p>
            <a:p>
              <a:pPr algn="l">
                <a:lnSpc>
                  <a:spcPts val="2250"/>
                </a:lnSpc>
              </a:pPr>
              <a:r>
                <a:rPr lang="en-US" sz="1500" spc="15">
                  <a:solidFill>
                    <a:srgbClr val="FEB06A"/>
                  </a:solidFill>
                  <a:latin typeface="Montserrat Light"/>
                  <a:ea typeface="Montserrat Light"/>
                  <a:cs typeface="Montserrat Light"/>
                  <a:sym typeface="Montserrat Light"/>
                </a:rPr>
                <a:t>Constituer l’acide chlorhydrique (HCl), élément essentiel à la digestion des aliments</a:t>
              </a:r>
            </a:p>
            <a:p>
              <a:pPr algn="l">
                <a:lnSpc>
                  <a:spcPts val="2250"/>
                </a:lnSpc>
              </a:pPr>
              <a:endParaRPr lang="en-US" sz="1500" spc="15">
                <a:solidFill>
                  <a:srgbClr val="FEB06A"/>
                </a:solidFill>
                <a:latin typeface="Montserrat Light"/>
                <a:ea typeface="Montserrat Light"/>
                <a:cs typeface="Montserrat Light"/>
                <a:sym typeface="Montserrat Light"/>
              </a:endParaRPr>
            </a:p>
          </p:txBody>
        </p:sp>
      </p:grpSp>
      <p:grpSp>
        <p:nvGrpSpPr>
          <p:cNvPr id="18" name="Group 18"/>
          <p:cNvGrpSpPr/>
          <p:nvPr/>
        </p:nvGrpSpPr>
        <p:grpSpPr>
          <a:xfrm>
            <a:off x="7815726" y="4918256"/>
            <a:ext cx="9909739" cy="3640033"/>
            <a:chOff x="0" y="0"/>
            <a:chExt cx="13212985" cy="4853377"/>
          </a:xfrm>
        </p:grpSpPr>
        <p:sp>
          <p:nvSpPr>
            <p:cNvPr id="19" name="TextBox 19"/>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0" name="TextBox 20"/>
            <p:cNvSpPr txBox="1"/>
            <p:nvPr/>
          </p:nvSpPr>
          <p:spPr>
            <a:xfrm>
              <a:off x="0" y="716352"/>
              <a:ext cx="13212985" cy="4162425"/>
            </a:xfrm>
            <a:prstGeom prst="rect">
              <a:avLst/>
            </a:prstGeom>
          </p:spPr>
          <p:txBody>
            <a:bodyPr lIns="0" tIns="0" rIns="0" bIns="0" rtlCol="0" anchor="t">
              <a:spAutoFit/>
            </a:bodyPr>
            <a:lstStyle/>
            <a:p>
              <a:pPr algn="l">
                <a:lnSpc>
                  <a:spcPts val="2250"/>
                </a:lnSpc>
              </a:pPr>
              <a:r>
                <a:rPr lang="en-US" sz="1500" b="1" spc="15">
                  <a:solidFill>
                    <a:srgbClr val="FEB06A"/>
                  </a:solidFill>
                  <a:latin typeface="Montserrat Bold"/>
                  <a:ea typeface="Montserrat Bold"/>
                  <a:cs typeface="Montserrat Bold"/>
                  <a:sym typeface="Montserrat Bold"/>
                </a:rPr>
                <a:t>Potassium (K</a:t>
              </a:r>
              <a:r>
                <a:rPr lang="en-US" sz="1500" spc="15">
                  <a:solidFill>
                    <a:srgbClr val="FEB06A"/>
                  </a:solidFill>
                  <a:latin typeface="Montserrat Light"/>
                  <a:ea typeface="Montserrat Light"/>
                  <a:cs typeface="Montserrat Light"/>
                  <a:sym typeface="Montserrat Light"/>
                </a:rPr>
                <a:t>)</a:t>
              </a:r>
            </a:p>
            <a:p>
              <a:pPr algn="l">
                <a:lnSpc>
                  <a:spcPts val="2250"/>
                </a:lnSpc>
              </a:pPr>
              <a:endParaRPr lang="en-US" sz="1500" spc="15">
                <a:solidFill>
                  <a:srgbClr val="FEB06A"/>
                </a:solidFill>
                <a:latin typeface="Montserrat Light"/>
                <a:ea typeface="Montserrat Light"/>
                <a:cs typeface="Montserrat Light"/>
                <a:sym typeface="Montserrat Light"/>
              </a:endParaRPr>
            </a:p>
            <a:p>
              <a:pPr algn="l">
                <a:lnSpc>
                  <a:spcPts val="2250"/>
                </a:lnSpc>
              </a:pPr>
              <a:r>
                <a:rPr lang="en-US" sz="1500" spc="15">
                  <a:solidFill>
                    <a:srgbClr val="FEB06A"/>
                  </a:solidFill>
                  <a:latin typeface="Montserrat Light"/>
                  <a:ea typeface="Montserrat Light"/>
                  <a:cs typeface="Montserrat Light"/>
                  <a:sym typeface="Montserrat Light"/>
                </a:rPr>
                <a:t>Contrôler la pression osmotique et le volume des liquides corporels.</a:t>
              </a:r>
            </a:p>
            <a:p>
              <a:pPr algn="l">
                <a:lnSpc>
                  <a:spcPts val="2250"/>
                </a:lnSpc>
              </a:pPr>
              <a:endParaRPr lang="en-US" sz="1500" spc="15">
                <a:solidFill>
                  <a:srgbClr val="FEB06A"/>
                </a:solidFill>
                <a:latin typeface="Montserrat Light"/>
                <a:ea typeface="Montserrat Light"/>
                <a:cs typeface="Montserrat Light"/>
                <a:sym typeface="Montserrat Light"/>
              </a:endParaRPr>
            </a:p>
            <a:p>
              <a:pPr algn="l">
                <a:lnSpc>
                  <a:spcPts val="2250"/>
                </a:lnSpc>
              </a:pPr>
              <a:r>
                <a:rPr lang="en-US" sz="1500" spc="15">
                  <a:solidFill>
                    <a:srgbClr val="FEB06A"/>
                  </a:solidFill>
                  <a:latin typeface="Montserrat Light"/>
                  <a:ea typeface="Montserrat Light"/>
                  <a:cs typeface="Montserrat Light"/>
                  <a:sym typeface="Montserrat Light"/>
                </a:rPr>
                <a:t>Participer au transport de l’influx nerveux et à la contraction musculaire.</a:t>
              </a:r>
            </a:p>
            <a:p>
              <a:pPr algn="l">
                <a:lnSpc>
                  <a:spcPts val="2250"/>
                </a:lnSpc>
              </a:pPr>
              <a:endParaRPr lang="en-US" sz="1500" spc="15">
                <a:solidFill>
                  <a:srgbClr val="FEB06A"/>
                </a:solidFill>
                <a:latin typeface="Montserrat Light"/>
                <a:ea typeface="Montserrat Light"/>
                <a:cs typeface="Montserrat Light"/>
                <a:sym typeface="Montserrat Light"/>
              </a:endParaRPr>
            </a:p>
            <a:p>
              <a:pPr algn="l">
                <a:lnSpc>
                  <a:spcPts val="2250"/>
                </a:lnSpc>
              </a:pPr>
              <a:r>
                <a:rPr lang="en-US" sz="1500" spc="15">
                  <a:solidFill>
                    <a:srgbClr val="FEB06A"/>
                  </a:solidFill>
                  <a:latin typeface="Montserrat Light"/>
                  <a:ea typeface="Montserrat Light"/>
                  <a:cs typeface="Montserrat Light"/>
                  <a:sym typeface="Montserrat Light"/>
                </a:rPr>
                <a:t>Maintenir le pH sanguin en équilibre acido-basique (réserve alcaline).</a:t>
              </a:r>
            </a:p>
            <a:p>
              <a:pPr algn="l">
                <a:lnSpc>
                  <a:spcPts val="2250"/>
                </a:lnSpc>
              </a:pPr>
              <a:endParaRPr lang="en-US" sz="1500" spc="15">
                <a:solidFill>
                  <a:srgbClr val="FEB06A"/>
                </a:solidFill>
                <a:latin typeface="Montserrat Light"/>
                <a:ea typeface="Montserrat Light"/>
                <a:cs typeface="Montserrat Light"/>
                <a:sym typeface="Montserrat Light"/>
              </a:endParaRPr>
            </a:p>
            <a:p>
              <a:pPr algn="l">
                <a:lnSpc>
                  <a:spcPts val="2250"/>
                </a:lnSpc>
              </a:pPr>
              <a:r>
                <a:rPr lang="en-US" sz="1500" spc="15">
                  <a:solidFill>
                    <a:srgbClr val="FEB06A"/>
                  </a:solidFill>
                  <a:latin typeface="Montserrat Light"/>
                  <a:ea typeface="Montserrat Light"/>
                  <a:cs typeface="Montserrat Light"/>
                  <a:sym typeface="Montserrat Light"/>
                </a:rPr>
                <a:t>Participer à la régularisation du rythme cardiaque en diminuant la fréquence des battements cardiaques et la force de contraction</a:t>
              </a:r>
            </a:p>
            <a:p>
              <a:pPr algn="l">
                <a:lnSpc>
                  <a:spcPts val="2250"/>
                </a:lnSpc>
              </a:pPr>
              <a:endParaRPr lang="en-US" sz="1500" spc="15">
                <a:solidFill>
                  <a:srgbClr val="FEB06A"/>
                </a:solidFill>
                <a:latin typeface="Montserrat Light"/>
                <a:ea typeface="Montserrat Light"/>
                <a:cs typeface="Montserrat Light"/>
                <a:sym typeface="Montserrat Light"/>
              </a:endParaRPr>
            </a:p>
          </p:txBody>
        </p:sp>
      </p:grpSp>
      <p:grpSp>
        <p:nvGrpSpPr>
          <p:cNvPr id="21" name="Group 21"/>
          <p:cNvGrpSpPr/>
          <p:nvPr/>
        </p:nvGrpSpPr>
        <p:grpSpPr>
          <a:xfrm>
            <a:off x="7916783" y="4812454"/>
            <a:ext cx="9909739" cy="918836"/>
            <a:chOff x="0" y="0"/>
            <a:chExt cx="13212985" cy="1225114"/>
          </a:xfrm>
        </p:grpSpPr>
        <p:sp>
          <p:nvSpPr>
            <p:cNvPr id="22" name="TextBox 22"/>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3" name="TextBox 23"/>
            <p:cNvSpPr txBox="1"/>
            <p:nvPr/>
          </p:nvSpPr>
          <p:spPr>
            <a:xfrm>
              <a:off x="0" y="697302"/>
              <a:ext cx="13212985" cy="553212"/>
            </a:xfrm>
            <a:prstGeom prst="rect">
              <a:avLst/>
            </a:prstGeom>
          </p:spPr>
          <p:txBody>
            <a:bodyPr lIns="0" tIns="0" rIns="0" bIns="0" rtlCol="0" anchor="t">
              <a:spAutoFit/>
            </a:bodyPr>
            <a:lstStyle/>
            <a:p>
              <a:pPr algn="l">
                <a:lnSpc>
                  <a:spcPts val="3633"/>
                </a:lnSpc>
              </a:pPr>
              <a:endParaRPr/>
            </a:p>
          </p:txBody>
        </p:sp>
      </p:grpSp>
      <p:sp>
        <p:nvSpPr>
          <p:cNvPr id="24" name="TextBox 24"/>
          <p:cNvSpPr txBox="1"/>
          <p:nvPr/>
        </p:nvSpPr>
        <p:spPr>
          <a:xfrm>
            <a:off x="7916783" y="6237141"/>
            <a:ext cx="9909739" cy="521208"/>
          </a:xfrm>
          <a:prstGeom prst="rect">
            <a:avLst/>
          </a:prstGeom>
        </p:spPr>
        <p:txBody>
          <a:bodyPr lIns="0" tIns="0" rIns="0" bIns="0" rtlCol="0" anchor="t">
            <a:spAutoFit/>
          </a:bodyPr>
          <a:lstStyle/>
          <a:p>
            <a:pPr algn="l">
              <a:lnSpc>
                <a:spcPts val="4346"/>
              </a:lnSpc>
            </a:pPr>
            <a:endParaRPr/>
          </a:p>
        </p:txBody>
      </p:sp>
      <p:sp>
        <p:nvSpPr>
          <p:cNvPr id="25" name="TextBox 25"/>
          <p:cNvSpPr txBox="1"/>
          <p:nvPr/>
        </p:nvSpPr>
        <p:spPr>
          <a:xfrm>
            <a:off x="7916783" y="8042829"/>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5781615" y="-275290"/>
            <a:ext cx="6724769" cy="10837579"/>
          </a:xfrm>
          <a:custGeom>
            <a:avLst/>
            <a:gdLst/>
            <a:ahLst/>
            <a:cxnLst/>
            <a:rect l="l" t="t" r="r" b="b"/>
            <a:pathLst>
              <a:path w="6724769" h="10837579">
                <a:moveTo>
                  <a:pt x="0" y="0"/>
                </a:moveTo>
                <a:lnTo>
                  <a:pt x="6724770" y="0"/>
                </a:lnTo>
                <a:lnTo>
                  <a:pt x="6724770" y="10837580"/>
                </a:lnTo>
                <a:lnTo>
                  <a:pt x="0" y="10837580"/>
                </a:lnTo>
                <a:lnTo>
                  <a:pt x="0" y="0"/>
                </a:lnTo>
                <a:close/>
              </a:path>
            </a:pathLst>
          </a:custGeom>
          <a:blipFill>
            <a:blip r:embed="rId2"/>
            <a:stretch>
              <a:fillRect l="-73786" t="-7124" r="-96106" b="-5080"/>
            </a:stretch>
          </a:blipFill>
        </p:spPr>
        <p:txBody>
          <a:bodyPr/>
          <a:lstStyle/>
          <a:p>
            <a:endParaRPr lang="fr-CA"/>
          </a:p>
        </p:txBody>
      </p:sp>
      <p:grpSp>
        <p:nvGrpSpPr>
          <p:cNvPr id="3" name="Group 3"/>
          <p:cNvGrpSpPr/>
          <p:nvPr/>
        </p:nvGrpSpPr>
        <p:grpSpPr>
          <a:xfrm>
            <a:off x="5781017" y="3817760"/>
            <a:ext cx="6725965" cy="2651480"/>
            <a:chOff x="0" y="0"/>
            <a:chExt cx="8967954" cy="3535307"/>
          </a:xfrm>
        </p:grpSpPr>
        <p:sp>
          <p:nvSpPr>
            <p:cNvPr id="4" name="AutoShape 4"/>
            <p:cNvSpPr/>
            <p:nvPr/>
          </p:nvSpPr>
          <p:spPr>
            <a:xfrm>
              <a:off x="0" y="0"/>
              <a:ext cx="8967954" cy="3535307"/>
            </a:xfrm>
            <a:prstGeom prst="rect">
              <a:avLst/>
            </a:prstGeom>
            <a:solidFill>
              <a:srgbClr val="FBF6F3"/>
            </a:solidFill>
          </p:spPr>
          <p:txBody>
            <a:bodyPr/>
            <a:lstStyle/>
            <a:p>
              <a:endParaRPr lang="fr-CA"/>
            </a:p>
          </p:txBody>
        </p:sp>
        <p:sp>
          <p:nvSpPr>
            <p:cNvPr id="5" name="TextBox 5"/>
            <p:cNvSpPr txBox="1"/>
            <p:nvPr/>
          </p:nvSpPr>
          <p:spPr>
            <a:xfrm>
              <a:off x="541438" y="1231167"/>
              <a:ext cx="7885077" cy="1044397"/>
            </a:xfrm>
            <a:prstGeom prst="rect">
              <a:avLst/>
            </a:prstGeom>
          </p:spPr>
          <p:txBody>
            <a:bodyPr lIns="0" tIns="0" rIns="0" bIns="0" rtlCol="0" anchor="t">
              <a:spAutoFit/>
            </a:bodyPr>
            <a:lstStyle/>
            <a:p>
              <a:pPr algn="ctr">
                <a:lnSpc>
                  <a:spcPts val="6322"/>
                </a:lnSpc>
              </a:pPr>
              <a:r>
                <a:rPr lang="en-US" sz="5017" b="1" spc="45">
                  <a:solidFill>
                    <a:srgbClr val="FEB06A"/>
                  </a:solidFill>
                  <a:latin typeface="Montserrat Bold"/>
                  <a:ea typeface="Montserrat Bold"/>
                  <a:cs typeface="Montserrat Bold"/>
                  <a:sym typeface="Montserrat Bold"/>
                </a:rPr>
                <a:t>Ca, K, Cl</a:t>
              </a:r>
            </a:p>
          </p:txBody>
        </p:sp>
      </p:grpSp>
      <p:grpSp>
        <p:nvGrpSpPr>
          <p:cNvPr id="6" name="Group 6"/>
          <p:cNvGrpSpPr/>
          <p:nvPr/>
        </p:nvGrpSpPr>
        <p:grpSpPr>
          <a:xfrm>
            <a:off x="220239" y="1169975"/>
            <a:ext cx="5397801" cy="7947049"/>
            <a:chOff x="0" y="0"/>
            <a:chExt cx="7197068" cy="10596066"/>
          </a:xfrm>
        </p:grpSpPr>
        <p:sp>
          <p:nvSpPr>
            <p:cNvPr id="7" name="TextBox 7"/>
            <p:cNvSpPr txBox="1"/>
            <p:nvPr/>
          </p:nvSpPr>
          <p:spPr>
            <a:xfrm>
              <a:off x="0" y="-66463"/>
              <a:ext cx="7197068" cy="675894"/>
            </a:xfrm>
            <a:prstGeom prst="rect">
              <a:avLst/>
            </a:prstGeom>
          </p:spPr>
          <p:txBody>
            <a:bodyPr lIns="0" tIns="0" rIns="0" bIns="0" rtlCol="0" anchor="t">
              <a:spAutoFit/>
            </a:bodyPr>
            <a:lstStyle/>
            <a:p>
              <a:pPr algn="l">
                <a:lnSpc>
                  <a:spcPts val="4346"/>
                </a:lnSpc>
              </a:pPr>
              <a:endParaRPr/>
            </a:p>
          </p:txBody>
        </p:sp>
        <p:sp>
          <p:nvSpPr>
            <p:cNvPr id="8" name="TextBox 8"/>
            <p:cNvSpPr txBox="1"/>
            <p:nvPr/>
          </p:nvSpPr>
          <p:spPr>
            <a:xfrm>
              <a:off x="0" y="1289887"/>
              <a:ext cx="7197068" cy="9229979"/>
            </a:xfrm>
            <a:prstGeom prst="rect">
              <a:avLst/>
            </a:prstGeom>
          </p:spPr>
          <p:txBody>
            <a:bodyPr lIns="0" tIns="0" rIns="0" bIns="0" rtlCol="0" anchor="t">
              <a:spAutoFit/>
            </a:bodyPr>
            <a:lstStyle/>
            <a:p>
              <a:pPr algn="l">
                <a:lnSpc>
                  <a:spcPts val="3273"/>
                </a:lnSpc>
              </a:pPr>
              <a:r>
                <a:rPr lang="en-US" sz="2182" spc="21">
                  <a:solidFill>
                    <a:srgbClr val="FBF6F3"/>
                  </a:solidFill>
                  <a:latin typeface="Montserrat Light"/>
                  <a:ea typeface="Montserrat Light"/>
                  <a:cs typeface="Montserrat Light"/>
                  <a:sym typeface="Montserrat Light"/>
                </a:rPr>
                <a:t>Une grande quantité de sodium et de potassium augmente la rétention d’eau, ce qui provoque l’œdème.</a:t>
              </a:r>
            </a:p>
            <a:p>
              <a:pPr algn="l">
                <a:lnSpc>
                  <a:spcPts val="3273"/>
                </a:lnSpc>
              </a:pPr>
              <a:endParaRPr lang="en-US" sz="2182" spc="21">
                <a:solidFill>
                  <a:srgbClr val="FBF6F3"/>
                </a:solidFill>
                <a:latin typeface="Montserrat Light"/>
                <a:ea typeface="Montserrat Light"/>
                <a:cs typeface="Montserrat Light"/>
                <a:sym typeface="Montserrat Light"/>
              </a:endParaRPr>
            </a:p>
            <a:p>
              <a:pPr algn="l">
                <a:lnSpc>
                  <a:spcPts val="3273"/>
                </a:lnSpc>
              </a:pPr>
              <a:r>
                <a:rPr lang="en-US" sz="2182" spc="21">
                  <a:solidFill>
                    <a:srgbClr val="FBF6F3"/>
                  </a:solidFill>
                  <a:latin typeface="Montserrat Light"/>
                  <a:ea typeface="Montserrat Light"/>
                  <a:cs typeface="Montserrat Light"/>
                  <a:sym typeface="Montserrat Light"/>
                </a:rPr>
                <a:t>Les premiers signes d’une déficience en sodium sont la fatigue, la sécheresse de la peau, l’hypotension et les palpitations.</a:t>
              </a:r>
            </a:p>
            <a:p>
              <a:pPr algn="l">
                <a:lnSpc>
                  <a:spcPts val="3273"/>
                </a:lnSpc>
              </a:pPr>
              <a:endParaRPr lang="en-US" sz="2182" spc="21">
                <a:solidFill>
                  <a:srgbClr val="FBF6F3"/>
                </a:solidFill>
                <a:latin typeface="Montserrat Light"/>
                <a:ea typeface="Montserrat Light"/>
                <a:cs typeface="Montserrat Light"/>
                <a:sym typeface="Montserrat Light"/>
              </a:endParaRPr>
            </a:p>
            <a:p>
              <a:pPr algn="l">
                <a:lnSpc>
                  <a:spcPts val="3273"/>
                </a:lnSpc>
              </a:pPr>
              <a:r>
                <a:rPr lang="en-US" sz="2182" spc="21">
                  <a:solidFill>
                    <a:srgbClr val="FBF6F3"/>
                  </a:solidFill>
                  <a:latin typeface="Montserrat Light"/>
                  <a:ea typeface="Montserrat Light"/>
                  <a:cs typeface="Montserrat Light"/>
                  <a:sym typeface="Montserrat Light"/>
                </a:rPr>
                <a:t>Manifestations  et symptômes : Déshydratation,</a:t>
              </a:r>
            </a:p>
            <a:p>
              <a:pPr algn="l">
                <a:lnSpc>
                  <a:spcPts val="3273"/>
                </a:lnSpc>
              </a:pPr>
              <a:r>
                <a:rPr lang="en-US" sz="2182" spc="21">
                  <a:solidFill>
                    <a:srgbClr val="FBF6F3"/>
                  </a:solidFill>
                  <a:latin typeface="Montserrat Light"/>
                  <a:ea typeface="Montserrat Light"/>
                  <a:cs typeface="Montserrat Light"/>
                  <a:sym typeface="Montserrat Light"/>
                </a:rPr>
                <a:t>Transpiration excessive</a:t>
              </a:r>
            </a:p>
            <a:p>
              <a:pPr algn="l">
                <a:lnSpc>
                  <a:spcPts val="3273"/>
                </a:lnSpc>
              </a:pPr>
              <a:r>
                <a:rPr lang="en-US" sz="2182" spc="21">
                  <a:solidFill>
                    <a:srgbClr val="FBF6F3"/>
                  </a:solidFill>
                  <a:latin typeface="Montserrat Light"/>
                  <a:ea typeface="Montserrat Light"/>
                  <a:cs typeface="Montserrat Light"/>
                  <a:sym typeface="Montserrat Light"/>
                </a:rPr>
                <a:t>Vomissement et diarrhée </a:t>
              </a:r>
            </a:p>
            <a:p>
              <a:pPr algn="l">
                <a:lnSpc>
                  <a:spcPts val="3273"/>
                </a:lnSpc>
              </a:pPr>
              <a:r>
                <a:rPr lang="en-US" sz="2182" spc="21">
                  <a:solidFill>
                    <a:srgbClr val="FBF6F3"/>
                  </a:solidFill>
                  <a:latin typeface="Montserrat Light"/>
                  <a:ea typeface="Montserrat Light"/>
                  <a:cs typeface="Montserrat Light"/>
                  <a:sym typeface="Montserrat Light"/>
                </a:rPr>
                <a:t>(principales causes d’une diminution de sels dans l’organisme)</a:t>
              </a:r>
            </a:p>
            <a:p>
              <a:pPr algn="l">
                <a:lnSpc>
                  <a:spcPts val="3273"/>
                </a:lnSpc>
              </a:pPr>
              <a:endParaRPr lang="en-US" sz="2182" spc="21">
                <a:solidFill>
                  <a:srgbClr val="FBF6F3"/>
                </a:solidFill>
                <a:latin typeface="Montserrat Light"/>
                <a:ea typeface="Montserrat Light"/>
                <a:cs typeface="Montserrat Light"/>
                <a:sym typeface="Montserrat Light"/>
              </a:endParaRPr>
            </a:p>
            <a:p>
              <a:pPr algn="l">
                <a:lnSpc>
                  <a:spcPts val="3273"/>
                </a:lnSpc>
              </a:pPr>
              <a:endParaRPr lang="en-US" sz="2182" spc="21">
                <a:solidFill>
                  <a:srgbClr val="FBF6F3"/>
                </a:solidFill>
                <a:latin typeface="Montserrat Light"/>
                <a:ea typeface="Montserrat Light"/>
                <a:cs typeface="Montserrat Light"/>
                <a:sym typeface="Montserrat Light"/>
              </a:endParaRPr>
            </a:p>
          </p:txBody>
        </p:sp>
      </p:grpSp>
      <p:grpSp>
        <p:nvGrpSpPr>
          <p:cNvPr id="9" name="Group 9"/>
          <p:cNvGrpSpPr/>
          <p:nvPr/>
        </p:nvGrpSpPr>
        <p:grpSpPr>
          <a:xfrm>
            <a:off x="13663693" y="3463993"/>
            <a:ext cx="3595607" cy="4504333"/>
            <a:chOff x="0" y="0"/>
            <a:chExt cx="4794143" cy="6005778"/>
          </a:xfrm>
        </p:grpSpPr>
        <p:sp>
          <p:nvSpPr>
            <p:cNvPr id="10" name="TextBox 10"/>
            <p:cNvSpPr txBox="1"/>
            <p:nvPr/>
          </p:nvSpPr>
          <p:spPr>
            <a:xfrm>
              <a:off x="0" y="58632"/>
              <a:ext cx="4794143" cy="2398141"/>
            </a:xfrm>
            <a:prstGeom prst="rect">
              <a:avLst/>
            </a:prstGeom>
          </p:spPr>
          <p:txBody>
            <a:bodyPr lIns="0" tIns="0" rIns="0" bIns="0" rtlCol="0" anchor="t">
              <a:spAutoFit/>
            </a:bodyPr>
            <a:lstStyle/>
            <a:p>
              <a:pPr algn="r">
                <a:lnSpc>
                  <a:spcPts val="3633"/>
                </a:lnSpc>
              </a:pPr>
              <a:r>
                <a:rPr lang="en-US" sz="2595" b="1" spc="285">
                  <a:solidFill>
                    <a:srgbClr val="FBF6F3"/>
                  </a:solidFill>
                  <a:latin typeface="Montserrat Bold"/>
                  <a:ea typeface="Montserrat Bold"/>
                  <a:cs typeface="Montserrat Bold"/>
                  <a:sym typeface="Montserrat Bold"/>
                </a:rPr>
                <a:t>CERTAINS MÉDICAMENTS AUGMENTENT LA DIURÈSE</a:t>
              </a:r>
            </a:p>
          </p:txBody>
        </p:sp>
        <p:sp>
          <p:nvSpPr>
            <p:cNvPr id="11" name="TextBox 11"/>
            <p:cNvSpPr txBox="1"/>
            <p:nvPr/>
          </p:nvSpPr>
          <p:spPr>
            <a:xfrm>
              <a:off x="0" y="3252799"/>
              <a:ext cx="4794143" cy="2676779"/>
            </a:xfrm>
            <a:prstGeom prst="rect">
              <a:avLst/>
            </a:prstGeom>
          </p:spPr>
          <p:txBody>
            <a:bodyPr lIns="0" tIns="0" rIns="0" bIns="0" rtlCol="0" anchor="t">
              <a:spAutoFit/>
            </a:bodyPr>
            <a:lstStyle/>
            <a:p>
              <a:pPr algn="r">
                <a:lnSpc>
                  <a:spcPts val="3273"/>
                </a:lnSpc>
              </a:pPr>
              <a:endParaRPr/>
            </a:p>
            <a:p>
              <a:pPr algn="r">
                <a:lnSpc>
                  <a:spcPts val="3273"/>
                </a:lnSpc>
              </a:pPr>
              <a:r>
                <a:rPr lang="en-US" sz="2182" spc="21">
                  <a:solidFill>
                    <a:srgbClr val="FBF6F3"/>
                  </a:solidFill>
                  <a:latin typeface="Montserrat Light"/>
                  <a:ea typeface="Montserrat Light"/>
                  <a:cs typeface="Montserrat Light"/>
                  <a:sym typeface="Montserrat Light"/>
                </a:rPr>
                <a:t>RAPPEL : DIURÈSE = Qté d’urine éliminée dans une journée</a:t>
              </a:r>
            </a:p>
            <a:p>
              <a:pPr algn="r">
                <a:lnSpc>
                  <a:spcPts val="3273"/>
                </a:lnSpc>
              </a:pPr>
              <a:endParaRPr lang="en-US" sz="2182" spc="21">
                <a:solidFill>
                  <a:srgbClr val="FBF6F3"/>
                </a:solidFill>
                <a:latin typeface="Montserrat Light"/>
                <a:ea typeface="Montserrat Light"/>
                <a:cs typeface="Montserrat Light"/>
                <a:sym typeface="Montserrat Light"/>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Freeform 7"/>
          <p:cNvSpPr/>
          <p:nvPr/>
        </p:nvSpPr>
        <p:spPr>
          <a:xfrm rot="-1208965">
            <a:off x="8145423" y="4561304"/>
            <a:ext cx="1571987" cy="1007224"/>
          </a:xfrm>
          <a:custGeom>
            <a:avLst/>
            <a:gdLst/>
            <a:ahLst/>
            <a:cxnLst/>
            <a:rect l="l" t="t" r="r" b="b"/>
            <a:pathLst>
              <a:path w="1571987" h="1007224">
                <a:moveTo>
                  <a:pt x="0" y="0"/>
                </a:moveTo>
                <a:lnTo>
                  <a:pt x="1571988" y="0"/>
                </a:lnTo>
                <a:lnTo>
                  <a:pt x="1571988" y="1007224"/>
                </a:lnTo>
                <a:lnTo>
                  <a:pt x="0" y="1007224"/>
                </a:lnTo>
                <a:lnTo>
                  <a:pt x="0" y="0"/>
                </a:lnTo>
                <a:close/>
              </a:path>
            </a:pathLst>
          </a:custGeom>
          <a:blipFill>
            <a:blip r:embed="rId2"/>
            <a:stretch>
              <a:fillRect b="-16835"/>
            </a:stretch>
          </a:blipFill>
        </p:spPr>
        <p:txBody>
          <a:bodyPr/>
          <a:lstStyle/>
          <a:p>
            <a:endParaRPr lang="fr-CA"/>
          </a:p>
        </p:txBody>
      </p:sp>
      <p:sp>
        <p:nvSpPr>
          <p:cNvPr id="8" name="Freeform 8"/>
          <p:cNvSpPr/>
          <p:nvPr/>
        </p:nvSpPr>
        <p:spPr>
          <a:xfrm rot="-1101802">
            <a:off x="766921" y="4806766"/>
            <a:ext cx="1598936" cy="897988"/>
          </a:xfrm>
          <a:custGeom>
            <a:avLst/>
            <a:gdLst/>
            <a:ahLst/>
            <a:cxnLst/>
            <a:rect l="l" t="t" r="r" b="b"/>
            <a:pathLst>
              <a:path w="1598936" h="897988">
                <a:moveTo>
                  <a:pt x="0" y="0"/>
                </a:moveTo>
                <a:lnTo>
                  <a:pt x="1598936" y="0"/>
                </a:lnTo>
                <a:lnTo>
                  <a:pt x="1598936" y="897989"/>
                </a:lnTo>
                <a:lnTo>
                  <a:pt x="0" y="897989"/>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1470459" y="597076"/>
            <a:ext cx="15347082" cy="17355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EN SODIUM, POTASSIUM ET CHLORE</a:t>
            </a:r>
          </a:p>
        </p:txBody>
      </p:sp>
      <p:grpSp>
        <p:nvGrpSpPr>
          <p:cNvPr id="10" name="Group 10"/>
          <p:cNvGrpSpPr/>
          <p:nvPr/>
        </p:nvGrpSpPr>
        <p:grpSpPr>
          <a:xfrm>
            <a:off x="2824930" y="3688014"/>
            <a:ext cx="5595058" cy="4240885"/>
            <a:chOff x="0" y="0"/>
            <a:chExt cx="7460077" cy="5654513"/>
          </a:xfrm>
        </p:grpSpPr>
        <p:sp>
          <p:nvSpPr>
            <p:cNvPr id="11" name="TextBox 11"/>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2" name="TextBox 12"/>
            <p:cNvSpPr txBox="1"/>
            <p:nvPr/>
          </p:nvSpPr>
          <p:spPr>
            <a:xfrm>
              <a:off x="0" y="1792570"/>
              <a:ext cx="7460077" cy="3510154"/>
            </a:xfrm>
            <a:prstGeom prst="rect">
              <a:avLst/>
            </a:prstGeom>
          </p:spPr>
          <p:txBody>
            <a:bodyPr lIns="0" tIns="0" rIns="0" bIns="0" rtlCol="0" anchor="t">
              <a:spAutoFit/>
            </a:bodyPr>
            <a:lstStyle/>
            <a:p>
              <a:pPr algn="l">
                <a:lnSpc>
                  <a:spcPts val="3041"/>
                </a:lnSpc>
              </a:pPr>
              <a:r>
                <a:rPr lang="en-US" sz="2027" spc="20">
                  <a:solidFill>
                    <a:srgbClr val="FEB06A"/>
                  </a:solidFill>
                  <a:latin typeface="Montserrat Light"/>
                  <a:ea typeface="Montserrat Light"/>
                  <a:cs typeface="Montserrat Light"/>
                  <a:sym typeface="Montserrat Light"/>
                </a:rPr>
                <a:t> </a:t>
              </a:r>
            </a:p>
            <a:p>
              <a:pPr algn="l">
                <a:lnSpc>
                  <a:spcPts val="3041"/>
                </a:lnSpc>
              </a:pPr>
              <a:r>
                <a:rPr lang="en-US" sz="2027" spc="20">
                  <a:solidFill>
                    <a:srgbClr val="FEB06A"/>
                  </a:solidFill>
                  <a:latin typeface="Montserrat Light"/>
                  <a:ea typeface="Montserrat Light"/>
                  <a:cs typeface="Montserrat Light"/>
                  <a:sym typeface="Montserrat Light"/>
                </a:rPr>
                <a:t>-Déshydratation</a:t>
              </a:r>
            </a:p>
            <a:p>
              <a:pPr algn="l">
                <a:lnSpc>
                  <a:spcPts val="3041"/>
                </a:lnSpc>
              </a:pPr>
              <a:r>
                <a:rPr lang="en-US" sz="2027" spc="20">
                  <a:solidFill>
                    <a:srgbClr val="FEB06A"/>
                  </a:solidFill>
                  <a:latin typeface="Montserrat Light"/>
                  <a:ea typeface="Montserrat Light"/>
                  <a:cs typeface="Montserrat Light"/>
                  <a:sym typeface="Montserrat Light"/>
                </a:rPr>
                <a:t>-Fatigue et irritabilité</a:t>
              </a:r>
            </a:p>
            <a:p>
              <a:pPr algn="l">
                <a:lnSpc>
                  <a:spcPts val="3041"/>
                </a:lnSpc>
              </a:pPr>
              <a:r>
                <a:rPr lang="en-US" sz="2027" spc="20">
                  <a:solidFill>
                    <a:srgbClr val="FEB06A"/>
                  </a:solidFill>
                  <a:latin typeface="Montserrat Light"/>
                  <a:ea typeface="Montserrat Light"/>
                  <a:cs typeface="Montserrat Light"/>
                  <a:sym typeface="Montserrat Light"/>
                </a:rPr>
                <a:t>-Crampes et faiblesses musculaire</a:t>
              </a:r>
            </a:p>
            <a:p>
              <a:pPr algn="l">
                <a:lnSpc>
                  <a:spcPts val="3041"/>
                </a:lnSpc>
              </a:pPr>
              <a:r>
                <a:rPr lang="en-US" sz="2027" spc="20">
                  <a:solidFill>
                    <a:srgbClr val="FEB06A"/>
                  </a:solidFill>
                  <a:latin typeface="Montserrat Light"/>
                  <a:ea typeface="Montserrat Light"/>
                  <a:cs typeface="Montserrat Light"/>
                  <a:sym typeface="Montserrat Light"/>
                </a:rPr>
                <a:t>-Variation du rythme cardiaque</a:t>
              </a:r>
            </a:p>
            <a:p>
              <a:pPr algn="l">
                <a:lnSpc>
                  <a:spcPts val="3041"/>
                </a:lnSpc>
              </a:pPr>
              <a:endParaRPr lang="en-US" sz="2027" spc="20">
                <a:solidFill>
                  <a:srgbClr val="FEB06A"/>
                </a:solidFill>
                <a:latin typeface="Montserrat Light"/>
                <a:ea typeface="Montserrat Light"/>
                <a:cs typeface="Montserrat Light"/>
                <a:sym typeface="Montserrat Light"/>
              </a:endParaRPr>
            </a:p>
            <a:p>
              <a:pPr algn="l">
                <a:lnSpc>
                  <a:spcPts val="3041"/>
                </a:lnSpc>
              </a:pPr>
              <a:endParaRPr lang="en-US" sz="2027" spc="20">
                <a:solidFill>
                  <a:srgbClr val="FEB06A"/>
                </a:solidFill>
                <a:latin typeface="Montserrat Light"/>
                <a:ea typeface="Montserrat Light"/>
                <a:cs typeface="Montserrat Light"/>
                <a:sym typeface="Montserrat Light"/>
              </a:endParaRPr>
            </a:p>
          </p:txBody>
        </p:sp>
      </p:grpSp>
      <p:grpSp>
        <p:nvGrpSpPr>
          <p:cNvPr id="13" name="Group 13"/>
          <p:cNvGrpSpPr/>
          <p:nvPr/>
        </p:nvGrpSpPr>
        <p:grpSpPr>
          <a:xfrm>
            <a:off x="10574819" y="3688014"/>
            <a:ext cx="5595058" cy="3849502"/>
            <a:chOff x="0" y="0"/>
            <a:chExt cx="7460077" cy="5132670"/>
          </a:xfrm>
        </p:grpSpPr>
        <p:sp>
          <p:nvSpPr>
            <p:cNvPr id="14" name="TextBox 14"/>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5" name="TextBox 15"/>
            <p:cNvSpPr txBox="1"/>
            <p:nvPr/>
          </p:nvSpPr>
          <p:spPr>
            <a:xfrm>
              <a:off x="0" y="2285330"/>
              <a:ext cx="7460077" cy="2495550"/>
            </a:xfrm>
            <a:prstGeom prst="rect">
              <a:avLst/>
            </a:prstGeom>
          </p:spPr>
          <p:txBody>
            <a:bodyPr lIns="0" tIns="0" rIns="0" bIns="0" rtlCol="0" anchor="t">
              <a:spAutoFit/>
            </a:bodyPr>
            <a:lstStyle/>
            <a:p>
              <a:pPr algn="l">
                <a:lnSpc>
                  <a:spcPts val="3000"/>
                </a:lnSpc>
              </a:pPr>
              <a:endParaRPr/>
            </a:p>
            <a:p>
              <a:pPr algn="l">
                <a:lnSpc>
                  <a:spcPts val="3000"/>
                </a:lnSpc>
              </a:pPr>
              <a:r>
                <a:rPr lang="en-US" sz="2000" spc="20">
                  <a:solidFill>
                    <a:srgbClr val="FEB06A"/>
                  </a:solidFill>
                  <a:latin typeface="Montserrat Light"/>
                  <a:ea typeface="Montserrat Light"/>
                  <a:cs typeface="Montserrat Light"/>
                  <a:sym typeface="Montserrat Light"/>
                </a:rPr>
                <a:t>-Œdème</a:t>
              </a:r>
            </a:p>
            <a:p>
              <a:pPr algn="l">
                <a:lnSpc>
                  <a:spcPts val="3000"/>
                </a:lnSpc>
              </a:pPr>
              <a:r>
                <a:rPr lang="en-US" sz="2000" spc="20">
                  <a:solidFill>
                    <a:srgbClr val="FEB06A"/>
                  </a:solidFill>
                  <a:latin typeface="Montserrat Light"/>
                  <a:ea typeface="Montserrat Light"/>
                  <a:cs typeface="Montserrat Light"/>
                  <a:sym typeface="Montserrat Light"/>
                </a:rPr>
                <a:t>-Augmente la TA</a:t>
              </a:r>
            </a:p>
            <a:p>
              <a:pPr algn="l">
                <a:lnSpc>
                  <a:spcPts val="3000"/>
                </a:lnSpc>
              </a:pPr>
              <a:r>
                <a:rPr lang="en-US" sz="2000" spc="20">
                  <a:solidFill>
                    <a:srgbClr val="FEB06A"/>
                  </a:solidFill>
                  <a:latin typeface="Montserrat Light"/>
                  <a:ea typeface="Montserrat Light"/>
                  <a:cs typeface="Montserrat Light"/>
                  <a:sym typeface="Montserrat Light"/>
                </a:rPr>
                <a:t>-Variation du rythme cardiaque</a:t>
              </a:r>
            </a:p>
            <a:p>
              <a:pPr algn="l">
                <a:lnSpc>
                  <a:spcPts val="3000"/>
                </a:lnSpc>
              </a:pPr>
              <a:endParaRPr lang="en-US" sz="2000" spc="20">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438347" y="-590802"/>
            <a:ext cx="10116332" cy="10287000"/>
            <a:chOff x="0" y="0"/>
            <a:chExt cx="13488443" cy="13716000"/>
          </a:xfrm>
        </p:grpSpPr>
        <p:pic>
          <p:nvPicPr>
            <p:cNvPr id="3" name="Picture 3"/>
            <p:cNvPicPr>
              <a:picLocks noChangeAspect="1"/>
            </p:cNvPicPr>
            <p:nvPr/>
          </p:nvPicPr>
          <p:blipFill>
            <a:blip r:embed="rId2"/>
            <a:srcRect t="13080" b="13080"/>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3372143"/>
            <a:ext cx="8095551" cy="2960953"/>
            <a:chOff x="0" y="0"/>
            <a:chExt cx="10794068" cy="3947937"/>
          </a:xfrm>
        </p:grpSpPr>
        <p:sp>
          <p:nvSpPr>
            <p:cNvPr id="6" name="AutoShape 6"/>
            <p:cNvSpPr/>
            <p:nvPr/>
          </p:nvSpPr>
          <p:spPr>
            <a:xfrm>
              <a:off x="0" y="0"/>
              <a:ext cx="10794068" cy="3947937"/>
            </a:xfrm>
            <a:prstGeom prst="rect">
              <a:avLst/>
            </a:prstGeom>
            <a:solidFill>
              <a:srgbClr val="FEB06A"/>
            </a:solidFill>
          </p:spPr>
          <p:txBody>
            <a:bodyPr/>
            <a:lstStyle/>
            <a:p>
              <a:endParaRPr lang="fr-CA"/>
            </a:p>
          </p:txBody>
        </p:sp>
        <p:sp>
          <p:nvSpPr>
            <p:cNvPr id="7" name="TextBox 7"/>
            <p:cNvSpPr txBox="1"/>
            <p:nvPr/>
          </p:nvSpPr>
          <p:spPr>
            <a:xfrm>
              <a:off x="651690" y="1307015"/>
              <a:ext cx="9490689" cy="12958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Iode (I)</a:t>
              </a:r>
            </a:p>
          </p:txBody>
        </p:sp>
      </p:grpSp>
      <p:sp>
        <p:nvSpPr>
          <p:cNvPr id="8" name="TextBox 8"/>
          <p:cNvSpPr txBox="1"/>
          <p:nvPr/>
        </p:nvSpPr>
        <p:spPr>
          <a:xfrm>
            <a:off x="9955744" y="1713168"/>
            <a:ext cx="7884715" cy="4317246"/>
          </a:xfrm>
          <a:prstGeom prst="rect">
            <a:avLst/>
          </a:prstGeom>
        </p:spPr>
        <p:txBody>
          <a:bodyPr lIns="0" tIns="0" rIns="0" bIns="0" rtlCol="0" anchor="t">
            <a:spAutoFit/>
          </a:bodyPr>
          <a:lstStyle/>
          <a:p>
            <a:pPr algn="l">
              <a:lnSpc>
                <a:spcPts val="4404"/>
              </a:lnSpc>
            </a:pPr>
            <a:r>
              <a:rPr lang="en-US" sz="2936" spc="29">
                <a:solidFill>
                  <a:srgbClr val="FEB06A"/>
                </a:solidFill>
                <a:latin typeface="Montserrat Light"/>
                <a:ea typeface="Montserrat Light"/>
                <a:cs typeface="Montserrat Light"/>
                <a:sym typeface="Montserrat Light"/>
              </a:rPr>
              <a:t>L’iode (I) est indispensable pour fabriquer la thyroxine, une hormone produite par la glande thyroïde.</a:t>
            </a:r>
          </a:p>
          <a:p>
            <a:pPr algn="just">
              <a:lnSpc>
                <a:spcPts val="3779"/>
              </a:lnSpc>
            </a:pPr>
            <a:endParaRPr lang="en-US" sz="2936" spc="29">
              <a:solidFill>
                <a:srgbClr val="FEB06A"/>
              </a:solidFill>
              <a:latin typeface="Montserrat Light"/>
              <a:ea typeface="Montserrat Light"/>
              <a:cs typeface="Montserrat Light"/>
              <a:sym typeface="Montserrat Light"/>
            </a:endParaRPr>
          </a:p>
          <a:p>
            <a:pPr algn="just">
              <a:lnSpc>
                <a:spcPts val="4404"/>
              </a:lnSpc>
            </a:pPr>
            <a:r>
              <a:rPr lang="en-US" sz="2936" spc="29">
                <a:solidFill>
                  <a:srgbClr val="FEB06A"/>
                </a:solidFill>
                <a:latin typeface="Montserrat Light"/>
                <a:ea typeface="Montserrat Light"/>
                <a:cs typeface="Montserrat Light"/>
                <a:sym typeface="Montserrat Light"/>
              </a:rPr>
              <a:t>Il n’en faut qu’une petite quantité pour permettre la production de cette hormone essentielle au bon fonctionnement du corps.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6088479" y="1028700"/>
            <a:ext cx="12445833" cy="8229600"/>
          </a:xfrm>
          <a:prstGeom prst="rect">
            <a:avLst/>
          </a:prstGeom>
          <a:solidFill>
            <a:srgbClr val="FEB06A"/>
          </a:solidFill>
        </p:spPr>
        <p:txBody>
          <a:bodyPr/>
          <a:lstStyle/>
          <a:p>
            <a:endParaRPr lang="fr-CA"/>
          </a:p>
        </p:txBody>
      </p:sp>
      <p:sp>
        <p:nvSpPr>
          <p:cNvPr id="3" name="Freeform 3"/>
          <p:cNvSpPr/>
          <p:nvPr/>
        </p:nvSpPr>
        <p:spPr>
          <a:xfrm>
            <a:off x="460595" y="1028700"/>
            <a:ext cx="5627885" cy="3064380"/>
          </a:xfrm>
          <a:custGeom>
            <a:avLst/>
            <a:gdLst/>
            <a:ahLst/>
            <a:cxnLst/>
            <a:rect l="l" t="t" r="r" b="b"/>
            <a:pathLst>
              <a:path w="5627885" h="3064380">
                <a:moveTo>
                  <a:pt x="0" y="0"/>
                </a:moveTo>
                <a:lnTo>
                  <a:pt x="5627884" y="0"/>
                </a:lnTo>
                <a:lnTo>
                  <a:pt x="5627884" y="3064380"/>
                </a:lnTo>
                <a:lnTo>
                  <a:pt x="0" y="3064380"/>
                </a:lnTo>
                <a:lnTo>
                  <a:pt x="0" y="0"/>
                </a:lnTo>
                <a:close/>
              </a:path>
            </a:pathLst>
          </a:custGeom>
          <a:blipFill>
            <a:blip r:embed="rId2"/>
            <a:stretch>
              <a:fillRect l="-4992" t="-29242" r="-434"/>
            </a:stretch>
          </a:blipFill>
        </p:spPr>
        <p:txBody>
          <a:bodyPr/>
          <a:lstStyle/>
          <a:p>
            <a:endParaRPr lang="fr-CA"/>
          </a:p>
        </p:txBody>
      </p:sp>
      <p:grpSp>
        <p:nvGrpSpPr>
          <p:cNvPr id="4" name="Group 4"/>
          <p:cNvGrpSpPr/>
          <p:nvPr/>
        </p:nvGrpSpPr>
        <p:grpSpPr>
          <a:xfrm>
            <a:off x="6461693" y="2720648"/>
            <a:ext cx="11699406" cy="4845704"/>
            <a:chOff x="0" y="0"/>
            <a:chExt cx="15599207" cy="6460939"/>
          </a:xfrm>
        </p:grpSpPr>
        <p:sp>
          <p:nvSpPr>
            <p:cNvPr id="5" name="TextBox 5"/>
            <p:cNvSpPr txBox="1"/>
            <p:nvPr/>
          </p:nvSpPr>
          <p:spPr>
            <a:xfrm>
              <a:off x="0" y="-66675"/>
              <a:ext cx="15599207" cy="699644"/>
            </a:xfrm>
            <a:prstGeom prst="rect">
              <a:avLst/>
            </a:prstGeom>
          </p:spPr>
          <p:txBody>
            <a:bodyPr lIns="0" tIns="0" rIns="0" bIns="0" rtlCol="0" anchor="t">
              <a:spAutoFit/>
            </a:bodyPr>
            <a:lstStyle/>
            <a:p>
              <a:pPr algn="l">
                <a:lnSpc>
                  <a:spcPts val="4446"/>
                </a:lnSpc>
              </a:pPr>
              <a:endParaRPr/>
            </a:p>
          </p:txBody>
        </p:sp>
        <p:sp>
          <p:nvSpPr>
            <p:cNvPr id="6" name="TextBox 6"/>
            <p:cNvSpPr txBox="1"/>
            <p:nvPr/>
          </p:nvSpPr>
          <p:spPr>
            <a:xfrm>
              <a:off x="0" y="1008286"/>
              <a:ext cx="15599207" cy="5452653"/>
            </a:xfrm>
            <a:prstGeom prst="rect">
              <a:avLst/>
            </a:prstGeom>
          </p:spPr>
          <p:txBody>
            <a:bodyPr lIns="0" tIns="0" rIns="0" bIns="0" rtlCol="0" anchor="t">
              <a:spAutoFit/>
            </a:bodyPr>
            <a:lstStyle/>
            <a:p>
              <a:pPr algn="l">
                <a:lnSpc>
                  <a:spcPts val="3567"/>
                </a:lnSpc>
              </a:pPr>
              <a:r>
                <a:rPr lang="en-US" sz="2378" spc="23">
                  <a:solidFill>
                    <a:srgbClr val="FBF6F3"/>
                  </a:solidFill>
                  <a:latin typeface="Montserrat Light"/>
                  <a:ea typeface="Montserrat Light"/>
                  <a:cs typeface="Montserrat Light"/>
                  <a:sym typeface="Montserrat Light"/>
                </a:rPr>
                <a:t>Les vitamines sont des nutriments essentiels à la santé, nécessaires en petites quantités.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Elles se divisent en deux catégories :</a:t>
              </a:r>
            </a:p>
            <a:p>
              <a:pPr algn="l">
                <a:lnSpc>
                  <a:spcPts val="3567"/>
                </a:lnSpc>
              </a:pPr>
              <a:endParaRPr lang="en-US" sz="2378" spc="23">
                <a:solidFill>
                  <a:srgbClr val="FBF6F3"/>
                </a:solidFill>
                <a:latin typeface="Montserrat Light"/>
                <a:ea typeface="Montserrat Light"/>
                <a:cs typeface="Montserrat Light"/>
                <a:sym typeface="Montserrat Light"/>
              </a:endParaRPr>
            </a:p>
            <a:p>
              <a:pPr marL="513508" lvl="1" indent="-256754" algn="l">
                <a:lnSpc>
                  <a:spcPts val="3567"/>
                </a:lnSpc>
                <a:buAutoNum type="arabicPeriod"/>
              </a:pPr>
              <a:r>
                <a:rPr lang="en-US" sz="2378" b="1" spc="23">
                  <a:solidFill>
                    <a:srgbClr val="FBF6F3"/>
                  </a:solidFill>
                  <a:latin typeface="Montserrat Bold"/>
                  <a:ea typeface="Montserrat Bold"/>
                  <a:cs typeface="Montserrat Bold"/>
                  <a:sym typeface="Montserrat Bold"/>
                </a:rPr>
                <a:t>Vitamines hydrosolubles</a:t>
              </a:r>
              <a:r>
                <a:rPr lang="en-US" sz="2378" spc="23">
                  <a:solidFill>
                    <a:srgbClr val="FBF6F3"/>
                  </a:solidFill>
                  <a:latin typeface="Montserrat Light"/>
                  <a:ea typeface="Montserrat Light"/>
                  <a:cs typeface="Montserrat Light"/>
                  <a:sym typeface="Montserrat Light"/>
                </a:rPr>
                <a:t>, qui se dissolvent dans l’eau.</a:t>
              </a:r>
            </a:p>
            <a:p>
              <a:pPr marL="513508" lvl="1" indent="-256754" algn="l">
                <a:lnSpc>
                  <a:spcPts val="3567"/>
                </a:lnSpc>
                <a:buAutoNum type="arabicPeriod"/>
              </a:pPr>
              <a:r>
                <a:rPr lang="en-US" sz="2378" b="1" spc="23">
                  <a:solidFill>
                    <a:srgbClr val="FBF6F3"/>
                  </a:solidFill>
                  <a:latin typeface="Montserrat Bold"/>
                  <a:ea typeface="Montserrat Bold"/>
                  <a:cs typeface="Montserrat Bold"/>
                  <a:sym typeface="Montserrat Bold"/>
                </a:rPr>
                <a:t>Vitamines liposolubles</a:t>
              </a:r>
              <a:r>
                <a:rPr lang="en-US" sz="2378" spc="23">
                  <a:solidFill>
                    <a:srgbClr val="FBF6F3"/>
                  </a:solidFill>
                  <a:latin typeface="Montserrat Light"/>
                  <a:ea typeface="Montserrat Light"/>
                  <a:cs typeface="Montserrat Light"/>
                  <a:sym typeface="Montserrat Light"/>
                </a:rPr>
                <a:t>, qui se dissolvent dans les graisses.</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112"/>
                </a:lnSpc>
              </a:pPr>
              <a:endParaRPr lang="en-US" sz="2378" spc="23">
                <a:solidFill>
                  <a:srgbClr val="FBF6F3"/>
                </a:solidFill>
                <a:latin typeface="Montserrat Light"/>
                <a:ea typeface="Montserrat Light"/>
                <a:cs typeface="Montserrat Light"/>
                <a:sym typeface="Montserrat Light"/>
              </a:endParaRPr>
            </a:p>
          </p:txBody>
        </p:sp>
      </p:grpSp>
      <p:sp>
        <p:nvSpPr>
          <p:cNvPr id="7" name="TextBox 7"/>
          <p:cNvSpPr txBox="1"/>
          <p:nvPr/>
        </p:nvSpPr>
        <p:spPr>
          <a:xfrm>
            <a:off x="248918" y="4517373"/>
            <a:ext cx="5658256" cy="2445634"/>
          </a:xfrm>
          <a:prstGeom prst="rect">
            <a:avLst/>
          </a:prstGeom>
        </p:spPr>
        <p:txBody>
          <a:bodyPr lIns="0" tIns="0" rIns="0" bIns="0" rtlCol="0" anchor="t">
            <a:spAutoFit/>
          </a:bodyPr>
          <a:lstStyle/>
          <a:p>
            <a:pPr algn="l">
              <a:lnSpc>
                <a:spcPts val="9724"/>
              </a:lnSpc>
            </a:pPr>
            <a:r>
              <a:rPr lang="en-US" sz="7717" b="1" spc="69">
                <a:solidFill>
                  <a:srgbClr val="FEB06A"/>
                </a:solidFill>
                <a:latin typeface="Montserrat Bold"/>
                <a:ea typeface="Montserrat Bold"/>
                <a:cs typeface="Montserrat Bold"/>
                <a:sym typeface="Montserrat Bold"/>
              </a:rPr>
              <a:t>Les vitamines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337347" y="359088"/>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337347" y="2139561"/>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337347" y="4063290"/>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860271" y="2888238"/>
            <a:ext cx="4060869" cy="3406053"/>
          </a:xfrm>
          <a:custGeom>
            <a:avLst/>
            <a:gdLst/>
            <a:ahLst/>
            <a:cxnLst/>
            <a:rect l="l" t="t" r="r" b="b"/>
            <a:pathLst>
              <a:path w="4060869" h="3406053">
                <a:moveTo>
                  <a:pt x="0" y="0"/>
                </a:moveTo>
                <a:lnTo>
                  <a:pt x="4060868" y="0"/>
                </a:lnTo>
                <a:lnTo>
                  <a:pt x="4060868" y="3406053"/>
                </a:lnTo>
                <a:lnTo>
                  <a:pt x="0" y="3406053"/>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1028700" y="849756"/>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l’iode (I)</a:t>
            </a:r>
          </a:p>
        </p:txBody>
      </p:sp>
      <p:grpSp>
        <p:nvGrpSpPr>
          <p:cNvPr id="10" name="Group 10"/>
          <p:cNvGrpSpPr/>
          <p:nvPr/>
        </p:nvGrpSpPr>
        <p:grpSpPr>
          <a:xfrm>
            <a:off x="7815726" y="1508229"/>
            <a:ext cx="8902555" cy="1661785"/>
            <a:chOff x="0" y="0"/>
            <a:chExt cx="11870073" cy="2215713"/>
          </a:xfrm>
        </p:grpSpPr>
        <p:sp>
          <p:nvSpPr>
            <p:cNvPr id="11" name="TextBox 11"/>
            <p:cNvSpPr txBox="1"/>
            <p:nvPr/>
          </p:nvSpPr>
          <p:spPr>
            <a:xfrm>
              <a:off x="0" y="-57150"/>
              <a:ext cx="11870073" cy="675894"/>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0" y="697302"/>
              <a:ext cx="11870073" cy="1543811"/>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Contribuer à maintenir le métabolisme basal de l’organisme </a:t>
              </a:r>
            </a:p>
            <a:p>
              <a:pPr algn="l">
                <a:lnSpc>
                  <a:spcPts val="2133"/>
                </a:lnSpc>
              </a:pPr>
              <a:endParaRPr lang="en-US" sz="2422" spc="24">
                <a:solidFill>
                  <a:srgbClr val="FEB06A"/>
                </a:solidFill>
                <a:latin typeface="Montserrat"/>
                <a:ea typeface="Montserrat"/>
                <a:cs typeface="Montserrat"/>
                <a:sym typeface="Montserrat"/>
              </a:endParaRPr>
            </a:p>
          </p:txBody>
        </p:sp>
      </p:grpSp>
      <p:grpSp>
        <p:nvGrpSpPr>
          <p:cNvPr id="13" name="Group 13"/>
          <p:cNvGrpSpPr/>
          <p:nvPr/>
        </p:nvGrpSpPr>
        <p:grpSpPr>
          <a:xfrm>
            <a:off x="7781938" y="3384368"/>
            <a:ext cx="8405880" cy="1357844"/>
            <a:chOff x="0" y="0"/>
            <a:chExt cx="11207840" cy="1810458"/>
          </a:xfrm>
        </p:grpSpPr>
        <p:sp>
          <p:nvSpPr>
            <p:cNvPr id="14" name="TextBox 14"/>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5" name="TextBox 15"/>
            <p:cNvSpPr txBox="1"/>
            <p:nvPr/>
          </p:nvSpPr>
          <p:spPr>
            <a:xfrm>
              <a:off x="0" y="706827"/>
              <a:ext cx="11207840" cy="1129031"/>
            </a:xfrm>
            <a:prstGeom prst="rect">
              <a:avLst/>
            </a:prstGeom>
          </p:spPr>
          <p:txBody>
            <a:bodyPr lIns="0" tIns="0" rIns="0" bIns="0" rtlCol="0" anchor="t">
              <a:spAutoFit/>
            </a:bodyPr>
            <a:lstStyle/>
            <a:p>
              <a:pPr algn="l">
                <a:lnSpc>
                  <a:spcPts val="3599"/>
                </a:lnSpc>
              </a:pPr>
              <a:r>
                <a:rPr lang="en-US" sz="2399" spc="23">
                  <a:solidFill>
                    <a:srgbClr val="FEB06A"/>
                  </a:solidFill>
                  <a:latin typeface="Montserrat"/>
                  <a:ea typeface="Montserrat"/>
                  <a:cs typeface="Montserrat"/>
                  <a:sym typeface="Montserrat"/>
                </a:rPr>
                <a:t>Essentiel à la synthèse des hormones thyroïdiennes</a:t>
              </a:r>
            </a:p>
            <a:p>
              <a:pPr algn="l">
                <a:lnSpc>
                  <a:spcPts val="3599"/>
                </a:lnSpc>
              </a:pPr>
              <a:endParaRPr lang="en-US" sz="2399" spc="23">
                <a:solidFill>
                  <a:srgbClr val="FEB06A"/>
                </a:solidFill>
                <a:latin typeface="Montserrat"/>
                <a:ea typeface="Montserrat"/>
                <a:cs typeface="Montserrat"/>
                <a:sym typeface="Montserrat"/>
              </a:endParaRPr>
            </a:p>
          </p:txBody>
        </p:sp>
      </p:grpSp>
      <p:sp>
        <p:nvSpPr>
          <p:cNvPr id="16" name="TextBox 16"/>
          <p:cNvSpPr txBox="1"/>
          <p:nvPr/>
        </p:nvSpPr>
        <p:spPr>
          <a:xfrm>
            <a:off x="7815726" y="4861106"/>
            <a:ext cx="9909739" cy="521208"/>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7916783" y="4755304"/>
            <a:ext cx="9909739" cy="521208"/>
          </a:xfrm>
          <a:prstGeom prst="rect">
            <a:avLst/>
          </a:prstGeom>
        </p:spPr>
        <p:txBody>
          <a:bodyPr lIns="0" tIns="0" rIns="0" bIns="0" rtlCol="0" anchor="t">
            <a:spAutoFit/>
          </a:bodyPr>
          <a:lstStyle/>
          <a:p>
            <a:pPr algn="l">
              <a:lnSpc>
                <a:spcPts val="4346"/>
              </a:lnSpc>
            </a:pPr>
            <a:endParaRPr/>
          </a:p>
        </p:txBody>
      </p:sp>
      <p:sp>
        <p:nvSpPr>
          <p:cNvPr id="18" name="TextBox 18"/>
          <p:cNvSpPr txBox="1"/>
          <p:nvPr/>
        </p:nvSpPr>
        <p:spPr>
          <a:xfrm>
            <a:off x="7916783" y="6237141"/>
            <a:ext cx="9909739" cy="521208"/>
          </a:xfrm>
          <a:prstGeom prst="rect">
            <a:avLst/>
          </a:prstGeom>
        </p:spPr>
        <p:txBody>
          <a:bodyPr lIns="0" tIns="0" rIns="0" bIns="0" rtlCol="0" anchor="t">
            <a:spAutoFit/>
          </a:bodyPr>
          <a:lstStyle/>
          <a:p>
            <a:pPr algn="l">
              <a:lnSpc>
                <a:spcPts val="4346"/>
              </a:lnSpc>
            </a:pPr>
            <a:endParaRPr/>
          </a:p>
        </p:txBody>
      </p:sp>
      <p:sp>
        <p:nvSpPr>
          <p:cNvPr id="19" name="TextBox 19"/>
          <p:cNvSpPr txBox="1"/>
          <p:nvPr/>
        </p:nvSpPr>
        <p:spPr>
          <a:xfrm>
            <a:off x="7916783" y="8042829"/>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EN IODE</a:t>
            </a:r>
          </a:p>
        </p:txBody>
      </p:sp>
      <p:grpSp>
        <p:nvGrpSpPr>
          <p:cNvPr id="8" name="Group 8"/>
          <p:cNvGrpSpPr/>
          <p:nvPr/>
        </p:nvGrpSpPr>
        <p:grpSpPr>
          <a:xfrm>
            <a:off x="2824930" y="3688014"/>
            <a:ext cx="5595058" cy="2716885"/>
            <a:chOff x="0" y="0"/>
            <a:chExt cx="7460077" cy="3622513"/>
          </a:xfrm>
        </p:grpSpPr>
        <p:sp>
          <p:nvSpPr>
            <p:cNvPr id="9" name="TextBox 9"/>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7460077" cy="1478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Altération de la glande thyroïde</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Provoque un ralentissement du métabolisme basal</a:t>
              </a:r>
            </a:p>
          </p:txBody>
        </p:sp>
      </p:grpSp>
      <p:grpSp>
        <p:nvGrpSpPr>
          <p:cNvPr id="11" name="Group 11"/>
          <p:cNvGrpSpPr/>
          <p:nvPr/>
        </p:nvGrpSpPr>
        <p:grpSpPr>
          <a:xfrm>
            <a:off x="10574819" y="3688014"/>
            <a:ext cx="5595058" cy="3087502"/>
            <a:chOff x="0" y="0"/>
            <a:chExt cx="7460077" cy="4116670"/>
          </a:xfrm>
        </p:grpSpPr>
        <p:sp>
          <p:nvSpPr>
            <p:cNvPr id="12" name="TextBox 12"/>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7460077" cy="1479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Goitre </a:t>
              </a:r>
            </a:p>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Hyper- hypothyroïdie</a:t>
              </a:r>
            </a:p>
            <a:p>
              <a:pPr algn="l">
                <a:lnSpc>
                  <a:spcPts val="3000"/>
                </a:lnSpc>
              </a:pPr>
              <a:endParaRPr lang="en-US" sz="2000" spc="20">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438347" y="-590802"/>
            <a:ext cx="10116332" cy="10287000"/>
            <a:chOff x="0" y="0"/>
            <a:chExt cx="13488443" cy="13716000"/>
          </a:xfrm>
        </p:grpSpPr>
        <p:pic>
          <p:nvPicPr>
            <p:cNvPr id="3" name="Picture 3"/>
            <p:cNvPicPr>
              <a:picLocks noChangeAspect="1"/>
            </p:cNvPicPr>
            <p:nvPr/>
          </p:nvPicPr>
          <p:blipFill>
            <a:blip r:embed="rId2"/>
            <a:srcRect t="13592" b="13592"/>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3372143"/>
            <a:ext cx="8095551" cy="2960953"/>
            <a:chOff x="0" y="0"/>
            <a:chExt cx="10794068" cy="3947937"/>
          </a:xfrm>
        </p:grpSpPr>
        <p:sp>
          <p:nvSpPr>
            <p:cNvPr id="6" name="AutoShape 6"/>
            <p:cNvSpPr/>
            <p:nvPr/>
          </p:nvSpPr>
          <p:spPr>
            <a:xfrm>
              <a:off x="0" y="0"/>
              <a:ext cx="10794068" cy="3947937"/>
            </a:xfrm>
            <a:prstGeom prst="rect">
              <a:avLst/>
            </a:prstGeom>
            <a:solidFill>
              <a:srgbClr val="FEB06A"/>
            </a:solidFill>
          </p:spPr>
          <p:txBody>
            <a:bodyPr/>
            <a:lstStyle/>
            <a:p>
              <a:endParaRPr lang="fr-CA"/>
            </a:p>
          </p:txBody>
        </p:sp>
        <p:sp>
          <p:nvSpPr>
            <p:cNvPr id="7" name="TextBox 7"/>
            <p:cNvSpPr txBox="1"/>
            <p:nvPr/>
          </p:nvSpPr>
          <p:spPr>
            <a:xfrm>
              <a:off x="651690" y="1307015"/>
              <a:ext cx="9490689" cy="12958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ZINC (Z)</a:t>
              </a:r>
            </a:p>
          </p:txBody>
        </p:sp>
      </p:grpSp>
      <p:sp>
        <p:nvSpPr>
          <p:cNvPr id="8" name="TextBox 8"/>
          <p:cNvSpPr txBox="1"/>
          <p:nvPr/>
        </p:nvSpPr>
        <p:spPr>
          <a:xfrm>
            <a:off x="10275135" y="1030341"/>
            <a:ext cx="7565324" cy="5529548"/>
          </a:xfrm>
          <a:prstGeom prst="rect">
            <a:avLst/>
          </a:prstGeom>
        </p:spPr>
        <p:txBody>
          <a:bodyPr lIns="0" tIns="0" rIns="0" bIns="0" rtlCol="0" anchor="t">
            <a:spAutoFit/>
          </a:bodyPr>
          <a:lstStyle/>
          <a:p>
            <a:pPr algn="just">
              <a:lnSpc>
                <a:spcPts val="3626"/>
              </a:lnSpc>
            </a:pPr>
            <a:r>
              <a:rPr lang="en-US" sz="2417" b="1" spc="24">
                <a:solidFill>
                  <a:srgbClr val="FEB06A"/>
                </a:solidFill>
                <a:latin typeface="Montserrat Bold"/>
                <a:ea typeface="Montserrat Bold"/>
                <a:cs typeface="Montserrat Bold"/>
                <a:sym typeface="Montserrat Bold"/>
              </a:rPr>
              <a:t>Saviez-vous que…</a:t>
            </a:r>
          </a:p>
          <a:p>
            <a:pPr algn="just">
              <a:lnSpc>
                <a:spcPts val="3626"/>
              </a:lnSpc>
            </a:pPr>
            <a:endParaRPr lang="en-US" sz="2417" b="1" spc="24">
              <a:solidFill>
                <a:srgbClr val="FEB06A"/>
              </a:solidFill>
              <a:latin typeface="Montserrat Bold"/>
              <a:ea typeface="Montserrat Bold"/>
              <a:cs typeface="Montserrat Bold"/>
              <a:sym typeface="Montserrat Bold"/>
            </a:endParaRPr>
          </a:p>
          <a:p>
            <a:pPr algn="just">
              <a:lnSpc>
                <a:spcPts val="3626"/>
              </a:lnSpc>
            </a:pPr>
            <a:r>
              <a:rPr lang="en-US" sz="2417" spc="24">
                <a:solidFill>
                  <a:srgbClr val="FEB06A"/>
                </a:solidFill>
                <a:latin typeface="Montserrat Light"/>
                <a:ea typeface="Montserrat Light"/>
                <a:cs typeface="Montserrat Light"/>
                <a:sym typeface="Montserrat Light"/>
              </a:rPr>
              <a:t>Le zinc (Z) est un minéral essentiel pour ton corps : il aide à la cicatrisation, soutient le système immunitaire et participe à la croissance des cellules.</a:t>
            </a:r>
          </a:p>
          <a:p>
            <a:pPr algn="just">
              <a:lnSpc>
                <a:spcPts val="3626"/>
              </a:lnSpc>
            </a:pPr>
            <a:endParaRPr lang="en-US" sz="2417" spc="24">
              <a:solidFill>
                <a:srgbClr val="FEB06A"/>
              </a:solidFill>
              <a:latin typeface="Montserrat Light"/>
              <a:ea typeface="Montserrat Light"/>
              <a:cs typeface="Montserrat Light"/>
              <a:sym typeface="Montserrat Light"/>
            </a:endParaRPr>
          </a:p>
          <a:p>
            <a:pPr algn="just">
              <a:lnSpc>
                <a:spcPts val="3626"/>
              </a:lnSpc>
            </a:pPr>
            <a:r>
              <a:rPr lang="en-US" sz="2417" spc="24">
                <a:solidFill>
                  <a:srgbClr val="FEB06A"/>
                </a:solidFill>
                <a:latin typeface="Montserrat Light"/>
                <a:ea typeface="Montserrat Light"/>
                <a:cs typeface="Montserrat Light"/>
                <a:sym typeface="Montserrat Light"/>
              </a:rPr>
              <a:t>Bonne nouvelle : il est présent dans plein d’aliments comme la viande, les fruits de mer (surtout les huîtres), les légumineuses, les noix et les produits céréaliers complets !</a:t>
            </a:r>
          </a:p>
          <a:p>
            <a:pPr algn="l">
              <a:lnSpc>
                <a:spcPts val="4226"/>
              </a:lnSpc>
            </a:pPr>
            <a:endParaRPr lang="en-US" sz="2417" spc="24">
              <a:solidFill>
                <a:srgbClr val="FEB06A"/>
              </a:solidFill>
              <a:latin typeface="Montserrat Light"/>
              <a:ea typeface="Montserrat Light"/>
              <a:cs typeface="Montserrat Light"/>
              <a:sym typeface="Montserrat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337347" y="359088"/>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337347" y="3043248"/>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337347" y="5807455"/>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860271" y="2888238"/>
            <a:ext cx="4060869" cy="3406053"/>
          </a:xfrm>
          <a:custGeom>
            <a:avLst/>
            <a:gdLst/>
            <a:ahLst/>
            <a:cxnLst/>
            <a:rect l="l" t="t" r="r" b="b"/>
            <a:pathLst>
              <a:path w="4060869" h="3406053">
                <a:moveTo>
                  <a:pt x="0" y="0"/>
                </a:moveTo>
                <a:lnTo>
                  <a:pt x="4060868" y="0"/>
                </a:lnTo>
                <a:lnTo>
                  <a:pt x="4060868" y="3406053"/>
                </a:lnTo>
                <a:lnTo>
                  <a:pt x="0" y="3406053"/>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1028700" y="849756"/>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Zinc (Z)</a:t>
            </a:r>
          </a:p>
        </p:txBody>
      </p:sp>
      <p:grpSp>
        <p:nvGrpSpPr>
          <p:cNvPr id="10" name="Group 10"/>
          <p:cNvGrpSpPr/>
          <p:nvPr/>
        </p:nvGrpSpPr>
        <p:grpSpPr>
          <a:xfrm>
            <a:off x="7916783" y="2425150"/>
            <a:ext cx="8405880" cy="918836"/>
            <a:chOff x="0" y="0"/>
            <a:chExt cx="11207840" cy="1225114"/>
          </a:xfrm>
        </p:grpSpPr>
        <p:sp>
          <p:nvSpPr>
            <p:cNvPr id="11" name="TextBox 11"/>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0" y="697302"/>
              <a:ext cx="11207840"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Participer à la synthèse des protéines</a:t>
              </a:r>
            </a:p>
          </p:txBody>
        </p:sp>
      </p:grpSp>
      <p:grpSp>
        <p:nvGrpSpPr>
          <p:cNvPr id="13" name="Group 13"/>
          <p:cNvGrpSpPr/>
          <p:nvPr/>
        </p:nvGrpSpPr>
        <p:grpSpPr>
          <a:xfrm>
            <a:off x="7781938" y="5059701"/>
            <a:ext cx="8405880" cy="2096984"/>
            <a:chOff x="0" y="0"/>
            <a:chExt cx="11207840" cy="2795979"/>
          </a:xfrm>
        </p:grpSpPr>
        <p:sp>
          <p:nvSpPr>
            <p:cNvPr id="14" name="TextBox 14"/>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5" name="TextBox 15"/>
            <p:cNvSpPr txBox="1"/>
            <p:nvPr/>
          </p:nvSpPr>
          <p:spPr>
            <a:xfrm>
              <a:off x="0" y="706827"/>
              <a:ext cx="11207840" cy="2114552"/>
            </a:xfrm>
            <a:prstGeom prst="rect">
              <a:avLst/>
            </a:prstGeom>
          </p:spPr>
          <p:txBody>
            <a:bodyPr lIns="0" tIns="0" rIns="0" bIns="0" rtlCol="0" anchor="t">
              <a:spAutoFit/>
            </a:bodyPr>
            <a:lstStyle/>
            <a:p>
              <a:pPr algn="l">
                <a:lnSpc>
                  <a:spcPts val="3599"/>
                </a:lnSpc>
              </a:pPr>
              <a:r>
                <a:rPr lang="en-US" sz="2399" spc="23">
                  <a:solidFill>
                    <a:srgbClr val="FEB06A"/>
                  </a:solidFill>
                  <a:latin typeface="Montserrat"/>
                  <a:ea typeface="Montserrat"/>
                  <a:cs typeface="Montserrat"/>
                  <a:sym typeface="Montserrat"/>
                </a:rPr>
                <a:t>Accélérer la cicatrisation des plaies, des brûlures et des ulcères de la peau.</a:t>
              </a:r>
            </a:p>
            <a:p>
              <a:pPr algn="l">
                <a:lnSpc>
                  <a:spcPts val="6149"/>
                </a:lnSpc>
              </a:pPr>
              <a:endParaRPr lang="en-US" sz="2399" spc="23">
                <a:solidFill>
                  <a:srgbClr val="FEB06A"/>
                </a:solidFill>
                <a:latin typeface="Montserrat"/>
                <a:ea typeface="Montserrat"/>
                <a:cs typeface="Montserrat"/>
                <a:sym typeface="Montserrat"/>
              </a:endParaRPr>
            </a:p>
          </p:txBody>
        </p:sp>
      </p:grpSp>
      <p:sp>
        <p:nvSpPr>
          <p:cNvPr id="16" name="TextBox 16"/>
          <p:cNvSpPr txBox="1"/>
          <p:nvPr/>
        </p:nvSpPr>
        <p:spPr>
          <a:xfrm>
            <a:off x="7815726" y="4861106"/>
            <a:ext cx="9909739" cy="521208"/>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7916783" y="4755304"/>
            <a:ext cx="9909739" cy="521208"/>
          </a:xfrm>
          <a:prstGeom prst="rect">
            <a:avLst/>
          </a:prstGeom>
        </p:spPr>
        <p:txBody>
          <a:bodyPr lIns="0" tIns="0" rIns="0" bIns="0" rtlCol="0" anchor="t">
            <a:spAutoFit/>
          </a:bodyPr>
          <a:lstStyle/>
          <a:p>
            <a:pPr algn="l">
              <a:lnSpc>
                <a:spcPts val="4346"/>
              </a:lnSpc>
            </a:pPr>
            <a:endParaRPr/>
          </a:p>
        </p:txBody>
      </p:sp>
      <p:sp>
        <p:nvSpPr>
          <p:cNvPr id="18" name="TextBox 18"/>
          <p:cNvSpPr txBox="1"/>
          <p:nvPr/>
        </p:nvSpPr>
        <p:spPr>
          <a:xfrm>
            <a:off x="7916783" y="6237141"/>
            <a:ext cx="9909739" cy="521208"/>
          </a:xfrm>
          <a:prstGeom prst="rect">
            <a:avLst/>
          </a:prstGeom>
        </p:spPr>
        <p:txBody>
          <a:bodyPr lIns="0" tIns="0" rIns="0" bIns="0" rtlCol="0" anchor="t">
            <a:spAutoFit/>
          </a:bodyPr>
          <a:lstStyle/>
          <a:p>
            <a:pPr algn="l">
              <a:lnSpc>
                <a:spcPts val="4346"/>
              </a:lnSpc>
            </a:pPr>
            <a:endParaRPr/>
          </a:p>
        </p:txBody>
      </p:sp>
      <p:sp>
        <p:nvSpPr>
          <p:cNvPr id="19" name="TextBox 19"/>
          <p:cNvSpPr txBox="1"/>
          <p:nvPr/>
        </p:nvSpPr>
        <p:spPr>
          <a:xfrm>
            <a:off x="7916783" y="8042829"/>
            <a:ext cx="9909739" cy="521208"/>
          </a:xfrm>
          <a:prstGeom prst="rect">
            <a:avLst/>
          </a:prstGeom>
        </p:spPr>
        <p:txBody>
          <a:bodyPr lIns="0" tIns="0" rIns="0" bIns="0" rtlCol="0" anchor="t">
            <a:spAutoFit/>
          </a:bodyPr>
          <a:lstStyle/>
          <a:p>
            <a:pPr algn="l">
              <a:lnSpc>
                <a:spcPts val="4346"/>
              </a:lnSpc>
            </a:pPr>
            <a:endParaRPr/>
          </a:p>
        </p:txBody>
      </p:sp>
      <p:grpSp>
        <p:nvGrpSpPr>
          <p:cNvPr id="20" name="Group 20"/>
          <p:cNvGrpSpPr/>
          <p:nvPr/>
        </p:nvGrpSpPr>
        <p:grpSpPr>
          <a:xfrm rot="-10800000">
            <a:off x="5337347" y="7799241"/>
            <a:ext cx="2025491" cy="300737"/>
            <a:chOff x="0" y="0"/>
            <a:chExt cx="3583940" cy="532130"/>
          </a:xfrm>
        </p:grpSpPr>
        <p:sp>
          <p:nvSpPr>
            <p:cNvPr id="21" name="Freeform 2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22" name="Group 22"/>
          <p:cNvGrpSpPr/>
          <p:nvPr/>
        </p:nvGrpSpPr>
        <p:grpSpPr>
          <a:xfrm>
            <a:off x="7781938" y="7156685"/>
            <a:ext cx="8405880" cy="910169"/>
            <a:chOff x="0" y="0"/>
            <a:chExt cx="11207840" cy="1213558"/>
          </a:xfrm>
        </p:grpSpPr>
        <p:sp>
          <p:nvSpPr>
            <p:cNvPr id="23" name="TextBox 23"/>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24" name="TextBox 24"/>
            <p:cNvSpPr txBox="1"/>
            <p:nvPr/>
          </p:nvSpPr>
          <p:spPr>
            <a:xfrm>
              <a:off x="0" y="706827"/>
              <a:ext cx="11207840" cy="532131"/>
            </a:xfrm>
            <a:prstGeom prst="rect">
              <a:avLst/>
            </a:prstGeom>
          </p:spPr>
          <p:txBody>
            <a:bodyPr lIns="0" tIns="0" rIns="0" bIns="0" rtlCol="0" anchor="t">
              <a:spAutoFit/>
            </a:bodyPr>
            <a:lstStyle/>
            <a:p>
              <a:pPr algn="l">
                <a:lnSpc>
                  <a:spcPts val="3599"/>
                </a:lnSpc>
              </a:pPr>
              <a:r>
                <a:rPr lang="en-US" sz="2399" spc="23">
                  <a:solidFill>
                    <a:srgbClr val="FEB06A"/>
                  </a:solidFill>
                  <a:latin typeface="Montserrat"/>
                  <a:ea typeface="Montserrat"/>
                  <a:cs typeface="Montserrat"/>
                  <a:sym typeface="Montserrat"/>
                </a:rPr>
                <a:t>Favorise la repousse des cheveux</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EN ZINC</a:t>
            </a:r>
          </a:p>
        </p:txBody>
      </p:sp>
      <p:grpSp>
        <p:nvGrpSpPr>
          <p:cNvPr id="8" name="Group 8"/>
          <p:cNvGrpSpPr/>
          <p:nvPr/>
        </p:nvGrpSpPr>
        <p:grpSpPr>
          <a:xfrm>
            <a:off x="2824930" y="3688014"/>
            <a:ext cx="5595058" cy="2716885"/>
            <a:chOff x="0" y="0"/>
            <a:chExt cx="7460077" cy="3622513"/>
          </a:xfrm>
        </p:grpSpPr>
        <p:sp>
          <p:nvSpPr>
            <p:cNvPr id="9" name="TextBox 9"/>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7460077" cy="1478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Retarde la croissance et la régénération des tissus. Il affecte aussi la synthèse des protéines</a:t>
              </a:r>
            </a:p>
          </p:txBody>
        </p:sp>
      </p:grpSp>
      <p:grpSp>
        <p:nvGrpSpPr>
          <p:cNvPr id="11" name="Group 11"/>
          <p:cNvGrpSpPr/>
          <p:nvPr/>
        </p:nvGrpSpPr>
        <p:grpSpPr>
          <a:xfrm>
            <a:off x="10546674" y="3790249"/>
            <a:ext cx="5595058" cy="3087502"/>
            <a:chOff x="0" y="0"/>
            <a:chExt cx="7460077" cy="4116670"/>
          </a:xfrm>
        </p:grpSpPr>
        <p:sp>
          <p:nvSpPr>
            <p:cNvPr id="12" name="TextBox 12"/>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7460077" cy="1479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Anémie</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Chute de cheveux</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Baisse du HDL</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438347" y="-590802"/>
            <a:ext cx="10116332" cy="10287000"/>
            <a:chOff x="0" y="0"/>
            <a:chExt cx="13488443" cy="13716000"/>
          </a:xfrm>
        </p:grpSpPr>
        <p:pic>
          <p:nvPicPr>
            <p:cNvPr id="3" name="Picture 3"/>
            <p:cNvPicPr>
              <a:picLocks noChangeAspect="1"/>
            </p:cNvPicPr>
            <p:nvPr/>
          </p:nvPicPr>
          <p:blipFill>
            <a:blip r:embed="rId2"/>
            <a:srcRect t="13592" b="13592"/>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3372143"/>
            <a:ext cx="8095551" cy="2960953"/>
            <a:chOff x="0" y="0"/>
            <a:chExt cx="10794068" cy="3947937"/>
          </a:xfrm>
        </p:grpSpPr>
        <p:sp>
          <p:nvSpPr>
            <p:cNvPr id="6" name="AutoShape 6"/>
            <p:cNvSpPr/>
            <p:nvPr/>
          </p:nvSpPr>
          <p:spPr>
            <a:xfrm>
              <a:off x="0" y="0"/>
              <a:ext cx="10794068" cy="3947937"/>
            </a:xfrm>
            <a:prstGeom prst="rect">
              <a:avLst/>
            </a:prstGeom>
            <a:solidFill>
              <a:srgbClr val="FEB06A"/>
            </a:solidFill>
          </p:spPr>
          <p:txBody>
            <a:bodyPr/>
            <a:lstStyle/>
            <a:p>
              <a:endParaRPr lang="fr-CA"/>
            </a:p>
          </p:txBody>
        </p:sp>
        <p:sp>
          <p:nvSpPr>
            <p:cNvPr id="7" name="TextBox 7"/>
            <p:cNvSpPr txBox="1"/>
            <p:nvPr/>
          </p:nvSpPr>
          <p:spPr>
            <a:xfrm>
              <a:off x="651690" y="1307015"/>
              <a:ext cx="9490689" cy="12958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Soufre (S)</a:t>
              </a:r>
            </a:p>
          </p:txBody>
        </p:sp>
      </p:grpSp>
      <p:sp>
        <p:nvSpPr>
          <p:cNvPr id="8" name="TextBox 8"/>
          <p:cNvSpPr txBox="1"/>
          <p:nvPr/>
        </p:nvSpPr>
        <p:spPr>
          <a:xfrm>
            <a:off x="10165274" y="1184992"/>
            <a:ext cx="7565324" cy="6659213"/>
          </a:xfrm>
          <a:prstGeom prst="rect">
            <a:avLst/>
          </a:prstGeom>
        </p:spPr>
        <p:txBody>
          <a:bodyPr lIns="0" tIns="0" rIns="0" bIns="0" rtlCol="0" anchor="t">
            <a:spAutoFit/>
          </a:bodyPr>
          <a:lstStyle/>
          <a:p>
            <a:pPr algn="just">
              <a:lnSpc>
                <a:spcPts val="4076"/>
              </a:lnSpc>
            </a:pPr>
            <a:r>
              <a:rPr lang="en-US" sz="2717" b="1" spc="27">
                <a:solidFill>
                  <a:srgbClr val="FEB06A"/>
                </a:solidFill>
                <a:latin typeface="Montserrat Bold"/>
                <a:ea typeface="Montserrat Bold"/>
                <a:cs typeface="Montserrat Bold"/>
                <a:sym typeface="Montserrat Bold"/>
              </a:rPr>
              <a:t>Saviez-vous que…</a:t>
            </a:r>
          </a:p>
          <a:p>
            <a:pPr algn="just">
              <a:lnSpc>
                <a:spcPts val="4076"/>
              </a:lnSpc>
            </a:pPr>
            <a:endParaRPr lang="en-US" sz="2717" b="1" spc="27">
              <a:solidFill>
                <a:srgbClr val="FEB06A"/>
              </a:solidFill>
              <a:latin typeface="Montserrat Bold"/>
              <a:ea typeface="Montserrat Bold"/>
              <a:cs typeface="Montserrat Bold"/>
              <a:sym typeface="Montserrat Bold"/>
            </a:endParaRPr>
          </a:p>
          <a:p>
            <a:pPr algn="l">
              <a:lnSpc>
                <a:spcPts val="4076"/>
              </a:lnSpc>
            </a:pPr>
            <a:r>
              <a:rPr lang="en-US" sz="2717" b="1" spc="27">
                <a:solidFill>
                  <a:srgbClr val="FEB06A"/>
                </a:solidFill>
                <a:latin typeface="Montserrat Bold"/>
                <a:ea typeface="Montserrat Bold"/>
                <a:cs typeface="Montserrat Bold"/>
                <a:sym typeface="Montserrat Bold"/>
              </a:rPr>
              <a:t> </a:t>
            </a:r>
            <a:r>
              <a:rPr lang="en-US" sz="2717" spc="27">
                <a:solidFill>
                  <a:srgbClr val="FEB06A"/>
                </a:solidFill>
                <a:latin typeface="Montserrat"/>
                <a:ea typeface="Montserrat"/>
                <a:cs typeface="Montserrat"/>
                <a:sym typeface="Montserrat"/>
              </a:rPr>
              <a:t>Si tu manges des aliments riches en protéines comme la viande, le poisson, les œufs ou les légumineuses, tu consommes automatiquement du soufre !</a:t>
            </a:r>
          </a:p>
          <a:p>
            <a:pPr algn="l">
              <a:lnSpc>
                <a:spcPts val="4076"/>
              </a:lnSpc>
            </a:pPr>
            <a:endParaRPr lang="en-US" sz="2717" spc="27">
              <a:solidFill>
                <a:srgbClr val="FEB06A"/>
              </a:solidFill>
              <a:latin typeface="Montserrat"/>
              <a:ea typeface="Montserrat"/>
              <a:cs typeface="Montserrat"/>
              <a:sym typeface="Montserrat"/>
            </a:endParaRPr>
          </a:p>
          <a:p>
            <a:pPr algn="l">
              <a:lnSpc>
                <a:spcPts val="4076"/>
              </a:lnSpc>
            </a:pPr>
            <a:r>
              <a:rPr lang="en-US" sz="2717" spc="27">
                <a:solidFill>
                  <a:srgbClr val="FEB06A"/>
                </a:solidFill>
                <a:latin typeface="Montserrat"/>
                <a:ea typeface="Montserrat"/>
                <a:cs typeface="Montserrat"/>
                <a:sym typeface="Montserrat"/>
              </a:rPr>
              <a:t>Le soufre (S) fait partie de plusieurs acides aminés, qui sont les “briques” des protéines. Comme toutes les protéines contiennent du soufre, il est très rare d’en manquer.</a:t>
            </a:r>
          </a:p>
          <a:p>
            <a:pPr algn="l">
              <a:lnSpc>
                <a:spcPts val="4076"/>
              </a:lnSpc>
            </a:pPr>
            <a:endParaRPr lang="en-US" sz="2717" spc="27">
              <a:solidFill>
                <a:srgbClr val="FEB06A"/>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578174"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337347" y="2139561"/>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337347" y="4063290"/>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857378" y="3799561"/>
            <a:ext cx="4060869" cy="3406053"/>
          </a:xfrm>
          <a:custGeom>
            <a:avLst/>
            <a:gdLst/>
            <a:ahLst/>
            <a:cxnLst/>
            <a:rect l="l" t="t" r="r" b="b"/>
            <a:pathLst>
              <a:path w="4060869" h="3406053">
                <a:moveTo>
                  <a:pt x="0" y="0"/>
                </a:moveTo>
                <a:lnTo>
                  <a:pt x="4060869" y="0"/>
                </a:lnTo>
                <a:lnTo>
                  <a:pt x="4060869" y="3406054"/>
                </a:lnTo>
                <a:lnTo>
                  <a:pt x="0" y="3406054"/>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811192" y="1793826"/>
            <a:ext cx="452615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soufre (S)</a:t>
            </a:r>
          </a:p>
        </p:txBody>
      </p:sp>
      <p:grpSp>
        <p:nvGrpSpPr>
          <p:cNvPr id="10" name="Group 10"/>
          <p:cNvGrpSpPr/>
          <p:nvPr/>
        </p:nvGrpSpPr>
        <p:grpSpPr>
          <a:xfrm>
            <a:off x="7815726" y="1508229"/>
            <a:ext cx="8902555" cy="1204585"/>
            <a:chOff x="0" y="0"/>
            <a:chExt cx="11870073" cy="1606113"/>
          </a:xfrm>
        </p:grpSpPr>
        <p:sp>
          <p:nvSpPr>
            <p:cNvPr id="11" name="TextBox 11"/>
            <p:cNvSpPr txBox="1"/>
            <p:nvPr/>
          </p:nvSpPr>
          <p:spPr>
            <a:xfrm>
              <a:off x="0" y="-57150"/>
              <a:ext cx="11870073" cy="675894"/>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0" y="697302"/>
              <a:ext cx="11870073" cy="934211"/>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Contribuer à assurer le processus de la croissance</a:t>
              </a:r>
            </a:p>
            <a:p>
              <a:pPr algn="l">
                <a:lnSpc>
                  <a:spcPts val="2133"/>
                </a:lnSpc>
              </a:pPr>
              <a:endParaRPr lang="en-US" sz="2422" spc="24">
                <a:solidFill>
                  <a:srgbClr val="FEB06A"/>
                </a:solidFill>
                <a:latin typeface="Montserrat"/>
                <a:ea typeface="Montserrat"/>
                <a:cs typeface="Montserrat"/>
                <a:sym typeface="Montserrat"/>
              </a:endParaRPr>
            </a:p>
          </p:txBody>
        </p:sp>
      </p:grpSp>
      <p:grpSp>
        <p:nvGrpSpPr>
          <p:cNvPr id="13" name="Group 13"/>
          <p:cNvGrpSpPr/>
          <p:nvPr/>
        </p:nvGrpSpPr>
        <p:grpSpPr>
          <a:xfrm>
            <a:off x="7781938" y="3384368"/>
            <a:ext cx="8405880" cy="1805519"/>
            <a:chOff x="0" y="0"/>
            <a:chExt cx="11207840" cy="2407358"/>
          </a:xfrm>
        </p:grpSpPr>
        <p:sp>
          <p:nvSpPr>
            <p:cNvPr id="14" name="TextBox 14"/>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5" name="TextBox 15"/>
            <p:cNvSpPr txBox="1"/>
            <p:nvPr/>
          </p:nvSpPr>
          <p:spPr>
            <a:xfrm>
              <a:off x="0" y="706827"/>
              <a:ext cx="11207840" cy="1725931"/>
            </a:xfrm>
            <a:prstGeom prst="rect">
              <a:avLst/>
            </a:prstGeom>
          </p:spPr>
          <p:txBody>
            <a:bodyPr lIns="0" tIns="0" rIns="0" bIns="0" rtlCol="0" anchor="t">
              <a:spAutoFit/>
            </a:bodyPr>
            <a:lstStyle/>
            <a:p>
              <a:pPr algn="l">
                <a:lnSpc>
                  <a:spcPts val="3599"/>
                </a:lnSpc>
              </a:pPr>
              <a:r>
                <a:rPr lang="en-US" sz="2399" spc="23">
                  <a:solidFill>
                    <a:srgbClr val="FEB06A"/>
                  </a:solidFill>
                  <a:latin typeface="Montserrat"/>
                  <a:ea typeface="Montserrat"/>
                  <a:cs typeface="Montserrat"/>
                  <a:sym typeface="Montserrat"/>
                </a:rPr>
                <a:t>Maintenir le pH sanguin en équilibre acido-basique (réserve acide)</a:t>
              </a:r>
            </a:p>
            <a:p>
              <a:pPr algn="l">
                <a:lnSpc>
                  <a:spcPts val="3599"/>
                </a:lnSpc>
              </a:pPr>
              <a:endParaRPr lang="en-US" sz="2399" spc="23">
                <a:solidFill>
                  <a:srgbClr val="FEB06A"/>
                </a:solidFill>
                <a:latin typeface="Montserrat"/>
                <a:ea typeface="Montserrat"/>
                <a:cs typeface="Montserrat"/>
                <a:sym typeface="Montserrat"/>
              </a:endParaRPr>
            </a:p>
          </p:txBody>
        </p:sp>
      </p:grpSp>
      <p:sp>
        <p:nvSpPr>
          <p:cNvPr id="16" name="TextBox 16"/>
          <p:cNvSpPr txBox="1"/>
          <p:nvPr/>
        </p:nvSpPr>
        <p:spPr>
          <a:xfrm>
            <a:off x="7815726" y="4861106"/>
            <a:ext cx="9909739" cy="521208"/>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7916783" y="4755304"/>
            <a:ext cx="9909739" cy="521208"/>
          </a:xfrm>
          <a:prstGeom prst="rect">
            <a:avLst/>
          </a:prstGeom>
        </p:spPr>
        <p:txBody>
          <a:bodyPr lIns="0" tIns="0" rIns="0" bIns="0" rtlCol="0" anchor="t">
            <a:spAutoFit/>
          </a:bodyPr>
          <a:lstStyle/>
          <a:p>
            <a:pPr algn="l">
              <a:lnSpc>
                <a:spcPts val="4346"/>
              </a:lnSpc>
            </a:pPr>
            <a:endParaRPr/>
          </a:p>
        </p:txBody>
      </p:sp>
      <p:sp>
        <p:nvSpPr>
          <p:cNvPr id="18" name="TextBox 18"/>
          <p:cNvSpPr txBox="1"/>
          <p:nvPr/>
        </p:nvSpPr>
        <p:spPr>
          <a:xfrm>
            <a:off x="7916783" y="6237141"/>
            <a:ext cx="9909739" cy="521208"/>
          </a:xfrm>
          <a:prstGeom prst="rect">
            <a:avLst/>
          </a:prstGeom>
        </p:spPr>
        <p:txBody>
          <a:bodyPr lIns="0" tIns="0" rIns="0" bIns="0" rtlCol="0" anchor="t">
            <a:spAutoFit/>
          </a:bodyPr>
          <a:lstStyle/>
          <a:p>
            <a:pPr algn="l">
              <a:lnSpc>
                <a:spcPts val="4346"/>
              </a:lnSpc>
            </a:pPr>
            <a:endParaRPr/>
          </a:p>
        </p:txBody>
      </p:sp>
      <p:sp>
        <p:nvSpPr>
          <p:cNvPr id="19" name="TextBox 19"/>
          <p:cNvSpPr txBox="1"/>
          <p:nvPr/>
        </p:nvSpPr>
        <p:spPr>
          <a:xfrm>
            <a:off x="7916783" y="8042829"/>
            <a:ext cx="9909739" cy="521208"/>
          </a:xfrm>
          <a:prstGeom prst="rect">
            <a:avLst/>
          </a:prstGeom>
        </p:spPr>
        <p:txBody>
          <a:bodyPr lIns="0" tIns="0" rIns="0" bIns="0" rtlCol="0" anchor="t">
            <a:spAutoFit/>
          </a:bodyPr>
          <a:lstStyle/>
          <a:p>
            <a:pPr algn="l">
              <a:lnSpc>
                <a:spcPts val="4346"/>
              </a:lnSpc>
            </a:pPr>
            <a:endParaRPr/>
          </a:p>
        </p:txBody>
      </p:sp>
      <p:grpSp>
        <p:nvGrpSpPr>
          <p:cNvPr id="20" name="Group 20"/>
          <p:cNvGrpSpPr/>
          <p:nvPr/>
        </p:nvGrpSpPr>
        <p:grpSpPr>
          <a:xfrm rot="-10800000">
            <a:off x="5404769" y="6143923"/>
            <a:ext cx="2025491" cy="300737"/>
            <a:chOff x="0" y="0"/>
            <a:chExt cx="3583940" cy="532130"/>
          </a:xfrm>
        </p:grpSpPr>
        <p:sp>
          <p:nvSpPr>
            <p:cNvPr id="21" name="Freeform 2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22" name="Group 22"/>
          <p:cNvGrpSpPr/>
          <p:nvPr/>
        </p:nvGrpSpPr>
        <p:grpSpPr>
          <a:xfrm>
            <a:off x="7730147" y="5623561"/>
            <a:ext cx="8405880" cy="1357844"/>
            <a:chOff x="0" y="0"/>
            <a:chExt cx="11207840" cy="1810458"/>
          </a:xfrm>
        </p:grpSpPr>
        <p:sp>
          <p:nvSpPr>
            <p:cNvPr id="23" name="TextBox 23"/>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24" name="TextBox 24"/>
            <p:cNvSpPr txBox="1"/>
            <p:nvPr/>
          </p:nvSpPr>
          <p:spPr>
            <a:xfrm>
              <a:off x="0" y="706827"/>
              <a:ext cx="11207840" cy="1129031"/>
            </a:xfrm>
            <a:prstGeom prst="rect">
              <a:avLst/>
            </a:prstGeom>
          </p:spPr>
          <p:txBody>
            <a:bodyPr lIns="0" tIns="0" rIns="0" bIns="0" rtlCol="0" anchor="t">
              <a:spAutoFit/>
            </a:bodyPr>
            <a:lstStyle/>
            <a:p>
              <a:pPr algn="l">
                <a:lnSpc>
                  <a:spcPts val="3599"/>
                </a:lnSpc>
              </a:pPr>
              <a:r>
                <a:rPr lang="en-US" sz="2399" spc="23">
                  <a:solidFill>
                    <a:srgbClr val="FEB06A"/>
                  </a:solidFill>
                  <a:latin typeface="Montserrat"/>
                  <a:ea typeface="Montserrat"/>
                  <a:cs typeface="Montserrat"/>
                  <a:sym typeface="Montserrat"/>
                </a:rPr>
                <a:t>Aider au développement des cheveux</a:t>
              </a:r>
            </a:p>
            <a:p>
              <a:pPr algn="l">
                <a:lnSpc>
                  <a:spcPts val="3599"/>
                </a:lnSpc>
              </a:pPr>
              <a:endParaRPr lang="en-US" sz="2399" spc="23">
                <a:solidFill>
                  <a:srgbClr val="FEB06A"/>
                </a:solidFill>
                <a:latin typeface="Montserrat"/>
                <a:ea typeface="Montserrat"/>
                <a:cs typeface="Montserrat"/>
                <a:sym typeface="Montserrat"/>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EN SOUFRE</a:t>
            </a:r>
          </a:p>
        </p:txBody>
      </p:sp>
      <p:grpSp>
        <p:nvGrpSpPr>
          <p:cNvPr id="8" name="Group 8"/>
          <p:cNvGrpSpPr/>
          <p:nvPr/>
        </p:nvGrpSpPr>
        <p:grpSpPr>
          <a:xfrm>
            <a:off x="2824930" y="3688014"/>
            <a:ext cx="5595058" cy="2335885"/>
            <a:chOff x="0" y="0"/>
            <a:chExt cx="7460077" cy="3114513"/>
          </a:xfrm>
        </p:grpSpPr>
        <p:sp>
          <p:nvSpPr>
            <p:cNvPr id="9" name="TextBox 9"/>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7460077" cy="970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Ralentir la croissance et la régénération des tissus.</a:t>
              </a:r>
            </a:p>
          </p:txBody>
        </p:sp>
      </p:grpSp>
      <p:grpSp>
        <p:nvGrpSpPr>
          <p:cNvPr id="11" name="Group 11"/>
          <p:cNvGrpSpPr/>
          <p:nvPr/>
        </p:nvGrpSpPr>
        <p:grpSpPr>
          <a:xfrm>
            <a:off x="10799318" y="3688014"/>
            <a:ext cx="5595058" cy="3087502"/>
            <a:chOff x="0" y="0"/>
            <a:chExt cx="7460077" cy="4116670"/>
          </a:xfrm>
        </p:grpSpPr>
        <p:sp>
          <p:nvSpPr>
            <p:cNvPr id="12" name="TextBox 12"/>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7460077" cy="1479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Anémie</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Chute de cheveux</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Baisse du HDL</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140870" y="0"/>
            <a:ext cx="10116332" cy="10287000"/>
            <a:chOff x="0" y="0"/>
            <a:chExt cx="13488443" cy="13716000"/>
          </a:xfrm>
        </p:grpSpPr>
        <p:pic>
          <p:nvPicPr>
            <p:cNvPr id="3" name="Picture 3"/>
            <p:cNvPicPr>
              <a:picLocks noChangeAspect="1"/>
            </p:cNvPicPr>
            <p:nvPr/>
          </p:nvPicPr>
          <p:blipFill>
            <a:blip r:embed="rId2"/>
            <a:srcRect t="6625" b="6625"/>
            <a:stretch>
              <a:fillRect/>
            </a:stretch>
          </p:blipFill>
          <p:spPr>
            <a:xfrm>
              <a:off x="0" y="0"/>
              <a:ext cx="13488443" cy="6635750"/>
            </a:xfrm>
            <a:prstGeom prst="rect">
              <a:avLst/>
            </a:prstGeom>
          </p:spPr>
        </p:pic>
        <p:pic>
          <p:nvPicPr>
            <p:cNvPr id="4" name="Picture 4"/>
            <p:cNvPicPr>
              <a:picLocks noChangeAspect="1"/>
            </p:cNvPicPr>
            <p:nvPr/>
          </p:nvPicPr>
          <p:blipFill>
            <a:blip r:embed="rId3"/>
            <a:srcRect t="6270" b="6270"/>
            <a:stretch>
              <a:fillRect/>
            </a:stretch>
          </p:blipFill>
          <p:spPr>
            <a:xfrm>
              <a:off x="0" y="7080250"/>
              <a:ext cx="13488443" cy="6635750"/>
            </a:xfrm>
            <a:prstGeom prst="rect">
              <a:avLst/>
            </a:prstGeom>
          </p:spPr>
        </p:pic>
      </p:grpSp>
      <p:grpSp>
        <p:nvGrpSpPr>
          <p:cNvPr id="5" name="Group 5"/>
          <p:cNvGrpSpPr/>
          <p:nvPr/>
        </p:nvGrpSpPr>
        <p:grpSpPr>
          <a:xfrm>
            <a:off x="869521" y="3372143"/>
            <a:ext cx="8095551" cy="2960953"/>
            <a:chOff x="0" y="0"/>
            <a:chExt cx="10794068" cy="3947937"/>
          </a:xfrm>
        </p:grpSpPr>
        <p:sp>
          <p:nvSpPr>
            <p:cNvPr id="6" name="AutoShape 6"/>
            <p:cNvSpPr/>
            <p:nvPr/>
          </p:nvSpPr>
          <p:spPr>
            <a:xfrm>
              <a:off x="0" y="0"/>
              <a:ext cx="10794068" cy="3947937"/>
            </a:xfrm>
            <a:prstGeom prst="rect">
              <a:avLst/>
            </a:prstGeom>
            <a:solidFill>
              <a:srgbClr val="FEB06A"/>
            </a:solidFill>
          </p:spPr>
          <p:txBody>
            <a:bodyPr/>
            <a:lstStyle/>
            <a:p>
              <a:endParaRPr lang="fr-CA"/>
            </a:p>
          </p:txBody>
        </p:sp>
        <p:sp>
          <p:nvSpPr>
            <p:cNvPr id="7" name="TextBox 7"/>
            <p:cNvSpPr txBox="1"/>
            <p:nvPr/>
          </p:nvSpPr>
          <p:spPr>
            <a:xfrm>
              <a:off x="651690" y="1307015"/>
              <a:ext cx="9490689" cy="12958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Magnésium (Mg)</a:t>
              </a:r>
            </a:p>
          </p:txBody>
        </p:sp>
      </p:grpSp>
      <p:sp>
        <p:nvSpPr>
          <p:cNvPr id="8" name="TextBox 8"/>
          <p:cNvSpPr txBox="1"/>
          <p:nvPr/>
        </p:nvSpPr>
        <p:spPr>
          <a:xfrm>
            <a:off x="10275135" y="2173341"/>
            <a:ext cx="7565324" cy="3243548"/>
          </a:xfrm>
          <a:prstGeom prst="rect">
            <a:avLst/>
          </a:prstGeom>
        </p:spPr>
        <p:txBody>
          <a:bodyPr lIns="0" tIns="0" rIns="0" bIns="0" rtlCol="0" anchor="t">
            <a:spAutoFit/>
          </a:bodyPr>
          <a:lstStyle/>
          <a:p>
            <a:pPr algn="just">
              <a:lnSpc>
                <a:spcPts val="3626"/>
              </a:lnSpc>
            </a:pPr>
            <a:r>
              <a:rPr lang="en-US" sz="2417" b="1" spc="24">
                <a:solidFill>
                  <a:srgbClr val="FEB06A"/>
                </a:solidFill>
                <a:latin typeface="Montserrat Bold"/>
                <a:ea typeface="Montserrat Bold"/>
                <a:cs typeface="Montserrat Bold"/>
                <a:sym typeface="Montserrat Bold"/>
              </a:rPr>
              <a:t>Saviez-vous que…</a:t>
            </a:r>
          </a:p>
          <a:p>
            <a:pPr algn="just">
              <a:lnSpc>
                <a:spcPts val="3626"/>
              </a:lnSpc>
            </a:pPr>
            <a:endParaRPr lang="en-US" sz="2417" b="1" spc="24">
              <a:solidFill>
                <a:srgbClr val="FEB06A"/>
              </a:solidFill>
              <a:latin typeface="Montserrat Bold"/>
              <a:ea typeface="Montserrat Bold"/>
              <a:cs typeface="Montserrat Bold"/>
              <a:sym typeface="Montserrat Bold"/>
            </a:endParaRPr>
          </a:p>
          <a:p>
            <a:pPr algn="just">
              <a:lnSpc>
                <a:spcPts val="3626"/>
              </a:lnSpc>
            </a:pPr>
            <a:r>
              <a:rPr lang="en-US" sz="2417" spc="24">
                <a:solidFill>
                  <a:srgbClr val="FEB06A"/>
                </a:solidFill>
                <a:latin typeface="Montserrat Light"/>
                <a:ea typeface="Montserrat Light"/>
                <a:cs typeface="Montserrat Light"/>
                <a:sym typeface="Montserrat Light"/>
              </a:rPr>
              <a:t>Le magnésium joue un rôle essentiel dans plus de 300 réactions enzymatiques dans le corps humain, dont la production d’énergie et la contraction musculaire ?</a:t>
            </a:r>
          </a:p>
          <a:p>
            <a:pPr algn="l">
              <a:lnSpc>
                <a:spcPts val="4226"/>
              </a:lnSpc>
            </a:pPr>
            <a:endParaRPr lang="en-US" sz="2417" spc="24">
              <a:solidFill>
                <a:srgbClr val="FEB06A"/>
              </a:solidFill>
              <a:latin typeface="Montserrat Light"/>
              <a:ea typeface="Montserrat Light"/>
              <a:cs typeface="Montserrat Light"/>
              <a:sym typeface="Montserrat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337347" y="359088"/>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337347" y="4040498"/>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6" name="Freeform 6"/>
          <p:cNvSpPr/>
          <p:nvPr/>
        </p:nvSpPr>
        <p:spPr>
          <a:xfrm>
            <a:off x="1233228" y="4690196"/>
            <a:ext cx="3208191" cy="3208191"/>
          </a:xfrm>
          <a:custGeom>
            <a:avLst/>
            <a:gdLst/>
            <a:ahLst/>
            <a:cxnLst/>
            <a:rect l="l" t="t" r="r" b="b"/>
            <a:pathLst>
              <a:path w="3208191" h="3208191">
                <a:moveTo>
                  <a:pt x="0" y="0"/>
                </a:moveTo>
                <a:lnTo>
                  <a:pt x="3208192" y="0"/>
                </a:lnTo>
                <a:lnTo>
                  <a:pt x="3208192" y="3208191"/>
                </a:lnTo>
                <a:lnTo>
                  <a:pt x="0" y="3208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7" name="TextBox 7"/>
          <p:cNvSpPr txBox="1"/>
          <p:nvPr/>
        </p:nvSpPr>
        <p:spPr>
          <a:xfrm>
            <a:off x="1028700" y="849756"/>
            <a:ext cx="4059245" cy="31907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Magnésium (Mg) </a:t>
            </a:r>
          </a:p>
        </p:txBody>
      </p:sp>
      <p:grpSp>
        <p:nvGrpSpPr>
          <p:cNvPr id="8" name="Group 8"/>
          <p:cNvGrpSpPr/>
          <p:nvPr/>
        </p:nvGrpSpPr>
        <p:grpSpPr>
          <a:xfrm>
            <a:off x="7610488" y="3352480"/>
            <a:ext cx="8405880" cy="1376036"/>
            <a:chOff x="0" y="0"/>
            <a:chExt cx="11207840" cy="1834714"/>
          </a:xfrm>
        </p:grpSpPr>
        <p:sp>
          <p:nvSpPr>
            <p:cNvPr id="9" name="TextBox 9"/>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0" name="TextBox 10"/>
            <p:cNvSpPr txBox="1"/>
            <p:nvPr/>
          </p:nvSpPr>
          <p:spPr>
            <a:xfrm>
              <a:off x="0" y="697302"/>
              <a:ext cx="11207840"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Participe à la formation des os</a:t>
              </a:r>
            </a:p>
            <a:p>
              <a:pPr algn="l">
                <a:lnSpc>
                  <a:spcPts val="3633"/>
                </a:lnSpc>
              </a:pPr>
              <a:endParaRPr lang="en-US" sz="2422" spc="24">
                <a:solidFill>
                  <a:srgbClr val="FEB06A"/>
                </a:solidFill>
                <a:latin typeface="Montserrat"/>
                <a:ea typeface="Montserrat"/>
                <a:cs typeface="Montserrat"/>
                <a:sym typeface="Montserrat"/>
              </a:endParaRPr>
            </a:p>
          </p:txBody>
        </p:sp>
      </p:grpSp>
      <p:sp>
        <p:nvSpPr>
          <p:cNvPr id="11" name="TextBox 11"/>
          <p:cNvSpPr txBox="1"/>
          <p:nvPr/>
        </p:nvSpPr>
        <p:spPr>
          <a:xfrm>
            <a:off x="7781938" y="5002551"/>
            <a:ext cx="8405880" cy="521208"/>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7815726" y="4861106"/>
            <a:ext cx="9909739" cy="521208"/>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7916783" y="4755304"/>
            <a:ext cx="9909739" cy="521208"/>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7916783" y="6237141"/>
            <a:ext cx="9909739" cy="521208"/>
          </a:xfrm>
          <a:prstGeom prst="rect">
            <a:avLst/>
          </a:prstGeom>
        </p:spPr>
        <p:txBody>
          <a:bodyPr lIns="0" tIns="0" rIns="0" bIns="0" rtlCol="0" anchor="t">
            <a:spAutoFit/>
          </a:bodyPr>
          <a:lstStyle/>
          <a:p>
            <a:pPr algn="l">
              <a:lnSpc>
                <a:spcPts val="4346"/>
              </a:lnSpc>
            </a:pPr>
            <a:endParaRPr/>
          </a:p>
        </p:txBody>
      </p:sp>
      <p:sp>
        <p:nvSpPr>
          <p:cNvPr id="15" name="TextBox 15"/>
          <p:cNvSpPr txBox="1"/>
          <p:nvPr/>
        </p:nvSpPr>
        <p:spPr>
          <a:xfrm>
            <a:off x="7916783" y="8042829"/>
            <a:ext cx="9909739" cy="521208"/>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7781938" y="7099535"/>
            <a:ext cx="8405880"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87733" y="-362211"/>
            <a:ext cx="18663466" cy="5505711"/>
          </a:xfrm>
          <a:custGeom>
            <a:avLst/>
            <a:gdLst/>
            <a:ahLst/>
            <a:cxnLst/>
            <a:rect l="l" t="t" r="r" b="b"/>
            <a:pathLst>
              <a:path w="18663466" h="5505711">
                <a:moveTo>
                  <a:pt x="0" y="0"/>
                </a:moveTo>
                <a:lnTo>
                  <a:pt x="18663466" y="0"/>
                </a:lnTo>
                <a:lnTo>
                  <a:pt x="18663466" y="5505711"/>
                </a:lnTo>
                <a:lnTo>
                  <a:pt x="0" y="5505711"/>
                </a:lnTo>
                <a:lnTo>
                  <a:pt x="0" y="0"/>
                </a:lnTo>
                <a:close/>
              </a:path>
            </a:pathLst>
          </a:custGeom>
          <a:blipFill>
            <a:blip r:embed="rId2"/>
            <a:stretch>
              <a:fillRect t="-62923" b="-62923"/>
            </a:stretch>
          </a:blipFill>
        </p:spPr>
        <p:txBody>
          <a:bodyPr/>
          <a:lstStyle/>
          <a:p>
            <a:endParaRPr lang="fr-CA"/>
          </a:p>
        </p:txBody>
      </p:sp>
      <p:sp>
        <p:nvSpPr>
          <p:cNvPr id="3" name="AutoShape 3"/>
          <p:cNvSpPr/>
          <p:nvPr/>
        </p:nvSpPr>
        <p:spPr>
          <a:xfrm>
            <a:off x="1028700" y="1028700"/>
            <a:ext cx="7943022" cy="8229600"/>
          </a:xfrm>
          <a:prstGeom prst="rect">
            <a:avLst/>
          </a:prstGeom>
          <a:solidFill>
            <a:srgbClr val="FBF6F3"/>
          </a:solidFill>
        </p:spPr>
        <p:txBody>
          <a:bodyPr/>
          <a:lstStyle/>
          <a:p>
            <a:endParaRPr lang="fr-CA"/>
          </a:p>
        </p:txBody>
      </p:sp>
      <p:sp>
        <p:nvSpPr>
          <p:cNvPr id="4" name="AutoShape 4"/>
          <p:cNvSpPr/>
          <p:nvPr/>
        </p:nvSpPr>
        <p:spPr>
          <a:xfrm>
            <a:off x="9316278" y="1028700"/>
            <a:ext cx="7943022" cy="8229600"/>
          </a:xfrm>
          <a:prstGeom prst="rect">
            <a:avLst/>
          </a:prstGeom>
          <a:solidFill>
            <a:srgbClr val="FBF6F3"/>
          </a:solidFill>
        </p:spPr>
        <p:txBody>
          <a:bodyPr/>
          <a:lstStyle/>
          <a:p>
            <a:endParaRPr lang="fr-CA"/>
          </a:p>
        </p:txBody>
      </p:sp>
      <p:sp>
        <p:nvSpPr>
          <p:cNvPr id="5" name="Freeform 5"/>
          <p:cNvSpPr/>
          <p:nvPr/>
        </p:nvSpPr>
        <p:spPr>
          <a:xfrm>
            <a:off x="1721069" y="1657182"/>
            <a:ext cx="6844576" cy="3864738"/>
          </a:xfrm>
          <a:custGeom>
            <a:avLst/>
            <a:gdLst/>
            <a:ahLst/>
            <a:cxnLst/>
            <a:rect l="l" t="t" r="r" b="b"/>
            <a:pathLst>
              <a:path w="6844576" h="3864738">
                <a:moveTo>
                  <a:pt x="0" y="0"/>
                </a:moveTo>
                <a:lnTo>
                  <a:pt x="6844576" y="0"/>
                </a:lnTo>
                <a:lnTo>
                  <a:pt x="6844576" y="3864738"/>
                </a:lnTo>
                <a:lnTo>
                  <a:pt x="0" y="3864738"/>
                </a:lnTo>
                <a:lnTo>
                  <a:pt x="0" y="0"/>
                </a:lnTo>
                <a:close/>
              </a:path>
            </a:pathLst>
          </a:custGeom>
          <a:blipFill>
            <a:blip r:embed="rId3"/>
            <a:stretch>
              <a:fillRect l="-3206" t="-10660" b="-10660"/>
            </a:stretch>
          </a:blipFill>
        </p:spPr>
        <p:txBody>
          <a:bodyPr/>
          <a:lstStyle/>
          <a:p>
            <a:endParaRPr lang="fr-CA"/>
          </a:p>
        </p:txBody>
      </p:sp>
      <p:sp>
        <p:nvSpPr>
          <p:cNvPr id="6" name="Freeform 6"/>
          <p:cNvSpPr/>
          <p:nvPr/>
        </p:nvSpPr>
        <p:spPr>
          <a:xfrm>
            <a:off x="9892582" y="1657182"/>
            <a:ext cx="6960640" cy="3864738"/>
          </a:xfrm>
          <a:custGeom>
            <a:avLst/>
            <a:gdLst/>
            <a:ahLst/>
            <a:cxnLst/>
            <a:rect l="l" t="t" r="r" b="b"/>
            <a:pathLst>
              <a:path w="6960640" h="3864738">
                <a:moveTo>
                  <a:pt x="0" y="0"/>
                </a:moveTo>
                <a:lnTo>
                  <a:pt x="6960641" y="0"/>
                </a:lnTo>
                <a:lnTo>
                  <a:pt x="6960641" y="3864738"/>
                </a:lnTo>
                <a:lnTo>
                  <a:pt x="0" y="3864738"/>
                </a:lnTo>
                <a:lnTo>
                  <a:pt x="0" y="0"/>
                </a:lnTo>
                <a:close/>
              </a:path>
            </a:pathLst>
          </a:custGeom>
          <a:blipFill>
            <a:blip r:embed="rId4"/>
            <a:stretch>
              <a:fillRect t="-62566" b="-62566"/>
            </a:stretch>
          </a:blipFill>
        </p:spPr>
        <p:txBody>
          <a:bodyPr/>
          <a:lstStyle/>
          <a:p>
            <a:endParaRPr lang="fr-CA"/>
          </a:p>
        </p:txBody>
      </p:sp>
      <p:grpSp>
        <p:nvGrpSpPr>
          <p:cNvPr id="7" name="Group 7"/>
          <p:cNvGrpSpPr/>
          <p:nvPr/>
        </p:nvGrpSpPr>
        <p:grpSpPr>
          <a:xfrm>
            <a:off x="1434777" y="5934798"/>
            <a:ext cx="7130868" cy="3807124"/>
            <a:chOff x="0" y="0"/>
            <a:chExt cx="9507824" cy="5076165"/>
          </a:xfrm>
        </p:grpSpPr>
        <p:sp>
          <p:nvSpPr>
            <p:cNvPr id="8" name="TextBox 8"/>
            <p:cNvSpPr txBox="1"/>
            <p:nvPr/>
          </p:nvSpPr>
          <p:spPr>
            <a:xfrm>
              <a:off x="0" y="0"/>
              <a:ext cx="9507824" cy="660400"/>
            </a:xfrm>
            <a:prstGeom prst="rect">
              <a:avLst/>
            </a:prstGeom>
          </p:spPr>
          <p:txBody>
            <a:bodyPr lIns="0" tIns="0" rIns="0" bIns="0" rtlCol="0" anchor="t">
              <a:spAutoFit/>
            </a:bodyPr>
            <a:lstStyle/>
            <a:p>
              <a:pPr algn="ctr">
                <a:lnSpc>
                  <a:spcPts val="3917"/>
                </a:lnSpc>
              </a:pPr>
              <a:r>
                <a:rPr lang="en-US" sz="3264" b="1" spc="241">
                  <a:solidFill>
                    <a:srgbClr val="FEB06A"/>
                  </a:solidFill>
                  <a:latin typeface="Montserrat Bold"/>
                  <a:ea typeface="Montserrat Bold"/>
                  <a:cs typeface="Montserrat Bold"/>
                  <a:sym typeface="Montserrat Bold"/>
                </a:rPr>
                <a:t>Vitamines hydrosolubles</a:t>
              </a:r>
            </a:p>
          </p:txBody>
        </p:sp>
        <p:sp>
          <p:nvSpPr>
            <p:cNvPr id="9" name="TextBox 9"/>
            <p:cNvSpPr txBox="1"/>
            <p:nvPr/>
          </p:nvSpPr>
          <p:spPr>
            <a:xfrm>
              <a:off x="0" y="1154661"/>
              <a:ext cx="9507824" cy="3510024"/>
            </a:xfrm>
            <a:prstGeom prst="rect">
              <a:avLst/>
            </a:prstGeom>
          </p:spPr>
          <p:txBody>
            <a:bodyPr lIns="0" tIns="0" rIns="0" bIns="0" rtlCol="0" anchor="t">
              <a:spAutoFit/>
            </a:bodyPr>
            <a:lstStyle/>
            <a:p>
              <a:pPr marL="438284" lvl="1" indent="-219142" algn="l">
                <a:lnSpc>
                  <a:spcPts val="3045"/>
                </a:lnSpc>
                <a:buFont typeface="Arial"/>
                <a:buChar char="•"/>
              </a:pPr>
              <a:r>
                <a:rPr lang="en-US" sz="2030" spc="20">
                  <a:solidFill>
                    <a:srgbClr val="FEB06A"/>
                  </a:solidFill>
                  <a:latin typeface="Montserrat Light"/>
                  <a:ea typeface="Montserrat Light"/>
                  <a:cs typeface="Montserrat Light"/>
                  <a:sym typeface="Montserrat Light"/>
                </a:rPr>
                <a:t>Elles s’emmagasinent peu dans l’organisme. Le surplus est éliminé par les urines et les selles. </a:t>
              </a:r>
            </a:p>
            <a:p>
              <a:pPr marL="438284" lvl="1" indent="-219142" algn="l">
                <a:lnSpc>
                  <a:spcPts val="3045"/>
                </a:lnSpc>
                <a:buFont typeface="Arial"/>
                <a:buChar char="•"/>
              </a:pPr>
              <a:r>
                <a:rPr lang="en-US" sz="2030" spc="20">
                  <a:solidFill>
                    <a:srgbClr val="FEB06A"/>
                  </a:solidFill>
                  <a:latin typeface="Montserrat Light"/>
                  <a:ea typeface="Montserrat Light"/>
                  <a:cs typeface="Montserrat Light"/>
                  <a:sym typeface="Montserrat Light"/>
                </a:rPr>
                <a:t>Elles sont peu stables et sensibles à la chaleur ainsi qu’à l’oxydation. </a:t>
              </a:r>
            </a:p>
            <a:p>
              <a:pPr marL="438284" lvl="1" indent="-219142" algn="l">
                <a:lnSpc>
                  <a:spcPts val="3045"/>
                </a:lnSpc>
                <a:buFont typeface="Arial"/>
                <a:buChar char="•"/>
              </a:pPr>
              <a:r>
                <a:rPr lang="en-US" sz="2030" spc="20">
                  <a:solidFill>
                    <a:srgbClr val="FEB06A"/>
                  </a:solidFill>
                  <a:latin typeface="Montserrat Light"/>
                  <a:ea typeface="Montserrat Light"/>
                  <a:cs typeface="Montserrat Light"/>
                  <a:sym typeface="Montserrat Light"/>
                </a:rPr>
                <a:t>Ce groupe comprend la vitamine C et les vitamines du complexe B</a:t>
              </a:r>
            </a:p>
            <a:p>
              <a:pPr algn="ctr">
                <a:lnSpc>
                  <a:spcPts val="3045"/>
                </a:lnSpc>
              </a:pPr>
              <a:endParaRPr lang="en-US" sz="2030" spc="20">
                <a:solidFill>
                  <a:srgbClr val="FEB06A"/>
                </a:solidFill>
                <a:latin typeface="Montserrat Light"/>
                <a:ea typeface="Montserrat Light"/>
                <a:cs typeface="Montserrat Light"/>
                <a:sym typeface="Montserrat Light"/>
              </a:endParaRPr>
            </a:p>
          </p:txBody>
        </p:sp>
      </p:grpSp>
      <p:grpSp>
        <p:nvGrpSpPr>
          <p:cNvPr id="10" name="Group 10"/>
          <p:cNvGrpSpPr/>
          <p:nvPr/>
        </p:nvGrpSpPr>
        <p:grpSpPr>
          <a:xfrm>
            <a:off x="9807469" y="5934798"/>
            <a:ext cx="7130868" cy="3359069"/>
            <a:chOff x="0" y="0"/>
            <a:chExt cx="9507824" cy="4478759"/>
          </a:xfrm>
        </p:grpSpPr>
        <p:sp>
          <p:nvSpPr>
            <p:cNvPr id="11" name="TextBox 11"/>
            <p:cNvSpPr txBox="1"/>
            <p:nvPr/>
          </p:nvSpPr>
          <p:spPr>
            <a:xfrm>
              <a:off x="0" y="9525"/>
              <a:ext cx="9507824" cy="638175"/>
            </a:xfrm>
            <a:prstGeom prst="rect">
              <a:avLst/>
            </a:prstGeom>
          </p:spPr>
          <p:txBody>
            <a:bodyPr lIns="0" tIns="0" rIns="0" bIns="0" rtlCol="0" anchor="t">
              <a:spAutoFit/>
            </a:bodyPr>
            <a:lstStyle/>
            <a:p>
              <a:pPr algn="ctr">
                <a:lnSpc>
                  <a:spcPts val="3869"/>
                </a:lnSpc>
              </a:pPr>
              <a:r>
                <a:rPr lang="en-US" sz="3225" b="1" spc="238">
                  <a:solidFill>
                    <a:srgbClr val="FEB06A"/>
                  </a:solidFill>
                  <a:latin typeface="Montserrat Bold"/>
                  <a:ea typeface="Montserrat Bold"/>
                  <a:cs typeface="Montserrat Bold"/>
                  <a:sym typeface="Montserrat Bold"/>
                </a:rPr>
                <a:t>Vitamines liposolubles</a:t>
              </a:r>
            </a:p>
          </p:txBody>
        </p:sp>
        <p:sp>
          <p:nvSpPr>
            <p:cNvPr id="12" name="TextBox 12"/>
            <p:cNvSpPr txBox="1"/>
            <p:nvPr/>
          </p:nvSpPr>
          <p:spPr>
            <a:xfrm>
              <a:off x="0" y="1065761"/>
              <a:ext cx="9507824" cy="3001518"/>
            </a:xfrm>
            <a:prstGeom prst="rect">
              <a:avLst/>
            </a:prstGeom>
          </p:spPr>
          <p:txBody>
            <a:bodyPr lIns="0" tIns="0" rIns="0" bIns="0" rtlCol="0" anchor="t">
              <a:spAutoFit/>
            </a:bodyPr>
            <a:lstStyle/>
            <a:p>
              <a:pPr marL="440436" lvl="1" indent="-220218" algn="l">
                <a:lnSpc>
                  <a:spcPts val="3060"/>
                </a:lnSpc>
                <a:buFont typeface="Arial"/>
                <a:buChar char="•"/>
              </a:pPr>
              <a:r>
                <a:rPr lang="en-US" sz="2039" spc="20">
                  <a:solidFill>
                    <a:srgbClr val="FEB06A"/>
                  </a:solidFill>
                  <a:latin typeface="Montserrat Light"/>
                  <a:ea typeface="Montserrat Light"/>
                  <a:cs typeface="Montserrat Light"/>
                  <a:sym typeface="Montserrat Light"/>
                </a:rPr>
                <a:t>Elles sont absorbées avec les graisses alimentaires.</a:t>
              </a:r>
            </a:p>
            <a:p>
              <a:pPr marL="440436" lvl="1" indent="-220218" algn="l">
                <a:lnSpc>
                  <a:spcPts val="3060"/>
                </a:lnSpc>
                <a:buFont typeface="Arial"/>
                <a:buChar char="•"/>
              </a:pPr>
              <a:r>
                <a:rPr lang="en-US" sz="2039" spc="20">
                  <a:solidFill>
                    <a:srgbClr val="FEB06A"/>
                  </a:solidFill>
                  <a:latin typeface="Montserrat Light"/>
                  <a:ea typeface="Montserrat Light"/>
                  <a:cs typeface="Montserrat Light"/>
                  <a:sym typeface="Montserrat Light"/>
                </a:rPr>
                <a:t>Elles résistent bien aux méthodes de cuisson normales et certaines s’emmagasinent dans l’organisme.</a:t>
              </a:r>
            </a:p>
            <a:p>
              <a:pPr marL="440436" lvl="1" indent="-220218" algn="l">
                <a:lnSpc>
                  <a:spcPts val="3060"/>
                </a:lnSpc>
                <a:buFont typeface="Arial"/>
                <a:buChar char="•"/>
              </a:pPr>
              <a:r>
                <a:rPr lang="en-US" sz="2039" spc="20">
                  <a:solidFill>
                    <a:srgbClr val="FEB06A"/>
                  </a:solidFill>
                  <a:latin typeface="Montserrat Light"/>
                  <a:ea typeface="Montserrat Light"/>
                  <a:cs typeface="Montserrat Light"/>
                  <a:sym typeface="Montserrat Light"/>
                </a:rPr>
                <a:t> Ce groupe comprend les vitamines A, D et E</a:t>
              </a:r>
            </a:p>
            <a:p>
              <a:pPr algn="ctr">
                <a:lnSpc>
                  <a:spcPts val="3060"/>
                </a:lnSpc>
              </a:pPr>
              <a:endParaRPr lang="en-US" sz="2039" spc="20">
                <a:solidFill>
                  <a:srgbClr val="FEB06A"/>
                </a:solidFill>
                <a:latin typeface="Montserrat Light"/>
                <a:ea typeface="Montserrat Light"/>
                <a:cs typeface="Montserrat Light"/>
                <a:sym typeface="Montserrat Light"/>
              </a:endParaRPr>
            </a:p>
          </p:txBody>
        </p:sp>
      </p:grpSp>
      <p:sp>
        <p:nvSpPr>
          <p:cNvPr id="13" name="TextBox 13"/>
          <p:cNvSpPr txBox="1"/>
          <p:nvPr/>
        </p:nvSpPr>
        <p:spPr>
          <a:xfrm>
            <a:off x="542553" y="9324975"/>
            <a:ext cx="9350029" cy="291536"/>
          </a:xfrm>
          <a:prstGeom prst="rect">
            <a:avLst/>
          </a:prstGeom>
        </p:spPr>
        <p:txBody>
          <a:bodyPr lIns="0" tIns="0" rIns="0" bIns="0" rtlCol="0" anchor="t">
            <a:spAutoFit/>
          </a:bodyPr>
          <a:lstStyle/>
          <a:p>
            <a:pPr algn="ctr">
              <a:lnSpc>
                <a:spcPts val="2161"/>
              </a:lnSpc>
            </a:pPr>
            <a:r>
              <a:rPr lang="en-US" sz="2401">
                <a:solidFill>
                  <a:srgbClr val="D87C39"/>
                </a:solidFill>
                <a:latin typeface="CS Gordon Serif"/>
                <a:ea typeface="CS Gordon Serif"/>
                <a:cs typeface="CS Gordon Serif"/>
                <a:sym typeface="CS Gordon Serif"/>
              </a:rPr>
              <a:t>SOLUBLE DANS L’EAU </a:t>
            </a:r>
          </a:p>
        </p:txBody>
      </p:sp>
      <p:sp>
        <p:nvSpPr>
          <p:cNvPr id="14" name="TextBox 14"/>
          <p:cNvSpPr txBox="1"/>
          <p:nvPr/>
        </p:nvSpPr>
        <p:spPr>
          <a:xfrm>
            <a:off x="9144000" y="9334568"/>
            <a:ext cx="9350029" cy="291467"/>
          </a:xfrm>
          <a:prstGeom prst="rect">
            <a:avLst/>
          </a:prstGeom>
        </p:spPr>
        <p:txBody>
          <a:bodyPr lIns="0" tIns="0" rIns="0" bIns="0" rtlCol="0" anchor="t">
            <a:spAutoFit/>
          </a:bodyPr>
          <a:lstStyle/>
          <a:p>
            <a:pPr algn="ctr">
              <a:lnSpc>
                <a:spcPts val="2160"/>
              </a:lnSpc>
            </a:pPr>
            <a:r>
              <a:rPr lang="en-US" sz="2400">
                <a:solidFill>
                  <a:srgbClr val="698933"/>
                </a:solidFill>
                <a:latin typeface="CS Gordon Serif"/>
                <a:ea typeface="CS Gordon Serif"/>
                <a:cs typeface="CS Gordon Serif"/>
                <a:sym typeface="CS Gordon Serif"/>
              </a:rPr>
              <a:t>SOLUBLE DANS LES GRAISSES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EN MAGNÉSIUM</a:t>
            </a:r>
          </a:p>
        </p:txBody>
      </p:sp>
      <p:grpSp>
        <p:nvGrpSpPr>
          <p:cNvPr id="8" name="Group 8"/>
          <p:cNvGrpSpPr/>
          <p:nvPr/>
        </p:nvGrpSpPr>
        <p:grpSpPr>
          <a:xfrm>
            <a:off x="2824930" y="3688014"/>
            <a:ext cx="5595058" cy="2716885"/>
            <a:chOff x="0" y="0"/>
            <a:chExt cx="7460077" cy="3622513"/>
          </a:xfrm>
        </p:grpSpPr>
        <p:sp>
          <p:nvSpPr>
            <p:cNvPr id="9" name="TextBox 9"/>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7460077" cy="1478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Peu ralentir la croissance et la régénération des tissus</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Affecte la synthèse  des protéines</a:t>
              </a:r>
            </a:p>
          </p:txBody>
        </p:sp>
      </p:grpSp>
      <p:grpSp>
        <p:nvGrpSpPr>
          <p:cNvPr id="11" name="Group 11"/>
          <p:cNvGrpSpPr/>
          <p:nvPr/>
        </p:nvGrpSpPr>
        <p:grpSpPr>
          <a:xfrm>
            <a:off x="10799318" y="3688014"/>
            <a:ext cx="5595058" cy="2706502"/>
            <a:chOff x="0" y="0"/>
            <a:chExt cx="7460077" cy="3608670"/>
          </a:xfrm>
        </p:grpSpPr>
        <p:sp>
          <p:nvSpPr>
            <p:cNvPr id="12" name="TextBox 12"/>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7460077" cy="971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Hypermagnésémie, c’est-à-dire un excès de magnésium dans le sang</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028700" y="4212888"/>
            <a:ext cx="5131414" cy="1823123"/>
          </a:xfrm>
          <a:prstGeom prst="rect">
            <a:avLst/>
          </a:prstGeom>
        </p:spPr>
        <p:txBody>
          <a:bodyPr lIns="0" tIns="0" rIns="0" bIns="0" rtlCol="0" anchor="t">
            <a:spAutoFit/>
          </a:bodyPr>
          <a:lstStyle/>
          <a:p>
            <a:pPr algn="l">
              <a:lnSpc>
                <a:spcPts val="7238"/>
              </a:lnSpc>
            </a:pPr>
            <a:r>
              <a:rPr lang="en-US" sz="5745" b="1" spc="51">
                <a:solidFill>
                  <a:srgbClr val="FEB06A"/>
                </a:solidFill>
                <a:latin typeface="Montserrat Bold"/>
                <a:ea typeface="Montserrat Bold"/>
                <a:cs typeface="Montserrat Bold"/>
                <a:sym typeface="Montserrat Bold"/>
              </a:rPr>
              <a:t>Autres sels minéraux </a:t>
            </a:r>
          </a:p>
        </p:txBody>
      </p:sp>
      <p:sp>
        <p:nvSpPr>
          <p:cNvPr id="3" name="AutoShape 3"/>
          <p:cNvSpPr/>
          <p:nvPr/>
        </p:nvSpPr>
        <p:spPr>
          <a:xfrm>
            <a:off x="7258872" y="1028700"/>
            <a:ext cx="11275440" cy="8229600"/>
          </a:xfrm>
          <a:prstGeom prst="rect">
            <a:avLst/>
          </a:prstGeom>
          <a:solidFill>
            <a:srgbClr val="FEB06A"/>
          </a:solidFill>
        </p:spPr>
        <p:txBody>
          <a:bodyPr/>
          <a:lstStyle/>
          <a:p>
            <a:endParaRPr lang="fr-CA"/>
          </a:p>
        </p:txBody>
      </p:sp>
      <p:sp>
        <p:nvSpPr>
          <p:cNvPr id="4" name="TextBox 4"/>
          <p:cNvSpPr txBox="1"/>
          <p:nvPr/>
        </p:nvSpPr>
        <p:spPr>
          <a:xfrm>
            <a:off x="8377038" y="1487034"/>
            <a:ext cx="9538401" cy="7265299"/>
          </a:xfrm>
          <a:prstGeom prst="rect">
            <a:avLst/>
          </a:prstGeom>
        </p:spPr>
        <p:txBody>
          <a:bodyPr lIns="0" tIns="0" rIns="0" bIns="0" rtlCol="0" anchor="t">
            <a:spAutoFit/>
          </a:bodyPr>
          <a:lstStyle/>
          <a:p>
            <a:pPr algn="l">
              <a:lnSpc>
                <a:spcPts val="4222"/>
              </a:lnSpc>
            </a:pPr>
            <a:r>
              <a:rPr lang="en-US" sz="2815" spc="28">
                <a:solidFill>
                  <a:srgbClr val="FBF6F3"/>
                </a:solidFill>
                <a:latin typeface="Montserrat Light"/>
                <a:ea typeface="Montserrat Light"/>
                <a:cs typeface="Montserrat Light"/>
                <a:sym typeface="Montserrat Light"/>
              </a:rPr>
              <a:t>D’autres sels minéraux sont également présents dans les aliments.</a:t>
            </a:r>
          </a:p>
          <a:p>
            <a:pPr algn="l">
              <a:lnSpc>
                <a:spcPts val="4222"/>
              </a:lnSpc>
            </a:pPr>
            <a:endParaRPr lang="en-US" sz="2815" spc="28">
              <a:solidFill>
                <a:srgbClr val="FBF6F3"/>
              </a:solidFill>
              <a:latin typeface="Montserrat Light"/>
              <a:ea typeface="Montserrat Light"/>
              <a:cs typeface="Montserrat Light"/>
              <a:sym typeface="Montserrat Light"/>
            </a:endParaRPr>
          </a:p>
          <a:p>
            <a:pPr algn="l">
              <a:lnSpc>
                <a:spcPts val="4222"/>
              </a:lnSpc>
            </a:pPr>
            <a:r>
              <a:rPr lang="en-US" sz="2815" spc="28">
                <a:solidFill>
                  <a:srgbClr val="FBF6F3"/>
                </a:solidFill>
                <a:latin typeface="Montserrat Light"/>
                <a:ea typeface="Montserrat Light"/>
                <a:cs typeface="Montserrat Light"/>
                <a:sym typeface="Montserrat Light"/>
              </a:rPr>
              <a:t> Comme ils sont nécessaires en très petites quantités, on les appelle </a:t>
            </a:r>
            <a:r>
              <a:rPr lang="en-US" sz="2815" b="1" spc="28">
                <a:solidFill>
                  <a:srgbClr val="FBF6F3"/>
                </a:solidFill>
                <a:latin typeface="Montserrat Bold"/>
                <a:ea typeface="Montserrat Bold"/>
                <a:cs typeface="Montserrat Bold"/>
                <a:sym typeface="Montserrat Bold"/>
              </a:rPr>
              <a:t>oligoéléments</a:t>
            </a:r>
            <a:r>
              <a:rPr lang="en-US" sz="2815" spc="28">
                <a:solidFill>
                  <a:srgbClr val="FBF6F3"/>
                </a:solidFill>
                <a:latin typeface="Montserrat Light"/>
                <a:ea typeface="Montserrat Light"/>
                <a:cs typeface="Montserrat Light"/>
                <a:sym typeface="Montserrat Light"/>
              </a:rPr>
              <a:t>.</a:t>
            </a:r>
          </a:p>
          <a:p>
            <a:pPr algn="l">
              <a:lnSpc>
                <a:spcPts val="4222"/>
              </a:lnSpc>
            </a:pPr>
            <a:r>
              <a:rPr lang="en-US" sz="2815" spc="28">
                <a:solidFill>
                  <a:srgbClr val="FBF6F3"/>
                </a:solidFill>
                <a:latin typeface="Montserrat Light"/>
                <a:ea typeface="Montserrat Light"/>
                <a:cs typeface="Montserrat Light"/>
                <a:sym typeface="Montserrat Light"/>
              </a:rPr>
              <a:t> </a:t>
            </a:r>
          </a:p>
          <a:p>
            <a:pPr algn="l">
              <a:lnSpc>
                <a:spcPts val="4222"/>
              </a:lnSpc>
            </a:pPr>
            <a:r>
              <a:rPr lang="en-US" sz="2815" b="1" spc="28">
                <a:solidFill>
                  <a:srgbClr val="FBF6F3"/>
                </a:solidFill>
                <a:latin typeface="Montserrat Bold"/>
                <a:ea typeface="Montserrat Bold"/>
                <a:cs typeface="Montserrat Bold"/>
                <a:sym typeface="Montserrat Bold"/>
              </a:rPr>
              <a:t>Ces oligoéléments participent à la composition des enzymes ou à leur activation.</a:t>
            </a:r>
          </a:p>
          <a:p>
            <a:pPr algn="l">
              <a:lnSpc>
                <a:spcPts val="4222"/>
              </a:lnSpc>
            </a:pPr>
            <a:endParaRPr lang="en-US" sz="2815" b="1" spc="28">
              <a:solidFill>
                <a:srgbClr val="FBF6F3"/>
              </a:solidFill>
              <a:latin typeface="Montserrat Bold"/>
              <a:ea typeface="Montserrat Bold"/>
              <a:cs typeface="Montserrat Bold"/>
              <a:sym typeface="Montserrat Bold"/>
            </a:endParaRPr>
          </a:p>
          <a:p>
            <a:pPr algn="l">
              <a:lnSpc>
                <a:spcPts val="4222"/>
              </a:lnSpc>
            </a:pPr>
            <a:r>
              <a:rPr lang="en-US" sz="2815" spc="28">
                <a:solidFill>
                  <a:srgbClr val="FBF6F3"/>
                </a:solidFill>
                <a:latin typeface="Montserrat Light"/>
                <a:ea typeface="Montserrat Light"/>
                <a:cs typeface="Montserrat Light"/>
                <a:sym typeface="Montserrat Light"/>
              </a:rPr>
              <a:t>Il s’agit notamment du chrome (Cr), du cobalt (Co), du cuivre (Cu), du fluor (F), du manganèse (Mn), du molybdène (Mo), du silicium (Si), de l’étain (Sn), du vanadium (V) et du zinc (Zn).</a:t>
            </a:r>
          </a:p>
          <a:p>
            <a:pPr algn="l">
              <a:lnSpc>
                <a:spcPts val="2706"/>
              </a:lnSpc>
            </a:pPr>
            <a:endParaRPr lang="en-US" sz="2815" spc="28">
              <a:solidFill>
                <a:srgbClr val="FBF6F3"/>
              </a:solidFill>
              <a:latin typeface="Montserrat Light"/>
              <a:ea typeface="Montserrat Light"/>
              <a:cs typeface="Montserrat Light"/>
              <a:sym typeface="Montserrat Light"/>
            </a:endParaRPr>
          </a:p>
        </p:txBody>
      </p:sp>
      <p:sp>
        <p:nvSpPr>
          <p:cNvPr id="5" name="TextBox 5"/>
          <p:cNvSpPr txBox="1"/>
          <p:nvPr/>
        </p:nvSpPr>
        <p:spPr>
          <a:xfrm>
            <a:off x="1028700" y="9058275"/>
            <a:ext cx="5305282" cy="200025"/>
          </a:xfrm>
          <a:prstGeom prst="rect">
            <a:avLst/>
          </a:prstGeom>
        </p:spPr>
        <p:txBody>
          <a:bodyPr lIns="0" tIns="0" rIns="0" bIns="0" rtlCol="0" anchor="t">
            <a:spAutoFit/>
          </a:bodyPr>
          <a:lstStyle/>
          <a:p>
            <a:pPr algn="l">
              <a:lnSpc>
                <a:spcPts val="1522"/>
              </a:lnSpc>
            </a:pPr>
            <a:r>
              <a:rPr lang="en-US" sz="1087" spc="86">
                <a:solidFill>
                  <a:srgbClr val="FEB06A"/>
                </a:solidFill>
                <a:latin typeface="Montserrat"/>
                <a:ea typeface="Montserrat"/>
                <a:cs typeface="Montserrat"/>
                <a:sym typeface="Montserrat"/>
              </a:rPr>
              <a:t>Centre médical de Condorcet | Guide pour une bonne nutrition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1636182" y="1932203"/>
            <a:ext cx="5537886" cy="2132290"/>
            <a:chOff x="0" y="0"/>
            <a:chExt cx="7383848" cy="2843054"/>
          </a:xfrm>
        </p:grpSpPr>
        <p:sp>
          <p:nvSpPr>
            <p:cNvPr id="3" name="AutoShape 3"/>
            <p:cNvSpPr/>
            <p:nvPr/>
          </p:nvSpPr>
          <p:spPr>
            <a:xfrm>
              <a:off x="0" y="0"/>
              <a:ext cx="7383848" cy="2843054"/>
            </a:xfrm>
            <a:prstGeom prst="rect">
              <a:avLst/>
            </a:prstGeom>
            <a:solidFill>
              <a:srgbClr val="FEB06A"/>
            </a:solidFill>
          </p:spPr>
          <p:txBody>
            <a:bodyPr/>
            <a:lstStyle/>
            <a:p>
              <a:endParaRPr lang="fr-CA"/>
            </a:p>
          </p:txBody>
        </p:sp>
        <p:sp>
          <p:nvSpPr>
            <p:cNvPr id="4" name="TextBox 4"/>
            <p:cNvSpPr txBox="1"/>
            <p:nvPr/>
          </p:nvSpPr>
          <p:spPr>
            <a:xfrm>
              <a:off x="560757" y="766778"/>
              <a:ext cx="6262335" cy="1271397"/>
            </a:xfrm>
            <a:prstGeom prst="rect">
              <a:avLst/>
            </a:prstGeom>
          </p:spPr>
          <p:txBody>
            <a:bodyPr lIns="0" tIns="0" rIns="0" bIns="0" rtlCol="0" anchor="t">
              <a:spAutoFit/>
            </a:bodyPr>
            <a:lstStyle/>
            <a:p>
              <a:pPr algn="ctr">
                <a:lnSpc>
                  <a:spcPts val="7701"/>
                </a:lnSpc>
              </a:pPr>
              <a:r>
                <a:rPr lang="en-US" sz="6112" b="1" spc="55">
                  <a:solidFill>
                    <a:srgbClr val="FBF6F3"/>
                  </a:solidFill>
                  <a:latin typeface="Montserrat Bold"/>
                  <a:ea typeface="Montserrat Bold"/>
                  <a:cs typeface="Montserrat Bold"/>
                  <a:sym typeface="Montserrat Bold"/>
                </a:rPr>
                <a:t>Eau</a:t>
              </a:r>
            </a:p>
          </p:txBody>
        </p:sp>
      </p:grpSp>
      <p:sp>
        <p:nvSpPr>
          <p:cNvPr id="5" name="Freeform 5"/>
          <p:cNvSpPr/>
          <p:nvPr/>
        </p:nvSpPr>
        <p:spPr>
          <a:xfrm>
            <a:off x="0" y="4586066"/>
            <a:ext cx="8182654" cy="5431237"/>
          </a:xfrm>
          <a:custGeom>
            <a:avLst/>
            <a:gdLst/>
            <a:ahLst/>
            <a:cxnLst/>
            <a:rect l="l" t="t" r="r" b="b"/>
            <a:pathLst>
              <a:path w="8182654" h="5431237">
                <a:moveTo>
                  <a:pt x="0" y="0"/>
                </a:moveTo>
                <a:lnTo>
                  <a:pt x="8182654" y="0"/>
                </a:lnTo>
                <a:lnTo>
                  <a:pt x="8182654" y="5431237"/>
                </a:lnTo>
                <a:lnTo>
                  <a:pt x="0" y="5431237"/>
                </a:lnTo>
                <a:lnTo>
                  <a:pt x="0" y="0"/>
                </a:lnTo>
                <a:close/>
              </a:path>
            </a:pathLst>
          </a:custGeom>
          <a:blipFill>
            <a:blip r:embed="rId2"/>
            <a:stretch>
              <a:fillRect/>
            </a:stretch>
          </a:blipFill>
        </p:spPr>
        <p:txBody>
          <a:bodyPr/>
          <a:lstStyle/>
          <a:p>
            <a:endParaRPr lang="fr-CA"/>
          </a:p>
        </p:txBody>
      </p:sp>
      <p:grpSp>
        <p:nvGrpSpPr>
          <p:cNvPr id="6" name="Group 6"/>
          <p:cNvGrpSpPr/>
          <p:nvPr/>
        </p:nvGrpSpPr>
        <p:grpSpPr>
          <a:xfrm>
            <a:off x="8916330" y="975841"/>
            <a:ext cx="8000194" cy="6833619"/>
            <a:chOff x="0" y="0"/>
            <a:chExt cx="10666925" cy="9111492"/>
          </a:xfrm>
        </p:grpSpPr>
        <p:sp>
          <p:nvSpPr>
            <p:cNvPr id="7" name="TextBox 7"/>
            <p:cNvSpPr txBox="1"/>
            <p:nvPr/>
          </p:nvSpPr>
          <p:spPr>
            <a:xfrm>
              <a:off x="0" y="-57150"/>
              <a:ext cx="10666925" cy="675894"/>
            </a:xfrm>
            <a:prstGeom prst="rect">
              <a:avLst/>
            </a:prstGeom>
          </p:spPr>
          <p:txBody>
            <a:bodyPr lIns="0" tIns="0" rIns="0" bIns="0" rtlCol="0" anchor="t">
              <a:spAutoFit/>
            </a:bodyPr>
            <a:lstStyle/>
            <a:p>
              <a:pPr algn="l">
                <a:lnSpc>
                  <a:spcPts val="4346"/>
                </a:lnSpc>
              </a:pPr>
              <a:r>
                <a:rPr lang="en-US" sz="3104" spc="341">
                  <a:solidFill>
                    <a:srgbClr val="FEB06A"/>
                  </a:solidFill>
                  <a:latin typeface="Montserrat"/>
                  <a:ea typeface="Montserrat"/>
                  <a:cs typeface="Montserrat"/>
                  <a:sym typeface="Montserrat"/>
                </a:rPr>
                <a:t>SAVIEZ VOUS QUE .... </a:t>
              </a:r>
            </a:p>
          </p:txBody>
        </p:sp>
        <p:sp>
          <p:nvSpPr>
            <p:cNvPr id="8" name="TextBox 8"/>
            <p:cNvSpPr txBox="1"/>
            <p:nvPr/>
          </p:nvSpPr>
          <p:spPr>
            <a:xfrm>
              <a:off x="0" y="984127"/>
              <a:ext cx="10666925" cy="8127365"/>
            </a:xfrm>
            <a:prstGeom prst="rect">
              <a:avLst/>
            </a:prstGeom>
          </p:spPr>
          <p:txBody>
            <a:bodyPr lIns="0" tIns="0" rIns="0" bIns="0" rtlCol="0" anchor="t">
              <a:spAutoFit/>
            </a:bodyPr>
            <a:lstStyle/>
            <a:p>
              <a:pPr algn="l">
                <a:lnSpc>
                  <a:spcPts val="3487"/>
                </a:lnSpc>
              </a:pPr>
              <a:r>
                <a:rPr lang="en-US" sz="2325" spc="23">
                  <a:solidFill>
                    <a:srgbClr val="FEB06A"/>
                  </a:solidFill>
                  <a:latin typeface="Montserrat Light"/>
                  <a:ea typeface="Montserrat Light"/>
                  <a:cs typeface="Montserrat Light"/>
                  <a:sym typeface="Montserrat Light"/>
                </a:rPr>
                <a:t>L’eau (H₂O), c’est l’élément le plus essentiel dans notre corps après l’oxygène.</a:t>
              </a:r>
            </a:p>
            <a:p>
              <a:pPr algn="l">
                <a:lnSpc>
                  <a:spcPts val="3487"/>
                </a:lnSpc>
              </a:pPr>
              <a:endParaRPr lang="en-US" sz="2325" spc="23">
                <a:solidFill>
                  <a:srgbClr val="FEB06A"/>
                </a:solidFill>
                <a:latin typeface="Montserrat Light"/>
                <a:ea typeface="Montserrat Light"/>
                <a:cs typeface="Montserrat Light"/>
                <a:sym typeface="Montserrat Light"/>
              </a:endParaRPr>
            </a:p>
            <a:p>
              <a:pPr algn="l">
                <a:lnSpc>
                  <a:spcPts val="3487"/>
                </a:lnSpc>
              </a:pPr>
              <a:r>
                <a:rPr lang="en-US" sz="2325" spc="23">
                  <a:solidFill>
                    <a:srgbClr val="FEB06A"/>
                  </a:solidFill>
                  <a:latin typeface="Montserrat Light"/>
                  <a:ea typeface="Montserrat Light"/>
                  <a:cs typeface="Montserrat Light"/>
                  <a:sym typeface="Montserrat Light"/>
                </a:rPr>
                <a:t> Elle représente un peu plus de 60 % de notre poids, et si on en perd entre 10 et 20 %, ça peut causer de sérieux problèmes.</a:t>
              </a:r>
            </a:p>
            <a:p>
              <a:pPr algn="l">
                <a:lnSpc>
                  <a:spcPts val="3487"/>
                </a:lnSpc>
              </a:pPr>
              <a:endParaRPr lang="en-US" sz="2325" spc="23">
                <a:solidFill>
                  <a:srgbClr val="FEB06A"/>
                </a:solidFill>
                <a:latin typeface="Montserrat Light"/>
                <a:ea typeface="Montserrat Light"/>
                <a:cs typeface="Montserrat Light"/>
                <a:sym typeface="Montserrat Light"/>
              </a:endParaRPr>
            </a:p>
            <a:p>
              <a:pPr algn="l">
                <a:lnSpc>
                  <a:spcPts val="3487"/>
                </a:lnSpc>
              </a:pPr>
              <a:r>
                <a:rPr lang="en-US" sz="2325" spc="23">
                  <a:solidFill>
                    <a:srgbClr val="FEB06A"/>
                  </a:solidFill>
                  <a:latin typeface="Montserrat Light"/>
                  <a:ea typeface="Montserrat Light"/>
                  <a:cs typeface="Montserrat Light"/>
                  <a:sym typeface="Montserrat Light"/>
                </a:rPr>
                <a:t> L’eau ne se transforme pas pendant la digestion : elle est absorbée telle quelle, surtout dans le côlon, mais aussi un peu dans l’intestin grêle.</a:t>
              </a:r>
            </a:p>
            <a:p>
              <a:pPr algn="l">
                <a:lnSpc>
                  <a:spcPts val="3487"/>
                </a:lnSpc>
              </a:pPr>
              <a:endParaRPr lang="en-US" sz="2325" spc="23">
                <a:solidFill>
                  <a:srgbClr val="FEB06A"/>
                </a:solidFill>
                <a:latin typeface="Montserrat Light"/>
                <a:ea typeface="Montserrat Light"/>
                <a:cs typeface="Montserrat Light"/>
                <a:sym typeface="Montserrat Light"/>
              </a:endParaRPr>
            </a:p>
            <a:p>
              <a:pPr algn="l">
                <a:lnSpc>
                  <a:spcPts val="3487"/>
                </a:lnSpc>
              </a:pPr>
              <a:r>
                <a:rPr lang="en-US" sz="2325" spc="23">
                  <a:solidFill>
                    <a:srgbClr val="FEB06A"/>
                  </a:solidFill>
                  <a:latin typeface="Montserrat Light"/>
                  <a:ea typeface="Montserrat Light"/>
                  <a:cs typeface="Montserrat Light"/>
                  <a:sym typeface="Montserrat Light"/>
                </a:rPr>
                <a:t>Ensuite, elle est éliminée par les reins, la peau (la sueur), la respiration et, en petite quantité, dans les selles.</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800864" y="380259"/>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190443" y="1028700"/>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6" name="Freeform 6"/>
          <p:cNvSpPr/>
          <p:nvPr/>
        </p:nvSpPr>
        <p:spPr>
          <a:xfrm>
            <a:off x="867396" y="4600697"/>
            <a:ext cx="3923999" cy="2516264"/>
          </a:xfrm>
          <a:custGeom>
            <a:avLst/>
            <a:gdLst/>
            <a:ahLst/>
            <a:cxnLst/>
            <a:rect l="l" t="t" r="r" b="b"/>
            <a:pathLst>
              <a:path w="3923999" h="2516264">
                <a:moveTo>
                  <a:pt x="0" y="0"/>
                </a:moveTo>
                <a:lnTo>
                  <a:pt x="3923999" y="0"/>
                </a:lnTo>
                <a:lnTo>
                  <a:pt x="3923999" y="2516265"/>
                </a:lnTo>
                <a:lnTo>
                  <a:pt x="0" y="2516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7" name="TextBox 7"/>
          <p:cNvSpPr txBox="1"/>
          <p:nvPr/>
        </p:nvSpPr>
        <p:spPr>
          <a:xfrm>
            <a:off x="867396" y="1761939"/>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l’eau </a:t>
            </a:r>
          </a:p>
        </p:txBody>
      </p:sp>
      <p:grpSp>
        <p:nvGrpSpPr>
          <p:cNvPr id="8" name="Group 8"/>
          <p:cNvGrpSpPr/>
          <p:nvPr/>
        </p:nvGrpSpPr>
        <p:grpSpPr>
          <a:xfrm>
            <a:off x="7680881" y="380259"/>
            <a:ext cx="10044584" cy="1376036"/>
            <a:chOff x="0" y="0"/>
            <a:chExt cx="13392778" cy="1834714"/>
          </a:xfrm>
        </p:grpSpPr>
        <p:sp>
          <p:nvSpPr>
            <p:cNvPr id="9" name="TextBox 9"/>
            <p:cNvSpPr txBox="1"/>
            <p:nvPr/>
          </p:nvSpPr>
          <p:spPr>
            <a:xfrm>
              <a:off x="0" y="-57150"/>
              <a:ext cx="13392778" cy="675894"/>
            </a:xfrm>
            <a:prstGeom prst="rect">
              <a:avLst/>
            </a:prstGeom>
          </p:spPr>
          <p:txBody>
            <a:bodyPr lIns="0" tIns="0" rIns="0" bIns="0" rtlCol="0" anchor="t">
              <a:spAutoFit/>
            </a:bodyPr>
            <a:lstStyle/>
            <a:p>
              <a:pPr algn="l">
                <a:lnSpc>
                  <a:spcPts val="4346"/>
                </a:lnSpc>
              </a:pPr>
              <a:endParaRPr/>
            </a:p>
          </p:txBody>
        </p:sp>
        <p:sp>
          <p:nvSpPr>
            <p:cNvPr id="10" name="TextBox 10"/>
            <p:cNvSpPr txBox="1"/>
            <p:nvPr/>
          </p:nvSpPr>
          <p:spPr>
            <a:xfrm>
              <a:off x="0" y="697302"/>
              <a:ext cx="13392778"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Agit comme constituant essentiel du sang, de la lymphe, des sécrétions, des liquides inter et intracellulaires</a:t>
              </a:r>
            </a:p>
          </p:txBody>
        </p:sp>
      </p:grpSp>
      <p:sp>
        <p:nvSpPr>
          <p:cNvPr id="11" name="TextBox 11"/>
          <p:cNvSpPr txBox="1"/>
          <p:nvPr/>
        </p:nvSpPr>
        <p:spPr>
          <a:xfrm>
            <a:off x="7781938" y="5002551"/>
            <a:ext cx="8405880" cy="521208"/>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7815726" y="4861106"/>
            <a:ext cx="9909739" cy="521208"/>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7916783" y="4755304"/>
            <a:ext cx="9909739" cy="521208"/>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7916783" y="6237141"/>
            <a:ext cx="9909739" cy="521208"/>
          </a:xfrm>
          <a:prstGeom prst="rect">
            <a:avLst/>
          </a:prstGeom>
        </p:spPr>
        <p:txBody>
          <a:bodyPr lIns="0" tIns="0" rIns="0" bIns="0" rtlCol="0" anchor="t">
            <a:spAutoFit/>
          </a:bodyPr>
          <a:lstStyle/>
          <a:p>
            <a:pPr algn="l">
              <a:lnSpc>
                <a:spcPts val="4346"/>
              </a:lnSpc>
            </a:pPr>
            <a:endParaRPr/>
          </a:p>
        </p:txBody>
      </p:sp>
      <p:sp>
        <p:nvSpPr>
          <p:cNvPr id="15" name="TextBox 15"/>
          <p:cNvSpPr txBox="1"/>
          <p:nvPr/>
        </p:nvSpPr>
        <p:spPr>
          <a:xfrm>
            <a:off x="7916783" y="8042829"/>
            <a:ext cx="9909739" cy="521208"/>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7781938" y="7099535"/>
            <a:ext cx="8405880" cy="521208"/>
          </a:xfrm>
          <a:prstGeom prst="rect">
            <a:avLst/>
          </a:prstGeom>
        </p:spPr>
        <p:txBody>
          <a:bodyPr lIns="0" tIns="0" rIns="0" bIns="0" rtlCol="0" anchor="t">
            <a:spAutoFit/>
          </a:bodyPr>
          <a:lstStyle/>
          <a:p>
            <a:pPr algn="l">
              <a:lnSpc>
                <a:spcPts val="4346"/>
              </a:lnSpc>
            </a:pPr>
            <a:endParaRPr/>
          </a:p>
        </p:txBody>
      </p:sp>
      <p:grpSp>
        <p:nvGrpSpPr>
          <p:cNvPr id="17" name="Group 17"/>
          <p:cNvGrpSpPr/>
          <p:nvPr/>
        </p:nvGrpSpPr>
        <p:grpSpPr>
          <a:xfrm rot="-10800000">
            <a:off x="5341343" y="2364156"/>
            <a:ext cx="2025491" cy="300737"/>
            <a:chOff x="0" y="0"/>
            <a:chExt cx="3583940" cy="532130"/>
          </a:xfrm>
        </p:grpSpPr>
        <p:sp>
          <p:nvSpPr>
            <p:cNvPr id="18" name="Freeform 18"/>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9" name="TextBox 19"/>
          <p:cNvSpPr txBox="1"/>
          <p:nvPr/>
        </p:nvSpPr>
        <p:spPr>
          <a:xfrm>
            <a:off x="7781938" y="3213670"/>
            <a:ext cx="9909739" cy="521208"/>
          </a:xfrm>
          <a:prstGeom prst="rect">
            <a:avLst/>
          </a:prstGeom>
        </p:spPr>
        <p:txBody>
          <a:bodyPr lIns="0" tIns="0" rIns="0" bIns="0" rtlCol="0" anchor="t">
            <a:spAutoFit/>
          </a:bodyPr>
          <a:lstStyle/>
          <a:p>
            <a:pPr algn="l">
              <a:lnSpc>
                <a:spcPts val="4346"/>
              </a:lnSpc>
            </a:pPr>
            <a:endParaRPr/>
          </a:p>
        </p:txBody>
      </p:sp>
      <p:grpSp>
        <p:nvGrpSpPr>
          <p:cNvPr id="20" name="Group 20"/>
          <p:cNvGrpSpPr/>
          <p:nvPr/>
        </p:nvGrpSpPr>
        <p:grpSpPr>
          <a:xfrm rot="-10800000">
            <a:off x="5341343" y="3739727"/>
            <a:ext cx="2025491" cy="300737"/>
            <a:chOff x="0" y="0"/>
            <a:chExt cx="3583940" cy="532130"/>
          </a:xfrm>
        </p:grpSpPr>
        <p:sp>
          <p:nvSpPr>
            <p:cNvPr id="21" name="Freeform 2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22" name="TextBox 22"/>
          <p:cNvSpPr txBox="1"/>
          <p:nvPr/>
        </p:nvSpPr>
        <p:spPr>
          <a:xfrm>
            <a:off x="7781938" y="5002551"/>
            <a:ext cx="9909739" cy="521208"/>
          </a:xfrm>
          <a:prstGeom prst="rect">
            <a:avLst/>
          </a:prstGeom>
        </p:spPr>
        <p:txBody>
          <a:bodyPr lIns="0" tIns="0" rIns="0" bIns="0" rtlCol="0" anchor="t">
            <a:spAutoFit/>
          </a:bodyPr>
          <a:lstStyle/>
          <a:p>
            <a:pPr algn="l">
              <a:lnSpc>
                <a:spcPts val="4346"/>
              </a:lnSpc>
            </a:pPr>
            <a:endParaRPr/>
          </a:p>
        </p:txBody>
      </p:sp>
      <p:grpSp>
        <p:nvGrpSpPr>
          <p:cNvPr id="23" name="Group 23"/>
          <p:cNvGrpSpPr/>
          <p:nvPr/>
        </p:nvGrpSpPr>
        <p:grpSpPr>
          <a:xfrm>
            <a:off x="7680881" y="1746058"/>
            <a:ext cx="9875951" cy="918836"/>
            <a:chOff x="0" y="0"/>
            <a:chExt cx="13167935" cy="1225114"/>
          </a:xfrm>
        </p:grpSpPr>
        <p:sp>
          <p:nvSpPr>
            <p:cNvPr id="24" name="TextBox 24"/>
            <p:cNvSpPr txBox="1"/>
            <p:nvPr/>
          </p:nvSpPr>
          <p:spPr>
            <a:xfrm>
              <a:off x="0" y="-57150"/>
              <a:ext cx="13167935" cy="675894"/>
            </a:xfrm>
            <a:prstGeom prst="rect">
              <a:avLst/>
            </a:prstGeom>
          </p:spPr>
          <p:txBody>
            <a:bodyPr lIns="0" tIns="0" rIns="0" bIns="0" rtlCol="0" anchor="t">
              <a:spAutoFit/>
            </a:bodyPr>
            <a:lstStyle/>
            <a:p>
              <a:pPr algn="l">
                <a:lnSpc>
                  <a:spcPts val="4346"/>
                </a:lnSpc>
              </a:pPr>
              <a:endParaRPr/>
            </a:p>
          </p:txBody>
        </p:sp>
        <p:sp>
          <p:nvSpPr>
            <p:cNvPr id="25" name="TextBox 25"/>
            <p:cNvSpPr txBox="1"/>
            <p:nvPr/>
          </p:nvSpPr>
          <p:spPr>
            <a:xfrm>
              <a:off x="0" y="697302"/>
              <a:ext cx="1316793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Participe à la régulation de la température corporelle</a:t>
              </a:r>
            </a:p>
          </p:txBody>
        </p:sp>
      </p:grpSp>
      <p:grpSp>
        <p:nvGrpSpPr>
          <p:cNvPr id="26" name="Group 26"/>
          <p:cNvGrpSpPr/>
          <p:nvPr/>
        </p:nvGrpSpPr>
        <p:grpSpPr>
          <a:xfrm>
            <a:off x="7781938" y="3123847"/>
            <a:ext cx="9909739" cy="1833236"/>
            <a:chOff x="0" y="0"/>
            <a:chExt cx="13212985" cy="2444314"/>
          </a:xfrm>
        </p:grpSpPr>
        <p:sp>
          <p:nvSpPr>
            <p:cNvPr id="27" name="TextBox 27"/>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8" name="TextBox 28"/>
            <p:cNvSpPr txBox="1"/>
            <p:nvPr/>
          </p:nvSpPr>
          <p:spPr>
            <a:xfrm>
              <a:off x="0" y="697302"/>
              <a:ext cx="13212985" cy="17724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Participe à l’élimination des déchets dans l’urine, la sueur, les poumons et les selles</a:t>
              </a:r>
            </a:p>
            <a:p>
              <a:pPr algn="l">
                <a:lnSpc>
                  <a:spcPts val="3633"/>
                </a:lnSpc>
              </a:pPr>
              <a:endParaRPr lang="en-US" sz="2422" spc="24">
                <a:solidFill>
                  <a:srgbClr val="FEB06A"/>
                </a:solidFill>
                <a:latin typeface="Montserrat"/>
                <a:ea typeface="Montserrat"/>
                <a:cs typeface="Montserrat"/>
                <a:sym typeface="Montserrat"/>
              </a:endParaRPr>
            </a:p>
          </p:txBody>
        </p:sp>
      </p:grpSp>
      <p:grpSp>
        <p:nvGrpSpPr>
          <p:cNvPr id="29" name="Group 29"/>
          <p:cNvGrpSpPr/>
          <p:nvPr/>
        </p:nvGrpSpPr>
        <p:grpSpPr>
          <a:xfrm rot="-10800000">
            <a:off x="5341343" y="5663792"/>
            <a:ext cx="2025491" cy="300737"/>
            <a:chOff x="0" y="0"/>
            <a:chExt cx="3583940" cy="532130"/>
          </a:xfrm>
        </p:grpSpPr>
        <p:sp>
          <p:nvSpPr>
            <p:cNvPr id="30" name="Freeform 30"/>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31" name="Group 31"/>
          <p:cNvGrpSpPr/>
          <p:nvPr/>
        </p:nvGrpSpPr>
        <p:grpSpPr>
          <a:xfrm rot="-10800000">
            <a:off x="5567195" y="7116962"/>
            <a:ext cx="2025491" cy="300737"/>
            <a:chOff x="0" y="0"/>
            <a:chExt cx="3583940" cy="532130"/>
          </a:xfrm>
        </p:grpSpPr>
        <p:sp>
          <p:nvSpPr>
            <p:cNvPr id="32" name="Freeform 32"/>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33" name="Group 33"/>
          <p:cNvGrpSpPr/>
          <p:nvPr/>
        </p:nvGrpSpPr>
        <p:grpSpPr>
          <a:xfrm>
            <a:off x="7781938" y="5044483"/>
            <a:ext cx="9909739" cy="1376036"/>
            <a:chOff x="0" y="0"/>
            <a:chExt cx="13212985" cy="1834714"/>
          </a:xfrm>
        </p:grpSpPr>
        <p:sp>
          <p:nvSpPr>
            <p:cNvPr id="34" name="TextBox 34"/>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35" name="TextBox 35"/>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Transporte les nutriments en les dissolvant au cours de la digestion et de l’absorption</a:t>
              </a:r>
            </a:p>
          </p:txBody>
        </p:sp>
      </p:grpSp>
      <p:grpSp>
        <p:nvGrpSpPr>
          <p:cNvPr id="36" name="Group 36"/>
          <p:cNvGrpSpPr/>
          <p:nvPr/>
        </p:nvGrpSpPr>
        <p:grpSpPr>
          <a:xfrm>
            <a:off x="7781938" y="6506244"/>
            <a:ext cx="9909739" cy="1376036"/>
            <a:chOff x="0" y="0"/>
            <a:chExt cx="13212985" cy="1834714"/>
          </a:xfrm>
        </p:grpSpPr>
        <p:sp>
          <p:nvSpPr>
            <p:cNvPr id="37" name="TextBox 37"/>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38" name="TextBox 38"/>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Agit comme constituant essentiel dans le phénomène de l’osmose</a:t>
              </a:r>
            </a:p>
          </p:txBody>
        </p:sp>
      </p:grpSp>
      <p:grpSp>
        <p:nvGrpSpPr>
          <p:cNvPr id="39" name="Group 39"/>
          <p:cNvGrpSpPr/>
          <p:nvPr/>
        </p:nvGrpSpPr>
        <p:grpSpPr>
          <a:xfrm rot="-10800000">
            <a:off x="5567195" y="8633379"/>
            <a:ext cx="2025491" cy="300737"/>
            <a:chOff x="0" y="0"/>
            <a:chExt cx="3583940" cy="532130"/>
          </a:xfrm>
        </p:grpSpPr>
        <p:sp>
          <p:nvSpPr>
            <p:cNvPr id="40" name="Freeform 40"/>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41" name="Group 41"/>
          <p:cNvGrpSpPr/>
          <p:nvPr/>
        </p:nvGrpSpPr>
        <p:grpSpPr>
          <a:xfrm>
            <a:off x="7781938" y="8020793"/>
            <a:ext cx="9909739" cy="1376036"/>
            <a:chOff x="0" y="0"/>
            <a:chExt cx="13212985" cy="1834714"/>
          </a:xfrm>
        </p:grpSpPr>
        <p:sp>
          <p:nvSpPr>
            <p:cNvPr id="42" name="TextBox 42"/>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43" name="TextBox 43"/>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Permet les échanges cellulaires et transporte les nutriments et les globules dans la circulation</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5885624" y="4587731"/>
            <a:ext cx="7215437" cy="5038462"/>
          </a:xfrm>
          <a:custGeom>
            <a:avLst/>
            <a:gdLst/>
            <a:ahLst/>
            <a:cxnLst/>
            <a:rect l="l" t="t" r="r" b="b"/>
            <a:pathLst>
              <a:path w="7215437" h="5038462">
                <a:moveTo>
                  <a:pt x="0" y="0"/>
                </a:moveTo>
                <a:lnTo>
                  <a:pt x="7215437" y="0"/>
                </a:lnTo>
                <a:lnTo>
                  <a:pt x="7215437" y="5038462"/>
                </a:lnTo>
                <a:lnTo>
                  <a:pt x="0" y="5038462"/>
                </a:lnTo>
                <a:lnTo>
                  <a:pt x="0" y="0"/>
                </a:lnTo>
                <a:close/>
              </a:path>
            </a:pathLst>
          </a:custGeom>
          <a:blipFill>
            <a:blip r:embed="rId2"/>
            <a:stretch>
              <a:fillRect/>
            </a:stretch>
          </a:blipFill>
        </p:spPr>
        <p:txBody>
          <a:bodyPr/>
          <a:lstStyle/>
          <a:p>
            <a:endParaRPr lang="fr-CA"/>
          </a:p>
        </p:txBody>
      </p:sp>
      <p:sp>
        <p:nvSpPr>
          <p:cNvPr id="3" name="TextBox 3"/>
          <p:cNvSpPr txBox="1"/>
          <p:nvPr/>
        </p:nvSpPr>
        <p:spPr>
          <a:xfrm>
            <a:off x="0" y="1545282"/>
            <a:ext cx="18288000" cy="2692908"/>
          </a:xfrm>
          <a:prstGeom prst="rect">
            <a:avLst/>
          </a:prstGeom>
        </p:spPr>
        <p:txBody>
          <a:bodyPr lIns="0" tIns="0" rIns="0" bIns="0" rtlCol="0" anchor="t">
            <a:spAutoFit/>
          </a:bodyPr>
          <a:lstStyle/>
          <a:p>
            <a:pPr algn="ctr">
              <a:lnSpc>
                <a:spcPts val="4346"/>
              </a:lnSpc>
              <a:spcBef>
                <a:spcPct val="0"/>
              </a:spcBef>
            </a:pPr>
            <a:r>
              <a:rPr lang="en-US" sz="3104" spc="341">
                <a:solidFill>
                  <a:srgbClr val="000000"/>
                </a:solidFill>
                <a:latin typeface="Montserrat"/>
                <a:ea typeface="Montserrat"/>
                <a:cs typeface="Montserrat"/>
                <a:sym typeface="Montserrat"/>
              </a:rPr>
              <a:t>VU L’IMPORTANCE DE L’EAU DANS NOTRE MÉTABOLISME QUOTIDIEN, IL EST ESSENTIEL DE REMPLACER CE QU’ON PERD CHAQUE JOUR PAR UN APPORT ÉQUIVALENT.</a:t>
            </a:r>
          </a:p>
          <a:p>
            <a:pPr algn="ctr">
              <a:lnSpc>
                <a:spcPts val="4346"/>
              </a:lnSpc>
              <a:spcBef>
                <a:spcPct val="0"/>
              </a:spcBef>
            </a:pPr>
            <a:endParaRPr lang="en-US" sz="3104" spc="341">
              <a:solidFill>
                <a:srgbClr val="000000"/>
              </a:solidFill>
              <a:latin typeface="Montserrat"/>
              <a:ea typeface="Montserrat"/>
              <a:cs typeface="Montserrat"/>
              <a:sym typeface="Montserrat"/>
            </a:endParaRPr>
          </a:p>
          <a:p>
            <a:pPr algn="ctr">
              <a:lnSpc>
                <a:spcPts val="4346"/>
              </a:lnSpc>
              <a:spcBef>
                <a:spcPct val="0"/>
              </a:spcBef>
            </a:pPr>
            <a:r>
              <a:rPr lang="en-US" sz="3104" spc="341">
                <a:solidFill>
                  <a:srgbClr val="000000"/>
                </a:solidFill>
                <a:latin typeface="Montserrat"/>
                <a:ea typeface="Montserrat"/>
                <a:cs typeface="Montserrat"/>
                <a:sym typeface="Montserrat"/>
              </a:rPr>
              <a:t> C’EST CE QU’ON APPELLE GARDER L’ÉQUILIBRE.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DE L’EAU </a:t>
            </a:r>
          </a:p>
        </p:txBody>
      </p:sp>
      <p:grpSp>
        <p:nvGrpSpPr>
          <p:cNvPr id="8" name="Group 8"/>
          <p:cNvGrpSpPr/>
          <p:nvPr/>
        </p:nvGrpSpPr>
        <p:grpSpPr>
          <a:xfrm>
            <a:off x="2824930" y="3688014"/>
            <a:ext cx="5595058" cy="3859885"/>
            <a:chOff x="0" y="0"/>
            <a:chExt cx="7460077" cy="5146513"/>
          </a:xfrm>
        </p:grpSpPr>
        <p:sp>
          <p:nvSpPr>
            <p:cNvPr id="9" name="TextBox 9"/>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7460077" cy="3002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Affecter l’élimination des déchets, la régulation de la T du corps, le transport des nutriments </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Affecte les échangent et la circulation</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Diminue la TA</a:t>
              </a:r>
            </a:p>
            <a:p>
              <a:pPr marL="437735" lvl="1" indent="-218868" algn="l">
                <a:lnSpc>
                  <a:spcPts val="3041"/>
                </a:lnSpc>
                <a:buFont typeface="Arial"/>
                <a:buChar char="•"/>
              </a:pPr>
              <a:r>
                <a:rPr lang="en-US" sz="2027" spc="20">
                  <a:solidFill>
                    <a:srgbClr val="FEB06A"/>
                  </a:solidFill>
                  <a:latin typeface="Montserrat"/>
                  <a:ea typeface="Montserrat"/>
                  <a:cs typeface="Montserrat"/>
                  <a:sym typeface="Montserrat"/>
                </a:rPr>
                <a:t>Provoque de la déshydratation</a:t>
              </a:r>
            </a:p>
          </p:txBody>
        </p:sp>
      </p:grpSp>
      <p:grpSp>
        <p:nvGrpSpPr>
          <p:cNvPr id="11" name="Group 11"/>
          <p:cNvGrpSpPr/>
          <p:nvPr/>
        </p:nvGrpSpPr>
        <p:grpSpPr>
          <a:xfrm>
            <a:off x="10799318" y="3688014"/>
            <a:ext cx="5595058" cy="4611502"/>
            <a:chOff x="0" y="0"/>
            <a:chExt cx="7460077" cy="6148670"/>
          </a:xfrm>
        </p:grpSpPr>
        <p:sp>
          <p:nvSpPr>
            <p:cNvPr id="12" name="TextBox 12"/>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7460077" cy="3511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Provoque un déséquilibre électrolytique par une trop grande élimination</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Provoque des variation cardiaque</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Provoque de l’œdème périphérique ou pulmonaire aigue</a:t>
              </a:r>
            </a:p>
            <a:p>
              <a:pPr marL="431801" lvl="1" indent="-215900" algn="l">
                <a:lnSpc>
                  <a:spcPts val="3000"/>
                </a:lnSpc>
                <a:buFont typeface="Arial"/>
                <a:buChar char="•"/>
              </a:pPr>
              <a:r>
                <a:rPr lang="en-US" sz="2000" spc="20">
                  <a:solidFill>
                    <a:srgbClr val="FEB06A"/>
                  </a:solidFill>
                  <a:latin typeface="Montserrat"/>
                  <a:ea typeface="Montserrat"/>
                  <a:cs typeface="Montserrat"/>
                  <a:sym typeface="Montserrat"/>
                </a:rPr>
                <a:t>Augmente la TA</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TextBox 2"/>
          <p:cNvSpPr txBox="1"/>
          <p:nvPr/>
        </p:nvSpPr>
        <p:spPr>
          <a:xfrm>
            <a:off x="319855" y="1878012"/>
            <a:ext cx="17530177" cy="7183621"/>
          </a:xfrm>
          <a:prstGeom prst="rect">
            <a:avLst/>
          </a:prstGeom>
        </p:spPr>
        <p:txBody>
          <a:bodyPr lIns="0" tIns="0" rIns="0" bIns="0" rtlCol="0" anchor="t">
            <a:spAutoFit/>
          </a:bodyPr>
          <a:lstStyle/>
          <a:p>
            <a:pPr algn="ctr">
              <a:lnSpc>
                <a:spcPts val="4102"/>
              </a:lnSpc>
            </a:pPr>
            <a:r>
              <a:rPr lang="en-US" sz="2930" b="1" spc="322">
                <a:solidFill>
                  <a:srgbClr val="000000"/>
                </a:solidFill>
                <a:latin typeface="Montserrat Bold"/>
                <a:ea typeface="Montserrat Bold"/>
                <a:cs typeface="Montserrat Bold"/>
                <a:sym typeface="Montserrat Bold"/>
              </a:rPr>
              <a:t>MAINTENANT, VOUS SAVEZ TOUT !</a:t>
            </a:r>
          </a:p>
          <a:p>
            <a:pPr algn="ctr">
              <a:lnSpc>
                <a:spcPts val="4102"/>
              </a:lnSpc>
            </a:pPr>
            <a:r>
              <a:rPr lang="en-US" sz="2930" spc="322">
                <a:solidFill>
                  <a:srgbClr val="000000"/>
                </a:solidFill>
                <a:latin typeface="Montserrat"/>
                <a:ea typeface="Montserrat"/>
                <a:cs typeface="Montserrat"/>
                <a:sym typeface="Montserrat"/>
              </a:rPr>
              <a:t> </a:t>
            </a:r>
          </a:p>
          <a:p>
            <a:pPr algn="just">
              <a:lnSpc>
                <a:spcPts val="4102"/>
              </a:lnSpc>
            </a:pPr>
            <a:r>
              <a:rPr lang="en-US" sz="2930" spc="322">
                <a:solidFill>
                  <a:srgbClr val="000000"/>
                </a:solidFill>
                <a:latin typeface="Montserrat"/>
                <a:ea typeface="Montserrat"/>
                <a:cs typeface="Montserrat"/>
                <a:sym typeface="Montserrat"/>
              </a:rPr>
              <a:t>Vous avez découvert les macronutriments (protéines, lipides, glucides) qui donnent de l’énergie et construisent notre corps, et les micronutriments (vitamines, minéraux) qui assurent son bon fonctionnement.</a:t>
            </a:r>
          </a:p>
          <a:p>
            <a:pPr algn="just">
              <a:lnSpc>
                <a:spcPts val="4102"/>
              </a:lnSpc>
            </a:pPr>
            <a:endParaRPr lang="en-US" sz="2930" spc="322">
              <a:solidFill>
                <a:srgbClr val="000000"/>
              </a:solidFill>
              <a:latin typeface="Montserrat"/>
              <a:ea typeface="Montserrat"/>
              <a:cs typeface="Montserrat"/>
              <a:sym typeface="Montserrat"/>
            </a:endParaRPr>
          </a:p>
          <a:p>
            <a:pPr algn="just">
              <a:lnSpc>
                <a:spcPts val="4102"/>
              </a:lnSpc>
            </a:pPr>
            <a:r>
              <a:rPr lang="en-US" sz="2930" spc="322">
                <a:solidFill>
                  <a:srgbClr val="000000"/>
                </a:solidFill>
                <a:latin typeface="Montserrat"/>
                <a:ea typeface="Montserrat"/>
                <a:cs typeface="Montserrat"/>
                <a:sym typeface="Montserrat"/>
              </a:rPr>
              <a:t> Ces éléments sont essentiels pour rester en santé, avoir de l’énergie et permettre à notre organisme de bien travailler chaque jour.</a:t>
            </a:r>
          </a:p>
          <a:p>
            <a:pPr algn="ctr">
              <a:lnSpc>
                <a:spcPts val="4102"/>
              </a:lnSpc>
            </a:pPr>
            <a:endParaRPr lang="en-US" sz="2930" spc="322">
              <a:solidFill>
                <a:srgbClr val="000000"/>
              </a:solidFill>
              <a:latin typeface="Montserrat"/>
              <a:ea typeface="Montserrat"/>
              <a:cs typeface="Montserrat"/>
              <a:sym typeface="Montserrat"/>
            </a:endParaRPr>
          </a:p>
          <a:p>
            <a:pPr algn="l">
              <a:lnSpc>
                <a:spcPts val="4102"/>
              </a:lnSpc>
            </a:pPr>
            <a:r>
              <a:rPr lang="en-US" sz="2930" b="1" spc="322">
                <a:solidFill>
                  <a:srgbClr val="000000"/>
                </a:solidFill>
                <a:latin typeface="Montserrat Bold"/>
                <a:ea typeface="Montserrat Bold"/>
                <a:cs typeface="Montserrat Bold"/>
                <a:sym typeface="Montserrat Bold"/>
              </a:rPr>
              <a:t>En résumé </a:t>
            </a:r>
            <a:r>
              <a:rPr lang="en-US" sz="2930" spc="322">
                <a:solidFill>
                  <a:srgbClr val="000000"/>
                </a:solidFill>
                <a:latin typeface="Montserrat"/>
                <a:ea typeface="Montserrat"/>
                <a:cs typeface="Montserrat"/>
                <a:sym typeface="Montserrat"/>
              </a:rPr>
              <a:t>: bien manger, c’est nourrir votre corps avec ce dont il a vraiment besoin !</a:t>
            </a:r>
          </a:p>
          <a:p>
            <a:pPr algn="ctr">
              <a:lnSpc>
                <a:spcPts val="4102"/>
              </a:lnSpc>
              <a:spcBef>
                <a:spcPct val="0"/>
              </a:spcBef>
            </a:pPr>
            <a:endParaRPr lang="en-US" sz="2930" spc="322">
              <a:solidFill>
                <a:srgbClr val="000000"/>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390633" y="1260729"/>
            <a:ext cx="7262622" cy="8229600"/>
          </a:xfrm>
          <a:custGeom>
            <a:avLst/>
            <a:gdLst/>
            <a:ahLst/>
            <a:cxnLst/>
            <a:rect l="l" t="t" r="r" b="b"/>
            <a:pathLst>
              <a:path w="7262622" h="8229600">
                <a:moveTo>
                  <a:pt x="0" y="0"/>
                </a:moveTo>
                <a:lnTo>
                  <a:pt x="7262622" y="0"/>
                </a:lnTo>
                <a:lnTo>
                  <a:pt x="7262622" y="8229600"/>
                </a:lnTo>
                <a:lnTo>
                  <a:pt x="0" y="8229600"/>
                </a:lnTo>
                <a:lnTo>
                  <a:pt x="0" y="0"/>
                </a:lnTo>
                <a:close/>
              </a:path>
            </a:pathLst>
          </a:custGeom>
          <a:blipFill>
            <a:blip r:embed="rId2"/>
            <a:stretch>
              <a:fillRect/>
            </a:stretch>
          </a:blipFill>
        </p:spPr>
        <p:txBody>
          <a:bodyPr/>
          <a:lstStyle/>
          <a:p>
            <a:endParaRPr lang="fr-CA"/>
          </a:p>
        </p:txBody>
      </p:sp>
      <p:sp>
        <p:nvSpPr>
          <p:cNvPr id="3" name="TextBox 3"/>
          <p:cNvSpPr txBox="1"/>
          <p:nvPr/>
        </p:nvSpPr>
        <p:spPr>
          <a:xfrm>
            <a:off x="10203742" y="4854321"/>
            <a:ext cx="3084612" cy="521208"/>
          </a:xfrm>
          <a:prstGeom prst="rect">
            <a:avLst/>
          </a:prstGeom>
        </p:spPr>
        <p:txBody>
          <a:bodyPr lIns="0" tIns="0" rIns="0" bIns="0" rtlCol="0" anchor="t">
            <a:spAutoFit/>
          </a:bodyPr>
          <a:lstStyle/>
          <a:p>
            <a:pPr algn="ctr">
              <a:lnSpc>
                <a:spcPts val="4346"/>
              </a:lnSpc>
              <a:spcBef>
                <a:spcPct val="0"/>
              </a:spcBef>
            </a:pPr>
            <a:r>
              <a:rPr lang="en-US" sz="3104" spc="341">
                <a:solidFill>
                  <a:srgbClr val="000000"/>
                </a:solidFill>
                <a:latin typeface="Montserrat"/>
                <a:ea typeface="Montserrat"/>
                <a:cs typeface="Montserrat"/>
                <a:sym typeface="Montserrat"/>
              </a:rPr>
              <a:t>EXERCICE 1.3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765861" y="2529689"/>
            <a:ext cx="5669752" cy="4529402"/>
          </a:xfrm>
          <a:custGeom>
            <a:avLst/>
            <a:gdLst/>
            <a:ahLst/>
            <a:cxnLst/>
            <a:rect l="l" t="t" r="r" b="b"/>
            <a:pathLst>
              <a:path w="5669752" h="4529402">
                <a:moveTo>
                  <a:pt x="0" y="0"/>
                </a:moveTo>
                <a:lnTo>
                  <a:pt x="5669752" y="0"/>
                </a:lnTo>
                <a:lnTo>
                  <a:pt x="5669752" y="4529402"/>
                </a:lnTo>
                <a:lnTo>
                  <a:pt x="0" y="4529402"/>
                </a:lnTo>
                <a:lnTo>
                  <a:pt x="0" y="0"/>
                </a:lnTo>
                <a:close/>
              </a:path>
            </a:pathLst>
          </a:custGeom>
          <a:blipFill>
            <a:blip r:embed="rId2"/>
            <a:stretch>
              <a:fillRect l="-9952" r="-9952"/>
            </a:stretch>
          </a:blipFill>
        </p:spPr>
        <p:txBody>
          <a:bodyPr/>
          <a:lstStyle/>
          <a:p>
            <a:endParaRPr lang="fr-CA"/>
          </a:p>
        </p:txBody>
      </p:sp>
      <p:grpSp>
        <p:nvGrpSpPr>
          <p:cNvPr id="3" name="Group 3"/>
          <p:cNvGrpSpPr/>
          <p:nvPr/>
        </p:nvGrpSpPr>
        <p:grpSpPr>
          <a:xfrm>
            <a:off x="6788476" y="3793327"/>
            <a:ext cx="10470824" cy="2002126"/>
            <a:chOff x="0" y="0"/>
            <a:chExt cx="13961099" cy="2669501"/>
          </a:xfrm>
        </p:grpSpPr>
        <p:sp>
          <p:nvSpPr>
            <p:cNvPr id="4" name="TextBox 4"/>
            <p:cNvSpPr txBox="1"/>
            <p:nvPr/>
          </p:nvSpPr>
          <p:spPr>
            <a:xfrm>
              <a:off x="0" y="-66675"/>
              <a:ext cx="13961099" cy="860733"/>
            </a:xfrm>
            <a:prstGeom prst="rect">
              <a:avLst/>
            </a:prstGeom>
          </p:spPr>
          <p:txBody>
            <a:bodyPr lIns="0" tIns="0" rIns="0" bIns="0" rtlCol="0" anchor="t">
              <a:spAutoFit/>
            </a:bodyPr>
            <a:lstStyle/>
            <a:p>
              <a:pPr algn="ctr">
                <a:lnSpc>
                  <a:spcPts val="5499"/>
                </a:lnSpc>
              </a:pPr>
              <a:r>
                <a:rPr lang="en-US" sz="3928" b="1" spc="432">
                  <a:solidFill>
                    <a:srgbClr val="FEB06A"/>
                  </a:solidFill>
                  <a:latin typeface="Montserrat Bold"/>
                  <a:ea typeface="Montserrat Bold"/>
                  <a:cs typeface="Montserrat Bold"/>
                  <a:sym typeface="Montserrat Bold"/>
                </a:rPr>
                <a:t>VITAMINES HYDROSOLUBLES</a:t>
              </a:r>
            </a:p>
          </p:txBody>
        </p:sp>
        <p:sp>
          <p:nvSpPr>
            <p:cNvPr id="5" name="TextBox 5"/>
            <p:cNvSpPr txBox="1"/>
            <p:nvPr/>
          </p:nvSpPr>
          <p:spPr>
            <a:xfrm>
              <a:off x="0" y="1254966"/>
              <a:ext cx="13961099" cy="1414535"/>
            </a:xfrm>
            <a:prstGeom prst="rect">
              <a:avLst/>
            </a:prstGeom>
          </p:spPr>
          <p:txBody>
            <a:bodyPr lIns="0" tIns="0" rIns="0" bIns="0" rtlCol="0" anchor="t">
              <a:spAutoFit/>
            </a:bodyPr>
            <a:lstStyle/>
            <a:p>
              <a:pPr marL="635081" lvl="1" indent="-317541" algn="l">
                <a:lnSpc>
                  <a:spcPts val="4412"/>
                </a:lnSpc>
                <a:buFont typeface="Arial"/>
                <a:buChar char="•"/>
              </a:pPr>
              <a:r>
                <a:rPr lang="en-US" sz="2941" spc="29">
                  <a:solidFill>
                    <a:srgbClr val="FEB06A"/>
                  </a:solidFill>
                  <a:latin typeface="Montserrat Light"/>
                  <a:ea typeface="Montserrat Light"/>
                  <a:cs typeface="Montserrat Light"/>
                  <a:sym typeface="Montserrat Light"/>
                </a:rPr>
                <a:t>Vitamine C</a:t>
              </a:r>
            </a:p>
            <a:p>
              <a:pPr marL="635081" lvl="1" indent="-317541" algn="l">
                <a:lnSpc>
                  <a:spcPts val="4412"/>
                </a:lnSpc>
                <a:buFont typeface="Arial"/>
                <a:buChar char="•"/>
              </a:pPr>
              <a:r>
                <a:rPr lang="en-US" sz="2941" spc="29">
                  <a:solidFill>
                    <a:srgbClr val="FEB06A"/>
                  </a:solidFill>
                  <a:latin typeface="Montserrat Light"/>
                  <a:ea typeface="Montserrat Light"/>
                  <a:cs typeface="Montserrat Light"/>
                  <a:sym typeface="Montserrat Light"/>
                </a:rPr>
                <a:t>Vitamines complexe B</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614710" y="1512369"/>
            <a:ext cx="5886963" cy="6598412"/>
          </a:xfrm>
          <a:custGeom>
            <a:avLst/>
            <a:gdLst/>
            <a:ahLst/>
            <a:cxnLst/>
            <a:rect l="l" t="t" r="r" b="b"/>
            <a:pathLst>
              <a:path w="5886963" h="6598412">
                <a:moveTo>
                  <a:pt x="0" y="0"/>
                </a:moveTo>
                <a:lnTo>
                  <a:pt x="5886963" y="0"/>
                </a:lnTo>
                <a:lnTo>
                  <a:pt x="5886963" y="6598412"/>
                </a:lnTo>
                <a:lnTo>
                  <a:pt x="0" y="6598412"/>
                </a:lnTo>
                <a:lnTo>
                  <a:pt x="0" y="0"/>
                </a:lnTo>
                <a:close/>
              </a:path>
            </a:pathLst>
          </a:custGeom>
          <a:blipFill>
            <a:blip r:embed="rId2"/>
            <a:stretch>
              <a:fillRect l="-34116" r="-34116"/>
            </a:stretch>
          </a:blipFill>
        </p:spPr>
        <p:txBody>
          <a:bodyPr/>
          <a:lstStyle/>
          <a:p>
            <a:endParaRPr lang="fr-CA"/>
          </a:p>
        </p:txBody>
      </p:sp>
      <p:grpSp>
        <p:nvGrpSpPr>
          <p:cNvPr id="3" name="Group 3"/>
          <p:cNvGrpSpPr/>
          <p:nvPr/>
        </p:nvGrpSpPr>
        <p:grpSpPr>
          <a:xfrm>
            <a:off x="6788476" y="1326378"/>
            <a:ext cx="11169044" cy="6970395"/>
            <a:chOff x="0" y="0"/>
            <a:chExt cx="14892059" cy="9293860"/>
          </a:xfrm>
        </p:grpSpPr>
        <p:sp>
          <p:nvSpPr>
            <p:cNvPr id="4" name="TextBox 4"/>
            <p:cNvSpPr txBox="1"/>
            <p:nvPr/>
          </p:nvSpPr>
          <p:spPr>
            <a:xfrm>
              <a:off x="0" y="-66675"/>
              <a:ext cx="14892059" cy="860733"/>
            </a:xfrm>
            <a:prstGeom prst="rect">
              <a:avLst/>
            </a:prstGeom>
          </p:spPr>
          <p:txBody>
            <a:bodyPr lIns="0" tIns="0" rIns="0" bIns="0" rtlCol="0" anchor="t">
              <a:spAutoFit/>
            </a:bodyPr>
            <a:lstStyle/>
            <a:p>
              <a:pPr algn="ctr">
                <a:lnSpc>
                  <a:spcPts val="5499"/>
                </a:lnSpc>
              </a:pPr>
              <a:r>
                <a:rPr lang="en-US" sz="3928" spc="432">
                  <a:solidFill>
                    <a:srgbClr val="FEB06A"/>
                  </a:solidFill>
                  <a:latin typeface="Montserrat"/>
                  <a:ea typeface="Montserrat"/>
                  <a:cs typeface="Montserrat"/>
                  <a:sym typeface="Montserrat"/>
                </a:rPr>
                <a:t>VITAMINE C</a:t>
              </a:r>
            </a:p>
          </p:txBody>
        </p:sp>
        <p:sp>
          <p:nvSpPr>
            <p:cNvPr id="5" name="TextBox 5"/>
            <p:cNvSpPr txBox="1"/>
            <p:nvPr/>
          </p:nvSpPr>
          <p:spPr>
            <a:xfrm>
              <a:off x="0" y="1254966"/>
              <a:ext cx="14892059" cy="8038894"/>
            </a:xfrm>
            <a:prstGeom prst="rect">
              <a:avLst/>
            </a:prstGeom>
          </p:spPr>
          <p:txBody>
            <a:bodyPr lIns="0" tIns="0" rIns="0" bIns="0" rtlCol="0" anchor="t">
              <a:spAutoFit/>
            </a:bodyPr>
            <a:lstStyle/>
            <a:p>
              <a:pPr algn="l">
                <a:lnSpc>
                  <a:spcPts val="4412"/>
                </a:lnSpc>
              </a:pPr>
              <a:r>
                <a:rPr lang="en-US" sz="2941" b="1" spc="29">
                  <a:solidFill>
                    <a:srgbClr val="FEB06A"/>
                  </a:solidFill>
                  <a:latin typeface="Montserrat Bold"/>
                  <a:ea typeface="Montserrat Bold"/>
                  <a:cs typeface="Montserrat Bold"/>
                  <a:sym typeface="Montserrat Bold"/>
                </a:rPr>
                <a:t>Saviez-vous que la nicotine détruit une grande partie de la vitamine C, </a:t>
              </a:r>
              <a:r>
                <a:rPr lang="en-US" sz="2941" spc="29">
                  <a:solidFill>
                    <a:srgbClr val="FEB06A"/>
                  </a:solidFill>
                  <a:latin typeface="Montserrat"/>
                  <a:ea typeface="Montserrat"/>
                  <a:cs typeface="Montserrat"/>
                  <a:sym typeface="Montserrat"/>
                </a:rPr>
                <a:t>ce qui entraîne une diminution de</a:t>
              </a:r>
              <a:r>
                <a:rPr lang="en-US" sz="2941" b="1" spc="29">
                  <a:solidFill>
                    <a:srgbClr val="FEB06A"/>
                  </a:solidFill>
                  <a:latin typeface="Montserrat Bold"/>
                  <a:ea typeface="Montserrat Bold"/>
                  <a:cs typeface="Montserrat Bold"/>
                  <a:sym typeface="Montserrat Bold"/>
                </a:rPr>
                <a:t> l</a:t>
              </a:r>
              <a:r>
                <a:rPr lang="en-US" sz="2941" spc="29">
                  <a:solidFill>
                    <a:srgbClr val="FEB06A"/>
                  </a:solidFill>
                  <a:latin typeface="Montserrat"/>
                  <a:ea typeface="Montserrat"/>
                  <a:cs typeface="Montserrat"/>
                  <a:sym typeface="Montserrat"/>
                </a:rPr>
                <a:t>’absorption du fer ? </a:t>
              </a:r>
            </a:p>
            <a:p>
              <a:pPr algn="l">
                <a:lnSpc>
                  <a:spcPts val="4412"/>
                </a:lnSpc>
              </a:pPr>
              <a:endParaRPr lang="en-US" sz="2941" spc="29">
                <a:solidFill>
                  <a:srgbClr val="FEB06A"/>
                </a:solidFill>
                <a:latin typeface="Montserrat"/>
                <a:ea typeface="Montserrat"/>
                <a:cs typeface="Montserrat"/>
                <a:sym typeface="Montserrat"/>
              </a:endParaRPr>
            </a:p>
            <a:p>
              <a:pPr algn="l">
                <a:lnSpc>
                  <a:spcPts val="4412"/>
                </a:lnSpc>
              </a:pPr>
              <a:r>
                <a:rPr lang="en-US" sz="2941" spc="29">
                  <a:solidFill>
                    <a:srgbClr val="FEB06A"/>
                  </a:solidFill>
                  <a:latin typeface="Montserrat"/>
                  <a:ea typeface="Montserrat"/>
                  <a:cs typeface="Montserrat"/>
                  <a:sym typeface="Montserrat"/>
                </a:rPr>
                <a:t>La vitamine C est la moins stable des vitamines hydrosolubles, ce qui la rend particulièrement susceptible de provoquer des carences. </a:t>
              </a:r>
            </a:p>
            <a:p>
              <a:pPr algn="l">
                <a:lnSpc>
                  <a:spcPts val="4412"/>
                </a:lnSpc>
              </a:pPr>
              <a:endParaRPr lang="en-US" sz="2941" spc="29">
                <a:solidFill>
                  <a:srgbClr val="FEB06A"/>
                </a:solidFill>
                <a:latin typeface="Montserrat"/>
                <a:ea typeface="Montserrat"/>
                <a:cs typeface="Montserrat"/>
                <a:sym typeface="Montserrat"/>
              </a:endParaRPr>
            </a:p>
            <a:p>
              <a:pPr algn="l">
                <a:lnSpc>
                  <a:spcPts val="4412"/>
                </a:lnSpc>
              </a:pPr>
              <a:r>
                <a:rPr lang="en-US" sz="2941" spc="29">
                  <a:solidFill>
                    <a:srgbClr val="FEB06A"/>
                  </a:solidFill>
                  <a:latin typeface="Montserrat"/>
                  <a:ea typeface="Montserrat"/>
                  <a:cs typeface="Montserrat"/>
                  <a:sym typeface="Montserrat"/>
                </a:rPr>
                <a:t>Comme elle est rapidement éliminée par l’organisme, le risque d’excès est très faible.</a:t>
              </a:r>
            </a:p>
            <a:p>
              <a:pPr algn="l">
                <a:lnSpc>
                  <a:spcPts val="4412"/>
                </a:lnSpc>
              </a:pPr>
              <a:endParaRPr lang="en-US" sz="2941" spc="29">
                <a:solidFill>
                  <a:srgbClr val="FEB06A"/>
                </a:solidFill>
                <a:latin typeface="Montserrat"/>
                <a:ea typeface="Montserrat"/>
                <a:cs typeface="Montserrat"/>
                <a:sym typeface="Montserra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329746"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329746" y="1497641"/>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567871" y="7055989"/>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1623" y="4168531"/>
            <a:ext cx="5331369" cy="4310985"/>
          </a:xfrm>
          <a:custGeom>
            <a:avLst/>
            <a:gdLst/>
            <a:ahLst/>
            <a:cxnLst/>
            <a:rect l="l" t="t" r="r" b="b"/>
            <a:pathLst>
              <a:path w="5331369" h="4310985">
                <a:moveTo>
                  <a:pt x="0" y="0"/>
                </a:moveTo>
                <a:lnTo>
                  <a:pt x="5331369" y="0"/>
                </a:lnTo>
                <a:lnTo>
                  <a:pt x="5331369" y="4310985"/>
                </a:lnTo>
                <a:lnTo>
                  <a:pt x="0" y="4310985"/>
                </a:lnTo>
                <a:lnTo>
                  <a:pt x="0" y="0"/>
                </a:lnTo>
                <a:close/>
              </a:path>
            </a:pathLst>
          </a:custGeom>
          <a:blipFill>
            <a:blip r:embed="rId3"/>
            <a:stretch>
              <a:fillRect t="-10810" r="-34234"/>
            </a:stretch>
          </a:blipFill>
        </p:spPr>
        <p:txBody>
          <a:bodyPr/>
          <a:lstStyle/>
          <a:p>
            <a:endParaRPr lang="fr-CA"/>
          </a:p>
        </p:txBody>
      </p:sp>
      <p:sp>
        <p:nvSpPr>
          <p:cNvPr id="9" name="TextBox 9"/>
          <p:cNvSpPr txBox="1"/>
          <p:nvPr/>
        </p:nvSpPr>
        <p:spPr>
          <a:xfrm>
            <a:off x="1028700" y="849756"/>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 la vitamine C</a:t>
            </a:r>
          </a:p>
        </p:txBody>
      </p:sp>
      <p:sp>
        <p:nvSpPr>
          <p:cNvPr id="10" name="TextBox 10"/>
          <p:cNvSpPr txBox="1"/>
          <p:nvPr/>
        </p:nvSpPr>
        <p:spPr>
          <a:xfrm>
            <a:off x="7916783" y="1509199"/>
            <a:ext cx="8405880" cy="521208"/>
          </a:xfrm>
          <a:prstGeom prst="rect">
            <a:avLst/>
          </a:prstGeom>
        </p:spPr>
        <p:txBody>
          <a:bodyPr lIns="0" tIns="0" rIns="0" bIns="0" rtlCol="0" anchor="t">
            <a:spAutoFit/>
          </a:bodyPr>
          <a:lstStyle/>
          <a:p>
            <a:pPr algn="l">
              <a:lnSpc>
                <a:spcPts val="4346"/>
              </a:lnSpc>
            </a:pPr>
            <a:endParaRPr/>
          </a:p>
        </p:txBody>
      </p:sp>
      <p:grpSp>
        <p:nvGrpSpPr>
          <p:cNvPr id="11" name="Group 11"/>
          <p:cNvGrpSpPr/>
          <p:nvPr/>
        </p:nvGrpSpPr>
        <p:grpSpPr>
          <a:xfrm>
            <a:off x="7593362" y="878331"/>
            <a:ext cx="9909739" cy="5490836"/>
            <a:chOff x="0" y="0"/>
            <a:chExt cx="13212985" cy="7321114"/>
          </a:xfrm>
        </p:grpSpPr>
        <p:sp>
          <p:nvSpPr>
            <p:cNvPr id="12" name="TextBox 12"/>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3" name="TextBox 13"/>
            <p:cNvSpPr txBox="1"/>
            <p:nvPr/>
          </p:nvSpPr>
          <p:spPr>
            <a:xfrm>
              <a:off x="0" y="697302"/>
              <a:ext cx="13212985" cy="6649212"/>
            </a:xfrm>
            <a:prstGeom prst="rect">
              <a:avLst/>
            </a:prstGeom>
          </p:spPr>
          <p:txBody>
            <a:bodyPr lIns="0" tIns="0" rIns="0" bIns="0" rtlCol="0" anchor="t">
              <a:spAutoFit/>
            </a:bodyPr>
            <a:lstStyle/>
            <a:p>
              <a:pPr marL="523018" lvl="1" indent="-261509" algn="l">
                <a:lnSpc>
                  <a:spcPts val="3633"/>
                </a:lnSpc>
                <a:buFont typeface="Arial"/>
                <a:buChar char="•"/>
              </a:pPr>
              <a:r>
                <a:rPr lang="en-US" sz="2422" b="1" spc="24">
                  <a:solidFill>
                    <a:srgbClr val="FEB06A"/>
                  </a:solidFill>
                  <a:latin typeface="Montserrat Bold"/>
                  <a:ea typeface="Montserrat Bold"/>
                  <a:cs typeface="Montserrat Bold"/>
                  <a:sym typeface="Montserrat Bold"/>
                </a:rPr>
                <a:t>Contribue/participe à la croissance</a:t>
              </a:r>
              <a:r>
                <a:rPr lang="en-US" sz="2422" spc="24">
                  <a:solidFill>
                    <a:srgbClr val="FEB06A"/>
                  </a:solidFill>
                  <a:latin typeface="Montserrat Light"/>
                  <a:ea typeface="Montserrat Light"/>
                  <a:cs typeface="Montserrat Light"/>
                  <a:sym typeface="Montserrat Light"/>
                </a:rPr>
                <a:t>.</a:t>
              </a:r>
            </a:p>
            <a:p>
              <a:pPr marL="523018" lvl="1" indent="-261509" algn="l">
                <a:lnSpc>
                  <a:spcPts val="3633"/>
                </a:lnSpc>
                <a:buFont typeface="Arial"/>
                <a:buChar char="•"/>
              </a:pPr>
              <a:r>
                <a:rPr lang="en-US" sz="2422" b="1" spc="24">
                  <a:solidFill>
                    <a:srgbClr val="FEB06A"/>
                  </a:solidFill>
                  <a:latin typeface="Montserrat Bold"/>
                  <a:ea typeface="Montserrat Bold"/>
                  <a:cs typeface="Montserrat Bold"/>
                  <a:sym typeface="Montserrat Bold"/>
                </a:rPr>
                <a:t>Favorise la formation des os et des dents</a:t>
              </a:r>
              <a:r>
                <a:rPr lang="en-US" sz="2422" spc="24">
                  <a:solidFill>
                    <a:srgbClr val="FEB06A"/>
                  </a:solidFill>
                  <a:latin typeface="Montserrat Light"/>
                  <a:ea typeface="Montserrat Light"/>
                  <a:cs typeface="Montserrat Light"/>
                  <a:sym typeface="Montserrat Light"/>
                </a:rPr>
                <a:t>.</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Maintient l’intégrité des capillaires.</a:t>
              </a:r>
            </a:p>
            <a:p>
              <a:pPr marL="523018" lvl="1" indent="-261509" algn="l">
                <a:lnSpc>
                  <a:spcPts val="3633"/>
                </a:lnSpc>
                <a:buFont typeface="Arial"/>
                <a:buChar char="•"/>
              </a:pPr>
              <a:r>
                <a:rPr lang="en-US" sz="2422" b="1" spc="24">
                  <a:solidFill>
                    <a:srgbClr val="FEB06A"/>
                  </a:solidFill>
                  <a:latin typeface="Montserrat Bold"/>
                  <a:ea typeface="Montserrat Bold"/>
                  <a:cs typeface="Montserrat Bold"/>
                  <a:sym typeface="Montserrat Bold"/>
                </a:rPr>
                <a:t>Accélère la guérison des plaies</a:t>
              </a:r>
              <a:r>
                <a:rPr lang="en-US" sz="2422" spc="24">
                  <a:solidFill>
                    <a:srgbClr val="FEB06A"/>
                  </a:solidFill>
                  <a:latin typeface="Montserrat Light"/>
                  <a:ea typeface="Montserrat Light"/>
                  <a:cs typeface="Montserrat Light"/>
                  <a:sym typeface="Montserrat Light"/>
                </a:rPr>
                <a:t>.</a:t>
              </a:r>
            </a:p>
            <a:p>
              <a:pPr marL="523018" lvl="1" indent="-261509" algn="l">
                <a:lnSpc>
                  <a:spcPts val="3633"/>
                </a:lnSpc>
                <a:buFont typeface="Arial"/>
                <a:buChar char="•"/>
              </a:pPr>
              <a:r>
                <a:rPr lang="en-US" sz="2422" b="1" spc="24">
                  <a:solidFill>
                    <a:srgbClr val="FEB06A"/>
                  </a:solidFill>
                  <a:latin typeface="Montserrat Bold"/>
                  <a:ea typeface="Montserrat Bold"/>
                  <a:cs typeface="Montserrat Bold"/>
                  <a:sym typeface="Montserrat Bold"/>
                </a:rPr>
                <a:t>Augmente la résistance à l’hémorragie</a:t>
              </a:r>
              <a:r>
                <a:rPr lang="en-US" sz="2422" spc="24">
                  <a:solidFill>
                    <a:srgbClr val="FEB06A"/>
                  </a:solidFill>
                  <a:latin typeface="Montserrat Light"/>
                  <a:ea typeface="Montserrat Light"/>
                  <a:cs typeface="Montserrat Light"/>
                  <a:sym typeface="Montserrat Light"/>
                </a:rPr>
                <a:t>.</a:t>
              </a:r>
            </a:p>
            <a:p>
              <a:pPr marL="523018" lvl="1" indent="-261509" algn="l">
                <a:lnSpc>
                  <a:spcPts val="3633"/>
                </a:lnSpc>
                <a:buFont typeface="Arial"/>
                <a:buChar char="•"/>
              </a:pPr>
              <a:r>
                <a:rPr lang="en-US" sz="2422" spc="24">
                  <a:solidFill>
                    <a:srgbClr val="FEB06A"/>
                  </a:solidFill>
                  <a:latin typeface="Montserrat"/>
                  <a:ea typeface="Montserrat"/>
                  <a:cs typeface="Montserrat"/>
                  <a:sym typeface="Montserrat"/>
                </a:rPr>
                <a:t>Renforce les gencives</a:t>
              </a:r>
              <a:r>
                <a:rPr lang="en-US" sz="2422" spc="24">
                  <a:solidFill>
                    <a:srgbClr val="FEB06A"/>
                  </a:solidFill>
                  <a:latin typeface="Montserrat Light"/>
                  <a:ea typeface="Montserrat Light"/>
                  <a:cs typeface="Montserrat Light"/>
                  <a:sym typeface="Montserrat Light"/>
                </a:rPr>
                <a:t>.</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Accroît la résistance aux infections (effet anti-infectieux).</a:t>
              </a:r>
            </a:p>
            <a:p>
              <a:pPr marL="523018" lvl="1" indent="-261509" algn="l">
                <a:lnSpc>
                  <a:spcPts val="3633"/>
                </a:lnSpc>
                <a:buFont typeface="Arial"/>
                <a:buChar char="•"/>
              </a:pPr>
              <a:r>
                <a:rPr lang="en-US" sz="2422" b="1" spc="24">
                  <a:solidFill>
                    <a:srgbClr val="FEB06A"/>
                  </a:solidFill>
                  <a:latin typeface="Montserrat Bold"/>
                  <a:ea typeface="Montserrat Bold"/>
                  <a:cs typeface="Montserrat Bold"/>
                  <a:sym typeface="Montserrat Bold"/>
                </a:rPr>
                <a:t>Stimule l’absorption du fer</a:t>
              </a:r>
              <a:r>
                <a:rPr lang="en-US" sz="2422" spc="24">
                  <a:solidFill>
                    <a:srgbClr val="FEB06A"/>
                  </a:solidFill>
                  <a:latin typeface="Montserrat Light"/>
                  <a:ea typeface="Montserrat Light"/>
                  <a:cs typeface="Montserrat Light"/>
                  <a:sym typeface="Montserrat Light"/>
                </a:rPr>
                <a:t>.</a:t>
              </a:r>
            </a:p>
            <a:p>
              <a:pPr marL="523018" lvl="1" indent="-261509" algn="l">
                <a:lnSpc>
                  <a:spcPts val="3633"/>
                </a:lnSpc>
                <a:buFont typeface="Arial"/>
                <a:buChar char="•"/>
              </a:pPr>
              <a:r>
                <a:rPr lang="en-US" sz="2422" b="1" spc="24">
                  <a:solidFill>
                    <a:srgbClr val="FEB06A"/>
                  </a:solidFill>
                  <a:latin typeface="Montserrat Bold"/>
                  <a:ea typeface="Montserrat Bold"/>
                  <a:cs typeface="Montserrat Bold"/>
                  <a:sym typeface="Montserrat Bold"/>
                </a:rPr>
                <a:t>Agit comme antioxydant</a:t>
              </a:r>
              <a:r>
                <a:rPr lang="en-US" sz="2422" spc="24">
                  <a:solidFill>
                    <a:srgbClr val="FEB06A"/>
                  </a:solidFill>
                  <a:latin typeface="Montserrat Light"/>
                  <a:ea typeface="Montserrat Light"/>
                  <a:cs typeface="Montserrat Light"/>
                  <a:sym typeface="Montserrat Light"/>
                </a:rPr>
                <a:t>.</a:t>
              </a:r>
            </a:p>
            <a:p>
              <a:pPr algn="l">
                <a:lnSpc>
                  <a:spcPts val="3633"/>
                </a:lnSpc>
              </a:pPr>
              <a:endParaRPr lang="en-US" sz="2422" spc="24">
                <a:solidFill>
                  <a:srgbClr val="FEB06A"/>
                </a:solidFill>
                <a:latin typeface="Montserrat Light"/>
                <a:ea typeface="Montserrat Light"/>
                <a:cs typeface="Montserrat Light"/>
                <a:sym typeface="Montserrat Light"/>
              </a:endParaRP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grpSp>
        <p:nvGrpSpPr>
          <p:cNvPr id="14" name="Group 14"/>
          <p:cNvGrpSpPr/>
          <p:nvPr/>
        </p:nvGrpSpPr>
        <p:grpSpPr>
          <a:xfrm>
            <a:off x="7916783" y="6369167"/>
            <a:ext cx="9909739" cy="2747636"/>
            <a:chOff x="0" y="0"/>
            <a:chExt cx="13212985" cy="3663514"/>
          </a:xfrm>
        </p:grpSpPr>
        <p:sp>
          <p:nvSpPr>
            <p:cNvPr id="15" name="TextBox 1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697302"/>
              <a:ext cx="13212985" cy="29916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Quand les protéines sont dégradées (catabolisme), elles libèrent de l’énergie et produisent des déchets comme l’urée, l’acide urique, la créatinine, la bilirubine, du gaz carbonique et de l’eau, qui seront éliminés par le corps.</a:t>
              </a:r>
            </a:p>
            <a:p>
              <a:pPr algn="l">
                <a:lnSpc>
                  <a:spcPts val="3633"/>
                </a:lnSpc>
              </a:pPr>
              <a:endParaRPr lang="en-US" sz="2422" spc="24">
                <a:solidFill>
                  <a:srgbClr val="FEB06A"/>
                </a:solidFill>
                <a:latin typeface="Montserrat"/>
                <a:ea typeface="Montserrat"/>
                <a:cs typeface="Montserrat"/>
                <a:sym typeface="Montserrat"/>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3729</Words>
  <Application>Microsoft Office PowerPoint</Application>
  <PresentationFormat>Personnalisé</PresentationFormat>
  <Paragraphs>455</Paragraphs>
  <Slides>67</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67</vt:i4>
      </vt:variant>
    </vt:vector>
  </HeadingPairs>
  <TitlesOfParts>
    <vt:vector size="76" baseType="lpstr">
      <vt:lpstr>CS Gordon Serif</vt:lpstr>
      <vt:lpstr>Montserrat</vt:lpstr>
      <vt:lpstr>Recoleta Bold</vt:lpstr>
      <vt:lpstr>Montserrat Bold</vt:lpstr>
      <vt:lpstr>Montserrat Light</vt:lpstr>
      <vt:lpstr>Arial</vt:lpstr>
      <vt:lpstr>Calibri</vt:lpstr>
      <vt:lpstr>Hyperwave Two</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Copie de NUTRITION cours 3</dc:title>
  <dc:creator>Di Mattia, Stephanie</dc:creator>
  <cp:lastModifiedBy>Di Mattia, Stephanie</cp:lastModifiedBy>
  <cp:revision>1</cp:revision>
  <dcterms:created xsi:type="dcterms:W3CDTF">2006-08-16T00:00:00Z</dcterms:created>
  <dcterms:modified xsi:type="dcterms:W3CDTF">2025-11-05T01:10:22Z</dcterms:modified>
  <dc:identifier>DAG3pznKGhM</dc:identifier>
</cp:coreProperties>
</file>