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Handelson Two" panose="020B0604020202020204" charset="0"/>
      <p:regular r:id="rId23"/>
    </p:embeddedFont>
    <p:embeddedFont>
      <p:font typeface="Montserrat" panose="00000500000000000000" pitchFamily="2" charset="0"/>
      <p:regular r:id="rId24"/>
    </p:embeddedFont>
    <p:embeddedFont>
      <p:font typeface="Montserrat Bold" panose="00000800000000000000" charset="0"/>
      <p:regular r:id="rId25"/>
    </p:embeddedFont>
    <p:embeddedFont>
      <p:font typeface="Montserrat Light" panose="00000400000000000000" pitchFamily="2" charset="0"/>
      <p:regular r:id="rId26"/>
    </p:embeddedFont>
    <p:embeddedFont>
      <p:font typeface="Montserrat Light Italic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2" d="100"/>
          <a:sy n="22" d="100"/>
        </p:scale>
        <p:origin x="123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8582" b="-19738"/>
            </a:stretch>
          </a:blipFill>
        </p:spPr>
        <p:txBody>
          <a:bodyPr/>
          <a:lstStyle/>
          <a:p>
            <a:endParaRPr lang="fr-CA"/>
          </a:p>
        </p:txBody>
      </p:sp>
      <p:sp>
        <p:nvSpPr>
          <p:cNvPr id="3" name="AutoShape 3"/>
          <p:cNvSpPr/>
          <p:nvPr/>
        </p:nvSpPr>
        <p:spPr>
          <a:xfrm>
            <a:off x="-347733" y="9620539"/>
            <a:ext cx="18983467" cy="666461"/>
          </a:xfrm>
          <a:prstGeom prst="rect">
            <a:avLst/>
          </a:prstGeom>
          <a:solidFill>
            <a:srgbClr val="FBF6F3"/>
          </a:solidFill>
        </p:spPr>
        <p:txBody>
          <a:bodyPr/>
          <a:lstStyle/>
          <a:p>
            <a:endParaRPr lang="fr-CA"/>
          </a:p>
        </p:txBody>
      </p:sp>
      <p:grpSp>
        <p:nvGrpSpPr>
          <p:cNvPr id="4" name="Group 4"/>
          <p:cNvGrpSpPr/>
          <p:nvPr/>
        </p:nvGrpSpPr>
        <p:grpSpPr>
          <a:xfrm>
            <a:off x="1028700" y="2354340"/>
            <a:ext cx="17737432" cy="5578321"/>
            <a:chOff x="0" y="0"/>
            <a:chExt cx="23649910" cy="7437761"/>
          </a:xfrm>
        </p:grpSpPr>
        <p:sp>
          <p:nvSpPr>
            <p:cNvPr id="5" name="TextBox 5"/>
            <p:cNvSpPr txBox="1"/>
            <p:nvPr/>
          </p:nvSpPr>
          <p:spPr>
            <a:xfrm>
              <a:off x="869849" y="-12700"/>
              <a:ext cx="15851389" cy="664972"/>
            </a:xfrm>
            <a:prstGeom prst="rect">
              <a:avLst/>
            </a:prstGeom>
          </p:spPr>
          <p:txBody>
            <a:bodyPr lIns="0" tIns="0" rIns="0" bIns="0" rtlCol="0" anchor="t">
              <a:spAutoFit/>
            </a:bodyPr>
            <a:lstStyle/>
            <a:p>
              <a:pPr algn="l">
                <a:lnSpc>
                  <a:spcPts val="4273"/>
                </a:lnSpc>
              </a:pPr>
              <a:r>
                <a:rPr lang="en-US" sz="3052" spc="335">
                  <a:solidFill>
                    <a:srgbClr val="FBF6F3"/>
                  </a:solidFill>
                  <a:latin typeface="Montserrat"/>
                  <a:ea typeface="Montserrat"/>
                  <a:cs typeface="Montserrat"/>
                  <a:sym typeface="Montserrat"/>
                </a:rPr>
                <a:t>NUTRITION SASI</a:t>
              </a:r>
            </a:p>
          </p:txBody>
        </p:sp>
        <p:sp>
          <p:nvSpPr>
            <p:cNvPr id="6" name="AutoShape 6"/>
            <p:cNvSpPr/>
            <p:nvPr/>
          </p:nvSpPr>
          <p:spPr>
            <a:xfrm>
              <a:off x="0" y="1447208"/>
              <a:ext cx="23649910" cy="4560842"/>
            </a:xfrm>
            <a:prstGeom prst="rect">
              <a:avLst/>
            </a:prstGeom>
            <a:solidFill>
              <a:srgbClr val="FEB06A"/>
            </a:solidFill>
          </p:spPr>
          <p:txBody>
            <a:bodyPr/>
            <a:lstStyle/>
            <a:p>
              <a:endParaRPr lang="fr-CA"/>
            </a:p>
          </p:txBody>
        </p:sp>
        <p:sp>
          <p:nvSpPr>
            <p:cNvPr id="7" name="TextBox 7"/>
            <p:cNvSpPr txBox="1"/>
            <p:nvPr/>
          </p:nvSpPr>
          <p:spPr>
            <a:xfrm>
              <a:off x="869849" y="1194454"/>
              <a:ext cx="19244279" cy="5180649"/>
            </a:xfrm>
            <a:prstGeom prst="rect">
              <a:avLst/>
            </a:prstGeom>
          </p:spPr>
          <p:txBody>
            <a:bodyPr lIns="0" tIns="0" rIns="0" bIns="0" rtlCol="0" anchor="t">
              <a:spAutoFit/>
            </a:bodyPr>
            <a:lstStyle/>
            <a:p>
              <a:pPr algn="l">
                <a:lnSpc>
                  <a:spcPts val="10074"/>
                </a:lnSpc>
              </a:pPr>
              <a:r>
                <a:rPr lang="en-US" sz="9328" b="1" spc="652">
                  <a:solidFill>
                    <a:srgbClr val="FBF6F3"/>
                  </a:solidFill>
                  <a:latin typeface="Montserrat Bold"/>
                  <a:ea typeface="Montserrat Bold"/>
                  <a:cs typeface="Montserrat Bold"/>
                  <a:sym typeface="Montserrat Bold"/>
                </a:rPr>
                <a:t>LES NUTRIMENTS ET LA VALEUR DES ALIMENTS </a:t>
              </a:r>
            </a:p>
          </p:txBody>
        </p:sp>
        <p:sp>
          <p:nvSpPr>
            <p:cNvPr id="8" name="TextBox 8"/>
            <p:cNvSpPr txBox="1"/>
            <p:nvPr/>
          </p:nvSpPr>
          <p:spPr>
            <a:xfrm>
              <a:off x="869849" y="6802888"/>
              <a:ext cx="12444215" cy="634873"/>
            </a:xfrm>
            <a:prstGeom prst="rect">
              <a:avLst/>
            </a:prstGeom>
          </p:spPr>
          <p:txBody>
            <a:bodyPr lIns="0" tIns="0" rIns="0" bIns="0" rtlCol="0" anchor="t">
              <a:spAutoFit/>
            </a:bodyPr>
            <a:lstStyle/>
            <a:p>
              <a:pPr algn="l">
                <a:lnSpc>
                  <a:spcPts val="4073"/>
                </a:lnSpc>
              </a:pPr>
              <a:r>
                <a:rPr lang="en-US" sz="2910" spc="203">
                  <a:solidFill>
                    <a:srgbClr val="FBF6F3"/>
                  </a:solidFill>
                  <a:latin typeface="Montserrat"/>
                  <a:ea typeface="Montserrat"/>
                  <a:cs typeface="Montserrat"/>
                  <a:sym typeface="Montserrat"/>
                </a:rPr>
                <a:t>COMPÉTENCE 11</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218219" y="2984096"/>
            <a:ext cx="18724438" cy="6699290"/>
          </a:xfrm>
          <a:prstGeom prst="rect">
            <a:avLst/>
          </a:prstGeom>
          <a:solidFill>
            <a:srgbClr val="FBF6F3"/>
          </a:solidFill>
        </p:spPr>
        <p:txBody>
          <a:bodyPr/>
          <a:lstStyle/>
          <a:p>
            <a:endParaRPr lang="fr-CA"/>
          </a:p>
        </p:txBody>
      </p:sp>
      <p:grpSp>
        <p:nvGrpSpPr>
          <p:cNvPr id="3" name="Group 3"/>
          <p:cNvGrpSpPr/>
          <p:nvPr/>
        </p:nvGrpSpPr>
        <p:grpSpPr>
          <a:xfrm>
            <a:off x="2118123" y="3850420"/>
            <a:ext cx="275264" cy="27526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grpSp>
        <p:nvGrpSpPr>
          <p:cNvPr id="5" name="Group 5"/>
          <p:cNvGrpSpPr/>
          <p:nvPr/>
        </p:nvGrpSpPr>
        <p:grpSpPr>
          <a:xfrm>
            <a:off x="9842785" y="3850420"/>
            <a:ext cx="275264" cy="275264"/>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sp>
        <p:nvSpPr>
          <p:cNvPr id="7" name="TextBox 7"/>
          <p:cNvSpPr txBox="1"/>
          <p:nvPr/>
        </p:nvSpPr>
        <p:spPr>
          <a:xfrm>
            <a:off x="1470459" y="1035226"/>
            <a:ext cx="15347082" cy="859269"/>
          </a:xfrm>
          <a:prstGeom prst="rect">
            <a:avLst/>
          </a:prstGeom>
        </p:spPr>
        <p:txBody>
          <a:bodyPr lIns="0" tIns="0" rIns="0" bIns="0" rtlCol="0" anchor="t">
            <a:spAutoFit/>
          </a:bodyPr>
          <a:lstStyle/>
          <a:p>
            <a:pPr algn="ctr">
              <a:lnSpc>
                <a:spcPts val="6956"/>
              </a:lnSpc>
            </a:pPr>
            <a:r>
              <a:rPr lang="en-US" sz="5309" b="1" spc="153">
                <a:solidFill>
                  <a:srgbClr val="FBF6F3"/>
                </a:solidFill>
                <a:latin typeface="Montserrat Bold"/>
                <a:ea typeface="Montserrat Bold"/>
                <a:cs typeface="Montserrat Bold"/>
                <a:sym typeface="Montserrat Bold"/>
              </a:rPr>
              <a:t>CARENCE ET EXCÈS DE GLUCIDES</a:t>
            </a:r>
          </a:p>
        </p:txBody>
      </p:sp>
      <p:grpSp>
        <p:nvGrpSpPr>
          <p:cNvPr id="8" name="Group 8"/>
          <p:cNvGrpSpPr/>
          <p:nvPr/>
        </p:nvGrpSpPr>
        <p:grpSpPr>
          <a:xfrm>
            <a:off x="2824930" y="3688014"/>
            <a:ext cx="6764321" cy="6302094"/>
            <a:chOff x="0" y="0"/>
            <a:chExt cx="9019094" cy="8402792"/>
          </a:xfrm>
        </p:grpSpPr>
        <p:sp>
          <p:nvSpPr>
            <p:cNvPr id="9" name="TextBox 9"/>
            <p:cNvSpPr txBox="1"/>
            <p:nvPr/>
          </p:nvSpPr>
          <p:spPr>
            <a:xfrm>
              <a:off x="0" y="0"/>
              <a:ext cx="9019094" cy="1574800"/>
            </a:xfrm>
            <a:prstGeom prst="rect">
              <a:avLst/>
            </a:prstGeom>
          </p:spPr>
          <p:txBody>
            <a:bodyPr lIns="0" tIns="0" rIns="0" bIns="0" rtlCol="0" anchor="t">
              <a:spAutoFit/>
            </a:bodyPr>
            <a:lstStyle/>
            <a:p>
              <a:pPr algn="l">
                <a:lnSpc>
                  <a:spcPts val="4653"/>
                </a:lnSpc>
              </a:pPr>
              <a:r>
                <a:rPr lang="en-US" sz="3877" b="1" spc="286">
                  <a:solidFill>
                    <a:srgbClr val="FEB06A"/>
                  </a:solidFill>
                  <a:latin typeface="Montserrat Bold"/>
                  <a:ea typeface="Montserrat Bold"/>
                  <a:cs typeface="Montserrat Bold"/>
                  <a:sym typeface="Montserrat Bold"/>
                </a:rPr>
                <a:t>Un manque peut entraîner :</a:t>
              </a:r>
            </a:p>
          </p:txBody>
        </p:sp>
        <p:sp>
          <p:nvSpPr>
            <p:cNvPr id="10" name="TextBox 10"/>
            <p:cNvSpPr txBox="1"/>
            <p:nvPr/>
          </p:nvSpPr>
          <p:spPr>
            <a:xfrm>
              <a:off x="0" y="1792570"/>
              <a:ext cx="9019094" cy="6258432"/>
            </a:xfrm>
            <a:prstGeom prst="rect">
              <a:avLst/>
            </a:prstGeom>
          </p:spPr>
          <p:txBody>
            <a:bodyPr lIns="0" tIns="0" rIns="0" bIns="0" rtlCol="0" anchor="t">
              <a:spAutoFit/>
            </a:bodyPr>
            <a:lstStyle/>
            <a:p>
              <a:pPr marL="416144" lvl="1" indent="-208072" algn="l">
                <a:lnSpc>
                  <a:spcPts val="2891"/>
                </a:lnSpc>
                <a:buFont typeface="Arial"/>
                <a:buChar char="•"/>
              </a:pPr>
              <a:r>
                <a:rPr lang="en-US" sz="1927" spc="19">
                  <a:solidFill>
                    <a:srgbClr val="FEB06A"/>
                  </a:solidFill>
                  <a:latin typeface="Montserrat Light"/>
                  <a:ea typeface="Montserrat Light"/>
                  <a:cs typeface="Montserrat Light"/>
                  <a:sym typeface="Montserrat Light"/>
                </a:rPr>
                <a:t>Fatigue et manque d’énergie : Le corps n’a pas assez de glucose pour alimenter les cellules.</a:t>
              </a:r>
            </a:p>
            <a:p>
              <a:pPr marL="394554" lvl="1" indent="-197277" algn="l">
                <a:lnSpc>
                  <a:spcPts val="2741"/>
                </a:lnSpc>
                <a:buFont typeface="Arial"/>
                <a:buChar char="•"/>
              </a:pPr>
              <a:r>
                <a:rPr lang="en-US" sz="1827" spc="18">
                  <a:solidFill>
                    <a:srgbClr val="FEB06A"/>
                  </a:solidFill>
                  <a:latin typeface="Montserrat Light"/>
                  <a:ea typeface="Montserrat Light"/>
                  <a:cs typeface="Montserrat Light"/>
                  <a:sym typeface="Montserrat Light"/>
                </a:rPr>
                <a:t>Hypoglycémie : Baisse du taux de sucre dans le sang, pouvant causer étourdissements, tremblements et maux de tête.</a:t>
              </a:r>
            </a:p>
            <a:p>
              <a:pPr marL="416144" lvl="1" indent="-208072" algn="l">
                <a:lnSpc>
                  <a:spcPts val="2891"/>
                </a:lnSpc>
                <a:buFont typeface="Arial"/>
                <a:buChar char="•"/>
              </a:pPr>
              <a:r>
                <a:rPr lang="en-US" sz="1927" spc="19">
                  <a:solidFill>
                    <a:srgbClr val="FEB06A"/>
                  </a:solidFill>
                  <a:latin typeface="Montserrat Light"/>
                  <a:ea typeface="Montserrat Light"/>
                  <a:cs typeface="Montserrat Light"/>
                  <a:sym typeface="Montserrat Light"/>
                </a:rPr>
                <a:t>Utilisation des graisses et des protéines comme carburant : Cela peut provoquer une acidose (excès d’acidité) à cause des corps cétoniques.</a:t>
              </a:r>
            </a:p>
            <a:p>
              <a:pPr marL="416144" lvl="1" indent="-208072" algn="l">
                <a:lnSpc>
                  <a:spcPts val="2891"/>
                </a:lnSpc>
                <a:buFont typeface="Arial"/>
                <a:buChar char="•"/>
              </a:pPr>
              <a:r>
                <a:rPr lang="en-US" sz="1927" spc="19">
                  <a:solidFill>
                    <a:srgbClr val="FEB06A"/>
                  </a:solidFill>
                  <a:latin typeface="Montserrat Light"/>
                  <a:ea typeface="Montserrat Light"/>
                  <a:cs typeface="Montserrat Light"/>
                  <a:sym typeface="Montserrat Light"/>
                </a:rPr>
                <a:t>Perte de masse musculaire : Les protéines des muscles sont utilisées pour produire de l’énergie.</a:t>
              </a:r>
            </a:p>
            <a:p>
              <a:pPr marL="416144" lvl="1" indent="-208072" algn="l">
                <a:lnSpc>
                  <a:spcPts val="2891"/>
                </a:lnSpc>
                <a:buFont typeface="Arial"/>
                <a:buChar char="•"/>
              </a:pPr>
              <a:r>
                <a:rPr lang="en-US" sz="1927" spc="19">
                  <a:solidFill>
                    <a:srgbClr val="FEB06A"/>
                  </a:solidFill>
                  <a:latin typeface="Montserrat Light"/>
                  <a:ea typeface="Montserrat Light"/>
                  <a:cs typeface="Montserrat Light"/>
                  <a:sym typeface="Montserrat Light"/>
                </a:rPr>
                <a:t>Troubles de concentration : Le cerveau dépend du glucose pour fonctionner.</a:t>
              </a:r>
            </a:p>
            <a:p>
              <a:pPr marL="16192" lvl="1" indent="-8096" algn="l">
                <a:lnSpc>
                  <a:spcPts val="112"/>
                </a:lnSpc>
                <a:buFont typeface="Arial"/>
                <a:buChar char="•"/>
              </a:pPr>
              <a:endParaRPr lang="en-US" sz="1927" spc="19">
                <a:solidFill>
                  <a:srgbClr val="FEB06A"/>
                </a:solidFill>
                <a:latin typeface="Montserrat Light"/>
                <a:ea typeface="Montserrat Light"/>
                <a:cs typeface="Montserrat Light"/>
                <a:sym typeface="Montserrat Light"/>
              </a:endParaRPr>
            </a:p>
            <a:p>
              <a:pPr algn="l">
                <a:lnSpc>
                  <a:spcPts val="2891"/>
                </a:lnSpc>
              </a:pPr>
              <a:endParaRPr lang="en-US" sz="1927" spc="19">
                <a:solidFill>
                  <a:srgbClr val="FEB06A"/>
                </a:solidFill>
                <a:latin typeface="Montserrat Light"/>
                <a:ea typeface="Montserrat Light"/>
                <a:cs typeface="Montserrat Light"/>
                <a:sym typeface="Montserrat Light"/>
              </a:endParaRPr>
            </a:p>
          </p:txBody>
        </p:sp>
      </p:grpSp>
      <p:grpSp>
        <p:nvGrpSpPr>
          <p:cNvPr id="11" name="Group 11"/>
          <p:cNvGrpSpPr/>
          <p:nvPr/>
        </p:nvGrpSpPr>
        <p:grpSpPr>
          <a:xfrm>
            <a:off x="10574819" y="3688014"/>
            <a:ext cx="7385491" cy="6327907"/>
            <a:chOff x="0" y="0"/>
            <a:chExt cx="9847322" cy="8437210"/>
          </a:xfrm>
        </p:grpSpPr>
        <p:sp>
          <p:nvSpPr>
            <p:cNvPr id="12" name="TextBox 12"/>
            <p:cNvSpPr txBox="1"/>
            <p:nvPr/>
          </p:nvSpPr>
          <p:spPr>
            <a:xfrm>
              <a:off x="0" y="0"/>
              <a:ext cx="9847322" cy="1549400"/>
            </a:xfrm>
            <a:prstGeom prst="rect">
              <a:avLst/>
            </a:prstGeom>
          </p:spPr>
          <p:txBody>
            <a:bodyPr lIns="0" tIns="0" rIns="0" bIns="0" rtlCol="0" anchor="t">
              <a:spAutoFit/>
            </a:bodyPr>
            <a:lstStyle/>
            <a:p>
              <a:pPr algn="l">
                <a:lnSpc>
                  <a:spcPts val="4607"/>
                </a:lnSpc>
              </a:pPr>
              <a:r>
                <a:rPr lang="en-US" sz="3839" b="1" spc="284">
                  <a:solidFill>
                    <a:srgbClr val="FEB06A"/>
                  </a:solidFill>
                  <a:latin typeface="Montserrat Bold"/>
                  <a:ea typeface="Montserrat Bold"/>
                  <a:cs typeface="Montserrat Bold"/>
                  <a:sym typeface="Montserrat Bold"/>
                </a:rPr>
                <a:t>Un apport trop élevé peut causer :</a:t>
              </a:r>
            </a:p>
          </p:txBody>
        </p:sp>
        <p:sp>
          <p:nvSpPr>
            <p:cNvPr id="13" name="TextBox 13"/>
            <p:cNvSpPr txBox="1"/>
            <p:nvPr/>
          </p:nvSpPr>
          <p:spPr>
            <a:xfrm>
              <a:off x="0" y="2285330"/>
              <a:ext cx="9847322" cy="5800090"/>
            </a:xfrm>
            <a:prstGeom prst="rect">
              <a:avLst/>
            </a:prstGeom>
          </p:spPr>
          <p:txBody>
            <a:bodyPr lIns="0" tIns="0" rIns="0" bIns="0" rtlCol="0" anchor="t">
              <a:spAutoFit/>
            </a:bodyPr>
            <a:lstStyle/>
            <a:p>
              <a:pPr marL="410211" lvl="1" indent="-205106" algn="l">
                <a:lnSpc>
                  <a:spcPts val="2850"/>
                </a:lnSpc>
                <a:buFont typeface="Arial"/>
                <a:buChar char="•"/>
              </a:pPr>
              <a:r>
                <a:rPr lang="en-US" sz="1900" spc="19">
                  <a:solidFill>
                    <a:srgbClr val="FEB06A"/>
                  </a:solidFill>
                  <a:latin typeface="Montserrat Light"/>
                  <a:ea typeface="Montserrat Light"/>
                  <a:cs typeface="Montserrat Light"/>
                  <a:sym typeface="Montserrat Light"/>
                </a:rPr>
                <a:t>Prise de poids : Le surplus de glucose est transformé en gras et stocké.</a:t>
              </a:r>
            </a:p>
            <a:p>
              <a:pPr marL="410211" lvl="1" indent="-205106" algn="l">
                <a:lnSpc>
                  <a:spcPts val="2850"/>
                </a:lnSpc>
                <a:buFont typeface="Arial"/>
                <a:buChar char="•"/>
              </a:pPr>
              <a:r>
                <a:rPr lang="en-US" sz="1900" spc="19">
                  <a:solidFill>
                    <a:srgbClr val="FEB06A"/>
                  </a:solidFill>
                  <a:latin typeface="Montserrat Light"/>
                  <a:ea typeface="Montserrat Light"/>
                  <a:cs typeface="Montserrat Light"/>
                  <a:sym typeface="Montserrat Light"/>
                </a:rPr>
                <a:t>Hyperglycémie : Taux de sucre trop élevé dans le sang, surtout chez les personnes à risque (diabète).</a:t>
              </a:r>
            </a:p>
            <a:p>
              <a:pPr marL="410211" lvl="1" indent="-205106" algn="l">
                <a:lnSpc>
                  <a:spcPts val="2850"/>
                </a:lnSpc>
                <a:buFont typeface="Arial"/>
                <a:buChar char="•"/>
              </a:pPr>
              <a:r>
                <a:rPr lang="en-US" sz="1900" spc="19">
                  <a:solidFill>
                    <a:srgbClr val="FEB06A"/>
                  </a:solidFill>
                  <a:latin typeface="Montserrat Light"/>
                  <a:ea typeface="Montserrat Light"/>
                  <a:cs typeface="Montserrat Light"/>
                  <a:sym typeface="Montserrat Light"/>
                </a:rPr>
                <a:t>Augmentation des triglycérides : Peut nuire à la santé cardiovasculaire.</a:t>
              </a:r>
            </a:p>
            <a:p>
              <a:pPr marL="410211" lvl="1" indent="-205106" algn="l">
                <a:lnSpc>
                  <a:spcPts val="2850"/>
                </a:lnSpc>
                <a:buFont typeface="Arial"/>
                <a:buChar char="•"/>
              </a:pPr>
              <a:r>
                <a:rPr lang="en-US" sz="1900" spc="19">
                  <a:solidFill>
                    <a:srgbClr val="FEB06A"/>
                  </a:solidFill>
                  <a:latin typeface="Montserrat Light"/>
                  <a:ea typeface="Montserrat Light"/>
                  <a:cs typeface="Montserrat Light"/>
                  <a:sym typeface="Montserrat Light"/>
                </a:rPr>
                <a:t>Caries dentaires : Surtout avec les sucres simples.</a:t>
              </a:r>
            </a:p>
            <a:p>
              <a:pPr marL="410211" lvl="1" indent="-205106" algn="l">
                <a:lnSpc>
                  <a:spcPts val="2850"/>
                </a:lnSpc>
                <a:buFont typeface="Arial"/>
                <a:buChar char="•"/>
              </a:pPr>
              <a:r>
                <a:rPr lang="en-US" sz="1900" spc="19">
                  <a:solidFill>
                    <a:srgbClr val="FEB06A"/>
                  </a:solidFill>
                  <a:latin typeface="Montserrat Light"/>
                  <a:ea typeface="Montserrat Light"/>
                  <a:cs typeface="Montserrat Light"/>
                  <a:sym typeface="Montserrat Light"/>
                </a:rPr>
                <a:t>Pic d’énergie suivi d’une chute : Les excès de sucres rapides provoquent des variations importantes de la glycémie.</a:t>
              </a:r>
            </a:p>
            <a:p>
              <a:pPr algn="l">
                <a:lnSpc>
                  <a:spcPts val="3000"/>
                </a:lnSpc>
              </a:pPr>
              <a:endParaRPr lang="en-US" sz="1900" spc="19">
                <a:solidFill>
                  <a:srgbClr val="FEB06A"/>
                </a:solidFill>
                <a:latin typeface="Montserrat Light"/>
                <a:ea typeface="Montserrat Light"/>
                <a:cs typeface="Montserrat Light"/>
                <a:sym typeface="Montserrat Light"/>
              </a:endParaRPr>
            </a:p>
            <a:p>
              <a:pPr algn="l">
                <a:lnSpc>
                  <a:spcPts val="3000"/>
                </a:lnSpc>
              </a:pPr>
              <a:endParaRPr lang="en-US" sz="1900" spc="19">
                <a:solidFill>
                  <a:srgbClr val="FEB06A"/>
                </a:solidFill>
                <a:latin typeface="Montserrat Light"/>
                <a:ea typeface="Montserrat Light"/>
                <a:cs typeface="Montserrat Light"/>
                <a:sym typeface="Montserrat Light"/>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AutoShape 2"/>
          <p:cNvSpPr/>
          <p:nvPr/>
        </p:nvSpPr>
        <p:spPr>
          <a:xfrm>
            <a:off x="6088479" y="1028700"/>
            <a:ext cx="12445833" cy="8229600"/>
          </a:xfrm>
          <a:prstGeom prst="rect">
            <a:avLst/>
          </a:prstGeom>
          <a:solidFill>
            <a:srgbClr val="FEB06A"/>
          </a:solidFill>
        </p:spPr>
        <p:txBody>
          <a:bodyPr/>
          <a:lstStyle/>
          <a:p>
            <a:endParaRPr lang="fr-CA"/>
          </a:p>
        </p:txBody>
      </p:sp>
      <p:grpSp>
        <p:nvGrpSpPr>
          <p:cNvPr id="3" name="Group 3"/>
          <p:cNvGrpSpPr/>
          <p:nvPr/>
        </p:nvGrpSpPr>
        <p:grpSpPr>
          <a:xfrm>
            <a:off x="6247259" y="1119704"/>
            <a:ext cx="11775088" cy="7107890"/>
            <a:chOff x="0" y="0"/>
            <a:chExt cx="15700118" cy="9477186"/>
          </a:xfrm>
        </p:grpSpPr>
        <p:sp>
          <p:nvSpPr>
            <p:cNvPr id="4" name="TextBox 4"/>
            <p:cNvSpPr txBox="1"/>
            <p:nvPr/>
          </p:nvSpPr>
          <p:spPr>
            <a:xfrm>
              <a:off x="0" y="-66675"/>
              <a:ext cx="15700118" cy="699644"/>
            </a:xfrm>
            <a:prstGeom prst="rect">
              <a:avLst/>
            </a:prstGeom>
          </p:spPr>
          <p:txBody>
            <a:bodyPr lIns="0" tIns="0" rIns="0" bIns="0" rtlCol="0" anchor="t">
              <a:spAutoFit/>
            </a:bodyPr>
            <a:lstStyle/>
            <a:p>
              <a:pPr algn="l">
                <a:lnSpc>
                  <a:spcPts val="4446"/>
                </a:lnSpc>
              </a:pPr>
              <a:endParaRPr/>
            </a:p>
          </p:txBody>
        </p:sp>
        <p:sp>
          <p:nvSpPr>
            <p:cNvPr id="5" name="TextBox 5"/>
            <p:cNvSpPr txBox="1"/>
            <p:nvPr/>
          </p:nvSpPr>
          <p:spPr>
            <a:xfrm>
              <a:off x="0" y="1008286"/>
              <a:ext cx="15700118" cy="8468901"/>
            </a:xfrm>
            <a:prstGeom prst="rect">
              <a:avLst/>
            </a:prstGeom>
          </p:spPr>
          <p:txBody>
            <a:bodyPr lIns="0" tIns="0" rIns="0" bIns="0" rtlCol="0" anchor="t">
              <a:spAutoFit/>
            </a:bodyPr>
            <a:lstStyle/>
            <a:p>
              <a:pPr algn="l">
                <a:lnSpc>
                  <a:spcPts val="3567"/>
                </a:lnSpc>
              </a:pPr>
              <a:r>
                <a:rPr lang="en-US" sz="2378" spc="23">
                  <a:solidFill>
                    <a:srgbClr val="FBF6F3"/>
                  </a:solidFill>
                  <a:latin typeface="Montserrat Light"/>
                  <a:ea typeface="Montserrat Light"/>
                  <a:cs typeface="Montserrat Light"/>
                  <a:sym typeface="Montserrat Light"/>
                </a:rPr>
                <a:t>Quand le corps a besoin d’énergie, le foie transforme le glycogène (la réserve de sucre) en glucose et le libère dans le sang. </a:t>
              </a:r>
            </a:p>
            <a:p>
              <a:pPr algn="l">
                <a:lnSpc>
                  <a:spcPts val="3567"/>
                </a:lnSpc>
              </a:pPr>
              <a:endParaRPr lang="en-US" sz="2378" spc="23">
                <a:solidFill>
                  <a:srgbClr val="FBF6F3"/>
                </a:solidFill>
                <a:latin typeface="Montserrat Light"/>
                <a:ea typeface="Montserrat Light"/>
                <a:cs typeface="Montserrat Light"/>
                <a:sym typeface="Montserrat Light"/>
              </a:endParaRPr>
            </a:p>
            <a:p>
              <a:pPr algn="l">
                <a:lnSpc>
                  <a:spcPts val="3567"/>
                </a:lnSpc>
              </a:pPr>
              <a:r>
                <a:rPr lang="en-US" sz="2378" spc="23">
                  <a:solidFill>
                    <a:srgbClr val="FBF6F3"/>
                  </a:solidFill>
                  <a:latin typeface="Montserrat Light"/>
                  <a:ea typeface="Montserrat Light"/>
                  <a:cs typeface="Montserrat Light"/>
                  <a:sym typeface="Montserrat Light"/>
                </a:rPr>
                <a:t>Ce processus est régulé par des hormones :</a:t>
              </a:r>
            </a:p>
            <a:p>
              <a:pPr algn="l">
                <a:lnSpc>
                  <a:spcPts val="3567"/>
                </a:lnSpc>
              </a:pPr>
              <a:endParaRPr lang="en-US" sz="2378" spc="23">
                <a:solidFill>
                  <a:srgbClr val="FBF6F3"/>
                </a:solidFill>
                <a:latin typeface="Montserrat Light"/>
                <a:ea typeface="Montserrat Light"/>
                <a:cs typeface="Montserrat Light"/>
                <a:sym typeface="Montserrat Light"/>
              </a:endParaRPr>
            </a:p>
            <a:p>
              <a:pPr marL="513508" lvl="1" indent="-256754" algn="l">
                <a:lnSpc>
                  <a:spcPts val="3567"/>
                </a:lnSpc>
                <a:buFont typeface="Arial"/>
                <a:buChar char="•"/>
              </a:pPr>
              <a:r>
                <a:rPr lang="en-US" sz="2378" b="1" spc="23">
                  <a:solidFill>
                    <a:srgbClr val="FBF6F3"/>
                  </a:solidFill>
                  <a:latin typeface="Montserrat Bold"/>
                  <a:ea typeface="Montserrat Bold"/>
                  <a:cs typeface="Montserrat Bold"/>
                  <a:sym typeface="Montserrat Bold"/>
                </a:rPr>
                <a:t>Insuline</a:t>
              </a:r>
              <a:r>
                <a:rPr lang="en-US" sz="2378" spc="23">
                  <a:solidFill>
                    <a:srgbClr val="FBF6F3"/>
                  </a:solidFill>
                  <a:latin typeface="Montserrat Light"/>
                  <a:ea typeface="Montserrat Light"/>
                  <a:cs typeface="Montserrat Light"/>
                  <a:sym typeface="Montserrat Light"/>
                </a:rPr>
                <a:t> : aide à faire entrer le glucose dans les cellules pour qu’elles l’utilisent comme énergie.</a:t>
              </a:r>
            </a:p>
            <a:p>
              <a:pPr algn="l">
                <a:lnSpc>
                  <a:spcPts val="3567"/>
                </a:lnSpc>
              </a:pPr>
              <a:endParaRPr lang="en-US" sz="2378" spc="23">
                <a:solidFill>
                  <a:srgbClr val="FBF6F3"/>
                </a:solidFill>
                <a:latin typeface="Montserrat Light"/>
                <a:ea typeface="Montserrat Light"/>
                <a:cs typeface="Montserrat Light"/>
                <a:sym typeface="Montserrat Light"/>
              </a:endParaRPr>
            </a:p>
            <a:p>
              <a:pPr marL="513508" lvl="1" indent="-256754" algn="l">
                <a:lnSpc>
                  <a:spcPts val="3567"/>
                </a:lnSpc>
                <a:buFont typeface="Arial"/>
                <a:buChar char="•"/>
              </a:pPr>
              <a:r>
                <a:rPr lang="en-US" sz="2378" b="1" spc="23">
                  <a:solidFill>
                    <a:srgbClr val="FBF6F3"/>
                  </a:solidFill>
                  <a:latin typeface="Montserrat Bold"/>
                  <a:ea typeface="Montserrat Bold"/>
                  <a:cs typeface="Montserrat Bold"/>
                  <a:sym typeface="Montserrat Bold"/>
                </a:rPr>
                <a:t>Glucagon</a:t>
              </a:r>
              <a:r>
                <a:rPr lang="en-US" sz="2378" spc="23">
                  <a:solidFill>
                    <a:srgbClr val="FBF6F3"/>
                  </a:solidFill>
                  <a:latin typeface="Montserrat Light"/>
                  <a:ea typeface="Montserrat Light"/>
                  <a:cs typeface="Montserrat Light"/>
                  <a:sym typeface="Montserrat Light"/>
                </a:rPr>
                <a:t> : stimule le foie à libérer du glucose quand le taux de sucre dans le sang est bas.</a:t>
              </a:r>
            </a:p>
            <a:p>
              <a:pPr algn="l">
                <a:lnSpc>
                  <a:spcPts val="3567"/>
                </a:lnSpc>
              </a:pPr>
              <a:endParaRPr lang="en-US" sz="2378" spc="23">
                <a:solidFill>
                  <a:srgbClr val="FBF6F3"/>
                </a:solidFill>
                <a:latin typeface="Montserrat Light"/>
                <a:ea typeface="Montserrat Light"/>
                <a:cs typeface="Montserrat Light"/>
                <a:sym typeface="Montserrat Light"/>
              </a:endParaRPr>
            </a:p>
            <a:p>
              <a:pPr marL="513508" lvl="1" indent="-256754" algn="l">
                <a:lnSpc>
                  <a:spcPts val="3567"/>
                </a:lnSpc>
                <a:buFont typeface="Arial"/>
                <a:buChar char="•"/>
              </a:pPr>
              <a:r>
                <a:rPr lang="en-US" sz="2378" b="1" spc="23">
                  <a:solidFill>
                    <a:srgbClr val="FBF6F3"/>
                  </a:solidFill>
                  <a:latin typeface="Montserrat Bold"/>
                  <a:ea typeface="Montserrat Bold"/>
                  <a:cs typeface="Montserrat Bold"/>
                  <a:sym typeface="Montserrat Bold"/>
                </a:rPr>
                <a:t>Adrénaline</a:t>
              </a:r>
              <a:r>
                <a:rPr lang="en-US" sz="2378" spc="23">
                  <a:solidFill>
                    <a:srgbClr val="FBF6F3"/>
                  </a:solidFill>
                  <a:latin typeface="Montserrat Light"/>
                  <a:ea typeface="Montserrat Light"/>
                  <a:cs typeface="Montserrat Light"/>
                  <a:sym typeface="Montserrat Light"/>
                </a:rPr>
                <a:t> : en situation de stress ou d’effort intense, elle favorise la libération rapide de glucose pour fournir un « coup d’énergie ».</a:t>
              </a:r>
            </a:p>
            <a:p>
              <a:pPr algn="l">
                <a:lnSpc>
                  <a:spcPts val="3567"/>
                </a:lnSpc>
              </a:pPr>
              <a:endParaRPr lang="en-US" sz="2378" spc="23">
                <a:solidFill>
                  <a:srgbClr val="FBF6F3"/>
                </a:solidFill>
                <a:latin typeface="Montserrat Light"/>
                <a:ea typeface="Montserrat Light"/>
                <a:cs typeface="Montserrat Light"/>
                <a:sym typeface="Montserrat Light"/>
              </a:endParaRPr>
            </a:p>
            <a:p>
              <a:pPr algn="l">
                <a:lnSpc>
                  <a:spcPts val="112"/>
                </a:lnSpc>
              </a:pPr>
              <a:endParaRPr lang="en-US" sz="2378" spc="23">
                <a:solidFill>
                  <a:srgbClr val="FBF6F3"/>
                </a:solidFill>
                <a:latin typeface="Montserrat Light"/>
                <a:ea typeface="Montserrat Light"/>
                <a:cs typeface="Montserrat Light"/>
                <a:sym typeface="Montserrat Light"/>
              </a:endParaRPr>
            </a:p>
          </p:txBody>
        </p:sp>
      </p:grpSp>
      <p:sp>
        <p:nvSpPr>
          <p:cNvPr id="6" name="Freeform 6"/>
          <p:cNvSpPr/>
          <p:nvPr/>
        </p:nvSpPr>
        <p:spPr>
          <a:xfrm>
            <a:off x="515509" y="236022"/>
            <a:ext cx="4509370" cy="4114800"/>
          </a:xfrm>
          <a:custGeom>
            <a:avLst/>
            <a:gdLst/>
            <a:ahLst/>
            <a:cxnLst/>
            <a:rect l="l" t="t" r="r" b="b"/>
            <a:pathLst>
              <a:path w="4509370" h="4114800">
                <a:moveTo>
                  <a:pt x="0" y="0"/>
                </a:moveTo>
                <a:lnTo>
                  <a:pt x="4509370" y="0"/>
                </a:lnTo>
                <a:lnTo>
                  <a:pt x="450937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7" name="TextBox 7"/>
          <p:cNvSpPr txBox="1"/>
          <p:nvPr/>
        </p:nvSpPr>
        <p:spPr>
          <a:xfrm>
            <a:off x="215112" y="4457291"/>
            <a:ext cx="5658256" cy="4902454"/>
          </a:xfrm>
          <a:prstGeom prst="rect">
            <a:avLst/>
          </a:prstGeom>
        </p:spPr>
        <p:txBody>
          <a:bodyPr lIns="0" tIns="0" rIns="0" bIns="0" rtlCol="0" anchor="t">
            <a:spAutoFit/>
          </a:bodyPr>
          <a:lstStyle/>
          <a:p>
            <a:pPr algn="l">
              <a:lnSpc>
                <a:spcPts val="9724"/>
              </a:lnSpc>
            </a:pPr>
            <a:r>
              <a:rPr lang="en-US" sz="7717" b="1" spc="69">
                <a:solidFill>
                  <a:srgbClr val="FEB06A"/>
                </a:solidFill>
                <a:latin typeface="Montserrat Bold"/>
                <a:ea typeface="Montserrat Bold"/>
                <a:cs typeface="Montserrat Bold"/>
                <a:sym typeface="Montserrat Bold"/>
              </a:rPr>
              <a:t>Quand le corps a besoin d’énergie</a:t>
            </a:r>
          </a:p>
        </p:txBody>
      </p:sp>
      <p:sp>
        <p:nvSpPr>
          <p:cNvPr id="8" name="TextBox 8"/>
          <p:cNvSpPr txBox="1"/>
          <p:nvPr/>
        </p:nvSpPr>
        <p:spPr>
          <a:xfrm rot="339216">
            <a:off x="7830050" y="3376088"/>
            <a:ext cx="13898800" cy="290829"/>
          </a:xfrm>
          <a:prstGeom prst="rect">
            <a:avLst/>
          </a:prstGeom>
        </p:spPr>
        <p:txBody>
          <a:bodyPr lIns="0" tIns="0" rIns="0" bIns="0" rtlCol="0" anchor="t">
            <a:spAutoFit/>
          </a:bodyPr>
          <a:lstStyle/>
          <a:p>
            <a:pPr algn="ctr">
              <a:lnSpc>
                <a:spcPts val="1819"/>
              </a:lnSpc>
            </a:pPr>
            <a:r>
              <a:rPr lang="en-US" sz="2799" spc="-83">
                <a:solidFill>
                  <a:srgbClr val="F85001"/>
                </a:solidFill>
                <a:latin typeface="Handelson Two"/>
                <a:ea typeface="Handelson Two"/>
                <a:cs typeface="Handelson Two"/>
                <a:sym typeface="Handelson Two"/>
              </a:rPr>
              <a:t>COMPÉTENCE  13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0" y="-947076"/>
            <a:ext cx="8983477" cy="3895559"/>
            <a:chOff x="0" y="0"/>
            <a:chExt cx="11977969" cy="5194078"/>
          </a:xfrm>
        </p:grpSpPr>
        <p:sp>
          <p:nvSpPr>
            <p:cNvPr id="3" name="AutoShape 3"/>
            <p:cNvSpPr/>
            <p:nvPr/>
          </p:nvSpPr>
          <p:spPr>
            <a:xfrm>
              <a:off x="0" y="0"/>
              <a:ext cx="11977969" cy="5194078"/>
            </a:xfrm>
            <a:prstGeom prst="rect">
              <a:avLst/>
            </a:prstGeom>
            <a:solidFill>
              <a:srgbClr val="FEB06A"/>
            </a:solidFill>
          </p:spPr>
          <p:txBody>
            <a:bodyPr/>
            <a:lstStyle/>
            <a:p>
              <a:endParaRPr lang="fr-CA"/>
            </a:p>
          </p:txBody>
        </p:sp>
        <p:sp>
          <p:nvSpPr>
            <p:cNvPr id="4" name="TextBox 4"/>
            <p:cNvSpPr txBox="1"/>
            <p:nvPr/>
          </p:nvSpPr>
          <p:spPr>
            <a:xfrm>
              <a:off x="723167" y="1287955"/>
              <a:ext cx="10531634" cy="2580069"/>
            </a:xfrm>
            <a:prstGeom prst="rect">
              <a:avLst/>
            </a:prstGeom>
          </p:spPr>
          <p:txBody>
            <a:bodyPr lIns="0" tIns="0" rIns="0" bIns="0" rtlCol="0" anchor="t">
              <a:spAutoFit/>
            </a:bodyPr>
            <a:lstStyle/>
            <a:p>
              <a:pPr algn="l">
                <a:lnSpc>
                  <a:spcPts val="7713"/>
                </a:lnSpc>
              </a:pPr>
              <a:r>
                <a:rPr lang="en-US" sz="6122" b="1" spc="55">
                  <a:solidFill>
                    <a:srgbClr val="FBF6F3"/>
                  </a:solidFill>
                  <a:latin typeface="Montserrat Bold"/>
                  <a:ea typeface="Montserrat Bold"/>
                  <a:cs typeface="Montserrat Bold"/>
                  <a:sym typeface="Montserrat Bold"/>
                </a:rPr>
                <a:t>Les fibres alimentaires</a:t>
              </a:r>
            </a:p>
          </p:txBody>
        </p:sp>
      </p:grpSp>
      <p:sp>
        <p:nvSpPr>
          <p:cNvPr id="5" name="Freeform 5"/>
          <p:cNvSpPr/>
          <p:nvPr/>
        </p:nvSpPr>
        <p:spPr>
          <a:xfrm>
            <a:off x="9436316" y="710764"/>
            <a:ext cx="8312727" cy="8229600"/>
          </a:xfrm>
          <a:custGeom>
            <a:avLst/>
            <a:gdLst/>
            <a:ahLst/>
            <a:cxnLst/>
            <a:rect l="l" t="t" r="r" b="b"/>
            <a:pathLst>
              <a:path w="8312727" h="8229600">
                <a:moveTo>
                  <a:pt x="0" y="0"/>
                </a:moveTo>
                <a:lnTo>
                  <a:pt x="8312727" y="0"/>
                </a:lnTo>
                <a:lnTo>
                  <a:pt x="8312727" y="8229600"/>
                </a:lnTo>
                <a:lnTo>
                  <a:pt x="0" y="8229600"/>
                </a:lnTo>
                <a:lnTo>
                  <a:pt x="0" y="0"/>
                </a:lnTo>
                <a:close/>
              </a:path>
            </a:pathLst>
          </a:custGeom>
          <a:blipFill>
            <a:blip r:embed="rId2"/>
            <a:stretch>
              <a:fillRect/>
            </a:stretch>
          </a:blipFill>
        </p:spPr>
        <p:txBody>
          <a:bodyPr/>
          <a:lstStyle/>
          <a:p>
            <a:endParaRPr lang="fr-CA"/>
          </a:p>
        </p:txBody>
      </p:sp>
      <p:sp>
        <p:nvSpPr>
          <p:cNvPr id="6" name="TextBox 6"/>
          <p:cNvSpPr txBox="1"/>
          <p:nvPr/>
        </p:nvSpPr>
        <p:spPr>
          <a:xfrm>
            <a:off x="171719" y="3228773"/>
            <a:ext cx="8811758" cy="6790576"/>
          </a:xfrm>
          <a:prstGeom prst="rect">
            <a:avLst/>
          </a:prstGeom>
        </p:spPr>
        <p:txBody>
          <a:bodyPr lIns="0" tIns="0" rIns="0" bIns="0" rtlCol="0" anchor="t">
            <a:spAutoFit/>
          </a:bodyPr>
          <a:lstStyle/>
          <a:p>
            <a:pPr algn="l">
              <a:lnSpc>
                <a:spcPts val="4154"/>
              </a:lnSpc>
            </a:pPr>
            <a:r>
              <a:rPr lang="en-US" sz="2769" spc="27">
                <a:solidFill>
                  <a:srgbClr val="FEB06A"/>
                </a:solidFill>
                <a:latin typeface="Montserrat Light"/>
                <a:ea typeface="Montserrat Light"/>
                <a:cs typeface="Montserrat Light"/>
                <a:sym typeface="Montserrat Light"/>
              </a:rPr>
              <a:t>Les fibres alimentaires comprennent la cellulose (</a:t>
            </a:r>
            <a:r>
              <a:rPr lang="en-US" sz="2769" i="1" spc="27">
                <a:solidFill>
                  <a:srgbClr val="FEB06A"/>
                </a:solidFill>
                <a:latin typeface="Montserrat Light Italics"/>
                <a:ea typeface="Montserrat Light Italics"/>
                <a:cs typeface="Montserrat Light Italics"/>
                <a:sym typeface="Montserrat Light Italics"/>
              </a:rPr>
              <a:t>insoluble et aide au transit intestinal</a:t>
            </a:r>
            <a:r>
              <a:rPr lang="en-US" sz="2769" spc="27">
                <a:solidFill>
                  <a:srgbClr val="FEB06A"/>
                </a:solidFill>
                <a:latin typeface="Montserrat Light"/>
                <a:ea typeface="Montserrat Light"/>
                <a:cs typeface="Montserrat Light"/>
                <a:sym typeface="Montserrat Light"/>
              </a:rPr>
              <a:t>), la lignine (</a:t>
            </a:r>
            <a:r>
              <a:rPr lang="en-US" sz="2769" i="1" spc="27">
                <a:solidFill>
                  <a:srgbClr val="FEB06A"/>
                </a:solidFill>
                <a:latin typeface="Montserrat Light Italics"/>
                <a:ea typeface="Montserrat Light Italics"/>
                <a:cs typeface="Montserrat Light Italics"/>
                <a:sym typeface="Montserrat Light Italics"/>
              </a:rPr>
              <a:t>contribue à la régularité intestinale</a:t>
            </a:r>
            <a:r>
              <a:rPr lang="en-US" sz="2769" spc="27">
                <a:solidFill>
                  <a:srgbClr val="FEB06A"/>
                </a:solidFill>
                <a:latin typeface="Montserrat Light"/>
                <a:ea typeface="Montserrat Light"/>
                <a:cs typeface="Montserrat Light"/>
                <a:sym typeface="Montserrat Light"/>
              </a:rPr>
              <a:t>) et la pectine(</a:t>
            </a:r>
            <a:r>
              <a:rPr lang="en-US" sz="2769" i="1" spc="27">
                <a:solidFill>
                  <a:srgbClr val="FEB06A"/>
                </a:solidFill>
                <a:latin typeface="Montserrat Light Italics"/>
                <a:ea typeface="Montserrat Light Italics"/>
                <a:cs typeface="Montserrat Light Italics"/>
                <a:sym typeface="Montserrat Light Italics"/>
              </a:rPr>
              <a:t>forme un gel dans l’intestin, ce qui aide à réguler la glycémie et le cholestérol</a:t>
            </a:r>
            <a:r>
              <a:rPr lang="en-US" sz="2769" spc="27">
                <a:solidFill>
                  <a:srgbClr val="FEB06A"/>
                </a:solidFill>
                <a:latin typeface="Montserrat Light"/>
                <a:ea typeface="Montserrat Light"/>
                <a:cs typeface="Montserrat Light"/>
                <a:sym typeface="Montserrat Light"/>
              </a:rPr>
              <a:t>). </a:t>
            </a:r>
          </a:p>
          <a:p>
            <a:pPr algn="l">
              <a:lnSpc>
                <a:spcPts val="4154"/>
              </a:lnSpc>
            </a:pPr>
            <a:endParaRPr lang="en-US" sz="2769" spc="27">
              <a:solidFill>
                <a:srgbClr val="FEB06A"/>
              </a:solidFill>
              <a:latin typeface="Montserrat Light"/>
              <a:ea typeface="Montserrat Light"/>
              <a:cs typeface="Montserrat Light"/>
              <a:sym typeface="Montserrat Light"/>
            </a:endParaRPr>
          </a:p>
          <a:p>
            <a:pPr algn="l">
              <a:lnSpc>
                <a:spcPts val="4154"/>
              </a:lnSpc>
            </a:pPr>
            <a:r>
              <a:rPr lang="en-US" sz="2769" spc="27">
                <a:solidFill>
                  <a:srgbClr val="FEB06A"/>
                </a:solidFill>
                <a:latin typeface="Montserrat Light"/>
                <a:ea typeface="Montserrat Light"/>
                <a:cs typeface="Montserrat Light"/>
                <a:sym typeface="Montserrat Light"/>
              </a:rPr>
              <a:t>Ce sont des glucides que notre organisme ne digère pas et n’assimile pas, donc elles n’apportent aucune calorie.</a:t>
            </a:r>
          </a:p>
          <a:p>
            <a:pPr algn="l">
              <a:lnSpc>
                <a:spcPts val="4154"/>
              </a:lnSpc>
            </a:pPr>
            <a:endParaRPr lang="en-US" sz="2769" spc="27">
              <a:solidFill>
                <a:srgbClr val="FEB06A"/>
              </a:solidFill>
              <a:latin typeface="Montserrat Light"/>
              <a:ea typeface="Montserrat Light"/>
              <a:cs typeface="Montserrat Light"/>
              <a:sym typeface="Montserrat Light"/>
            </a:endParaRPr>
          </a:p>
          <a:p>
            <a:pPr algn="l">
              <a:lnSpc>
                <a:spcPts val="4154"/>
              </a:lnSpc>
            </a:pPr>
            <a:r>
              <a:rPr lang="en-US" sz="2769" spc="27">
                <a:solidFill>
                  <a:srgbClr val="FEB06A"/>
                </a:solidFill>
                <a:latin typeface="Montserrat Light"/>
                <a:ea typeface="Montserrat Light"/>
                <a:cs typeface="Montserrat Light"/>
                <a:sym typeface="Montserrat Light"/>
              </a:rPr>
              <a:t>Cependant, elles jouent un rôle très important dans l’alimentation, notamment pour la santé digestive.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87733" y="-362211"/>
            <a:ext cx="18663466" cy="5505711"/>
          </a:xfrm>
          <a:custGeom>
            <a:avLst/>
            <a:gdLst/>
            <a:ahLst/>
            <a:cxnLst/>
            <a:rect l="l" t="t" r="r" b="b"/>
            <a:pathLst>
              <a:path w="18663466" h="5505711">
                <a:moveTo>
                  <a:pt x="0" y="0"/>
                </a:moveTo>
                <a:lnTo>
                  <a:pt x="18663466" y="0"/>
                </a:lnTo>
                <a:lnTo>
                  <a:pt x="18663466" y="5505711"/>
                </a:lnTo>
                <a:lnTo>
                  <a:pt x="0" y="5505711"/>
                </a:lnTo>
                <a:lnTo>
                  <a:pt x="0" y="0"/>
                </a:lnTo>
                <a:close/>
              </a:path>
            </a:pathLst>
          </a:custGeom>
          <a:blipFill>
            <a:blip r:embed="rId4"/>
            <a:stretch>
              <a:fillRect t="-62923" b="-62923"/>
            </a:stretch>
          </a:blipFill>
        </p:spPr>
        <p:txBody>
          <a:bodyPr/>
          <a:lstStyle/>
          <a:p>
            <a:endParaRPr lang="fr-CA"/>
          </a:p>
        </p:txBody>
      </p:sp>
      <p:sp>
        <p:nvSpPr>
          <p:cNvPr id="3" name="AutoShape 3"/>
          <p:cNvSpPr/>
          <p:nvPr/>
        </p:nvSpPr>
        <p:spPr>
          <a:xfrm>
            <a:off x="1028700" y="1028700"/>
            <a:ext cx="7943022" cy="8229600"/>
          </a:xfrm>
          <a:prstGeom prst="rect">
            <a:avLst/>
          </a:prstGeom>
          <a:solidFill>
            <a:srgbClr val="FBF6F3"/>
          </a:solidFill>
        </p:spPr>
        <p:txBody>
          <a:bodyPr/>
          <a:lstStyle/>
          <a:p>
            <a:endParaRPr lang="fr-CA"/>
          </a:p>
        </p:txBody>
      </p:sp>
      <p:sp>
        <p:nvSpPr>
          <p:cNvPr id="4" name="AutoShape 4"/>
          <p:cNvSpPr/>
          <p:nvPr/>
        </p:nvSpPr>
        <p:spPr>
          <a:xfrm>
            <a:off x="9316278" y="1028700"/>
            <a:ext cx="7943022" cy="8229600"/>
          </a:xfrm>
          <a:prstGeom prst="rect">
            <a:avLst/>
          </a:prstGeom>
          <a:solidFill>
            <a:srgbClr val="FBF6F3"/>
          </a:solidFill>
        </p:spPr>
        <p:txBody>
          <a:bodyPr/>
          <a:lstStyle/>
          <a:p>
            <a:endParaRPr lang="fr-CA"/>
          </a:p>
        </p:txBody>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t="7286" b="7286"/>
          <a:stretch>
            <a:fillRect/>
          </a:stretch>
        </p:blipFill>
        <p:spPr>
          <a:xfrm>
            <a:off x="9316278" y="1028700"/>
            <a:ext cx="7943022" cy="3867766"/>
          </a:xfrm>
          <a:prstGeom prst="rect">
            <a:avLst/>
          </a:prstGeom>
        </p:spPr>
      </p:pic>
      <p:sp>
        <p:nvSpPr>
          <p:cNvPr id="6" name="Freeform 6"/>
          <p:cNvSpPr/>
          <p:nvPr/>
        </p:nvSpPr>
        <p:spPr>
          <a:xfrm>
            <a:off x="1028700" y="1028700"/>
            <a:ext cx="7943022" cy="3867766"/>
          </a:xfrm>
          <a:custGeom>
            <a:avLst/>
            <a:gdLst/>
            <a:ahLst/>
            <a:cxnLst/>
            <a:rect l="l" t="t" r="r" b="b"/>
            <a:pathLst>
              <a:path w="7943022" h="3867766">
                <a:moveTo>
                  <a:pt x="0" y="0"/>
                </a:moveTo>
                <a:lnTo>
                  <a:pt x="7943022" y="0"/>
                </a:lnTo>
                <a:lnTo>
                  <a:pt x="7943022" y="3867766"/>
                </a:lnTo>
                <a:lnTo>
                  <a:pt x="0" y="3867766"/>
                </a:lnTo>
                <a:lnTo>
                  <a:pt x="0" y="0"/>
                </a:lnTo>
                <a:close/>
              </a:path>
            </a:pathLst>
          </a:custGeom>
          <a:blipFill>
            <a:blip r:embed="rId6"/>
            <a:stretch>
              <a:fillRect t="-40150" r="-55509" b="-72623"/>
            </a:stretch>
          </a:blipFill>
        </p:spPr>
        <p:txBody>
          <a:bodyPr/>
          <a:lstStyle/>
          <a:p>
            <a:endParaRPr lang="fr-CA"/>
          </a:p>
        </p:txBody>
      </p:sp>
      <p:grpSp>
        <p:nvGrpSpPr>
          <p:cNvPr id="7" name="Group 7"/>
          <p:cNvGrpSpPr/>
          <p:nvPr/>
        </p:nvGrpSpPr>
        <p:grpSpPr>
          <a:xfrm>
            <a:off x="1434777" y="6563279"/>
            <a:ext cx="7130868" cy="2216069"/>
            <a:chOff x="0" y="0"/>
            <a:chExt cx="9507824" cy="2954759"/>
          </a:xfrm>
        </p:grpSpPr>
        <p:sp>
          <p:nvSpPr>
            <p:cNvPr id="8" name="TextBox 8"/>
            <p:cNvSpPr txBox="1"/>
            <p:nvPr/>
          </p:nvSpPr>
          <p:spPr>
            <a:xfrm>
              <a:off x="0" y="0"/>
              <a:ext cx="9507824" cy="571500"/>
            </a:xfrm>
            <a:prstGeom prst="rect">
              <a:avLst/>
            </a:prstGeom>
          </p:spPr>
          <p:txBody>
            <a:bodyPr lIns="0" tIns="0" rIns="0" bIns="0" rtlCol="0" anchor="t">
              <a:spAutoFit/>
            </a:bodyPr>
            <a:lstStyle/>
            <a:p>
              <a:pPr algn="ctr">
                <a:lnSpc>
                  <a:spcPts val="3438"/>
                </a:lnSpc>
              </a:pPr>
              <a:r>
                <a:rPr lang="en-US" sz="2865" b="1" spc="212">
                  <a:solidFill>
                    <a:srgbClr val="FEB06A"/>
                  </a:solidFill>
                  <a:latin typeface="Montserrat Bold"/>
                  <a:ea typeface="Montserrat Bold"/>
                  <a:cs typeface="Montserrat Bold"/>
                  <a:sym typeface="Montserrat Bold"/>
                </a:rPr>
                <a:t>Fibres insolubles</a:t>
              </a:r>
            </a:p>
          </p:txBody>
        </p:sp>
        <p:sp>
          <p:nvSpPr>
            <p:cNvPr id="9" name="TextBox 9"/>
            <p:cNvSpPr txBox="1"/>
            <p:nvPr/>
          </p:nvSpPr>
          <p:spPr>
            <a:xfrm>
              <a:off x="0" y="1065761"/>
              <a:ext cx="9507824" cy="1477518"/>
            </a:xfrm>
            <a:prstGeom prst="rect">
              <a:avLst/>
            </a:prstGeom>
          </p:spPr>
          <p:txBody>
            <a:bodyPr lIns="0" tIns="0" rIns="0" bIns="0" rtlCol="0" anchor="t">
              <a:spAutoFit/>
            </a:bodyPr>
            <a:lstStyle/>
            <a:p>
              <a:pPr algn="ctr">
                <a:lnSpc>
                  <a:spcPts val="3060"/>
                </a:lnSpc>
              </a:pPr>
              <a:r>
                <a:rPr lang="en-US" sz="2039" spc="20">
                  <a:solidFill>
                    <a:srgbClr val="FEB06A"/>
                  </a:solidFill>
                  <a:latin typeface="Montserrat Light"/>
                  <a:ea typeface="Montserrat Light"/>
                  <a:cs typeface="Montserrat Light"/>
                  <a:sym typeface="Montserrat Light"/>
                </a:rPr>
                <a:t>Elles accélèrent le passage des matières fécales dans le tube digestif, ce qui favorise un bon transit et aide à prévenir la constipation.</a:t>
              </a:r>
            </a:p>
          </p:txBody>
        </p:sp>
      </p:grpSp>
      <p:grpSp>
        <p:nvGrpSpPr>
          <p:cNvPr id="10" name="Group 10"/>
          <p:cNvGrpSpPr/>
          <p:nvPr/>
        </p:nvGrpSpPr>
        <p:grpSpPr>
          <a:xfrm>
            <a:off x="9722355" y="6563279"/>
            <a:ext cx="7130868" cy="2539919"/>
            <a:chOff x="0" y="0"/>
            <a:chExt cx="9507824" cy="3386559"/>
          </a:xfrm>
        </p:grpSpPr>
        <p:sp>
          <p:nvSpPr>
            <p:cNvPr id="11" name="TextBox 11"/>
            <p:cNvSpPr txBox="1"/>
            <p:nvPr/>
          </p:nvSpPr>
          <p:spPr>
            <a:xfrm>
              <a:off x="0" y="9525"/>
              <a:ext cx="9507824" cy="561975"/>
            </a:xfrm>
            <a:prstGeom prst="rect">
              <a:avLst/>
            </a:prstGeom>
          </p:spPr>
          <p:txBody>
            <a:bodyPr lIns="0" tIns="0" rIns="0" bIns="0" rtlCol="0" anchor="t">
              <a:spAutoFit/>
            </a:bodyPr>
            <a:lstStyle/>
            <a:p>
              <a:pPr algn="ctr">
                <a:lnSpc>
                  <a:spcPts val="3390"/>
                </a:lnSpc>
              </a:pPr>
              <a:r>
                <a:rPr lang="en-US" sz="2825" b="1" spc="209">
                  <a:solidFill>
                    <a:srgbClr val="FEB06A"/>
                  </a:solidFill>
                  <a:latin typeface="Montserrat Bold"/>
                  <a:ea typeface="Montserrat Bold"/>
                  <a:cs typeface="Montserrat Bold"/>
                  <a:sym typeface="Montserrat Bold"/>
                </a:rPr>
                <a:t>Fibres solubles</a:t>
              </a:r>
            </a:p>
          </p:txBody>
        </p:sp>
        <p:sp>
          <p:nvSpPr>
            <p:cNvPr id="12" name="TextBox 12"/>
            <p:cNvSpPr txBox="1"/>
            <p:nvPr/>
          </p:nvSpPr>
          <p:spPr>
            <a:xfrm>
              <a:off x="0" y="989561"/>
              <a:ext cx="9507824" cy="1985518"/>
            </a:xfrm>
            <a:prstGeom prst="rect">
              <a:avLst/>
            </a:prstGeom>
          </p:spPr>
          <p:txBody>
            <a:bodyPr lIns="0" tIns="0" rIns="0" bIns="0" rtlCol="0" anchor="t">
              <a:spAutoFit/>
            </a:bodyPr>
            <a:lstStyle/>
            <a:p>
              <a:pPr algn="ctr">
                <a:lnSpc>
                  <a:spcPts val="3060"/>
                </a:lnSpc>
              </a:pPr>
              <a:r>
                <a:rPr lang="en-US" sz="2039" spc="20">
                  <a:solidFill>
                    <a:srgbClr val="FEB06A"/>
                  </a:solidFill>
                  <a:latin typeface="Montserrat Light"/>
                  <a:ea typeface="Montserrat Light"/>
                  <a:cs typeface="Montserrat Light"/>
                  <a:sym typeface="Montserrat Light"/>
                </a:rPr>
                <a:t>Elles ralentissent la digestion, forment un gel dans l’intestin et augmentent la masse fécale. Elles contribuent aussi à réguler la glycémie et le cholestérol.</a:t>
              </a:r>
            </a:p>
          </p:txBody>
        </p:sp>
      </p:grpSp>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491242" y="0"/>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491242" y="727963"/>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491242" y="2534766"/>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8" name="Group 8"/>
          <p:cNvGrpSpPr/>
          <p:nvPr/>
        </p:nvGrpSpPr>
        <p:grpSpPr>
          <a:xfrm rot="-10800000">
            <a:off x="5491242" y="4169003"/>
            <a:ext cx="2025491" cy="300737"/>
            <a:chOff x="0" y="0"/>
            <a:chExt cx="3583940" cy="532130"/>
          </a:xfrm>
        </p:grpSpPr>
        <p:sp>
          <p:nvSpPr>
            <p:cNvPr id="9" name="Freeform 9"/>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10" name="Group 10"/>
          <p:cNvGrpSpPr/>
          <p:nvPr/>
        </p:nvGrpSpPr>
        <p:grpSpPr>
          <a:xfrm rot="-10800000">
            <a:off x="5491242" y="5803240"/>
            <a:ext cx="2025491" cy="300737"/>
            <a:chOff x="0" y="0"/>
            <a:chExt cx="3583940" cy="532130"/>
          </a:xfrm>
        </p:grpSpPr>
        <p:sp>
          <p:nvSpPr>
            <p:cNvPr id="11" name="Freeform 11"/>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12" name="Group 12"/>
          <p:cNvGrpSpPr/>
          <p:nvPr/>
        </p:nvGrpSpPr>
        <p:grpSpPr>
          <a:xfrm rot="-10800000">
            <a:off x="5491242" y="7470594"/>
            <a:ext cx="2025491" cy="300737"/>
            <a:chOff x="0" y="0"/>
            <a:chExt cx="3583940" cy="532130"/>
          </a:xfrm>
        </p:grpSpPr>
        <p:sp>
          <p:nvSpPr>
            <p:cNvPr id="13" name="Freeform 13"/>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14" name="Freeform 14"/>
          <p:cNvSpPr/>
          <p:nvPr/>
        </p:nvSpPr>
        <p:spPr>
          <a:xfrm>
            <a:off x="1191816" y="3239096"/>
            <a:ext cx="3437450" cy="3808809"/>
          </a:xfrm>
          <a:custGeom>
            <a:avLst/>
            <a:gdLst/>
            <a:ahLst/>
            <a:cxnLst/>
            <a:rect l="l" t="t" r="r" b="b"/>
            <a:pathLst>
              <a:path w="3437450" h="3808809">
                <a:moveTo>
                  <a:pt x="0" y="0"/>
                </a:moveTo>
                <a:lnTo>
                  <a:pt x="3437449" y="0"/>
                </a:lnTo>
                <a:lnTo>
                  <a:pt x="3437449" y="3808808"/>
                </a:lnTo>
                <a:lnTo>
                  <a:pt x="0" y="3808808"/>
                </a:lnTo>
                <a:lnTo>
                  <a:pt x="0" y="0"/>
                </a:lnTo>
                <a:close/>
              </a:path>
            </a:pathLst>
          </a:custGeom>
          <a:blipFill>
            <a:blip r:embed="rId3"/>
            <a:stretch>
              <a:fillRect/>
            </a:stretch>
          </a:blipFill>
        </p:spPr>
        <p:txBody>
          <a:bodyPr/>
          <a:lstStyle/>
          <a:p>
            <a:endParaRPr lang="fr-CA"/>
          </a:p>
        </p:txBody>
      </p:sp>
      <p:sp>
        <p:nvSpPr>
          <p:cNvPr id="15" name="TextBox 15"/>
          <p:cNvSpPr txBox="1"/>
          <p:nvPr/>
        </p:nvSpPr>
        <p:spPr>
          <a:xfrm>
            <a:off x="1028700" y="849756"/>
            <a:ext cx="4059245" cy="15905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Fonctions des fibres</a:t>
            </a:r>
          </a:p>
        </p:txBody>
      </p:sp>
      <p:grpSp>
        <p:nvGrpSpPr>
          <p:cNvPr id="16" name="Group 16"/>
          <p:cNvGrpSpPr/>
          <p:nvPr/>
        </p:nvGrpSpPr>
        <p:grpSpPr>
          <a:xfrm>
            <a:off x="7916783" y="190314"/>
            <a:ext cx="9909739" cy="857875"/>
            <a:chOff x="0" y="0"/>
            <a:chExt cx="13212985" cy="1143834"/>
          </a:xfrm>
        </p:grpSpPr>
        <p:sp>
          <p:nvSpPr>
            <p:cNvPr id="17" name="TextBox 17"/>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18" name="TextBox 18"/>
            <p:cNvSpPr txBox="1"/>
            <p:nvPr/>
          </p:nvSpPr>
          <p:spPr>
            <a:xfrm>
              <a:off x="0" y="706827"/>
              <a:ext cx="13212985" cy="462406"/>
            </a:xfrm>
            <a:prstGeom prst="rect">
              <a:avLst/>
            </a:prstGeom>
          </p:spPr>
          <p:txBody>
            <a:bodyPr lIns="0" tIns="0" rIns="0" bIns="0" rtlCol="0" anchor="t">
              <a:spAutoFit/>
            </a:bodyPr>
            <a:lstStyle/>
            <a:p>
              <a:pPr algn="l">
                <a:lnSpc>
                  <a:spcPts val="3033"/>
                </a:lnSpc>
              </a:pPr>
              <a:r>
                <a:rPr lang="en-US" sz="2022" spc="20">
                  <a:solidFill>
                    <a:srgbClr val="FEB06A"/>
                  </a:solidFill>
                  <a:latin typeface="Montserrat Light"/>
                  <a:ea typeface="Montserrat Light"/>
                  <a:cs typeface="Montserrat Light"/>
                  <a:sym typeface="Montserrat Light"/>
                </a:rPr>
                <a:t>Régulariser la fonction d’élimination intestinale</a:t>
              </a:r>
            </a:p>
          </p:txBody>
        </p:sp>
      </p:grpSp>
      <p:grpSp>
        <p:nvGrpSpPr>
          <p:cNvPr id="19" name="Group 19"/>
          <p:cNvGrpSpPr/>
          <p:nvPr/>
        </p:nvGrpSpPr>
        <p:grpSpPr>
          <a:xfrm>
            <a:off x="7916783" y="1992868"/>
            <a:ext cx="8405880" cy="842635"/>
            <a:chOff x="0" y="0"/>
            <a:chExt cx="11207840" cy="1123513"/>
          </a:xfrm>
        </p:grpSpPr>
        <p:sp>
          <p:nvSpPr>
            <p:cNvPr id="20" name="TextBox 20"/>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21" name="TextBox 21"/>
            <p:cNvSpPr txBox="1"/>
            <p:nvPr/>
          </p:nvSpPr>
          <p:spPr>
            <a:xfrm>
              <a:off x="0" y="706827"/>
              <a:ext cx="11207840" cy="442086"/>
            </a:xfrm>
            <a:prstGeom prst="rect">
              <a:avLst/>
            </a:prstGeom>
          </p:spPr>
          <p:txBody>
            <a:bodyPr lIns="0" tIns="0" rIns="0" bIns="0" rtlCol="0" anchor="t">
              <a:spAutoFit/>
            </a:bodyPr>
            <a:lstStyle/>
            <a:p>
              <a:pPr algn="l">
                <a:lnSpc>
                  <a:spcPts val="2883"/>
                </a:lnSpc>
              </a:pPr>
              <a:r>
                <a:rPr lang="en-US" sz="1922" spc="19">
                  <a:solidFill>
                    <a:srgbClr val="FEB06A"/>
                  </a:solidFill>
                  <a:latin typeface="Montserrat Light"/>
                  <a:ea typeface="Montserrat Light"/>
                  <a:cs typeface="Montserrat Light"/>
                  <a:sym typeface="Montserrat Light"/>
                </a:rPr>
                <a:t>Diminuer le taux de cholestérol sanguin</a:t>
              </a:r>
            </a:p>
          </p:txBody>
        </p:sp>
      </p:grpSp>
      <p:sp>
        <p:nvSpPr>
          <p:cNvPr id="22" name="TextBox 22"/>
          <p:cNvSpPr txBox="1"/>
          <p:nvPr/>
        </p:nvSpPr>
        <p:spPr>
          <a:xfrm>
            <a:off x="7916783" y="4162376"/>
            <a:ext cx="9909739" cy="345852"/>
          </a:xfrm>
          <a:prstGeom prst="rect">
            <a:avLst/>
          </a:prstGeom>
        </p:spPr>
        <p:txBody>
          <a:bodyPr lIns="0" tIns="0" rIns="0" bIns="0" rtlCol="0" anchor="t">
            <a:spAutoFit/>
          </a:bodyPr>
          <a:lstStyle/>
          <a:p>
            <a:pPr algn="l">
              <a:lnSpc>
                <a:spcPts val="2883"/>
              </a:lnSpc>
            </a:pPr>
            <a:r>
              <a:rPr lang="en-US" sz="1922" spc="19">
                <a:solidFill>
                  <a:srgbClr val="FEB06A"/>
                </a:solidFill>
                <a:latin typeface="Montserrat Light"/>
                <a:ea typeface="Montserrat Light"/>
                <a:cs typeface="Montserrat Light"/>
                <a:sym typeface="Montserrat Light"/>
              </a:rPr>
              <a:t>Stabilise la glycémie</a:t>
            </a:r>
          </a:p>
        </p:txBody>
      </p:sp>
      <p:grpSp>
        <p:nvGrpSpPr>
          <p:cNvPr id="23" name="Group 23"/>
          <p:cNvGrpSpPr/>
          <p:nvPr/>
        </p:nvGrpSpPr>
        <p:grpSpPr>
          <a:xfrm>
            <a:off x="7916783" y="5194028"/>
            <a:ext cx="9909739" cy="842635"/>
            <a:chOff x="0" y="0"/>
            <a:chExt cx="13212985" cy="1123513"/>
          </a:xfrm>
        </p:grpSpPr>
        <p:sp>
          <p:nvSpPr>
            <p:cNvPr id="24" name="TextBox 24"/>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5" name="TextBox 25"/>
            <p:cNvSpPr txBox="1"/>
            <p:nvPr/>
          </p:nvSpPr>
          <p:spPr>
            <a:xfrm>
              <a:off x="0" y="706827"/>
              <a:ext cx="13212985" cy="442086"/>
            </a:xfrm>
            <a:prstGeom prst="rect">
              <a:avLst/>
            </a:prstGeom>
          </p:spPr>
          <p:txBody>
            <a:bodyPr lIns="0" tIns="0" rIns="0" bIns="0" rtlCol="0" anchor="t">
              <a:spAutoFit/>
            </a:bodyPr>
            <a:lstStyle/>
            <a:p>
              <a:pPr algn="l">
                <a:lnSpc>
                  <a:spcPts val="2883"/>
                </a:lnSpc>
              </a:pPr>
              <a:r>
                <a:rPr lang="en-US" sz="1922" spc="19">
                  <a:solidFill>
                    <a:srgbClr val="FEB06A"/>
                  </a:solidFill>
                  <a:latin typeface="Montserrat"/>
                  <a:ea typeface="Montserrat"/>
                  <a:cs typeface="Montserrat"/>
                  <a:sym typeface="Montserrat"/>
                </a:rPr>
                <a:t>Supprime la faim après le repas</a:t>
              </a:r>
            </a:p>
          </p:txBody>
        </p:sp>
      </p:grpSp>
      <p:sp>
        <p:nvSpPr>
          <p:cNvPr id="26" name="TextBox 26"/>
          <p:cNvSpPr txBox="1"/>
          <p:nvPr/>
        </p:nvSpPr>
        <p:spPr>
          <a:xfrm>
            <a:off x="7916783" y="7413444"/>
            <a:ext cx="9909739" cy="345852"/>
          </a:xfrm>
          <a:prstGeom prst="rect">
            <a:avLst/>
          </a:prstGeom>
        </p:spPr>
        <p:txBody>
          <a:bodyPr lIns="0" tIns="0" rIns="0" bIns="0" rtlCol="0" anchor="t">
            <a:spAutoFit/>
          </a:bodyPr>
          <a:lstStyle/>
          <a:p>
            <a:pPr algn="l">
              <a:lnSpc>
                <a:spcPts val="2883"/>
              </a:lnSpc>
            </a:pPr>
            <a:r>
              <a:rPr lang="en-US" sz="1922" spc="19">
                <a:solidFill>
                  <a:srgbClr val="FEB06A"/>
                </a:solidFill>
                <a:latin typeface="Montserrat"/>
                <a:ea typeface="Montserrat"/>
                <a:cs typeface="Montserrat"/>
                <a:sym typeface="Montserrat"/>
              </a:rPr>
              <a:t>Protège contre le cancer du côlon et du rectum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491242" y="0"/>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491242" y="1644580"/>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491242" y="4661730"/>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8" name="Freeform 8"/>
          <p:cNvSpPr/>
          <p:nvPr/>
        </p:nvSpPr>
        <p:spPr>
          <a:xfrm>
            <a:off x="1448904" y="3482014"/>
            <a:ext cx="2646868" cy="2660169"/>
          </a:xfrm>
          <a:custGeom>
            <a:avLst/>
            <a:gdLst/>
            <a:ahLst/>
            <a:cxnLst/>
            <a:rect l="l" t="t" r="r" b="b"/>
            <a:pathLst>
              <a:path w="2646868" h="2660169">
                <a:moveTo>
                  <a:pt x="0" y="0"/>
                </a:moveTo>
                <a:lnTo>
                  <a:pt x="2646868" y="0"/>
                </a:lnTo>
                <a:lnTo>
                  <a:pt x="2646868" y="2660169"/>
                </a:lnTo>
                <a:lnTo>
                  <a:pt x="0" y="2660169"/>
                </a:lnTo>
                <a:lnTo>
                  <a:pt x="0" y="0"/>
                </a:lnTo>
                <a:close/>
              </a:path>
            </a:pathLst>
          </a:custGeom>
          <a:blipFill>
            <a:blip r:embed="rId3"/>
            <a:stretch>
              <a:fillRect/>
            </a:stretch>
          </a:blipFill>
        </p:spPr>
        <p:txBody>
          <a:bodyPr/>
          <a:lstStyle/>
          <a:p>
            <a:endParaRPr lang="fr-CA"/>
          </a:p>
        </p:txBody>
      </p:sp>
      <p:sp>
        <p:nvSpPr>
          <p:cNvPr id="9" name="TextBox 9"/>
          <p:cNvSpPr txBox="1"/>
          <p:nvPr/>
        </p:nvSpPr>
        <p:spPr>
          <a:xfrm>
            <a:off x="1028700" y="1000125"/>
            <a:ext cx="4059245" cy="15905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Élimination des fibres</a:t>
            </a:r>
          </a:p>
        </p:txBody>
      </p:sp>
      <p:grpSp>
        <p:nvGrpSpPr>
          <p:cNvPr id="10" name="Group 10"/>
          <p:cNvGrpSpPr/>
          <p:nvPr/>
        </p:nvGrpSpPr>
        <p:grpSpPr>
          <a:xfrm>
            <a:off x="7916783" y="1028700"/>
            <a:ext cx="8405880" cy="1833236"/>
            <a:chOff x="0" y="0"/>
            <a:chExt cx="11207840" cy="2444314"/>
          </a:xfrm>
        </p:grpSpPr>
        <p:sp>
          <p:nvSpPr>
            <p:cNvPr id="11" name="TextBox 11"/>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2" name="TextBox 12"/>
            <p:cNvSpPr txBox="1"/>
            <p:nvPr/>
          </p:nvSpPr>
          <p:spPr>
            <a:xfrm>
              <a:off x="0" y="697302"/>
              <a:ext cx="11207840" cy="17724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Fibres insolubles : Elles traversent le système digestif presque intactes et sont évacuées avec les matières fécales.</a:t>
              </a:r>
            </a:p>
          </p:txBody>
        </p:sp>
      </p:grpSp>
      <p:sp>
        <p:nvSpPr>
          <p:cNvPr id="13" name="TextBox 13"/>
          <p:cNvSpPr txBox="1"/>
          <p:nvPr/>
        </p:nvSpPr>
        <p:spPr>
          <a:xfrm>
            <a:off x="7916783" y="4480020"/>
            <a:ext cx="8405880" cy="1803178"/>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Fibres solubles : Elles se transforment en gel dans l’intestin, sont partiellement fermentées par les bactéries du côlon, puis les résidus sont éliminés dans les selles</a:t>
            </a:r>
          </a:p>
        </p:txBody>
      </p:sp>
      <p:sp>
        <p:nvSpPr>
          <p:cNvPr id="14" name="TextBox 14"/>
          <p:cNvSpPr txBox="1"/>
          <p:nvPr/>
        </p:nvSpPr>
        <p:spPr>
          <a:xfrm>
            <a:off x="7916783" y="7482214"/>
            <a:ext cx="9909739" cy="521208"/>
          </a:xfrm>
          <a:prstGeom prst="rect">
            <a:avLst/>
          </a:prstGeom>
        </p:spPr>
        <p:txBody>
          <a:bodyPr lIns="0" tIns="0" rIns="0" bIns="0" rtlCol="0" anchor="t">
            <a:spAutoFit/>
          </a:bodyPr>
          <a:lstStyle/>
          <a:p>
            <a:pPr algn="l">
              <a:lnSpc>
                <a:spcPts val="4346"/>
              </a:lnSpc>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218219" y="2984096"/>
            <a:ext cx="18724438" cy="6699290"/>
          </a:xfrm>
          <a:prstGeom prst="rect">
            <a:avLst/>
          </a:prstGeom>
          <a:solidFill>
            <a:srgbClr val="FBF6F3"/>
          </a:solidFill>
        </p:spPr>
        <p:txBody>
          <a:bodyPr/>
          <a:lstStyle/>
          <a:p>
            <a:endParaRPr lang="fr-CA"/>
          </a:p>
        </p:txBody>
      </p:sp>
      <p:grpSp>
        <p:nvGrpSpPr>
          <p:cNvPr id="3" name="Group 3"/>
          <p:cNvGrpSpPr/>
          <p:nvPr/>
        </p:nvGrpSpPr>
        <p:grpSpPr>
          <a:xfrm>
            <a:off x="2115259" y="3575156"/>
            <a:ext cx="275264" cy="27526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grpSp>
        <p:nvGrpSpPr>
          <p:cNvPr id="5" name="Group 5"/>
          <p:cNvGrpSpPr/>
          <p:nvPr/>
        </p:nvGrpSpPr>
        <p:grpSpPr>
          <a:xfrm>
            <a:off x="9842785" y="3850420"/>
            <a:ext cx="275264" cy="275264"/>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EB06A"/>
            </a:solidFill>
          </p:spPr>
          <p:txBody>
            <a:bodyPr/>
            <a:lstStyle/>
            <a:p>
              <a:endParaRPr lang="fr-CA"/>
            </a:p>
          </p:txBody>
        </p:sp>
      </p:grpSp>
      <p:sp>
        <p:nvSpPr>
          <p:cNvPr id="7" name="TextBox 7"/>
          <p:cNvSpPr txBox="1"/>
          <p:nvPr/>
        </p:nvSpPr>
        <p:spPr>
          <a:xfrm>
            <a:off x="1470459" y="1035226"/>
            <a:ext cx="15347082" cy="859269"/>
          </a:xfrm>
          <a:prstGeom prst="rect">
            <a:avLst/>
          </a:prstGeom>
        </p:spPr>
        <p:txBody>
          <a:bodyPr lIns="0" tIns="0" rIns="0" bIns="0" rtlCol="0" anchor="t">
            <a:spAutoFit/>
          </a:bodyPr>
          <a:lstStyle/>
          <a:p>
            <a:pPr algn="ctr">
              <a:lnSpc>
                <a:spcPts val="6956"/>
              </a:lnSpc>
            </a:pPr>
            <a:r>
              <a:rPr lang="en-US" sz="5309" b="1" spc="153">
                <a:solidFill>
                  <a:srgbClr val="FBF6F3"/>
                </a:solidFill>
                <a:latin typeface="Montserrat Bold"/>
                <a:ea typeface="Montserrat Bold"/>
                <a:cs typeface="Montserrat Bold"/>
                <a:sym typeface="Montserrat Bold"/>
              </a:rPr>
              <a:t>CARENCE ET EXCÈS DE GLUCIDES</a:t>
            </a:r>
          </a:p>
        </p:txBody>
      </p:sp>
      <p:grpSp>
        <p:nvGrpSpPr>
          <p:cNvPr id="8" name="Group 8"/>
          <p:cNvGrpSpPr/>
          <p:nvPr/>
        </p:nvGrpSpPr>
        <p:grpSpPr>
          <a:xfrm>
            <a:off x="2570066" y="3513183"/>
            <a:ext cx="7093176" cy="7078381"/>
            <a:chOff x="0" y="0"/>
            <a:chExt cx="9457568" cy="9437842"/>
          </a:xfrm>
        </p:grpSpPr>
        <p:sp>
          <p:nvSpPr>
            <p:cNvPr id="9" name="TextBox 9"/>
            <p:cNvSpPr txBox="1"/>
            <p:nvPr/>
          </p:nvSpPr>
          <p:spPr>
            <a:xfrm>
              <a:off x="0" y="0"/>
              <a:ext cx="9457568" cy="1574800"/>
            </a:xfrm>
            <a:prstGeom prst="rect">
              <a:avLst/>
            </a:prstGeom>
          </p:spPr>
          <p:txBody>
            <a:bodyPr lIns="0" tIns="0" rIns="0" bIns="0" rtlCol="0" anchor="t">
              <a:spAutoFit/>
            </a:bodyPr>
            <a:lstStyle/>
            <a:p>
              <a:pPr algn="l">
                <a:lnSpc>
                  <a:spcPts val="4653"/>
                </a:lnSpc>
              </a:pPr>
              <a:r>
                <a:rPr lang="en-US" sz="3877" b="1" spc="286">
                  <a:solidFill>
                    <a:srgbClr val="FEB06A"/>
                  </a:solidFill>
                  <a:latin typeface="Montserrat Bold"/>
                  <a:ea typeface="Montserrat Bold"/>
                  <a:cs typeface="Montserrat Bold"/>
                  <a:sym typeface="Montserrat Bold"/>
                </a:rPr>
                <a:t>Un manque peut entraîner :</a:t>
              </a:r>
            </a:p>
          </p:txBody>
        </p:sp>
        <p:sp>
          <p:nvSpPr>
            <p:cNvPr id="10" name="TextBox 10"/>
            <p:cNvSpPr txBox="1"/>
            <p:nvPr/>
          </p:nvSpPr>
          <p:spPr>
            <a:xfrm>
              <a:off x="0" y="1792570"/>
              <a:ext cx="9457568" cy="7293482"/>
            </a:xfrm>
            <a:prstGeom prst="rect">
              <a:avLst/>
            </a:prstGeom>
          </p:spPr>
          <p:txBody>
            <a:bodyPr lIns="0" tIns="0" rIns="0" bIns="0" rtlCol="0" anchor="t">
              <a:spAutoFit/>
            </a:bodyPr>
            <a:lstStyle/>
            <a:p>
              <a:pPr marL="416144" lvl="1" indent="-208072" algn="l">
                <a:lnSpc>
                  <a:spcPts val="2891"/>
                </a:lnSpc>
                <a:buFont typeface="Arial"/>
                <a:buChar char="•"/>
              </a:pPr>
              <a:r>
                <a:rPr lang="en-US" sz="1927" spc="19">
                  <a:solidFill>
                    <a:srgbClr val="FEB06A"/>
                  </a:solidFill>
                  <a:latin typeface="Montserrat Light"/>
                  <a:ea typeface="Montserrat Light"/>
                  <a:cs typeface="Montserrat Light"/>
                  <a:sym typeface="Montserrat Light"/>
                </a:rPr>
                <a:t>Manque d’énergie : Le corps n’a pas assez de glucose pour alimenter les cellules.</a:t>
              </a:r>
            </a:p>
            <a:p>
              <a:pPr marL="416144" lvl="1" indent="-208072" algn="l">
                <a:lnSpc>
                  <a:spcPts val="2891"/>
                </a:lnSpc>
                <a:buFont typeface="Arial"/>
                <a:buChar char="•"/>
              </a:pPr>
              <a:r>
                <a:rPr lang="en-US" sz="1927" spc="19">
                  <a:solidFill>
                    <a:srgbClr val="FEB06A"/>
                  </a:solidFill>
                  <a:latin typeface="Montserrat Light"/>
                  <a:ea typeface="Montserrat Light"/>
                  <a:cs typeface="Montserrat Light"/>
                  <a:sym typeface="Montserrat Light"/>
                </a:rPr>
                <a:t>Métabolisme des graisses inadéquat : Le corps brûle les graisses de manière incomplète, ce qui peut produire des corps cétoniques et entraîner une acidose.</a:t>
              </a:r>
            </a:p>
            <a:p>
              <a:pPr marL="416144" lvl="1" indent="-208072" algn="l">
                <a:lnSpc>
                  <a:spcPts val="2891"/>
                </a:lnSpc>
                <a:buFont typeface="Arial"/>
                <a:buChar char="•"/>
              </a:pPr>
              <a:r>
                <a:rPr lang="en-US" sz="1927" spc="19">
                  <a:solidFill>
                    <a:srgbClr val="FEB06A"/>
                  </a:solidFill>
                  <a:latin typeface="Montserrat Light"/>
                  <a:ea typeface="Montserrat Light"/>
                  <a:cs typeface="Montserrat Light"/>
                  <a:sym typeface="Montserrat Light"/>
                </a:rPr>
                <a:t>Fonctionnement inadéquat du foie : Le foie manque de glucose pour assurer ses fonctions métaboliques.</a:t>
              </a:r>
            </a:p>
            <a:p>
              <a:pPr marL="416144" lvl="1" indent="-208072" algn="l">
                <a:lnSpc>
                  <a:spcPts val="2891"/>
                </a:lnSpc>
                <a:buFont typeface="Arial"/>
                <a:buChar char="•"/>
              </a:pPr>
              <a:r>
                <a:rPr lang="en-US" sz="1927" spc="19">
                  <a:solidFill>
                    <a:srgbClr val="FEB06A"/>
                  </a:solidFill>
                  <a:latin typeface="Montserrat Light"/>
                  <a:ea typeface="Montserrat Light"/>
                  <a:cs typeface="Montserrat Light"/>
                  <a:sym typeface="Montserrat Light"/>
                </a:rPr>
                <a:t>Amaigrissement : Perte de poids due à l’utilisation des graisses et des protéines comme source d’énergie.</a:t>
              </a:r>
            </a:p>
            <a:p>
              <a:pPr marL="416144" lvl="1" indent="-208072" algn="l">
                <a:lnSpc>
                  <a:spcPts val="2891"/>
                </a:lnSpc>
                <a:buFont typeface="Arial"/>
                <a:buChar char="•"/>
              </a:pPr>
              <a:r>
                <a:rPr lang="en-US" sz="1927" spc="19">
                  <a:solidFill>
                    <a:srgbClr val="FEB06A"/>
                  </a:solidFill>
                  <a:latin typeface="Montserrat Light"/>
                  <a:ea typeface="Montserrat Light"/>
                  <a:cs typeface="Montserrat Light"/>
                  <a:sym typeface="Montserrat Light"/>
                </a:rPr>
                <a:t>Constipation : Souvent liée à un apport insuffisant en fibres (qui sont des glucides non digestibles).</a:t>
              </a:r>
            </a:p>
            <a:p>
              <a:pPr marL="416144" lvl="1" indent="-208072" algn="l">
                <a:lnSpc>
                  <a:spcPts val="2891"/>
                </a:lnSpc>
                <a:buFont typeface="Arial"/>
                <a:buChar char="•"/>
              </a:pPr>
              <a:endParaRPr lang="en-US" sz="1927" spc="19">
                <a:solidFill>
                  <a:srgbClr val="FEB06A"/>
                </a:solidFill>
                <a:latin typeface="Montserrat Light"/>
                <a:ea typeface="Montserrat Light"/>
                <a:cs typeface="Montserrat Light"/>
                <a:sym typeface="Montserrat Light"/>
              </a:endParaRPr>
            </a:p>
            <a:p>
              <a:pPr algn="l">
                <a:lnSpc>
                  <a:spcPts val="2891"/>
                </a:lnSpc>
              </a:pPr>
              <a:endParaRPr lang="en-US" sz="1927" spc="19">
                <a:solidFill>
                  <a:srgbClr val="FEB06A"/>
                </a:solidFill>
                <a:latin typeface="Montserrat Light"/>
                <a:ea typeface="Montserrat Light"/>
                <a:cs typeface="Montserrat Light"/>
                <a:sym typeface="Montserrat Light"/>
              </a:endParaRPr>
            </a:p>
          </p:txBody>
        </p:sp>
      </p:grpSp>
      <p:grpSp>
        <p:nvGrpSpPr>
          <p:cNvPr id="11" name="Group 11"/>
          <p:cNvGrpSpPr/>
          <p:nvPr/>
        </p:nvGrpSpPr>
        <p:grpSpPr>
          <a:xfrm>
            <a:off x="10465200" y="3575156"/>
            <a:ext cx="7385491" cy="6308857"/>
            <a:chOff x="0" y="0"/>
            <a:chExt cx="9847322" cy="8411810"/>
          </a:xfrm>
        </p:grpSpPr>
        <p:sp>
          <p:nvSpPr>
            <p:cNvPr id="12" name="TextBox 12"/>
            <p:cNvSpPr txBox="1"/>
            <p:nvPr/>
          </p:nvSpPr>
          <p:spPr>
            <a:xfrm>
              <a:off x="0" y="0"/>
              <a:ext cx="9847322" cy="1549400"/>
            </a:xfrm>
            <a:prstGeom prst="rect">
              <a:avLst/>
            </a:prstGeom>
          </p:spPr>
          <p:txBody>
            <a:bodyPr lIns="0" tIns="0" rIns="0" bIns="0" rtlCol="0" anchor="t">
              <a:spAutoFit/>
            </a:bodyPr>
            <a:lstStyle/>
            <a:p>
              <a:pPr algn="l">
                <a:lnSpc>
                  <a:spcPts val="4607"/>
                </a:lnSpc>
              </a:pPr>
              <a:r>
                <a:rPr lang="en-US" sz="3839" b="1" spc="284">
                  <a:solidFill>
                    <a:srgbClr val="FEB06A"/>
                  </a:solidFill>
                  <a:latin typeface="Montserrat Bold"/>
                  <a:ea typeface="Montserrat Bold"/>
                  <a:cs typeface="Montserrat Bold"/>
                  <a:sym typeface="Montserrat Bold"/>
                </a:rPr>
                <a:t>Un apport trop élevé peut causer :</a:t>
              </a:r>
            </a:p>
          </p:txBody>
        </p:sp>
        <p:sp>
          <p:nvSpPr>
            <p:cNvPr id="13" name="TextBox 13"/>
            <p:cNvSpPr txBox="1"/>
            <p:nvPr/>
          </p:nvSpPr>
          <p:spPr>
            <a:xfrm>
              <a:off x="0" y="2285330"/>
              <a:ext cx="9847322" cy="5774690"/>
            </a:xfrm>
            <a:prstGeom prst="rect">
              <a:avLst/>
            </a:prstGeom>
          </p:spPr>
          <p:txBody>
            <a:bodyPr lIns="0" tIns="0" rIns="0" bIns="0" rtlCol="0" anchor="t">
              <a:spAutoFit/>
            </a:bodyPr>
            <a:lstStyle/>
            <a:p>
              <a:pPr marL="410211" lvl="1" indent="-205106" algn="l">
                <a:lnSpc>
                  <a:spcPts val="2850"/>
                </a:lnSpc>
                <a:buFont typeface="Arial"/>
                <a:buChar char="•"/>
              </a:pPr>
              <a:r>
                <a:rPr lang="en-US" sz="1900" spc="19">
                  <a:solidFill>
                    <a:srgbClr val="FEB06A"/>
                  </a:solidFill>
                  <a:latin typeface="Montserrat Light"/>
                  <a:ea typeface="Montserrat Light"/>
                  <a:cs typeface="Montserrat Light"/>
                  <a:sym typeface="Montserrat Light"/>
                </a:rPr>
                <a:t>Irritation du tube digestif : Trop de fibres peut irriter la paroi intestinale.</a:t>
              </a:r>
            </a:p>
            <a:p>
              <a:pPr marL="410211" lvl="1" indent="-205106" algn="l">
                <a:lnSpc>
                  <a:spcPts val="2850"/>
                </a:lnSpc>
                <a:buFont typeface="Arial"/>
                <a:buChar char="•"/>
              </a:pPr>
              <a:r>
                <a:rPr lang="en-US" sz="1900" spc="19">
                  <a:solidFill>
                    <a:srgbClr val="FEB06A"/>
                  </a:solidFill>
                  <a:latin typeface="Montserrat Light"/>
                  <a:ea typeface="Montserrat Light"/>
                  <a:cs typeface="Montserrat Light"/>
                  <a:sym typeface="Montserrat Light"/>
                </a:rPr>
                <a:t>Gaz intestinaux et ballonnements : Fermentation excessive des fibres dans le côlon.</a:t>
              </a:r>
            </a:p>
            <a:p>
              <a:pPr marL="410211" lvl="1" indent="-205106" algn="l">
                <a:lnSpc>
                  <a:spcPts val="2850"/>
                </a:lnSpc>
                <a:buFont typeface="Arial"/>
                <a:buChar char="•"/>
              </a:pPr>
              <a:r>
                <a:rPr lang="en-US" sz="1900" spc="19">
                  <a:solidFill>
                    <a:srgbClr val="FEB06A"/>
                  </a:solidFill>
                  <a:latin typeface="Montserrat Light"/>
                  <a:ea typeface="Montserrat Light"/>
                  <a:cs typeface="Montserrat Light"/>
                  <a:sym typeface="Montserrat Light"/>
                </a:rPr>
                <a:t>Dépôt au niveau des artères : (Attention, ce point est souvent lié à un excès de graisses, pas de fibres. Les fibres, au contraire, aident à réduire le cholestérol.)</a:t>
              </a:r>
            </a:p>
            <a:p>
              <a:pPr marL="410211" lvl="1" indent="-205106" algn="l">
                <a:lnSpc>
                  <a:spcPts val="2850"/>
                </a:lnSpc>
                <a:buFont typeface="Arial"/>
                <a:buChar char="•"/>
              </a:pPr>
              <a:r>
                <a:rPr lang="en-US" sz="1900" spc="19">
                  <a:solidFill>
                    <a:srgbClr val="FEB06A"/>
                  </a:solidFill>
                  <a:latin typeface="Montserrat Light"/>
                  <a:ea typeface="Montserrat Light"/>
                  <a:cs typeface="Montserrat Light"/>
                  <a:sym typeface="Montserrat Light"/>
                </a:rPr>
                <a:t>Diabète et obésité : (Encore une précision : un excès de fibres ne cause pas ces maladies, mais un apport déséquilibré en glucides peut y contribuer.)</a:t>
              </a:r>
            </a:p>
            <a:p>
              <a:pPr algn="l">
                <a:lnSpc>
                  <a:spcPts val="2850"/>
                </a:lnSpc>
              </a:pPr>
              <a:endParaRPr lang="en-US" sz="1900" spc="19">
                <a:solidFill>
                  <a:srgbClr val="FEB06A"/>
                </a:solidFill>
                <a:latin typeface="Montserrat Light"/>
                <a:ea typeface="Montserrat Light"/>
                <a:cs typeface="Montserrat Light"/>
                <a:sym typeface="Montserrat Light"/>
              </a:endParaRPr>
            </a:p>
            <a:p>
              <a:pPr algn="l">
                <a:lnSpc>
                  <a:spcPts val="3000"/>
                </a:lnSpc>
              </a:pPr>
              <a:endParaRPr lang="en-US" sz="1900" spc="19">
                <a:solidFill>
                  <a:srgbClr val="FEB06A"/>
                </a:solidFill>
                <a:latin typeface="Montserrat Light"/>
                <a:ea typeface="Montserrat Light"/>
                <a:cs typeface="Montserrat Light"/>
                <a:sym typeface="Montserrat Light"/>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198374" y="6528"/>
            <a:ext cx="11808053" cy="10273943"/>
          </a:xfrm>
          <a:custGeom>
            <a:avLst/>
            <a:gdLst/>
            <a:ahLst/>
            <a:cxnLst/>
            <a:rect l="l" t="t" r="r" b="b"/>
            <a:pathLst>
              <a:path w="11808053" h="10273943">
                <a:moveTo>
                  <a:pt x="0" y="0"/>
                </a:moveTo>
                <a:lnTo>
                  <a:pt x="11808053" y="0"/>
                </a:lnTo>
                <a:lnTo>
                  <a:pt x="11808053" y="10273944"/>
                </a:lnTo>
                <a:lnTo>
                  <a:pt x="0" y="10273944"/>
                </a:lnTo>
                <a:lnTo>
                  <a:pt x="0" y="0"/>
                </a:lnTo>
                <a:close/>
              </a:path>
            </a:pathLst>
          </a:custGeom>
          <a:blipFill>
            <a:blip r:embed="rId2"/>
            <a:stretch>
              <a:fillRect l="-15296" r="-15296"/>
            </a:stretch>
          </a:blipFill>
        </p:spPr>
        <p:txBody>
          <a:bodyPr/>
          <a:lstStyle/>
          <a:p>
            <a:endParaRPr lang="fr-CA"/>
          </a:p>
        </p:txBody>
      </p:sp>
      <p:sp>
        <p:nvSpPr>
          <p:cNvPr id="3" name="AutoShape 3"/>
          <p:cNvSpPr/>
          <p:nvPr/>
        </p:nvSpPr>
        <p:spPr>
          <a:xfrm>
            <a:off x="5072880" y="2510582"/>
            <a:ext cx="13781902" cy="5265837"/>
          </a:xfrm>
          <a:prstGeom prst="rect">
            <a:avLst/>
          </a:prstGeom>
          <a:solidFill>
            <a:srgbClr val="FEB06A"/>
          </a:solidFill>
        </p:spPr>
        <p:txBody>
          <a:bodyPr/>
          <a:lstStyle/>
          <a:p>
            <a:endParaRPr lang="fr-CA"/>
          </a:p>
        </p:txBody>
      </p:sp>
      <p:grpSp>
        <p:nvGrpSpPr>
          <p:cNvPr id="4" name="Group 4"/>
          <p:cNvGrpSpPr/>
          <p:nvPr/>
        </p:nvGrpSpPr>
        <p:grpSpPr>
          <a:xfrm>
            <a:off x="10070477" y="4183454"/>
            <a:ext cx="7188823" cy="2081025"/>
            <a:chOff x="0" y="0"/>
            <a:chExt cx="9585097" cy="2774699"/>
          </a:xfrm>
        </p:grpSpPr>
        <p:sp>
          <p:nvSpPr>
            <p:cNvPr id="5" name="TextBox 5"/>
            <p:cNvSpPr txBox="1"/>
            <p:nvPr/>
          </p:nvSpPr>
          <p:spPr>
            <a:xfrm>
              <a:off x="0" y="-76835"/>
              <a:ext cx="9585097" cy="1240968"/>
            </a:xfrm>
            <a:prstGeom prst="rect">
              <a:avLst/>
            </a:prstGeom>
          </p:spPr>
          <p:txBody>
            <a:bodyPr lIns="0" tIns="0" rIns="0" bIns="0" rtlCol="0" anchor="t">
              <a:spAutoFit/>
            </a:bodyPr>
            <a:lstStyle/>
            <a:p>
              <a:pPr algn="l">
                <a:lnSpc>
                  <a:spcPts val="7624"/>
                </a:lnSpc>
              </a:pPr>
              <a:r>
                <a:rPr lang="en-US" sz="5820" b="1" spc="168">
                  <a:solidFill>
                    <a:srgbClr val="FBF6F3"/>
                  </a:solidFill>
                  <a:latin typeface="Montserrat Bold"/>
                  <a:ea typeface="Montserrat Bold"/>
                  <a:cs typeface="Montserrat Bold"/>
                  <a:sym typeface="Montserrat Bold"/>
                </a:rPr>
                <a:t>EXERCICE</a:t>
              </a:r>
            </a:p>
          </p:txBody>
        </p:sp>
        <p:sp>
          <p:nvSpPr>
            <p:cNvPr id="6" name="TextBox 6"/>
            <p:cNvSpPr txBox="1"/>
            <p:nvPr/>
          </p:nvSpPr>
          <p:spPr>
            <a:xfrm>
              <a:off x="0" y="1869949"/>
              <a:ext cx="9585097" cy="904750"/>
            </a:xfrm>
            <a:prstGeom prst="rect">
              <a:avLst/>
            </a:prstGeom>
          </p:spPr>
          <p:txBody>
            <a:bodyPr lIns="0" tIns="0" rIns="0" bIns="0" rtlCol="0" anchor="t">
              <a:spAutoFit/>
            </a:bodyPr>
            <a:lstStyle/>
            <a:p>
              <a:pPr algn="l">
                <a:lnSpc>
                  <a:spcPts val="5909"/>
                </a:lnSpc>
              </a:pPr>
              <a:r>
                <a:rPr lang="en-US" sz="3939" spc="39">
                  <a:solidFill>
                    <a:srgbClr val="FBF6F3"/>
                  </a:solidFill>
                  <a:latin typeface="Montserrat Light"/>
                  <a:ea typeface="Montserrat Light"/>
                  <a:cs typeface="Montserrat Light"/>
                  <a:sym typeface="Montserrat Light"/>
                </a:rPr>
                <a:t>1.2</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TextBox 2"/>
          <p:cNvSpPr txBox="1"/>
          <p:nvPr/>
        </p:nvSpPr>
        <p:spPr>
          <a:xfrm>
            <a:off x="1028700" y="1038225"/>
            <a:ext cx="5942788" cy="542925"/>
          </a:xfrm>
          <a:prstGeom prst="rect">
            <a:avLst/>
          </a:prstGeom>
        </p:spPr>
        <p:txBody>
          <a:bodyPr lIns="0" tIns="0" rIns="0" bIns="0" rtlCol="0" anchor="t">
            <a:spAutoFit/>
          </a:bodyPr>
          <a:lstStyle/>
          <a:p>
            <a:pPr algn="l">
              <a:lnSpc>
                <a:spcPts val="4391"/>
              </a:lnSpc>
            </a:pPr>
            <a:r>
              <a:rPr lang="en-US" sz="3659" b="1" spc="270">
                <a:solidFill>
                  <a:srgbClr val="FEB06A"/>
                </a:solidFill>
                <a:latin typeface="Montserrat Bold"/>
                <a:ea typeface="Montserrat Bold"/>
                <a:cs typeface="Montserrat Bold"/>
                <a:sym typeface="Montserrat Bold"/>
              </a:rPr>
              <a:t>Activité en équipe </a:t>
            </a:r>
          </a:p>
        </p:txBody>
      </p:sp>
      <p:sp>
        <p:nvSpPr>
          <p:cNvPr id="3" name="TextBox 3"/>
          <p:cNvSpPr txBox="1"/>
          <p:nvPr/>
        </p:nvSpPr>
        <p:spPr>
          <a:xfrm>
            <a:off x="1086655" y="3356404"/>
            <a:ext cx="5884833" cy="4266914"/>
          </a:xfrm>
          <a:prstGeom prst="rect">
            <a:avLst/>
          </a:prstGeom>
        </p:spPr>
        <p:txBody>
          <a:bodyPr lIns="0" tIns="0" rIns="0" bIns="0" rtlCol="0" anchor="t">
            <a:spAutoFit/>
          </a:bodyPr>
          <a:lstStyle/>
          <a:p>
            <a:pPr algn="l">
              <a:lnSpc>
                <a:spcPts val="3386"/>
              </a:lnSpc>
            </a:pPr>
            <a:r>
              <a:rPr lang="en-US" sz="2257" spc="22">
                <a:solidFill>
                  <a:srgbClr val="FEB06A"/>
                </a:solidFill>
                <a:latin typeface="Montserrat Light"/>
                <a:ea typeface="Montserrat Light"/>
                <a:cs typeface="Montserrat Light"/>
                <a:sym typeface="Montserrat Light"/>
              </a:rPr>
              <a:t>Dans cette activité, vous devez concevoir un repas complet pour un patient présentant une condition médicale nécessitant des restrictions alimentaires.</a:t>
            </a:r>
          </a:p>
          <a:p>
            <a:pPr algn="l">
              <a:lnSpc>
                <a:spcPts val="3386"/>
              </a:lnSpc>
            </a:pPr>
            <a:endParaRPr lang="en-US" sz="2257" spc="22">
              <a:solidFill>
                <a:srgbClr val="FEB06A"/>
              </a:solidFill>
              <a:latin typeface="Montserrat Light"/>
              <a:ea typeface="Montserrat Light"/>
              <a:cs typeface="Montserrat Light"/>
              <a:sym typeface="Montserrat Light"/>
            </a:endParaRPr>
          </a:p>
          <a:p>
            <a:pPr algn="l">
              <a:lnSpc>
                <a:spcPts val="3386"/>
              </a:lnSpc>
            </a:pPr>
            <a:r>
              <a:rPr lang="en-US" sz="2257" spc="22">
                <a:solidFill>
                  <a:srgbClr val="FEB06A"/>
                </a:solidFill>
                <a:latin typeface="Montserrat Light"/>
                <a:ea typeface="Montserrat Light"/>
                <a:cs typeface="Montserrat Light"/>
                <a:sym typeface="Montserrat Light"/>
              </a:rPr>
              <a:t> L’objectif est de démontrer votre capacité à adapter l’alimentation en fonction des besoins spécifiques liés à la santé.</a:t>
            </a:r>
          </a:p>
        </p:txBody>
      </p:sp>
      <p:sp>
        <p:nvSpPr>
          <p:cNvPr id="4" name="Freeform 4"/>
          <p:cNvSpPr/>
          <p:nvPr/>
        </p:nvSpPr>
        <p:spPr>
          <a:xfrm>
            <a:off x="10885050" y="1028700"/>
            <a:ext cx="5766514" cy="8229600"/>
          </a:xfrm>
          <a:custGeom>
            <a:avLst/>
            <a:gdLst/>
            <a:ahLst/>
            <a:cxnLst/>
            <a:rect l="l" t="t" r="r" b="b"/>
            <a:pathLst>
              <a:path w="5766514" h="8229600">
                <a:moveTo>
                  <a:pt x="0" y="0"/>
                </a:moveTo>
                <a:lnTo>
                  <a:pt x="5766514" y="0"/>
                </a:lnTo>
                <a:lnTo>
                  <a:pt x="5766514" y="8229600"/>
                </a:lnTo>
                <a:lnTo>
                  <a:pt x="0" y="8229600"/>
                </a:lnTo>
                <a:lnTo>
                  <a:pt x="0" y="0"/>
                </a:lnTo>
                <a:close/>
              </a:path>
            </a:pathLst>
          </a:custGeom>
          <a:blipFill>
            <a:blip r:embed="rId2"/>
            <a:stretch>
              <a:fillRect l="-39195" r="-39195"/>
            </a:stretch>
          </a:blipFill>
        </p:spPr>
        <p:txBody>
          <a:bodyPr/>
          <a:lstStyle/>
          <a:p>
            <a:endParaRPr lang="fr-CA"/>
          </a:p>
        </p:txBody>
      </p:sp>
      <p:grpSp>
        <p:nvGrpSpPr>
          <p:cNvPr id="5" name="Group 5"/>
          <p:cNvGrpSpPr/>
          <p:nvPr/>
        </p:nvGrpSpPr>
        <p:grpSpPr>
          <a:xfrm>
            <a:off x="8000197" y="3423079"/>
            <a:ext cx="5972549" cy="3440843"/>
            <a:chOff x="0" y="0"/>
            <a:chExt cx="7963399" cy="4587790"/>
          </a:xfrm>
        </p:grpSpPr>
        <p:sp>
          <p:nvSpPr>
            <p:cNvPr id="6" name="AutoShape 6"/>
            <p:cNvSpPr/>
            <p:nvPr/>
          </p:nvSpPr>
          <p:spPr>
            <a:xfrm>
              <a:off x="0" y="0"/>
              <a:ext cx="7963399" cy="4587790"/>
            </a:xfrm>
            <a:prstGeom prst="rect">
              <a:avLst/>
            </a:prstGeom>
            <a:solidFill>
              <a:srgbClr val="FEB06A"/>
            </a:solidFill>
          </p:spPr>
          <p:txBody>
            <a:bodyPr/>
            <a:lstStyle/>
            <a:p>
              <a:endParaRPr lang="fr-CA"/>
            </a:p>
          </p:txBody>
        </p:sp>
        <p:sp>
          <p:nvSpPr>
            <p:cNvPr id="7" name="TextBox 7"/>
            <p:cNvSpPr txBox="1"/>
            <p:nvPr/>
          </p:nvSpPr>
          <p:spPr>
            <a:xfrm>
              <a:off x="908487" y="1127832"/>
              <a:ext cx="6146425" cy="2294026"/>
            </a:xfrm>
            <a:prstGeom prst="rect">
              <a:avLst/>
            </a:prstGeom>
          </p:spPr>
          <p:txBody>
            <a:bodyPr lIns="0" tIns="0" rIns="0" bIns="0" rtlCol="0" anchor="t">
              <a:spAutoFit/>
            </a:bodyPr>
            <a:lstStyle/>
            <a:p>
              <a:pPr algn="r">
                <a:lnSpc>
                  <a:spcPts val="6879"/>
                </a:lnSpc>
              </a:pPr>
              <a:r>
                <a:rPr lang="en-US" sz="5459" b="1" spc="49">
                  <a:solidFill>
                    <a:srgbClr val="FBF6F3"/>
                  </a:solidFill>
                  <a:latin typeface="Montserrat Bold"/>
                  <a:ea typeface="Montserrat Bold"/>
                  <a:cs typeface="Montserrat Bold"/>
                  <a:sym typeface="Montserrat Bold"/>
                </a:rPr>
                <a:t>Repas adapté </a:t>
              </a:r>
            </a:p>
          </p:txBody>
        </p:sp>
      </p:grpSp>
      <p:sp>
        <p:nvSpPr>
          <p:cNvPr id="8" name="AutoShape 8"/>
          <p:cNvSpPr/>
          <p:nvPr/>
        </p:nvSpPr>
        <p:spPr>
          <a:xfrm>
            <a:off x="17198170" y="1028700"/>
            <a:ext cx="1104322" cy="8229600"/>
          </a:xfrm>
          <a:prstGeom prst="rect">
            <a:avLst/>
          </a:prstGeom>
          <a:solidFill>
            <a:srgbClr val="FEB06A"/>
          </a:solidFill>
        </p:spPr>
        <p:txBody>
          <a:bodyPr/>
          <a:lstStyle/>
          <a:p>
            <a:endParaRPr lang="fr-CA"/>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AutoShape 2"/>
          <p:cNvSpPr/>
          <p:nvPr/>
        </p:nvSpPr>
        <p:spPr>
          <a:xfrm>
            <a:off x="4811857" y="1028700"/>
            <a:ext cx="13999329" cy="8229600"/>
          </a:xfrm>
          <a:prstGeom prst="rect">
            <a:avLst/>
          </a:prstGeom>
          <a:solidFill>
            <a:srgbClr val="FEB06A">
              <a:alpha val="29804"/>
            </a:srgbClr>
          </a:solidFill>
        </p:spPr>
        <p:txBody>
          <a:bodyPr/>
          <a:lstStyle/>
          <a:p>
            <a:endParaRPr lang="fr-CA"/>
          </a:p>
        </p:txBody>
      </p:sp>
      <p:grpSp>
        <p:nvGrpSpPr>
          <p:cNvPr id="3" name="Group 3"/>
          <p:cNvGrpSpPr/>
          <p:nvPr/>
        </p:nvGrpSpPr>
        <p:grpSpPr>
          <a:xfrm>
            <a:off x="1028700" y="791788"/>
            <a:ext cx="7566314" cy="8703424"/>
            <a:chOff x="0" y="0"/>
            <a:chExt cx="10088419" cy="11604565"/>
          </a:xfrm>
        </p:grpSpPr>
        <p:sp>
          <p:nvSpPr>
            <p:cNvPr id="4" name="AutoShape 4"/>
            <p:cNvSpPr/>
            <p:nvPr/>
          </p:nvSpPr>
          <p:spPr>
            <a:xfrm>
              <a:off x="0" y="0"/>
              <a:ext cx="10088419" cy="11604565"/>
            </a:xfrm>
            <a:prstGeom prst="rect">
              <a:avLst/>
            </a:prstGeom>
            <a:solidFill>
              <a:srgbClr val="FEB06A"/>
            </a:solidFill>
          </p:spPr>
          <p:txBody>
            <a:bodyPr/>
            <a:lstStyle/>
            <a:p>
              <a:endParaRPr lang="fr-CA"/>
            </a:p>
          </p:txBody>
        </p:sp>
        <p:sp>
          <p:nvSpPr>
            <p:cNvPr id="5" name="TextBox 5"/>
            <p:cNvSpPr txBox="1"/>
            <p:nvPr/>
          </p:nvSpPr>
          <p:spPr>
            <a:xfrm>
              <a:off x="792577" y="1293589"/>
              <a:ext cx="8503265" cy="2526919"/>
            </a:xfrm>
            <a:prstGeom prst="rect">
              <a:avLst/>
            </a:prstGeom>
          </p:spPr>
          <p:txBody>
            <a:bodyPr lIns="0" tIns="0" rIns="0" bIns="0" rtlCol="0" anchor="t">
              <a:spAutoFit/>
            </a:bodyPr>
            <a:lstStyle/>
            <a:p>
              <a:pPr algn="ctr">
                <a:lnSpc>
                  <a:spcPts val="7528"/>
                </a:lnSpc>
              </a:pPr>
              <a:r>
                <a:rPr lang="en-US" sz="5975" b="1" spc="53">
                  <a:solidFill>
                    <a:srgbClr val="FBF6F3"/>
                  </a:solidFill>
                  <a:latin typeface="Montserrat Bold"/>
                  <a:ea typeface="Montserrat Bold"/>
                  <a:cs typeface="Montserrat Bold"/>
                  <a:sym typeface="Montserrat Bold"/>
                </a:rPr>
                <a:t>Format attendu</a:t>
              </a:r>
            </a:p>
          </p:txBody>
        </p:sp>
        <p:sp>
          <p:nvSpPr>
            <p:cNvPr id="6" name="TextBox 6"/>
            <p:cNvSpPr txBox="1"/>
            <p:nvPr/>
          </p:nvSpPr>
          <p:spPr>
            <a:xfrm>
              <a:off x="792575" y="4291346"/>
              <a:ext cx="8503269" cy="5976662"/>
            </a:xfrm>
            <a:prstGeom prst="rect">
              <a:avLst/>
            </a:prstGeom>
          </p:spPr>
          <p:txBody>
            <a:bodyPr lIns="0" tIns="0" rIns="0" bIns="0" rtlCol="0" anchor="t">
              <a:spAutoFit/>
            </a:bodyPr>
            <a:lstStyle/>
            <a:p>
              <a:pPr marL="497654" lvl="1" indent="-248827" algn="l">
                <a:lnSpc>
                  <a:spcPts val="3227"/>
                </a:lnSpc>
                <a:buFont typeface="Arial"/>
                <a:buChar char="•"/>
              </a:pPr>
              <a:r>
                <a:rPr lang="en-US" sz="2305" spc="253">
                  <a:solidFill>
                    <a:srgbClr val="FBF6F3"/>
                  </a:solidFill>
                  <a:latin typeface="Montserrat"/>
                  <a:ea typeface="Montserrat"/>
                  <a:cs typeface="Montserrat"/>
                  <a:sym typeface="Montserrat"/>
                </a:rPr>
                <a:t>ONE PAGER VISUEL (FICHE SYNTHÈSE) OU TABLEAU CLAIR.</a:t>
              </a:r>
            </a:p>
            <a:p>
              <a:pPr marL="497654" lvl="1" indent="-248827" algn="l">
                <a:lnSpc>
                  <a:spcPts val="3227"/>
                </a:lnSpc>
                <a:buFont typeface="Arial"/>
                <a:buChar char="•"/>
              </a:pPr>
              <a:r>
                <a:rPr lang="en-US" sz="2305" spc="253">
                  <a:solidFill>
                    <a:srgbClr val="FBF6F3"/>
                  </a:solidFill>
                  <a:latin typeface="Montserrat"/>
                  <a:ea typeface="Montserrat"/>
                  <a:cs typeface="Montserrat"/>
                  <a:sym typeface="Montserrat"/>
                </a:rPr>
                <a:t>PRÉSENTATION ESTHÉTIQUE, VARIÉTÉ DES COULEURS.</a:t>
              </a:r>
            </a:p>
            <a:p>
              <a:pPr algn="l">
                <a:lnSpc>
                  <a:spcPts val="3227"/>
                </a:lnSpc>
              </a:pPr>
              <a:endParaRPr lang="en-US" sz="2305" spc="253">
                <a:solidFill>
                  <a:srgbClr val="FBF6F3"/>
                </a:solidFill>
                <a:latin typeface="Montserrat"/>
                <a:ea typeface="Montserrat"/>
                <a:cs typeface="Montserrat"/>
                <a:sym typeface="Montserrat"/>
              </a:endParaRPr>
            </a:p>
            <a:p>
              <a:pPr algn="l">
                <a:lnSpc>
                  <a:spcPts val="3227"/>
                </a:lnSpc>
              </a:pPr>
              <a:r>
                <a:rPr lang="en-US" sz="2305" b="1" spc="253">
                  <a:solidFill>
                    <a:srgbClr val="FBF6F3"/>
                  </a:solidFill>
                  <a:latin typeface="Montserrat Bold"/>
                  <a:ea typeface="Montserrat Bold"/>
                  <a:cs typeface="Montserrat Bold"/>
                  <a:sym typeface="Montserrat Bold"/>
                </a:rPr>
                <a:t>INCLURE </a:t>
              </a:r>
              <a:r>
                <a:rPr lang="en-US" sz="2305" spc="253">
                  <a:solidFill>
                    <a:srgbClr val="FBF6F3"/>
                  </a:solidFill>
                  <a:latin typeface="Montserrat"/>
                  <a:ea typeface="Montserrat"/>
                  <a:cs typeface="Montserrat"/>
                  <a:sym typeface="Montserrat"/>
                </a:rPr>
                <a:t>:</a:t>
              </a:r>
            </a:p>
            <a:p>
              <a:pPr marL="497654" lvl="1" indent="-248827" algn="l">
                <a:lnSpc>
                  <a:spcPts val="3227"/>
                </a:lnSpc>
                <a:buFont typeface="Arial"/>
                <a:buChar char="•"/>
              </a:pPr>
              <a:r>
                <a:rPr lang="en-US" sz="2305" spc="253">
                  <a:solidFill>
                    <a:srgbClr val="FBF6F3"/>
                  </a:solidFill>
                  <a:latin typeface="Montserrat"/>
                  <a:ea typeface="Montserrat"/>
                  <a:cs typeface="Montserrat"/>
                  <a:sym typeface="Montserrat"/>
                </a:rPr>
                <a:t>TITRE</a:t>
              </a:r>
            </a:p>
            <a:p>
              <a:pPr marL="497654" lvl="1" indent="-248827" algn="l">
                <a:lnSpc>
                  <a:spcPts val="3227"/>
                </a:lnSpc>
                <a:buFont typeface="Arial"/>
                <a:buChar char="•"/>
              </a:pPr>
              <a:r>
                <a:rPr lang="en-US" sz="2305" spc="253">
                  <a:solidFill>
                    <a:srgbClr val="FBF6F3"/>
                  </a:solidFill>
                  <a:latin typeface="Montserrat"/>
                  <a:ea typeface="Montserrat"/>
                  <a:cs typeface="Montserrat"/>
                  <a:sym typeface="Montserrat"/>
                </a:rPr>
                <a:t>MENU COMPLET</a:t>
              </a:r>
            </a:p>
            <a:p>
              <a:pPr marL="497654" lvl="1" indent="-248827" algn="l">
                <a:lnSpc>
                  <a:spcPts val="3227"/>
                </a:lnSpc>
                <a:buFont typeface="Arial"/>
                <a:buChar char="•"/>
              </a:pPr>
              <a:r>
                <a:rPr lang="en-US" sz="2305" spc="253">
                  <a:solidFill>
                    <a:srgbClr val="FBF6F3"/>
                  </a:solidFill>
                  <a:latin typeface="Montserrat"/>
                  <a:ea typeface="Montserrat"/>
                  <a:cs typeface="Montserrat"/>
                  <a:sym typeface="Montserrat"/>
                </a:rPr>
                <a:t>JUSTIFICATION DES CHOIX</a:t>
              </a:r>
            </a:p>
            <a:p>
              <a:pPr marL="497654" lvl="1" indent="-248827" algn="l">
                <a:lnSpc>
                  <a:spcPts val="3227"/>
                </a:lnSpc>
                <a:buFont typeface="Arial"/>
                <a:buChar char="•"/>
              </a:pPr>
              <a:r>
                <a:rPr lang="en-US" sz="2305" spc="253">
                  <a:solidFill>
                    <a:srgbClr val="FBF6F3"/>
                  </a:solidFill>
                  <a:latin typeface="Montserrat"/>
                  <a:ea typeface="Montserrat"/>
                  <a:cs typeface="Montserrat"/>
                  <a:sym typeface="Montserrat"/>
                </a:rPr>
                <a:t>RECOMMANDATIONS</a:t>
              </a:r>
            </a:p>
            <a:p>
              <a:pPr algn="l">
                <a:lnSpc>
                  <a:spcPts val="3227"/>
                </a:lnSpc>
              </a:pPr>
              <a:endParaRPr lang="en-US" sz="2305" spc="253">
                <a:solidFill>
                  <a:srgbClr val="FBF6F3"/>
                </a:solidFill>
                <a:latin typeface="Montserrat"/>
                <a:ea typeface="Montserrat"/>
                <a:cs typeface="Montserrat"/>
                <a:sym typeface="Montserrat"/>
              </a:endParaRPr>
            </a:p>
          </p:txBody>
        </p:sp>
      </p:grpSp>
      <p:grpSp>
        <p:nvGrpSpPr>
          <p:cNvPr id="7" name="Group 7"/>
          <p:cNvGrpSpPr/>
          <p:nvPr/>
        </p:nvGrpSpPr>
        <p:grpSpPr>
          <a:xfrm>
            <a:off x="9692986" y="1099337"/>
            <a:ext cx="7566314" cy="8088325"/>
            <a:chOff x="0" y="0"/>
            <a:chExt cx="10088419" cy="10784434"/>
          </a:xfrm>
        </p:grpSpPr>
        <p:sp>
          <p:nvSpPr>
            <p:cNvPr id="8" name="AutoShape 8"/>
            <p:cNvSpPr/>
            <p:nvPr/>
          </p:nvSpPr>
          <p:spPr>
            <a:xfrm>
              <a:off x="0" y="0"/>
              <a:ext cx="10088419" cy="10784434"/>
            </a:xfrm>
            <a:prstGeom prst="rect">
              <a:avLst/>
            </a:prstGeom>
            <a:solidFill>
              <a:srgbClr val="FBF6F3"/>
            </a:solidFill>
          </p:spPr>
          <p:txBody>
            <a:bodyPr/>
            <a:lstStyle/>
            <a:p>
              <a:endParaRPr lang="fr-CA"/>
            </a:p>
          </p:txBody>
        </p:sp>
        <p:sp>
          <p:nvSpPr>
            <p:cNvPr id="9" name="TextBox 9"/>
            <p:cNvSpPr txBox="1"/>
            <p:nvPr/>
          </p:nvSpPr>
          <p:spPr>
            <a:xfrm>
              <a:off x="792577" y="1303114"/>
              <a:ext cx="8503265" cy="3787343"/>
            </a:xfrm>
            <a:prstGeom prst="rect">
              <a:avLst/>
            </a:prstGeom>
          </p:spPr>
          <p:txBody>
            <a:bodyPr lIns="0" tIns="0" rIns="0" bIns="0" rtlCol="0" anchor="t">
              <a:spAutoFit/>
            </a:bodyPr>
            <a:lstStyle/>
            <a:p>
              <a:pPr algn="ctr">
                <a:lnSpc>
                  <a:spcPts val="7534"/>
                </a:lnSpc>
              </a:pPr>
              <a:r>
                <a:rPr lang="en-US" sz="5979" b="1" spc="53">
                  <a:solidFill>
                    <a:srgbClr val="FEB06A"/>
                  </a:solidFill>
                  <a:latin typeface="Montserrat Bold"/>
                  <a:ea typeface="Montserrat Bold"/>
                  <a:cs typeface="Montserrat Bold"/>
                  <a:sym typeface="Montserrat Bold"/>
                </a:rPr>
                <a:t>Pour chaque aliment choisi, explique :</a:t>
              </a:r>
            </a:p>
          </p:txBody>
        </p:sp>
        <p:sp>
          <p:nvSpPr>
            <p:cNvPr id="10" name="TextBox 10"/>
            <p:cNvSpPr txBox="1"/>
            <p:nvPr/>
          </p:nvSpPr>
          <p:spPr>
            <a:xfrm>
              <a:off x="792575" y="5614635"/>
              <a:ext cx="8503269" cy="3779901"/>
            </a:xfrm>
            <a:prstGeom prst="rect">
              <a:avLst/>
            </a:prstGeom>
          </p:spPr>
          <p:txBody>
            <a:bodyPr lIns="0" tIns="0" rIns="0" bIns="0" rtlCol="0" anchor="t">
              <a:spAutoFit/>
            </a:bodyPr>
            <a:lstStyle/>
            <a:p>
              <a:pPr marL="495492" lvl="1" indent="-247746" algn="l">
                <a:lnSpc>
                  <a:spcPts val="3213"/>
                </a:lnSpc>
                <a:buFont typeface="Arial"/>
                <a:buChar char="•"/>
              </a:pPr>
              <a:r>
                <a:rPr lang="en-US" sz="2295" spc="252">
                  <a:solidFill>
                    <a:srgbClr val="FEB06A"/>
                  </a:solidFill>
                  <a:latin typeface="Montserrat"/>
                  <a:ea typeface="Montserrat"/>
                  <a:cs typeface="Montserrat"/>
                  <a:sym typeface="Montserrat"/>
                </a:rPr>
                <a:t>POURQUOI IL EST ADAPTÉ À LA PATHOLOGIE (EX. : FAIBLE EN SODIUM POUR HYPERTENSION).</a:t>
              </a:r>
            </a:p>
            <a:p>
              <a:pPr algn="l">
                <a:lnSpc>
                  <a:spcPts val="3633"/>
                </a:lnSpc>
              </a:pPr>
              <a:endParaRPr lang="en-US" sz="2295" spc="252">
                <a:solidFill>
                  <a:srgbClr val="FEB06A"/>
                </a:solidFill>
                <a:latin typeface="Montserrat"/>
                <a:ea typeface="Montserrat"/>
                <a:cs typeface="Montserrat"/>
                <a:sym typeface="Montserrat"/>
              </a:endParaRPr>
            </a:p>
            <a:p>
              <a:pPr marL="495492" lvl="1" indent="-247746" algn="l">
                <a:lnSpc>
                  <a:spcPts val="3213"/>
                </a:lnSpc>
                <a:buFont typeface="Arial"/>
                <a:buChar char="•"/>
              </a:pPr>
              <a:r>
                <a:rPr lang="en-US" sz="2295" spc="252">
                  <a:solidFill>
                    <a:srgbClr val="FEB06A"/>
                  </a:solidFill>
                  <a:latin typeface="Montserrat"/>
                  <a:ea typeface="Montserrat"/>
                  <a:cs typeface="Montserrat"/>
                  <a:sym typeface="Montserrat"/>
                </a:rPr>
                <a:t>COMMENT IL CONTRIBUE À L’ÉQUILIBRE NUTRITIONNEL.</a:t>
              </a:r>
            </a:p>
            <a:p>
              <a:pPr algn="l">
                <a:lnSpc>
                  <a:spcPts val="3213"/>
                </a:lnSpc>
              </a:pPr>
              <a:endParaRPr lang="en-US" sz="2295" spc="252">
                <a:solidFill>
                  <a:srgbClr val="FEB06A"/>
                </a:solidFill>
                <a:latin typeface="Montserrat"/>
                <a:ea typeface="Montserrat"/>
                <a:cs typeface="Montserrat"/>
                <a:sym typeface="Montserrat"/>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198374" y="6528"/>
            <a:ext cx="11808053" cy="10273943"/>
          </a:xfrm>
          <a:custGeom>
            <a:avLst/>
            <a:gdLst/>
            <a:ahLst/>
            <a:cxnLst/>
            <a:rect l="l" t="t" r="r" b="b"/>
            <a:pathLst>
              <a:path w="11808053" h="10273943">
                <a:moveTo>
                  <a:pt x="0" y="0"/>
                </a:moveTo>
                <a:lnTo>
                  <a:pt x="11808053" y="0"/>
                </a:lnTo>
                <a:lnTo>
                  <a:pt x="11808053" y="10273944"/>
                </a:lnTo>
                <a:lnTo>
                  <a:pt x="0" y="10273944"/>
                </a:lnTo>
                <a:lnTo>
                  <a:pt x="0" y="0"/>
                </a:lnTo>
                <a:close/>
              </a:path>
            </a:pathLst>
          </a:custGeom>
          <a:blipFill>
            <a:blip r:embed="rId2"/>
            <a:stretch>
              <a:fillRect l="-15296" r="-15296"/>
            </a:stretch>
          </a:blipFill>
        </p:spPr>
        <p:txBody>
          <a:bodyPr/>
          <a:lstStyle/>
          <a:p>
            <a:endParaRPr lang="fr-CA"/>
          </a:p>
        </p:txBody>
      </p:sp>
      <p:sp>
        <p:nvSpPr>
          <p:cNvPr id="3" name="AutoShape 3"/>
          <p:cNvSpPr/>
          <p:nvPr/>
        </p:nvSpPr>
        <p:spPr>
          <a:xfrm>
            <a:off x="5072880" y="2510582"/>
            <a:ext cx="13781902" cy="5265837"/>
          </a:xfrm>
          <a:prstGeom prst="rect">
            <a:avLst/>
          </a:prstGeom>
          <a:solidFill>
            <a:srgbClr val="FEB06A"/>
          </a:solidFill>
        </p:spPr>
        <p:txBody>
          <a:bodyPr/>
          <a:lstStyle/>
          <a:p>
            <a:endParaRPr lang="fr-CA"/>
          </a:p>
        </p:txBody>
      </p:sp>
      <p:grpSp>
        <p:nvGrpSpPr>
          <p:cNvPr id="4" name="Group 4"/>
          <p:cNvGrpSpPr/>
          <p:nvPr/>
        </p:nvGrpSpPr>
        <p:grpSpPr>
          <a:xfrm>
            <a:off x="10070477" y="4473016"/>
            <a:ext cx="7188823" cy="1791463"/>
            <a:chOff x="0" y="0"/>
            <a:chExt cx="9585097" cy="2388617"/>
          </a:xfrm>
        </p:grpSpPr>
        <p:sp>
          <p:nvSpPr>
            <p:cNvPr id="5" name="TextBox 5"/>
            <p:cNvSpPr txBox="1"/>
            <p:nvPr/>
          </p:nvSpPr>
          <p:spPr>
            <a:xfrm>
              <a:off x="0" y="-76835"/>
              <a:ext cx="9585097" cy="1240968"/>
            </a:xfrm>
            <a:prstGeom prst="rect">
              <a:avLst/>
            </a:prstGeom>
          </p:spPr>
          <p:txBody>
            <a:bodyPr lIns="0" tIns="0" rIns="0" bIns="0" rtlCol="0" anchor="t">
              <a:spAutoFit/>
            </a:bodyPr>
            <a:lstStyle/>
            <a:p>
              <a:pPr algn="l">
                <a:lnSpc>
                  <a:spcPts val="7624"/>
                </a:lnSpc>
              </a:pPr>
              <a:r>
                <a:rPr lang="en-US" sz="5820" b="1" spc="168">
                  <a:solidFill>
                    <a:srgbClr val="FBF6F3"/>
                  </a:solidFill>
                  <a:latin typeface="Montserrat Bold"/>
                  <a:ea typeface="Montserrat Bold"/>
                  <a:cs typeface="Montserrat Bold"/>
                  <a:sym typeface="Montserrat Bold"/>
                </a:rPr>
                <a:t>COURS 2</a:t>
              </a:r>
            </a:p>
          </p:txBody>
        </p:sp>
        <p:sp>
          <p:nvSpPr>
            <p:cNvPr id="6" name="TextBox 6"/>
            <p:cNvSpPr txBox="1"/>
            <p:nvPr/>
          </p:nvSpPr>
          <p:spPr>
            <a:xfrm>
              <a:off x="0" y="1927099"/>
              <a:ext cx="9585097" cy="461518"/>
            </a:xfrm>
            <a:prstGeom prst="rect">
              <a:avLst/>
            </a:prstGeom>
          </p:spPr>
          <p:txBody>
            <a:bodyPr lIns="0" tIns="0" rIns="0" bIns="0" rtlCol="0" anchor="t">
              <a:spAutoFit/>
            </a:bodyPr>
            <a:lstStyle/>
            <a:p>
              <a:pPr algn="l">
                <a:lnSpc>
                  <a:spcPts val="3060"/>
                </a:lnSpc>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1711652" y="1028700"/>
            <a:ext cx="6375043" cy="8229600"/>
          </a:xfrm>
          <a:custGeom>
            <a:avLst/>
            <a:gdLst/>
            <a:ahLst/>
            <a:cxnLst/>
            <a:rect l="l" t="t" r="r" b="b"/>
            <a:pathLst>
              <a:path w="6375043" h="8229600">
                <a:moveTo>
                  <a:pt x="0" y="0"/>
                </a:moveTo>
                <a:lnTo>
                  <a:pt x="6375043" y="0"/>
                </a:lnTo>
                <a:lnTo>
                  <a:pt x="6375043" y="8229600"/>
                </a:lnTo>
                <a:lnTo>
                  <a:pt x="0" y="8229600"/>
                </a:lnTo>
                <a:lnTo>
                  <a:pt x="0" y="0"/>
                </a:lnTo>
                <a:close/>
              </a:path>
            </a:pathLst>
          </a:custGeom>
          <a:blipFill>
            <a:blip r:embed="rId2"/>
            <a:stretch>
              <a:fillRect t="-8134" b="-8134"/>
            </a:stretch>
          </a:blipFill>
        </p:spPr>
        <p:txBody>
          <a:bodyPr/>
          <a:lstStyle/>
          <a:p>
            <a:endParaRPr lang="fr-CA"/>
          </a:p>
        </p:txBody>
      </p:sp>
      <p:sp>
        <p:nvSpPr>
          <p:cNvPr id="3" name="AutoShape 3"/>
          <p:cNvSpPr/>
          <p:nvPr/>
        </p:nvSpPr>
        <p:spPr>
          <a:xfrm>
            <a:off x="0" y="1028700"/>
            <a:ext cx="1104322" cy="8229600"/>
          </a:xfrm>
          <a:prstGeom prst="rect">
            <a:avLst/>
          </a:prstGeom>
          <a:solidFill>
            <a:srgbClr val="FEB06A"/>
          </a:solidFill>
        </p:spPr>
        <p:txBody>
          <a:bodyPr/>
          <a:lstStyle/>
          <a:p>
            <a:endParaRPr lang="fr-CA"/>
          </a:p>
        </p:txBody>
      </p:sp>
      <p:sp>
        <p:nvSpPr>
          <p:cNvPr id="4" name="Freeform 4"/>
          <p:cNvSpPr/>
          <p:nvPr/>
        </p:nvSpPr>
        <p:spPr>
          <a:xfrm>
            <a:off x="9880046" y="1119413"/>
            <a:ext cx="7379254" cy="8048173"/>
          </a:xfrm>
          <a:custGeom>
            <a:avLst/>
            <a:gdLst/>
            <a:ahLst/>
            <a:cxnLst/>
            <a:rect l="l" t="t" r="r" b="b"/>
            <a:pathLst>
              <a:path w="7379254" h="8048173">
                <a:moveTo>
                  <a:pt x="0" y="0"/>
                </a:moveTo>
                <a:lnTo>
                  <a:pt x="7379254" y="0"/>
                </a:lnTo>
                <a:lnTo>
                  <a:pt x="7379254" y="8048174"/>
                </a:lnTo>
                <a:lnTo>
                  <a:pt x="0" y="8048174"/>
                </a:lnTo>
                <a:lnTo>
                  <a:pt x="0" y="0"/>
                </a:lnTo>
                <a:close/>
              </a:path>
            </a:pathLst>
          </a:custGeom>
          <a:blipFill>
            <a:blip r:embed="rId3"/>
            <a:stretch>
              <a:fillRect t="-7305" b="-7305"/>
            </a:stretch>
          </a:blipFill>
        </p:spPr>
        <p:txBody>
          <a:bodyPr/>
          <a:lstStyle/>
          <a:p>
            <a:endParaRPr lang="fr-CA"/>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8582" b="-19738"/>
            </a:stretch>
          </a:blipFill>
        </p:spPr>
        <p:txBody>
          <a:bodyPr/>
          <a:lstStyle/>
          <a:p>
            <a:endParaRPr lang="fr-CA"/>
          </a:p>
        </p:txBody>
      </p:sp>
      <p:sp>
        <p:nvSpPr>
          <p:cNvPr id="3" name="AutoShape 3"/>
          <p:cNvSpPr/>
          <p:nvPr/>
        </p:nvSpPr>
        <p:spPr>
          <a:xfrm>
            <a:off x="-347733" y="9620539"/>
            <a:ext cx="18983467" cy="666461"/>
          </a:xfrm>
          <a:prstGeom prst="rect">
            <a:avLst/>
          </a:prstGeom>
          <a:solidFill>
            <a:srgbClr val="FBF6F3"/>
          </a:solidFill>
        </p:spPr>
        <p:txBody>
          <a:bodyPr/>
          <a:lstStyle/>
          <a:p>
            <a:endParaRPr lang="fr-CA"/>
          </a:p>
        </p:txBody>
      </p:sp>
      <p:grpSp>
        <p:nvGrpSpPr>
          <p:cNvPr id="4" name="Group 4"/>
          <p:cNvGrpSpPr/>
          <p:nvPr/>
        </p:nvGrpSpPr>
        <p:grpSpPr>
          <a:xfrm>
            <a:off x="1028700" y="3255997"/>
            <a:ext cx="16746476" cy="3188645"/>
            <a:chOff x="0" y="0"/>
            <a:chExt cx="22328635" cy="4251527"/>
          </a:xfrm>
        </p:grpSpPr>
        <p:sp>
          <p:nvSpPr>
            <p:cNvPr id="5" name="AutoShape 5"/>
            <p:cNvSpPr/>
            <p:nvPr/>
          </p:nvSpPr>
          <p:spPr>
            <a:xfrm>
              <a:off x="0" y="0"/>
              <a:ext cx="22328635" cy="4251527"/>
            </a:xfrm>
            <a:prstGeom prst="rect">
              <a:avLst/>
            </a:prstGeom>
            <a:solidFill>
              <a:srgbClr val="FEB06A"/>
            </a:solidFill>
          </p:spPr>
          <p:txBody>
            <a:bodyPr/>
            <a:lstStyle/>
            <a:p>
              <a:endParaRPr lang="fr-CA"/>
            </a:p>
          </p:txBody>
        </p:sp>
        <p:sp>
          <p:nvSpPr>
            <p:cNvPr id="6" name="TextBox 6"/>
            <p:cNvSpPr txBox="1"/>
            <p:nvPr/>
          </p:nvSpPr>
          <p:spPr>
            <a:xfrm>
              <a:off x="821252" y="1124721"/>
              <a:ext cx="18169138" cy="2116384"/>
            </a:xfrm>
            <a:prstGeom prst="rect">
              <a:avLst/>
            </a:prstGeom>
          </p:spPr>
          <p:txBody>
            <a:bodyPr lIns="0" tIns="0" rIns="0" bIns="0" rtlCol="0" anchor="t">
              <a:spAutoFit/>
            </a:bodyPr>
            <a:lstStyle/>
            <a:p>
              <a:pPr algn="r">
                <a:lnSpc>
                  <a:spcPts val="11909"/>
                </a:lnSpc>
              </a:pPr>
              <a:r>
                <a:rPr lang="en-US" sz="11027" b="1" spc="771">
                  <a:solidFill>
                    <a:srgbClr val="FBF6F3"/>
                  </a:solidFill>
                  <a:latin typeface="Montserrat Bold"/>
                  <a:ea typeface="Montserrat Bold"/>
                  <a:cs typeface="Montserrat Bold"/>
                  <a:sym typeface="Montserrat Bold"/>
                </a:rPr>
                <a:t>SOYEZ CRÉATIF </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1104322" y="6801424"/>
            <a:ext cx="7136459" cy="2738760"/>
            <a:chOff x="0" y="0"/>
            <a:chExt cx="9515278" cy="3651680"/>
          </a:xfrm>
        </p:grpSpPr>
        <p:sp>
          <p:nvSpPr>
            <p:cNvPr id="3" name="AutoShape 3"/>
            <p:cNvSpPr/>
            <p:nvPr/>
          </p:nvSpPr>
          <p:spPr>
            <a:xfrm>
              <a:off x="0" y="0"/>
              <a:ext cx="9515278" cy="3651680"/>
            </a:xfrm>
            <a:prstGeom prst="rect">
              <a:avLst/>
            </a:prstGeom>
            <a:solidFill>
              <a:srgbClr val="FEB06A"/>
            </a:solidFill>
          </p:spPr>
          <p:txBody>
            <a:bodyPr/>
            <a:lstStyle/>
            <a:p>
              <a:endParaRPr lang="fr-CA"/>
            </a:p>
          </p:txBody>
        </p:sp>
        <p:sp>
          <p:nvSpPr>
            <p:cNvPr id="4" name="TextBox 4"/>
            <p:cNvSpPr txBox="1"/>
            <p:nvPr/>
          </p:nvSpPr>
          <p:spPr>
            <a:xfrm>
              <a:off x="937829" y="1233753"/>
              <a:ext cx="7639620" cy="1155599"/>
            </a:xfrm>
            <a:prstGeom prst="rect">
              <a:avLst/>
            </a:prstGeom>
          </p:spPr>
          <p:txBody>
            <a:bodyPr lIns="0" tIns="0" rIns="0" bIns="0" rtlCol="0" anchor="t">
              <a:spAutoFit/>
            </a:bodyPr>
            <a:lstStyle/>
            <a:p>
              <a:pPr algn="l">
                <a:lnSpc>
                  <a:spcPts val="7038"/>
                </a:lnSpc>
              </a:pPr>
              <a:r>
                <a:rPr lang="en-US" sz="5585" b="1" spc="50">
                  <a:solidFill>
                    <a:srgbClr val="FBF6F3"/>
                  </a:solidFill>
                  <a:latin typeface="Montserrat Bold"/>
                  <a:ea typeface="Montserrat Bold"/>
                  <a:cs typeface="Montserrat Bold"/>
                  <a:sym typeface="Montserrat Bold"/>
                </a:rPr>
                <a:t>Les glucides</a:t>
              </a:r>
            </a:p>
          </p:txBody>
        </p:sp>
      </p:grpSp>
      <p:sp>
        <p:nvSpPr>
          <p:cNvPr id="5" name="AutoShape 5"/>
          <p:cNvSpPr/>
          <p:nvPr/>
        </p:nvSpPr>
        <p:spPr>
          <a:xfrm>
            <a:off x="0" y="1028700"/>
            <a:ext cx="1104322" cy="8511485"/>
          </a:xfrm>
          <a:prstGeom prst="rect">
            <a:avLst/>
          </a:prstGeom>
          <a:solidFill>
            <a:srgbClr val="FEB06A"/>
          </a:solidFill>
        </p:spPr>
        <p:txBody>
          <a:bodyPr/>
          <a:lstStyle/>
          <a:p>
            <a:endParaRPr lang="fr-CA"/>
          </a:p>
        </p:txBody>
      </p:sp>
      <p:sp>
        <p:nvSpPr>
          <p:cNvPr id="6" name="Freeform 6"/>
          <p:cNvSpPr/>
          <p:nvPr/>
        </p:nvSpPr>
        <p:spPr>
          <a:xfrm>
            <a:off x="1104322" y="1028700"/>
            <a:ext cx="7136459" cy="5772724"/>
          </a:xfrm>
          <a:custGeom>
            <a:avLst/>
            <a:gdLst/>
            <a:ahLst/>
            <a:cxnLst/>
            <a:rect l="l" t="t" r="r" b="b"/>
            <a:pathLst>
              <a:path w="7136459" h="5772724">
                <a:moveTo>
                  <a:pt x="0" y="0"/>
                </a:moveTo>
                <a:lnTo>
                  <a:pt x="7136458" y="0"/>
                </a:lnTo>
                <a:lnTo>
                  <a:pt x="7136458" y="5772724"/>
                </a:lnTo>
                <a:lnTo>
                  <a:pt x="0" y="5772724"/>
                </a:lnTo>
                <a:lnTo>
                  <a:pt x="0" y="0"/>
                </a:lnTo>
                <a:close/>
              </a:path>
            </a:pathLst>
          </a:custGeom>
          <a:blipFill>
            <a:blip r:embed="rId2"/>
            <a:stretch>
              <a:fillRect l="-17849" r="-3561"/>
            </a:stretch>
          </a:blipFill>
        </p:spPr>
        <p:txBody>
          <a:bodyPr/>
          <a:lstStyle/>
          <a:p>
            <a:endParaRPr lang="fr-CA"/>
          </a:p>
        </p:txBody>
      </p:sp>
      <p:grpSp>
        <p:nvGrpSpPr>
          <p:cNvPr id="7" name="Group 7"/>
          <p:cNvGrpSpPr/>
          <p:nvPr/>
        </p:nvGrpSpPr>
        <p:grpSpPr>
          <a:xfrm>
            <a:off x="8386938" y="2015265"/>
            <a:ext cx="9774229" cy="2976277"/>
            <a:chOff x="0" y="0"/>
            <a:chExt cx="13032305" cy="3968369"/>
          </a:xfrm>
        </p:grpSpPr>
        <p:sp>
          <p:nvSpPr>
            <p:cNvPr id="8" name="TextBox 8"/>
            <p:cNvSpPr txBox="1"/>
            <p:nvPr/>
          </p:nvSpPr>
          <p:spPr>
            <a:xfrm>
              <a:off x="0" y="-8936"/>
              <a:ext cx="13032305" cy="999277"/>
            </a:xfrm>
            <a:prstGeom prst="rect">
              <a:avLst/>
            </a:prstGeom>
          </p:spPr>
          <p:txBody>
            <a:bodyPr lIns="0" tIns="0" rIns="0" bIns="0" rtlCol="0" anchor="t">
              <a:spAutoFit/>
            </a:bodyPr>
            <a:lstStyle/>
            <a:p>
              <a:pPr algn="ctr">
                <a:lnSpc>
                  <a:spcPts val="5942"/>
                </a:lnSpc>
              </a:pPr>
              <a:r>
                <a:rPr lang="en-US" sz="4951" b="1" spc="366">
                  <a:solidFill>
                    <a:srgbClr val="FEB06A"/>
                  </a:solidFill>
                  <a:latin typeface="Montserrat Bold"/>
                  <a:ea typeface="Montserrat Bold"/>
                  <a:cs typeface="Montserrat Bold"/>
                  <a:sym typeface="Montserrat Bold"/>
                </a:rPr>
                <a:t>Les glucides, c’est quoi ?</a:t>
              </a:r>
            </a:p>
          </p:txBody>
        </p:sp>
        <p:sp>
          <p:nvSpPr>
            <p:cNvPr id="9" name="TextBox 9"/>
            <p:cNvSpPr txBox="1"/>
            <p:nvPr/>
          </p:nvSpPr>
          <p:spPr>
            <a:xfrm>
              <a:off x="0" y="1862498"/>
              <a:ext cx="13030965" cy="2105871"/>
            </a:xfrm>
            <a:prstGeom prst="rect">
              <a:avLst/>
            </a:prstGeom>
          </p:spPr>
          <p:txBody>
            <a:bodyPr lIns="0" tIns="0" rIns="0" bIns="0" rtlCol="0" anchor="t">
              <a:spAutoFit/>
            </a:bodyPr>
            <a:lstStyle/>
            <a:p>
              <a:pPr algn="l">
                <a:lnSpc>
                  <a:spcPts val="3183"/>
                </a:lnSpc>
              </a:pPr>
              <a:r>
                <a:rPr lang="en-US" sz="2122" spc="21">
                  <a:solidFill>
                    <a:srgbClr val="FEB06A"/>
                  </a:solidFill>
                  <a:latin typeface="Montserrat Light"/>
                  <a:ea typeface="Montserrat Light"/>
                  <a:cs typeface="Montserrat Light"/>
                  <a:sym typeface="Montserrat Light"/>
                </a:rPr>
                <a:t>Ce sont des sucres, simples ou complexes, formés à partir de trois éléments : carbone (C), oxygène (O) et hydrogène (H).</a:t>
              </a:r>
            </a:p>
            <a:p>
              <a:pPr algn="l">
                <a:lnSpc>
                  <a:spcPts val="3183"/>
                </a:lnSpc>
              </a:pPr>
              <a:endParaRPr lang="en-US" sz="2122" spc="21">
                <a:solidFill>
                  <a:srgbClr val="FEB06A"/>
                </a:solidFill>
                <a:latin typeface="Montserrat Light"/>
                <a:ea typeface="Montserrat Light"/>
                <a:cs typeface="Montserrat Light"/>
                <a:sym typeface="Montserrat Light"/>
              </a:endParaRPr>
            </a:p>
            <a:p>
              <a:pPr algn="l">
                <a:lnSpc>
                  <a:spcPts val="3328"/>
                </a:lnSpc>
              </a:pPr>
              <a:endParaRPr lang="en-US" sz="2122" spc="21">
                <a:solidFill>
                  <a:srgbClr val="FEB06A"/>
                </a:solidFill>
                <a:latin typeface="Montserrat Light"/>
                <a:ea typeface="Montserrat Light"/>
                <a:cs typeface="Montserrat Light"/>
                <a:sym typeface="Montserrat Light"/>
              </a:endParaRPr>
            </a:p>
          </p:txBody>
        </p:sp>
      </p:grpSp>
      <p:grpSp>
        <p:nvGrpSpPr>
          <p:cNvPr id="10" name="Group 10"/>
          <p:cNvGrpSpPr/>
          <p:nvPr/>
        </p:nvGrpSpPr>
        <p:grpSpPr>
          <a:xfrm>
            <a:off x="8386938" y="5702468"/>
            <a:ext cx="9774229" cy="2995327"/>
            <a:chOff x="0" y="0"/>
            <a:chExt cx="13032305" cy="3993769"/>
          </a:xfrm>
        </p:grpSpPr>
        <p:sp>
          <p:nvSpPr>
            <p:cNvPr id="11" name="TextBox 11"/>
            <p:cNvSpPr txBox="1"/>
            <p:nvPr/>
          </p:nvSpPr>
          <p:spPr>
            <a:xfrm>
              <a:off x="0" y="-8936"/>
              <a:ext cx="13032305" cy="999277"/>
            </a:xfrm>
            <a:prstGeom prst="rect">
              <a:avLst/>
            </a:prstGeom>
          </p:spPr>
          <p:txBody>
            <a:bodyPr lIns="0" tIns="0" rIns="0" bIns="0" rtlCol="0" anchor="t">
              <a:spAutoFit/>
            </a:bodyPr>
            <a:lstStyle/>
            <a:p>
              <a:pPr algn="ctr">
                <a:lnSpc>
                  <a:spcPts val="5942"/>
                </a:lnSpc>
              </a:pPr>
              <a:r>
                <a:rPr lang="en-US" sz="4951" b="1" spc="366">
                  <a:solidFill>
                    <a:srgbClr val="FEB06A"/>
                  </a:solidFill>
                  <a:latin typeface="Montserrat Bold"/>
                  <a:ea typeface="Montserrat Bold"/>
                  <a:cs typeface="Montserrat Bold"/>
                  <a:sym typeface="Montserrat Bold"/>
                </a:rPr>
                <a:t>À quoi servent-ils ?</a:t>
              </a:r>
            </a:p>
          </p:txBody>
        </p:sp>
        <p:sp>
          <p:nvSpPr>
            <p:cNvPr id="12" name="TextBox 12"/>
            <p:cNvSpPr txBox="1"/>
            <p:nvPr/>
          </p:nvSpPr>
          <p:spPr>
            <a:xfrm>
              <a:off x="0" y="1862498"/>
              <a:ext cx="13030965" cy="2131271"/>
            </a:xfrm>
            <a:prstGeom prst="rect">
              <a:avLst/>
            </a:prstGeom>
          </p:spPr>
          <p:txBody>
            <a:bodyPr lIns="0" tIns="0" rIns="0" bIns="0" rtlCol="0" anchor="t">
              <a:spAutoFit/>
            </a:bodyPr>
            <a:lstStyle/>
            <a:p>
              <a:pPr algn="l">
                <a:lnSpc>
                  <a:spcPts val="3183"/>
                </a:lnSpc>
              </a:pPr>
              <a:r>
                <a:rPr lang="en-US" sz="2122" spc="21">
                  <a:solidFill>
                    <a:srgbClr val="FEB06A"/>
                  </a:solidFill>
                  <a:latin typeface="Montserrat Light"/>
                  <a:ea typeface="Montserrat Light"/>
                  <a:cs typeface="Montserrat Light"/>
                  <a:sym typeface="Montserrat Light"/>
                </a:rPr>
                <a:t>Les glucides sont la principale source d’énergie pour la majorité des cellules du corps.</a:t>
              </a:r>
            </a:p>
            <a:p>
              <a:pPr algn="l">
                <a:lnSpc>
                  <a:spcPts val="3328"/>
                </a:lnSpc>
              </a:pPr>
              <a:r>
                <a:rPr lang="en-US" sz="2219" spc="22">
                  <a:solidFill>
                    <a:srgbClr val="FEB06A"/>
                  </a:solidFill>
                  <a:latin typeface="Montserrat Light"/>
                  <a:ea typeface="Montserrat Light"/>
                  <a:cs typeface="Montserrat Light"/>
                  <a:sym typeface="Montserrat Light"/>
                </a:rPr>
                <a:t> Ils sont aussi la seule source d’énergie pour le cerveau et le système nerveux</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AutoShape 2"/>
          <p:cNvSpPr/>
          <p:nvPr/>
        </p:nvSpPr>
        <p:spPr>
          <a:xfrm>
            <a:off x="0" y="1028700"/>
            <a:ext cx="1104322" cy="8511485"/>
          </a:xfrm>
          <a:prstGeom prst="rect">
            <a:avLst/>
          </a:prstGeom>
          <a:solidFill>
            <a:srgbClr val="FEB06A"/>
          </a:solidFill>
        </p:spPr>
        <p:txBody>
          <a:bodyPr/>
          <a:lstStyle/>
          <a:p>
            <a:endParaRPr lang="fr-CA"/>
          </a:p>
        </p:txBody>
      </p:sp>
      <p:sp>
        <p:nvSpPr>
          <p:cNvPr id="3" name="Freeform 3"/>
          <p:cNvSpPr/>
          <p:nvPr/>
        </p:nvSpPr>
        <p:spPr>
          <a:xfrm rot="383099">
            <a:off x="2235704" y="2246776"/>
            <a:ext cx="4181623" cy="2896724"/>
          </a:xfrm>
          <a:custGeom>
            <a:avLst/>
            <a:gdLst/>
            <a:ahLst/>
            <a:cxnLst/>
            <a:rect l="l" t="t" r="r" b="b"/>
            <a:pathLst>
              <a:path w="4181623" h="2896724">
                <a:moveTo>
                  <a:pt x="0" y="0"/>
                </a:moveTo>
                <a:lnTo>
                  <a:pt x="4181623" y="0"/>
                </a:lnTo>
                <a:lnTo>
                  <a:pt x="4181623" y="2896724"/>
                </a:lnTo>
                <a:lnTo>
                  <a:pt x="0" y="2896724"/>
                </a:lnTo>
                <a:lnTo>
                  <a:pt x="0" y="0"/>
                </a:lnTo>
                <a:close/>
              </a:path>
            </a:pathLst>
          </a:custGeom>
          <a:blipFill>
            <a:blip r:embed="rId2"/>
            <a:stretch>
              <a:fillRect/>
            </a:stretch>
          </a:blipFill>
        </p:spPr>
        <p:txBody>
          <a:bodyPr/>
          <a:lstStyle/>
          <a:p>
            <a:endParaRPr lang="fr-CA"/>
          </a:p>
        </p:txBody>
      </p:sp>
      <p:grpSp>
        <p:nvGrpSpPr>
          <p:cNvPr id="4" name="Group 4"/>
          <p:cNvGrpSpPr/>
          <p:nvPr/>
        </p:nvGrpSpPr>
        <p:grpSpPr>
          <a:xfrm>
            <a:off x="7933316" y="1236567"/>
            <a:ext cx="9774229" cy="7813865"/>
            <a:chOff x="0" y="0"/>
            <a:chExt cx="13032305" cy="10418487"/>
          </a:xfrm>
        </p:grpSpPr>
        <p:sp>
          <p:nvSpPr>
            <p:cNvPr id="5" name="TextBox 5"/>
            <p:cNvSpPr txBox="1"/>
            <p:nvPr/>
          </p:nvSpPr>
          <p:spPr>
            <a:xfrm>
              <a:off x="0" y="-8936"/>
              <a:ext cx="13032305" cy="1998555"/>
            </a:xfrm>
            <a:prstGeom prst="rect">
              <a:avLst/>
            </a:prstGeom>
          </p:spPr>
          <p:txBody>
            <a:bodyPr lIns="0" tIns="0" rIns="0" bIns="0" rtlCol="0" anchor="t">
              <a:spAutoFit/>
            </a:bodyPr>
            <a:lstStyle/>
            <a:p>
              <a:pPr algn="ctr">
                <a:lnSpc>
                  <a:spcPts val="5942"/>
                </a:lnSpc>
              </a:pPr>
              <a:r>
                <a:rPr lang="en-US" sz="4951" b="1" spc="366">
                  <a:solidFill>
                    <a:srgbClr val="FEB06A"/>
                  </a:solidFill>
                  <a:latin typeface="Montserrat Bold"/>
                  <a:ea typeface="Montserrat Bold"/>
                  <a:cs typeface="Montserrat Bold"/>
                  <a:sym typeface="Montserrat Bold"/>
                </a:rPr>
                <a:t>Les glucides, sous quelles formes ?</a:t>
              </a:r>
            </a:p>
          </p:txBody>
        </p:sp>
        <p:sp>
          <p:nvSpPr>
            <p:cNvPr id="6" name="TextBox 6"/>
            <p:cNvSpPr txBox="1"/>
            <p:nvPr/>
          </p:nvSpPr>
          <p:spPr>
            <a:xfrm>
              <a:off x="0" y="2852251"/>
              <a:ext cx="13030965" cy="7566236"/>
            </a:xfrm>
            <a:prstGeom prst="rect">
              <a:avLst/>
            </a:prstGeom>
          </p:spPr>
          <p:txBody>
            <a:bodyPr lIns="0" tIns="0" rIns="0" bIns="0" rtlCol="0" anchor="t">
              <a:spAutoFit/>
            </a:bodyPr>
            <a:lstStyle/>
            <a:p>
              <a:pPr algn="l">
                <a:lnSpc>
                  <a:spcPts val="3483"/>
                </a:lnSpc>
              </a:pPr>
              <a:r>
                <a:rPr lang="en-US" sz="2322" spc="23">
                  <a:solidFill>
                    <a:srgbClr val="FEB06A"/>
                  </a:solidFill>
                  <a:latin typeface="Montserrat Light"/>
                  <a:ea typeface="Montserrat Light"/>
                  <a:cs typeface="Montserrat Light"/>
                  <a:sym typeface="Montserrat Light"/>
                </a:rPr>
                <a:t>.</a:t>
              </a:r>
            </a:p>
            <a:p>
              <a:pPr algn="l">
                <a:lnSpc>
                  <a:spcPts val="3483"/>
                </a:lnSpc>
              </a:pPr>
              <a:r>
                <a:rPr lang="en-US" sz="2322" spc="23">
                  <a:solidFill>
                    <a:srgbClr val="FEB06A"/>
                  </a:solidFill>
                  <a:latin typeface="Montserrat"/>
                  <a:ea typeface="Montserrat"/>
                  <a:cs typeface="Montserrat"/>
                  <a:sym typeface="Montserrat"/>
                </a:rPr>
                <a:t>Les glucides peuvent être simples (comme le sucre de table ou le glucose) ou complexes (comme l’amidon des pâtes ou des pommes de terre).</a:t>
              </a:r>
            </a:p>
            <a:p>
              <a:pPr algn="l">
                <a:lnSpc>
                  <a:spcPts val="3483"/>
                </a:lnSpc>
              </a:pPr>
              <a:endParaRPr lang="en-US" sz="2322" spc="23">
                <a:solidFill>
                  <a:srgbClr val="FEB06A"/>
                </a:solidFill>
                <a:latin typeface="Montserrat"/>
                <a:ea typeface="Montserrat"/>
                <a:cs typeface="Montserrat"/>
                <a:sym typeface="Montserrat"/>
              </a:endParaRPr>
            </a:p>
            <a:p>
              <a:pPr algn="l">
                <a:lnSpc>
                  <a:spcPts val="3483"/>
                </a:lnSpc>
              </a:pPr>
              <a:r>
                <a:rPr lang="en-US" sz="2322" spc="23">
                  <a:solidFill>
                    <a:srgbClr val="FEB06A"/>
                  </a:solidFill>
                  <a:latin typeface="Montserrat"/>
                  <a:ea typeface="Montserrat"/>
                  <a:cs typeface="Montserrat"/>
                  <a:sym typeface="Montserrat"/>
                </a:rPr>
                <a:t> La différence dépend de la taille et de la complexité de leurs molécules :</a:t>
              </a:r>
            </a:p>
            <a:p>
              <a:pPr algn="l">
                <a:lnSpc>
                  <a:spcPts val="3483"/>
                </a:lnSpc>
              </a:pPr>
              <a:endParaRPr lang="en-US" sz="2322" spc="23">
                <a:solidFill>
                  <a:srgbClr val="FEB06A"/>
                </a:solidFill>
                <a:latin typeface="Montserrat"/>
                <a:ea typeface="Montserrat"/>
                <a:cs typeface="Montserrat"/>
                <a:sym typeface="Montserrat"/>
              </a:endParaRPr>
            </a:p>
            <a:p>
              <a:pPr marL="501417" lvl="1" indent="-250708" algn="l">
                <a:lnSpc>
                  <a:spcPts val="3483"/>
                </a:lnSpc>
                <a:buFont typeface="Arial"/>
                <a:buChar char="•"/>
              </a:pPr>
              <a:r>
                <a:rPr lang="en-US" sz="2322" b="1" spc="23">
                  <a:solidFill>
                    <a:srgbClr val="FEB06A"/>
                  </a:solidFill>
                  <a:latin typeface="Montserrat Bold"/>
                  <a:ea typeface="Montserrat Bold"/>
                  <a:cs typeface="Montserrat Bold"/>
                  <a:sym typeface="Montserrat Bold"/>
                </a:rPr>
                <a:t>Simples</a:t>
              </a:r>
              <a:r>
                <a:rPr lang="en-US" sz="2322" spc="23">
                  <a:solidFill>
                    <a:srgbClr val="FEB06A"/>
                  </a:solidFill>
                  <a:latin typeface="Montserrat"/>
                  <a:ea typeface="Montserrat"/>
                  <a:cs typeface="Montserrat"/>
                  <a:sym typeface="Montserrat"/>
                </a:rPr>
                <a:t> = petites molécules, digérées rapidement.</a:t>
              </a:r>
            </a:p>
            <a:p>
              <a:pPr marL="501417" lvl="1" indent="-250708" algn="l">
                <a:lnSpc>
                  <a:spcPts val="3483"/>
                </a:lnSpc>
                <a:buFont typeface="Arial"/>
                <a:buChar char="•"/>
              </a:pPr>
              <a:r>
                <a:rPr lang="en-US" sz="2322" b="1" spc="23">
                  <a:solidFill>
                    <a:srgbClr val="FEB06A"/>
                  </a:solidFill>
                  <a:latin typeface="Montserrat Bold"/>
                  <a:ea typeface="Montserrat Bold"/>
                  <a:cs typeface="Montserrat Bold"/>
                  <a:sym typeface="Montserrat Bold"/>
                </a:rPr>
                <a:t>Complexes</a:t>
              </a:r>
              <a:r>
                <a:rPr lang="en-US" sz="2322" spc="23">
                  <a:solidFill>
                    <a:srgbClr val="FEB06A"/>
                  </a:solidFill>
                  <a:latin typeface="Montserrat"/>
                  <a:ea typeface="Montserrat"/>
                  <a:cs typeface="Montserrat"/>
                  <a:sym typeface="Montserrat"/>
                </a:rPr>
                <a:t> = longues chaînes, digérées plus lentement, apportant une énergie durable.</a:t>
              </a:r>
            </a:p>
            <a:p>
              <a:pPr algn="l">
                <a:lnSpc>
                  <a:spcPts val="3483"/>
                </a:lnSpc>
              </a:pPr>
              <a:endParaRPr lang="en-US" sz="2322" spc="23">
                <a:solidFill>
                  <a:srgbClr val="FEB06A"/>
                </a:solidFill>
                <a:latin typeface="Montserrat"/>
                <a:ea typeface="Montserrat"/>
                <a:cs typeface="Montserrat"/>
                <a:sym typeface="Montserrat"/>
              </a:endParaRPr>
            </a:p>
            <a:p>
              <a:pPr algn="l">
                <a:lnSpc>
                  <a:spcPts val="3628"/>
                </a:lnSpc>
              </a:pPr>
              <a:endParaRPr lang="en-US" sz="2322" spc="23">
                <a:solidFill>
                  <a:srgbClr val="FEB06A"/>
                </a:solidFill>
                <a:latin typeface="Montserrat"/>
                <a:ea typeface="Montserrat"/>
                <a:cs typeface="Montserrat"/>
                <a:sym typeface="Montserrat"/>
              </a:endParaRPr>
            </a:p>
          </p:txBody>
        </p:sp>
      </p:grpSp>
      <p:sp>
        <p:nvSpPr>
          <p:cNvPr id="7" name="Freeform 7"/>
          <p:cNvSpPr/>
          <p:nvPr/>
        </p:nvSpPr>
        <p:spPr>
          <a:xfrm rot="-845005">
            <a:off x="2421153" y="4790267"/>
            <a:ext cx="3411543" cy="4114800"/>
          </a:xfrm>
          <a:custGeom>
            <a:avLst/>
            <a:gdLst/>
            <a:ahLst/>
            <a:cxnLst/>
            <a:rect l="l" t="t" r="r" b="b"/>
            <a:pathLst>
              <a:path w="3411543" h="4114800">
                <a:moveTo>
                  <a:pt x="0" y="0"/>
                </a:moveTo>
                <a:lnTo>
                  <a:pt x="3411543" y="0"/>
                </a:lnTo>
                <a:lnTo>
                  <a:pt x="34115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AutoShape 2"/>
          <p:cNvSpPr/>
          <p:nvPr/>
        </p:nvSpPr>
        <p:spPr>
          <a:xfrm>
            <a:off x="0" y="1028700"/>
            <a:ext cx="1104322" cy="8511485"/>
          </a:xfrm>
          <a:prstGeom prst="rect">
            <a:avLst/>
          </a:prstGeom>
          <a:solidFill>
            <a:srgbClr val="FEB06A"/>
          </a:solidFill>
        </p:spPr>
        <p:txBody>
          <a:bodyPr/>
          <a:lstStyle/>
          <a:p>
            <a:endParaRPr lang="fr-CA"/>
          </a:p>
        </p:txBody>
      </p:sp>
      <p:sp>
        <p:nvSpPr>
          <p:cNvPr id="3" name="Freeform 3"/>
          <p:cNvSpPr/>
          <p:nvPr/>
        </p:nvSpPr>
        <p:spPr>
          <a:xfrm rot="-921455">
            <a:off x="2335602" y="5840369"/>
            <a:ext cx="3981828" cy="3021212"/>
          </a:xfrm>
          <a:custGeom>
            <a:avLst/>
            <a:gdLst/>
            <a:ahLst/>
            <a:cxnLst/>
            <a:rect l="l" t="t" r="r" b="b"/>
            <a:pathLst>
              <a:path w="3981828" h="3021212">
                <a:moveTo>
                  <a:pt x="0" y="0"/>
                </a:moveTo>
                <a:lnTo>
                  <a:pt x="3981828" y="0"/>
                </a:lnTo>
                <a:lnTo>
                  <a:pt x="3981828" y="3021212"/>
                </a:lnTo>
                <a:lnTo>
                  <a:pt x="0" y="3021212"/>
                </a:lnTo>
                <a:lnTo>
                  <a:pt x="0" y="0"/>
                </a:lnTo>
                <a:close/>
              </a:path>
            </a:pathLst>
          </a:custGeom>
          <a:blipFill>
            <a:blip r:embed="rId2"/>
            <a:stretch>
              <a:fillRect/>
            </a:stretch>
          </a:blipFill>
        </p:spPr>
        <p:txBody>
          <a:bodyPr/>
          <a:lstStyle/>
          <a:p>
            <a:endParaRPr lang="fr-CA"/>
          </a:p>
        </p:txBody>
      </p:sp>
      <p:sp>
        <p:nvSpPr>
          <p:cNvPr id="4" name="Freeform 4"/>
          <p:cNvSpPr/>
          <p:nvPr/>
        </p:nvSpPr>
        <p:spPr>
          <a:xfrm rot="-1181126">
            <a:off x="2392043" y="2811833"/>
            <a:ext cx="3117626" cy="2829245"/>
          </a:xfrm>
          <a:custGeom>
            <a:avLst/>
            <a:gdLst/>
            <a:ahLst/>
            <a:cxnLst/>
            <a:rect l="l" t="t" r="r" b="b"/>
            <a:pathLst>
              <a:path w="3117626" h="2829245">
                <a:moveTo>
                  <a:pt x="0" y="0"/>
                </a:moveTo>
                <a:lnTo>
                  <a:pt x="3117625" y="0"/>
                </a:lnTo>
                <a:lnTo>
                  <a:pt x="3117625" y="2829245"/>
                </a:lnTo>
                <a:lnTo>
                  <a:pt x="0" y="2829245"/>
                </a:lnTo>
                <a:lnTo>
                  <a:pt x="0" y="0"/>
                </a:lnTo>
                <a:close/>
              </a:path>
            </a:pathLst>
          </a:custGeom>
          <a:blipFill>
            <a:blip r:embed="rId3"/>
            <a:stretch>
              <a:fillRect/>
            </a:stretch>
          </a:blipFill>
        </p:spPr>
        <p:txBody>
          <a:bodyPr/>
          <a:lstStyle/>
          <a:p>
            <a:endParaRPr lang="fr-CA"/>
          </a:p>
        </p:txBody>
      </p:sp>
      <p:grpSp>
        <p:nvGrpSpPr>
          <p:cNvPr id="5" name="Group 5"/>
          <p:cNvGrpSpPr/>
          <p:nvPr/>
        </p:nvGrpSpPr>
        <p:grpSpPr>
          <a:xfrm>
            <a:off x="7551285" y="1317593"/>
            <a:ext cx="9774229" cy="7940707"/>
            <a:chOff x="0" y="0"/>
            <a:chExt cx="13032305" cy="10587609"/>
          </a:xfrm>
        </p:grpSpPr>
        <p:sp>
          <p:nvSpPr>
            <p:cNvPr id="6" name="TextBox 6"/>
            <p:cNvSpPr txBox="1"/>
            <p:nvPr/>
          </p:nvSpPr>
          <p:spPr>
            <a:xfrm>
              <a:off x="0" y="-8936"/>
              <a:ext cx="13032305" cy="999277"/>
            </a:xfrm>
            <a:prstGeom prst="rect">
              <a:avLst/>
            </a:prstGeom>
          </p:spPr>
          <p:txBody>
            <a:bodyPr lIns="0" tIns="0" rIns="0" bIns="0" rtlCol="0" anchor="t">
              <a:spAutoFit/>
            </a:bodyPr>
            <a:lstStyle/>
            <a:p>
              <a:pPr algn="ctr">
                <a:lnSpc>
                  <a:spcPts val="5942"/>
                </a:lnSpc>
              </a:pPr>
              <a:r>
                <a:rPr lang="en-US" sz="4951" b="1" spc="366">
                  <a:solidFill>
                    <a:srgbClr val="FEB06A"/>
                  </a:solidFill>
                  <a:latin typeface="Montserrat Bold"/>
                  <a:ea typeface="Montserrat Bold"/>
                  <a:cs typeface="Montserrat Bold"/>
                  <a:sym typeface="Montserrat Bold"/>
                </a:rPr>
                <a:t>Les glucides ...</a:t>
              </a:r>
            </a:p>
          </p:txBody>
        </p:sp>
        <p:sp>
          <p:nvSpPr>
            <p:cNvPr id="7" name="TextBox 7"/>
            <p:cNvSpPr txBox="1"/>
            <p:nvPr/>
          </p:nvSpPr>
          <p:spPr>
            <a:xfrm>
              <a:off x="0" y="1852973"/>
              <a:ext cx="13030965" cy="8734636"/>
            </a:xfrm>
            <a:prstGeom prst="rect">
              <a:avLst/>
            </a:prstGeom>
          </p:spPr>
          <p:txBody>
            <a:bodyPr lIns="0" tIns="0" rIns="0" bIns="0" rtlCol="0" anchor="t">
              <a:spAutoFit/>
            </a:bodyPr>
            <a:lstStyle/>
            <a:p>
              <a:pPr algn="l">
                <a:lnSpc>
                  <a:spcPts val="3483"/>
                </a:lnSpc>
              </a:pPr>
              <a:r>
                <a:rPr lang="en-US" sz="2322" spc="23">
                  <a:solidFill>
                    <a:srgbClr val="FEB06A"/>
                  </a:solidFill>
                  <a:latin typeface="Montserrat Light"/>
                  <a:ea typeface="Montserrat Light"/>
                  <a:cs typeface="Montserrat Light"/>
                  <a:sym typeface="Montserrat Light"/>
                </a:rPr>
                <a:t>Tous les glucides, à </a:t>
              </a:r>
              <a:r>
                <a:rPr lang="en-US" sz="2322" b="1" spc="23">
                  <a:solidFill>
                    <a:srgbClr val="FEB06A"/>
                  </a:solidFill>
                  <a:latin typeface="Montserrat Bold"/>
                  <a:ea typeface="Montserrat Bold"/>
                  <a:cs typeface="Montserrat Bold"/>
                  <a:sym typeface="Montserrat Bold"/>
                </a:rPr>
                <a:t>l’exception des fibres </a:t>
              </a:r>
              <a:r>
                <a:rPr lang="en-US" sz="2322" spc="23">
                  <a:solidFill>
                    <a:srgbClr val="FEB06A"/>
                  </a:solidFill>
                  <a:latin typeface="Montserrat Light"/>
                  <a:ea typeface="Montserrat Light"/>
                  <a:cs typeface="Montserrat Light"/>
                  <a:sym typeface="Montserrat Light"/>
                </a:rPr>
                <a:t>alimentaires, doivent être transformés en glucose pour pouvoir être absorbés par la muqueuse de l’intestin grêle.</a:t>
              </a:r>
            </a:p>
            <a:p>
              <a:pPr algn="l">
                <a:lnSpc>
                  <a:spcPts val="3483"/>
                </a:lnSpc>
              </a:pPr>
              <a:endParaRPr lang="en-US" sz="2322" spc="23">
                <a:solidFill>
                  <a:srgbClr val="FEB06A"/>
                </a:solidFill>
                <a:latin typeface="Montserrat Light"/>
                <a:ea typeface="Montserrat Light"/>
                <a:cs typeface="Montserrat Light"/>
                <a:sym typeface="Montserrat Light"/>
              </a:endParaRPr>
            </a:p>
            <a:p>
              <a:pPr algn="l">
                <a:lnSpc>
                  <a:spcPts val="3483"/>
                </a:lnSpc>
              </a:pPr>
              <a:r>
                <a:rPr lang="en-US" sz="2322" b="1" spc="23">
                  <a:solidFill>
                    <a:srgbClr val="FEB06A"/>
                  </a:solidFill>
                  <a:latin typeface="Montserrat Bold"/>
                  <a:ea typeface="Montserrat Bold"/>
                  <a:cs typeface="Montserrat Bold"/>
                  <a:sym typeface="Montserrat Bold"/>
                </a:rPr>
                <a:t>DONC </a:t>
              </a:r>
              <a:r>
                <a:rPr lang="en-US" sz="2322" spc="23">
                  <a:solidFill>
                    <a:srgbClr val="FEB06A"/>
                  </a:solidFill>
                  <a:latin typeface="Montserrat"/>
                  <a:ea typeface="Montserrat"/>
                  <a:cs typeface="Montserrat"/>
                  <a:sym typeface="Montserrat"/>
                </a:rPr>
                <a:t>... </a:t>
              </a:r>
            </a:p>
            <a:p>
              <a:pPr algn="l">
                <a:lnSpc>
                  <a:spcPts val="3483"/>
                </a:lnSpc>
              </a:pPr>
              <a:r>
                <a:rPr lang="en-US" sz="2322" spc="23">
                  <a:solidFill>
                    <a:srgbClr val="FEB06A"/>
                  </a:solidFill>
                  <a:latin typeface="Montserrat Light"/>
                  <a:ea typeface="Montserrat Light"/>
                  <a:cs typeface="Montserrat Light"/>
                  <a:sym typeface="Montserrat Light"/>
                </a:rPr>
                <a:t> Quand on mange des aliments contenant des glucides (comme le pain, les pâtes ou les fruits), notre corps doit les transformer en une forme simple appelée glucose. </a:t>
              </a:r>
            </a:p>
            <a:p>
              <a:pPr algn="l">
                <a:lnSpc>
                  <a:spcPts val="3483"/>
                </a:lnSpc>
              </a:pPr>
              <a:endParaRPr lang="en-US" sz="2322" spc="23">
                <a:solidFill>
                  <a:srgbClr val="FEB06A"/>
                </a:solidFill>
                <a:latin typeface="Montserrat Light"/>
                <a:ea typeface="Montserrat Light"/>
                <a:cs typeface="Montserrat Light"/>
                <a:sym typeface="Montserrat Light"/>
              </a:endParaRPr>
            </a:p>
            <a:p>
              <a:pPr algn="l">
                <a:lnSpc>
                  <a:spcPts val="3483"/>
                </a:lnSpc>
              </a:pPr>
              <a:r>
                <a:rPr lang="en-US" sz="2322" spc="23">
                  <a:solidFill>
                    <a:srgbClr val="FEB06A"/>
                  </a:solidFill>
                  <a:latin typeface="Montserrat Light"/>
                  <a:ea typeface="Montserrat Light"/>
                  <a:cs typeface="Montserrat Light"/>
                  <a:sym typeface="Montserrat Light"/>
                </a:rPr>
                <a:t>C’est seulement sous cette forme que les glucides peuvent passer à travers la paroi de l’intestin grêle et entrer dans le sang.</a:t>
              </a:r>
            </a:p>
            <a:p>
              <a:pPr algn="l">
                <a:lnSpc>
                  <a:spcPts val="3483"/>
                </a:lnSpc>
              </a:pPr>
              <a:endParaRPr lang="en-US" sz="2322" spc="23">
                <a:solidFill>
                  <a:srgbClr val="FEB06A"/>
                </a:solidFill>
                <a:latin typeface="Montserrat Light"/>
                <a:ea typeface="Montserrat Light"/>
                <a:cs typeface="Montserrat Light"/>
                <a:sym typeface="Montserrat Light"/>
              </a:endParaRPr>
            </a:p>
            <a:p>
              <a:pPr algn="l">
                <a:lnSpc>
                  <a:spcPts val="3483"/>
                </a:lnSpc>
              </a:pPr>
              <a:r>
                <a:rPr lang="en-US" sz="2322" spc="23">
                  <a:solidFill>
                    <a:srgbClr val="FEB06A"/>
                  </a:solidFill>
                  <a:latin typeface="Montserrat Light"/>
                  <a:ea typeface="Montserrat Light"/>
                  <a:cs typeface="Montserrat Light"/>
                  <a:sym typeface="Montserrat Light"/>
                </a:rPr>
                <a:t>Les fibres alimentaires, elles, ne sont pas digérées ni absorbées, mais elles jouent un rôle important pour le transit intestinal.</a:t>
              </a:r>
            </a:p>
            <a:p>
              <a:pPr algn="l">
                <a:lnSpc>
                  <a:spcPts val="3628"/>
                </a:lnSpc>
              </a:pPr>
              <a:endParaRPr lang="en-US" sz="2322" spc="23">
                <a:solidFill>
                  <a:srgbClr val="FEB06A"/>
                </a:solidFill>
                <a:latin typeface="Montserrat Light"/>
                <a:ea typeface="Montserrat Light"/>
                <a:cs typeface="Montserrat Light"/>
                <a:sym typeface="Montserrat Light"/>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AutoShape 2"/>
          <p:cNvSpPr/>
          <p:nvPr/>
        </p:nvSpPr>
        <p:spPr>
          <a:xfrm>
            <a:off x="1028700" y="4100320"/>
            <a:ext cx="5190156" cy="5157980"/>
          </a:xfrm>
          <a:prstGeom prst="rect">
            <a:avLst/>
          </a:prstGeom>
          <a:solidFill>
            <a:srgbClr val="FBF6F3"/>
          </a:solidFill>
        </p:spPr>
        <p:txBody>
          <a:bodyPr/>
          <a:lstStyle/>
          <a:p>
            <a:endParaRPr lang="fr-CA"/>
          </a:p>
        </p:txBody>
      </p:sp>
      <p:sp>
        <p:nvSpPr>
          <p:cNvPr id="3" name="AutoShape 3"/>
          <p:cNvSpPr/>
          <p:nvPr/>
        </p:nvSpPr>
        <p:spPr>
          <a:xfrm>
            <a:off x="6548922" y="4100320"/>
            <a:ext cx="5190156" cy="5157980"/>
          </a:xfrm>
          <a:prstGeom prst="rect">
            <a:avLst/>
          </a:prstGeom>
          <a:solidFill>
            <a:srgbClr val="FBF6F3"/>
          </a:solidFill>
        </p:spPr>
        <p:txBody>
          <a:bodyPr/>
          <a:lstStyle/>
          <a:p>
            <a:endParaRPr lang="fr-CA"/>
          </a:p>
        </p:txBody>
      </p:sp>
      <p:sp>
        <p:nvSpPr>
          <p:cNvPr id="4" name="AutoShape 4"/>
          <p:cNvSpPr/>
          <p:nvPr/>
        </p:nvSpPr>
        <p:spPr>
          <a:xfrm>
            <a:off x="12069144" y="4100320"/>
            <a:ext cx="5190156" cy="5157980"/>
          </a:xfrm>
          <a:prstGeom prst="rect">
            <a:avLst/>
          </a:prstGeom>
          <a:solidFill>
            <a:srgbClr val="FBF6F3"/>
          </a:solidFill>
        </p:spPr>
        <p:txBody>
          <a:bodyPr/>
          <a:lstStyle/>
          <a:p>
            <a:endParaRPr lang="fr-CA"/>
          </a:p>
        </p:txBody>
      </p:sp>
      <p:sp>
        <p:nvSpPr>
          <p:cNvPr id="5" name="Freeform 5"/>
          <p:cNvSpPr/>
          <p:nvPr/>
        </p:nvSpPr>
        <p:spPr>
          <a:xfrm>
            <a:off x="2164280" y="2837494"/>
            <a:ext cx="2918995" cy="2306006"/>
          </a:xfrm>
          <a:custGeom>
            <a:avLst/>
            <a:gdLst/>
            <a:ahLst/>
            <a:cxnLst/>
            <a:rect l="l" t="t" r="r" b="b"/>
            <a:pathLst>
              <a:path w="2918995" h="2306006">
                <a:moveTo>
                  <a:pt x="0" y="0"/>
                </a:moveTo>
                <a:lnTo>
                  <a:pt x="2918995" y="0"/>
                </a:lnTo>
                <a:lnTo>
                  <a:pt x="2918995" y="2306006"/>
                </a:lnTo>
                <a:lnTo>
                  <a:pt x="0" y="2306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6" name="Freeform 6"/>
          <p:cNvSpPr/>
          <p:nvPr/>
        </p:nvSpPr>
        <p:spPr>
          <a:xfrm>
            <a:off x="13224944" y="2648576"/>
            <a:ext cx="2878556" cy="2683842"/>
          </a:xfrm>
          <a:custGeom>
            <a:avLst/>
            <a:gdLst/>
            <a:ahLst/>
            <a:cxnLst/>
            <a:rect l="l" t="t" r="r" b="b"/>
            <a:pathLst>
              <a:path w="2878556" h="2683842">
                <a:moveTo>
                  <a:pt x="0" y="0"/>
                </a:moveTo>
                <a:lnTo>
                  <a:pt x="2878556" y="0"/>
                </a:lnTo>
                <a:lnTo>
                  <a:pt x="2878556" y="2683842"/>
                </a:lnTo>
                <a:lnTo>
                  <a:pt x="0" y="2683842"/>
                </a:lnTo>
                <a:lnTo>
                  <a:pt x="0" y="0"/>
                </a:lnTo>
                <a:close/>
              </a:path>
            </a:pathLst>
          </a:custGeom>
          <a:blipFill>
            <a:blip r:embed="rId4"/>
            <a:stretch>
              <a:fillRect t="-8769" b="-8769"/>
            </a:stretch>
          </a:blipFill>
        </p:spPr>
        <p:txBody>
          <a:bodyPr/>
          <a:lstStyle/>
          <a:p>
            <a:endParaRPr lang="fr-CA"/>
          </a:p>
        </p:txBody>
      </p:sp>
      <p:sp>
        <p:nvSpPr>
          <p:cNvPr id="7" name="Freeform 7"/>
          <p:cNvSpPr/>
          <p:nvPr/>
        </p:nvSpPr>
        <p:spPr>
          <a:xfrm>
            <a:off x="7868306" y="2837494"/>
            <a:ext cx="2542574" cy="2552144"/>
          </a:xfrm>
          <a:custGeom>
            <a:avLst/>
            <a:gdLst/>
            <a:ahLst/>
            <a:cxnLst/>
            <a:rect l="l" t="t" r="r" b="b"/>
            <a:pathLst>
              <a:path w="2542574" h="2552144">
                <a:moveTo>
                  <a:pt x="0" y="0"/>
                </a:moveTo>
                <a:lnTo>
                  <a:pt x="2542574" y="0"/>
                </a:lnTo>
                <a:lnTo>
                  <a:pt x="2542574" y="2552144"/>
                </a:lnTo>
                <a:lnTo>
                  <a:pt x="0" y="2552144"/>
                </a:lnTo>
                <a:lnTo>
                  <a:pt x="0" y="0"/>
                </a:lnTo>
                <a:close/>
              </a:path>
            </a:pathLst>
          </a:custGeom>
          <a:blipFill>
            <a:blip r:embed="rId5"/>
            <a:stretch>
              <a:fillRect/>
            </a:stretch>
          </a:blipFill>
        </p:spPr>
        <p:txBody>
          <a:bodyPr/>
          <a:lstStyle/>
          <a:p>
            <a:endParaRPr lang="fr-CA"/>
          </a:p>
        </p:txBody>
      </p:sp>
      <p:sp>
        <p:nvSpPr>
          <p:cNvPr id="8" name="TextBox 8"/>
          <p:cNvSpPr txBox="1"/>
          <p:nvPr/>
        </p:nvSpPr>
        <p:spPr>
          <a:xfrm>
            <a:off x="1028700" y="990600"/>
            <a:ext cx="15505378" cy="639375"/>
          </a:xfrm>
          <a:prstGeom prst="rect">
            <a:avLst/>
          </a:prstGeom>
        </p:spPr>
        <p:txBody>
          <a:bodyPr lIns="0" tIns="0" rIns="0" bIns="0" rtlCol="0" anchor="t">
            <a:spAutoFit/>
          </a:bodyPr>
          <a:lstStyle/>
          <a:p>
            <a:pPr algn="ctr">
              <a:lnSpc>
                <a:spcPts val="5246"/>
              </a:lnSpc>
            </a:pPr>
            <a:r>
              <a:rPr lang="en-US" sz="4004" b="1" spc="116">
                <a:solidFill>
                  <a:srgbClr val="FBF6F3"/>
                </a:solidFill>
                <a:latin typeface="Montserrat Bold"/>
                <a:ea typeface="Montserrat Bold"/>
                <a:cs typeface="Montserrat Bold"/>
                <a:sym typeface="Montserrat Bold"/>
              </a:rPr>
              <a:t>ÉTAPES DE TRANSFORMATION</a:t>
            </a:r>
          </a:p>
        </p:txBody>
      </p:sp>
      <p:grpSp>
        <p:nvGrpSpPr>
          <p:cNvPr id="9" name="Group 9"/>
          <p:cNvGrpSpPr/>
          <p:nvPr/>
        </p:nvGrpSpPr>
        <p:grpSpPr>
          <a:xfrm>
            <a:off x="1488326" y="5810290"/>
            <a:ext cx="4262091" cy="1538745"/>
            <a:chOff x="0" y="0"/>
            <a:chExt cx="5682788" cy="2051660"/>
          </a:xfrm>
        </p:grpSpPr>
        <p:sp>
          <p:nvSpPr>
            <p:cNvPr id="10" name="TextBox 10"/>
            <p:cNvSpPr txBox="1"/>
            <p:nvPr/>
          </p:nvSpPr>
          <p:spPr>
            <a:xfrm>
              <a:off x="0" y="-38100"/>
              <a:ext cx="5682788" cy="439928"/>
            </a:xfrm>
            <a:prstGeom prst="rect">
              <a:avLst/>
            </a:prstGeom>
          </p:spPr>
          <p:txBody>
            <a:bodyPr lIns="0" tIns="0" rIns="0" bIns="0" rtlCol="0" anchor="t">
              <a:spAutoFit/>
            </a:bodyPr>
            <a:lstStyle/>
            <a:p>
              <a:pPr algn="l">
                <a:lnSpc>
                  <a:spcPts val="2814"/>
                </a:lnSpc>
              </a:pPr>
              <a:r>
                <a:rPr lang="en-US" sz="2010" b="1" spc="221">
                  <a:solidFill>
                    <a:srgbClr val="FEB06A"/>
                  </a:solidFill>
                  <a:latin typeface="Montserrat Bold"/>
                  <a:ea typeface="Montserrat Bold"/>
                  <a:cs typeface="Montserrat Bold"/>
                  <a:sym typeface="Montserrat Bold"/>
                </a:rPr>
                <a:t>INGESTION :</a:t>
              </a:r>
            </a:p>
          </p:txBody>
        </p:sp>
        <p:sp>
          <p:nvSpPr>
            <p:cNvPr id="11" name="TextBox 11"/>
            <p:cNvSpPr txBox="1"/>
            <p:nvPr/>
          </p:nvSpPr>
          <p:spPr>
            <a:xfrm>
              <a:off x="0" y="762991"/>
              <a:ext cx="5682788" cy="846709"/>
            </a:xfrm>
            <a:prstGeom prst="rect">
              <a:avLst/>
            </a:prstGeom>
          </p:spPr>
          <p:txBody>
            <a:bodyPr lIns="0" tIns="0" rIns="0" bIns="0" rtlCol="0" anchor="t">
              <a:spAutoFit/>
            </a:bodyPr>
            <a:lstStyle/>
            <a:p>
              <a:pPr algn="l">
                <a:lnSpc>
                  <a:spcPts val="2655"/>
                </a:lnSpc>
              </a:pPr>
              <a:r>
                <a:rPr lang="en-US" sz="1770" spc="17">
                  <a:solidFill>
                    <a:srgbClr val="FEB06A"/>
                  </a:solidFill>
                  <a:latin typeface="Montserrat Light"/>
                  <a:ea typeface="Montserrat Light"/>
                  <a:cs typeface="Montserrat Light"/>
                  <a:sym typeface="Montserrat Light"/>
                </a:rPr>
                <a:t>Les lipides sont consommés avec les aliments.</a:t>
              </a:r>
            </a:p>
          </p:txBody>
        </p:sp>
      </p:grpSp>
      <p:grpSp>
        <p:nvGrpSpPr>
          <p:cNvPr id="12" name="Group 12"/>
          <p:cNvGrpSpPr/>
          <p:nvPr/>
        </p:nvGrpSpPr>
        <p:grpSpPr>
          <a:xfrm>
            <a:off x="7008548" y="5810290"/>
            <a:ext cx="4262091" cy="1538745"/>
            <a:chOff x="0" y="0"/>
            <a:chExt cx="5682788" cy="2051660"/>
          </a:xfrm>
        </p:grpSpPr>
        <p:sp>
          <p:nvSpPr>
            <p:cNvPr id="13" name="TextBox 13"/>
            <p:cNvSpPr txBox="1"/>
            <p:nvPr/>
          </p:nvSpPr>
          <p:spPr>
            <a:xfrm>
              <a:off x="0" y="-38100"/>
              <a:ext cx="5682788" cy="439928"/>
            </a:xfrm>
            <a:prstGeom prst="rect">
              <a:avLst/>
            </a:prstGeom>
          </p:spPr>
          <p:txBody>
            <a:bodyPr lIns="0" tIns="0" rIns="0" bIns="0" rtlCol="0" anchor="t">
              <a:spAutoFit/>
            </a:bodyPr>
            <a:lstStyle/>
            <a:p>
              <a:pPr algn="l">
                <a:lnSpc>
                  <a:spcPts val="2814"/>
                </a:lnSpc>
              </a:pPr>
              <a:r>
                <a:rPr lang="en-US" sz="2010" b="1" spc="221">
                  <a:solidFill>
                    <a:srgbClr val="FEB06A"/>
                  </a:solidFill>
                  <a:latin typeface="Montserrat Bold"/>
                  <a:ea typeface="Montserrat Bold"/>
                  <a:cs typeface="Montserrat Bold"/>
                  <a:sym typeface="Montserrat Bold"/>
                </a:rPr>
                <a:t>TRANSFORMATION</a:t>
              </a:r>
            </a:p>
          </p:txBody>
        </p:sp>
        <p:sp>
          <p:nvSpPr>
            <p:cNvPr id="14" name="TextBox 14"/>
            <p:cNvSpPr txBox="1"/>
            <p:nvPr/>
          </p:nvSpPr>
          <p:spPr>
            <a:xfrm>
              <a:off x="0" y="762991"/>
              <a:ext cx="5682788" cy="846709"/>
            </a:xfrm>
            <a:prstGeom prst="rect">
              <a:avLst/>
            </a:prstGeom>
          </p:spPr>
          <p:txBody>
            <a:bodyPr lIns="0" tIns="0" rIns="0" bIns="0" rtlCol="0" anchor="t">
              <a:spAutoFit/>
            </a:bodyPr>
            <a:lstStyle/>
            <a:p>
              <a:pPr algn="l">
                <a:lnSpc>
                  <a:spcPts val="2655"/>
                </a:lnSpc>
              </a:pPr>
              <a:r>
                <a:rPr lang="en-US" sz="1770" spc="17">
                  <a:solidFill>
                    <a:srgbClr val="FEB06A"/>
                  </a:solidFill>
                  <a:latin typeface="Montserrat Light"/>
                  <a:ea typeface="Montserrat Light"/>
                  <a:cs typeface="Montserrat Light"/>
                  <a:sym typeface="Montserrat Light"/>
                </a:rPr>
                <a:t>Transformation complétée le long du tube digestif</a:t>
              </a:r>
            </a:p>
          </p:txBody>
        </p:sp>
      </p:grpSp>
      <p:grpSp>
        <p:nvGrpSpPr>
          <p:cNvPr id="15" name="Group 15"/>
          <p:cNvGrpSpPr/>
          <p:nvPr/>
        </p:nvGrpSpPr>
        <p:grpSpPr>
          <a:xfrm>
            <a:off x="12528770" y="5810290"/>
            <a:ext cx="4262091" cy="1538745"/>
            <a:chOff x="0" y="0"/>
            <a:chExt cx="5682788" cy="2051660"/>
          </a:xfrm>
        </p:grpSpPr>
        <p:sp>
          <p:nvSpPr>
            <p:cNvPr id="16" name="TextBox 16"/>
            <p:cNvSpPr txBox="1"/>
            <p:nvPr/>
          </p:nvSpPr>
          <p:spPr>
            <a:xfrm>
              <a:off x="0" y="-38100"/>
              <a:ext cx="5682788" cy="439928"/>
            </a:xfrm>
            <a:prstGeom prst="rect">
              <a:avLst/>
            </a:prstGeom>
          </p:spPr>
          <p:txBody>
            <a:bodyPr lIns="0" tIns="0" rIns="0" bIns="0" rtlCol="0" anchor="t">
              <a:spAutoFit/>
            </a:bodyPr>
            <a:lstStyle/>
            <a:p>
              <a:pPr algn="l">
                <a:lnSpc>
                  <a:spcPts val="2814"/>
                </a:lnSpc>
              </a:pPr>
              <a:r>
                <a:rPr lang="en-US" sz="2010" b="1" spc="221">
                  <a:solidFill>
                    <a:srgbClr val="FEB06A"/>
                  </a:solidFill>
                  <a:latin typeface="Montserrat Bold"/>
                  <a:ea typeface="Montserrat Bold"/>
                  <a:cs typeface="Montserrat Bold"/>
                  <a:sym typeface="Montserrat Bold"/>
                </a:rPr>
                <a:t>ABSORPTION</a:t>
              </a:r>
            </a:p>
          </p:txBody>
        </p:sp>
        <p:sp>
          <p:nvSpPr>
            <p:cNvPr id="17" name="TextBox 17"/>
            <p:cNvSpPr txBox="1"/>
            <p:nvPr/>
          </p:nvSpPr>
          <p:spPr>
            <a:xfrm>
              <a:off x="0" y="762991"/>
              <a:ext cx="5682788" cy="846709"/>
            </a:xfrm>
            <a:prstGeom prst="rect">
              <a:avLst/>
            </a:prstGeom>
          </p:spPr>
          <p:txBody>
            <a:bodyPr lIns="0" tIns="0" rIns="0" bIns="0" rtlCol="0" anchor="t">
              <a:spAutoFit/>
            </a:bodyPr>
            <a:lstStyle/>
            <a:p>
              <a:pPr algn="l">
                <a:lnSpc>
                  <a:spcPts val="2655"/>
                </a:lnSpc>
              </a:pPr>
              <a:r>
                <a:rPr lang="en-US" sz="1770" spc="17">
                  <a:solidFill>
                    <a:srgbClr val="FEB06A"/>
                  </a:solidFill>
                  <a:latin typeface="Montserrat Light"/>
                  <a:ea typeface="Montserrat Light"/>
                  <a:cs typeface="Montserrat Light"/>
                  <a:sym typeface="Montserrat Light"/>
                </a:rPr>
                <a:t>Absorption du </a:t>
              </a:r>
              <a:r>
                <a:rPr lang="en-US" sz="1770" b="1" spc="17">
                  <a:solidFill>
                    <a:srgbClr val="FEB06A"/>
                  </a:solidFill>
                  <a:latin typeface="Montserrat Bold"/>
                  <a:ea typeface="Montserrat Bold"/>
                  <a:cs typeface="Montserrat Bold"/>
                  <a:sym typeface="Montserrat Bold"/>
                </a:rPr>
                <a:t>glucose </a:t>
              </a:r>
              <a:r>
                <a:rPr lang="en-US" sz="1770" spc="17">
                  <a:solidFill>
                    <a:srgbClr val="FEB06A"/>
                  </a:solidFill>
                  <a:latin typeface="Montserrat Light"/>
                  <a:ea typeface="Montserrat Light"/>
                  <a:cs typeface="Montserrat Light"/>
                  <a:sym typeface="Montserrat Light"/>
                </a:rPr>
                <a:t>au niveau de l’intestin grêle</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4819437" y="0"/>
            <a:ext cx="13467012" cy="10460871"/>
          </a:xfrm>
          <a:custGeom>
            <a:avLst/>
            <a:gdLst/>
            <a:ahLst/>
            <a:cxnLst/>
            <a:rect l="l" t="t" r="r" b="b"/>
            <a:pathLst>
              <a:path w="13467012" h="10460871">
                <a:moveTo>
                  <a:pt x="0" y="0"/>
                </a:moveTo>
                <a:lnTo>
                  <a:pt x="13467012" y="0"/>
                </a:lnTo>
                <a:lnTo>
                  <a:pt x="13467012" y="10460871"/>
                </a:lnTo>
                <a:lnTo>
                  <a:pt x="0" y="10460871"/>
                </a:lnTo>
                <a:lnTo>
                  <a:pt x="0" y="0"/>
                </a:lnTo>
                <a:close/>
              </a:path>
            </a:pathLst>
          </a:custGeom>
          <a:blipFill>
            <a:blip r:embed="rId2"/>
            <a:stretch>
              <a:fillRect l="-8293" r="-12914" b="-5521"/>
            </a:stretch>
          </a:blipFill>
        </p:spPr>
        <p:txBody>
          <a:bodyPr/>
          <a:lstStyle/>
          <a:p>
            <a:endParaRPr lang="fr-CA"/>
          </a:p>
        </p:txBody>
      </p:sp>
      <p:grpSp>
        <p:nvGrpSpPr>
          <p:cNvPr id="3" name="Group 3"/>
          <p:cNvGrpSpPr/>
          <p:nvPr/>
        </p:nvGrpSpPr>
        <p:grpSpPr>
          <a:xfrm>
            <a:off x="6828016" y="3439191"/>
            <a:ext cx="9449855" cy="3582489"/>
            <a:chOff x="0" y="0"/>
            <a:chExt cx="12599806" cy="4776651"/>
          </a:xfrm>
        </p:grpSpPr>
        <p:sp>
          <p:nvSpPr>
            <p:cNvPr id="4" name="AutoShape 4"/>
            <p:cNvSpPr/>
            <p:nvPr/>
          </p:nvSpPr>
          <p:spPr>
            <a:xfrm>
              <a:off x="0" y="0"/>
              <a:ext cx="12599806" cy="4776651"/>
            </a:xfrm>
            <a:prstGeom prst="rect">
              <a:avLst/>
            </a:prstGeom>
            <a:solidFill>
              <a:srgbClr val="FEB06A"/>
            </a:solidFill>
          </p:spPr>
          <p:txBody>
            <a:bodyPr/>
            <a:lstStyle/>
            <a:p>
              <a:endParaRPr lang="fr-CA"/>
            </a:p>
          </p:txBody>
        </p:sp>
        <p:sp>
          <p:nvSpPr>
            <p:cNvPr id="5" name="TextBox 5"/>
            <p:cNvSpPr txBox="1"/>
            <p:nvPr/>
          </p:nvSpPr>
          <p:spPr>
            <a:xfrm>
              <a:off x="580073" y="795190"/>
              <a:ext cx="11439660" cy="2113661"/>
            </a:xfrm>
            <a:prstGeom prst="rect">
              <a:avLst/>
            </a:prstGeom>
          </p:spPr>
          <p:txBody>
            <a:bodyPr lIns="0" tIns="0" rIns="0" bIns="0" rtlCol="0" anchor="t">
              <a:spAutoFit/>
            </a:bodyPr>
            <a:lstStyle/>
            <a:p>
              <a:pPr algn="ctr">
                <a:lnSpc>
                  <a:spcPts val="2483"/>
                </a:lnSpc>
              </a:pPr>
              <a:r>
                <a:rPr lang="en-US" sz="2299" b="1" spc="160">
                  <a:solidFill>
                    <a:srgbClr val="FBF6F3"/>
                  </a:solidFill>
                  <a:latin typeface="Montserrat Bold"/>
                  <a:ea typeface="Montserrat Bold"/>
                  <a:cs typeface="Montserrat Bold"/>
                  <a:sym typeface="Montserrat Bold"/>
                </a:rPr>
                <a:t>LE GLUCOSE EST LA PRINCIPALE SOURCE D’ÉNERGIE POUR LA MAJORITÉ DES CELLULES DU CORPS. C’EST AUSSI LA SEULE SOURCE D’ÉNERGIE UTILISÉE PAR LES CELLULES DU CERVEAU ET DU SYSTÈME NERVEUX.</a:t>
              </a:r>
            </a:p>
          </p:txBody>
        </p:sp>
      </p:grpSp>
      <p:grpSp>
        <p:nvGrpSpPr>
          <p:cNvPr id="6" name="Group 6"/>
          <p:cNvGrpSpPr/>
          <p:nvPr/>
        </p:nvGrpSpPr>
        <p:grpSpPr>
          <a:xfrm rot="5400000">
            <a:off x="-1238249" y="3582509"/>
            <a:ext cx="7287738" cy="4063844"/>
            <a:chOff x="0" y="0"/>
            <a:chExt cx="9716984" cy="5418459"/>
          </a:xfrm>
        </p:grpSpPr>
        <p:sp>
          <p:nvSpPr>
            <p:cNvPr id="7" name="TextBox 7"/>
            <p:cNvSpPr txBox="1"/>
            <p:nvPr/>
          </p:nvSpPr>
          <p:spPr>
            <a:xfrm rot="-5400000">
              <a:off x="-2518258" y="2508734"/>
              <a:ext cx="5418459" cy="400992"/>
            </a:xfrm>
            <a:prstGeom prst="rect">
              <a:avLst/>
            </a:prstGeom>
          </p:spPr>
          <p:txBody>
            <a:bodyPr lIns="0" tIns="0" rIns="0" bIns="0" rtlCol="0" anchor="t">
              <a:spAutoFit/>
            </a:bodyPr>
            <a:lstStyle/>
            <a:p>
              <a:pPr algn="l">
                <a:lnSpc>
                  <a:spcPts val="2313"/>
                </a:lnSpc>
              </a:pPr>
              <a:r>
                <a:rPr lang="en-US" sz="1927" b="1" spc="142">
                  <a:solidFill>
                    <a:srgbClr val="FEB06A"/>
                  </a:solidFill>
                  <a:latin typeface="Montserrat Bold"/>
                  <a:ea typeface="Montserrat Bold"/>
                  <a:cs typeface="Montserrat Bold"/>
                  <a:sym typeface="Montserrat Bold"/>
                </a:rPr>
                <a:t>A retenir </a:t>
              </a:r>
            </a:p>
          </p:txBody>
        </p:sp>
        <p:sp>
          <p:nvSpPr>
            <p:cNvPr id="8" name="TextBox 8"/>
            <p:cNvSpPr txBox="1"/>
            <p:nvPr/>
          </p:nvSpPr>
          <p:spPr>
            <a:xfrm rot="-5400000">
              <a:off x="2387326" y="-1911198"/>
              <a:ext cx="5418459" cy="9240856"/>
            </a:xfrm>
            <a:prstGeom prst="rect">
              <a:avLst/>
            </a:prstGeom>
          </p:spPr>
          <p:txBody>
            <a:bodyPr lIns="0" tIns="0" rIns="0" bIns="0" rtlCol="0" anchor="t">
              <a:spAutoFit/>
            </a:bodyPr>
            <a:lstStyle/>
            <a:p>
              <a:pPr algn="l">
                <a:lnSpc>
                  <a:spcPts val="3233"/>
                </a:lnSpc>
              </a:pPr>
              <a:r>
                <a:rPr lang="en-US" sz="2155" spc="21">
                  <a:solidFill>
                    <a:srgbClr val="FEB06A"/>
                  </a:solidFill>
                  <a:latin typeface="Montserrat Light"/>
                  <a:ea typeface="Montserrat Light"/>
                  <a:cs typeface="Montserrat Light"/>
                  <a:sym typeface="Montserrat Light"/>
                </a:rPr>
                <a:t>Une fois les glucides digérés et absorbés dans l’intestin grêle, une grande partie du glucose est utilisée immédiatement pour répondre aux besoins énergétiques du corps. </a:t>
              </a:r>
            </a:p>
            <a:p>
              <a:pPr algn="l">
                <a:lnSpc>
                  <a:spcPts val="3233"/>
                </a:lnSpc>
              </a:pPr>
              <a:endParaRPr lang="en-US" sz="2155" spc="21">
                <a:solidFill>
                  <a:srgbClr val="FEB06A"/>
                </a:solidFill>
                <a:latin typeface="Montserrat Light"/>
                <a:ea typeface="Montserrat Light"/>
                <a:cs typeface="Montserrat Light"/>
                <a:sym typeface="Montserrat Light"/>
              </a:endParaRPr>
            </a:p>
            <a:p>
              <a:pPr algn="l">
                <a:lnSpc>
                  <a:spcPts val="3233"/>
                </a:lnSpc>
              </a:pPr>
              <a:r>
                <a:rPr lang="en-US" sz="2155" spc="21">
                  <a:solidFill>
                    <a:srgbClr val="FEB06A"/>
                  </a:solidFill>
                  <a:latin typeface="Montserrat Light"/>
                  <a:ea typeface="Montserrat Light"/>
                  <a:cs typeface="Montserrat Light"/>
                  <a:sym typeface="Montserrat Light"/>
                </a:rPr>
                <a:t>Une autre partie est stockée dans le foie et les muscles sous forme de glycogène, une sorte de réserve d’énergie que le corps peut utiliser plus tard, par exemple entre les repas ou pendant une activité physique.</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491242" y="0"/>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491242" y="727963"/>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489619" y="2360987"/>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8" name="Group 8"/>
          <p:cNvGrpSpPr/>
          <p:nvPr/>
        </p:nvGrpSpPr>
        <p:grpSpPr>
          <a:xfrm rot="-10800000">
            <a:off x="5491242" y="4169003"/>
            <a:ext cx="2025491" cy="300737"/>
            <a:chOff x="0" y="0"/>
            <a:chExt cx="3583940" cy="532130"/>
          </a:xfrm>
        </p:grpSpPr>
        <p:sp>
          <p:nvSpPr>
            <p:cNvPr id="9" name="Freeform 9"/>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10" name="Group 10"/>
          <p:cNvGrpSpPr/>
          <p:nvPr/>
        </p:nvGrpSpPr>
        <p:grpSpPr>
          <a:xfrm rot="-10800000">
            <a:off x="5491242" y="6412340"/>
            <a:ext cx="2025491" cy="300737"/>
            <a:chOff x="0" y="0"/>
            <a:chExt cx="3583940" cy="532130"/>
          </a:xfrm>
        </p:grpSpPr>
        <p:sp>
          <p:nvSpPr>
            <p:cNvPr id="11" name="Freeform 11"/>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12" name="Freeform 12"/>
          <p:cNvSpPr/>
          <p:nvPr/>
        </p:nvSpPr>
        <p:spPr>
          <a:xfrm>
            <a:off x="1028700" y="4319372"/>
            <a:ext cx="3451341" cy="2834414"/>
          </a:xfrm>
          <a:custGeom>
            <a:avLst/>
            <a:gdLst/>
            <a:ahLst/>
            <a:cxnLst/>
            <a:rect l="l" t="t" r="r" b="b"/>
            <a:pathLst>
              <a:path w="3451341" h="2834414">
                <a:moveTo>
                  <a:pt x="0" y="0"/>
                </a:moveTo>
                <a:lnTo>
                  <a:pt x="3451341" y="0"/>
                </a:lnTo>
                <a:lnTo>
                  <a:pt x="3451341" y="2834414"/>
                </a:lnTo>
                <a:lnTo>
                  <a:pt x="0" y="28344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13" name="TextBox 13"/>
          <p:cNvSpPr txBox="1"/>
          <p:nvPr/>
        </p:nvSpPr>
        <p:spPr>
          <a:xfrm>
            <a:off x="1028700" y="849756"/>
            <a:ext cx="4059245" cy="23906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Fonctions des glucides</a:t>
            </a:r>
          </a:p>
        </p:txBody>
      </p:sp>
      <p:grpSp>
        <p:nvGrpSpPr>
          <p:cNvPr id="14" name="Group 14"/>
          <p:cNvGrpSpPr/>
          <p:nvPr/>
        </p:nvGrpSpPr>
        <p:grpSpPr>
          <a:xfrm>
            <a:off x="7916783" y="190314"/>
            <a:ext cx="9909739" cy="2471410"/>
            <a:chOff x="0" y="0"/>
            <a:chExt cx="13212985" cy="3295214"/>
          </a:xfrm>
        </p:grpSpPr>
        <p:sp>
          <p:nvSpPr>
            <p:cNvPr id="15" name="TextBox 15"/>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16" name="TextBox 16"/>
            <p:cNvSpPr txBox="1"/>
            <p:nvPr/>
          </p:nvSpPr>
          <p:spPr>
            <a:xfrm>
              <a:off x="0" y="706827"/>
              <a:ext cx="13212985" cy="2613787"/>
            </a:xfrm>
            <a:prstGeom prst="rect">
              <a:avLst/>
            </a:prstGeom>
          </p:spPr>
          <p:txBody>
            <a:bodyPr lIns="0" tIns="0" rIns="0" bIns="0" rtlCol="0" anchor="t">
              <a:spAutoFit/>
            </a:bodyPr>
            <a:lstStyle/>
            <a:p>
              <a:pPr algn="l">
                <a:lnSpc>
                  <a:spcPts val="2883"/>
                </a:lnSpc>
              </a:pPr>
              <a:r>
                <a:rPr lang="en-US" sz="1922" spc="19">
                  <a:solidFill>
                    <a:srgbClr val="FEB06A"/>
                  </a:solidFill>
                  <a:latin typeface="Montserrat Light"/>
                  <a:ea typeface="Montserrat Light"/>
                  <a:cs typeface="Montserrat Light"/>
                  <a:sym typeface="Montserrat Light"/>
                </a:rPr>
                <a:t>Le glucose, issu des glucides, est la principale source d’énergie pour les cellules du corps. Il est indispensable pour que nos muscles, notre cœur et notre cerveau fonctionnent correctement.</a:t>
              </a:r>
            </a:p>
            <a:p>
              <a:pPr algn="l">
                <a:lnSpc>
                  <a:spcPts val="3633"/>
                </a:lnSpc>
              </a:pPr>
              <a:endParaRPr lang="en-US" sz="1922" spc="19">
                <a:solidFill>
                  <a:srgbClr val="FEB06A"/>
                </a:solidFill>
                <a:latin typeface="Montserrat Light"/>
                <a:ea typeface="Montserrat Light"/>
                <a:cs typeface="Montserrat Light"/>
                <a:sym typeface="Montserrat Light"/>
              </a:endParaRPr>
            </a:p>
            <a:p>
              <a:pPr algn="l">
                <a:lnSpc>
                  <a:spcPts val="3633"/>
                </a:lnSpc>
              </a:pPr>
              <a:endParaRPr lang="en-US" sz="1922" spc="19">
                <a:solidFill>
                  <a:srgbClr val="FEB06A"/>
                </a:solidFill>
                <a:latin typeface="Montserrat Light"/>
                <a:ea typeface="Montserrat Light"/>
                <a:cs typeface="Montserrat Light"/>
                <a:sym typeface="Montserrat Light"/>
              </a:endParaRPr>
            </a:p>
          </p:txBody>
        </p:sp>
      </p:grpSp>
      <p:grpSp>
        <p:nvGrpSpPr>
          <p:cNvPr id="17" name="Group 17"/>
          <p:cNvGrpSpPr/>
          <p:nvPr/>
        </p:nvGrpSpPr>
        <p:grpSpPr>
          <a:xfrm>
            <a:off x="7916783" y="1730777"/>
            <a:ext cx="8405880" cy="2290435"/>
            <a:chOff x="0" y="0"/>
            <a:chExt cx="11207840" cy="3053913"/>
          </a:xfrm>
        </p:grpSpPr>
        <p:sp>
          <p:nvSpPr>
            <p:cNvPr id="18" name="TextBox 18"/>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9" name="TextBox 19"/>
            <p:cNvSpPr txBox="1"/>
            <p:nvPr/>
          </p:nvSpPr>
          <p:spPr>
            <a:xfrm>
              <a:off x="0" y="706827"/>
              <a:ext cx="11207840" cy="2372486"/>
            </a:xfrm>
            <a:prstGeom prst="rect">
              <a:avLst/>
            </a:prstGeom>
          </p:spPr>
          <p:txBody>
            <a:bodyPr lIns="0" tIns="0" rIns="0" bIns="0" rtlCol="0" anchor="t">
              <a:spAutoFit/>
            </a:bodyPr>
            <a:lstStyle/>
            <a:p>
              <a:pPr algn="l">
                <a:lnSpc>
                  <a:spcPts val="2883"/>
                </a:lnSpc>
              </a:pPr>
              <a:r>
                <a:rPr lang="en-US" sz="1922" spc="19">
                  <a:solidFill>
                    <a:srgbClr val="FEB06A"/>
                  </a:solidFill>
                  <a:latin typeface="Montserrat Light"/>
                  <a:ea typeface="Montserrat Light"/>
                  <a:cs typeface="Montserrat Light"/>
                  <a:sym typeface="Montserrat Light"/>
                </a:rPr>
                <a:t>Le foie utilise le glucose pour accomplir ses nombreuses fonctions, comme la détoxification du sang et la production de certaines protéines. ( donc fournir au foie l'énergie pour son bon fonctionnement) </a:t>
              </a:r>
            </a:p>
            <a:p>
              <a:pPr algn="l">
                <a:lnSpc>
                  <a:spcPts val="2883"/>
                </a:lnSpc>
              </a:pPr>
              <a:endParaRPr lang="en-US" sz="1922" spc="19">
                <a:solidFill>
                  <a:srgbClr val="FEB06A"/>
                </a:solidFill>
                <a:latin typeface="Montserrat Light"/>
                <a:ea typeface="Montserrat Light"/>
                <a:cs typeface="Montserrat Light"/>
                <a:sym typeface="Montserrat Light"/>
              </a:endParaRPr>
            </a:p>
          </p:txBody>
        </p:sp>
      </p:grpSp>
      <p:grpSp>
        <p:nvGrpSpPr>
          <p:cNvPr id="20" name="Group 20"/>
          <p:cNvGrpSpPr/>
          <p:nvPr/>
        </p:nvGrpSpPr>
        <p:grpSpPr>
          <a:xfrm>
            <a:off x="7916783" y="3646543"/>
            <a:ext cx="9909739" cy="2376160"/>
            <a:chOff x="0" y="0"/>
            <a:chExt cx="13212985" cy="3168214"/>
          </a:xfrm>
        </p:grpSpPr>
        <p:sp>
          <p:nvSpPr>
            <p:cNvPr id="21" name="TextBox 21"/>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2" name="TextBox 22"/>
            <p:cNvSpPr txBox="1"/>
            <p:nvPr/>
          </p:nvSpPr>
          <p:spPr>
            <a:xfrm>
              <a:off x="0" y="706827"/>
              <a:ext cx="13212985" cy="2486787"/>
            </a:xfrm>
            <a:prstGeom prst="rect">
              <a:avLst/>
            </a:prstGeom>
          </p:spPr>
          <p:txBody>
            <a:bodyPr lIns="0" tIns="0" rIns="0" bIns="0" rtlCol="0" anchor="t">
              <a:spAutoFit/>
            </a:bodyPr>
            <a:lstStyle/>
            <a:p>
              <a:pPr algn="l">
                <a:lnSpc>
                  <a:spcPts val="2883"/>
                </a:lnSpc>
              </a:pPr>
              <a:r>
                <a:rPr lang="en-US" sz="1922" spc="19">
                  <a:solidFill>
                    <a:srgbClr val="FEB06A"/>
                  </a:solidFill>
                  <a:latin typeface="Montserrat Light"/>
                  <a:ea typeface="Montserrat Light"/>
                  <a:cs typeface="Montserrat Light"/>
                  <a:sym typeface="Montserrat Light"/>
                </a:rPr>
                <a:t>Quand le corps manque de glucides, il commence à brûler les graisses pour produire de l’énergie, ce qui peut entraîner une acidose (excès d’acidité dans le sang) à cause de la production de corps cétoniques. Les glucides aident à éviter cette situation.</a:t>
              </a:r>
            </a:p>
            <a:p>
              <a:pPr algn="l">
                <a:lnSpc>
                  <a:spcPts val="3633"/>
                </a:lnSpc>
              </a:pPr>
              <a:endParaRPr lang="en-US" sz="1922" spc="19">
                <a:solidFill>
                  <a:srgbClr val="FEB06A"/>
                </a:solidFill>
                <a:latin typeface="Montserrat Light"/>
                <a:ea typeface="Montserrat Light"/>
                <a:cs typeface="Montserrat Light"/>
                <a:sym typeface="Montserrat Light"/>
              </a:endParaRPr>
            </a:p>
          </p:txBody>
        </p:sp>
      </p:grpSp>
      <p:grpSp>
        <p:nvGrpSpPr>
          <p:cNvPr id="23" name="Group 23"/>
          <p:cNvGrpSpPr/>
          <p:nvPr/>
        </p:nvGrpSpPr>
        <p:grpSpPr>
          <a:xfrm>
            <a:off x="7916783" y="5736579"/>
            <a:ext cx="9909739" cy="1652260"/>
            <a:chOff x="0" y="0"/>
            <a:chExt cx="13212985" cy="2203014"/>
          </a:xfrm>
        </p:grpSpPr>
        <p:sp>
          <p:nvSpPr>
            <p:cNvPr id="24" name="TextBox 24"/>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25" name="TextBox 25"/>
            <p:cNvSpPr txBox="1"/>
            <p:nvPr/>
          </p:nvSpPr>
          <p:spPr>
            <a:xfrm>
              <a:off x="0" y="706827"/>
              <a:ext cx="13212985" cy="1521587"/>
            </a:xfrm>
            <a:prstGeom prst="rect">
              <a:avLst/>
            </a:prstGeom>
          </p:spPr>
          <p:txBody>
            <a:bodyPr lIns="0" tIns="0" rIns="0" bIns="0" rtlCol="0" anchor="t">
              <a:spAutoFit/>
            </a:bodyPr>
            <a:lstStyle/>
            <a:p>
              <a:pPr algn="l">
                <a:lnSpc>
                  <a:spcPts val="2883"/>
                </a:lnSpc>
              </a:pPr>
              <a:r>
                <a:rPr lang="en-US" sz="1922" spc="19">
                  <a:solidFill>
                    <a:srgbClr val="FEB06A"/>
                  </a:solidFill>
                  <a:latin typeface="Montserrat"/>
                  <a:ea typeface="Montserrat"/>
                  <a:cs typeface="Montserrat"/>
                  <a:sym typeface="Montserrat"/>
                </a:rPr>
                <a:t>Les glucides facilitent l’utilisation des graisses comme source d’énergie. Sans eux, le métabolisme des lipides devient moins efficace.</a:t>
              </a:r>
            </a:p>
            <a:p>
              <a:pPr algn="l">
                <a:lnSpc>
                  <a:spcPts val="3633"/>
                </a:lnSpc>
              </a:pPr>
              <a:endParaRPr lang="en-US" sz="1922" spc="19">
                <a:solidFill>
                  <a:srgbClr val="FEB06A"/>
                </a:solidFill>
                <a:latin typeface="Montserrat"/>
                <a:ea typeface="Montserrat"/>
                <a:cs typeface="Montserrat"/>
                <a:sym typeface="Montserrat"/>
              </a:endParaRPr>
            </a:p>
          </p:txBody>
        </p:sp>
      </p:grpSp>
      <p:grpSp>
        <p:nvGrpSpPr>
          <p:cNvPr id="26" name="Group 26"/>
          <p:cNvGrpSpPr/>
          <p:nvPr/>
        </p:nvGrpSpPr>
        <p:grpSpPr>
          <a:xfrm rot="-10800000">
            <a:off x="5489619" y="8011335"/>
            <a:ext cx="2025491" cy="300737"/>
            <a:chOff x="0" y="0"/>
            <a:chExt cx="3583940" cy="532130"/>
          </a:xfrm>
        </p:grpSpPr>
        <p:sp>
          <p:nvSpPr>
            <p:cNvPr id="27" name="Freeform 2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28" name="Group 28"/>
          <p:cNvGrpSpPr/>
          <p:nvPr/>
        </p:nvGrpSpPr>
        <p:grpSpPr>
          <a:xfrm>
            <a:off x="7758598" y="7335574"/>
            <a:ext cx="9909739" cy="1204585"/>
            <a:chOff x="0" y="0"/>
            <a:chExt cx="13212985" cy="1606113"/>
          </a:xfrm>
        </p:grpSpPr>
        <p:sp>
          <p:nvSpPr>
            <p:cNvPr id="29" name="TextBox 29"/>
            <p:cNvSpPr txBox="1"/>
            <p:nvPr/>
          </p:nvSpPr>
          <p:spPr>
            <a:xfrm>
              <a:off x="0" y="-57150"/>
              <a:ext cx="13212985" cy="675894"/>
            </a:xfrm>
            <a:prstGeom prst="rect">
              <a:avLst/>
            </a:prstGeom>
          </p:spPr>
          <p:txBody>
            <a:bodyPr lIns="0" tIns="0" rIns="0" bIns="0" rtlCol="0" anchor="t">
              <a:spAutoFit/>
            </a:bodyPr>
            <a:lstStyle/>
            <a:p>
              <a:pPr algn="l">
                <a:lnSpc>
                  <a:spcPts val="4346"/>
                </a:lnSpc>
              </a:pPr>
              <a:endParaRPr/>
            </a:p>
          </p:txBody>
        </p:sp>
        <p:sp>
          <p:nvSpPr>
            <p:cNvPr id="30" name="TextBox 30"/>
            <p:cNvSpPr txBox="1"/>
            <p:nvPr/>
          </p:nvSpPr>
          <p:spPr>
            <a:xfrm>
              <a:off x="0" y="706827"/>
              <a:ext cx="13212985" cy="924686"/>
            </a:xfrm>
            <a:prstGeom prst="rect">
              <a:avLst/>
            </a:prstGeom>
          </p:spPr>
          <p:txBody>
            <a:bodyPr lIns="0" tIns="0" rIns="0" bIns="0" rtlCol="0" anchor="t">
              <a:spAutoFit/>
            </a:bodyPr>
            <a:lstStyle/>
            <a:p>
              <a:pPr algn="l">
                <a:lnSpc>
                  <a:spcPts val="2883"/>
                </a:lnSpc>
              </a:pPr>
              <a:r>
                <a:rPr lang="en-US" sz="1922" spc="19">
                  <a:solidFill>
                    <a:srgbClr val="FEB06A"/>
                  </a:solidFill>
                  <a:latin typeface="Montserrat"/>
                  <a:ea typeface="Montserrat"/>
                  <a:cs typeface="Montserrat"/>
                  <a:sym typeface="Montserrat"/>
                </a:rPr>
                <a:t> Les fibres alimentaires, qui sont un type de glucide non digestible, aident à réguler le transit intestinal et à prévenir la constipation.</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B06A"/>
        </a:solidFill>
        <a:effectLst/>
      </p:bgPr>
    </p:bg>
    <p:spTree>
      <p:nvGrpSpPr>
        <p:cNvPr id="1" name=""/>
        <p:cNvGrpSpPr/>
        <p:nvPr/>
      </p:nvGrpSpPr>
      <p:grpSpPr>
        <a:xfrm>
          <a:off x="0" y="0"/>
          <a:ext cx="0" cy="0"/>
          <a:chOff x="0" y="0"/>
          <a:chExt cx="0" cy="0"/>
        </a:xfrm>
      </p:grpSpPr>
      <p:sp>
        <p:nvSpPr>
          <p:cNvPr id="2" name="Freeform 2"/>
          <p:cNvSpPr/>
          <p:nvPr/>
        </p:nvSpPr>
        <p:spPr>
          <a:xfrm>
            <a:off x="11418737" y="-86935"/>
            <a:ext cx="7091952" cy="10460871"/>
          </a:xfrm>
          <a:custGeom>
            <a:avLst/>
            <a:gdLst/>
            <a:ahLst/>
            <a:cxnLst/>
            <a:rect l="l" t="t" r="r" b="b"/>
            <a:pathLst>
              <a:path w="7091952" h="10460871">
                <a:moveTo>
                  <a:pt x="0" y="0"/>
                </a:moveTo>
                <a:lnTo>
                  <a:pt x="7091952" y="0"/>
                </a:lnTo>
                <a:lnTo>
                  <a:pt x="7091952" y="10460870"/>
                </a:lnTo>
                <a:lnTo>
                  <a:pt x="0" y="10460870"/>
                </a:lnTo>
                <a:lnTo>
                  <a:pt x="0" y="0"/>
                </a:lnTo>
                <a:close/>
              </a:path>
            </a:pathLst>
          </a:custGeom>
          <a:blipFill>
            <a:blip r:embed="rId2"/>
            <a:stretch>
              <a:fillRect l="-60696" r="-60696"/>
            </a:stretch>
          </a:blipFill>
        </p:spPr>
        <p:txBody>
          <a:bodyPr/>
          <a:lstStyle/>
          <a:p>
            <a:endParaRPr lang="fr-CA"/>
          </a:p>
        </p:txBody>
      </p:sp>
      <p:sp>
        <p:nvSpPr>
          <p:cNvPr id="3" name="AutoShape 3"/>
          <p:cNvSpPr/>
          <p:nvPr/>
        </p:nvSpPr>
        <p:spPr>
          <a:xfrm>
            <a:off x="5491242" y="0"/>
            <a:ext cx="12709826" cy="10287000"/>
          </a:xfrm>
          <a:prstGeom prst="rect">
            <a:avLst/>
          </a:prstGeom>
          <a:solidFill>
            <a:srgbClr val="FBF6F3"/>
          </a:solidFill>
        </p:spPr>
        <p:txBody>
          <a:bodyPr/>
          <a:lstStyle/>
          <a:p>
            <a:endParaRPr lang="fr-CA"/>
          </a:p>
        </p:txBody>
      </p:sp>
      <p:grpSp>
        <p:nvGrpSpPr>
          <p:cNvPr id="4" name="Group 4"/>
          <p:cNvGrpSpPr/>
          <p:nvPr/>
        </p:nvGrpSpPr>
        <p:grpSpPr>
          <a:xfrm rot="-10800000">
            <a:off x="5491242" y="1644580"/>
            <a:ext cx="2025491" cy="300737"/>
            <a:chOff x="0" y="0"/>
            <a:chExt cx="3583940" cy="532130"/>
          </a:xfrm>
        </p:grpSpPr>
        <p:sp>
          <p:nvSpPr>
            <p:cNvPr id="5" name="Freeform 5"/>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grpSp>
        <p:nvGrpSpPr>
          <p:cNvPr id="6" name="Group 6"/>
          <p:cNvGrpSpPr/>
          <p:nvPr/>
        </p:nvGrpSpPr>
        <p:grpSpPr>
          <a:xfrm rot="-10800000">
            <a:off x="5491242" y="4661730"/>
            <a:ext cx="2025491" cy="300737"/>
            <a:chOff x="0" y="0"/>
            <a:chExt cx="3583940" cy="532130"/>
          </a:xfrm>
        </p:grpSpPr>
        <p:sp>
          <p:nvSpPr>
            <p:cNvPr id="7" name="Freeform 7"/>
            <p:cNvSpPr/>
            <p:nvPr/>
          </p:nvSpPr>
          <p:spPr>
            <a:xfrm>
              <a:off x="0" y="0"/>
              <a:ext cx="3582670" cy="533400"/>
            </a:xfrm>
            <a:custGeom>
              <a:avLst/>
              <a:gdLst/>
              <a:ahLst/>
              <a:cxnLst/>
              <a:rect l="l" t="t" r="r" b="b"/>
              <a:pathLst>
                <a:path w="3582670" h="533400">
                  <a:moveTo>
                    <a:pt x="3505200"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3505200" y="335280"/>
                  </a:lnTo>
                  <a:cubicBezTo>
                    <a:pt x="3548380" y="335280"/>
                    <a:pt x="3582670" y="304800"/>
                    <a:pt x="3582670" y="266700"/>
                  </a:cubicBezTo>
                  <a:cubicBezTo>
                    <a:pt x="3582670" y="228600"/>
                    <a:pt x="3548380" y="198120"/>
                    <a:pt x="3505200" y="198120"/>
                  </a:cubicBezTo>
                  <a:close/>
                </a:path>
              </a:pathLst>
            </a:custGeom>
            <a:solidFill>
              <a:srgbClr val="FEB06A"/>
            </a:solidFill>
          </p:spPr>
          <p:txBody>
            <a:bodyPr/>
            <a:lstStyle/>
            <a:p>
              <a:endParaRPr lang="fr-CA"/>
            </a:p>
          </p:txBody>
        </p:sp>
      </p:grpSp>
      <p:sp>
        <p:nvSpPr>
          <p:cNvPr id="8" name="Freeform 8"/>
          <p:cNvSpPr/>
          <p:nvPr/>
        </p:nvSpPr>
        <p:spPr>
          <a:xfrm>
            <a:off x="1254932" y="4051943"/>
            <a:ext cx="3511584" cy="2892668"/>
          </a:xfrm>
          <a:custGeom>
            <a:avLst/>
            <a:gdLst/>
            <a:ahLst/>
            <a:cxnLst/>
            <a:rect l="l" t="t" r="r" b="b"/>
            <a:pathLst>
              <a:path w="3511584" h="2892668">
                <a:moveTo>
                  <a:pt x="0" y="0"/>
                </a:moveTo>
                <a:lnTo>
                  <a:pt x="3511584" y="0"/>
                </a:lnTo>
                <a:lnTo>
                  <a:pt x="3511584" y="2892668"/>
                </a:lnTo>
                <a:lnTo>
                  <a:pt x="0" y="2892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9" name="TextBox 9"/>
          <p:cNvSpPr txBox="1"/>
          <p:nvPr/>
        </p:nvSpPr>
        <p:spPr>
          <a:xfrm>
            <a:off x="1028700" y="1000125"/>
            <a:ext cx="4059245" cy="2390642"/>
          </a:xfrm>
          <a:prstGeom prst="rect">
            <a:avLst/>
          </a:prstGeom>
        </p:spPr>
        <p:txBody>
          <a:bodyPr lIns="0" tIns="0" rIns="0" bIns="0" rtlCol="0" anchor="t">
            <a:spAutoFit/>
          </a:bodyPr>
          <a:lstStyle/>
          <a:p>
            <a:pPr algn="l">
              <a:lnSpc>
                <a:spcPts val="6322"/>
              </a:lnSpc>
            </a:pPr>
            <a:r>
              <a:rPr lang="en-US" sz="5017" b="1" spc="45">
                <a:solidFill>
                  <a:srgbClr val="FBF6F3"/>
                </a:solidFill>
                <a:latin typeface="Montserrat Bold"/>
                <a:ea typeface="Montserrat Bold"/>
                <a:cs typeface="Montserrat Bold"/>
                <a:sym typeface="Montserrat Bold"/>
              </a:rPr>
              <a:t>Élimination des glucides</a:t>
            </a:r>
          </a:p>
        </p:txBody>
      </p:sp>
      <p:grpSp>
        <p:nvGrpSpPr>
          <p:cNvPr id="10" name="Group 10"/>
          <p:cNvGrpSpPr/>
          <p:nvPr/>
        </p:nvGrpSpPr>
        <p:grpSpPr>
          <a:xfrm>
            <a:off x="7916783" y="1028700"/>
            <a:ext cx="8405880" cy="2290436"/>
            <a:chOff x="0" y="0"/>
            <a:chExt cx="11207840" cy="3053914"/>
          </a:xfrm>
        </p:grpSpPr>
        <p:sp>
          <p:nvSpPr>
            <p:cNvPr id="11" name="TextBox 11"/>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2" name="TextBox 12"/>
            <p:cNvSpPr txBox="1"/>
            <p:nvPr/>
          </p:nvSpPr>
          <p:spPr>
            <a:xfrm>
              <a:off x="0" y="697302"/>
              <a:ext cx="11207840" cy="23820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La dégradation des glucides libère de l’énergie et produit deux sous-produits : du gaz carbonique (CO₂) et de l’eau (H₂O). </a:t>
              </a:r>
            </a:p>
            <a:p>
              <a:pPr algn="l">
                <a:lnSpc>
                  <a:spcPts val="3633"/>
                </a:lnSpc>
              </a:pPr>
              <a:endParaRPr lang="en-US" sz="2422" spc="24">
                <a:solidFill>
                  <a:srgbClr val="FEB06A"/>
                </a:solidFill>
                <a:latin typeface="Montserrat Light"/>
                <a:ea typeface="Montserrat Light"/>
                <a:cs typeface="Montserrat Light"/>
                <a:sym typeface="Montserrat Light"/>
              </a:endParaRPr>
            </a:p>
          </p:txBody>
        </p:sp>
      </p:grpSp>
      <p:grpSp>
        <p:nvGrpSpPr>
          <p:cNvPr id="13" name="Group 13"/>
          <p:cNvGrpSpPr/>
          <p:nvPr/>
        </p:nvGrpSpPr>
        <p:grpSpPr>
          <a:xfrm>
            <a:off x="7916783" y="3973712"/>
            <a:ext cx="8405880" cy="1376036"/>
            <a:chOff x="0" y="0"/>
            <a:chExt cx="11207840" cy="1834714"/>
          </a:xfrm>
        </p:grpSpPr>
        <p:sp>
          <p:nvSpPr>
            <p:cNvPr id="14" name="TextBox 14"/>
            <p:cNvSpPr txBox="1"/>
            <p:nvPr/>
          </p:nvSpPr>
          <p:spPr>
            <a:xfrm>
              <a:off x="0" y="-57150"/>
              <a:ext cx="11207840" cy="675894"/>
            </a:xfrm>
            <a:prstGeom prst="rect">
              <a:avLst/>
            </a:prstGeom>
          </p:spPr>
          <p:txBody>
            <a:bodyPr lIns="0" tIns="0" rIns="0" bIns="0" rtlCol="0" anchor="t">
              <a:spAutoFit/>
            </a:bodyPr>
            <a:lstStyle/>
            <a:p>
              <a:pPr algn="l">
                <a:lnSpc>
                  <a:spcPts val="4346"/>
                </a:lnSpc>
              </a:pPr>
              <a:endParaRPr/>
            </a:p>
          </p:txBody>
        </p:sp>
        <p:sp>
          <p:nvSpPr>
            <p:cNvPr id="15" name="TextBox 15"/>
            <p:cNvSpPr txBox="1"/>
            <p:nvPr/>
          </p:nvSpPr>
          <p:spPr>
            <a:xfrm>
              <a:off x="0" y="697302"/>
              <a:ext cx="11207840" cy="1162812"/>
            </a:xfrm>
            <a:prstGeom prst="rect">
              <a:avLst/>
            </a:prstGeom>
          </p:spPr>
          <p:txBody>
            <a:bodyPr lIns="0" tIns="0" rIns="0" bIns="0" rtlCol="0" anchor="t">
              <a:spAutoFit/>
            </a:bodyPr>
            <a:lstStyle/>
            <a:p>
              <a:pPr algn="l">
                <a:lnSpc>
                  <a:spcPts val="3633"/>
                </a:lnSpc>
              </a:pPr>
              <a:r>
                <a:rPr lang="en-US" sz="2422" spc="24">
                  <a:solidFill>
                    <a:srgbClr val="FEB06A"/>
                  </a:solidFill>
                  <a:latin typeface="Montserrat Light"/>
                  <a:ea typeface="Montserrat Light"/>
                  <a:cs typeface="Montserrat Light"/>
                  <a:sym typeface="Montserrat Light"/>
                </a:rPr>
                <a:t>Déchets éliminés par le corps grâce aux poumons (CO₂), aux reins (H₂O) et à la peau (transpiration).</a:t>
              </a:r>
            </a:p>
          </p:txBody>
        </p:sp>
      </p:grpSp>
      <p:sp>
        <p:nvSpPr>
          <p:cNvPr id="16" name="TextBox 16"/>
          <p:cNvSpPr txBox="1"/>
          <p:nvPr/>
        </p:nvSpPr>
        <p:spPr>
          <a:xfrm>
            <a:off x="7916783" y="7482214"/>
            <a:ext cx="9909739" cy="521208"/>
          </a:xfrm>
          <a:prstGeom prst="rect">
            <a:avLst/>
          </a:prstGeom>
        </p:spPr>
        <p:txBody>
          <a:bodyPr lIns="0" tIns="0" rIns="0" bIns="0" rtlCol="0" anchor="t">
            <a:spAutoFit/>
          </a:bodyPr>
          <a:lstStyle/>
          <a:p>
            <a:pPr algn="l">
              <a:lnSpc>
                <a:spcPts val="4346"/>
              </a:lnSpc>
            </a:pP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1438</Words>
  <Application>Microsoft Office PowerPoint</Application>
  <PresentationFormat>Personnalisé</PresentationFormat>
  <Paragraphs>124</Paragraphs>
  <Slides>21</Slides>
  <Notes>0</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21</vt:i4>
      </vt:variant>
    </vt:vector>
  </HeadingPairs>
  <TitlesOfParts>
    <vt:vector size="29" baseType="lpstr">
      <vt:lpstr>Handelson Two</vt:lpstr>
      <vt:lpstr>Montserrat</vt:lpstr>
      <vt:lpstr>Calibri</vt:lpstr>
      <vt:lpstr>Arial</vt:lpstr>
      <vt:lpstr>Montserrat Bold</vt:lpstr>
      <vt:lpstr>Montserrat Light</vt:lpstr>
      <vt:lpstr>Montserrat Light Italics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cours 2</dc:title>
  <dc:creator>Di Mattia, Stephanie</dc:creator>
  <cp:lastModifiedBy>Di Mattia, Stephanie</cp:lastModifiedBy>
  <cp:revision>1</cp:revision>
  <dcterms:created xsi:type="dcterms:W3CDTF">2006-08-16T00:00:00Z</dcterms:created>
  <dcterms:modified xsi:type="dcterms:W3CDTF">2025-11-03T18:11:21Z</dcterms:modified>
  <dc:identifier>DAG3ZTWLlRI</dc:identifier>
</cp:coreProperties>
</file>