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S Gordon Serif" panose="020B0604020202020204" charset="0"/>
      <p:regular r:id="rId24"/>
    </p:embeddedFont>
    <p:embeddedFont>
      <p:font typeface="Montserrat" panose="00000500000000000000" pitchFamily="2" charset="0"/>
      <p:regular r:id="rId25"/>
    </p:embeddedFont>
    <p:embeddedFont>
      <p:font typeface="Montserrat Bold" panose="00000800000000000000" charset="0"/>
      <p:regular r:id="rId26"/>
    </p:embeddedFont>
    <p:embeddedFont>
      <p:font typeface="Montserrat Light" panose="00000400000000000000" pitchFamily="2" charset="0"/>
      <p:regular r:id="rId27"/>
    </p:embeddedFont>
    <p:embeddedFont>
      <p:font typeface="Montserrat Light Italics" panose="020B0604020202020204" charset="0"/>
      <p:regular r:id="rId28"/>
    </p:embeddedFont>
    <p:embeddedFont>
      <p:font typeface="Negrita Pro" panose="020B0604020202020204" charset="0"/>
      <p:regular r:id="rId29"/>
    </p:embeddedFont>
    <p:embeddedFont>
      <p:font typeface="Samaritan Bold Italics" panose="020B0604020202020204" charset="0"/>
      <p:regular r:id="rId30"/>
    </p:embeddedFont>
    <p:embeddedFont>
      <p:font typeface="Samaritan Italics"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8582" b="-19738"/>
            </a:stretch>
          </a:blipFill>
        </p:spPr>
        <p:txBody>
          <a:bodyPr/>
          <a:lstStyle/>
          <a:p>
            <a:endParaRPr lang="fr-CA"/>
          </a:p>
        </p:txBody>
      </p:sp>
      <p:sp>
        <p:nvSpPr>
          <p:cNvPr id="3" name="AutoShape 3"/>
          <p:cNvSpPr/>
          <p:nvPr/>
        </p:nvSpPr>
        <p:spPr>
          <a:xfrm>
            <a:off x="-347733" y="9620539"/>
            <a:ext cx="18983467" cy="666461"/>
          </a:xfrm>
          <a:prstGeom prst="rect">
            <a:avLst/>
          </a:prstGeom>
          <a:solidFill>
            <a:srgbClr val="FBF6F3"/>
          </a:solidFill>
        </p:spPr>
        <p:txBody>
          <a:bodyPr/>
          <a:lstStyle/>
          <a:p>
            <a:endParaRPr lang="fr-CA"/>
          </a:p>
        </p:txBody>
      </p:sp>
      <p:grpSp>
        <p:nvGrpSpPr>
          <p:cNvPr id="4" name="Group 4"/>
          <p:cNvGrpSpPr/>
          <p:nvPr/>
        </p:nvGrpSpPr>
        <p:grpSpPr>
          <a:xfrm>
            <a:off x="1028700" y="2354340"/>
            <a:ext cx="17737432" cy="5578321"/>
            <a:chOff x="0" y="0"/>
            <a:chExt cx="23649910" cy="7437761"/>
          </a:xfrm>
        </p:grpSpPr>
        <p:sp>
          <p:nvSpPr>
            <p:cNvPr id="5" name="TextBox 5"/>
            <p:cNvSpPr txBox="1"/>
            <p:nvPr/>
          </p:nvSpPr>
          <p:spPr>
            <a:xfrm>
              <a:off x="869849" y="-12700"/>
              <a:ext cx="15851389" cy="664972"/>
            </a:xfrm>
            <a:prstGeom prst="rect">
              <a:avLst/>
            </a:prstGeom>
          </p:spPr>
          <p:txBody>
            <a:bodyPr lIns="0" tIns="0" rIns="0" bIns="0" rtlCol="0" anchor="t">
              <a:spAutoFit/>
            </a:bodyPr>
            <a:lstStyle/>
            <a:p>
              <a:pPr algn="l">
                <a:lnSpc>
                  <a:spcPts val="4273"/>
                </a:lnSpc>
              </a:pPr>
              <a:r>
                <a:rPr lang="en-US" sz="3052" spc="335">
                  <a:solidFill>
                    <a:srgbClr val="FBF6F3"/>
                  </a:solidFill>
                  <a:latin typeface="Montserrat"/>
                  <a:ea typeface="Montserrat"/>
                  <a:cs typeface="Montserrat"/>
                  <a:sym typeface="Montserrat"/>
                </a:rPr>
                <a:t>NUTRITION SASI</a:t>
              </a:r>
            </a:p>
          </p:txBody>
        </p:sp>
        <p:sp>
          <p:nvSpPr>
            <p:cNvPr id="6" name="AutoShape 6"/>
            <p:cNvSpPr/>
            <p:nvPr/>
          </p:nvSpPr>
          <p:spPr>
            <a:xfrm>
              <a:off x="0" y="1447208"/>
              <a:ext cx="23649910" cy="4560842"/>
            </a:xfrm>
            <a:prstGeom prst="rect">
              <a:avLst/>
            </a:prstGeom>
            <a:solidFill>
              <a:srgbClr val="FEB06A"/>
            </a:solidFill>
          </p:spPr>
          <p:txBody>
            <a:bodyPr/>
            <a:lstStyle/>
            <a:p>
              <a:endParaRPr lang="fr-CA"/>
            </a:p>
          </p:txBody>
        </p:sp>
        <p:sp>
          <p:nvSpPr>
            <p:cNvPr id="7" name="TextBox 7"/>
            <p:cNvSpPr txBox="1"/>
            <p:nvPr/>
          </p:nvSpPr>
          <p:spPr>
            <a:xfrm>
              <a:off x="869849" y="1194454"/>
              <a:ext cx="19244279" cy="5180649"/>
            </a:xfrm>
            <a:prstGeom prst="rect">
              <a:avLst/>
            </a:prstGeom>
          </p:spPr>
          <p:txBody>
            <a:bodyPr lIns="0" tIns="0" rIns="0" bIns="0" rtlCol="0" anchor="t">
              <a:spAutoFit/>
            </a:bodyPr>
            <a:lstStyle/>
            <a:p>
              <a:pPr algn="l">
                <a:lnSpc>
                  <a:spcPts val="10074"/>
                </a:lnSpc>
              </a:pPr>
              <a:r>
                <a:rPr lang="en-US" sz="9328" b="1" spc="652">
                  <a:solidFill>
                    <a:srgbClr val="FBF6F3"/>
                  </a:solidFill>
                  <a:latin typeface="Montserrat Bold"/>
                  <a:ea typeface="Montserrat Bold"/>
                  <a:cs typeface="Montserrat Bold"/>
                  <a:sym typeface="Montserrat Bold"/>
                </a:rPr>
                <a:t>LES NUTRIMENTS ET LA VALEUR DES ALIMENTS </a:t>
              </a:r>
            </a:p>
          </p:txBody>
        </p:sp>
        <p:sp>
          <p:nvSpPr>
            <p:cNvPr id="8" name="TextBox 8"/>
            <p:cNvSpPr txBox="1"/>
            <p:nvPr/>
          </p:nvSpPr>
          <p:spPr>
            <a:xfrm>
              <a:off x="869849" y="6802888"/>
              <a:ext cx="12444215" cy="634873"/>
            </a:xfrm>
            <a:prstGeom prst="rect">
              <a:avLst/>
            </a:prstGeom>
          </p:spPr>
          <p:txBody>
            <a:bodyPr lIns="0" tIns="0" rIns="0" bIns="0" rtlCol="0" anchor="t">
              <a:spAutoFit/>
            </a:bodyPr>
            <a:lstStyle/>
            <a:p>
              <a:pPr algn="l">
                <a:lnSpc>
                  <a:spcPts val="4073"/>
                </a:lnSpc>
              </a:pPr>
              <a:r>
                <a:rPr lang="en-US" sz="2910" spc="203">
                  <a:solidFill>
                    <a:srgbClr val="FBF6F3"/>
                  </a:solidFill>
                  <a:latin typeface="Montserrat"/>
                  <a:ea typeface="Montserrat"/>
                  <a:cs typeface="Montserrat"/>
                  <a:sym typeface="Montserrat"/>
                </a:rPr>
                <a:t>COMPÉTENCE 11</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6788476" y="1692836"/>
            <a:ext cx="11169044" cy="6417945"/>
            <a:chOff x="0" y="0"/>
            <a:chExt cx="14892059" cy="8557260"/>
          </a:xfrm>
        </p:grpSpPr>
        <p:sp>
          <p:nvSpPr>
            <p:cNvPr id="3" name="TextBox 3"/>
            <p:cNvSpPr txBox="1"/>
            <p:nvPr/>
          </p:nvSpPr>
          <p:spPr>
            <a:xfrm>
              <a:off x="0" y="-66675"/>
              <a:ext cx="14892059" cy="860733"/>
            </a:xfrm>
            <a:prstGeom prst="rect">
              <a:avLst/>
            </a:prstGeom>
          </p:spPr>
          <p:txBody>
            <a:bodyPr lIns="0" tIns="0" rIns="0" bIns="0" rtlCol="0" anchor="t">
              <a:spAutoFit/>
            </a:bodyPr>
            <a:lstStyle/>
            <a:p>
              <a:pPr algn="ctr">
                <a:lnSpc>
                  <a:spcPts val="5499"/>
                </a:lnSpc>
              </a:pPr>
              <a:r>
                <a:rPr lang="en-US" sz="3928" spc="432">
                  <a:solidFill>
                    <a:srgbClr val="FEB06A"/>
                  </a:solidFill>
                  <a:latin typeface="Montserrat"/>
                  <a:ea typeface="Montserrat"/>
                  <a:cs typeface="Montserrat"/>
                  <a:sym typeface="Montserrat"/>
                </a:rPr>
                <a:t>TRAJET : DIGESTION DES PROTÉINES</a:t>
              </a:r>
            </a:p>
          </p:txBody>
        </p:sp>
        <p:sp>
          <p:nvSpPr>
            <p:cNvPr id="4" name="TextBox 4"/>
            <p:cNvSpPr txBox="1"/>
            <p:nvPr/>
          </p:nvSpPr>
          <p:spPr>
            <a:xfrm>
              <a:off x="0" y="1254966"/>
              <a:ext cx="14892059" cy="7302294"/>
            </a:xfrm>
            <a:prstGeom prst="rect">
              <a:avLst/>
            </a:prstGeom>
          </p:spPr>
          <p:txBody>
            <a:bodyPr lIns="0" tIns="0" rIns="0" bIns="0" rtlCol="0" anchor="t">
              <a:spAutoFit/>
            </a:bodyPr>
            <a:lstStyle/>
            <a:p>
              <a:pPr marL="635081" lvl="1" indent="-317541" algn="l">
                <a:lnSpc>
                  <a:spcPts val="4412"/>
                </a:lnSpc>
                <a:buFont typeface="Arial"/>
                <a:buChar char="•"/>
              </a:pPr>
              <a:r>
                <a:rPr lang="en-US" sz="2941" b="1" spc="29">
                  <a:solidFill>
                    <a:srgbClr val="FEB06A"/>
                  </a:solidFill>
                  <a:latin typeface="Montserrat Bold"/>
                  <a:ea typeface="Montserrat Bold"/>
                  <a:cs typeface="Montserrat Bold"/>
                  <a:sym typeface="Montserrat Bold"/>
                </a:rPr>
                <a:t>Bouche</a:t>
              </a:r>
              <a:r>
                <a:rPr lang="en-US" sz="2941" spc="29">
                  <a:solidFill>
                    <a:srgbClr val="FEB06A"/>
                  </a:solidFill>
                  <a:latin typeface="Montserrat Light"/>
                  <a:ea typeface="Montserrat Light"/>
                  <a:cs typeface="Montserrat Light"/>
                  <a:sym typeface="Montserrat Light"/>
                </a:rPr>
                <a:t> : </a:t>
              </a:r>
              <a:r>
                <a:rPr lang="en-US" sz="2941" i="1" spc="29">
                  <a:solidFill>
                    <a:srgbClr val="FEB06A"/>
                  </a:solidFill>
                  <a:latin typeface="Montserrat Light Italics"/>
                  <a:ea typeface="Montserrat Light Italics"/>
                  <a:cs typeface="Montserrat Light Italics"/>
                  <a:sym typeface="Montserrat Light Italics"/>
                </a:rPr>
                <a:t>Aucune transformation enzymatique</a:t>
              </a:r>
              <a:r>
                <a:rPr lang="en-US" sz="2941" spc="29">
                  <a:solidFill>
                    <a:srgbClr val="FEB06A"/>
                  </a:solidFill>
                  <a:latin typeface="Montserrat Light"/>
                  <a:ea typeface="Montserrat Light"/>
                  <a:cs typeface="Montserrat Light"/>
                  <a:sym typeface="Montserrat Light"/>
                </a:rPr>
                <a:t>.</a:t>
              </a:r>
            </a:p>
            <a:p>
              <a:pPr marL="635081" lvl="1" indent="-317541" algn="l">
                <a:lnSpc>
                  <a:spcPts val="4412"/>
                </a:lnSpc>
                <a:buFont typeface="Arial"/>
                <a:buChar char="•"/>
              </a:pPr>
              <a:r>
                <a:rPr lang="en-US" sz="2941" b="1" spc="29">
                  <a:solidFill>
                    <a:srgbClr val="FEB06A"/>
                  </a:solidFill>
                  <a:latin typeface="Montserrat Bold"/>
                  <a:ea typeface="Montserrat Bold"/>
                  <a:cs typeface="Montserrat Bold"/>
                  <a:sym typeface="Montserrat Bold"/>
                </a:rPr>
                <a:t>Estomac</a:t>
              </a:r>
              <a:r>
                <a:rPr lang="en-US" sz="2941" spc="29">
                  <a:solidFill>
                    <a:srgbClr val="FEB06A"/>
                  </a:solidFill>
                  <a:latin typeface="Montserrat Light"/>
                  <a:ea typeface="Montserrat Light"/>
                  <a:cs typeface="Montserrat Light"/>
                  <a:sym typeface="Montserrat Light"/>
                </a:rPr>
                <a:t> : </a:t>
              </a:r>
            </a:p>
            <a:p>
              <a:pPr marL="635081" lvl="1" indent="-317541" algn="l">
                <a:lnSpc>
                  <a:spcPts val="4412"/>
                </a:lnSpc>
                <a:buAutoNum type="arabicPeriod"/>
              </a:pPr>
              <a:r>
                <a:rPr lang="en-US" sz="2941" i="1" spc="29">
                  <a:solidFill>
                    <a:srgbClr val="FEB06A"/>
                  </a:solidFill>
                  <a:latin typeface="Montserrat Light Italics"/>
                  <a:ea typeface="Montserrat Light Italics"/>
                  <a:cs typeface="Montserrat Light Italics"/>
                  <a:sym typeface="Montserrat Light Italics"/>
                </a:rPr>
                <a:t>Pepsinogène + HCl → Pepsine</a:t>
              </a:r>
            </a:p>
            <a:p>
              <a:pPr marL="635081" lvl="1" indent="-317541" algn="l">
                <a:lnSpc>
                  <a:spcPts val="4412"/>
                </a:lnSpc>
                <a:buAutoNum type="arabicPeriod"/>
              </a:pPr>
              <a:r>
                <a:rPr lang="en-US" sz="2941" i="1" spc="29">
                  <a:solidFill>
                    <a:srgbClr val="FEB06A"/>
                  </a:solidFill>
                  <a:latin typeface="Montserrat Light Italics"/>
                  <a:ea typeface="Montserrat Light Italics"/>
                  <a:cs typeface="Montserrat Light Italics"/>
                  <a:sym typeface="Montserrat Light Italics"/>
                </a:rPr>
                <a:t>Pepsine + protéines → Polypeptides</a:t>
              </a:r>
            </a:p>
            <a:p>
              <a:pPr marL="635081" lvl="1" indent="-317541" algn="l">
                <a:lnSpc>
                  <a:spcPts val="4412"/>
                </a:lnSpc>
                <a:buFont typeface="Arial"/>
                <a:buChar char="•"/>
              </a:pPr>
              <a:r>
                <a:rPr lang="en-US" sz="2941" b="1" spc="29">
                  <a:solidFill>
                    <a:srgbClr val="FEB06A"/>
                  </a:solidFill>
                  <a:latin typeface="Montserrat Bold"/>
                  <a:ea typeface="Montserrat Bold"/>
                  <a:cs typeface="Montserrat Bold"/>
                  <a:sym typeface="Montserrat Bold"/>
                </a:rPr>
                <a:t>Pancréas </a:t>
              </a:r>
              <a:r>
                <a:rPr lang="en-US" sz="2941" spc="29">
                  <a:solidFill>
                    <a:srgbClr val="FEB06A"/>
                  </a:solidFill>
                  <a:latin typeface="Montserrat"/>
                  <a:ea typeface="Montserrat"/>
                  <a:cs typeface="Montserrat"/>
                  <a:sym typeface="Montserrat"/>
                </a:rPr>
                <a:t>sécrète </a:t>
              </a:r>
              <a:r>
                <a:rPr lang="en-US" sz="2941" spc="29">
                  <a:solidFill>
                    <a:srgbClr val="FEB06A"/>
                  </a:solidFill>
                  <a:latin typeface="Montserrat Light"/>
                  <a:ea typeface="Montserrat Light"/>
                  <a:cs typeface="Montserrat Light"/>
                  <a:sym typeface="Montserrat Light"/>
                </a:rPr>
                <a:t>: </a:t>
              </a:r>
            </a:p>
            <a:p>
              <a:pPr marL="635081" lvl="1" indent="-317541" algn="l">
                <a:lnSpc>
                  <a:spcPts val="4412"/>
                </a:lnSpc>
                <a:buAutoNum type="arabicPeriod"/>
              </a:pPr>
              <a:r>
                <a:rPr lang="en-US" sz="2941" i="1" spc="29">
                  <a:solidFill>
                    <a:srgbClr val="FEB06A"/>
                  </a:solidFill>
                  <a:latin typeface="Montserrat Light Italics"/>
                  <a:ea typeface="Montserrat Light Italics"/>
                  <a:cs typeface="Montserrat Light Italics"/>
                  <a:sym typeface="Montserrat Light Italics"/>
                </a:rPr>
                <a:t>Trypsinogène + entérokinase → Trypsine</a:t>
              </a:r>
            </a:p>
            <a:p>
              <a:pPr marL="635081" lvl="1" indent="-317541" algn="l">
                <a:lnSpc>
                  <a:spcPts val="4412"/>
                </a:lnSpc>
                <a:buFont typeface="Arial"/>
                <a:buChar char="•"/>
              </a:pPr>
              <a:r>
                <a:rPr lang="en-US" sz="2941" b="1" spc="29">
                  <a:solidFill>
                    <a:srgbClr val="FEB06A"/>
                  </a:solidFill>
                  <a:latin typeface="Montserrat Bold"/>
                  <a:ea typeface="Montserrat Bold"/>
                  <a:cs typeface="Montserrat Bold"/>
                  <a:sym typeface="Montserrat Bold"/>
                </a:rPr>
                <a:t>Intestin </a:t>
              </a:r>
              <a:r>
                <a:rPr lang="en-US" sz="2941" spc="29">
                  <a:solidFill>
                    <a:srgbClr val="FEB06A"/>
                  </a:solidFill>
                  <a:latin typeface="Montserrat"/>
                  <a:ea typeface="Montserrat"/>
                  <a:cs typeface="Montserrat"/>
                  <a:sym typeface="Montserrat"/>
                </a:rPr>
                <a:t>sécrète</a:t>
              </a:r>
              <a:r>
                <a:rPr lang="en-US" sz="2941" spc="29">
                  <a:solidFill>
                    <a:srgbClr val="FEB06A"/>
                  </a:solidFill>
                  <a:latin typeface="Montserrat Light"/>
                  <a:ea typeface="Montserrat Light"/>
                  <a:cs typeface="Montserrat Light"/>
                  <a:sym typeface="Montserrat Light"/>
                </a:rPr>
                <a:t> : </a:t>
              </a:r>
            </a:p>
            <a:p>
              <a:pPr marL="635081" lvl="1" indent="-317541" algn="l">
                <a:lnSpc>
                  <a:spcPts val="4412"/>
                </a:lnSpc>
                <a:buAutoNum type="arabicPeriod"/>
              </a:pPr>
              <a:r>
                <a:rPr lang="en-US" sz="2941" i="1" spc="29">
                  <a:solidFill>
                    <a:srgbClr val="FEB06A"/>
                  </a:solidFill>
                  <a:latin typeface="Montserrat Light Italics"/>
                  <a:ea typeface="Montserrat Light Italics"/>
                  <a:cs typeface="Montserrat Light Italics"/>
                  <a:sym typeface="Montserrat Light Italics"/>
                </a:rPr>
                <a:t>Entérokinase, aminopeptidase, dipeptidase</a:t>
              </a:r>
            </a:p>
            <a:p>
              <a:pPr marL="635081" lvl="1" indent="-317541" algn="l">
                <a:lnSpc>
                  <a:spcPts val="4412"/>
                </a:lnSpc>
                <a:buAutoNum type="arabicPeriod"/>
              </a:pPr>
              <a:r>
                <a:rPr lang="en-US" sz="2941" i="1" spc="29">
                  <a:solidFill>
                    <a:srgbClr val="FEB06A"/>
                  </a:solidFill>
                  <a:latin typeface="Montserrat Light Italics"/>
                  <a:ea typeface="Montserrat Light Italics"/>
                  <a:cs typeface="Montserrat Light Italics"/>
                  <a:sym typeface="Montserrat Light Italics"/>
                </a:rPr>
                <a:t>Polypeptides → Acides aminés (absorption)</a:t>
              </a:r>
            </a:p>
            <a:p>
              <a:pPr algn="l">
                <a:lnSpc>
                  <a:spcPts val="4412"/>
                </a:lnSpc>
              </a:pPr>
              <a:endParaRPr lang="en-US" sz="2941" i="1" spc="29">
                <a:solidFill>
                  <a:srgbClr val="FEB06A"/>
                </a:solidFill>
                <a:latin typeface="Montserrat Light Italics"/>
                <a:ea typeface="Montserrat Light Italics"/>
                <a:cs typeface="Montserrat Light Italics"/>
                <a:sym typeface="Montserrat Light Italics"/>
              </a:endParaRPr>
            </a:p>
          </p:txBody>
        </p:sp>
      </p:grpSp>
      <p:sp>
        <p:nvSpPr>
          <p:cNvPr id="5" name="Freeform 5"/>
          <p:cNvSpPr/>
          <p:nvPr/>
        </p:nvSpPr>
        <p:spPr>
          <a:xfrm>
            <a:off x="389962" y="787008"/>
            <a:ext cx="6398514" cy="8229600"/>
          </a:xfrm>
          <a:custGeom>
            <a:avLst/>
            <a:gdLst/>
            <a:ahLst/>
            <a:cxnLst/>
            <a:rect l="l" t="t" r="r" b="b"/>
            <a:pathLst>
              <a:path w="6398514" h="8229600">
                <a:moveTo>
                  <a:pt x="0" y="0"/>
                </a:moveTo>
                <a:lnTo>
                  <a:pt x="6398514" y="0"/>
                </a:lnTo>
                <a:lnTo>
                  <a:pt x="6398514" y="8229600"/>
                </a:lnTo>
                <a:lnTo>
                  <a:pt x="0" y="8229600"/>
                </a:lnTo>
                <a:lnTo>
                  <a:pt x="0" y="0"/>
                </a:lnTo>
                <a:close/>
              </a:path>
            </a:pathLst>
          </a:custGeom>
          <a:blipFill>
            <a:blip r:embed="rId2"/>
            <a:stretch>
              <a:fillRect/>
            </a:stretch>
          </a:blipFill>
        </p:spPr>
        <p:txBody>
          <a:bodyPr/>
          <a:lstStyle/>
          <a:p>
            <a:endParaRPr lang="fr-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727963"/>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89619" y="2209733"/>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8" name="Group 8"/>
          <p:cNvGrpSpPr/>
          <p:nvPr/>
        </p:nvGrpSpPr>
        <p:grpSpPr>
          <a:xfrm rot="-10800000">
            <a:off x="5491242" y="4018634"/>
            <a:ext cx="2025491" cy="300737"/>
            <a:chOff x="0" y="0"/>
            <a:chExt cx="3583940" cy="532130"/>
          </a:xfrm>
        </p:grpSpPr>
        <p:sp>
          <p:nvSpPr>
            <p:cNvPr id="9" name="Freeform 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0" name="Group 10"/>
          <p:cNvGrpSpPr/>
          <p:nvPr/>
        </p:nvGrpSpPr>
        <p:grpSpPr>
          <a:xfrm rot="-10800000">
            <a:off x="5491242" y="8178779"/>
            <a:ext cx="2025491" cy="300737"/>
            <a:chOff x="0" y="0"/>
            <a:chExt cx="3583940" cy="532130"/>
          </a:xfrm>
        </p:grpSpPr>
        <p:sp>
          <p:nvSpPr>
            <p:cNvPr id="11" name="Freeform 11"/>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2" name="Freeform 12"/>
          <p:cNvSpPr/>
          <p:nvPr/>
        </p:nvSpPr>
        <p:spPr>
          <a:xfrm>
            <a:off x="1028700" y="4319372"/>
            <a:ext cx="3451341" cy="2834414"/>
          </a:xfrm>
          <a:custGeom>
            <a:avLst/>
            <a:gdLst/>
            <a:ahLst/>
            <a:cxnLst/>
            <a:rect l="l" t="t" r="r" b="b"/>
            <a:pathLst>
              <a:path w="3451341" h="2834414">
                <a:moveTo>
                  <a:pt x="0" y="0"/>
                </a:moveTo>
                <a:lnTo>
                  <a:pt x="3451341" y="0"/>
                </a:lnTo>
                <a:lnTo>
                  <a:pt x="3451341" y="2834414"/>
                </a:lnTo>
                <a:lnTo>
                  <a:pt x="0" y="2834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13" name="TextBox 13"/>
          <p:cNvSpPr txBox="1"/>
          <p:nvPr/>
        </p:nvSpPr>
        <p:spPr>
          <a:xfrm>
            <a:off x="1028700" y="849756"/>
            <a:ext cx="4059245" cy="23906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des protéines</a:t>
            </a:r>
          </a:p>
        </p:txBody>
      </p:sp>
      <p:grpSp>
        <p:nvGrpSpPr>
          <p:cNvPr id="14" name="Group 14"/>
          <p:cNvGrpSpPr/>
          <p:nvPr/>
        </p:nvGrpSpPr>
        <p:grpSpPr>
          <a:xfrm>
            <a:off x="7916783" y="190314"/>
            <a:ext cx="8405880" cy="1376036"/>
            <a:chOff x="0" y="0"/>
            <a:chExt cx="11207840" cy="1834714"/>
          </a:xfrm>
        </p:grpSpPr>
        <p:sp>
          <p:nvSpPr>
            <p:cNvPr id="15" name="TextBox 15"/>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0" y="697302"/>
              <a:ext cx="11207840"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Les acides aminés sont transportés au foie par la veine porte</a:t>
              </a:r>
            </a:p>
          </p:txBody>
        </p:sp>
      </p:grpSp>
      <p:grpSp>
        <p:nvGrpSpPr>
          <p:cNvPr id="17" name="Group 17"/>
          <p:cNvGrpSpPr/>
          <p:nvPr/>
        </p:nvGrpSpPr>
        <p:grpSpPr>
          <a:xfrm>
            <a:off x="7916783" y="1566349"/>
            <a:ext cx="8405880" cy="2290436"/>
            <a:chOff x="0" y="0"/>
            <a:chExt cx="11207840" cy="3053914"/>
          </a:xfrm>
        </p:grpSpPr>
        <p:sp>
          <p:nvSpPr>
            <p:cNvPr id="18" name="TextBox 18"/>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9" name="TextBox 19"/>
            <p:cNvSpPr txBox="1"/>
            <p:nvPr/>
          </p:nvSpPr>
          <p:spPr>
            <a:xfrm>
              <a:off x="0" y="697302"/>
              <a:ext cx="11207840" cy="23820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L’organisme ne met pratiquement pas d’acides aminés en réserve; il les utilise constamment pour former de nouvelles protéines et excrète le surplus.</a:t>
              </a:r>
            </a:p>
            <a:p>
              <a:pPr algn="l">
                <a:lnSpc>
                  <a:spcPts val="3633"/>
                </a:lnSpc>
              </a:pPr>
              <a:endParaRPr lang="en-US" sz="2422" spc="24">
                <a:solidFill>
                  <a:srgbClr val="FEB06A"/>
                </a:solidFill>
                <a:latin typeface="Montserrat Light"/>
                <a:ea typeface="Montserrat Light"/>
                <a:cs typeface="Montserrat Light"/>
                <a:sym typeface="Montserrat Light"/>
              </a:endParaRPr>
            </a:p>
          </p:txBody>
        </p:sp>
      </p:grpSp>
      <p:grpSp>
        <p:nvGrpSpPr>
          <p:cNvPr id="20" name="Group 20"/>
          <p:cNvGrpSpPr/>
          <p:nvPr/>
        </p:nvGrpSpPr>
        <p:grpSpPr>
          <a:xfrm>
            <a:off x="7916783" y="3390767"/>
            <a:ext cx="9909739" cy="4576436"/>
            <a:chOff x="0" y="0"/>
            <a:chExt cx="13212985" cy="6101914"/>
          </a:xfrm>
        </p:grpSpPr>
        <p:sp>
          <p:nvSpPr>
            <p:cNvPr id="21" name="TextBox 21"/>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2" name="TextBox 22"/>
            <p:cNvSpPr txBox="1"/>
            <p:nvPr/>
          </p:nvSpPr>
          <p:spPr>
            <a:xfrm>
              <a:off x="0" y="697302"/>
              <a:ext cx="13212985" cy="54300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La majorité des protéines est utilisée pour réparer et régénérer les tissus et pour fabriquer diverses substances essentielles :</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Hormones (régulation des fonctions corporelles)</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Anticorps (défense immunitaire)</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Enzymes (digestion et réactions chimiques)</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Mucus (protection des muqueuses)</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Lait (nutrition du nourrisson)</a:t>
              </a:r>
            </a:p>
            <a:p>
              <a:pPr marL="523018" lvl="1" indent="-261509" algn="l">
                <a:lnSpc>
                  <a:spcPts val="3633"/>
                </a:lnSpc>
                <a:buFont typeface="Arial"/>
                <a:buChar char="•"/>
              </a:pPr>
              <a:r>
                <a:rPr lang="en-US" sz="2422" spc="24">
                  <a:solidFill>
                    <a:srgbClr val="FEB06A"/>
                  </a:solidFill>
                  <a:latin typeface="Montserrat Light"/>
                  <a:ea typeface="Montserrat Light"/>
                  <a:cs typeface="Montserrat Light"/>
                  <a:sym typeface="Montserrat Light"/>
                </a:rPr>
                <a:t>Sperme et spermatozoïdes (reproduction)</a:t>
              </a:r>
            </a:p>
            <a:p>
              <a:pPr algn="l">
                <a:lnSpc>
                  <a:spcPts val="3633"/>
                </a:lnSpc>
              </a:pPr>
              <a:endParaRPr lang="en-US" sz="2422" spc="24">
                <a:solidFill>
                  <a:srgbClr val="FEB06A"/>
                </a:solidFill>
                <a:latin typeface="Montserrat Light"/>
                <a:ea typeface="Montserrat Light"/>
                <a:cs typeface="Montserrat Light"/>
                <a:sym typeface="Montserrat Light"/>
              </a:endParaRPr>
            </a:p>
          </p:txBody>
        </p:sp>
      </p:grpSp>
      <p:grpSp>
        <p:nvGrpSpPr>
          <p:cNvPr id="23" name="Group 23"/>
          <p:cNvGrpSpPr/>
          <p:nvPr/>
        </p:nvGrpSpPr>
        <p:grpSpPr>
          <a:xfrm>
            <a:off x="7916783" y="7539364"/>
            <a:ext cx="9909739" cy="2747636"/>
            <a:chOff x="0" y="0"/>
            <a:chExt cx="13212985" cy="3663514"/>
          </a:xfrm>
        </p:grpSpPr>
        <p:sp>
          <p:nvSpPr>
            <p:cNvPr id="24" name="TextBox 24"/>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5" name="TextBox 25"/>
            <p:cNvSpPr txBox="1"/>
            <p:nvPr/>
          </p:nvSpPr>
          <p:spPr>
            <a:xfrm>
              <a:off x="0" y="697302"/>
              <a:ext cx="13212985" cy="29916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Quand les protéines sont dégradées (catabolisme), elles libèrent de l’énergie et produisent des déchets comme l’urée, l’acide urique, la créatinine, la bilirubine, du gaz carbonique et de l’eau, qui seront éliminés par le corps.</a:t>
              </a:r>
            </a:p>
            <a:p>
              <a:pPr algn="l">
                <a:lnSpc>
                  <a:spcPts val="3633"/>
                </a:lnSpc>
              </a:pPr>
              <a:endParaRPr lang="en-US" sz="2422" spc="24">
                <a:solidFill>
                  <a:srgbClr val="FEB06A"/>
                </a:solidFill>
                <a:latin typeface="Montserrat"/>
                <a:ea typeface="Montserrat"/>
                <a:cs typeface="Montserrat"/>
                <a:sym typeface="Montserra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1644580"/>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328491" y="3901575"/>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8" name="Group 8"/>
          <p:cNvGrpSpPr/>
          <p:nvPr/>
        </p:nvGrpSpPr>
        <p:grpSpPr>
          <a:xfrm rot="-10800000">
            <a:off x="5491242" y="6403360"/>
            <a:ext cx="2025491" cy="300737"/>
            <a:chOff x="0" y="0"/>
            <a:chExt cx="3583940" cy="532130"/>
          </a:xfrm>
        </p:grpSpPr>
        <p:sp>
          <p:nvSpPr>
            <p:cNvPr id="9" name="Freeform 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0" name="Freeform 10"/>
          <p:cNvSpPr/>
          <p:nvPr/>
        </p:nvSpPr>
        <p:spPr>
          <a:xfrm>
            <a:off x="1254932" y="4051943"/>
            <a:ext cx="3511584" cy="2892668"/>
          </a:xfrm>
          <a:custGeom>
            <a:avLst/>
            <a:gdLst/>
            <a:ahLst/>
            <a:cxnLst/>
            <a:rect l="l" t="t" r="r" b="b"/>
            <a:pathLst>
              <a:path w="3511584" h="2892668">
                <a:moveTo>
                  <a:pt x="0" y="0"/>
                </a:moveTo>
                <a:lnTo>
                  <a:pt x="3511584" y="0"/>
                </a:lnTo>
                <a:lnTo>
                  <a:pt x="3511584" y="2892668"/>
                </a:lnTo>
                <a:lnTo>
                  <a:pt x="0" y="2892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11" name="TextBox 11"/>
          <p:cNvSpPr txBox="1"/>
          <p:nvPr/>
        </p:nvSpPr>
        <p:spPr>
          <a:xfrm>
            <a:off x="1028700" y="1000125"/>
            <a:ext cx="4059245" cy="23906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Élimination des protéines</a:t>
            </a:r>
          </a:p>
        </p:txBody>
      </p:sp>
      <p:grpSp>
        <p:nvGrpSpPr>
          <p:cNvPr id="12" name="Group 12"/>
          <p:cNvGrpSpPr/>
          <p:nvPr/>
        </p:nvGrpSpPr>
        <p:grpSpPr>
          <a:xfrm>
            <a:off x="7916783" y="1028700"/>
            <a:ext cx="8405880" cy="1833236"/>
            <a:chOff x="0" y="0"/>
            <a:chExt cx="11207840" cy="2444314"/>
          </a:xfrm>
        </p:grpSpPr>
        <p:sp>
          <p:nvSpPr>
            <p:cNvPr id="13" name="TextBox 13"/>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4" name="TextBox 14"/>
            <p:cNvSpPr txBox="1"/>
            <p:nvPr/>
          </p:nvSpPr>
          <p:spPr>
            <a:xfrm>
              <a:off x="0" y="697302"/>
              <a:ext cx="11207840" cy="17724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L’urée, l’acide urique et la créatinine sont éliminés par les reins.</a:t>
              </a:r>
            </a:p>
            <a:p>
              <a:pPr algn="l">
                <a:lnSpc>
                  <a:spcPts val="3633"/>
                </a:lnSpc>
              </a:pPr>
              <a:endParaRPr lang="en-US" sz="2422" spc="24">
                <a:solidFill>
                  <a:srgbClr val="FEB06A"/>
                </a:solidFill>
                <a:latin typeface="Montserrat Light"/>
                <a:ea typeface="Montserrat Light"/>
                <a:cs typeface="Montserrat Light"/>
                <a:sym typeface="Montserrat Light"/>
              </a:endParaRPr>
            </a:p>
          </p:txBody>
        </p:sp>
      </p:grpSp>
      <p:grpSp>
        <p:nvGrpSpPr>
          <p:cNvPr id="15" name="Group 15"/>
          <p:cNvGrpSpPr/>
          <p:nvPr/>
        </p:nvGrpSpPr>
        <p:grpSpPr>
          <a:xfrm>
            <a:off x="7916783" y="3285694"/>
            <a:ext cx="8405880" cy="1833236"/>
            <a:chOff x="0" y="0"/>
            <a:chExt cx="11207840" cy="2444314"/>
          </a:xfrm>
        </p:grpSpPr>
        <p:sp>
          <p:nvSpPr>
            <p:cNvPr id="16" name="TextBox 16"/>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7" name="TextBox 17"/>
            <p:cNvSpPr txBox="1"/>
            <p:nvPr/>
          </p:nvSpPr>
          <p:spPr>
            <a:xfrm>
              <a:off x="0" y="697302"/>
              <a:ext cx="11207840" cy="17724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La partie non azotée des protéines est éliminée sous forme de gaz carbonique (CO₂) et d’eau (H₂O) par les reins, les poumons et la peau.</a:t>
              </a:r>
            </a:p>
          </p:txBody>
        </p:sp>
      </p:grpSp>
      <p:grpSp>
        <p:nvGrpSpPr>
          <p:cNvPr id="18" name="Group 18"/>
          <p:cNvGrpSpPr/>
          <p:nvPr/>
        </p:nvGrpSpPr>
        <p:grpSpPr>
          <a:xfrm>
            <a:off x="7916783" y="5785261"/>
            <a:ext cx="9909739" cy="918836"/>
            <a:chOff x="0" y="0"/>
            <a:chExt cx="13212985" cy="1225114"/>
          </a:xfrm>
        </p:grpSpPr>
        <p:sp>
          <p:nvSpPr>
            <p:cNvPr id="19" name="TextBox 19"/>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0" name="TextBox 20"/>
            <p:cNvSpPr txBox="1"/>
            <p:nvPr/>
          </p:nvSpPr>
          <p:spPr>
            <a:xfrm>
              <a:off x="0" y="697302"/>
              <a:ext cx="1321298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La bilirubine, elle est évacuée dans la bile.</a:t>
              </a:r>
            </a:p>
          </p:txBody>
        </p:sp>
      </p:grpSp>
      <p:sp>
        <p:nvSpPr>
          <p:cNvPr id="21" name="TextBox 21"/>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Freeform 7"/>
          <p:cNvSpPr/>
          <p:nvPr/>
        </p:nvSpPr>
        <p:spPr>
          <a:xfrm>
            <a:off x="8157753" y="7710892"/>
            <a:ext cx="1972494" cy="1972494"/>
          </a:xfrm>
          <a:custGeom>
            <a:avLst/>
            <a:gdLst/>
            <a:ahLst/>
            <a:cxnLst/>
            <a:rect l="l" t="t" r="r" b="b"/>
            <a:pathLst>
              <a:path w="1972494" h="1972494">
                <a:moveTo>
                  <a:pt x="0" y="0"/>
                </a:moveTo>
                <a:lnTo>
                  <a:pt x="1972494" y="0"/>
                </a:lnTo>
                <a:lnTo>
                  <a:pt x="1972494" y="1972494"/>
                </a:lnTo>
                <a:lnTo>
                  <a:pt x="0" y="19724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8" name="TextBox 8"/>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DE PROTÉINES</a:t>
            </a:r>
          </a:p>
        </p:txBody>
      </p:sp>
      <p:grpSp>
        <p:nvGrpSpPr>
          <p:cNvPr id="9" name="Group 9"/>
          <p:cNvGrpSpPr/>
          <p:nvPr/>
        </p:nvGrpSpPr>
        <p:grpSpPr>
          <a:xfrm>
            <a:off x="2824930" y="3688014"/>
            <a:ext cx="5595058" cy="3859885"/>
            <a:chOff x="0" y="0"/>
            <a:chExt cx="7460077" cy="5146513"/>
          </a:xfrm>
        </p:grpSpPr>
        <p:sp>
          <p:nvSpPr>
            <p:cNvPr id="10" name="TextBox 10"/>
            <p:cNvSpPr txBox="1"/>
            <p:nvPr/>
          </p:nvSpPr>
          <p:spPr>
            <a:xfrm>
              <a:off x="0" y="0"/>
              <a:ext cx="746007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1" name="TextBox 11"/>
            <p:cNvSpPr txBox="1"/>
            <p:nvPr/>
          </p:nvSpPr>
          <p:spPr>
            <a:xfrm>
              <a:off x="0" y="1792570"/>
              <a:ext cx="7460077" cy="3002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Perte de masse musculaire et faiblesse</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Retard de croissance</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Œdème (accumulation de liquide)</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Fragilité immunitaire</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Cheveux et ongles cassants</a:t>
              </a:r>
            </a:p>
            <a:p>
              <a:pPr algn="l">
                <a:lnSpc>
                  <a:spcPts val="3041"/>
                </a:lnSpc>
              </a:pPr>
              <a:endParaRPr lang="en-US" sz="2027" spc="20">
                <a:solidFill>
                  <a:srgbClr val="FEB06A"/>
                </a:solidFill>
                <a:latin typeface="Montserrat Light"/>
                <a:ea typeface="Montserrat Light"/>
                <a:cs typeface="Montserrat Light"/>
                <a:sym typeface="Montserrat Light"/>
              </a:endParaRPr>
            </a:p>
          </p:txBody>
        </p:sp>
      </p:grpSp>
      <p:grpSp>
        <p:nvGrpSpPr>
          <p:cNvPr id="12" name="Group 12"/>
          <p:cNvGrpSpPr/>
          <p:nvPr/>
        </p:nvGrpSpPr>
        <p:grpSpPr>
          <a:xfrm>
            <a:off x="10574819" y="3688014"/>
            <a:ext cx="5595058" cy="4611502"/>
            <a:chOff x="0" y="0"/>
            <a:chExt cx="7460077" cy="6148670"/>
          </a:xfrm>
        </p:grpSpPr>
        <p:sp>
          <p:nvSpPr>
            <p:cNvPr id="13" name="TextBox 13"/>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4" name="TextBox 14"/>
            <p:cNvSpPr txBox="1"/>
            <p:nvPr/>
          </p:nvSpPr>
          <p:spPr>
            <a:xfrm>
              <a:off x="0" y="2285330"/>
              <a:ext cx="7460077" cy="3511550"/>
            </a:xfrm>
            <a:prstGeom prst="rect">
              <a:avLst/>
            </a:prstGeom>
          </p:spPr>
          <p:txBody>
            <a:bodyPr lIns="0" tIns="0" rIns="0" bIns="0" rtlCol="0" anchor="t">
              <a:spAutoFit/>
            </a:bodyPr>
            <a:lstStyle/>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Surcharge rénale (risque pour les reins)</a:t>
              </a:r>
            </a:p>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Déshydratation</a:t>
              </a:r>
            </a:p>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Excès d’azote → production accrue d’urée</a:t>
              </a:r>
            </a:p>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Risque cardiovasculaire si associé à trop de graisses animales</a:t>
              </a:r>
            </a:p>
            <a:p>
              <a:pPr algn="l">
                <a:lnSpc>
                  <a:spcPts val="3000"/>
                </a:lnSpc>
              </a:pPr>
              <a:endParaRPr lang="en-US" sz="2000" spc="20">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6088479" y="1028700"/>
            <a:ext cx="12445833" cy="8229600"/>
          </a:xfrm>
          <a:prstGeom prst="rect">
            <a:avLst/>
          </a:prstGeom>
          <a:solidFill>
            <a:srgbClr val="FEB06A"/>
          </a:solidFill>
        </p:spPr>
        <p:txBody>
          <a:bodyPr/>
          <a:lstStyle/>
          <a:p>
            <a:endParaRPr lang="fr-CA"/>
          </a:p>
        </p:txBody>
      </p:sp>
      <p:sp>
        <p:nvSpPr>
          <p:cNvPr id="3" name="Freeform 3"/>
          <p:cNvSpPr/>
          <p:nvPr/>
        </p:nvSpPr>
        <p:spPr>
          <a:xfrm>
            <a:off x="0" y="1028700"/>
            <a:ext cx="6088479" cy="3476216"/>
          </a:xfrm>
          <a:custGeom>
            <a:avLst/>
            <a:gdLst/>
            <a:ahLst/>
            <a:cxnLst/>
            <a:rect l="l" t="t" r="r" b="b"/>
            <a:pathLst>
              <a:path w="6088479" h="3476216">
                <a:moveTo>
                  <a:pt x="0" y="0"/>
                </a:moveTo>
                <a:lnTo>
                  <a:pt x="6088479" y="0"/>
                </a:lnTo>
                <a:lnTo>
                  <a:pt x="6088479" y="3476216"/>
                </a:lnTo>
                <a:lnTo>
                  <a:pt x="0" y="3476216"/>
                </a:lnTo>
                <a:lnTo>
                  <a:pt x="0" y="0"/>
                </a:lnTo>
                <a:close/>
              </a:path>
            </a:pathLst>
          </a:custGeom>
          <a:blipFill>
            <a:blip r:embed="rId2"/>
            <a:stretch>
              <a:fillRect t="-16691"/>
            </a:stretch>
          </a:blipFill>
        </p:spPr>
        <p:txBody>
          <a:bodyPr/>
          <a:lstStyle/>
          <a:p>
            <a:endParaRPr lang="fr-CA"/>
          </a:p>
        </p:txBody>
      </p:sp>
      <p:sp>
        <p:nvSpPr>
          <p:cNvPr id="4" name="TextBox 4"/>
          <p:cNvSpPr txBox="1"/>
          <p:nvPr/>
        </p:nvSpPr>
        <p:spPr>
          <a:xfrm>
            <a:off x="215112" y="4457291"/>
            <a:ext cx="5658256" cy="4902454"/>
          </a:xfrm>
          <a:prstGeom prst="rect">
            <a:avLst/>
          </a:prstGeom>
        </p:spPr>
        <p:txBody>
          <a:bodyPr lIns="0" tIns="0" rIns="0" bIns="0" rtlCol="0" anchor="t">
            <a:spAutoFit/>
          </a:bodyPr>
          <a:lstStyle/>
          <a:p>
            <a:pPr algn="l">
              <a:lnSpc>
                <a:spcPts val="9724"/>
              </a:lnSpc>
            </a:pPr>
            <a:r>
              <a:rPr lang="en-US" sz="7717" b="1" spc="69">
                <a:solidFill>
                  <a:srgbClr val="FEB06A"/>
                </a:solidFill>
                <a:latin typeface="Montserrat Bold"/>
                <a:ea typeface="Montserrat Bold"/>
                <a:cs typeface="Montserrat Bold"/>
                <a:sym typeface="Montserrat Bold"/>
              </a:rPr>
              <a:t>Les lipides ou matières grasses</a:t>
            </a:r>
          </a:p>
        </p:txBody>
      </p:sp>
      <p:grpSp>
        <p:nvGrpSpPr>
          <p:cNvPr id="5" name="Group 5"/>
          <p:cNvGrpSpPr/>
          <p:nvPr/>
        </p:nvGrpSpPr>
        <p:grpSpPr>
          <a:xfrm>
            <a:off x="6247259" y="667266"/>
            <a:ext cx="11775088" cy="8012764"/>
            <a:chOff x="0" y="0"/>
            <a:chExt cx="15700118" cy="10683685"/>
          </a:xfrm>
        </p:grpSpPr>
        <p:sp>
          <p:nvSpPr>
            <p:cNvPr id="6" name="TextBox 6"/>
            <p:cNvSpPr txBox="1"/>
            <p:nvPr/>
          </p:nvSpPr>
          <p:spPr>
            <a:xfrm>
              <a:off x="0" y="-66675"/>
              <a:ext cx="15700118" cy="699644"/>
            </a:xfrm>
            <a:prstGeom prst="rect">
              <a:avLst/>
            </a:prstGeom>
          </p:spPr>
          <p:txBody>
            <a:bodyPr lIns="0" tIns="0" rIns="0" bIns="0" rtlCol="0" anchor="t">
              <a:spAutoFit/>
            </a:bodyPr>
            <a:lstStyle/>
            <a:p>
              <a:pPr algn="l">
                <a:lnSpc>
                  <a:spcPts val="4446"/>
                </a:lnSpc>
              </a:pPr>
              <a:endParaRPr/>
            </a:p>
          </p:txBody>
        </p:sp>
        <p:sp>
          <p:nvSpPr>
            <p:cNvPr id="7" name="TextBox 7"/>
            <p:cNvSpPr txBox="1"/>
            <p:nvPr/>
          </p:nvSpPr>
          <p:spPr>
            <a:xfrm>
              <a:off x="0" y="1008286"/>
              <a:ext cx="15700118" cy="9675400"/>
            </a:xfrm>
            <a:prstGeom prst="rect">
              <a:avLst/>
            </a:prstGeom>
          </p:spPr>
          <p:txBody>
            <a:bodyPr lIns="0" tIns="0" rIns="0" bIns="0" rtlCol="0" anchor="t">
              <a:spAutoFit/>
            </a:bodyPr>
            <a:lstStyle/>
            <a:p>
              <a:pPr algn="l">
                <a:lnSpc>
                  <a:spcPts val="3567"/>
                </a:lnSpc>
              </a:pPr>
              <a:r>
                <a:rPr lang="en-US" sz="2378" spc="23">
                  <a:solidFill>
                    <a:srgbClr val="FBF6F3"/>
                  </a:solidFill>
                  <a:latin typeface="Montserrat Light"/>
                  <a:ea typeface="Montserrat Light"/>
                  <a:cs typeface="Montserrat Light"/>
                  <a:sym typeface="Montserrat Light"/>
                </a:rPr>
                <a:t>Les lipides sont aussi appelés matières grasses.</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 Selon leur structure, ils portent différents noms. </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Les deux principales classes sont :</a:t>
              </a:r>
            </a:p>
            <a:p>
              <a:pPr algn="l">
                <a:lnSpc>
                  <a:spcPts val="3567"/>
                </a:lnSpc>
              </a:pPr>
              <a:endParaRPr lang="en-US" sz="2378" spc="23">
                <a:solidFill>
                  <a:srgbClr val="FBF6F3"/>
                </a:solidFill>
                <a:latin typeface="Montserrat Light"/>
                <a:ea typeface="Montserrat Light"/>
                <a:cs typeface="Montserrat Light"/>
                <a:sym typeface="Montserrat Light"/>
              </a:endParaRPr>
            </a:p>
            <a:p>
              <a:pPr marL="513508" lvl="1" indent="-256754" algn="l">
                <a:lnSpc>
                  <a:spcPts val="3567"/>
                </a:lnSpc>
                <a:buAutoNum type="arabicPeriod"/>
              </a:pPr>
              <a:r>
                <a:rPr lang="en-US" sz="2378" b="1" spc="23">
                  <a:solidFill>
                    <a:srgbClr val="FBF6F3"/>
                  </a:solidFill>
                  <a:latin typeface="Montserrat Bold"/>
                  <a:ea typeface="Montserrat Bold"/>
                  <a:cs typeface="Montserrat Bold"/>
                  <a:sym typeface="Montserrat Bold"/>
                </a:rPr>
                <a:t>Triglycérides</a:t>
              </a:r>
              <a:r>
                <a:rPr lang="en-US" sz="2378" spc="23">
                  <a:solidFill>
                    <a:srgbClr val="FBF6F3"/>
                  </a:solidFill>
                  <a:latin typeface="Montserrat Light"/>
                  <a:ea typeface="Montserrat Light"/>
                  <a:cs typeface="Montserrat Light"/>
                  <a:sym typeface="Montserrat Light"/>
                </a:rPr>
                <a:t> : principale source d’énergie et réserve de graisses (90%).</a:t>
              </a:r>
            </a:p>
            <a:p>
              <a:pPr marL="513508" lvl="1" indent="-256754" algn="l">
                <a:lnSpc>
                  <a:spcPts val="3567"/>
                </a:lnSpc>
                <a:buAutoNum type="arabicPeriod"/>
              </a:pPr>
              <a:r>
                <a:rPr lang="en-US" sz="2378" b="1" spc="23">
                  <a:solidFill>
                    <a:srgbClr val="FBF6F3"/>
                  </a:solidFill>
                  <a:latin typeface="Montserrat Bold"/>
                  <a:ea typeface="Montserrat Bold"/>
                  <a:cs typeface="Montserrat Bold"/>
                  <a:sym typeface="Montserrat Bold"/>
                </a:rPr>
                <a:t>Cholestérol</a:t>
              </a:r>
              <a:r>
                <a:rPr lang="en-US" sz="2378" spc="23">
                  <a:solidFill>
                    <a:srgbClr val="FBF6F3"/>
                  </a:solidFill>
                  <a:latin typeface="Montserrat Light"/>
                  <a:ea typeface="Montserrat Light"/>
                  <a:cs typeface="Montserrat Light"/>
                  <a:sym typeface="Montserrat Light"/>
                </a:rPr>
                <a:t> : nécessaire à la fabrication des hormones et des </a:t>
              </a:r>
              <a:r>
                <a:rPr lang="en-US" sz="2378" u="none" spc="23">
                  <a:solidFill>
                    <a:srgbClr val="FBF6F3"/>
                  </a:solidFill>
                  <a:latin typeface="Montserrat Light"/>
                  <a:ea typeface="Montserrat Light"/>
                  <a:cs typeface="Montserrat Light"/>
                  <a:sym typeface="Montserrat Light"/>
                </a:rPr>
                <a:t>me</a:t>
              </a:r>
              <a:r>
                <a:rPr lang="en-US" sz="2378" spc="23">
                  <a:solidFill>
                    <a:srgbClr val="FBF6F3"/>
                  </a:solidFill>
                  <a:latin typeface="Montserrat Light"/>
                  <a:ea typeface="Montserrat Light"/>
                  <a:cs typeface="Montserrat Light"/>
                  <a:sym typeface="Montserrat Light"/>
                </a:rPr>
                <a:t>mbranes cellulaires.</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Certains acides gras sont essentiels chaque jour. </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Comme le corps ne peut pas les fabriquer, ils doivent être apportés par l’alimentation. </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D’autres acides gras peuvent être produits en partie par l’organisme.</a:t>
              </a:r>
            </a:p>
            <a:p>
              <a:pPr algn="l">
                <a:lnSpc>
                  <a:spcPts val="112"/>
                </a:lnSpc>
              </a:pPr>
              <a:endParaRPr lang="en-US" sz="2378" spc="23">
                <a:solidFill>
                  <a:srgbClr val="FBF6F3"/>
                </a:solidFill>
                <a:latin typeface="Montserrat Light"/>
                <a:ea typeface="Montserrat Light"/>
                <a:cs typeface="Montserrat Light"/>
                <a:sym typeface="Montserrat Light"/>
              </a:endParaRPr>
            </a:p>
          </p:txBody>
        </p:sp>
      </p:grpSp>
      <p:grpSp>
        <p:nvGrpSpPr>
          <p:cNvPr id="8" name="Group 8"/>
          <p:cNvGrpSpPr/>
          <p:nvPr/>
        </p:nvGrpSpPr>
        <p:grpSpPr>
          <a:xfrm rot="-1019582">
            <a:off x="-109838" y="452737"/>
            <a:ext cx="3350032" cy="1685580"/>
            <a:chOff x="0" y="0"/>
            <a:chExt cx="4466710" cy="2247440"/>
          </a:xfrm>
        </p:grpSpPr>
        <p:sp>
          <p:nvSpPr>
            <p:cNvPr id="9" name="TextBox 9"/>
            <p:cNvSpPr txBox="1"/>
            <p:nvPr/>
          </p:nvSpPr>
          <p:spPr>
            <a:xfrm rot="-188564">
              <a:off x="29793" y="-42269"/>
              <a:ext cx="4398245" cy="1531398"/>
            </a:xfrm>
            <a:prstGeom prst="rect">
              <a:avLst/>
            </a:prstGeom>
          </p:spPr>
          <p:txBody>
            <a:bodyPr lIns="0" tIns="0" rIns="0" bIns="0" rtlCol="0" anchor="t">
              <a:spAutoFit/>
            </a:bodyPr>
            <a:lstStyle/>
            <a:p>
              <a:pPr algn="l">
                <a:lnSpc>
                  <a:spcPts val="7406"/>
                </a:lnSpc>
              </a:pPr>
              <a:r>
                <a:rPr lang="en-US" sz="5290" i="1">
                  <a:solidFill>
                    <a:srgbClr val="4A1D0A"/>
                  </a:solidFill>
                  <a:latin typeface="Samaritan Italics"/>
                  <a:ea typeface="Samaritan Italics"/>
                  <a:cs typeface="Samaritan Italics"/>
                  <a:sym typeface="Samaritan Italics"/>
                </a:rPr>
                <a:t>“lipos”</a:t>
              </a:r>
            </a:p>
          </p:txBody>
        </p:sp>
        <p:sp>
          <p:nvSpPr>
            <p:cNvPr id="10" name="TextBox 10"/>
            <p:cNvSpPr txBox="1"/>
            <p:nvPr/>
          </p:nvSpPr>
          <p:spPr>
            <a:xfrm>
              <a:off x="770807" y="846761"/>
              <a:ext cx="3152926" cy="1400679"/>
            </a:xfrm>
            <a:prstGeom prst="rect">
              <a:avLst/>
            </a:prstGeom>
          </p:spPr>
          <p:txBody>
            <a:bodyPr lIns="0" tIns="0" rIns="0" bIns="0" rtlCol="0" anchor="t">
              <a:spAutoFit/>
            </a:bodyPr>
            <a:lstStyle/>
            <a:p>
              <a:pPr algn="l">
                <a:lnSpc>
                  <a:spcPts val="7406"/>
                </a:lnSpc>
              </a:pPr>
              <a:r>
                <a:rPr lang="en-US" sz="5290" b="1" i="1" spc="-327">
                  <a:solidFill>
                    <a:srgbClr val="4A1D0A"/>
                  </a:solidFill>
                  <a:latin typeface="Samaritan Bold Italics"/>
                  <a:ea typeface="Samaritan Bold Italics"/>
                  <a:cs typeface="Samaritan Bold Italics"/>
                  <a:sym typeface="Samaritan Bold Italics"/>
                </a:rPr>
                <a:t>gras</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4174693" y="3854008"/>
            <a:ext cx="14144217" cy="6432992"/>
          </a:xfrm>
          <a:prstGeom prst="rect">
            <a:avLst/>
          </a:prstGeom>
          <a:solidFill>
            <a:srgbClr val="FBF6F3"/>
          </a:solidFill>
        </p:spPr>
        <p:txBody>
          <a:bodyPr/>
          <a:lstStyle/>
          <a:p>
            <a:endParaRPr lang="fr-CA"/>
          </a:p>
        </p:txBody>
      </p:sp>
      <p:sp>
        <p:nvSpPr>
          <p:cNvPr id="3" name="Freeform 3"/>
          <p:cNvSpPr/>
          <p:nvPr/>
        </p:nvSpPr>
        <p:spPr>
          <a:xfrm>
            <a:off x="0" y="-57958"/>
            <a:ext cx="4174693" cy="10402916"/>
          </a:xfrm>
          <a:custGeom>
            <a:avLst/>
            <a:gdLst/>
            <a:ahLst/>
            <a:cxnLst/>
            <a:rect l="l" t="t" r="r" b="b"/>
            <a:pathLst>
              <a:path w="4174693" h="10402916">
                <a:moveTo>
                  <a:pt x="0" y="0"/>
                </a:moveTo>
                <a:lnTo>
                  <a:pt x="4174693" y="0"/>
                </a:lnTo>
                <a:lnTo>
                  <a:pt x="4174693" y="10402916"/>
                </a:lnTo>
                <a:lnTo>
                  <a:pt x="0" y="10402916"/>
                </a:lnTo>
                <a:lnTo>
                  <a:pt x="0" y="0"/>
                </a:lnTo>
                <a:close/>
              </a:path>
            </a:pathLst>
          </a:custGeom>
          <a:blipFill>
            <a:blip r:embed="rId2"/>
            <a:stretch>
              <a:fillRect l="-137009" r="-137009"/>
            </a:stretch>
          </a:blipFill>
        </p:spPr>
        <p:txBody>
          <a:bodyPr/>
          <a:lstStyle/>
          <a:p>
            <a:endParaRPr lang="fr-CA"/>
          </a:p>
        </p:txBody>
      </p:sp>
      <p:grpSp>
        <p:nvGrpSpPr>
          <p:cNvPr id="4" name="Group 4"/>
          <p:cNvGrpSpPr/>
          <p:nvPr/>
        </p:nvGrpSpPr>
        <p:grpSpPr>
          <a:xfrm>
            <a:off x="5806814" y="5186216"/>
            <a:ext cx="2752844" cy="2752844"/>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6" name="Group 6"/>
          <p:cNvGrpSpPr/>
          <p:nvPr/>
        </p:nvGrpSpPr>
        <p:grpSpPr>
          <a:xfrm>
            <a:off x="9575077" y="5186216"/>
            <a:ext cx="3045034" cy="4758794"/>
            <a:chOff x="0" y="0"/>
            <a:chExt cx="4060045" cy="6345059"/>
          </a:xfrm>
        </p:grpSpPr>
        <p:grpSp>
          <p:nvGrpSpPr>
            <p:cNvPr id="7" name="Group 7"/>
            <p:cNvGrpSpPr/>
            <p:nvPr/>
          </p:nvGrpSpPr>
          <p:grpSpPr>
            <a:xfrm>
              <a:off x="194793" y="0"/>
              <a:ext cx="3670459" cy="367045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9" name="TextBox 9"/>
            <p:cNvSpPr txBox="1"/>
            <p:nvPr/>
          </p:nvSpPr>
          <p:spPr>
            <a:xfrm>
              <a:off x="0" y="4358018"/>
              <a:ext cx="4060045" cy="1987041"/>
            </a:xfrm>
            <a:prstGeom prst="rect">
              <a:avLst/>
            </a:prstGeom>
          </p:spPr>
          <p:txBody>
            <a:bodyPr lIns="0" tIns="0" rIns="0" bIns="0" rtlCol="0" anchor="t">
              <a:spAutoFit/>
            </a:bodyPr>
            <a:lstStyle/>
            <a:p>
              <a:pPr algn="ctr">
                <a:lnSpc>
                  <a:spcPts val="3015"/>
                </a:lnSpc>
              </a:pPr>
              <a:r>
                <a:rPr lang="en-US" sz="2010" b="1" spc="20">
                  <a:solidFill>
                    <a:srgbClr val="FEB06A"/>
                  </a:solidFill>
                  <a:latin typeface="Montserrat Bold"/>
                  <a:ea typeface="Montserrat Bold"/>
                  <a:cs typeface="Montserrat Bold"/>
                  <a:sym typeface="Montserrat Bold"/>
                </a:rPr>
                <a:t>Acides gras insaturés</a:t>
              </a:r>
              <a:r>
                <a:rPr lang="en-US" sz="2010" spc="20">
                  <a:solidFill>
                    <a:srgbClr val="FEB06A"/>
                  </a:solidFill>
                  <a:latin typeface="Montserrat Light"/>
                  <a:ea typeface="Montserrat Light"/>
                  <a:cs typeface="Montserrat Light"/>
                  <a:sym typeface="Montserrat Light"/>
                </a:rPr>
                <a:t> (d’origine végétale, bénéfiques pour la santé)</a:t>
              </a:r>
            </a:p>
          </p:txBody>
        </p:sp>
      </p:grpSp>
      <p:grpSp>
        <p:nvGrpSpPr>
          <p:cNvPr id="10" name="Group 10"/>
          <p:cNvGrpSpPr/>
          <p:nvPr/>
        </p:nvGrpSpPr>
        <p:grpSpPr>
          <a:xfrm>
            <a:off x="13489434" y="5186216"/>
            <a:ext cx="3045034" cy="5208756"/>
            <a:chOff x="0" y="0"/>
            <a:chExt cx="4060045" cy="6945008"/>
          </a:xfrm>
        </p:grpSpPr>
        <p:grpSp>
          <p:nvGrpSpPr>
            <p:cNvPr id="11" name="Group 11"/>
            <p:cNvGrpSpPr/>
            <p:nvPr/>
          </p:nvGrpSpPr>
          <p:grpSpPr>
            <a:xfrm>
              <a:off x="194793" y="0"/>
              <a:ext cx="3670459" cy="3670459"/>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13" name="TextBox 13"/>
            <p:cNvSpPr txBox="1"/>
            <p:nvPr/>
          </p:nvSpPr>
          <p:spPr>
            <a:xfrm>
              <a:off x="0" y="4358018"/>
              <a:ext cx="4060045" cy="2495550"/>
            </a:xfrm>
            <a:prstGeom prst="rect">
              <a:avLst/>
            </a:prstGeom>
          </p:spPr>
          <p:txBody>
            <a:bodyPr lIns="0" tIns="0" rIns="0" bIns="0" rtlCol="0" anchor="t">
              <a:spAutoFit/>
            </a:bodyPr>
            <a:lstStyle/>
            <a:p>
              <a:pPr algn="ctr">
                <a:lnSpc>
                  <a:spcPts val="3000"/>
                </a:lnSpc>
              </a:pPr>
              <a:r>
                <a:rPr lang="en-US" sz="2000" b="1" spc="20">
                  <a:solidFill>
                    <a:srgbClr val="FEB06A"/>
                  </a:solidFill>
                  <a:latin typeface="Montserrat Bold"/>
                  <a:ea typeface="Montserrat Bold"/>
                  <a:cs typeface="Montserrat Bold"/>
                  <a:sym typeface="Montserrat Bold"/>
                </a:rPr>
                <a:t>Acides gras trans</a:t>
              </a:r>
              <a:r>
                <a:rPr lang="en-US" sz="2000" spc="20">
                  <a:solidFill>
                    <a:srgbClr val="FEB06A"/>
                  </a:solidFill>
                  <a:latin typeface="Montserrat Light"/>
                  <a:ea typeface="Montserrat Light"/>
                  <a:cs typeface="Montserrat Light"/>
                  <a:sym typeface="Montserrat Light"/>
                </a:rPr>
                <a:t> (transformés industriellement, à éviter car nocifs pour la santé)</a:t>
              </a:r>
            </a:p>
          </p:txBody>
        </p:sp>
      </p:grpSp>
      <p:sp>
        <p:nvSpPr>
          <p:cNvPr id="14" name="Freeform 14"/>
          <p:cNvSpPr/>
          <p:nvPr/>
        </p:nvSpPr>
        <p:spPr>
          <a:xfrm>
            <a:off x="6411447" y="5655391"/>
            <a:ext cx="1543577" cy="1545509"/>
          </a:xfrm>
          <a:custGeom>
            <a:avLst/>
            <a:gdLst/>
            <a:ahLst/>
            <a:cxnLst/>
            <a:rect l="l" t="t" r="r" b="b"/>
            <a:pathLst>
              <a:path w="1543577" h="1545509">
                <a:moveTo>
                  <a:pt x="0" y="0"/>
                </a:moveTo>
                <a:lnTo>
                  <a:pt x="1543577" y="0"/>
                </a:lnTo>
                <a:lnTo>
                  <a:pt x="1543577" y="1545509"/>
                </a:lnTo>
                <a:lnTo>
                  <a:pt x="0" y="15455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15" name="Freeform 15"/>
          <p:cNvSpPr/>
          <p:nvPr/>
        </p:nvSpPr>
        <p:spPr>
          <a:xfrm>
            <a:off x="10403384" y="6099054"/>
            <a:ext cx="1681936" cy="927167"/>
          </a:xfrm>
          <a:custGeom>
            <a:avLst/>
            <a:gdLst/>
            <a:ahLst/>
            <a:cxnLst/>
            <a:rect l="l" t="t" r="r" b="b"/>
            <a:pathLst>
              <a:path w="1681936" h="927167">
                <a:moveTo>
                  <a:pt x="0" y="0"/>
                </a:moveTo>
                <a:lnTo>
                  <a:pt x="1681936" y="0"/>
                </a:lnTo>
                <a:lnTo>
                  <a:pt x="1681936" y="927167"/>
                </a:lnTo>
                <a:lnTo>
                  <a:pt x="0" y="927167"/>
                </a:lnTo>
                <a:lnTo>
                  <a:pt x="0" y="0"/>
                </a:lnTo>
                <a:close/>
              </a:path>
            </a:pathLst>
          </a:custGeom>
          <a:blipFill>
            <a:blip r:embed="rId5"/>
            <a:stretch>
              <a:fillRect/>
            </a:stretch>
          </a:blipFill>
        </p:spPr>
        <p:txBody>
          <a:bodyPr/>
          <a:lstStyle/>
          <a:p>
            <a:endParaRPr lang="fr-CA"/>
          </a:p>
        </p:txBody>
      </p:sp>
      <p:sp>
        <p:nvSpPr>
          <p:cNvPr id="16" name="Freeform 16"/>
          <p:cNvSpPr/>
          <p:nvPr/>
        </p:nvSpPr>
        <p:spPr>
          <a:xfrm>
            <a:off x="14467960" y="5655391"/>
            <a:ext cx="1215157" cy="1545509"/>
          </a:xfrm>
          <a:custGeom>
            <a:avLst/>
            <a:gdLst/>
            <a:ahLst/>
            <a:cxnLst/>
            <a:rect l="l" t="t" r="r" b="b"/>
            <a:pathLst>
              <a:path w="1215157" h="1545509">
                <a:moveTo>
                  <a:pt x="0" y="0"/>
                </a:moveTo>
                <a:lnTo>
                  <a:pt x="1215157" y="0"/>
                </a:lnTo>
                <a:lnTo>
                  <a:pt x="1215157" y="1545509"/>
                </a:lnTo>
                <a:lnTo>
                  <a:pt x="0" y="1545509"/>
                </a:lnTo>
                <a:lnTo>
                  <a:pt x="0" y="0"/>
                </a:lnTo>
                <a:close/>
              </a:path>
            </a:pathLst>
          </a:custGeom>
          <a:blipFill>
            <a:blip r:embed="rId6"/>
            <a:stretch>
              <a:fillRect/>
            </a:stretch>
          </a:blipFill>
        </p:spPr>
        <p:txBody>
          <a:bodyPr/>
          <a:lstStyle/>
          <a:p>
            <a:endParaRPr lang="fr-CA"/>
          </a:p>
        </p:txBody>
      </p:sp>
      <p:sp>
        <p:nvSpPr>
          <p:cNvPr id="17" name="TextBox 17"/>
          <p:cNvSpPr txBox="1"/>
          <p:nvPr/>
        </p:nvSpPr>
        <p:spPr>
          <a:xfrm>
            <a:off x="5660719" y="8440442"/>
            <a:ext cx="3045034" cy="1885568"/>
          </a:xfrm>
          <a:prstGeom prst="rect">
            <a:avLst/>
          </a:prstGeom>
        </p:spPr>
        <p:txBody>
          <a:bodyPr lIns="0" tIns="0" rIns="0" bIns="0" rtlCol="0" anchor="t">
            <a:spAutoFit/>
          </a:bodyPr>
          <a:lstStyle/>
          <a:p>
            <a:pPr algn="ctr">
              <a:lnSpc>
                <a:spcPts val="3015"/>
              </a:lnSpc>
            </a:pPr>
            <a:r>
              <a:rPr lang="en-US" sz="2010" b="1" spc="20">
                <a:solidFill>
                  <a:srgbClr val="FEB06A"/>
                </a:solidFill>
                <a:latin typeface="Montserrat Bold"/>
                <a:ea typeface="Montserrat Bold"/>
                <a:cs typeface="Montserrat Bold"/>
                <a:sym typeface="Montserrat Bold"/>
              </a:rPr>
              <a:t>Acides gras saturés</a:t>
            </a:r>
            <a:r>
              <a:rPr lang="en-US" sz="2010" spc="20">
                <a:solidFill>
                  <a:srgbClr val="FEB06A"/>
                </a:solidFill>
                <a:latin typeface="Montserrat Light"/>
                <a:ea typeface="Montserrat Light"/>
                <a:cs typeface="Montserrat Light"/>
                <a:sym typeface="Montserrat Light"/>
              </a:rPr>
              <a:t> (souvent d’origine animale, solides à température ambiante)</a:t>
            </a:r>
          </a:p>
        </p:txBody>
      </p:sp>
      <p:sp>
        <p:nvSpPr>
          <p:cNvPr id="18" name="TextBox 18"/>
          <p:cNvSpPr txBox="1"/>
          <p:nvPr/>
        </p:nvSpPr>
        <p:spPr>
          <a:xfrm>
            <a:off x="4475024" y="838383"/>
            <a:ext cx="13538655" cy="2139124"/>
          </a:xfrm>
          <a:prstGeom prst="rect">
            <a:avLst/>
          </a:prstGeom>
        </p:spPr>
        <p:txBody>
          <a:bodyPr lIns="0" tIns="0" rIns="0" bIns="0" rtlCol="0" anchor="t">
            <a:spAutoFit/>
          </a:bodyPr>
          <a:lstStyle/>
          <a:p>
            <a:pPr algn="l">
              <a:lnSpc>
                <a:spcPts val="8536"/>
              </a:lnSpc>
            </a:pPr>
            <a:r>
              <a:rPr lang="en-US" sz="6775" b="1" spc="60">
                <a:solidFill>
                  <a:srgbClr val="FBF6F3"/>
                </a:solidFill>
                <a:latin typeface="Montserrat Bold"/>
                <a:ea typeface="Montserrat Bold"/>
                <a:cs typeface="Montserrat Bold"/>
                <a:sym typeface="Montserrat Bold"/>
              </a:rPr>
              <a:t>Les triglycérides peuvent se présenter sous trois formes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116332" cy="10287000"/>
            <a:chOff x="0" y="0"/>
            <a:chExt cx="13488443" cy="13716000"/>
          </a:xfrm>
        </p:grpSpPr>
        <p:pic>
          <p:nvPicPr>
            <p:cNvPr id="3" name="Picture 3"/>
            <p:cNvPicPr>
              <a:picLocks noChangeAspect="1"/>
            </p:cNvPicPr>
            <p:nvPr/>
          </p:nvPicPr>
          <p:blipFill>
            <a:blip r:embed="rId2"/>
            <a:srcRect t="34463" b="16340"/>
            <a:stretch>
              <a:fillRect/>
            </a:stretch>
          </p:blipFill>
          <p:spPr>
            <a:xfrm>
              <a:off x="0" y="0"/>
              <a:ext cx="13488443" cy="6635750"/>
            </a:xfrm>
            <a:prstGeom prst="rect">
              <a:avLst/>
            </a:prstGeom>
          </p:spPr>
        </p:pic>
        <p:pic>
          <p:nvPicPr>
            <p:cNvPr id="4" name="Picture 4"/>
            <p:cNvPicPr>
              <a:picLocks noChangeAspect="1"/>
            </p:cNvPicPr>
            <p:nvPr/>
          </p:nvPicPr>
          <p:blipFill>
            <a:blip r:embed="rId3"/>
            <a:srcRect t="33611" b="33611"/>
            <a:stretch>
              <a:fillRect/>
            </a:stretch>
          </p:blipFill>
          <p:spPr>
            <a:xfrm>
              <a:off x="0" y="7080250"/>
              <a:ext cx="13488443" cy="6635750"/>
            </a:xfrm>
            <a:prstGeom prst="rect">
              <a:avLst/>
            </a:prstGeom>
          </p:spPr>
        </p:pic>
      </p:grpSp>
      <p:grpSp>
        <p:nvGrpSpPr>
          <p:cNvPr id="5" name="Group 5"/>
          <p:cNvGrpSpPr/>
          <p:nvPr/>
        </p:nvGrpSpPr>
        <p:grpSpPr>
          <a:xfrm>
            <a:off x="1238655" y="2576922"/>
            <a:ext cx="8095551" cy="3951553"/>
            <a:chOff x="0" y="0"/>
            <a:chExt cx="10794068" cy="5268737"/>
          </a:xfrm>
        </p:grpSpPr>
        <p:sp>
          <p:nvSpPr>
            <p:cNvPr id="6" name="AutoShape 6"/>
            <p:cNvSpPr/>
            <p:nvPr/>
          </p:nvSpPr>
          <p:spPr>
            <a:xfrm>
              <a:off x="0" y="0"/>
              <a:ext cx="10794068" cy="5268737"/>
            </a:xfrm>
            <a:prstGeom prst="rect">
              <a:avLst/>
            </a:prstGeom>
            <a:solidFill>
              <a:srgbClr val="FEB06A"/>
            </a:solidFill>
          </p:spPr>
          <p:txBody>
            <a:bodyPr/>
            <a:lstStyle/>
            <a:p>
              <a:endParaRPr lang="fr-CA"/>
            </a:p>
          </p:txBody>
        </p:sp>
        <p:sp>
          <p:nvSpPr>
            <p:cNvPr id="7" name="TextBox 7"/>
            <p:cNvSpPr txBox="1"/>
            <p:nvPr/>
          </p:nvSpPr>
          <p:spPr>
            <a:xfrm>
              <a:off x="651690" y="1307015"/>
              <a:ext cx="9490689" cy="2616606"/>
            </a:xfrm>
            <a:prstGeom prst="rect">
              <a:avLst/>
            </a:prstGeom>
          </p:spPr>
          <p:txBody>
            <a:bodyPr lIns="0" tIns="0" rIns="0" bIns="0" rtlCol="0" anchor="t">
              <a:spAutoFit/>
            </a:bodyPr>
            <a:lstStyle/>
            <a:p>
              <a:pPr algn="l">
                <a:lnSpc>
                  <a:spcPts val="7824"/>
                </a:lnSpc>
              </a:pPr>
              <a:r>
                <a:rPr lang="en-US" sz="6209" b="1" spc="55">
                  <a:solidFill>
                    <a:srgbClr val="FBF6F3"/>
                  </a:solidFill>
                  <a:latin typeface="Montserrat Bold"/>
                  <a:ea typeface="Montserrat Bold"/>
                  <a:cs typeface="Montserrat Bold"/>
                  <a:sym typeface="Montserrat Bold"/>
                </a:rPr>
                <a:t>Transformation des triglycérides</a:t>
              </a:r>
            </a:p>
          </p:txBody>
        </p:sp>
      </p:grpSp>
      <p:sp>
        <p:nvSpPr>
          <p:cNvPr id="8" name="TextBox 8"/>
          <p:cNvSpPr txBox="1"/>
          <p:nvPr/>
        </p:nvSpPr>
        <p:spPr>
          <a:xfrm>
            <a:off x="10939804" y="2164161"/>
            <a:ext cx="6319496" cy="4691349"/>
          </a:xfrm>
          <a:prstGeom prst="rect">
            <a:avLst/>
          </a:prstGeom>
        </p:spPr>
        <p:txBody>
          <a:bodyPr lIns="0" tIns="0" rIns="0" bIns="0" rtlCol="0" anchor="t">
            <a:spAutoFit/>
          </a:bodyPr>
          <a:lstStyle/>
          <a:p>
            <a:pPr algn="l">
              <a:lnSpc>
                <a:spcPts val="4676"/>
              </a:lnSpc>
            </a:pPr>
            <a:r>
              <a:rPr lang="en-US" sz="3117" spc="31">
                <a:solidFill>
                  <a:srgbClr val="FEB06A"/>
                </a:solidFill>
                <a:latin typeface="Montserrat Light"/>
                <a:ea typeface="Montserrat Light"/>
                <a:cs typeface="Montserrat Light"/>
                <a:sym typeface="Montserrat Light"/>
              </a:rPr>
              <a:t>Les triglycérides (graisses) doivent être transformés pour être absorbés. </a:t>
            </a:r>
          </a:p>
          <a:p>
            <a:pPr algn="l">
              <a:lnSpc>
                <a:spcPts val="4676"/>
              </a:lnSpc>
            </a:pPr>
            <a:endParaRPr lang="en-US" sz="3117" spc="31">
              <a:solidFill>
                <a:srgbClr val="FEB06A"/>
              </a:solidFill>
              <a:latin typeface="Montserrat Light"/>
              <a:ea typeface="Montserrat Light"/>
              <a:cs typeface="Montserrat Light"/>
              <a:sym typeface="Montserrat Light"/>
            </a:endParaRPr>
          </a:p>
          <a:p>
            <a:pPr algn="l">
              <a:lnSpc>
                <a:spcPts val="4676"/>
              </a:lnSpc>
            </a:pPr>
            <a:r>
              <a:rPr lang="en-US" sz="3117" spc="31">
                <a:solidFill>
                  <a:srgbClr val="FEB06A"/>
                </a:solidFill>
                <a:latin typeface="Montserrat Light"/>
                <a:ea typeface="Montserrat Light"/>
                <a:cs typeface="Montserrat Light"/>
                <a:sym typeface="Montserrat Light"/>
              </a:rPr>
              <a:t>Ils se décomposent en acides gras et en glycérol (petite molécule qui sert de base aux graisses).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1028700" y="4100320"/>
            <a:ext cx="5190156" cy="5157980"/>
          </a:xfrm>
          <a:prstGeom prst="rect">
            <a:avLst/>
          </a:prstGeom>
          <a:solidFill>
            <a:srgbClr val="FBF6F3"/>
          </a:solidFill>
        </p:spPr>
        <p:txBody>
          <a:bodyPr/>
          <a:lstStyle/>
          <a:p>
            <a:endParaRPr lang="fr-CA"/>
          </a:p>
        </p:txBody>
      </p:sp>
      <p:sp>
        <p:nvSpPr>
          <p:cNvPr id="3" name="AutoShape 3"/>
          <p:cNvSpPr/>
          <p:nvPr/>
        </p:nvSpPr>
        <p:spPr>
          <a:xfrm>
            <a:off x="6548922" y="4100320"/>
            <a:ext cx="5190156" cy="5157980"/>
          </a:xfrm>
          <a:prstGeom prst="rect">
            <a:avLst/>
          </a:prstGeom>
          <a:solidFill>
            <a:srgbClr val="FBF6F3"/>
          </a:solidFill>
        </p:spPr>
        <p:txBody>
          <a:bodyPr/>
          <a:lstStyle/>
          <a:p>
            <a:endParaRPr lang="fr-CA"/>
          </a:p>
        </p:txBody>
      </p:sp>
      <p:sp>
        <p:nvSpPr>
          <p:cNvPr id="4" name="AutoShape 4"/>
          <p:cNvSpPr/>
          <p:nvPr/>
        </p:nvSpPr>
        <p:spPr>
          <a:xfrm>
            <a:off x="12069144" y="4100320"/>
            <a:ext cx="5190156" cy="5157980"/>
          </a:xfrm>
          <a:prstGeom prst="rect">
            <a:avLst/>
          </a:prstGeom>
          <a:solidFill>
            <a:srgbClr val="FBF6F3"/>
          </a:solidFill>
        </p:spPr>
        <p:txBody>
          <a:bodyPr/>
          <a:lstStyle/>
          <a:p>
            <a:endParaRPr lang="fr-CA"/>
          </a:p>
        </p:txBody>
      </p:sp>
      <p:sp>
        <p:nvSpPr>
          <p:cNvPr id="5" name="Freeform 5"/>
          <p:cNvSpPr/>
          <p:nvPr/>
        </p:nvSpPr>
        <p:spPr>
          <a:xfrm>
            <a:off x="2164280" y="2837494"/>
            <a:ext cx="2918995" cy="2306006"/>
          </a:xfrm>
          <a:custGeom>
            <a:avLst/>
            <a:gdLst/>
            <a:ahLst/>
            <a:cxnLst/>
            <a:rect l="l" t="t" r="r" b="b"/>
            <a:pathLst>
              <a:path w="2918995" h="2306006">
                <a:moveTo>
                  <a:pt x="0" y="0"/>
                </a:moveTo>
                <a:lnTo>
                  <a:pt x="2918995" y="0"/>
                </a:lnTo>
                <a:lnTo>
                  <a:pt x="2918995" y="2306006"/>
                </a:lnTo>
                <a:lnTo>
                  <a:pt x="0" y="2306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6" name="Freeform 6"/>
          <p:cNvSpPr/>
          <p:nvPr/>
        </p:nvSpPr>
        <p:spPr>
          <a:xfrm>
            <a:off x="13224944" y="2648576"/>
            <a:ext cx="2878556" cy="2683842"/>
          </a:xfrm>
          <a:custGeom>
            <a:avLst/>
            <a:gdLst/>
            <a:ahLst/>
            <a:cxnLst/>
            <a:rect l="l" t="t" r="r" b="b"/>
            <a:pathLst>
              <a:path w="2878556" h="2683842">
                <a:moveTo>
                  <a:pt x="0" y="0"/>
                </a:moveTo>
                <a:lnTo>
                  <a:pt x="2878556" y="0"/>
                </a:lnTo>
                <a:lnTo>
                  <a:pt x="2878556" y="2683842"/>
                </a:lnTo>
                <a:lnTo>
                  <a:pt x="0" y="2683842"/>
                </a:lnTo>
                <a:lnTo>
                  <a:pt x="0" y="0"/>
                </a:lnTo>
                <a:close/>
              </a:path>
            </a:pathLst>
          </a:custGeom>
          <a:blipFill>
            <a:blip r:embed="rId4"/>
            <a:stretch>
              <a:fillRect t="-8769" b="-8769"/>
            </a:stretch>
          </a:blipFill>
        </p:spPr>
        <p:txBody>
          <a:bodyPr/>
          <a:lstStyle/>
          <a:p>
            <a:endParaRPr lang="fr-CA"/>
          </a:p>
        </p:txBody>
      </p:sp>
      <p:sp>
        <p:nvSpPr>
          <p:cNvPr id="7" name="Freeform 7"/>
          <p:cNvSpPr/>
          <p:nvPr/>
        </p:nvSpPr>
        <p:spPr>
          <a:xfrm>
            <a:off x="7868306" y="2837494"/>
            <a:ext cx="2542574" cy="2552144"/>
          </a:xfrm>
          <a:custGeom>
            <a:avLst/>
            <a:gdLst/>
            <a:ahLst/>
            <a:cxnLst/>
            <a:rect l="l" t="t" r="r" b="b"/>
            <a:pathLst>
              <a:path w="2542574" h="2552144">
                <a:moveTo>
                  <a:pt x="0" y="0"/>
                </a:moveTo>
                <a:lnTo>
                  <a:pt x="2542574" y="0"/>
                </a:lnTo>
                <a:lnTo>
                  <a:pt x="2542574" y="2552144"/>
                </a:lnTo>
                <a:lnTo>
                  <a:pt x="0" y="2552144"/>
                </a:lnTo>
                <a:lnTo>
                  <a:pt x="0" y="0"/>
                </a:lnTo>
                <a:close/>
              </a:path>
            </a:pathLst>
          </a:custGeom>
          <a:blipFill>
            <a:blip r:embed="rId5"/>
            <a:stretch>
              <a:fillRect/>
            </a:stretch>
          </a:blipFill>
        </p:spPr>
        <p:txBody>
          <a:bodyPr/>
          <a:lstStyle/>
          <a:p>
            <a:endParaRPr lang="fr-CA"/>
          </a:p>
        </p:txBody>
      </p:sp>
      <p:sp>
        <p:nvSpPr>
          <p:cNvPr id="8" name="TextBox 8"/>
          <p:cNvSpPr txBox="1"/>
          <p:nvPr/>
        </p:nvSpPr>
        <p:spPr>
          <a:xfrm>
            <a:off x="1028700" y="990600"/>
            <a:ext cx="15505378" cy="639375"/>
          </a:xfrm>
          <a:prstGeom prst="rect">
            <a:avLst/>
          </a:prstGeom>
        </p:spPr>
        <p:txBody>
          <a:bodyPr lIns="0" tIns="0" rIns="0" bIns="0" rtlCol="0" anchor="t">
            <a:spAutoFit/>
          </a:bodyPr>
          <a:lstStyle/>
          <a:p>
            <a:pPr algn="ctr">
              <a:lnSpc>
                <a:spcPts val="5246"/>
              </a:lnSpc>
            </a:pPr>
            <a:r>
              <a:rPr lang="en-US" sz="4004" b="1" spc="116">
                <a:solidFill>
                  <a:srgbClr val="FBF6F3"/>
                </a:solidFill>
                <a:latin typeface="Montserrat Bold"/>
                <a:ea typeface="Montserrat Bold"/>
                <a:cs typeface="Montserrat Bold"/>
                <a:sym typeface="Montserrat Bold"/>
              </a:rPr>
              <a:t>ÉTAPES DE TRANSFORMATION</a:t>
            </a:r>
          </a:p>
        </p:txBody>
      </p:sp>
      <p:grpSp>
        <p:nvGrpSpPr>
          <p:cNvPr id="9" name="Group 9"/>
          <p:cNvGrpSpPr/>
          <p:nvPr/>
        </p:nvGrpSpPr>
        <p:grpSpPr>
          <a:xfrm>
            <a:off x="1488326" y="5810290"/>
            <a:ext cx="4262091" cy="1538745"/>
            <a:chOff x="0" y="0"/>
            <a:chExt cx="5682788" cy="2051660"/>
          </a:xfrm>
        </p:grpSpPr>
        <p:sp>
          <p:nvSpPr>
            <p:cNvPr id="10" name="TextBox 10"/>
            <p:cNvSpPr txBox="1"/>
            <p:nvPr/>
          </p:nvSpPr>
          <p:spPr>
            <a:xfrm>
              <a:off x="0" y="-38100"/>
              <a:ext cx="5682788" cy="439928"/>
            </a:xfrm>
            <a:prstGeom prst="rect">
              <a:avLst/>
            </a:prstGeom>
          </p:spPr>
          <p:txBody>
            <a:bodyPr lIns="0" tIns="0" rIns="0" bIns="0" rtlCol="0" anchor="t">
              <a:spAutoFit/>
            </a:bodyPr>
            <a:lstStyle/>
            <a:p>
              <a:pPr algn="l">
                <a:lnSpc>
                  <a:spcPts val="2814"/>
                </a:lnSpc>
              </a:pPr>
              <a:r>
                <a:rPr lang="en-US" sz="2010" b="1" spc="221">
                  <a:solidFill>
                    <a:srgbClr val="FEB06A"/>
                  </a:solidFill>
                  <a:latin typeface="Montserrat Bold"/>
                  <a:ea typeface="Montserrat Bold"/>
                  <a:cs typeface="Montserrat Bold"/>
                  <a:sym typeface="Montserrat Bold"/>
                </a:rPr>
                <a:t>INGESTION :</a:t>
              </a:r>
            </a:p>
          </p:txBody>
        </p:sp>
        <p:sp>
          <p:nvSpPr>
            <p:cNvPr id="11" name="TextBox 11"/>
            <p:cNvSpPr txBox="1"/>
            <p:nvPr/>
          </p:nvSpPr>
          <p:spPr>
            <a:xfrm>
              <a:off x="0" y="762991"/>
              <a:ext cx="5682788" cy="846709"/>
            </a:xfrm>
            <a:prstGeom prst="rect">
              <a:avLst/>
            </a:prstGeom>
          </p:spPr>
          <p:txBody>
            <a:bodyPr lIns="0" tIns="0" rIns="0" bIns="0" rtlCol="0" anchor="t">
              <a:spAutoFit/>
            </a:bodyPr>
            <a:lstStyle/>
            <a:p>
              <a:pPr algn="l">
                <a:lnSpc>
                  <a:spcPts val="2655"/>
                </a:lnSpc>
              </a:pPr>
              <a:r>
                <a:rPr lang="en-US" sz="1770" spc="17">
                  <a:solidFill>
                    <a:srgbClr val="FEB06A"/>
                  </a:solidFill>
                  <a:latin typeface="Montserrat Light"/>
                  <a:ea typeface="Montserrat Light"/>
                  <a:cs typeface="Montserrat Light"/>
                  <a:sym typeface="Montserrat Light"/>
                </a:rPr>
                <a:t>Les lipides sont consommés avec les aliments.</a:t>
              </a:r>
            </a:p>
          </p:txBody>
        </p:sp>
      </p:grpSp>
      <p:grpSp>
        <p:nvGrpSpPr>
          <p:cNvPr id="12" name="Group 12"/>
          <p:cNvGrpSpPr/>
          <p:nvPr/>
        </p:nvGrpSpPr>
        <p:grpSpPr>
          <a:xfrm>
            <a:off x="7008548" y="5810290"/>
            <a:ext cx="4262091" cy="1872120"/>
            <a:chOff x="0" y="0"/>
            <a:chExt cx="5682788" cy="2496160"/>
          </a:xfrm>
        </p:grpSpPr>
        <p:sp>
          <p:nvSpPr>
            <p:cNvPr id="13" name="TextBox 13"/>
            <p:cNvSpPr txBox="1"/>
            <p:nvPr/>
          </p:nvSpPr>
          <p:spPr>
            <a:xfrm>
              <a:off x="0" y="-38100"/>
              <a:ext cx="5682788" cy="439928"/>
            </a:xfrm>
            <a:prstGeom prst="rect">
              <a:avLst/>
            </a:prstGeom>
          </p:spPr>
          <p:txBody>
            <a:bodyPr lIns="0" tIns="0" rIns="0" bIns="0" rtlCol="0" anchor="t">
              <a:spAutoFit/>
            </a:bodyPr>
            <a:lstStyle/>
            <a:p>
              <a:pPr algn="l">
                <a:lnSpc>
                  <a:spcPts val="2814"/>
                </a:lnSpc>
              </a:pPr>
              <a:r>
                <a:rPr lang="en-US" sz="2010" b="1" spc="221">
                  <a:solidFill>
                    <a:srgbClr val="FEB06A"/>
                  </a:solidFill>
                  <a:latin typeface="Montserrat Bold"/>
                  <a:ea typeface="Montserrat Bold"/>
                  <a:cs typeface="Montserrat Bold"/>
                  <a:sym typeface="Montserrat Bold"/>
                </a:rPr>
                <a:t>TRANSFORMATION</a:t>
              </a:r>
            </a:p>
          </p:txBody>
        </p:sp>
        <p:sp>
          <p:nvSpPr>
            <p:cNvPr id="14" name="TextBox 14"/>
            <p:cNvSpPr txBox="1"/>
            <p:nvPr/>
          </p:nvSpPr>
          <p:spPr>
            <a:xfrm>
              <a:off x="0" y="762991"/>
              <a:ext cx="5682788" cy="1291209"/>
            </a:xfrm>
            <a:prstGeom prst="rect">
              <a:avLst/>
            </a:prstGeom>
          </p:spPr>
          <p:txBody>
            <a:bodyPr lIns="0" tIns="0" rIns="0" bIns="0" rtlCol="0" anchor="t">
              <a:spAutoFit/>
            </a:bodyPr>
            <a:lstStyle/>
            <a:p>
              <a:pPr algn="l">
                <a:lnSpc>
                  <a:spcPts val="2655"/>
                </a:lnSpc>
              </a:pPr>
              <a:r>
                <a:rPr lang="en-US" sz="1770" spc="17">
                  <a:solidFill>
                    <a:srgbClr val="FEB06A"/>
                  </a:solidFill>
                  <a:latin typeface="Montserrat Light"/>
                  <a:ea typeface="Montserrat Light"/>
                  <a:cs typeface="Montserrat Light"/>
                  <a:sym typeface="Montserrat Light"/>
                </a:rPr>
                <a:t>Dans le tube digestif, les enzymes et la bile les fractionnent en acides gras et glycérol.(corps gras/glycérine)</a:t>
              </a:r>
            </a:p>
          </p:txBody>
        </p:sp>
      </p:grpSp>
      <p:grpSp>
        <p:nvGrpSpPr>
          <p:cNvPr id="15" name="Group 15"/>
          <p:cNvGrpSpPr/>
          <p:nvPr/>
        </p:nvGrpSpPr>
        <p:grpSpPr>
          <a:xfrm>
            <a:off x="12528770" y="5810290"/>
            <a:ext cx="4262091" cy="2872245"/>
            <a:chOff x="0" y="0"/>
            <a:chExt cx="5682788" cy="3829660"/>
          </a:xfrm>
        </p:grpSpPr>
        <p:sp>
          <p:nvSpPr>
            <p:cNvPr id="16" name="TextBox 16"/>
            <p:cNvSpPr txBox="1"/>
            <p:nvPr/>
          </p:nvSpPr>
          <p:spPr>
            <a:xfrm>
              <a:off x="0" y="-38100"/>
              <a:ext cx="5682788" cy="439928"/>
            </a:xfrm>
            <a:prstGeom prst="rect">
              <a:avLst/>
            </a:prstGeom>
          </p:spPr>
          <p:txBody>
            <a:bodyPr lIns="0" tIns="0" rIns="0" bIns="0" rtlCol="0" anchor="t">
              <a:spAutoFit/>
            </a:bodyPr>
            <a:lstStyle/>
            <a:p>
              <a:pPr algn="l">
                <a:lnSpc>
                  <a:spcPts val="2814"/>
                </a:lnSpc>
              </a:pPr>
              <a:r>
                <a:rPr lang="en-US" sz="2010" b="1" spc="221">
                  <a:solidFill>
                    <a:srgbClr val="FEB06A"/>
                  </a:solidFill>
                  <a:latin typeface="Montserrat Bold"/>
                  <a:ea typeface="Montserrat Bold"/>
                  <a:cs typeface="Montserrat Bold"/>
                  <a:sym typeface="Montserrat Bold"/>
                </a:rPr>
                <a:t>ABSORPTION</a:t>
              </a:r>
            </a:p>
          </p:txBody>
        </p:sp>
        <p:sp>
          <p:nvSpPr>
            <p:cNvPr id="17" name="TextBox 17"/>
            <p:cNvSpPr txBox="1"/>
            <p:nvPr/>
          </p:nvSpPr>
          <p:spPr>
            <a:xfrm>
              <a:off x="0" y="762991"/>
              <a:ext cx="5682788" cy="2624709"/>
            </a:xfrm>
            <a:prstGeom prst="rect">
              <a:avLst/>
            </a:prstGeom>
          </p:spPr>
          <p:txBody>
            <a:bodyPr lIns="0" tIns="0" rIns="0" bIns="0" rtlCol="0" anchor="t">
              <a:spAutoFit/>
            </a:bodyPr>
            <a:lstStyle/>
            <a:p>
              <a:pPr algn="l">
                <a:lnSpc>
                  <a:spcPts val="2655"/>
                </a:lnSpc>
              </a:pPr>
              <a:r>
                <a:rPr lang="en-US" sz="1770" spc="17">
                  <a:solidFill>
                    <a:srgbClr val="FEB06A"/>
                  </a:solidFill>
                  <a:latin typeface="Montserrat Light"/>
                  <a:ea typeface="Montserrat Light"/>
                  <a:cs typeface="Montserrat Light"/>
                  <a:sym typeface="Montserrat Light"/>
                </a:rPr>
                <a:t>Ces éléments passent dans la muqueuse de l’intestin grêle. </a:t>
              </a:r>
            </a:p>
            <a:p>
              <a:pPr algn="l">
                <a:lnSpc>
                  <a:spcPts val="2655"/>
                </a:lnSpc>
              </a:pPr>
              <a:endParaRPr lang="en-US" sz="1770" spc="17">
                <a:solidFill>
                  <a:srgbClr val="FEB06A"/>
                </a:solidFill>
                <a:latin typeface="Montserrat Light"/>
                <a:ea typeface="Montserrat Light"/>
                <a:cs typeface="Montserrat Light"/>
                <a:sym typeface="Montserrat Light"/>
              </a:endParaRPr>
            </a:p>
            <a:p>
              <a:pPr algn="l">
                <a:lnSpc>
                  <a:spcPts val="2655"/>
                </a:lnSpc>
              </a:pPr>
              <a:r>
                <a:rPr lang="en-US" sz="1770" spc="17">
                  <a:solidFill>
                    <a:srgbClr val="FEB06A"/>
                  </a:solidFill>
                  <a:latin typeface="Montserrat Light"/>
                  <a:ea typeface="Montserrat Light"/>
                  <a:cs typeface="Montserrat Light"/>
                  <a:sym typeface="Montserrat Light"/>
                </a:rPr>
                <a:t>Environ 60 % voyagent d’abord par le système lymphatique, puis rejoignent la circulation sanguine.</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1104322" y="6523291"/>
            <a:ext cx="6176060" cy="2735009"/>
            <a:chOff x="0" y="0"/>
            <a:chExt cx="8234747" cy="3646679"/>
          </a:xfrm>
        </p:grpSpPr>
        <p:sp>
          <p:nvSpPr>
            <p:cNvPr id="3" name="AutoShape 3"/>
            <p:cNvSpPr/>
            <p:nvPr/>
          </p:nvSpPr>
          <p:spPr>
            <a:xfrm>
              <a:off x="0" y="0"/>
              <a:ext cx="8234747" cy="3646679"/>
            </a:xfrm>
            <a:prstGeom prst="rect">
              <a:avLst/>
            </a:prstGeom>
            <a:solidFill>
              <a:srgbClr val="FEB06A"/>
            </a:solidFill>
          </p:spPr>
          <p:txBody>
            <a:bodyPr/>
            <a:lstStyle/>
            <a:p>
              <a:endParaRPr lang="fr-CA"/>
            </a:p>
          </p:txBody>
        </p:sp>
        <p:sp>
          <p:nvSpPr>
            <p:cNvPr id="4" name="TextBox 4"/>
            <p:cNvSpPr txBox="1"/>
            <p:nvPr/>
          </p:nvSpPr>
          <p:spPr>
            <a:xfrm>
              <a:off x="811619" y="904935"/>
              <a:ext cx="6611508" cy="1827284"/>
            </a:xfrm>
            <a:prstGeom prst="rect">
              <a:avLst/>
            </a:prstGeom>
          </p:spPr>
          <p:txBody>
            <a:bodyPr lIns="0" tIns="0" rIns="0" bIns="0" rtlCol="0" anchor="t">
              <a:spAutoFit/>
            </a:bodyPr>
            <a:lstStyle/>
            <a:p>
              <a:pPr algn="l">
                <a:lnSpc>
                  <a:spcPts val="3525"/>
                </a:lnSpc>
              </a:pPr>
              <a:r>
                <a:rPr lang="en-US" sz="2797" b="1" spc="25">
                  <a:solidFill>
                    <a:srgbClr val="FBF6F3"/>
                  </a:solidFill>
                  <a:latin typeface="Montserrat Bold"/>
                  <a:ea typeface="Montserrat Bold"/>
                  <a:cs typeface="Montserrat Bold"/>
                  <a:sym typeface="Montserrat Bold"/>
                </a:rPr>
                <a:t>Le cholestérol ne subit aucune transformation et il est absorbé tel quel.</a:t>
              </a:r>
            </a:p>
            <a:p>
              <a:pPr algn="l">
                <a:lnSpc>
                  <a:spcPts val="257"/>
                </a:lnSpc>
              </a:pPr>
              <a:endParaRPr lang="en-US" sz="2797" b="1" spc="25">
                <a:solidFill>
                  <a:srgbClr val="FBF6F3"/>
                </a:solidFill>
                <a:latin typeface="Montserrat Bold"/>
                <a:ea typeface="Montserrat Bold"/>
                <a:cs typeface="Montserrat Bold"/>
                <a:sym typeface="Montserrat Bold"/>
              </a:endParaRPr>
            </a:p>
          </p:txBody>
        </p:sp>
      </p:grpSp>
      <p:sp>
        <p:nvSpPr>
          <p:cNvPr id="5" name="AutoShape 5"/>
          <p:cNvSpPr/>
          <p:nvPr/>
        </p:nvSpPr>
        <p:spPr>
          <a:xfrm>
            <a:off x="0" y="1028700"/>
            <a:ext cx="1104322" cy="8229600"/>
          </a:xfrm>
          <a:prstGeom prst="rect">
            <a:avLst/>
          </a:prstGeom>
          <a:solidFill>
            <a:srgbClr val="FEB06A"/>
          </a:solidFill>
        </p:spPr>
        <p:txBody>
          <a:bodyPr/>
          <a:lstStyle/>
          <a:p>
            <a:endParaRPr lang="fr-CA"/>
          </a:p>
        </p:txBody>
      </p:sp>
      <p:sp>
        <p:nvSpPr>
          <p:cNvPr id="6" name="Freeform 6"/>
          <p:cNvSpPr/>
          <p:nvPr/>
        </p:nvSpPr>
        <p:spPr>
          <a:xfrm>
            <a:off x="1104322" y="1028700"/>
            <a:ext cx="6176060" cy="5494591"/>
          </a:xfrm>
          <a:custGeom>
            <a:avLst/>
            <a:gdLst/>
            <a:ahLst/>
            <a:cxnLst/>
            <a:rect l="l" t="t" r="r" b="b"/>
            <a:pathLst>
              <a:path w="6176060" h="5494591">
                <a:moveTo>
                  <a:pt x="0" y="0"/>
                </a:moveTo>
                <a:lnTo>
                  <a:pt x="6176060" y="0"/>
                </a:lnTo>
                <a:lnTo>
                  <a:pt x="6176060" y="5494591"/>
                </a:lnTo>
                <a:lnTo>
                  <a:pt x="0" y="5494591"/>
                </a:lnTo>
                <a:lnTo>
                  <a:pt x="0" y="0"/>
                </a:lnTo>
                <a:close/>
              </a:path>
            </a:pathLst>
          </a:custGeom>
          <a:blipFill>
            <a:blip r:embed="rId2"/>
            <a:stretch>
              <a:fillRect l="-16766" r="-16766"/>
            </a:stretch>
          </a:blipFill>
        </p:spPr>
        <p:txBody>
          <a:bodyPr/>
          <a:lstStyle/>
          <a:p>
            <a:endParaRPr lang="fr-CA"/>
          </a:p>
        </p:txBody>
      </p:sp>
      <p:grpSp>
        <p:nvGrpSpPr>
          <p:cNvPr id="7" name="Group 7"/>
          <p:cNvGrpSpPr/>
          <p:nvPr/>
        </p:nvGrpSpPr>
        <p:grpSpPr>
          <a:xfrm>
            <a:off x="7838509" y="1028700"/>
            <a:ext cx="9968630" cy="6190426"/>
            <a:chOff x="0" y="0"/>
            <a:chExt cx="13291506" cy="8253901"/>
          </a:xfrm>
        </p:grpSpPr>
        <p:sp>
          <p:nvSpPr>
            <p:cNvPr id="8" name="TextBox 8"/>
            <p:cNvSpPr txBox="1"/>
            <p:nvPr/>
          </p:nvSpPr>
          <p:spPr>
            <a:xfrm>
              <a:off x="0" y="-10199"/>
              <a:ext cx="13291506" cy="952500"/>
            </a:xfrm>
            <a:prstGeom prst="rect">
              <a:avLst/>
            </a:prstGeom>
          </p:spPr>
          <p:txBody>
            <a:bodyPr lIns="0" tIns="0" rIns="0" bIns="0" rtlCol="0" anchor="t">
              <a:spAutoFit/>
            </a:bodyPr>
            <a:lstStyle/>
            <a:p>
              <a:pPr algn="ctr">
                <a:lnSpc>
                  <a:spcPts val="5673"/>
                </a:lnSpc>
              </a:pPr>
              <a:r>
                <a:rPr lang="en-US" sz="4727" b="1" spc="349">
                  <a:solidFill>
                    <a:srgbClr val="FEB06A"/>
                  </a:solidFill>
                  <a:latin typeface="Montserrat Bold"/>
                  <a:ea typeface="Montserrat Bold"/>
                  <a:cs typeface="Montserrat Bold"/>
                  <a:sym typeface="Montserrat Bold"/>
                </a:rPr>
                <a:t>Transport du cholestérol</a:t>
              </a:r>
            </a:p>
          </p:txBody>
        </p:sp>
        <p:sp>
          <p:nvSpPr>
            <p:cNvPr id="9" name="TextBox 9"/>
            <p:cNvSpPr txBox="1"/>
            <p:nvPr/>
          </p:nvSpPr>
          <p:spPr>
            <a:xfrm>
              <a:off x="0" y="1945812"/>
              <a:ext cx="13290139" cy="6308089"/>
            </a:xfrm>
            <a:prstGeom prst="rect">
              <a:avLst/>
            </a:prstGeom>
          </p:spPr>
          <p:txBody>
            <a:bodyPr lIns="0" tIns="0" rIns="0" bIns="0" rtlCol="0" anchor="t">
              <a:spAutoFit/>
            </a:bodyPr>
            <a:lstStyle/>
            <a:p>
              <a:pPr algn="l">
                <a:lnSpc>
                  <a:spcPts val="3000"/>
                </a:lnSpc>
              </a:pPr>
              <a:r>
                <a:rPr lang="en-US" sz="2000" spc="20">
                  <a:solidFill>
                    <a:srgbClr val="FEB06A"/>
                  </a:solidFill>
                  <a:latin typeface="Montserrat Light"/>
                  <a:ea typeface="Montserrat Light"/>
                  <a:cs typeface="Montserrat Light"/>
                  <a:sym typeface="Montserrat Light"/>
                </a:rPr>
                <a:t>Pour circuler dans le sang, le cholestérol utilise des transporteurs appelés lipoprotéines :</a:t>
              </a:r>
            </a:p>
            <a:p>
              <a:pPr algn="l">
                <a:lnSpc>
                  <a:spcPts val="3000"/>
                </a:lnSpc>
              </a:pPr>
              <a:endParaRPr lang="en-US" sz="2000" spc="20">
                <a:solidFill>
                  <a:srgbClr val="FEB06A"/>
                </a:solidFill>
                <a:latin typeface="Montserrat Light"/>
                <a:ea typeface="Montserrat Light"/>
                <a:cs typeface="Montserrat Light"/>
                <a:sym typeface="Montserrat Light"/>
              </a:endParaRPr>
            </a:p>
            <a:p>
              <a:pPr marL="431801" lvl="1" indent="-215900" algn="l">
                <a:lnSpc>
                  <a:spcPts val="3000"/>
                </a:lnSpc>
                <a:buFont typeface="Arial"/>
                <a:buChar char="•"/>
              </a:pPr>
              <a:r>
                <a:rPr lang="en-US" sz="2000" b="1" spc="20">
                  <a:solidFill>
                    <a:srgbClr val="FEB06A"/>
                  </a:solidFill>
                  <a:latin typeface="Montserrat Bold"/>
                  <a:ea typeface="Montserrat Bold"/>
                  <a:cs typeface="Montserrat Bold"/>
                  <a:sym typeface="Montserrat Bold"/>
                </a:rPr>
                <a:t>HDL</a:t>
              </a:r>
              <a:r>
                <a:rPr lang="en-US" sz="2000" spc="20">
                  <a:solidFill>
                    <a:srgbClr val="FEB06A"/>
                  </a:solidFill>
                  <a:latin typeface="Montserrat Light"/>
                  <a:ea typeface="Montserrat Light"/>
                  <a:cs typeface="Montserrat Light"/>
                  <a:sym typeface="Montserrat Light"/>
                </a:rPr>
                <a:t> (lipoprotéines de haute densité) : ramènent le cholestérol vers le foie pour qu’il soit éliminé.</a:t>
              </a:r>
            </a:p>
            <a:p>
              <a:pPr algn="l">
                <a:lnSpc>
                  <a:spcPts val="3000"/>
                </a:lnSpc>
              </a:pPr>
              <a:endParaRPr lang="en-US" sz="2000" spc="20">
                <a:solidFill>
                  <a:srgbClr val="FEB06A"/>
                </a:solidFill>
                <a:latin typeface="Montserrat Light"/>
                <a:ea typeface="Montserrat Light"/>
                <a:cs typeface="Montserrat Light"/>
                <a:sym typeface="Montserrat Light"/>
              </a:endParaRPr>
            </a:p>
            <a:p>
              <a:pPr marL="431801" lvl="1" indent="-215900" algn="l">
                <a:lnSpc>
                  <a:spcPts val="3000"/>
                </a:lnSpc>
                <a:buFont typeface="Arial"/>
                <a:buChar char="•"/>
              </a:pPr>
              <a:r>
                <a:rPr lang="en-US" sz="2000" b="1" spc="20">
                  <a:solidFill>
                    <a:srgbClr val="FEB06A"/>
                  </a:solidFill>
                  <a:latin typeface="Montserrat Bold"/>
                  <a:ea typeface="Montserrat Bold"/>
                  <a:cs typeface="Montserrat Bold"/>
                  <a:sym typeface="Montserrat Bold"/>
                </a:rPr>
                <a:t>LDL</a:t>
              </a:r>
              <a:r>
                <a:rPr lang="en-US" sz="2000" spc="20">
                  <a:solidFill>
                    <a:srgbClr val="FEB06A"/>
                  </a:solidFill>
                  <a:latin typeface="Montserrat Light"/>
                  <a:ea typeface="Montserrat Light"/>
                  <a:cs typeface="Montserrat Light"/>
                  <a:sym typeface="Montserrat Light"/>
                </a:rPr>
                <a:t> (lipoprotéines de basse densité) : transportent le cholestérol du foie vers les tissus. Les surplus non utilisés restent dans le sang et peuvent s’accumuler dans les artères.</a:t>
              </a:r>
            </a:p>
            <a:p>
              <a:pPr algn="l">
                <a:lnSpc>
                  <a:spcPts val="3000"/>
                </a:lnSpc>
              </a:pPr>
              <a:endParaRPr lang="en-US" sz="2000" spc="20">
                <a:solidFill>
                  <a:srgbClr val="FEB06A"/>
                </a:solidFill>
                <a:latin typeface="Montserrat Light"/>
                <a:ea typeface="Montserrat Light"/>
                <a:cs typeface="Montserrat Light"/>
                <a:sym typeface="Montserrat Light"/>
              </a:endParaRPr>
            </a:p>
            <a:p>
              <a:pPr algn="l">
                <a:lnSpc>
                  <a:spcPts val="3000"/>
                </a:lnSpc>
              </a:pPr>
              <a:r>
                <a:rPr lang="en-US" sz="2000" spc="20">
                  <a:solidFill>
                    <a:srgbClr val="FEB06A"/>
                  </a:solidFill>
                  <a:latin typeface="Montserrat Light"/>
                  <a:ea typeface="Montserrat Light"/>
                  <a:cs typeface="Montserrat Light"/>
                  <a:sym typeface="Montserrat Light"/>
                </a:rPr>
                <a:t>Il n’existe pas de « bon » ou « mauvais » cholestérol dans les aliments. Ce qui compte, c’est la qualité des transporteurs HDL et LDL.</a:t>
              </a:r>
            </a:p>
            <a:p>
              <a:pPr algn="l">
                <a:lnSpc>
                  <a:spcPts val="1350"/>
                </a:lnSpc>
              </a:pPr>
              <a:endParaRPr lang="en-US" sz="2000" spc="20">
                <a:solidFill>
                  <a:srgbClr val="FEB06A"/>
                </a:solidFill>
                <a:latin typeface="Montserrat Light"/>
                <a:ea typeface="Montserrat Light"/>
                <a:cs typeface="Montserrat Light"/>
                <a:sym typeface="Montserrat Light"/>
              </a:endParaRPr>
            </a:p>
          </p:txBody>
        </p:sp>
      </p:grpSp>
      <p:sp>
        <p:nvSpPr>
          <p:cNvPr id="10" name="TextBox 10"/>
          <p:cNvSpPr txBox="1"/>
          <p:nvPr/>
        </p:nvSpPr>
        <p:spPr>
          <a:xfrm rot="-1819892">
            <a:off x="6559833" y="3744465"/>
            <a:ext cx="1412237" cy="563529"/>
          </a:xfrm>
          <a:prstGeom prst="rect">
            <a:avLst/>
          </a:prstGeom>
        </p:spPr>
        <p:txBody>
          <a:bodyPr lIns="0" tIns="0" rIns="0" bIns="0" rtlCol="0" anchor="t">
            <a:spAutoFit/>
          </a:bodyPr>
          <a:lstStyle/>
          <a:p>
            <a:pPr algn="ctr">
              <a:lnSpc>
                <a:spcPts val="3528"/>
              </a:lnSpc>
            </a:pPr>
            <a:r>
              <a:rPr lang="en-US" sz="2520">
                <a:solidFill>
                  <a:srgbClr val="971D0E"/>
                </a:solidFill>
                <a:latin typeface="Negrita Pro"/>
                <a:ea typeface="Negrita Pro"/>
                <a:cs typeface="Negrita Pro"/>
                <a:sym typeface="Negrita Pro"/>
              </a:rPr>
              <a:t>Heureux </a:t>
            </a:r>
          </a:p>
        </p:txBody>
      </p:sp>
      <p:sp>
        <p:nvSpPr>
          <p:cNvPr id="11" name="TextBox 11"/>
          <p:cNvSpPr txBox="1"/>
          <p:nvPr/>
        </p:nvSpPr>
        <p:spPr>
          <a:xfrm rot="-1990316">
            <a:off x="6832325" y="4843561"/>
            <a:ext cx="1144860" cy="489108"/>
          </a:xfrm>
          <a:prstGeom prst="rect">
            <a:avLst/>
          </a:prstGeom>
        </p:spPr>
        <p:txBody>
          <a:bodyPr lIns="0" tIns="0" rIns="0" bIns="0" rtlCol="0" anchor="t">
            <a:spAutoFit/>
          </a:bodyPr>
          <a:lstStyle/>
          <a:p>
            <a:pPr algn="ctr">
              <a:lnSpc>
                <a:spcPts val="3359"/>
              </a:lnSpc>
            </a:pPr>
            <a:r>
              <a:rPr lang="en-US" sz="2399" spc="-23">
                <a:solidFill>
                  <a:srgbClr val="971D0E"/>
                </a:solidFill>
                <a:latin typeface="Negrita Pro"/>
                <a:ea typeface="Negrita Pro"/>
                <a:cs typeface="Negrita Pro"/>
                <a:sym typeface="Negrita Pro"/>
              </a:rPr>
              <a:t>Low-life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347733" y="0"/>
            <a:ext cx="18983467" cy="2752844"/>
          </a:xfrm>
          <a:prstGeom prst="rect">
            <a:avLst/>
          </a:prstGeom>
          <a:solidFill>
            <a:srgbClr val="FEB06A"/>
          </a:solidFill>
        </p:spPr>
        <p:txBody>
          <a:bodyPr/>
          <a:lstStyle/>
          <a:p>
            <a:endParaRPr lang="fr-CA"/>
          </a:p>
        </p:txBody>
      </p:sp>
      <p:sp>
        <p:nvSpPr>
          <p:cNvPr id="3" name="TextBox 3"/>
          <p:cNvSpPr txBox="1"/>
          <p:nvPr/>
        </p:nvSpPr>
        <p:spPr>
          <a:xfrm>
            <a:off x="196191" y="1002693"/>
            <a:ext cx="17885290" cy="709358"/>
          </a:xfrm>
          <a:prstGeom prst="rect">
            <a:avLst/>
          </a:prstGeom>
        </p:spPr>
        <p:txBody>
          <a:bodyPr lIns="0" tIns="0" rIns="0" bIns="0" rtlCol="0" anchor="t">
            <a:spAutoFit/>
          </a:bodyPr>
          <a:lstStyle/>
          <a:p>
            <a:pPr algn="l">
              <a:lnSpc>
                <a:spcPts val="5829"/>
              </a:lnSpc>
            </a:pPr>
            <a:r>
              <a:rPr lang="en-US" sz="4450" b="1" spc="129">
                <a:solidFill>
                  <a:srgbClr val="FBF6F3"/>
                </a:solidFill>
                <a:latin typeface="Montserrat Bold"/>
                <a:ea typeface="Montserrat Bold"/>
                <a:cs typeface="Montserrat Bold"/>
                <a:sym typeface="Montserrat Bold"/>
              </a:rPr>
              <a:t>LE CHOLESTÉROL JOUE PLUSIEURS RÔLES ESSENTIELS :</a:t>
            </a:r>
          </a:p>
        </p:txBody>
      </p:sp>
      <p:grpSp>
        <p:nvGrpSpPr>
          <p:cNvPr id="4" name="Group 4"/>
          <p:cNvGrpSpPr/>
          <p:nvPr/>
        </p:nvGrpSpPr>
        <p:grpSpPr>
          <a:xfrm>
            <a:off x="1028700" y="5955556"/>
            <a:ext cx="4667776" cy="2346509"/>
            <a:chOff x="0" y="0"/>
            <a:chExt cx="6223702" cy="3128679"/>
          </a:xfrm>
        </p:grpSpPr>
        <p:sp>
          <p:nvSpPr>
            <p:cNvPr id="5" name="TextBox 5"/>
            <p:cNvSpPr txBox="1"/>
            <p:nvPr/>
          </p:nvSpPr>
          <p:spPr>
            <a:xfrm>
              <a:off x="0" y="110702"/>
              <a:ext cx="6223702" cy="503047"/>
            </a:xfrm>
            <a:prstGeom prst="rect">
              <a:avLst/>
            </a:prstGeom>
          </p:spPr>
          <p:txBody>
            <a:bodyPr lIns="0" tIns="0" rIns="0" bIns="0" rtlCol="0" anchor="t">
              <a:spAutoFit/>
            </a:bodyPr>
            <a:lstStyle/>
            <a:p>
              <a:pPr algn="l">
                <a:lnSpc>
                  <a:spcPts val="3223"/>
                </a:lnSpc>
              </a:pPr>
              <a:r>
                <a:rPr lang="en-US" sz="2302" b="1" spc="253">
                  <a:solidFill>
                    <a:srgbClr val="FEB06A"/>
                  </a:solidFill>
                  <a:latin typeface="Montserrat Bold"/>
                  <a:ea typeface="Montserrat Bold"/>
                  <a:cs typeface="Montserrat Bold"/>
                  <a:sym typeface="Montserrat Bold"/>
                </a:rPr>
                <a:t>1</a:t>
              </a:r>
            </a:p>
          </p:txBody>
        </p:sp>
        <p:sp>
          <p:nvSpPr>
            <p:cNvPr id="6" name="TextBox 6"/>
            <p:cNvSpPr txBox="1"/>
            <p:nvPr/>
          </p:nvSpPr>
          <p:spPr>
            <a:xfrm>
              <a:off x="0" y="1044990"/>
              <a:ext cx="6223702" cy="2083689"/>
            </a:xfrm>
            <a:prstGeom prst="rect">
              <a:avLst/>
            </a:prstGeom>
          </p:spPr>
          <p:txBody>
            <a:bodyPr lIns="0" tIns="0" rIns="0" bIns="0" rtlCol="0" anchor="t">
              <a:spAutoFit/>
            </a:bodyPr>
            <a:lstStyle/>
            <a:p>
              <a:pPr marL="455009" lvl="1" indent="-227505" algn="l">
                <a:lnSpc>
                  <a:spcPts val="3161"/>
                </a:lnSpc>
                <a:buFont typeface="Arial"/>
                <a:buChar char="•"/>
              </a:pPr>
              <a:r>
                <a:rPr lang="en-US" sz="2107" spc="21">
                  <a:solidFill>
                    <a:srgbClr val="FEB06A"/>
                  </a:solidFill>
                  <a:latin typeface="Montserrat Light"/>
                  <a:ea typeface="Montserrat Light"/>
                  <a:cs typeface="Montserrat Light"/>
                  <a:sym typeface="Montserrat Light"/>
                </a:rPr>
                <a:t>Réparer les membranes des cellules</a:t>
              </a:r>
            </a:p>
            <a:p>
              <a:pPr algn="l">
                <a:lnSpc>
                  <a:spcPts val="3161"/>
                </a:lnSpc>
              </a:pPr>
              <a:endParaRPr lang="en-US" sz="2107" spc="21">
                <a:solidFill>
                  <a:srgbClr val="FEB06A"/>
                </a:solidFill>
                <a:latin typeface="Montserrat Light"/>
                <a:ea typeface="Montserrat Light"/>
                <a:cs typeface="Montserrat Light"/>
                <a:sym typeface="Montserrat Light"/>
              </a:endParaRPr>
            </a:p>
            <a:p>
              <a:pPr algn="l">
                <a:lnSpc>
                  <a:spcPts val="3161"/>
                </a:lnSpc>
              </a:pPr>
              <a:endParaRPr lang="en-US" sz="2107" spc="21">
                <a:solidFill>
                  <a:srgbClr val="FEB06A"/>
                </a:solidFill>
                <a:latin typeface="Montserrat Light"/>
                <a:ea typeface="Montserrat Light"/>
                <a:cs typeface="Montserrat Light"/>
                <a:sym typeface="Montserrat Light"/>
              </a:endParaRPr>
            </a:p>
          </p:txBody>
        </p:sp>
      </p:grpSp>
      <p:grpSp>
        <p:nvGrpSpPr>
          <p:cNvPr id="7" name="Group 7"/>
          <p:cNvGrpSpPr/>
          <p:nvPr/>
        </p:nvGrpSpPr>
        <p:grpSpPr>
          <a:xfrm>
            <a:off x="6809720" y="5670368"/>
            <a:ext cx="4667776" cy="1936236"/>
            <a:chOff x="0" y="0"/>
            <a:chExt cx="6223702" cy="2581648"/>
          </a:xfrm>
        </p:grpSpPr>
        <p:sp>
          <p:nvSpPr>
            <p:cNvPr id="8" name="TextBox 8"/>
            <p:cNvSpPr txBox="1"/>
            <p:nvPr/>
          </p:nvSpPr>
          <p:spPr>
            <a:xfrm>
              <a:off x="0" y="-75777"/>
              <a:ext cx="6223702" cy="675894"/>
            </a:xfrm>
            <a:prstGeom prst="rect">
              <a:avLst/>
            </a:prstGeom>
          </p:spPr>
          <p:txBody>
            <a:bodyPr lIns="0" tIns="0" rIns="0" bIns="0" rtlCol="0" anchor="t">
              <a:spAutoFit/>
            </a:bodyPr>
            <a:lstStyle/>
            <a:p>
              <a:pPr algn="l">
                <a:lnSpc>
                  <a:spcPts val="4346"/>
                </a:lnSpc>
              </a:pPr>
              <a:r>
                <a:rPr lang="en-US" sz="3104" b="1" spc="341">
                  <a:solidFill>
                    <a:srgbClr val="FEB06A"/>
                  </a:solidFill>
                  <a:latin typeface="Montserrat Bold"/>
                  <a:ea typeface="Montserrat Bold"/>
                  <a:cs typeface="Montserrat Bold"/>
                  <a:sym typeface="Montserrat Bold"/>
                </a:rPr>
                <a:t>2</a:t>
              </a:r>
            </a:p>
          </p:txBody>
        </p:sp>
        <p:sp>
          <p:nvSpPr>
            <p:cNvPr id="9" name="TextBox 9"/>
            <p:cNvSpPr txBox="1"/>
            <p:nvPr/>
          </p:nvSpPr>
          <p:spPr>
            <a:xfrm>
              <a:off x="0" y="1031359"/>
              <a:ext cx="6223702" cy="1550289"/>
            </a:xfrm>
            <a:prstGeom prst="rect">
              <a:avLst/>
            </a:prstGeom>
          </p:spPr>
          <p:txBody>
            <a:bodyPr lIns="0" tIns="0" rIns="0" bIns="0" rtlCol="0" anchor="t">
              <a:spAutoFit/>
            </a:bodyPr>
            <a:lstStyle/>
            <a:p>
              <a:pPr algn="l">
                <a:lnSpc>
                  <a:spcPts val="3161"/>
                </a:lnSpc>
              </a:pPr>
              <a:r>
                <a:rPr lang="en-US" sz="2107" spc="21">
                  <a:solidFill>
                    <a:srgbClr val="FEB06A"/>
                  </a:solidFill>
                  <a:latin typeface="Montserrat Light"/>
                  <a:ea typeface="Montserrat Light"/>
                  <a:cs typeface="Montserrat Light"/>
                  <a:sym typeface="Montserrat Light"/>
                </a:rPr>
                <a:t>Fabriquer la bile, certaines hormones, la cortisone et la vitamine D</a:t>
              </a:r>
            </a:p>
          </p:txBody>
        </p:sp>
      </p:grpSp>
      <p:grpSp>
        <p:nvGrpSpPr>
          <p:cNvPr id="10" name="Group 10"/>
          <p:cNvGrpSpPr/>
          <p:nvPr/>
        </p:nvGrpSpPr>
        <p:grpSpPr>
          <a:xfrm>
            <a:off x="12590740" y="5317002"/>
            <a:ext cx="4667776" cy="1536186"/>
            <a:chOff x="0" y="0"/>
            <a:chExt cx="6223702" cy="2048248"/>
          </a:xfrm>
        </p:grpSpPr>
        <p:sp>
          <p:nvSpPr>
            <p:cNvPr id="11" name="TextBox 11"/>
            <p:cNvSpPr txBox="1"/>
            <p:nvPr/>
          </p:nvSpPr>
          <p:spPr>
            <a:xfrm>
              <a:off x="0" y="-75777"/>
              <a:ext cx="6223702" cy="675894"/>
            </a:xfrm>
            <a:prstGeom prst="rect">
              <a:avLst/>
            </a:prstGeom>
          </p:spPr>
          <p:txBody>
            <a:bodyPr lIns="0" tIns="0" rIns="0" bIns="0" rtlCol="0" anchor="t">
              <a:spAutoFit/>
            </a:bodyPr>
            <a:lstStyle/>
            <a:p>
              <a:pPr algn="l">
                <a:lnSpc>
                  <a:spcPts val="4346"/>
                </a:lnSpc>
              </a:pPr>
              <a:r>
                <a:rPr lang="en-US" sz="3104" b="1" spc="341">
                  <a:solidFill>
                    <a:srgbClr val="FEB06A"/>
                  </a:solidFill>
                  <a:latin typeface="Montserrat Bold"/>
                  <a:ea typeface="Montserrat Bold"/>
                  <a:cs typeface="Montserrat Bold"/>
                  <a:sym typeface="Montserrat Bold"/>
                </a:rPr>
                <a:t>3</a:t>
              </a:r>
            </a:p>
          </p:txBody>
        </p:sp>
        <p:sp>
          <p:nvSpPr>
            <p:cNvPr id="12" name="TextBox 12"/>
            <p:cNvSpPr txBox="1"/>
            <p:nvPr/>
          </p:nvSpPr>
          <p:spPr>
            <a:xfrm>
              <a:off x="0" y="1031359"/>
              <a:ext cx="6223702" cy="1016889"/>
            </a:xfrm>
            <a:prstGeom prst="rect">
              <a:avLst/>
            </a:prstGeom>
          </p:spPr>
          <p:txBody>
            <a:bodyPr lIns="0" tIns="0" rIns="0" bIns="0" rtlCol="0" anchor="t">
              <a:spAutoFit/>
            </a:bodyPr>
            <a:lstStyle/>
            <a:p>
              <a:pPr algn="l">
                <a:lnSpc>
                  <a:spcPts val="3161"/>
                </a:lnSpc>
              </a:pPr>
              <a:r>
                <a:rPr lang="en-US" sz="2107" spc="21">
                  <a:solidFill>
                    <a:srgbClr val="FEB06A"/>
                  </a:solidFill>
                  <a:latin typeface="Montserrat Light"/>
                  <a:ea typeface="Montserrat Light"/>
                  <a:cs typeface="Montserrat Light"/>
                  <a:sym typeface="Montserrat Light"/>
                </a:rPr>
                <a:t>Isoler et protéger les fibres nerveuses</a:t>
              </a:r>
            </a:p>
          </p:txBody>
        </p:sp>
      </p:grpSp>
      <p:sp>
        <p:nvSpPr>
          <p:cNvPr id="13" name="AutoShape 13"/>
          <p:cNvSpPr/>
          <p:nvPr/>
        </p:nvSpPr>
        <p:spPr>
          <a:xfrm>
            <a:off x="1028700" y="8881615"/>
            <a:ext cx="4668560" cy="376685"/>
          </a:xfrm>
          <a:prstGeom prst="rect">
            <a:avLst/>
          </a:prstGeom>
          <a:solidFill>
            <a:srgbClr val="FEB06A"/>
          </a:solidFill>
        </p:spPr>
        <p:txBody>
          <a:bodyPr/>
          <a:lstStyle/>
          <a:p>
            <a:endParaRPr lang="fr-CA"/>
          </a:p>
        </p:txBody>
      </p:sp>
      <p:sp>
        <p:nvSpPr>
          <p:cNvPr id="14" name="AutoShape 14"/>
          <p:cNvSpPr/>
          <p:nvPr/>
        </p:nvSpPr>
        <p:spPr>
          <a:xfrm>
            <a:off x="6809720" y="8186153"/>
            <a:ext cx="4668560" cy="1072147"/>
          </a:xfrm>
          <a:prstGeom prst="rect">
            <a:avLst/>
          </a:prstGeom>
          <a:solidFill>
            <a:srgbClr val="FEB06A"/>
          </a:solidFill>
        </p:spPr>
        <p:txBody>
          <a:bodyPr/>
          <a:lstStyle/>
          <a:p>
            <a:endParaRPr lang="fr-CA"/>
          </a:p>
        </p:txBody>
      </p:sp>
      <p:sp>
        <p:nvSpPr>
          <p:cNvPr id="15" name="AutoShape 15"/>
          <p:cNvSpPr/>
          <p:nvPr/>
        </p:nvSpPr>
        <p:spPr>
          <a:xfrm>
            <a:off x="12590740" y="7432737"/>
            <a:ext cx="4668560" cy="1825563"/>
          </a:xfrm>
          <a:prstGeom prst="rect">
            <a:avLst/>
          </a:prstGeom>
          <a:solidFill>
            <a:srgbClr val="FEB06A"/>
          </a:solidFill>
        </p:spPr>
        <p:txBody>
          <a:bodyPr/>
          <a:lstStyle/>
          <a:p>
            <a:endParaRPr lang="fr-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98374" y="6528"/>
            <a:ext cx="11808053" cy="10273943"/>
          </a:xfrm>
          <a:custGeom>
            <a:avLst/>
            <a:gdLst/>
            <a:ahLst/>
            <a:cxnLst/>
            <a:rect l="l" t="t" r="r" b="b"/>
            <a:pathLst>
              <a:path w="11808053" h="10273943">
                <a:moveTo>
                  <a:pt x="0" y="0"/>
                </a:moveTo>
                <a:lnTo>
                  <a:pt x="11808053" y="0"/>
                </a:lnTo>
                <a:lnTo>
                  <a:pt x="11808053" y="10273944"/>
                </a:lnTo>
                <a:lnTo>
                  <a:pt x="0" y="10273944"/>
                </a:lnTo>
                <a:lnTo>
                  <a:pt x="0" y="0"/>
                </a:lnTo>
                <a:close/>
              </a:path>
            </a:pathLst>
          </a:custGeom>
          <a:blipFill>
            <a:blip r:embed="rId2"/>
            <a:stretch>
              <a:fillRect l="-15296" r="-15296"/>
            </a:stretch>
          </a:blipFill>
        </p:spPr>
        <p:txBody>
          <a:bodyPr/>
          <a:lstStyle/>
          <a:p>
            <a:endParaRPr lang="fr-CA"/>
          </a:p>
        </p:txBody>
      </p:sp>
      <p:sp>
        <p:nvSpPr>
          <p:cNvPr id="3" name="AutoShape 3"/>
          <p:cNvSpPr/>
          <p:nvPr/>
        </p:nvSpPr>
        <p:spPr>
          <a:xfrm>
            <a:off x="5072880" y="2510582"/>
            <a:ext cx="13781902" cy="5265837"/>
          </a:xfrm>
          <a:prstGeom prst="rect">
            <a:avLst/>
          </a:prstGeom>
          <a:solidFill>
            <a:srgbClr val="FEB06A"/>
          </a:solidFill>
        </p:spPr>
        <p:txBody>
          <a:bodyPr/>
          <a:lstStyle/>
          <a:p>
            <a:endParaRPr lang="fr-CA"/>
          </a:p>
        </p:txBody>
      </p:sp>
      <p:grpSp>
        <p:nvGrpSpPr>
          <p:cNvPr id="4" name="Group 4"/>
          <p:cNvGrpSpPr/>
          <p:nvPr/>
        </p:nvGrpSpPr>
        <p:grpSpPr>
          <a:xfrm>
            <a:off x="10070477" y="4473016"/>
            <a:ext cx="7188823" cy="1791463"/>
            <a:chOff x="0" y="0"/>
            <a:chExt cx="9585097" cy="2388617"/>
          </a:xfrm>
        </p:grpSpPr>
        <p:sp>
          <p:nvSpPr>
            <p:cNvPr id="5" name="TextBox 5"/>
            <p:cNvSpPr txBox="1"/>
            <p:nvPr/>
          </p:nvSpPr>
          <p:spPr>
            <a:xfrm>
              <a:off x="0" y="-76835"/>
              <a:ext cx="9585097" cy="1240968"/>
            </a:xfrm>
            <a:prstGeom prst="rect">
              <a:avLst/>
            </a:prstGeom>
          </p:spPr>
          <p:txBody>
            <a:bodyPr lIns="0" tIns="0" rIns="0" bIns="0" rtlCol="0" anchor="t">
              <a:spAutoFit/>
            </a:bodyPr>
            <a:lstStyle/>
            <a:p>
              <a:pPr algn="l">
                <a:lnSpc>
                  <a:spcPts val="7624"/>
                </a:lnSpc>
              </a:pPr>
              <a:r>
                <a:rPr lang="en-US" sz="5820" b="1" spc="168">
                  <a:solidFill>
                    <a:srgbClr val="FBF6F3"/>
                  </a:solidFill>
                  <a:latin typeface="Montserrat Bold"/>
                  <a:ea typeface="Montserrat Bold"/>
                  <a:cs typeface="Montserrat Bold"/>
                  <a:sym typeface="Montserrat Bold"/>
                </a:rPr>
                <a:t>COURS 1</a:t>
              </a:r>
            </a:p>
          </p:txBody>
        </p:sp>
        <p:sp>
          <p:nvSpPr>
            <p:cNvPr id="6" name="TextBox 6"/>
            <p:cNvSpPr txBox="1"/>
            <p:nvPr/>
          </p:nvSpPr>
          <p:spPr>
            <a:xfrm>
              <a:off x="0" y="1927099"/>
              <a:ext cx="9585097" cy="461518"/>
            </a:xfrm>
            <a:prstGeom prst="rect">
              <a:avLst/>
            </a:prstGeom>
          </p:spPr>
          <p:txBody>
            <a:bodyPr lIns="0" tIns="0" rIns="0" bIns="0" rtlCol="0" anchor="t">
              <a:spAutoFit/>
            </a:bodyPr>
            <a:lstStyle/>
            <a:p>
              <a:pPr algn="l">
                <a:lnSpc>
                  <a:spcPts val="3060"/>
                </a:lnSpc>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21437" y="0"/>
            <a:ext cx="5364021" cy="10953489"/>
          </a:xfrm>
          <a:prstGeom prst="rect">
            <a:avLst/>
          </a:prstGeom>
          <a:solidFill>
            <a:srgbClr val="FEB06A"/>
          </a:solidFill>
        </p:spPr>
        <p:txBody>
          <a:bodyPr/>
          <a:lstStyle/>
          <a:p>
            <a:endParaRPr lang="fr-CA"/>
          </a:p>
        </p:txBody>
      </p:sp>
      <p:sp>
        <p:nvSpPr>
          <p:cNvPr id="3" name="TextBox 3"/>
          <p:cNvSpPr txBox="1"/>
          <p:nvPr/>
        </p:nvSpPr>
        <p:spPr>
          <a:xfrm>
            <a:off x="11287142" y="8680844"/>
            <a:ext cx="5595058" cy="199073"/>
          </a:xfrm>
          <a:prstGeom prst="rect">
            <a:avLst/>
          </a:prstGeom>
        </p:spPr>
        <p:txBody>
          <a:bodyPr lIns="0" tIns="0" rIns="0" bIns="0" rtlCol="0" anchor="t">
            <a:spAutoFit/>
          </a:bodyPr>
          <a:lstStyle/>
          <a:p>
            <a:pPr algn="r">
              <a:lnSpc>
                <a:spcPts val="1627"/>
              </a:lnSpc>
            </a:pPr>
            <a:r>
              <a:rPr lang="en-US" sz="1162" spc="93">
                <a:solidFill>
                  <a:srgbClr val="FBF6F3"/>
                </a:solidFill>
                <a:latin typeface="Montserrat"/>
                <a:ea typeface="Montserrat"/>
                <a:cs typeface="Montserrat"/>
                <a:sym typeface="Montserrat"/>
              </a:rPr>
              <a:t>Centre médical de Condorcet | Guide pour une bonne nutrition</a:t>
            </a:r>
          </a:p>
        </p:txBody>
      </p:sp>
      <p:sp>
        <p:nvSpPr>
          <p:cNvPr id="4" name="Freeform 4"/>
          <p:cNvSpPr/>
          <p:nvPr/>
        </p:nvSpPr>
        <p:spPr>
          <a:xfrm>
            <a:off x="5342584" y="0"/>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fr-CA"/>
          </a:p>
        </p:txBody>
      </p:sp>
      <p:sp>
        <p:nvSpPr>
          <p:cNvPr id="5" name="TextBox 5"/>
          <p:cNvSpPr txBox="1"/>
          <p:nvPr/>
        </p:nvSpPr>
        <p:spPr>
          <a:xfrm>
            <a:off x="381813" y="406218"/>
            <a:ext cx="4557521" cy="9117711"/>
          </a:xfrm>
          <a:prstGeom prst="rect">
            <a:avLst/>
          </a:prstGeom>
        </p:spPr>
        <p:txBody>
          <a:bodyPr lIns="0" tIns="0" rIns="0" bIns="0" rtlCol="0" anchor="t">
            <a:spAutoFit/>
          </a:bodyPr>
          <a:lstStyle/>
          <a:p>
            <a:pPr algn="l">
              <a:lnSpc>
                <a:spcPts val="3659"/>
              </a:lnSpc>
            </a:pPr>
            <a:r>
              <a:rPr lang="en-US" sz="2439" spc="24">
                <a:solidFill>
                  <a:srgbClr val="FBF6F3"/>
                </a:solidFill>
                <a:latin typeface="Montserrat Light"/>
                <a:ea typeface="Montserrat Light"/>
                <a:cs typeface="Montserrat Light"/>
                <a:sym typeface="Montserrat Light"/>
              </a:rPr>
              <a:t>Une fois absorbées, les graisses sont en partie oxydées pour fournir de l’énergie. </a:t>
            </a:r>
          </a:p>
          <a:p>
            <a:pPr algn="l">
              <a:lnSpc>
                <a:spcPts val="3659"/>
              </a:lnSpc>
            </a:pPr>
            <a:endParaRPr lang="en-US" sz="2439" spc="24">
              <a:solidFill>
                <a:srgbClr val="FBF6F3"/>
              </a:solidFill>
              <a:latin typeface="Montserrat Light"/>
              <a:ea typeface="Montserrat Light"/>
              <a:cs typeface="Montserrat Light"/>
              <a:sym typeface="Montserrat Light"/>
            </a:endParaRPr>
          </a:p>
          <a:p>
            <a:pPr algn="l">
              <a:lnSpc>
                <a:spcPts val="3659"/>
              </a:lnSpc>
            </a:pPr>
            <a:r>
              <a:rPr lang="en-US" sz="2439" spc="24">
                <a:solidFill>
                  <a:srgbClr val="FBF6F3"/>
                </a:solidFill>
                <a:latin typeface="Montserrat Light"/>
                <a:ea typeface="Montserrat Light"/>
                <a:cs typeface="Montserrat Light"/>
                <a:sym typeface="Montserrat Light"/>
              </a:rPr>
              <a:t>Une autre partie sert à construire les cellules, et le surplus est stocké dans le tissu adipeux sous la peau et dans le foie. </a:t>
            </a:r>
          </a:p>
          <a:p>
            <a:pPr algn="l">
              <a:lnSpc>
                <a:spcPts val="3659"/>
              </a:lnSpc>
            </a:pPr>
            <a:endParaRPr lang="en-US" sz="2439" spc="24">
              <a:solidFill>
                <a:srgbClr val="FBF6F3"/>
              </a:solidFill>
              <a:latin typeface="Montserrat Light"/>
              <a:ea typeface="Montserrat Light"/>
              <a:cs typeface="Montserrat Light"/>
              <a:sym typeface="Montserrat Light"/>
            </a:endParaRPr>
          </a:p>
          <a:p>
            <a:pPr algn="l">
              <a:lnSpc>
                <a:spcPts val="3659"/>
              </a:lnSpc>
            </a:pPr>
            <a:r>
              <a:rPr lang="en-US" sz="2439" spc="24">
                <a:solidFill>
                  <a:srgbClr val="FBF6F3"/>
                </a:solidFill>
                <a:latin typeface="Montserrat Light"/>
                <a:ea typeface="Montserrat Light"/>
                <a:cs typeface="Montserrat Light"/>
                <a:sym typeface="Montserrat Light"/>
              </a:rPr>
              <a:t>Un bon métabolisme des glucides est essentiel, car en cas de déficit, il y a une augmentation des corps cétoniques (substances produites par le foie à partir des graisses, qui peuvent devenir toxiques si elles s’accumulent)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727963"/>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89619" y="2209733"/>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8" name="Group 8"/>
          <p:cNvGrpSpPr/>
          <p:nvPr/>
        </p:nvGrpSpPr>
        <p:grpSpPr>
          <a:xfrm rot="-10800000">
            <a:off x="5491242" y="4018634"/>
            <a:ext cx="2025491" cy="300737"/>
            <a:chOff x="0" y="0"/>
            <a:chExt cx="3583940" cy="532130"/>
          </a:xfrm>
        </p:grpSpPr>
        <p:sp>
          <p:nvSpPr>
            <p:cNvPr id="9" name="Freeform 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0" name="Group 10"/>
          <p:cNvGrpSpPr/>
          <p:nvPr/>
        </p:nvGrpSpPr>
        <p:grpSpPr>
          <a:xfrm rot="-10800000">
            <a:off x="5491242" y="5500472"/>
            <a:ext cx="2025491" cy="300737"/>
            <a:chOff x="0" y="0"/>
            <a:chExt cx="3583940" cy="532130"/>
          </a:xfrm>
        </p:grpSpPr>
        <p:sp>
          <p:nvSpPr>
            <p:cNvPr id="11" name="Freeform 11"/>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2" name="Freeform 12"/>
          <p:cNvSpPr/>
          <p:nvPr/>
        </p:nvSpPr>
        <p:spPr>
          <a:xfrm>
            <a:off x="1028700" y="3059014"/>
            <a:ext cx="3753025" cy="2875756"/>
          </a:xfrm>
          <a:custGeom>
            <a:avLst/>
            <a:gdLst/>
            <a:ahLst/>
            <a:cxnLst/>
            <a:rect l="l" t="t" r="r" b="b"/>
            <a:pathLst>
              <a:path w="3753025" h="2875756">
                <a:moveTo>
                  <a:pt x="0" y="0"/>
                </a:moveTo>
                <a:lnTo>
                  <a:pt x="3753025" y="0"/>
                </a:lnTo>
                <a:lnTo>
                  <a:pt x="3753025" y="2875756"/>
                </a:lnTo>
                <a:lnTo>
                  <a:pt x="0" y="28757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13" name="TextBox 13"/>
          <p:cNvSpPr txBox="1"/>
          <p:nvPr/>
        </p:nvSpPr>
        <p:spPr>
          <a:xfrm>
            <a:off x="1028700" y="849756"/>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des lipides</a:t>
            </a:r>
          </a:p>
        </p:txBody>
      </p:sp>
      <p:grpSp>
        <p:nvGrpSpPr>
          <p:cNvPr id="14" name="Group 14"/>
          <p:cNvGrpSpPr/>
          <p:nvPr/>
        </p:nvGrpSpPr>
        <p:grpSpPr>
          <a:xfrm>
            <a:off x="7916783" y="190314"/>
            <a:ext cx="8405880" cy="1376036"/>
            <a:chOff x="0" y="0"/>
            <a:chExt cx="11207840" cy="1834714"/>
          </a:xfrm>
        </p:grpSpPr>
        <p:sp>
          <p:nvSpPr>
            <p:cNvPr id="15" name="TextBox 15"/>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0" y="697302"/>
              <a:ext cx="11207840"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amortissent les chocs autour des organes (tissu de remplissage)</a:t>
              </a:r>
            </a:p>
          </p:txBody>
        </p:sp>
      </p:grpSp>
      <p:grpSp>
        <p:nvGrpSpPr>
          <p:cNvPr id="17" name="Group 17"/>
          <p:cNvGrpSpPr/>
          <p:nvPr/>
        </p:nvGrpSpPr>
        <p:grpSpPr>
          <a:xfrm>
            <a:off x="7916783" y="1566349"/>
            <a:ext cx="8405880" cy="1376036"/>
            <a:chOff x="0" y="0"/>
            <a:chExt cx="11207840" cy="1834714"/>
          </a:xfrm>
        </p:grpSpPr>
        <p:sp>
          <p:nvSpPr>
            <p:cNvPr id="18" name="TextBox 18"/>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9" name="TextBox 19"/>
            <p:cNvSpPr txBox="1"/>
            <p:nvPr/>
          </p:nvSpPr>
          <p:spPr>
            <a:xfrm>
              <a:off x="0" y="697302"/>
              <a:ext cx="11207840"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aident à maintenir une température constante et protègent contre le froid et le soleil.</a:t>
              </a:r>
            </a:p>
          </p:txBody>
        </p:sp>
      </p:grpSp>
      <p:grpSp>
        <p:nvGrpSpPr>
          <p:cNvPr id="20" name="Group 20"/>
          <p:cNvGrpSpPr/>
          <p:nvPr/>
        </p:nvGrpSpPr>
        <p:grpSpPr>
          <a:xfrm>
            <a:off x="7916783" y="3390767"/>
            <a:ext cx="9909739" cy="918836"/>
            <a:chOff x="0" y="0"/>
            <a:chExt cx="13212985" cy="1225114"/>
          </a:xfrm>
        </p:grpSpPr>
        <p:sp>
          <p:nvSpPr>
            <p:cNvPr id="21" name="TextBox 21"/>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2" name="TextBox 22"/>
            <p:cNvSpPr txBox="1"/>
            <p:nvPr/>
          </p:nvSpPr>
          <p:spPr>
            <a:xfrm>
              <a:off x="0" y="697302"/>
              <a:ext cx="1321298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produisent de la chaleur</a:t>
              </a:r>
            </a:p>
          </p:txBody>
        </p:sp>
      </p:grpSp>
      <p:grpSp>
        <p:nvGrpSpPr>
          <p:cNvPr id="23" name="Group 23"/>
          <p:cNvGrpSpPr/>
          <p:nvPr/>
        </p:nvGrpSpPr>
        <p:grpSpPr>
          <a:xfrm>
            <a:off x="7916783" y="4812454"/>
            <a:ext cx="9909739" cy="1376036"/>
            <a:chOff x="0" y="0"/>
            <a:chExt cx="13212985" cy="1834714"/>
          </a:xfrm>
        </p:grpSpPr>
        <p:sp>
          <p:nvSpPr>
            <p:cNvPr id="24" name="TextBox 24"/>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5" name="TextBox 25"/>
            <p:cNvSpPr txBox="1"/>
            <p:nvPr/>
          </p:nvSpPr>
          <p:spPr>
            <a:xfrm>
              <a:off x="0" y="697302"/>
              <a:ext cx="13212985"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favorisent l’absorption et le transport des vitamines liposolubles (A, D, E, K).</a:t>
              </a:r>
            </a:p>
          </p:txBody>
        </p:sp>
      </p:grpSp>
      <p:grpSp>
        <p:nvGrpSpPr>
          <p:cNvPr id="26" name="Group 26"/>
          <p:cNvGrpSpPr/>
          <p:nvPr/>
        </p:nvGrpSpPr>
        <p:grpSpPr>
          <a:xfrm rot="-10800000">
            <a:off x="5491242" y="6982309"/>
            <a:ext cx="2025491" cy="300737"/>
            <a:chOff x="0" y="0"/>
            <a:chExt cx="3583940" cy="532130"/>
          </a:xfrm>
        </p:grpSpPr>
        <p:sp>
          <p:nvSpPr>
            <p:cNvPr id="27" name="Freeform 2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28" name="Group 28"/>
          <p:cNvGrpSpPr/>
          <p:nvPr/>
        </p:nvGrpSpPr>
        <p:grpSpPr>
          <a:xfrm rot="-10800000">
            <a:off x="5489619" y="8787996"/>
            <a:ext cx="2025491" cy="300737"/>
            <a:chOff x="0" y="0"/>
            <a:chExt cx="3583940" cy="532130"/>
          </a:xfrm>
        </p:grpSpPr>
        <p:sp>
          <p:nvSpPr>
            <p:cNvPr id="29" name="Freeform 2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30" name="Group 30"/>
          <p:cNvGrpSpPr/>
          <p:nvPr/>
        </p:nvGrpSpPr>
        <p:grpSpPr>
          <a:xfrm>
            <a:off x="7916783" y="6294291"/>
            <a:ext cx="9909739" cy="918836"/>
            <a:chOff x="0" y="0"/>
            <a:chExt cx="13212985" cy="1225114"/>
          </a:xfrm>
        </p:grpSpPr>
        <p:sp>
          <p:nvSpPr>
            <p:cNvPr id="31" name="TextBox 31"/>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32" name="TextBox 32"/>
            <p:cNvSpPr txBox="1"/>
            <p:nvPr/>
          </p:nvSpPr>
          <p:spPr>
            <a:xfrm>
              <a:off x="0" y="697302"/>
              <a:ext cx="1321298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ralentissent l’activité des sécrétions gastriques</a:t>
              </a:r>
            </a:p>
          </p:txBody>
        </p:sp>
      </p:grpSp>
      <p:grpSp>
        <p:nvGrpSpPr>
          <p:cNvPr id="33" name="Group 33"/>
          <p:cNvGrpSpPr/>
          <p:nvPr/>
        </p:nvGrpSpPr>
        <p:grpSpPr>
          <a:xfrm>
            <a:off x="7916783" y="8099979"/>
            <a:ext cx="9909739" cy="918836"/>
            <a:chOff x="0" y="0"/>
            <a:chExt cx="13212985" cy="1225114"/>
          </a:xfrm>
        </p:grpSpPr>
        <p:sp>
          <p:nvSpPr>
            <p:cNvPr id="34" name="TextBox 34"/>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35" name="TextBox 35"/>
            <p:cNvSpPr txBox="1"/>
            <p:nvPr/>
          </p:nvSpPr>
          <p:spPr>
            <a:xfrm>
              <a:off x="0" y="697302"/>
              <a:ext cx="13212985" cy="5532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a:ea typeface="Montserrat"/>
                  <a:cs typeface="Montserrat"/>
                  <a:sym typeface="Montserrat"/>
                </a:rPr>
                <a:t>ajoutent de la saveur aux aliments.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Freeform 7"/>
          <p:cNvSpPr/>
          <p:nvPr/>
        </p:nvSpPr>
        <p:spPr>
          <a:xfrm>
            <a:off x="8157753" y="7710892"/>
            <a:ext cx="1972494" cy="1972494"/>
          </a:xfrm>
          <a:custGeom>
            <a:avLst/>
            <a:gdLst/>
            <a:ahLst/>
            <a:cxnLst/>
            <a:rect l="l" t="t" r="r" b="b"/>
            <a:pathLst>
              <a:path w="1972494" h="1972494">
                <a:moveTo>
                  <a:pt x="0" y="0"/>
                </a:moveTo>
                <a:lnTo>
                  <a:pt x="1972494" y="0"/>
                </a:lnTo>
                <a:lnTo>
                  <a:pt x="1972494" y="1972494"/>
                </a:lnTo>
                <a:lnTo>
                  <a:pt x="0" y="19724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8" name="TextBox 8"/>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EN LIPIDES</a:t>
            </a:r>
          </a:p>
        </p:txBody>
      </p:sp>
      <p:grpSp>
        <p:nvGrpSpPr>
          <p:cNvPr id="9" name="Group 9"/>
          <p:cNvGrpSpPr/>
          <p:nvPr/>
        </p:nvGrpSpPr>
        <p:grpSpPr>
          <a:xfrm>
            <a:off x="2824930" y="3688014"/>
            <a:ext cx="5595058" cy="3859885"/>
            <a:chOff x="0" y="0"/>
            <a:chExt cx="7460077" cy="5146513"/>
          </a:xfrm>
        </p:grpSpPr>
        <p:sp>
          <p:nvSpPr>
            <p:cNvPr id="10" name="TextBox 10"/>
            <p:cNvSpPr txBox="1"/>
            <p:nvPr/>
          </p:nvSpPr>
          <p:spPr>
            <a:xfrm>
              <a:off x="0" y="0"/>
              <a:ext cx="7460077"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1" name="TextBox 11"/>
            <p:cNvSpPr txBox="1"/>
            <p:nvPr/>
          </p:nvSpPr>
          <p:spPr>
            <a:xfrm>
              <a:off x="0" y="1792570"/>
              <a:ext cx="7460077" cy="3002154"/>
            </a:xfrm>
            <a:prstGeom prst="rect">
              <a:avLst/>
            </a:prstGeom>
          </p:spPr>
          <p:txBody>
            <a:bodyPr lIns="0" tIns="0" rIns="0" bIns="0" rtlCol="0" anchor="t">
              <a:spAutoFit/>
            </a:bodyPr>
            <a:lstStyle/>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Manque d’énergie</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Absorption insuffisante des vitamines A, D, E, K</a:t>
              </a:r>
            </a:p>
            <a:p>
              <a:pPr marL="437735" lvl="1" indent="-218868" algn="l">
                <a:lnSpc>
                  <a:spcPts val="3041"/>
                </a:lnSpc>
                <a:buFont typeface="Arial"/>
                <a:buChar char="•"/>
              </a:pPr>
              <a:r>
                <a:rPr lang="en-US" sz="2027" spc="20">
                  <a:solidFill>
                    <a:srgbClr val="FEB06A"/>
                  </a:solidFill>
                  <a:latin typeface="Montserrat Light"/>
                  <a:ea typeface="Montserrat Light"/>
                  <a:cs typeface="Montserrat Light"/>
                  <a:sym typeface="Montserrat Light"/>
                </a:rPr>
                <a:t>Difficulté à maintenir la température corporelle</a:t>
              </a:r>
            </a:p>
            <a:p>
              <a:pPr algn="l">
                <a:lnSpc>
                  <a:spcPts val="3041"/>
                </a:lnSpc>
              </a:pPr>
              <a:endParaRPr lang="en-US" sz="2027" spc="20">
                <a:solidFill>
                  <a:srgbClr val="FEB06A"/>
                </a:solidFill>
                <a:latin typeface="Montserrat Light"/>
                <a:ea typeface="Montserrat Light"/>
                <a:cs typeface="Montserrat Light"/>
                <a:sym typeface="Montserrat Light"/>
              </a:endParaRPr>
            </a:p>
          </p:txBody>
        </p:sp>
      </p:grpSp>
      <p:grpSp>
        <p:nvGrpSpPr>
          <p:cNvPr id="12" name="Group 12"/>
          <p:cNvGrpSpPr/>
          <p:nvPr/>
        </p:nvGrpSpPr>
        <p:grpSpPr>
          <a:xfrm>
            <a:off x="10574819" y="3688014"/>
            <a:ext cx="5595058" cy="4230502"/>
            <a:chOff x="0" y="0"/>
            <a:chExt cx="7460077" cy="5640670"/>
          </a:xfrm>
        </p:grpSpPr>
        <p:sp>
          <p:nvSpPr>
            <p:cNvPr id="13" name="TextBox 13"/>
            <p:cNvSpPr txBox="1"/>
            <p:nvPr/>
          </p:nvSpPr>
          <p:spPr>
            <a:xfrm>
              <a:off x="0" y="0"/>
              <a:ext cx="7460077"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4" name="TextBox 14"/>
            <p:cNvSpPr txBox="1"/>
            <p:nvPr/>
          </p:nvSpPr>
          <p:spPr>
            <a:xfrm>
              <a:off x="0" y="2285330"/>
              <a:ext cx="7460077" cy="3003550"/>
            </a:xfrm>
            <a:prstGeom prst="rect">
              <a:avLst/>
            </a:prstGeom>
          </p:spPr>
          <p:txBody>
            <a:bodyPr lIns="0" tIns="0" rIns="0" bIns="0" rtlCol="0" anchor="t">
              <a:spAutoFit/>
            </a:bodyPr>
            <a:lstStyle/>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Fatigue hépatique (surcharge du foie)</a:t>
              </a:r>
            </a:p>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Dépôts dans les artères (risque cardiovasculaire)</a:t>
              </a:r>
            </a:p>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Obésité</a:t>
              </a:r>
            </a:p>
            <a:p>
              <a:pPr marL="431801" lvl="1" indent="-215900" algn="l">
                <a:lnSpc>
                  <a:spcPts val="3000"/>
                </a:lnSpc>
                <a:buFont typeface="Arial"/>
                <a:buChar char="•"/>
              </a:pPr>
              <a:r>
                <a:rPr lang="en-US" sz="2000" spc="20">
                  <a:solidFill>
                    <a:srgbClr val="FEB06A"/>
                  </a:solidFill>
                  <a:latin typeface="Montserrat Light"/>
                  <a:ea typeface="Montserrat Light"/>
                  <a:cs typeface="Montserrat Light"/>
                  <a:sym typeface="Montserrat Light"/>
                </a:rPr>
                <a:t>Problèmes de régulation métabolique</a:t>
              </a:r>
            </a:p>
            <a:p>
              <a:pPr algn="l">
                <a:lnSpc>
                  <a:spcPts val="3000"/>
                </a:lnSpc>
              </a:pPr>
              <a:endParaRPr lang="en-US" sz="2000" spc="20">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616840" y="1028700"/>
            <a:ext cx="6375043" cy="8229600"/>
          </a:xfrm>
          <a:custGeom>
            <a:avLst/>
            <a:gdLst/>
            <a:ahLst/>
            <a:cxnLst/>
            <a:rect l="l" t="t" r="r" b="b"/>
            <a:pathLst>
              <a:path w="6375043" h="8229600">
                <a:moveTo>
                  <a:pt x="0" y="0"/>
                </a:moveTo>
                <a:lnTo>
                  <a:pt x="6375043" y="0"/>
                </a:lnTo>
                <a:lnTo>
                  <a:pt x="6375043" y="8229600"/>
                </a:lnTo>
                <a:lnTo>
                  <a:pt x="0" y="8229600"/>
                </a:lnTo>
                <a:lnTo>
                  <a:pt x="0" y="0"/>
                </a:lnTo>
                <a:close/>
              </a:path>
            </a:pathLst>
          </a:custGeom>
          <a:blipFill>
            <a:blip r:embed="rId2"/>
            <a:stretch>
              <a:fillRect t="-8134" b="-8134"/>
            </a:stretch>
          </a:blipFill>
        </p:spPr>
        <p:txBody>
          <a:bodyPr/>
          <a:lstStyle/>
          <a:p>
            <a:endParaRPr lang="fr-CA"/>
          </a:p>
        </p:txBody>
      </p:sp>
      <p:grpSp>
        <p:nvGrpSpPr>
          <p:cNvPr id="3" name="Group 3"/>
          <p:cNvGrpSpPr/>
          <p:nvPr/>
        </p:nvGrpSpPr>
        <p:grpSpPr>
          <a:xfrm>
            <a:off x="7991883" y="1821591"/>
            <a:ext cx="9774229" cy="6925703"/>
            <a:chOff x="0" y="0"/>
            <a:chExt cx="13032305" cy="9234270"/>
          </a:xfrm>
        </p:grpSpPr>
        <p:sp>
          <p:nvSpPr>
            <p:cNvPr id="4" name="TextBox 4"/>
            <p:cNvSpPr txBox="1"/>
            <p:nvPr/>
          </p:nvSpPr>
          <p:spPr>
            <a:xfrm>
              <a:off x="0" y="-8936"/>
              <a:ext cx="13032305" cy="999277"/>
            </a:xfrm>
            <a:prstGeom prst="rect">
              <a:avLst/>
            </a:prstGeom>
          </p:spPr>
          <p:txBody>
            <a:bodyPr lIns="0" tIns="0" rIns="0" bIns="0" rtlCol="0" anchor="t">
              <a:spAutoFit/>
            </a:bodyPr>
            <a:lstStyle/>
            <a:p>
              <a:pPr algn="ctr">
                <a:lnSpc>
                  <a:spcPts val="5942"/>
                </a:lnSpc>
              </a:pPr>
              <a:r>
                <a:rPr lang="en-US" sz="4951" b="1" spc="366">
                  <a:solidFill>
                    <a:srgbClr val="FEB06A"/>
                  </a:solidFill>
                  <a:latin typeface="Montserrat Bold"/>
                  <a:ea typeface="Montserrat Bold"/>
                  <a:cs typeface="Montserrat Bold"/>
                  <a:sym typeface="Montserrat Bold"/>
                </a:rPr>
                <a:t>Aliments et nutriments</a:t>
              </a:r>
            </a:p>
          </p:txBody>
        </p:sp>
        <p:sp>
          <p:nvSpPr>
            <p:cNvPr id="5" name="TextBox 5"/>
            <p:cNvSpPr txBox="1"/>
            <p:nvPr/>
          </p:nvSpPr>
          <p:spPr>
            <a:xfrm>
              <a:off x="0" y="1862498"/>
              <a:ext cx="13030965" cy="7371772"/>
            </a:xfrm>
            <a:prstGeom prst="rect">
              <a:avLst/>
            </a:prstGeom>
          </p:spPr>
          <p:txBody>
            <a:bodyPr lIns="0" tIns="0" rIns="0" bIns="0" rtlCol="0" anchor="t">
              <a:spAutoFit/>
            </a:bodyPr>
            <a:lstStyle/>
            <a:p>
              <a:pPr algn="l">
                <a:lnSpc>
                  <a:spcPts val="3183"/>
                </a:lnSpc>
              </a:pPr>
              <a:r>
                <a:rPr lang="en-US" sz="2122" spc="21">
                  <a:solidFill>
                    <a:srgbClr val="FEB06A"/>
                  </a:solidFill>
                  <a:latin typeface="Montserrat Light"/>
                  <a:ea typeface="Montserrat Light"/>
                  <a:cs typeface="Montserrat Light"/>
                  <a:sym typeface="Montserrat Light"/>
                </a:rPr>
                <a:t>Les aliments sont des substances consommées pour nourrir le corps. Une fois ingérés, ils sont transformés en nutriments, qui sont absorbés et utilisés par l’organisme pour produire de l’énergie, construire les tissus et réguler les fonctions vitales.</a:t>
              </a:r>
            </a:p>
            <a:p>
              <a:pPr algn="l">
                <a:lnSpc>
                  <a:spcPts val="3183"/>
                </a:lnSpc>
              </a:pPr>
              <a:r>
                <a:rPr lang="en-US" sz="2122" spc="21">
                  <a:solidFill>
                    <a:srgbClr val="FEB06A"/>
                  </a:solidFill>
                  <a:latin typeface="Montserrat Light"/>
                  <a:ea typeface="Montserrat Light"/>
                  <a:cs typeface="Montserrat Light"/>
                  <a:sym typeface="Montserrat Light"/>
                </a:rPr>
                <a:t> </a:t>
              </a:r>
            </a:p>
            <a:p>
              <a:pPr algn="l">
                <a:lnSpc>
                  <a:spcPts val="3183"/>
                </a:lnSpc>
              </a:pPr>
              <a:r>
                <a:rPr lang="en-US" sz="2122" spc="21">
                  <a:solidFill>
                    <a:srgbClr val="FEB06A"/>
                  </a:solidFill>
                  <a:latin typeface="Montserrat Light"/>
                  <a:ea typeface="Montserrat Light"/>
                  <a:cs typeface="Montserrat Light"/>
                  <a:sym typeface="Montserrat Light"/>
                </a:rPr>
                <a:t>Les nutriments se classent en </a:t>
              </a:r>
              <a:r>
                <a:rPr lang="en-US" sz="2122" b="1" spc="21">
                  <a:solidFill>
                    <a:srgbClr val="FEB06A"/>
                  </a:solidFill>
                  <a:latin typeface="Montserrat Bold"/>
                  <a:ea typeface="Montserrat Bold"/>
                  <a:cs typeface="Montserrat Bold"/>
                  <a:sym typeface="Montserrat Bold"/>
                </a:rPr>
                <a:t>deux grandes catégories</a:t>
              </a:r>
              <a:r>
                <a:rPr lang="en-US" sz="2122" spc="21">
                  <a:solidFill>
                    <a:srgbClr val="FEB06A"/>
                  </a:solidFill>
                  <a:latin typeface="Montserrat Light"/>
                  <a:ea typeface="Montserrat Light"/>
                  <a:cs typeface="Montserrat Light"/>
                  <a:sym typeface="Montserrat Light"/>
                </a:rPr>
                <a:t> :</a:t>
              </a:r>
            </a:p>
            <a:p>
              <a:pPr algn="l">
                <a:lnSpc>
                  <a:spcPts val="3183"/>
                </a:lnSpc>
              </a:pPr>
              <a:endParaRPr lang="en-US" sz="2122" spc="21">
                <a:solidFill>
                  <a:srgbClr val="FEB06A"/>
                </a:solidFill>
                <a:latin typeface="Montserrat Light"/>
                <a:ea typeface="Montserrat Light"/>
                <a:cs typeface="Montserrat Light"/>
                <a:sym typeface="Montserrat Light"/>
              </a:endParaRPr>
            </a:p>
            <a:p>
              <a:pPr marL="458238" lvl="1" indent="-229119" algn="l">
                <a:lnSpc>
                  <a:spcPts val="3183"/>
                </a:lnSpc>
                <a:buFont typeface="Arial"/>
                <a:buChar char="•"/>
              </a:pPr>
              <a:r>
                <a:rPr lang="en-US" sz="2122" b="1" u="sng" spc="21">
                  <a:solidFill>
                    <a:srgbClr val="FEB06A"/>
                  </a:solidFill>
                  <a:latin typeface="Montserrat Bold"/>
                  <a:ea typeface="Montserrat Bold"/>
                  <a:cs typeface="Montserrat Bold"/>
                  <a:sym typeface="Montserrat Bold"/>
                </a:rPr>
                <a:t>Macronutriments</a:t>
              </a:r>
              <a:r>
                <a:rPr lang="en-US" sz="2122" spc="21">
                  <a:solidFill>
                    <a:srgbClr val="FEB06A"/>
                  </a:solidFill>
                  <a:latin typeface="Montserrat Light"/>
                  <a:ea typeface="Montserrat Light"/>
                  <a:cs typeface="Montserrat Light"/>
                  <a:sym typeface="Montserrat Light"/>
                </a:rPr>
                <a:t> : glucides, protéines, lipides (nécessaires en grande quantité).</a:t>
              </a:r>
            </a:p>
            <a:p>
              <a:pPr algn="l">
                <a:lnSpc>
                  <a:spcPts val="3183"/>
                </a:lnSpc>
              </a:pPr>
              <a:endParaRPr lang="en-US" sz="2122" spc="21">
                <a:solidFill>
                  <a:srgbClr val="FEB06A"/>
                </a:solidFill>
                <a:latin typeface="Montserrat Light"/>
                <a:ea typeface="Montserrat Light"/>
                <a:cs typeface="Montserrat Light"/>
                <a:sym typeface="Montserrat Light"/>
              </a:endParaRPr>
            </a:p>
            <a:p>
              <a:pPr marL="458238" lvl="1" indent="-229119" algn="l">
                <a:lnSpc>
                  <a:spcPts val="3183"/>
                </a:lnSpc>
                <a:buFont typeface="Arial"/>
                <a:buChar char="•"/>
              </a:pPr>
              <a:r>
                <a:rPr lang="en-US" sz="2122" b="1" u="sng" spc="21">
                  <a:solidFill>
                    <a:srgbClr val="FEB06A"/>
                  </a:solidFill>
                  <a:latin typeface="Montserrat Bold"/>
                  <a:ea typeface="Montserrat Bold"/>
                  <a:cs typeface="Montserrat Bold"/>
                  <a:sym typeface="Montserrat Bold"/>
                </a:rPr>
                <a:t>Micronutriments</a:t>
              </a:r>
              <a:r>
                <a:rPr lang="en-US" sz="2122" spc="21">
                  <a:solidFill>
                    <a:srgbClr val="FEB06A"/>
                  </a:solidFill>
                  <a:latin typeface="Montserrat Light"/>
                  <a:ea typeface="Montserrat Light"/>
                  <a:cs typeface="Montserrat Light"/>
                  <a:sym typeface="Montserrat Light"/>
                </a:rPr>
                <a:t> : vitamines et minéraux (nécessaires en petite quantité).</a:t>
              </a:r>
            </a:p>
            <a:p>
              <a:pPr algn="l">
                <a:lnSpc>
                  <a:spcPts val="3183"/>
                </a:lnSpc>
              </a:pPr>
              <a:endParaRPr lang="en-US" sz="2122" spc="21">
                <a:solidFill>
                  <a:srgbClr val="FEB06A"/>
                </a:solidFill>
                <a:latin typeface="Montserrat Light"/>
                <a:ea typeface="Montserrat Light"/>
                <a:cs typeface="Montserrat Light"/>
                <a:sym typeface="Montserrat Light"/>
              </a:endParaRPr>
            </a:p>
            <a:p>
              <a:pPr algn="l">
                <a:lnSpc>
                  <a:spcPts val="3328"/>
                </a:lnSpc>
              </a:pPr>
              <a:endParaRPr lang="en-US" sz="2122" spc="21">
                <a:solidFill>
                  <a:srgbClr val="FEB06A"/>
                </a:solidFill>
                <a:latin typeface="Montserrat Light"/>
                <a:ea typeface="Montserrat Light"/>
                <a:cs typeface="Montserrat Light"/>
                <a:sym typeface="Montserrat Light"/>
              </a:endParaRPr>
            </a:p>
          </p:txBody>
        </p:sp>
      </p:grpSp>
      <p:grpSp>
        <p:nvGrpSpPr>
          <p:cNvPr id="6" name="Group 6"/>
          <p:cNvGrpSpPr/>
          <p:nvPr/>
        </p:nvGrpSpPr>
        <p:grpSpPr>
          <a:xfrm>
            <a:off x="855424" y="5913593"/>
            <a:ext cx="7136459" cy="3626592"/>
            <a:chOff x="0" y="0"/>
            <a:chExt cx="9515278" cy="4835455"/>
          </a:xfrm>
        </p:grpSpPr>
        <p:sp>
          <p:nvSpPr>
            <p:cNvPr id="7" name="AutoShape 7"/>
            <p:cNvSpPr/>
            <p:nvPr/>
          </p:nvSpPr>
          <p:spPr>
            <a:xfrm>
              <a:off x="0" y="0"/>
              <a:ext cx="9515278" cy="4835455"/>
            </a:xfrm>
            <a:prstGeom prst="rect">
              <a:avLst/>
            </a:prstGeom>
            <a:solidFill>
              <a:srgbClr val="FEB06A"/>
            </a:solidFill>
          </p:spPr>
          <p:txBody>
            <a:bodyPr/>
            <a:lstStyle/>
            <a:p>
              <a:endParaRPr lang="fr-CA"/>
            </a:p>
          </p:txBody>
        </p:sp>
        <p:sp>
          <p:nvSpPr>
            <p:cNvPr id="8" name="TextBox 8"/>
            <p:cNvSpPr txBox="1"/>
            <p:nvPr/>
          </p:nvSpPr>
          <p:spPr>
            <a:xfrm>
              <a:off x="937829" y="1233753"/>
              <a:ext cx="7639620" cy="2339374"/>
            </a:xfrm>
            <a:prstGeom prst="rect">
              <a:avLst/>
            </a:prstGeom>
          </p:spPr>
          <p:txBody>
            <a:bodyPr lIns="0" tIns="0" rIns="0" bIns="0" rtlCol="0" anchor="t">
              <a:spAutoFit/>
            </a:bodyPr>
            <a:lstStyle/>
            <a:p>
              <a:pPr algn="l">
                <a:lnSpc>
                  <a:spcPts val="7038"/>
                </a:lnSpc>
              </a:pPr>
              <a:r>
                <a:rPr lang="en-US" sz="5585" b="1" spc="50">
                  <a:solidFill>
                    <a:srgbClr val="FBF6F3"/>
                  </a:solidFill>
                  <a:latin typeface="Montserrat Bold"/>
                  <a:ea typeface="Montserrat Bold"/>
                  <a:cs typeface="Montserrat Bold"/>
                  <a:sym typeface="Montserrat Bold"/>
                </a:rPr>
                <a:t>Parlons </a:t>
              </a:r>
            </a:p>
            <a:p>
              <a:pPr algn="l">
                <a:lnSpc>
                  <a:spcPts val="7038"/>
                </a:lnSpc>
              </a:pPr>
              <a:r>
                <a:rPr lang="en-US" sz="5585" b="1" spc="50">
                  <a:solidFill>
                    <a:srgbClr val="FBF6F3"/>
                  </a:solidFill>
                  <a:latin typeface="Montserrat Bold"/>
                  <a:ea typeface="Montserrat Bold"/>
                  <a:cs typeface="Montserrat Bold"/>
                  <a:sym typeface="Montserrat Bold"/>
                </a:rPr>
                <a:t>alimentation !</a:t>
              </a:r>
            </a:p>
          </p:txBody>
        </p:sp>
      </p:grpSp>
      <p:sp>
        <p:nvSpPr>
          <p:cNvPr id="9" name="AutoShape 9"/>
          <p:cNvSpPr/>
          <p:nvPr/>
        </p:nvSpPr>
        <p:spPr>
          <a:xfrm>
            <a:off x="0" y="1028700"/>
            <a:ext cx="1104322" cy="8511485"/>
          </a:xfrm>
          <a:prstGeom prst="rect">
            <a:avLst/>
          </a:prstGeom>
          <a:solidFill>
            <a:srgbClr val="FEB06A"/>
          </a:solidFill>
        </p:spPr>
        <p:txBody>
          <a:bodyPr/>
          <a:lstStyle/>
          <a:p>
            <a:endParaRPr lang="fr-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0" y="1028700"/>
            <a:ext cx="1104322" cy="8511485"/>
          </a:xfrm>
          <a:prstGeom prst="rect">
            <a:avLst/>
          </a:prstGeom>
          <a:solidFill>
            <a:srgbClr val="FEB06A"/>
          </a:solidFill>
        </p:spPr>
        <p:txBody>
          <a:bodyPr/>
          <a:lstStyle/>
          <a:p>
            <a:endParaRPr lang="fr-CA"/>
          </a:p>
        </p:txBody>
      </p:sp>
      <p:sp>
        <p:nvSpPr>
          <p:cNvPr id="3" name="Freeform 3"/>
          <p:cNvSpPr/>
          <p:nvPr/>
        </p:nvSpPr>
        <p:spPr>
          <a:xfrm>
            <a:off x="1104322" y="1028700"/>
            <a:ext cx="6466628" cy="8511485"/>
          </a:xfrm>
          <a:custGeom>
            <a:avLst/>
            <a:gdLst/>
            <a:ahLst/>
            <a:cxnLst/>
            <a:rect l="l" t="t" r="r" b="b"/>
            <a:pathLst>
              <a:path w="6466628" h="8511485">
                <a:moveTo>
                  <a:pt x="0" y="0"/>
                </a:moveTo>
                <a:lnTo>
                  <a:pt x="6466628" y="0"/>
                </a:lnTo>
                <a:lnTo>
                  <a:pt x="6466628" y="8511485"/>
                </a:lnTo>
                <a:lnTo>
                  <a:pt x="0" y="8511485"/>
                </a:lnTo>
                <a:lnTo>
                  <a:pt x="0" y="0"/>
                </a:lnTo>
                <a:close/>
              </a:path>
            </a:pathLst>
          </a:custGeom>
          <a:blipFill>
            <a:blip r:embed="rId2"/>
            <a:stretch>
              <a:fillRect l="-48626" r="-48626"/>
            </a:stretch>
          </a:blipFill>
        </p:spPr>
        <p:txBody>
          <a:bodyPr/>
          <a:lstStyle/>
          <a:p>
            <a:endParaRPr lang="fr-CA"/>
          </a:p>
        </p:txBody>
      </p:sp>
      <p:grpSp>
        <p:nvGrpSpPr>
          <p:cNvPr id="4" name="Group 4"/>
          <p:cNvGrpSpPr/>
          <p:nvPr/>
        </p:nvGrpSpPr>
        <p:grpSpPr>
          <a:xfrm>
            <a:off x="7933316" y="515921"/>
            <a:ext cx="9774229" cy="9255157"/>
            <a:chOff x="0" y="0"/>
            <a:chExt cx="13032305" cy="12340209"/>
          </a:xfrm>
        </p:grpSpPr>
        <p:sp>
          <p:nvSpPr>
            <p:cNvPr id="5" name="TextBox 5"/>
            <p:cNvSpPr txBox="1"/>
            <p:nvPr/>
          </p:nvSpPr>
          <p:spPr>
            <a:xfrm>
              <a:off x="0" y="-8936"/>
              <a:ext cx="13032305" cy="999277"/>
            </a:xfrm>
            <a:prstGeom prst="rect">
              <a:avLst/>
            </a:prstGeom>
          </p:spPr>
          <p:txBody>
            <a:bodyPr lIns="0" tIns="0" rIns="0" bIns="0" rtlCol="0" anchor="t">
              <a:spAutoFit/>
            </a:bodyPr>
            <a:lstStyle/>
            <a:p>
              <a:pPr algn="ctr">
                <a:lnSpc>
                  <a:spcPts val="5942"/>
                </a:lnSpc>
              </a:pPr>
              <a:r>
                <a:rPr lang="en-US" sz="4951" b="1" spc="366">
                  <a:solidFill>
                    <a:srgbClr val="FEB06A"/>
                  </a:solidFill>
                  <a:latin typeface="Montserrat Bold"/>
                  <a:ea typeface="Montserrat Bold"/>
                  <a:cs typeface="Montserrat Bold"/>
                  <a:sym typeface="Montserrat Bold"/>
                </a:rPr>
                <a:t>Aliments </a:t>
              </a:r>
            </a:p>
          </p:txBody>
        </p:sp>
        <p:sp>
          <p:nvSpPr>
            <p:cNvPr id="6" name="TextBox 6"/>
            <p:cNvSpPr txBox="1"/>
            <p:nvPr/>
          </p:nvSpPr>
          <p:spPr>
            <a:xfrm>
              <a:off x="0" y="1852973"/>
              <a:ext cx="13030965" cy="10487236"/>
            </a:xfrm>
            <a:prstGeom prst="rect">
              <a:avLst/>
            </a:prstGeom>
          </p:spPr>
          <p:txBody>
            <a:bodyPr lIns="0" tIns="0" rIns="0" bIns="0" rtlCol="0" anchor="t">
              <a:spAutoFit/>
            </a:bodyPr>
            <a:lstStyle/>
            <a:p>
              <a:pPr algn="l">
                <a:lnSpc>
                  <a:spcPts val="3483"/>
                </a:lnSpc>
              </a:pPr>
              <a:r>
                <a:rPr lang="en-US" sz="2322" spc="23">
                  <a:solidFill>
                    <a:srgbClr val="FEB06A"/>
                  </a:solidFill>
                  <a:latin typeface="Montserrat Light"/>
                  <a:ea typeface="Montserrat Light"/>
                  <a:cs typeface="Montserrat Light"/>
                  <a:sym typeface="Montserrat Light"/>
                </a:rPr>
                <a:t>.</a:t>
              </a:r>
            </a:p>
            <a:p>
              <a:pPr algn="l">
                <a:lnSpc>
                  <a:spcPts val="3483"/>
                </a:lnSpc>
              </a:pPr>
              <a:endParaRPr lang="en-US" sz="2322" spc="23">
                <a:solidFill>
                  <a:srgbClr val="FEB06A"/>
                </a:solidFill>
                <a:latin typeface="Montserrat Light"/>
                <a:ea typeface="Montserrat Light"/>
                <a:cs typeface="Montserrat Light"/>
                <a:sym typeface="Montserrat Light"/>
              </a:endParaRPr>
            </a:p>
            <a:p>
              <a:pPr algn="l">
                <a:lnSpc>
                  <a:spcPts val="3483"/>
                </a:lnSpc>
              </a:pPr>
              <a:r>
                <a:rPr lang="en-US" sz="2322" spc="23">
                  <a:solidFill>
                    <a:srgbClr val="FEB06A"/>
                  </a:solidFill>
                  <a:latin typeface="Montserrat Light"/>
                  <a:ea typeface="Montserrat Light"/>
                  <a:cs typeface="Montserrat Light"/>
                  <a:sym typeface="Montserrat Light"/>
                </a:rPr>
                <a:t>Les aliments fournissent l’énergie nécessaire au fonctionnement de l’organisme. </a:t>
              </a:r>
            </a:p>
            <a:p>
              <a:pPr algn="l">
                <a:lnSpc>
                  <a:spcPts val="3483"/>
                </a:lnSpc>
              </a:pPr>
              <a:endParaRPr lang="en-US" sz="2322" spc="23">
                <a:solidFill>
                  <a:srgbClr val="FEB06A"/>
                </a:solidFill>
                <a:latin typeface="Montserrat Light"/>
                <a:ea typeface="Montserrat Light"/>
                <a:cs typeface="Montserrat Light"/>
                <a:sym typeface="Montserrat Light"/>
              </a:endParaRPr>
            </a:p>
            <a:p>
              <a:pPr algn="l">
                <a:lnSpc>
                  <a:spcPts val="3483"/>
                </a:lnSpc>
              </a:pPr>
              <a:r>
                <a:rPr lang="en-US" sz="2322" spc="23">
                  <a:solidFill>
                    <a:srgbClr val="FEB06A"/>
                  </a:solidFill>
                  <a:latin typeface="Montserrat Light"/>
                  <a:ea typeface="Montserrat Light"/>
                  <a:cs typeface="Montserrat Light"/>
                  <a:sym typeface="Montserrat Light"/>
                </a:rPr>
                <a:t>Avant d’être absorbés par l’intestin, ils doivent subir des transformations qui les rendent assimilables.</a:t>
              </a:r>
            </a:p>
            <a:p>
              <a:pPr algn="l">
                <a:lnSpc>
                  <a:spcPts val="3483"/>
                </a:lnSpc>
              </a:pPr>
              <a:endParaRPr lang="en-US" sz="2322" spc="23">
                <a:solidFill>
                  <a:srgbClr val="FEB06A"/>
                </a:solidFill>
                <a:latin typeface="Montserrat Light"/>
                <a:ea typeface="Montserrat Light"/>
                <a:cs typeface="Montserrat Light"/>
                <a:sym typeface="Montserrat Light"/>
              </a:endParaRPr>
            </a:p>
            <a:p>
              <a:pPr algn="l">
                <a:lnSpc>
                  <a:spcPts val="3483"/>
                </a:lnSpc>
              </a:pPr>
              <a:r>
                <a:rPr lang="en-US" sz="2322" u="sng" spc="23">
                  <a:solidFill>
                    <a:srgbClr val="FEB06A"/>
                  </a:solidFill>
                  <a:latin typeface="Montserrat Light"/>
                  <a:ea typeface="Montserrat Light"/>
                  <a:cs typeface="Montserrat Light"/>
                  <a:sym typeface="Montserrat Light"/>
                </a:rPr>
                <a:t>La digestion des aliments implique plusieurs substances</a:t>
              </a:r>
              <a:r>
                <a:rPr lang="en-US" sz="2322" spc="23">
                  <a:solidFill>
                    <a:srgbClr val="FEB06A"/>
                  </a:solidFill>
                  <a:latin typeface="Montserrat Light"/>
                  <a:ea typeface="Montserrat Light"/>
                  <a:cs typeface="Montserrat Light"/>
                  <a:sym typeface="Montserrat Light"/>
                </a:rPr>
                <a:t> :</a:t>
              </a:r>
            </a:p>
            <a:p>
              <a:pPr algn="l">
                <a:lnSpc>
                  <a:spcPts val="3483"/>
                </a:lnSpc>
              </a:pPr>
              <a:endParaRPr lang="en-US" sz="2322" spc="23">
                <a:solidFill>
                  <a:srgbClr val="FEB06A"/>
                </a:solidFill>
                <a:latin typeface="Montserrat Light"/>
                <a:ea typeface="Montserrat Light"/>
                <a:cs typeface="Montserrat Light"/>
                <a:sym typeface="Montserrat Light"/>
              </a:endParaRPr>
            </a:p>
            <a:p>
              <a:pPr marL="501417" lvl="1" indent="-250708" algn="l">
                <a:lnSpc>
                  <a:spcPts val="3483"/>
                </a:lnSpc>
                <a:buFont typeface="Arial"/>
                <a:buChar char="•"/>
              </a:pPr>
              <a:r>
                <a:rPr lang="en-US" sz="2322" spc="23">
                  <a:solidFill>
                    <a:srgbClr val="FEB06A"/>
                  </a:solidFill>
                  <a:latin typeface="Montserrat Light"/>
                  <a:ea typeface="Montserrat Light"/>
                  <a:cs typeface="Montserrat Light"/>
                  <a:sym typeface="Montserrat Light"/>
                </a:rPr>
                <a:t>Le </a:t>
              </a:r>
              <a:r>
                <a:rPr lang="en-US" sz="2322" b="1" spc="23">
                  <a:solidFill>
                    <a:srgbClr val="FEB06A"/>
                  </a:solidFill>
                  <a:latin typeface="Montserrat Bold"/>
                  <a:ea typeface="Montserrat Bold"/>
                  <a:cs typeface="Montserrat Bold"/>
                  <a:sym typeface="Montserrat Bold"/>
                </a:rPr>
                <a:t>suc digestif</a:t>
              </a:r>
              <a:r>
                <a:rPr lang="en-US" sz="2322" spc="23">
                  <a:solidFill>
                    <a:srgbClr val="FEB06A"/>
                  </a:solidFill>
                  <a:latin typeface="Montserrat Light"/>
                  <a:ea typeface="Montserrat Light"/>
                  <a:cs typeface="Montserrat Light"/>
                  <a:sym typeface="Montserrat Light"/>
                </a:rPr>
                <a:t> contient des </a:t>
              </a:r>
              <a:r>
                <a:rPr lang="en-US" sz="2322" b="1" spc="23">
                  <a:solidFill>
                    <a:srgbClr val="FEB06A"/>
                  </a:solidFill>
                  <a:latin typeface="Montserrat Bold"/>
                  <a:ea typeface="Montserrat Bold"/>
                  <a:cs typeface="Montserrat Bold"/>
                  <a:sym typeface="Montserrat Bold"/>
                </a:rPr>
                <a:t>enzymes</a:t>
              </a:r>
              <a:r>
                <a:rPr lang="en-US" sz="2322" spc="23">
                  <a:solidFill>
                    <a:srgbClr val="FEB06A"/>
                  </a:solidFill>
                  <a:latin typeface="Montserrat Light"/>
                  <a:ea typeface="Montserrat Light"/>
                  <a:cs typeface="Montserrat Light"/>
                  <a:sym typeface="Montserrat Light"/>
                </a:rPr>
                <a:t> qui décomposent les nutriments.</a:t>
              </a:r>
            </a:p>
            <a:p>
              <a:pPr algn="l">
                <a:lnSpc>
                  <a:spcPts val="3483"/>
                </a:lnSpc>
              </a:pPr>
              <a:endParaRPr lang="en-US" sz="2322" spc="23">
                <a:solidFill>
                  <a:srgbClr val="FEB06A"/>
                </a:solidFill>
                <a:latin typeface="Montserrat Light"/>
                <a:ea typeface="Montserrat Light"/>
                <a:cs typeface="Montserrat Light"/>
                <a:sym typeface="Montserrat Light"/>
              </a:endParaRPr>
            </a:p>
            <a:p>
              <a:pPr marL="501417" lvl="1" indent="-250708" algn="l">
                <a:lnSpc>
                  <a:spcPts val="3483"/>
                </a:lnSpc>
                <a:buFont typeface="Arial"/>
                <a:buChar char="•"/>
              </a:pPr>
              <a:r>
                <a:rPr lang="en-US" sz="2322" spc="23">
                  <a:solidFill>
                    <a:srgbClr val="FEB06A"/>
                  </a:solidFill>
                  <a:latin typeface="Montserrat Light"/>
                  <a:ea typeface="Montserrat Light"/>
                  <a:cs typeface="Montserrat Light"/>
                  <a:sym typeface="Montserrat Light"/>
                </a:rPr>
                <a:t>L’</a:t>
              </a:r>
              <a:r>
                <a:rPr lang="en-US" sz="2322" b="1" spc="23">
                  <a:solidFill>
                    <a:srgbClr val="FEB06A"/>
                  </a:solidFill>
                  <a:latin typeface="Montserrat Bold"/>
                  <a:ea typeface="Montserrat Bold"/>
                  <a:cs typeface="Montserrat Bold"/>
                  <a:sym typeface="Montserrat Bold"/>
                </a:rPr>
                <a:t>acide chlorhydrique</a:t>
              </a:r>
              <a:r>
                <a:rPr lang="en-US" sz="2322" spc="23">
                  <a:solidFill>
                    <a:srgbClr val="FEB06A"/>
                  </a:solidFill>
                  <a:latin typeface="Montserrat Light"/>
                  <a:ea typeface="Montserrat Light"/>
                  <a:cs typeface="Montserrat Light"/>
                  <a:sym typeface="Montserrat Light"/>
                </a:rPr>
                <a:t>, présent dans l’estomac, aide à digérer les protéines et à tuer les microbes.</a:t>
              </a:r>
            </a:p>
            <a:p>
              <a:pPr algn="l">
                <a:lnSpc>
                  <a:spcPts val="3483"/>
                </a:lnSpc>
              </a:pPr>
              <a:endParaRPr lang="en-US" sz="2322" spc="23">
                <a:solidFill>
                  <a:srgbClr val="FEB06A"/>
                </a:solidFill>
                <a:latin typeface="Montserrat Light"/>
                <a:ea typeface="Montserrat Light"/>
                <a:cs typeface="Montserrat Light"/>
                <a:sym typeface="Montserrat Light"/>
              </a:endParaRPr>
            </a:p>
            <a:p>
              <a:pPr marL="501417" lvl="1" indent="-250708" algn="l">
                <a:lnSpc>
                  <a:spcPts val="3483"/>
                </a:lnSpc>
                <a:buFont typeface="Arial"/>
                <a:buChar char="•"/>
              </a:pPr>
              <a:r>
                <a:rPr lang="en-US" sz="2322" spc="23">
                  <a:solidFill>
                    <a:srgbClr val="FEB06A"/>
                  </a:solidFill>
                  <a:latin typeface="Montserrat Light"/>
                  <a:ea typeface="Montserrat Light"/>
                  <a:cs typeface="Montserrat Light"/>
                  <a:sym typeface="Montserrat Light"/>
                </a:rPr>
                <a:t>La </a:t>
              </a:r>
              <a:r>
                <a:rPr lang="en-US" sz="2322" b="1" spc="23">
                  <a:solidFill>
                    <a:srgbClr val="FEB06A"/>
                  </a:solidFill>
                  <a:latin typeface="Montserrat Bold"/>
                  <a:ea typeface="Montserrat Bold"/>
                  <a:cs typeface="Montserrat Bold"/>
                  <a:sym typeface="Montserrat Bold"/>
                </a:rPr>
                <a:t>bile</a:t>
              </a:r>
              <a:r>
                <a:rPr lang="en-US" sz="2322" spc="23">
                  <a:solidFill>
                    <a:srgbClr val="FEB06A"/>
                  </a:solidFill>
                  <a:latin typeface="Montserrat Light"/>
                  <a:ea typeface="Montserrat Light"/>
                  <a:cs typeface="Montserrat Light"/>
                  <a:sym typeface="Montserrat Light"/>
                </a:rPr>
                <a:t>, produite par le foie, facilite la digestion des graisses.</a:t>
              </a:r>
            </a:p>
            <a:p>
              <a:pPr algn="l">
                <a:lnSpc>
                  <a:spcPts val="3628"/>
                </a:lnSpc>
              </a:pPr>
              <a:endParaRPr lang="en-US" sz="2322" spc="23">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8582" b="-19738"/>
            </a:stretch>
          </a:blipFill>
        </p:spPr>
        <p:txBody>
          <a:bodyPr/>
          <a:lstStyle/>
          <a:p>
            <a:endParaRPr lang="fr-CA"/>
          </a:p>
        </p:txBody>
      </p:sp>
      <p:sp>
        <p:nvSpPr>
          <p:cNvPr id="3" name="AutoShape 3"/>
          <p:cNvSpPr/>
          <p:nvPr/>
        </p:nvSpPr>
        <p:spPr>
          <a:xfrm>
            <a:off x="-347733" y="9620539"/>
            <a:ext cx="18983467" cy="666461"/>
          </a:xfrm>
          <a:prstGeom prst="rect">
            <a:avLst/>
          </a:prstGeom>
          <a:solidFill>
            <a:srgbClr val="FBF6F3"/>
          </a:solidFill>
        </p:spPr>
        <p:txBody>
          <a:bodyPr/>
          <a:lstStyle/>
          <a:p>
            <a:endParaRPr lang="fr-CA"/>
          </a:p>
        </p:txBody>
      </p:sp>
      <p:grpSp>
        <p:nvGrpSpPr>
          <p:cNvPr id="4" name="Group 4"/>
          <p:cNvGrpSpPr/>
          <p:nvPr/>
        </p:nvGrpSpPr>
        <p:grpSpPr>
          <a:xfrm>
            <a:off x="1028700" y="3439746"/>
            <a:ext cx="17737432" cy="4492915"/>
            <a:chOff x="0" y="0"/>
            <a:chExt cx="23649910" cy="5990553"/>
          </a:xfrm>
        </p:grpSpPr>
        <p:sp>
          <p:nvSpPr>
            <p:cNvPr id="5" name="AutoShape 5"/>
            <p:cNvSpPr/>
            <p:nvPr/>
          </p:nvSpPr>
          <p:spPr>
            <a:xfrm>
              <a:off x="0" y="0"/>
              <a:ext cx="23649910" cy="4560842"/>
            </a:xfrm>
            <a:prstGeom prst="rect">
              <a:avLst/>
            </a:prstGeom>
            <a:solidFill>
              <a:srgbClr val="FEB06A"/>
            </a:solidFill>
          </p:spPr>
          <p:txBody>
            <a:bodyPr/>
            <a:lstStyle/>
            <a:p>
              <a:endParaRPr lang="fr-CA"/>
            </a:p>
          </p:txBody>
        </p:sp>
        <p:sp>
          <p:nvSpPr>
            <p:cNvPr id="6" name="TextBox 6"/>
            <p:cNvSpPr txBox="1"/>
            <p:nvPr/>
          </p:nvSpPr>
          <p:spPr>
            <a:xfrm>
              <a:off x="869849" y="1449047"/>
              <a:ext cx="19244279" cy="1777049"/>
            </a:xfrm>
            <a:prstGeom prst="rect">
              <a:avLst/>
            </a:prstGeom>
          </p:spPr>
          <p:txBody>
            <a:bodyPr lIns="0" tIns="0" rIns="0" bIns="0" rtlCol="0" anchor="t">
              <a:spAutoFit/>
            </a:bodyPr>
            <a:lstStyle/>
            <a:p>
              <a:pPr algn="l">
                <a:lnSpc>
                  <a:spcPts val="10074"/>
                </a:lnSpc>
              </a:pPr>
              <a:r>
                <a:rPr lang="en-US" sz="9328" b="1" spc="652">
                  <a:solidFill>
                    <a:srgbClr val="FBF6F3"/>
                  </a:solidFill>
                  <a:latin typeface="Montserrat Bold"/>
                  <a:ea typeface="Montserrat Bold"/>
                  <a:cs typeface="Montserrat Bold"/>
                  <a:sym typeface="Montserrat Bold"/>
                </a:rPr>
                <a:t>MACRONUTRIMENTS</a:t>
              </a:r>
            </a:p>
          </p:txBody>
        </p:sp>
        <p:sp>
          <p:nvSpPr>
            <p:cNvPr id="7" name="TextBox 7"/>
            <p:cNvSpPr txBox="1"/>
            <p:nvPr/>
          </p:nvSpPr>
          <p:spPr>
            <a:xfrm>
              <a:off x="869849" y="5355680"/>
              <a:ext cx="12444215" cy="634873"/>
            </a:xfrm>
            <a:prstGeom prst="rect">
              <a:avLst/>
            </a:prstGeom>
          </p:spPr>
          <p:txBody>
            <a:bodyPr lIns="0" tIns="0" rIns="0" bIns="0" rtlCol="0" anchor="t">
              <a:spAutoFit/>
            </a:bodyPr>
            <a:lstStyle/>
            <a:p>
              <a:pPr algn="l">
                <a:lnSpc>
                  <a:spcPts val="4073"/>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22856" y="0"/>
            <a:ext cx="8026763" cy="10431893"/>
          </a:xfrm>
          <a:custGeom>
            <a:avLst/>
            <a:gdLst/>
            <a:ahLst/>
            <a:cxnLst/>
            <a:rect l="l" t="t" r="r" b="b"/>
            <a:pathLst>
              <a:path w="8026763" h="10431893">
                <a:moveTo>
                  <a:pt x="0" y="0"/>
                </a:moveTo>
                <a:lnTo>
                  <a:pt x="8026763" y="0"/>
                </a:lnTo>
                <a:lnTo>
                  <a:pt x="8026763" y="10431893"/>
                </a:lnTo>
                <a:lnTo>
                  <a:pt x="0" y="10431893"/>
                </a:lnTo>
                <a:lnTo>
                  <a:pt x="0" y="0"/>
                </a:lnTo>
                <a:close/>
              </a:path>
            </a:pathLst>
          </a:custGeom>
          <a:blipFill>
            <a:blip r:embed="rId2"/>
            <a:stretch>
              <a:fillRect l="-14981" r="-14981"/>
            </a:stretch>
          </a:blipFill>
        </p:spPr>
        <p:txBody>
          <a:bodyPr/>
          <a:lstStyle/>
          <a:p>
            <a:endParaRPr lang="fr-CA"/>
          </a:p>
        </p:txBody>
      </p:sp>
      <p:grpSp>
        <p:nvGrpSpPr>
          <p:cNvPr id="3" name="Group 3"/>
          <p:cNvGrpSpPr/>
          <p:nvPr/>
        </p:nvGrpSpPr>
        <p:grpSpPr>
          <a:xfrm>
            <a:off x="9259106" y="736706"/>
            <a:ext cx="8000194" cy="8813588"/>
            <a:chOff x="0" y="0"/>
            <a:chExt cx="10666925" cy="11751451"/>
          </a:xfrm>
        </p:grpSpPr>
        <p:sp>
          <p:nvSpPr>
            <p:cNvPr id="4" name="TextBox 4"/>
            <p:cNvSpPr txBox="1"/>
            <p:nvPr/>
          </p:nvSpPr>
          <p:spPr>
            <a:xfrm>
              <a:off x="0" y="-61807"/>
              <a:ext cx="10666925" cy="675894"/>
            </a:xfrm>
            <a:prstGeom prst="rect">
              <a:avLst/>
            </a:prstGeom>
          </p:spPr>
          <p:txBody>
            <a:bodyPr lIns="0" tIns="0" rIns="0" bIns="0" rtlCol="0" anchor="t">
              <a:spAutoFit/>
            </a:bodyPr>
            <a:lstStyle/>
            <a:p>
              <a:pPr algn="l">
                <a:lnSpc>
                  <a:spcPts val="4346"/>
                </a:lnSpc>
              </a:pPr>
              <a:r>
                <a:rPr lang="en-US" sz="3104" b="1" spc="341">
                  <a:solidFill>
                    <a:srgbClr val="FEB06A"/>
                  </a:solidFill>
                  <a:latin typeface="Montserrat Bold"/>
                  <a:ea typeface="Montserrat Bold"/>
                  <a:cs typeface="Montserrat Bold"/>
                  <a:sym typeface="Montserrat Bold"/>
                </a:rPr>
                <a:t>PROTÉINES</a:t>
              </a:r>
            </a:p>
          </p:txBody>
        </p:sp>
        <p:sp>
          <p:nvSpPr>
            <p:cNvPr id="5" name="TextBox 5"/>
            <p:cNvSpPr txBox="1"/>
            <p:nvPr/>
          </p:nvSpPr>
          <p:spPr>
            <a:xfrm>
              <a:off x="0" y="979470"/>
              <a:ext cx="10666925" cy="2285365"/>
            </a:xfrm>
            <a:prstGeom prst="rect">
              <a:avLst/>
            </a:prstGeom>
          </p:spPr>
          <p:txBody>
            <a:bodyPr lIns="0" tIns="0" rIns="0" bIns="0" rtlCol="0" anchor="t">
              <a:spAutoFit/>
            </a:bodyPr>
            <a:lstStyle/>
            <a:p>
              <a:pPr algn="l">
                <a:lnSpc>
                  <a:spcPts val="3487"/>
                </a:lnSpc>
              </a:pPr>
              <a:r>
                <a:rPr lang="en-US" sz="2325" spc="23">
                  <a:solidFill>
                    <a:srgbClr val="FEB06A"/>
                  </a:solidFill>
                  <a:latin typeface="Montserrat Light"/>
                  <a:ea typeface="Montserrat Light"/>
                  <a:cs typeface="Montserrat Light"/>
                  <a:sym typeface="Montserrat Light"/>
                </a:rPr>
                <a:t>Les protéines, ou protides, sont des substances complexes composées de molécules de carbone (C), d’oxygène (O2), d’hydrogène (H) et d’azote (N).</a:t>
              </a:r>
            </a:p>
            <a:p>
              <a:pPr algn="l">
                <a:lnSpc>
                  <a:spcPts val="3487"/>
                </a:lnSpc>
              </a:pPr>
              <a:endParaRPr lang="en-US" sz="2325" spc="23">
                <a:solidFill>
                  <a:srgbClr val="FEB06A"/>
                </a:solidFill>
                <a:latin typeface="Montserrat Light"/>
                <a:ea typeface="Montserrat Light"/>
                <a:cs typeface="Montserrat Light"/>
                <a:sym typeface="Montserrat Light"/>
              </a:endParaRPr>
            </a:p>
          </p:txBody>
        </p:sp>
        <p:sp>
          <p:nvSpPr>
            <p:cNvPr id="6" name="TextBox 6"/>
            <p:cNvSpPr txBox="1"/>
            <p:nvPr/>
          </p:nvSpPr>
          <p:spPr>
            <a:xfrm>
              <a:off x="0" y="4112921"/>
              <a:ext cx="10666925" cy="675894"/>
            </a:xfrm>
            <a:prstGeom prst="rect">
              <a:avLst/>
            </a:prstGeom>
          </p:spPr>
          <p:txBody>
            <a:bodyPr lIns="0" tIns="0" rIns="0" bIns="0" rtlCol="0" anchor="t">
              <a:spAutoFit/>
            </a:bodyPr>
            <a:lstStyle/>
            <a:p>
              <a:pPr algn="l">
                <a:lnSpc>
                  <a:spcPts val="4346"/>
                </a:lnSpc>
              </a:pPr>
              <a:r>
                <a:rPr lang="en-US" sz="3104" b="1" spc="341">
                  <a:solidFill>
                    <a:srgbClr val="FEB06A"/>
                  </a:solidFill>
                  <a:latin typeface="Montserrat Bold"/>
                  <a:ea typeface="Montserrat Bold"/>
                  <a:cs typeface="Montserrat Bold"/>
                  <a:sym typeface="Montserrat Bold"/>
                </a:rPr>
                <a:t>LIPIDES</a:t>
              </a:r>
            </a:p>
          </p:txBody>
        </p:sp>
        <p:sp>
          <p:nvSpPr>
            <p:cNvPr id="7" name="TextBox 7"/>
            <p:cNvSpPr txBox="1"/>
            <p:nvPr/>
          </p:nvSpPr>
          <p:spPr>
            <a:xfrm>
              <a:off x="0" y="5154198"/>
              <a:ext cx="10666925" cy="2285365"/>
            </a:xfrm>
            <a:prstGeom prst="rect">
              <a:avLst/>
            </a:prstGeom>
          </p:spPr>
          <p:txBody>
            <a:bodyPr lIns="0" tIns="0" rIns="0" bIns="0" rtlCol="0" anchor="t">
              <a:spAutoFit/>
            </a:bodyPr>
            <a:lstStyle/>
            <a:p>
              <a:pPr algn="l">
                <a:lnSpc>
                  <a:spcPts val="3487"/>
                </a:lnSpc>
              </a:pPr>
              <a:r>
                <a:rPr lang="en-US" sz="2325" spc="23">
                  <a:solidFill>
                    <a:srgbClr val="FEB06A"/>
                  </a:solidFill>
                  <a:latin typeface="Montserrat Light"/>
                  <a:ea typeface="Montserrat Light"/>
                  <a:cs typeface="Montserrat Light"/>
                  <a:sym typeface="Montserrat Light"/>
                </a:rPr>
                <a:t>Les lipides, ou matières grasses, sont des substances plus ou moins complexes composées de molécules de carbone (C), d’oxygène (O2) et d’hydrogène (H).</a:t>
              </a:r>
            </a:p>
            <a:p>
              <a:pPr algn="l">
                <a:lnSpc>
                  <a:spcPts val="3487"/>
                </a:lnSpc>
              </a:pPr>
              <a:endParaRPr lang="en-US" sz="2325" spc="23">
                <a:solidFill>
                  <a:srgbClr val="FEB06A"/>
                </a:solidFill>
                <a:latin typeface="Montserrat Light"/>
                <a:ea typeface="Montserrat Light"/>
                <a:cs typeface="Montserrat Light"/>
                <a:sym typeface="Montserrat Light"/>
              </a:endParaRPr>
            </a:p>
          </p:txBody>
        </p:sp>
        <p:sp>
          <p:nvSpPr>
            <p:cNvPr id="8" name="TextBox 8"/>
            <p:cNvSpPr txBox="1"/>
            <p:nvPr/>
          </p:nvSpPr>
          <p:spPr>
            <a:xfrm>
              <a:off x="0" y="8287649"/>
              <a:ext cx="10666925" cy="675894"/>
            </a:xfrm>
            <a:prstGeom prst="rect">
              <a:avLst/>
            </a:prstGeom>
          </p:spPr>
          <p:txBody>
            <a:bodyPr lIns="0" tIns="0" rIns="0" bIns="0" rtlCol="0" anchor="t">
              <a:spAutoFit/>
            </a:bodyPr>
            <a:lstStyle/>
            <a:p>
              <a:pPr algn="l">
                <a:lnSpc>
                  <a:spcPts val="4346"/>
                </a:lnSpc>
              </a:pPr>
              <a:r>
                <a:rPr lang="en-US" sz="3104" b="1" spc="341">
                  <a:solidFill>
                    <a:srgbClr val="FEB06A"/>
                  </a:solidFill>
                  <a:latin typeface="Montserrat Bold"/>
                  <a:ea typeface="Montserrat Bold"/>
                  <a:cs typeface="Montserrat Bold"/>
                  <a:sym typeface="Montserrat Bold"/>
                </a:rPr>
                <a:t>GLUCIDES</a:t>
              </a:r>
            </a:p>
          </p:txBody>
        </p:sp>
        <p:sp>
          <p:nvSpPr>
            <p:cNvPr id="9" name="TextBox 9"/>
            <p:cNvSpPr txBox="1"/>
            <p:nvPr/>
          </p:nvSpPr>
          <p:spPr>
            <a:xfrm>
              <a:off x="0" y="9328926"/>
              <a:ext cx="10666925" cy="2285365"/>
            </a:xfrm>
            <a:prstGeom prst="rect">
              <a:avLst/>
            </a:prstGeom>
          </p:spPr>
          <p:txBody>
            <a:bodyPr lIns="0" tIns="0" rIns="0" bIns="0" rtlCol="0" anchor="t">
              <a:spAutoFit/>
            </a:bodyPr>
            <a:lstStyle/>
            <a:p>
              <a:pPr algn="l">
                <a:lnSpc>
                  <a:spcPts val="3487"/>
                </a:lnSpc>
              </a:pPr>
              <a:r>
                <a:rPr lang="en-US" sz="2325" spc="23">
                  <a:solidFill>
                    <a:srgbClr val="FEB06A"/>
                  </a:solidFill>
                  <a:latin typeface="Montserrat Light"/>
                  <a:ea typeface="Montserrat Light"/>
                  <a:cs typeface="Montserrat Light"/>
                  <a:sym typeface="Montserrat Light"/>
                </a:rPr>
                <a:t>Les glucides sont des sucres simples ou complexes composés de molécules de carbone (C), d’oxygène (O2), et d’hydrogène (H).</a:t>
              </a:r>
            </a:p>
            <a:p>
              <a:pPr algn="l">
                <a:lnSpc>
                  <a:spcPts val="3487"/>
                </a:lnSpc>
              </a:pPr>
              <a:endParaRPr lang="en-US" sz="2325" spc="23">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6088479" y="1028700"/>
            <a:ext cx="12445833" cy="8229600"/>
          </a:xfrm>
          <a:prstGeom prst="rect">
            <a:avLst/>
          </a:prstGeom>
          <a:solidFill>
            <a:srgbClr val="FEB06A"/>
          </a:solidFill>
        </p:spPr>
        <p:txBody>
          <a:bodyPr/>
          <a:lstStyle/>
          <a:p>
            <a:endParaRPr lang="fr-CA"/>
          </a:p>
        </p:txBody>
      </p:sp>
      <p:sp>
        <p:nvSpPr>
          <p:cNvPr id="3" name="Freeform 3"/>
          <p:cNvSpPr/>
          <p:nvPr/>
        </p:nvSpPr>
        <p:spPr>
          <a:xfrm>
            <a:off x="248918" y="1028700"/>
            <a:ext cx="5658256" cy="2685245"/>
          </a:xfrm>
          <a:custGeom>
            <a:avLst/>
            <a:gdLst/>
            <a:ahLst/>
            <a:cxnLst/>
            <a:rect l="l" t="t" r="r" b="b"/>
            <a:pathLst>
              <a:path w="5658256" h="2685245">
                <a:moveTo>
                  <a:pt x="0" y="0"/>
                </a:moveTo>
                <a:lnTo>
                  <a:pt x="5658256" y="0"/>
                </a:lnTo>
                <a:lnTo>
                  <a:pt x="5658256" y="2685245"/>
                </a:lnTo>
                <a:lnTo>
                  <a:pt x="0" y="2685245"/>
                </a:lnTo>
                <a:lnTo>
                  <a:pt x="0" y="0"/>
                </a:lnTo>
                <a:close/>
              </a:path>
            </a:pathLst>
          </a:custGeom>
          <a:blipFill>
            <a:blip r:embed="rId2"/>
            <a:stretch>
              <a:fillRect t="-16950" b="-23439"/>
            </a:stretch>
          </a:blipFill>
        </p:spPr>
        <p:txBody>
          <a:bodyPr/>
          <a:lstStyle/>
          <a:p>
            <a:endParaRPr lang="fr-CA"/>
          </a:p>
        </p:txBody>
      </p:sp>
      <p:grpSp>
        <p:nvGrpSpPr>
          <p:cNvPr id="4" name="Group 4"/>
          <p:cNvGrpSpPr/>
          <p:nvPr/>
        </p:nvGrpSpPr>
        <p:grpSpPr>
          <a:xfrm>
            <a:off x="6088479" y="651343"/>
            <a:ext cx="11699406" cy="8984313"/>
            <a:chOff x="0" y="0"/>
            <a:chExt cx="15599207" cy="11979084"/>
          </a:xfrm>
        </p:grpSpPr>
        <p:sp>
          <p:nvSpPr>
            <p:cNvPr id="5" name="TextBox 5"/>
            <p:cNvSpPr txBox="1"/>
            <p:nvPr/>
          </p:nvSpPr>
          <p:spPr>
            <a:xfrm>
              <a:off x="0" y="-66675"/>
              <a:ext cx="15599207" cy="699644"/>
            </a:xfrm>
            <a:prstGeom prst="rect">
              <a:avLst/>
            </a:prstGeom>
          </p:spPr>
          <p:txBody>
            <a:bodyPr lIns="0" tIns="0" rIns="0" bIns="0" rtlCol="0" anchor="t">
              <a:spAutoFit/>
            </a:bodyPr>
            <a:lstStyle/>
            <a:p>
              <a:pPr algn="l">
                <a:lnSpc>
                  <a:spcPts val="4446"/>
                </a:lnSpc>
              </a:pPr>
              <a:endParaRPr/>
            </a:p>
          </p:txBody>
        </p:sp>
        <p:sp>
          <p:nvSpPr>
            <p:cNvPr id="6" name="TextBox 6"/>
            <p:cNvSpPr txBox="1"/>
            <p:nvPr/>
          </p:nvSpPr>
          <p:spPr>
            <a:xfrm>
              <a:off x="0" y="1008286"/>
              <a:ext cx="15599207" cy="10970799"/>
            </a:xfrm>
            <a:prstGeom prst="rect">
              <a:avLst/>
            </a:prstGeom>
          </p:spPr>
          <p:txBody>
            <a:bodyPr lIns="0" tIns="0" rIns="0" bIns="0" rtlCol="0" anchor="t">
              <a:spAutoFit/>
            </a:bodyPr>
            <a:lstStyle/>
            <a:p>
              <a:pPr algn="l">
                <a:lnSpc>
                  <a:spcPts val="3567"/>
                </a:lnSpc>
              </a:pPr>
              <a:r>
                <a:rPr lang="en-US" sz="2378" spc="23">
                  <a:solidFill>
                    <a:srgbClr val="FBF6F3"/>
                  </a:solidFill>
                  <a:latin typeface="Montserrat Light"/>
                  <a:ea typeface="Montserrat Light"/>
                  <a:cs typeface="Montserrat Light"/>
                  <a:sym typeface="Montserrat Light"/>
                </a:rPr>
                <a:t>Les protéines sont des nutriments essentiels composés d’acides aminés (petites unités qui s’assemblent pour former les protéines et participent à la croissance et à la réparation des tissus). </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Les protéines se classent en </a:t>
              </a:r>
              <a:r>
                <a:rPr lang="en-US" sz="2378" b="1" spc="23">
                  <a:solidFill>
                    <a:srgbClr val="FBF6F3"/>
                  </a:solidFill>
                  <a:latin typeface="Montserrat Bold"/>
                  <a:ea typeface="Montserrat Bold"/>
                  <a:cs typeface="Montserrat Bold"/>
                  <a:sym typeface="Montserrat Bold"/>
                </a:rPr>
                <a:t>deux catégories </a:t>
              </a:r>
              <a:r>
                <a:rPr lang="en-US" sz="2378" spc="23">
                  <a:solidFill>
                    <a:srgbClr val="FBF6F3"/>
                  </a:solidFill>
                  <a:latin typeface="Montserrat Light"/>
                  <a:ea typeface="Montserrat Light"/>
                  <a:cs typeface="Montserrat Light"/>
                  <a:sym typeface="Montserrat Light"/>
                </a:rPr>
                <a:t>: </a:t>
              </a:r>
            </a:p>
            <a:p>
              <a:pPr algn="l">
                <a:lnSpc>
                  <a:spcPts val="3567"/>
                </a:lnSpc>
              </a:pPr>
              <a:endParaRPr lang="en-US" sz="2378" spc="23">
                <a:solidFill>
                  <a:srgbClr val="FBF6F3"/>
                </a:solidFill>
                <a:latin typeface="Montserrat Light"/>
                <a:ea typeface="Montserrat Light"/>
                <a:cs typeface="Montserrat Light"/>
                <a:sym typeface="Montserrat Light"/>
              </a:endParaRPr>
            </a:p>
            <a:p>
              <a:pPr marL="513508" lvl="1" indent="-256754" algn="l">
                <a:lnSpc>
                  <a:spcPts val="3567"/>
                </a:lnSpc>
                <a:buAutoNum type="arabicPeriod"/>
              </a:pPr>
              <a:r>
                <a:rPr lang="en-US" sz="2378" b="1" spc="23">
                  <a:solidFill>
                    <a:srgbClr val="FBF6F3"/>
                  </a:solidFill>
                  <a:latin typeface="Montserrat Bold"/>
                  <a:ea typeface="Montserrat Bold"/>
                  <a:cs typeface="Montserrat Bold"/>
                  <a:sym typeface="Montserrat Bold"/>
                </a:rPr>
                <a:t>Complètes </a:t>
              </a:r>
            </a:p>
            <a:p>
              <a:pPr marL="513508" lvl="1" indent="-256754" algn="l">
                <a:lnSpc>
                  <a:spcPts val="3567"/>
                </a:lnSpc>
                <a:buAutoNum type="arabicPeriod"/>
              </a:pPr>
              <a:r>
                <a:rPr lang="en-US" sz="2378" b="1" spc="23">
                  <a:solidFill>
                    <a:srgbClr val="FBF6F3"/>
                  </a:solidFill>
                  <a:latin typeface="Montserrat Bold"/>
                  <a:ea typeface="Montserrat Bold"/>
                  <a:cs typeface="Montserrat Bold"/>
                  <a:sym typeface="Montserrat Bold"/>
                </a:rPr>
                <a:t>Incomplètes</a:t>
              </a:r>
            </a:p>
            <a:p>
              <a:pPr algn="l">
                <a:lnSpc>
                  <a:spcPts val="3567"/>
                </a:lnSpc>
              </a:pPr>
              <a:endParaRPr lang="en-US" sz="2378" b="1" spc="23">
                <a:solidFill>
                  <a:srgbClr val="FBF6F3"/>
                </a:solidFill>
                <a:latin typeface="Montserrat Bold"/>
                <a:ea typeface="Montserrat Bold"/>
                <a:cs typeface="Montserrat Bold"/>
                <a:sym typeface="Montserrat Bold"/>
              </a:endParaRPr>
            </a:p>
            <a:p>
              <a:pPr algn="l">
                <a:lnSpc>
                  <a:spcPts val="267"/>
                </a:lnSpc>
              </a:pPr>
              <a:endParaRPr lang="en-US" sz="2378" b="1" spc="23">
                <a:solidFill>
                  <a:srgbClr val="FBF6F3"/>
                </a:solidFill>
                <a:latin typeface="Montserrat Bold"/>
                <a:ea typeface="Montserrat Bold"/>
                <a:cs typeface="Montserrat Bold"/>
                <a:sym typeface="Montserrat Bold"/>
              </a:endParaRPr>
            </a:p>
            <a:p>
              <a:pPr marL="513508" lvl="1" indent="-256754" algn="l">
                <a:lnSpc>
                  <a:spcPts val="3567"/>
                </a:lnSpc>
                <a:buFont typeface="Arial"/>
                <a:buChar char="•"/>
              </a:pPr>
              <a:r>
                <a:rPr lang="en-US" sz="2378" spc="23">
                  <a:solidFill>
                    <a:srgbClr val="FBF6F3"/>
                  </a:solidFill>
                  <a:latin typeface="Montserrat Light"/>
                  <a:ea typeface="Montserrat Light"/>
                  <a:cs typeface="Montserrat Light"/>
                  <a:sym typeface="Montserrat Light"/>
                </a:rPr>
                <a:t>Les protéines complètes contiennent tous les acides aminés essentiels (éléments de base nécessaires à la vie et que le corps ne peut pas fabriquer).</a:t>
              </a:r>
            </a:p>
            <a:p>
              <a:pPr marL="513508" lvl="1" indent="-256754" algn="l">
                <a:lnSpc>
                  <a:spcPts val="3567"/>
                </a:lnSpc>
                <a:buFont typeface="Arial"/>
                <a:buChar char="•"/>
              </a:pPr>
              <a:r>
                <a:rPr lang="en-US" sz="2378" spc="23">
                  <a:solidFill>
                    <a:srgbClr val="FBF6F3"/>
                  </a:solidFill>
                  <a:latin typeface="Montserrat Light"/>
                  <a:ea typeface="Montserrat Light"/>
                  <a:cs typeface="Montserrat Light"/>
                  <a:sym typeface="Montserrat Light"/>
                </a:rPr>
                <a:t>Les protéines incomplètes sont déficientes en un ou plusieurs acides aminés essentiels.</a:t>
              </a:r>
            </a:p>
            <a:p>
              <a:pPr marL="38529" lvl="1" indent="-19264" algn="l">
                <a:lnSpc>
                  <a:spcPts val="267"/>
                </a:lnSpc>
                <a:buFont typeface="Arial"/>
                <a:buChar char="•"/>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Pour assurer la santé et la croissance, les aliments contenant des protéines incomplètes doivent être associés.</a:t>
              </a:r>
            </a:p>
            <a:p>
              <a:pPr algn="l">
                <a:lnSpc>
                  <a:spcPts val="3567"/>
                </a:lnSpc>
              </a:pPr>
              <a:r>
                <a:rPr lang="en-US" sz="2378" u="sng" spc="23">
                  <a:solidFill>
                    <a:srgbClr val="FBF6F3"/>
                  </a:solidFill>
                  <a:latin typeface="Montserrat Light"/>
                  <a:ea typeface="Montserrat Light"/>
                  <a:cs typeface="Montserrat Light"/>
                  <a:sym typeface="Montserrat Light"/>
                </a:rPr>
                <a:t>Exemple </a:t>
              </a:r>
              <a:r>
                <a:rPr lang="en-US" sz="2378" spc="23">
                  <a:solidFill>
                    <a:srgbClr val="FBF6F3"/>
                  </a:solidFill>
                  <a:latin typeface="Montserrat Light"/>
                  <a:ea typeface="Montserrat Light"/>
                  <a:cs typeface="Montserrat Light"/>
                  <a:sym typeface="Montserrat Light"/>
                </a:rPr>
                <a:t>: légumineuses + céréales ou noix/graines = protéines complètes.</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112"/>
                </a:lnSpc>
              </a:pPr>
              <a:endParaRPr lang="en-US" sz="2378" spc="23">
                <a:solidFill>
                  <a:srgbClr val="FBF6F3"/>
                </a:solidFill>
                <a:latin typeface="Montserrat Light"/>
                <a:ea typeface="Montserrat Light"/>
                <a:cs typeface="Montserrat Light"/>
                <a:sym typeface="Montserrat Light"/>
              </a:endParaRPr>
            </a:p>
          </p:txBody>
        </p:sp>
      </p:grpSp>
      <p:sp>
        <p:nvSpPr>
          <p:cNvPr id="7" name="TextBox 7"/>
          <p:cNvSpPr txBox="1"/>
          <p:nvPr/>
        </p:nvSpPr>
        <p:spPr>
          <a:xfrm>
            <a:off x="248918" y="3288963"/>
            <a:ext cx="5658256" cy="4902454"/>
          </a:xfrm>
          <a:prstGeom prst="rect">
            <a:avLst/>
          </a:prstGeom>
        </p:spPr>
        <p:txBody>
          <a:bodyPr lIns="0" tIns="0" rIns="0" bIns="0" rtlCol="0" anchor="t">
            <a:spAutoFit/>
          </a:bodyPr>
          <a:lstStyle/>
          <a:p>
            <a:pPr algn="l">
              <a:lnSpc>
                <a:spcPts val="9724"/>
              </a:lnSpc>
            </a:pPr>
            <a:r>
              <a:rPr lang="en-US" sz="7717" b="1" spc="69">
                <a:solidFill>
                  <a:srgbClr val="FEB06A"/>
                </a:solidFill>
                <a:latin typeface="Montserrat Bold"/>
                <a:ea typeface="Montserrat Bold"/>
                <a:cs typeface="Montserrat Bold"/>
                <a:sym typeface="Montserrat Bold"/>
              </a:rPr>
              <a:t>Les protéines et leurs fonctions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87733" y="-362211"/>
            <a:ext cx="18663466" cy="5505711"/>
          </a:xfrm>
          <a:custGeom>
            <a:avLst/>
            <a:gdLst/>
            <a:ahLst/>
            <a:cxnLst/>
            <a:rect l="l" t="t" r="r" b="b"/>
            <a:pathLst>
              <a:path w="18663466" h="5505711">
                <a:moveTo>
                  <a:pt x="0" y="0"/>
                </a:moveTo>
                <a:lnTo>
                  <a:pt x="18663466" y="0"/>
                </a:lnTo>
                <a:lnTo>
                  <a:pt x="18663466" y="5505711"/>
                </a:lnTo>
                <a:lnTo>
                  <a:pt x="0" y="5505711"/>
                </a:lnTo>
                <a:lnTo>
                  <a:pt x="0" y="0"/>
                </a:lnTo>
                <a:close/>
              </a:path>
            </a:pathLst>
          </a:custGeom>
          <a:blipFill>
            <a:blip r:embed="rId2"/>
            <a:stretch>
              <a:fillRect t="-62923" b="-62923"/>
            </a:stretch>
          </a:blipFill>
        </p:spPr>
        <p:txBody>
          <a:bodyPr/>
          <a:lstStyle/>
          <a:p>
            <a:endParaRPr lang="fr-CA"/>
          </a:p>
        </p:txBody>
      </p:sp>
      <p:sp>
        <p:nvSpPr>
          <p:cNvPr id="3" name="AutoShape 3"/>
          <p:cNvSpPr/>
          <p:nvPr/>
        </p:nvSpPr>
        <p:spPr>
          <a:xfrm>
            <a:off x="1028700" y="1028700"/>
            <a:ext cx="7943022" cy="8229600"/>
          </a:xfrm>
          <a:prstGeom prst="rect">
            <a:avLst/>
          </a:prstGeom>
          <a:solidFill>
            <a:srgbClr val="FBF6F3"/>
          </a:solidFill>
        </p:spPr>
        <p:txBody>
          <a:bodyPr/>
          <a:lstStyle/>
          <a:p>
            <a:endParaRPr lang="fr-CA"/>
          </a:p>
        </p:txBody>
      </p:sp>
      <p:sp>
        <p:nvSpPr>
          <p:cNvPr id="4" name="AutoShape 4"/>
          <p:cNvSpPr/>
          <p:nvPr/>
        </p:nvSpPr>
        <p:spPr>
          <a:xfrm>
            <a:off x="9316278" y="1028700"/>
            <a:ext cx="7943022" cy="8229600"/>
          </a:xfrm>
          <a:prstGeom prst="rect">
            <a:avLst/>
          </a:prstGeom>
          <a:solidFill>
            <a:srgbClr val="FBF6F3"/>
          </a:solidFill>
        </p:spPr>
        <p:txBody>
          <a:bodyPr/>
          <a:lstStyle/>
          <a:p>
            <a:endParaRPr lang="fr-CA"/>
          </a:p>
        </p:txBody>
      </p:sp>
      <p:sp>
        <p:nvSpPr>
          <p:cNvPr id="5" name="Freeform 5"/>
          <p:cNvSpPr/>
          <p:nvPr/>
        </p:nvSpPr>
        <p:spPr>
          <a:xfrm>
            <a:off x="2445320" y="1610091"/>
            <a:ext cx="5544495" cy="4324706"/>
          </a:xfrm>
          <a:custGeom>
            <a:avLst/>
            <a:gdLst/>
            <a:ahLst/>
            <a:cxnLst/>
            <a:rect l="l" t="t" r="r" b="b"/>
            <a:pathLst>
              <a:path w="5544495" h="4324706">
                <a:moveTo>
                  <a:pt x="0" y="0"/>
                </a:moveTo>
                <a:lnTo>
                  <a:pt x="5544496" y="0"/>
                </a:lnTo>
                <a:lnTo>
                  <a:pt x="5544496" y="4324707"/>
                </a:lnTo>
                <a:lnTo>
                  <a:pt x="0" y="4324707"/>
                </a:lnTo>
                <a:lnTo>
                  <a:pt x="0" y="0"/>
                </a:lnTo>
                <a:close/>
              </a:path>
            </a:pathLst>
          </a:custGeom>
          <a:blipFill>
            <a:blip r:embed="rId3"/>
            <a:stretch>
              <a:fillRect/>
            </a:stretch>
          </a:blipFill>
        </p:spPr>
        <p:txBody>
          <a:bodyPr/>
          <a:lstStyle/>
          <a:p>
            <a:endParaRPr lang="fr-CA"/>
          </a:p>
        </p:txBody>
      </p:sp>
      <p:sp>
        <p:nvSpPr>
          <p:cNvPr id="6" name="Freeform 6"/>
          <p:cNvSpPr/>
          <p:nvPr/>
        </p:nvSpPr>
        <p:spPr>
          <a:xfrm>
            <a:off x="10718865" y="1657182"/>
            <a:ext cx="5137848" cy="4277616"/>
          </a:xfrm>
          <a:custGeom>
            <a:avLst/>
            <a:gdLst/>
            <a:ahLst/>
            <a:cxnLst/>
            <a:rect l="l" t="t" r="r" b="b"/>
            <a:pathLst>
              <a:path w="5137848" h="4277616">
                <a:moveTo>
                  <a:pt x="0" y="0"/>
                </a:moveTo>
                <a:lnTo>
                  <a:pt x="5137848" y="0"/>
                </a:lnTo>
                <a:lnTo>
                  <a:pt x="5137848" y="4277616"/>
                </a:lnTo>
                <a:lnTo>
                  <a:pt x="0" y="4277616"/>
                </a:lnTo>
                <a:lnTo>
                  <a:pt x="0" y="0"/>
                </a:lnTo>
                <a:close/>
              </a:path>
            </a:pathLst>
          </a:custGeom>
          <a:blipFill>
            <a:blip r:embed="rId4"/>
            <a:stretch>
              <a:fillRect t="-2757" b="-18260"/>
            </a:stretch>
          </a:blipFill>
        </p:spPr>
        <p:txBody>
          <a:bodyPr/>
          <a:lstStyle/>
          <a:p>
            <a:endParaRPr lang="fr-CA"/>
          </a:p>
        </p:txBody>
      </p:sp>
      <p:grpSp>
        <p:nvGrpSpPr>
          <p:cNvPr id="7" name="Group 7"/>
          <p:cNvGrpSpPr/>
          <p:nvPr/>
        </p:nvGrpSpPr>
        <p:grpSpPr>
          <a:xfrm>
            <a:off x="1434777" y="6563279"/>
            <a:ext cx="7130868" cy="3045124"/>
            <a:chOff x="0" y="0"/>
            <a:chExt cx="9507824" cy="4060165"/>
          </a:xfrm>
        </p:grpSpPr>
        <p:sp>
          <p:nvSpPr>
            <p:cNvPr id="8" name="TextBox 8"/>
            <p:cNvSpPr txBox="1"/>
            <p:nvPr/>
          </p:nvSpPr>
          <p:spPr>
            <a:xfrm>
              <a:off x="0" y="0"/>
              <a:ext cx="9507824" cy="660400"/>
            </a:xfrm>
            <a:prstGeom prst="rect">
              <a:avLst/>
            </a:prstGeom>
          </p:spPr>
          <p:txBody>
            <a:bodyPr lIns="0" tIns="0" rIns="0" bIns="0" rtlCol="0" anchor="t">
              <a:spAutoFit/>
            </a:bodyPr>
            <a:lstStyle/>
            <a:p>
              <a:pPr algn="ctr">
                <a:lnSpc>
                  <a:spcPts val="3917"/>
                </a:lnSpc>
              </a:pPr>
              <a:r>
                <a:rPr lang="en-US" sz="3264" b="1" spc="241">
                  <a:solidFill>
                    <a:srgbClr val="FEB06A"/>
                  </a:solidFill>
                  <a:latin typeface="Montserrat Bold"/>
                  <a:ea typeface="Montserrat Bold"/>
                  <a:cs typeface="Montserrat Bold"/>
                  <a:sym typeface="Montserrat Bold"/>
                </a:rPr>
                <a:t>Protéine complète</a:t>
              </a:r>
            </a:p>
          </p:txBody>
        </p:sp>
        <p:sp>
          <p:nvSpPr>
            <p:cNvPr id="9" name="TextBox 9"/>
            <p:cNvSpPr txBox="1"/>
            <p:nvPr/>
          </p:nvSpPr>
          <p:spPr>
            <a:xfrm>
              <a:off x="0" y="1154661"/>
              <a:ext cx="9507824" cy="2494024"/>
            </a:xfrm>
            <a:prstGeom prst="rect">
              <a:avLst/>
            </a:prstGeom>
          </p:spPr>
          <p:txBody>
            <a:bodyPr lIns="0" tIns="0" rIns="0" bIns="0" rtlCol="0" anchor="t">
              <a:spAutoFit/>
            </a:bodyPr>
            <a:lstStyle/>
            <a:p>
              <a:pPr marL="438284" lvl="1" indent="-219142" algn="ctr">
                <a:lnSpc>
                  <a:spcPts val="3045"/>
                </a:lnSpc>
                <a:buFont typeface="Arial"/>
                <a:buChar char="•"/>
              </a:pPr>
              <a:r>
                <a:rPr lang="en-US" sz="2030" spc="20">
                  <a:solidFill>
                    <a:srgbClr val="FEB06A"/>
                  </a:solidFill>
                  <a:latin typeface="Montserrat Light"/>
                  <a:ea typeface="Montserrat Light"/>
                  <a:cs typeface="Montserrat Light"/>
                  <a:sym typeface="Montserrat Light"/>
                </a:rPr>
                <a:t>Viande (bœuf, poulet, porc)</a:t>
              </a:r>
            </a:p>
            <a:p>
              <a:pPr marL="438284" lvl="1" indent="-219142" algn="ctr">
                <a:lnSpc>
                  <a:spcPts val="3045"/>
                </a:lnSpc>
                <a:buFont typeface="Arial"/>
                <a:buChar char="•"/>
              </a:pPr>
              <a:r>
                <a:rPr lang="en-US" sz="2030" spc="20">
                  <a:solidFill>
                    <a:srgbClr val="FEB06A"/>
                  </a:solidFill>
                  <a:latin typeface="Montserrat Light"/>
                  <a:ea typeface="Montserrat Light"/>
                  <a:cs typeface="Montserrat Light"/>
                  <a:sym typeface="Montserrat Light"/>
                </a:rPr>
                <a:t>Poissons et fruits de mer</a:t>
              </a:r>
            </a:p>
            <a:p>
              <a:pPr marL="438284" lvl="1" indent="-219142" algn="ctr">
                <a:lnSpc>
                  <a:spcPts val="3045"/>
                </a:lnSpc>
                <a:buFont typeface="Arial"/>
                <a:buChar char="•"/>
              </a:pPr>
              <a:r>
                <a:rPr lang="en-US" sz="2030" spc="20">
                  <a:solidFill>
                    <a:srgbClr val="FEB06A"/>
                  </a:solidFill>
                  <a:latin typeface="Montserrat Light"/>
                  <a:ea typeface="Montserrat Light"/>
                  <a:cs typeface="Montserrat Light"/>
                  <a:sym typeface="Montserrat Light"/>
                </a:rPr>
                <a:t>Œufs</a:t>
              </a:r>
            </a:p>
            <a:p>
              <a:pPr marL="438284" lvl="1" indent="-219142" algn="ctr">
                <a:lnSpc>
                  <a:spcPts val="3045"/>
                </a:lnSpc>
                <a:buFont typeface="Arial"/>
                <a:buChar char="•"/>
              </a:pPr>
              <a:r>
                <a:rPr lang="en-US" sz="2030" spc="20">
                  <a:solidFill>
                    <a:srgbClr val="FEB06A"/>
                  </a:solidFill>
                  <a:latin typeface="Montserrat Light"/>
                  <a:ea typeface="Montserrat Light"/>
                  <a:cs typeface="Montserrat Light"/>
                  <a:sym typeface="Montserrat Light"/>
                </a:rPr>
                <a:t>Produits laitiers (lait, fromage, yogourt)</a:t>
              </a:r>
            </a:p>
            <a:p>
              <a:pPr algn="ctr">
                <a:lnSpc>
                  <a:spcPts val="3045"/>
                </a:lnSpc>
              </a:pPr>
              <a:endParaRPr lang="en-US" sz="2030" spc="20">
                <a:solidFill>
                  <a:srgbClr val="FEB06A"/>
                </a:solidFill>
                <a:latin typeface="Montserrat Light"/>
                <a:ea typeface="Montserrat Light"/>
                <a:cs typeface="Montserrat Light"/>
                <a:sym typeface="Montserrat Light"/>
              </a:endParaRPr>
            </a:p>
          </p:txBody>
        </p:sp>
      </p:grpSp>
      <p:grpSp>
        <p:nvGrpSpPr>
          <p:cNvPr id="10" name="Group 10"/>
          <p:cNvGrpSpPr/>
          <p:nvPr/>
        </p:nvGrpSpPr>
        <p:grpSpPr>
          <a:xfrm>
            <a:off x="9722355" y="6563279"/>
            <a:ext cx="7130868" cy="2597069"/>
            <a:chOff x="0" y="0"/>
            <a:chExt cx="9507824" cy="3462759"/>
          </a:xfrm>
        </p:grpSpPr>
        <p:sp>
          <p:nvSpPr>
            <p:cNvPr id="11" name="TextBox 11"/>
            <p:cNvSpPr txBox="1"/>
            <p:nvPr/>
          </p:nvSpPr>
          <p:spPr>
            <a:xfrm>
              <a:off x="0" y="9525"/>
              <a:ext cx="9507824" cy="638175"/>
            </a:xfrm>
            <a:prstGeom prst="rect">
              <a:avLst/>
            </a:prstGeom>
          </p:spPr>
          <p:txBody>
            <a:bodyPr lIns="0" tIns="0" rIns="0" bIns="0" rtlCol="0" anchor="t">
              <a:spAutoFit/>
            </a:bodyPr>
            <a:lstStyle/>
            <a:p>
              <a:pPr algn="ctr">
                <a:lnSpc>
                  <a:spcPts val="3869"/>
                </a:lnSpc>
              </a:pPr>
              <a:r>
                <a:rPr lang="en-US" sz="3225" b="1" spc="238">
                  <a:solidFill>
                    <a:srgbClr val="FEB06A"/>
                  </a:solidFill>
                  <a:latin typeface="Montserrat Bold"/>
                  <a:ea typeface="Montserrat Bold"/>
                  <a:cs typeface="Montserrat Bold"/>
                  <a:sym typeface="Montserrat Bold"/>
                </a:rPr>
                <a:t>Protéine incomplète</a:t>
              </a:r>
            </a:p>
          </p:txBody>
        </p:sp>
        <p:sp>
          <p:nvSpPr>
            <p:cNvPr id="12" name="TextBox 12"/>
            <p:cNvSpPr txBox="1"/>
            <p:nvPr/>
          </p:nvSpPr>
          <p:spPr>
            <a:xfrm>
              <a:off x="0" y="1065761"/>
              <a:ext cx="9507824" cy="1985518"/>
            </a:xfrm>
            <a:prstGeom prst="rect">
              <a:avLst/>
            </a:prstGeom>
          </p:spPr>
          <p:txBody>
            <a:bodyPr lIns="0" tIns="0" rIns="0" bIns="0" rtlCol="0" anchor="t">
              <a:spAutoFit/>
            </a:bodyPr>
            <a:lstStyle/>
            <a:p>
              <a:pPr marL="440436" lvl="1" indent="-220218" algn="ctr">
                <a:lnSpc>
                  <a:spcPts val="3060"/>
                </a:lnSpc>
                <a:buFont typeface="Arial"/>
                <a:buChar char="•"/>
              </a:pPr>
              <a:r>
                <a:rPr lang="en-US" sz="2039" spc="20">
                  <a:solidFill>
                    <a:srgbClr val="FEB06A"/>
                  </a:solidFill>
                  <a:latin typeface="Montserrat Light"/>
                  <a:ea typeface="Montserrat Light"/>
                  <a:cs typeface="Montserrat Light"/>
                  <a:sym typeface="Montserrat Light"/>
                </a:rPr>
                <a:t>Légumineuses (haricots, lentilles, pois)</a:t>
              </a:r>
            </a:p>
            <a:p>
              <a:pPr marL="440436" lvl="1" indent="-220218" algn="ctr">
                <a:lnSpc>
                  <a:spcPts val="3060"/>
                </a:lnSpc>
                <a:buFont typeface="Arial"/>
                <a:buChar char="•"/>
              </a:pPr>
              <a:r>
                <a:rPr lang="en-US" sz="2039" spc="20">
                  <a:solidFill>
                    <a:srgbClr val="FEB06A"/>
                  </a:solidFill>
                  <a:latin typeface="Montserrat Light"/>
                  <a:ea typeface="Montserrat Light"/>
                  <a:cs typeface="Montserrat Light"/>
                  <a:sym typeface="Montserrat Light"/>
                </a:rPr>
                <a:t>Céréales (riz, blé, avoine)</a:t>
              </a:r>
            </a:p>
            <a:p>
              <a:pPr marL="440436" lvl="1" indent="-220218" algn="ctr">
                <a:lnSpc>
                  <a:spcPts val="3060"/>
                </a:lnSpc>
                <a:buFont typeface="Arial"/>
                <a:buChar char="•"/>
              </a:pPr>
              <a:r>
                <a:rPr lang="en-US" sz="2039" spc="20">
                  <a:solidFill>
                    <a:srgbClr val="FEB06A"/>
                  </a:solidFill>
                  <a:latin typeface="Montserrat Light"/>
                  <a:ea typeface="Montserrat Light"/>
                  <a:cs typeface="Montserrat Light"/>
                  <a:sym typeface="Montserrat Light"/>
                </a:rPr>
                <a:t>Noix et graines</a:t>
              </a:r>
            </a:p>
            <a:p>
              <a:pPr algn="ctr">
                <a:lnSpc>
                  <a:spcPts val="3060"/>
                </a:lnSpc>
              </a:pPr>
              <a:endParaRPr lang="en-US" sz="2039" spc="20">
                <a:solidFill>
                  <a:srgbClr val="FEB06A"/>
                </a:solidFill>
                <a:latin typeface="Montserrat Light"/>
                <a:ea typeface="Montserrat Light"/>
                <a:cs typeface="Montserrat Light"/>
                <a:sym typeface="Montserrat Light"/>
              </a:endParaRPr>
            </a:p>
          </p:txBody>
        </p:sp>
      </p:grpSp>
      <p:sp>
        <p:nvSpPr>
          <p:cNvPr id="13" name="TextBox 13"/>
          <p:cNvSpPr txBox="1"/>
          <p:nvPr/>
        </p:nvSpPr>
        <p:spPr>
          <a:xfrm>
            <a:off x="542553" y="9391650"/>
            <a:ext cx="9350029" cy="628718"/>
          </a:xfrm>
          <a:prstGeom prst="rect">
            <a:avLst/>
          </a:prstGeom>
        </p:spPr>
        <p:txBody>
          <a:bodyPr lIns="0" tIns="0" rIns="0" bIns="0" rtlCol="0" anchor="t">
            <a:spAutoFit/>
          </a:bodyPr>
          <a:lstStyle/>
          <a:p>
            <a:pPr algn="ctr">
              <a:lnSpc>
                <a:spcPts val="4501"/>
              </a:lnSpc>
            </a:pPr>
            <a:r>
              <a:rPr lang="en-US" sz="5001">
                <a:solidFill>
                  <a:srgbClr val="D87C39"/>
                </a:solidFill>
                <a:latin typeface="CS Gordon Serif"/>
                <a:ea typeface="CS Gordon Serif"/>
                <a:cs typeface="CS Gordon Serif"/>
                <a:sym typeface="CS Gordon Serif"/>
              </a:rPr>
              <a:t>ANIMAL</a:t>
            </a:r>
          </a:p>
        </p:txBody>
      </p:sp>
      <p:sp>
        <p:nvSpPr>
          <p:cNvPr id="14" name="TextBox 14"/>
          <p:cNvSpPr txBox="1"/>
          <p:nvPr/>
        </p:nvSpPr>
        <p:spPr>
          <a:xfrm>
            <a:off x="9144000" y="9410768"/>
            <a:ext cx="9350029" cy="609600"/>
          </a:xfrm>
          <a:prstGeom prst="rect">
            <a:avLst/>
          </a:prstGeom>
        </p:spPr>
        <p:txBody>
          <a:bodyPr lIns="0" tIns="0" rIns="0" bIns="0" rtlCol="0" anchor="t">
            <a:spAutoFit/>
          </a:bodyPr>
          <a:lstStyle/>
          <a:p>
            <a:pPr algn="ctr">
              <a:lnSpc>
                <a:spcPts val="4499"/>
              </a:lnSpc>
            </a:pPr>
            <a:r>
              <a:rPr lang="en-US" sz="4999">
                <a:solidFill>
                  <a:srgbClr val="698933"/>
                </a:solidFill>
                <a:latin typeface="CS Gordon Serif"/>
                <a:ea typeface="CS Gordon Serif"/>
                <a:cs typeface="CS Gordon Serif"/>
                <a:sym typeface="CS Gordon Serif"/>
              </a:rPr>
              <a:t>VÉGÉTAL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765861" y="2529689"/>
            <a:ext cx="5669752" cy="4529402"/>
          </a:xfrm>
          <a:custGeom>
            <a:avLst/>
            <a:gdLst/>
            <a:ahLst/>
            <a:cxnLst/>
            <a:rect l="l" t="t" r="r" b="b"/>
            <a:pathLst>
              <a:path w="5669752" h="4529402">
                <a:moveTo>
                  <a:pt x="0" y="0"/>
                </a:moveTo>
                <a:lnTo>
                  <a:pt x="5669752" y="0"/>
                </a:lnTo>
                <a:lnTo>
                  <a:pt x="5669752" y="4529402"/>
                </a:lnTo>
                <a:lnTo>
                  <a:pt x="0" y="4529402"/>
                </a:lnTo>
                <a:lnTo>
                  <a:pt x="0" y="0"/>
                </a:lnTo>
                <a:close/>
              </a:path>
            </a:pathLst>
          </a:custGeom>
          <a:blipFill>
            <a:blip r:embed="rId2"/>
            <a:stretch>
              <a:fillRect l="-9952" r="-9952"/>
            </a:stretch>
          </a:blipFill>
        </p:spPr>
        <p:txBody>
          <a:bodyPr/>
          <a:lstStyle/>
          <a:p>
            <a:endParaRPr lang="fr-CA"/>
          </a:p>
        </p:txBody>
      </p:sp>
      <p:grpSp>
        <p:nvGrpSpPr>
          <p:cNvPr id="3" name="Group 3"/>
          <p:cNvGrpSpPr/>
          <p:nvPr/>
        </p:nvGrpSpPr>
        <p:grpSpPr>
          <a:xfrm>
            <a:off x="6788476" y="3072963"/>
            <a:ext cx="10470824" cy="3110806"/>
            <a:chOff x="0" y="0"/>
            <a:chExt cx="13961099" cy="4147741"/>
          </a:xfrm>
        </p:grpSpPr>
        <p:sp>
          <p:nvSpPr>
            <p:cNvPr id="4" name="TextBox 4"/>
            <p:cNvSpPr txBox="1"/>
            <p:nvPr/>
          </p:nvSpPr>
          <p:spPr>
            <a:xfrm>
              <a:off x="0" y="-66675"/>
              <a:ext cx="13961099" cy="860733"/>
            </a:xfrm>
            <a:prstGeom prst="rect">
              <a:avLst/>
            </a:prstGeom>
          </p:spPr>
          <p:txBody>
            <a:bodyPr lIns="0" tIns="0" rIns="0" bIns="0" rtlCol="0" anchor="t">
              <a:spAutoFit/>
            </a:bodyPr>
            <a:lstStyle/>
            <a:p>
              <a:pPr algn="ctr">
                <a:lnSpc>
                  <a:spcPts val="5499"/>
                </a:lnSpc>
              </a:pPr>
              <a:r>
                <a:rPr lang="en-US" sz="3928" spc="432">
                  <a:solidFill>
                    <a:srgbClr val="FEB06A"/>
                  </a:solidFill>
                  <a:latin typeface="Montserrat"/>
                  <a:ea typeface="Montserrat"/>
                  <a:cs typeface="Montserrat"/>
                  <a:sym typeface="Montserrat"/>
                </a:rPr>
                <a:t>DIGESTION DES PROTÉINES</a:t>
              </a:r>
            </a:p>
          </p:txBody>
        </p:sp>
        <p:sp>
          <p:nvSpPr>
            <p:cNvPr id="5" name="TextBox 5"/>
            <p:cNvSpPr txBox="1"/>
            <p:nvPr/>
          </p:nvSpPr>
          <p:spPr>
            <a:xfrm>
              <a:off x="0" y="1254966"/>
              <a:ext cx="13961099" cy="2892775"/>
            </a:xfrm>
            <a:prstGeom prst="rect">
              <a:avLst/>
            </a:prstGeom>
          </p:spPr>
          <p:txBody>
            <a:bodyPr lIns="0" tIns="0" rIns="0" bIns="0" rtlCol="0" anchor="t">
              <a:spAutoFit/>
            </a:bodyPr>
            <a:lstStyle/>
            <a:p>
              <a:pPr algn="l">
                <a:lnSpc>
                  <a:spcPts val="4412"/>
                </a:lnSpc>
              </a:pPr>
              <a:r>
                <a:rPr lang="en-US" sz="2941" spc="29">
                  <a:solidFill>
                    <a:srgbClr val="FEB06A"/>
                  </a:solidFill>
                  <a:latin typeface="Montserrat Light"/>
                  <a:ea typeface="Montserrat Light"/>
                  <a:cs typeface="Montserrat Light"/>
                  <a:sym typeface="Montserrat Light"/>
                </a:rPr>
                <a:t>Les protéines sont des molécules volumineuses qui doivent être fractionnées en acides aminés (petites unités qui composent les protéines et sont essentielles à la vie) pour être absorbées par l’organisme.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1364</Words>
  <Application>Microsoft Office PowerPoint</Application>
  <PresentationFormat>Personnalisé</PresentationFormat>
  <Paragraphs>174</Paragraphs>
  <Slides>22</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22</vt:i4>
      </vt:variant>
    </vt:vector>
  </HeadingPairs>
  <TitlesOfParts>
    <vt:vector size="33" baseType="lpstr">
      <vt:lpstr>Montserrat Light</vt:lpstr>
      <vt:lpstr>Negrita Pro</vt:lpstr>
      <vt:lpstr>Arial</vt:lpstr>
      <vt:lpstr>Calibri</vt:lpstr>
      <vt:lpstr>Samaritan Bold Italics</vt:lpstr>
      <vt:lpstr>CS Gordon Serif</vt:lpstr>
      <vt:lpstr>Montserrat</vt:lpstr>
      <vt:lpstr>Samaritan Italics</vt:lpstr>
      <vt:lpstr>Montserrat Light Italics</vt:lpstr>
      <vt:lpstr>Montserrat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sASI</dc:title>
  <dc:creator>Di Mattia, Stephanie</dc:creator>
  <cp:lastModifiedBy>Di Mattia, Stephanie</cp:lastModifiedBy>
  <cp:revision>1</cp:revision>
  <dcterms:created xsi:type="dcterms:W3CDTF">2006-08-16T00:00:00Z</dcterms:created>
  <dcterms:modified xsi:type="dcterms:W3CDTF">2025-10-31T21:13:48Z</dcterms:modified>
  <dc:identifier>DAG3YqWLRLg</dc:identifier>
</cp:coreProperties>
</file>