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2.xml" ContentType="application/vnd.openxmlformats-officedocument.presentationml.comments+xml"/>
  <Override PartName="/ppt/notesSlides/notesSlide23.xml" ContentType="application/vnd.openxmlformats-officedocument.presentationml.notesSlide+xml"/>
  <Override PartName="/ppt/comments/comment3.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Exo 2" panose="020B0604020202020204" charset="0"/>
      <p:regular r:id="rId28"/>
      <p:bold r:id="rId29"/>
      <p:italic r:id="rId30"/>
      <p:boldItalic r:id="rId31"/>
    </p:embeddedFont>
    <p:embeddedFont>
      <p:font typeface="Oswald" panose="00000500000000000000" pitchFamily="2"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3">
          <p15:clr>
            <a:srgbClr val="9AA0A6"/>
          </p15:clr>
        </p15:guide>
        <p15:guide id="2" orient="horz" pos="1045">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rles Morier" initials="" lastIdx="1" clrIdx="0"/>
  <p:cmAuthor id="1" name="André Desbiens" initials="" lastIdx="1" clrIdx="1"/>
  <p:cmAuthor id="2" name="Jocelyn Lepage"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66C72A-D8C5-4554-A542-410C22594585}" v="30" dt="2025-09-09T12:47:32.748"/>
  </p1510:revLst>
</p1510:revInfo>
</file>

<file path=ppt/tableStyles.xml><?xml version="1.0" encoding="utf-8"?>
<a:tblStyleLst xmlns:a="http://schemas.openxmlformats.org/drawingml/2006/main" def="{CDE9B14B-D2EB-4355-85CC-5DD532E05349}">
  <a:tblStyle styleId="{CDE9B14B-D2EB-4355-85CC-5DD532E0534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guide pos="283"/>
        <p:guide orient="horz" pos="104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irier Dinelle, Emilie" userId="59e16347-c3b3-4293-8f33-c2c2f23cc2ed" providerId="ADAL" clId="{8266C72A-D8C5-4554-A542-410C22594585}"/>
    <pc:docChg chg="modSld">
      <pc:chgData name="Poirier Dinelle, Emilie" userId="59e16347-c3b3-4293-8f33-c2c2f23cc2ed" providerId="ADAL" clId="{8266C72A-D8C5-4554-A542-410C22594585}" dt="2025-09-09T12:47:32.748" v="29"/>
      <pc:docMkLst>
        <pc:docMk/>
      </pc:docMkLst>
      <pc:sldChg chg="modAnim">
        <pc:chgData name="Poirier Dinelle, Emilie" userId="59e16347-c3b3-4293-8f33-c2c2f23cc2ed" providerId="ADAL" clId="{8266C72A-D8C5-4554-A542-410C22594585}" dt="2025-09-09T12:47:32.748" v="29"/>
        <pc:sldMkLst>
          <pc:docMk/>
          <pc:sldMk cId="0" sldId="260"/>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0" dt="2021-12-09T01:49:44.093" idx="1">
    <p:pos x="44" y="926"/>
    <p:text>cette diapo à besoin d'une mise en page</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1-03-24T14:22:44.947" idx="1">
    <p:pos x="0" y="-48"/>
    <p:text>@pharandg@csrdn.qc.ca
@roys@csrdn.qc.ca
J'ai ajouté ceci Gary.
À ajouter dans le document anglais svp.
Merci!
_Assigned to pharandg@csrdn.qc.ca_</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21-10-29T10:57:07.611" idx="1">
    <p:pos x="6000" y="0"/>
    <p:text>@siroisj@csrdn.qc.ca
dans le cahier de l'élève, il est question d'une cueillette qui n'apparait pas à la présentation.
_Assigned to siroisj@csrdn.qc.ca_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e18bd2474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7e18bd247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e18bd2474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7e18bd2474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3000"/>
              <a:t>Penser au chauffage des cargaisons liquide pendant l’hiver.</a:t>
            </a:r>
            <a:endParaRPr sz="3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874056fc8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874056fc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3000">
                <a:solidFill>
                  <a:schemeClr val="dk1"/>
                </a:solidFill>
              </a:rPr>
              <a:t>Marchandise en surplus;</a:t>
            </a:r>
            <a:endParaRPr sz="3000">
              <a:solidFill>
                <a:schemeClr val="dk1"/>
              </a:solidFill>
            </a:endParaRPr>
          </a:p>
          <a:p>
            <a:pPr marL="0" lvl="0" indent="0" algn="l" rtl="0">
              <a:spcBef>
                <a:spcPts val="0"/>
              </a:spcBef>
              <a:spcAft>
                <a:spcPts val="0"/>
              </a:spcAft>
              <a:buNone/>
            </a:pPr>
            <a:endParaRPr sz="3000">
              <a:solidFill>
                <a:schemeClr val="dk1"/>
              </a:solidFill>
            </a:endParaRPr>
          </a:p>
          <a:p>
            <a:pPr marL="457200" lvl="0" indent="-419100" algn="l" rtl="0">
              <a:spcBef>
                <a:spcPts val="0"/>
              </a:spcBef>
              <a:spcAft>
                <a:spcPts val="0"/>
              </a:spcAft>
              <a:buClr>
                <a:schemeClr val="dk1"/>
              </a:buClr>
              <a:buSzPts val="3000"/>
              <a:buChar char="-"/>
            </a:pPr>
            <a:r>
              <a:rPr lang="fr" sz="3000">
                <a:solidFill>
                  <a:schemeClr val="dk1"/>
                </a:solidFill>
              </a:rPr>
              <a:t>recompter et convenir avec l’expéditeur s’il expédie quand même le surplus;</a:t>
            </a:r>
            <a:endParaRPr sz="3000">
              <a:solidFill>
                <a:schemeClr val="dk1"/>
              </a:solidFill>
            </a:endParaRPr>
          </a:p>
          <a:p>
            <a:pPr marL="457200" lvl="0" indent="0" algn="l" rtl="0">
              <a:spcBef>
                <a:spcPts val="0"/>
              </a:spcBef>
              <a:spcAft>
                <a:spcPts val="0"/>
              </a:spcAft>
              <a:buNone/>
            </a:pPr>
            <a:endParaRPr sz="3000">
              <a:solidFill>
                <a:schemeClr val="dk1"/>
              </a:solidFill>
            </a:endParaRPr>
          </a:p>
          <a:p>
            <a:pPr marL="457200" lvl="0" indent="-419100" algn="l" rtl="0">
              <a:spcBef>
                <a:spcPts val="0"/>
              </a:spcBef>
              <a:spcAft>
                <a:spcPts val="0"/>
              </a:spcAft>
              <a:buClr>
                <a:schemeClr val="dk1"/>
              </a:buClr>
              <a:buSzPts val="3000"/>
              <a:buChar char="-"/>
            </a:pPr>
            <a:r>
              <a:rPr lang="fr" sz="3000">
                <a:solidFill>
                  <a:schemeClr val="dk1"/>
                </a:solidFill>
              </a:rPr>
              <a:t>noter sur le connaissement le nombre total qui y est inscrit + le nombre de pièces en surplus avant de le signer. Exemple 52 + 2 over (le tout encerclé).</a:t>
            </a:r>
            <a:endParaRPr sz="3000">
              <a:solidFill>
                <a:schemeClr val="dk1"/>
              </a:solidFill>
            </a:endParaRPr>
          </a:p>
          <a:p>
            <a:pPr marL="457200" lvl="0" indent="0" algn="l" rtl="0">
              <a:spcBef>
                <a:spcPts val="0"/>
              </a:spcBef>
              <a:spcAft>
                <a:spcPts val="0"/>
              </a:spcAft>
              <a:buNone/>
            </a:pPr>
            <a:endParaRPr sz="3000">
              <a:solidFill>
                <a:schemeClr val="dk1"/>
              </a:solidFill>
            </a:endParaRPr>
          </a:p>
          <a:p>
            <a:pPr marL="0" lvl="0" indent="0" algn="l" rtl="0">
              <a:spcBef>
                <a:spcPts val="0"/>
              </a:spcBef>
              <a:spcAft>
                <a:spcPts val="0"/>
              </a:spcAft>
              <a:buNone/>
            </a:pPr>
            <a:r>
              <a:rPr lang="fr" sz="3000">
                <a:solidFill>
                  <a:schemeClr val="dk1"/>
                </a:solidFill>
              </a:rPr>
              <a:t>Marchandise manquante;</a:t>
            </a:r>
            <a:endParaRPr sz="3000">
              <a:solidFill>
                <a:schemeClr val="dk1"/>
              </a:solidFill>
            </a:endParaRPr>
          </a:p>
          <a:p>
            <a:pPr marL="0" lvl="0" indent="0" algn="l" rtl="0">
              <a:spcBef>
                <a:spcPts val="0"/>
              </a:spcBef>
              <a:spcAft>
                <a:spcPts val="0"/>
              </a:spcAft>
              <a:buNone/>
            </a:pPr>
            <a:endParaRPr sz="3000">
              <a:solidFill>
                <a:schemeClr val="dk1"/>
              </a:solidFill>
            </a:endParaRPr>
          </a:p>
          <a:p>
            <a:pPr marL="457200" lvl="0" indent="-419100" algn="l" rtl="0">
              <a:spcBef>
                <a:spcPts val="0"/>
              </a:spcBef>
              <a:spcAft>
                <a:spcPts val="0"/>
              </a:spcAft>
              <a:buClr>
                <a:schemeClr val="dk1"/>
              </a:buClr>
              <a:buSzPts val="3000"/>
              <a:buChar char="-"/>
            </a:pPr>
            <a:r>
              <a:rPr lang="fr" sz="3000">
                <a:solidFill>
                  <a:schemeClr val="dk1"/>
                </a:solidFill>
              </a:rPr>
              <a:t>recompter avec l’expéditeur;</a:t>
            </a:r>
            <a:endParaRPr sz="3000">
              <a:solidFill>
                <a:schemeClr val="dk1"/>
              </a:solidFill>
            </a:endParaRPr>
          </a:p>
          <a:p>
            <a:pPr marL="457200" lvl="0" indent="0" algn="l" rtl="0">
              <a:spcBef>
                <a:spcPts val="0"/>
              </a:spcBef>
              <a:spcAft>
                <a:spcPts val="0"/>
              </a:spcAft>
              <a:buNone/>
            </a:pPr>
            <a:endParaRPr sz="3000">
              <a:solidFill>
                <a:schemeClr val="dk1"/>
              </a:solidFill>
            </a:endParaRPr>
          </a:p>
          <a:p>
            <a:pPr marL="457200" lvl="0" indent="-419100" algn="l" rtl="0">
              <a:spcBef>
                <a:spcPts val="0"/>
              </a:spcBef>
              <a:spcAft>
                <a:spcPts val="0"/>
              </a:spcAft>
              <a:buClr>
                <a:schemeClr val="dk1"/>
              </a:buClr>
              <a:buSzPts val="3000"/>
              <a:buChar char="-"/>
            </a:pPr>
            <a:r>
              <a:rPr lang="fr" sz="3000">
                <a:solidFill>
                  <a:schemeClr val="dk1"/>
                </a:solidFill>
              </a:rPr>
              <a:t>noter sur le connaissement le décompte et inscrire nombre de pièces manquantes avant de le signer. Exemple 50,  2 short (le tout encerclé).</a:t>
            </a:r>
            <a:endParaRPr sz="3000">
              <a:solidFill>
                <a:schemeClr val="dk1"/>
              </a:solidFill>
            </a:endParaRPr>
          </a:p>
          <a:p>
            <a:pPr marL="457200" lvl="0" indent="0" algn="l" rtl="0">
              <a:spcBef>
                <a:spcPts val="0"/>
              </a:spcBef>
              <a:spcAft>
                <a:spcPts val="0"/>
              </a:spcAft>
              <a:buNone/>
            </a:pPr>
            <a:endParaRPr sz="3000">
              <a:solidFill>
                <a:schemeClr val="dk1"/>
              </a:solidFill>
            </a:endParaRPr>
          </a:p>
          <a:p>
            <a:pPr marL="0" lvl="0" indent="0" algn="l" rtl="0">
              <a:spcBef>
                <a:spcPts val="0"/>
              </a:spcBef>
              <a:spcAft>
                <a:spcPts val="0"/>
              </a:spcAft>
              <a:buNone/>
            </a:pPr>
            <a:r>
              <a:rPr lang="fr" sz="3000"/>
              <a:t>Marchandise endommagée;</a:t>
            </a:r>
            <a:endParaRPr sz="3000"/>
          </a:p>
          <a:p>
            <a:pPr marL="0" lvl="0" indent="0" algn="l" rtl="0">
              <a:spcBef>
                <a:spcPts val="0"/>
              </a:spcBef>
              <a:spcAft>
                <a:spcPts val="0"/>
              </a:spcAft>
              <a:buNone/>
            </a:pPr>
            <a:endParaRPr sz="3000"/>
          </a:p>
          <a:p>
            <a:pPr marL="457200" lvl="0" indent="-419100" algn="l" rtl="0">
              <a:spcBef>
                <a:spcPts val="0"/>
              </a:spcBef>
              <a:spcAft>
                <a:spcPts val="0"/>
              </a:spcAft>
              <a:buSzPts val="3000"/>
              <a:buChar char="-"/>
            </a:pPr>
            <a:r>
              <a:rPr lang="fr" sz="3000"/>
              <a:t>prendre des photos et faire parvenir au répartiteur;</a:t>
            </a:r>
            <a:endParaRPr sz="3000"/>
          </a:p>
          <a:p>
            <a:pPr marL="457200" lvl="0" indent="0" algn="l" rtl="0">
              <a:spcBef>
                <a:spcPts val="0"/>
              </a:spcBef>
              <a:spcAft>
                <a:spcPts val="0"/>
              </a:spcAft>
              <a:buNone/>
            </a:pPr>
            <a:endParaRPr sz="3000"/>
          </a:p>
          <a:p>
            <a:pPr marL="457200" lvl="0" indent="-419100" algn="l" rtl="0">
              <a:spcBef>
                <a:spcPts val="0"/>
              </a:spcBef>
              <a:spcAft>
                <a:spcPts val="0"/>
              </a:spcAft>
              <a:buSzPts val="3000"/>
              <a:buChar char="-"/>
            </a:pPr>
            <a:r>
              <a:rPr lang="fr" sz="3000"/>
              <a:t>noter sur le connaissement </a:t>
            </a:r>
            <a:r>
              <a:rPr lang="fr" sz="3000">
                <a:solidFill>
                  <a:schemeClr val="dk1"/>
                </a:solidFill>
              </a:rPr>
              <a:t> le décompte et inscrire nombre de pièces endommagées avant de le signer. Exemple 52 - 2 damaged (le tout encerclé).</a:t>
            </a:r>
            <a:endParaRPr sz="3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7e18bd2474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7e18bd2474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3000"/>
              <a:t>Expliquer ce qu’est la liste d'emballage</a:t>
            </a:r>
            <a:endParaRPr sz="3000"/>
          </a:p>
          <a:p>
            <a:pPr marL="0" lvl="0" indent="0" algn="l" rtl="0">
              <a:spcBef>
                <a:spcPts val="0"/>
              </a:spcBef>
              <a:spcAft>
                <a:spcPts val="0"/>
              </a:spcAft>
              <a:buNone/>
            </a:pPr>
            <a:r>
              <a:rPr lang="fr" sz="3000"/>
              <a:t>Elle est généralement incluse dans une enveloppe autocollante apposée sur une boîte ou sur la dernière palette du chargement.</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fr" sz="3000"/>
              <a:t>Une liste d'emballage est un document qui contient des détails sur le contenu d'une expédition. Elle est destinée à informer les agences de transport, les autorités gouvernementales et les clients du contenu du colis ou de la cargaison expédiée.</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fr" sz="3000"/>
              <a:t>La liste d’emballage est créée par l’expéditeur. Généralement, elle est insérée dans une enveloppe autocollante sur le colis ou sur la dernière palette du chargement afin d’y avoir accès facilement s’il y a lieu.</a:t>
            </a:r>
            <a:endParaRPr sz="3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e18bd2474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7e18bd2474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3000" b="1"/>
              <a:t>Les palettes CPC (orange) n’existe plus.</a:t>
            </a:r>
            <a:endParaRPr sz="3000" b="1"/>
          </a:p>
          <a:p>
            <a:pPr marL="0" lvl="0" indent="0" algn="l" rtl="0">
              <a:spcBef>
                <a:spcPts val="0"/>
              </a:spcBef>
              <a:spcAft>
                <a:spcPts val="0"/>
              </a:spcAft>
              <a:buNone/>
            </a:pPr>
            <a:endParaRPr sz="3000" b="1"/>
          </a:p>
          <a:p>
            <a:pPr marL="0" lvl="0" indent="0" algn="l" rtl="0">
              <a:spcBef>
                <a:spcPts val="0"/>
              </a:spcBef>
              <a:spcAft>
                <a:spcPts val="0"/>
              </a:spcAft>
              <a:buNone/>
            </a:pPr>
            <a:r>
              <a:rPr lang="fr" sz="3000"/>
              <a:t>Pour les palettes CHEP, aucune paperasse pour le chauffeur. Le tout se fait de façon électronique entre l’expéditeur, le consignataire et CHEP.</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fr" sz="3000"/>
              <a:t>Poids d’une palette CHEP </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fr" sz="3000"/>
              <a:t>90 à 95 lbs (40x48) palette canadienne</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fr" sz="3000"/>
              <a:t>75 lbs (40x48) palette américaine</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fr" sz="3000"/>
              <a:t>35 lbs (20x48) </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fr" sz="3000"/>
              <a:t>pour les pa lette mixtes, le poids est variable.</a:t>
            </a:r>
            <a:endParaRPr sz="3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7f17e405c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7f17e405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3000"/>
              <a:t>Certaines palettes sont retournables à l’expéditeur, expliquer le processus de retour des palettes.</a:t>
            </a:r>
            <a:endParaRPr sz="3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e18bd2474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e18bd2474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3000"/>
              <a:t>Donner les explications sur l’importance  du cubage 10 lbs/pied cube</a:t>
            </a:r>
            <a:endParaRPr sz="3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f499a43fe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f499a43f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3000"/>
              <a:t>l’espace utilisée versus le poids</a:t>
            </a:r>
            <a:endParaRPr sz="3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6f499a43fe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6f499a43f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sz="3000">
                <a:solidFill>
                  <a:schemeClr val="dk1"/>
                </a:solidFill>
              </a:rPr>
              <a:t>l’espace utilisée versus le poids</a:t>
            </a:r>
            <a:endParaRPr sz="3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ce961976e0_3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ce961976e0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6f191edd3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6f191edd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7e2f802bde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7e2f802bd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7e374310f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7e374310f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7e374310fb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7e374310f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e374310fb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7e374310f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7e3e9b65a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7e3e9b65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 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a2082dfdf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a2082dfdf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7e18bd247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7e18bd24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fr">
                <a:solidFill>
                  <a:schemeClr val="dk1"/>
                </a:solidFill>
              </a:rPr>
              <a:t>La compétence 7 est scindée en</a:t>
            </a:r>
            <a:r>
              <a:rPr lang="fr" b="1">
                <a:solidFill>
                  <a:schemeClr val="dk1"/>
                </a:solidFill>
              </a:rPr>
              <a:t> deux modes</a:t>
            </a:r>
            <a:r>
              <a:rPr lang="fr">
                <a:solidFill>
                  <a:schemeClr val="dk1"/>
                </a:solidFill>
              </a:rPr>
              <a:t> d’enseignement distincts;</a:t>
            </a:r>
            <a:endParaRPr>
              <a:solidFill>
                <a:schemeClr val="dk1"/>
              </a:solidFill>
            </a:endParaRPr>
          </a:p>
          <a:p>
            <a:pPr marL="0" lvl="0" indent="0" algn="just" rtl="0">
              <a:spcBef>
                <a:spcPts val="0"/>
              </a:spcBef>
              <a:spcAft>
                <a:spcPts val="0"/>
              </a:spcAft>
              <a:buClr>
                <a:schemeClr val="dk1"/>
              </a:buClr>
              <a:buSzPts val="1100"/>
              <a:buFont typeface="Arial"/>
              <a:buNone/>
            </a:pPr>
            <a:endParaRPr>
              <a:solidFill>
                <a:schemeClr val="dk1"/>
              </a:solidFill>
            </a:endParaRPr>
          </a:p>
          <a:p>
            <a:pPr marL="457200" lvl="0" indent="-298450" algn="just" rtl="0">
              <a:spcBef>
                <a:spcPts val="0"/>
              </a:spcBef>
              <a:spcAft>
                <a:spcPts val="0"/>
              </a:spcAft>
              <a:buClr>
                <a:schemeClr val="dk1"/>
              </a:buClr>
              <a:buSzPts val="1100"/>
              <a:buAutoNum type="arabicPeriod"/>
            </a:pPr>
            <a:r>
              <a:rPr lang="fr" b="1">
                <a:solidFill>
                  <a:schemeClr val="dk1"/>
                </a:solidFill>
              </a:rPr>
              <a:t>La théorie</a:t>
            </a:r>
            <a:r>
              <a:rPr lang="fr">
                <a:solidFill>
                  <a:schemeClr val="dk1"/>
                </a:solidFill>
              </a:rPr>
              <a:t> est la partie où l’on fait les liens entre les parties de la réglementation et son application.</a:t>
            </a:r>
            <a:endParaRPr>
              <a:solidFill>
                <a:schemeClr val="dk1"/>
              </a:solidFill>
            </a:endParaRPr>
          </a:p>
          <a:p>
            <a:pPr marL="457200" lvl="0" indent="-298450" algn="just" rtl="0">
              <a:spcBef>
                <a:spcPts val="0"/>
              </a:spcBef>
              <a:spcAft>
                <a:spcPts val="0"/>
              </a:spcAft>
              <a:buClr>
                <a:schemeClr val="dk1"/>
              </a:buClr>
              <a:buSzPts val="1100"/>
              <a:buAutoNum type="arabicPeriod"/>
            </a:pPr>
            <a:r>
              <a:rPr lang="fr" b="1">
                <a:solidFill>
                  <a:schemeClr val="dk1"/>
                </a:solidFill>
              </a:rPr>
              <a:t>La pratique</a:t>
            </a:r>
            <a:r>
              <a:rPr lang="fr">
                <a:solidFill>
                  <a:schemeClr val="dk1"/>
                </a:solidFill>
              </a:rPr>
              <a:t> est l’application en situations</a:t>
            </a:r>
            <a:r>
              <a:rPr lang="fr" b="1">
                <a:solidFill>
                  <a:schemeClr val="dk1"/>
                </a:solidFill>
              </a:rPr>
              <a:t> simulées et/ou réelles</a:t>
            </a:r>
            <a:r>
              <a:rPr lang="fr">
                <a:solidFill>
                  <a:schemeClr val="dk1"/>
                </a:solidFill>
              </a:rPr>
              <a:t> de chargement et de déchargement.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e961976e0_3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ce961976e0_3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ce961976e0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ce961976e0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73a65e218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73a65e218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 sz="3000"/>
              <a:t>Trucs pour compter l’espace disponible</a:t>
            </a:r>
            <a:endParaRPr sz="3000"/>
          </a:p>
          <a:p>
            <a:pPr marL="0" lvl="0" indent="0" algn="l" rtl="0">
              <a:lnSpc>
                <a:spcPct val="100000"/>
              </a:lnSpc>
              <a:spcBef>
                <a:spcPts val="0"/>
              </a:spcBef>
              <a:spcAft>
                <a:spcPts val="0"/>
              </a:spcAft>
              <a:buNone/>
            </a:pPr>
            <a:endParaRPr sz="3000"/>
          </a:p>
          <a:p>
            <a:pPr marL="0" lvl="0" indent="0" algn="l" rtl="0">
              <a:lnSpc>
                <a:spcPct val="100000"/>
              </a:lnSpc>
              <a:spcBef>
                <a:spcPts val="0"/>
              </a:spcBef>
              <a:spcAft>
                <a:spcPts val="0"/>
              </a:spcAft>
              <a:buNone/>
            </a:pPr>
            <a:r>
              <a:rPr lang="fr" sz="3000"/>
              <a:t>- compter 4 pieds par panneaux</a:t>
            </a:r>
            <a:endParaRPr sz="3000"/>
          </a:p>
          <a:p>
            <a:pPr marL="0" lvl="0" indent="0" algn="l" rtl="0">
              <a:lnSpc>
                <a:spcPct val="100000"/>
              </a:lnSpc>
              <a:spcBef>
                <a:spcPts val="0"/>
              </a:spcBef>
              <a:spcAft>
                <a:spcPts val="0"/>
              </a:spcAft>
              <a:buNone/>
            </a:pPr>
            <a:endParaRPr sz="3000"/>
          </a:p>
          <a:p>
            <a:pPr marL="0" lvl="0" indent="0" algn="l" rtl="0">
              <a:lnSpc>
                <a:spcPct val="100000"/>
              </a:lnSpc>
              <a:spcBef>
                <a:spcPts val="0"/>
              </a:spcBef>
              <a:spcAft>
                <a:spcPts val="0"/>
              </a:spcAft>
              <a:buNone/>
            </a:pPr>
            <a:r>
              <a:rPr lang="fr" sz="3000"/>
              <a:t>- La distance de l’extrémité des deux bras est égale à notre grandeur</a:t>
            </a:r>
            <a:endParaRPr sz="30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e18bd2474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7e18bd2474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419100" algn="l" rtl="0">
              <a:lnSpc>
                <a:spcPct val="115000"/>
              </a:lnSpc>
              <a:spcBef>
                <a:spcPts val="0"/>
              </a:spcBef>
              <a:spcAft>
                <a:spcPts val="0"/>
              </a:spcAft>
              <a:buSzPts val="3000"/>
              <a:buChar char="-"/>
            </a:pPr>
            <a:r>
              <a:rPr lang="fr" sz="3000"/>
              <a:t>Capacité de charge (catégories d’essieux, USA)</a:t>
            </a:r>
            <a:endParaRPr sz="3000"/>
          </a:p>
          <a:p>
            <a:pPr marL="457200" lvl="0" indent="0" algn="l" rtl="0">
              <a:lnSpc>
                <a:spcPct val="115000"/>
              </a:lnSpc>
              <a:spcBef>
                <a:spcPts val="0"/>
              </a:spcBef>
              <a:spcAft>
                <a:spcPts val="0"/>
              </a:spcAft>
              <a:buNone/>
            </a:pPr>
            <a:endParaRPr sz="3000"/>
          </a:p>
          <a:p>
            <a:pPr marL="457200" lvl="0" indent="-419100" algn="l" rtl="0">
              <a:lnSpc>
                <a:spcPct val="115000"/>
              </a:lnSpc>
              <a:spcBef>
                <a:spcPts val="0"/>
              </a:spcBef>
              <a:spcAft>
                <a:spcPts val="0"/>
              </a:spcAft>
              <a:buSzPts val="3000"/>
              <a:buChar char="-"/>
            </a:pPr>
            <a:r>
              <a:rPr lang="fr" sz="3000"/>
              <a:t>Capacité de charge moins le poids de la marchandise existante</a:t>
            </a:r>
            <a:endParaRPr sz="3000"/>
          </a:p>
          <a:p>
            <a:pPr marL="0" lvl="0" indent="0" algn="l" rtl="0">
              <a:lnSpc>
                <a:spcPct val="115000"/>
              </a:lnSpc>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73a65e2186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73a65e218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3000"/>
              <a:t>Selon les différents types de transports</a:t>
            </a:r>
            <a:endParaRPr sz="3000"/>
          </a:p>
          <a:p>
            <a:pPr marL="0" lvl="0" indent="0" algn="l" rtl="0">
              <a:lnSpc>
                <a:spcPct val="115000"/>
              </a:lnSpc>
              <a:spcBef>
                <a:spcPts val="0"/>
              </a:spcBef>
              <a:spcAft>
                <a:spcPts val="0"/>
              </a:spcAft>
              <a:buNone/>
            </a:pPr>
            <a:endParaRPr sz="3000"/>
          </a:p>
          <a:p>
            <a:pPr marL="457200" lvl="0" indent="-419100" algn="l" rtl="0">
              <a:lnSpc>
                <a:spcPct val="115000"/>
              </a:lnSpc>
              <a:spcBef>
                <a:spcPts val="0"/>
              </a:spcBef>
              <a:spcAft>
                <a:spcPts val="0"/>
              </a:spcAft>
              <a:buSzPts val="3000"/>
              <a:buChar char="-"/>
            </a:pPr>
            <a:r>
              <a:rPr lang="fr" sz="3000"/>
              <a:t>rouleaux de papier (propreté et étanchéité du plancher et trous au plafonds)</a:t>
            </a:r>
            <a:endParaRPr sz="3000"/>
          </a:p>
          <a:p>
            <a:pPr marL="457200" lvl="0" indent="0" algn="l" rtl="0">
              <a:lnSpc>
                <a:spcPct val="115000"/>
              </a:lnSpc>
              <a:spcBef>
                <a:spcPts val="0"/>
              </a:spcBef>
              <a:spcAft>
                <a:spcPts val="0"/>
              </a:spcAft>
              <a:buNone/>
            </a:pPr>
            <a:endParaRPr sz="3000"/>
          </a:p>
          <a:p>
            <a:pPr marL="457200" lvl="0" indent="-419100" algn="l" rtl="0">
              <a:lnSpc>
                <a:spcPct val="115000"/>
              </a:lnSpc>
              <a:spcBef>
                <a:spcPts val="0"/>
              </a:spcBef>
              <a:spcAft>
                <a:spcPts val="0"/>
              </a:spcAft>
              <a:buSzPts val="3000"/>
              <a:buChar char="-"/>
            </a:pPr>
            <a:r>
              <a:rPr lang="fr" sz="3000"/>
              <a:t>alimentation (odeurs)</a:t>
            </a:r>
            <a:endParaRPr sz="3000"/>
          </a:p>
          <a:p>
            <a:pPr marL="457200" lvl="0" indent="0" algn="l" rtl="0">
              <a:lnSpc>
                <a:spcPct val="115000"/>
              </a:lnSpc>
              <a:spcBef>
                <a:spcPts val="0"/>
              </a:spcBef>
              <a:spcAft>
                <a:spcPts val="0"/>
              </a:spcAft>
              <a:buNone/>
            </a:pPr>
            <a:endParaRPr sz="3000"/>
          </a:p>
          <a:p>
            <a:pPr marL="457200" lvl="0" indent="-419100" algn="l" rtl="0">
              <a:lnSpc>
                <a:spcPct val="115000"/>
              </a:lnSpc>
              <a:spcBef>
                <a:spcPts val="0"/>
              </a:spcBef>
              <a:spcAft>
                <a:spcPts val="0"/>
              </a:spcAft>
              <a:buSzPts val="3000"/>
              <a:buChar char="-"/>
            </a:pPr>
            <a:r>
              <a:rPr lang="fr" sz="3000"/>
              <a:t>température contrôlée (vérifier l’unité de température et la circulation de l’air)</a:t>
            </a:r>
            <a:endParaRPr sz="3000"/>
          </a:p>
          <a:p>
            <a:pPr marL="457200" lvl="0" indent="0" algn="l" rtl="0">
              <a:lnSpc>
                <a:spcPct val="115000"/>
              </a:lnSpc>
              <a:spcBef>
                <a:spcPts val="0"/>
              </a:spcBef>
              <a:spcAft>
                <a:spcPts val="0"/>
              </a:spcAft>
              <a:buNone/>
            </a:pPr>
            <a:endParaRPr sz="3000"/>
          </a:p>
          <a:p>
            <a:pPr marL="457200" lvl="0" indent="-419100" algn="l" rtl="0">
              <a:lnSpc>
                <a:spcPct val="115000"/>
              </a:lnSpc>
              <a:spcBef>
                <a:spcPts val="0"/>
              </a:spcBef>
              <a:spcAft>
                <a:spcPts val="0"/>
              </a:spcAft>
              <a:buSzPts val="3000"/>
              <a:buChar char="-"/>
            </a:pPr>
            <a:r>
              <a:rPr lang="fr" sz="3000"/>
              <a:t>etc.</a:t>
            </a:r>
            <a:endParaRPr sz="30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83f2792fd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83f2792f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Char char="-"/>
            </a:pPr>
            <a:r>
              <a:rPr lang="fr" sz="3000"/>
              <a:t>Prendre connaissance du connaissement pour coordonner les infos transmises par le répartiteur (charger la bonne marchandise).</a:t>
            </a:r>
            <a:endParaRPr sz="3000"/>
          </a:p>
          <a:p>
            <a:pPr marL="457200" lvl="0" indent="0" algn="l" rtl="0">
              <a:spcBef>
                <a:spcPts val="0"/>
              </a:spcBef>
              <a:spcAft>
                <a:spcPts val="0"/>
              </a:spcAft>
              <a:buNone/>
            </a:pPr>
            <a:endParaRPr sz="3000"/>
          </a:p>
          <a:p>
            <a:pPr marL="457200" lvl="0" indent="-419100" algn="l" rtl="0">
              <a:spcBef>
                <a:spcPts val="0"/>
              </a:spcBef>
              <a:spcAft>
                <a:spcPts val="0"/>
              </a:spcAft>
              <a:buSzPts val="3000"/>
              <a:buChar char="-"/>
            </a:pPr>
            <a:r>
              <a:rPr lang="fr" sz="3000"/>
              <a:t>Compter la marchandise.</a:t>
            </a:r>
            <a:endParaRPr sz="3000"/>
          </a:p>
          <a:p>
            <a:pPr marL="457200" lvl="0" indent="0" algn="l" rtl="0">
              <a:spcBef>
                <a:spcPts val="0"/>
              </a:spcBef>
              <a:spcAft>
                <a:spcPts val="0"/>
              </a:spcAft>
              <a:buNone/>
            </a:pPr>
            <a:endParaRPr sz="3000"/>
          </a:p>
          <a:p>
            <a:pPr marL="457200" lvl="0" indent="-419100" algn="l" rtl="0">
              <a:spcBef>
                <a:spcPts val="0"/>
              </a:spcBef>
              <a:spcAft>
                <a:spcPts val="0"/>
              </a:spcAft>
              <a:buSzPts val="3000"/>
              <a:buChar char="-"/>
            </a:pPr>
            <a:r>
              <a:rPr lang="fr" sz="3000"/>
              <a:t>Étiquettes TMD apposée sur la marchandise s’il ya lieu.</a:t>
            </a:r>
            <a:endParaRPr sz="3000"/>
          </a:p>
          <a:p>
            <a:pPr marL="457200" lvl="0" indent="0" algn="l" rtl="0">
              <a:spcBef>
                <a:spcPts val="0"/>
              </a:spcBef>
              <a:spcAft>
                <a:spcPts val="0"/>
              </a:spcAft>
              <a:buNone/>
            </a:pPr>
            <a:endParaRPr sz="3000"/>
          </a:p>
          <a:p>
            <a:pPr marL="457200" lvl="0" indent="-419100" algn="l" rtl="0">
              <a:spcBef>
                <a:spcPts val="0"/>
              </a:spcBef>
              <a:spcAft>
                <a:spcPts val="0"/>
              </a:spcAft>
              <a:buSzPts val="3000"/>
              <a:buChar char="-"/>
            </a:pPr>
            <a:r>
              <a:rPr lang="fr" sz="3000"/>
              <a:t>Est-ce que le poids semble correspondre à ce qui est inscrit sur le connaissement ?</a:t>
            </a:r>
            <a:endParaRPr sz="3000"/>
          </a:p>
          <a:p>
            <a:pPr marL="457200" lvl="0" indent="0" algn="l" rtl="0">
              <a:spcBef>
                <a:spcPts val="0"/>
              </a:spcBef>
              <a:spcAft>
                <a:spcPts val="0"/>
              </a:spcAft>
              <a:buNone/>
            </a:pPr>
            <a:endParaRPr sz="3000"/>
          </a:p>
          <a:p>
            <a:pPr marL="457200" lvl="0" indent="-419100" algn="l" rtl="0">
              <a:lnSpc>
                <a:spcPct val="115000"/>
              </a:lnSpc>
              <a:spcBef>
                <a:spcPts val="0"/>
              </a:spcBef>
              <a:spcAft>
                <a:spcPts val="0"/>
              </a:spcAft>
              <a:buSzPts val="3000"/>
              <a:buChar char="-"/>
            </a:pPr>
            <a:r>
              <a:rPr lang="fr" sz="3000">
                <a:solidFill>
                  <a:schemeClr val="dk1"/>
                </a:solidFill>
              </a:rPr>
              <a:t>Dans l’expédition de lots partiels (LTL), beaucoup d’expéditeurs estiment le poids de la marchandise et certains trichent sur le poids indiqué sur le connaissement. En cas de doute le chauffeur doit avertir sont répartiteur que le poids devrait être vérifier.</a:t>
            </a:r>
            <a:endParaRPr sz="30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age Présentation"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pic>
        <p:nvPicPr>
          <p:cNvPr id="11" name="Google Shape;11;p2"/>
          <p:cNvPicPr preferRelativeResize="0"/>
          <p:nvPr/>
        </p:nvPicPr>
        <p:blipFill rotWithShape="1">
          <a:blip r:embed="rId2">
            <a:alphaModFix/>
          </a:blip>
          <a:srcRect r="27933"/>
          <a:stretch/>
        </p:blipFill>
        <p:spPr>
          <a:xfrm>
            <a:off x="-53150" y="425300"/>
            <a:ext cx="9214800" cy="4768800"/>
          </a:xfrm>
          <a:prstGeom prst="rect">
            <a:avLst/>
          </a:prstGeom>
          <a:noFill/>
          <a:ln>
            <a:noFill/>
          </a:ln>
        </p:spPr>
      </p:pic>
      <p:sp>
        <p:nvSpPr>
          <p:cNvPr id="12" name="Google Shape;12;p2"/>
          <p:cNvSpPr/>
          <p:nvPr/>
        </p:nvSpPr>
        <p:spPr>
          <a:xfrm rot="10800000">
            <a:off x="-58250" y="-106150"/>
            <a:ext cx="9225000" cy="1297575"/>
          </a:xfrm>
          <a:prstGeom prst="flowChartManualInput">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76200" y="76204"/>
            <a:ext cx="2449718" cy="819858"/>
            <a:chOff x="-58250" y="-38001"/>
            <a:chExt cx="3035209" cy="1148421"/>
          </a:xfrm>
        </p:grpSpPr>
        <p:pic>
          <p:nvPicPr>
            <p:cNvPr id="14" name="Google Shape;14;p2"/>
            <p:cNvPicPr preferRelativeResize="0"/>
            <p:nvPr/>
          </p:nvPicPr>
          <p:blipFill>
            <a:blip r:embed="rId3">
              <a:alphaModFix/>
            </a:blip>
            <a:stretch>
              <a:fillRect/>
            </a:stretch>
          </p:blipFill>
          <p:spPr>
            <a:xfrm>
              <a:off x="-58250" y="-38001"/>
              <a:ext cx="2324650" cy="1020176"/>
            </a:xfrm>
            <a:prstGeom prst="rect">
              <a:avLst/>
            </a:prstGeom>
            <a:noFill/>
            <a:ln>
              <a:noFill/>
            </a:ln>
          </p:spPr>
        </p:pic>
        <p:sp>
          <p:nvSpPr>
            <p:cNvPr id="15" name="Google Shape;15;p2"/>
            <p:cNvSpPr txBox="1"/>
            <p:nvPr/>
          </p:nvSpPr>
          <p:spPr>
            <a:xfrm>
              <a:off x="652259" y="596220"/>
              <a:ext cx="2324700" cy="51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700" i="1">
                  <a:solidFill>
                    <a:srgbClr val="FFFFFF"/>
                  </a:solidFill>
                  <a:latin typeface="Exo 2"/>
                  <a:ea typeface="Exo 2"/>
                  <a:cs typeface="Exo 2"/>
                  <a:sym typeface="Exo 2"/>
                </a:rPr>
                <a:t>CENTRE DE FORMATION </a:t>
              </a:r>
              <a:endParaRPr sz="700" i="1">
                <a:solidFill>
                  <a:srgbClr val="FFFFFF"/>
                </a:solidFill>
                <a:latin typeface="Exo 2"/>
                <a:ea typeface="Exo 2"/>
                <a:cs typeface="Exo 2"/>
                <a:sym typeface="Exo 2"/>
              </a:endParaRPr>
            </a:p>
            <a:p>
              <a:pPr marL="0" lvl="0" indent="0" algn="l" rtl="0">
                <a:spcBef>
                  <a:spcPts val="0"/>
                </a:spcBef>
                <a:spcAft>
                  <a:spcPts val="0"/>
                </a:spcAft>
                <a:buNone/>
              </a:pPr>
              <a:r>
                <a:rPr lang="fr" sz="700" i="1">
                  <a:solidFill>
                    <a:srgbClr val="FFFFFF"/>
                  </a:solidFill>
                  <a:latin typeface="Exo 2"/>
                  <a:ea typeface="Exo 2"/>
                  <a:cs typeface="Exo 2"/>
                  <a:sym typeface="Exo 2"/>
                </a:rPr>
                <a:t>DU TRANSPORT ROUTIER</a:t>
              </a:r>
              <a:endParaRPr sz="700" i="1">
                <a:solidFill>
                  <a:srgbClr val="FFFFFF"/>
                </a:solidFill>
                <a:latin typeface="Exo 2"/>
                <a:ea typeface="Exo 2"/>
                <a:cs typeface="Exo 2"/>
                <a:sym typeface="Exo 2"/>
              </a:endParaRPr>
            </a:p>
            <a:p>
              <a:pPr marL="0" lvl="0" indent="0" algn="l" rtl="0">
                <a:spcBef>
                  <a:spcPts val="0"/>
                </a:spcBef>
                <a:spcAft>
                  <a:spcPts val="0"/>
                </a:spcAft>
                <a:buNone/>
              </a:pPr>
              <a:r>
                <a:rPr lang="fr" sz="700" i="1">
                  <a:solidFill>
                    <a:srgbClr val="FFFFFF"/>
                  </a:solidFill>
                  <a:latin typeface="Exo 2"/>
                  <a:ea typeface="Exo 2"/>
                  <a:cs typeface="Exo 2"/>
                  <a:sym typeface="Exo 2"/>
                </a:rPr>
                <a:t>DE SAINT-JÉRÔME</a:t>
              </a:r>
              <a:endParaRPr sz="700" i="1">
                <a:solidFill>
                  <a:srgbClr val="FFFFFF"/>
                </a:solidFill>
                <a:latin typeface="Exo 2"/>
                <a:ea typeface="Exo 2"/>
                <a:cs typeface="Exo 2"/>
                <a:sym typeface="Exo 2"/>
              </a:endParaRPr>
            </a:p>
          </p:txBody>
        </p:sp>
      </p:grpSp>
      <p:sp>
        <p:nvSpPr>
          <p:cNvPr id="16" name="Google Shape;16;p2"/>
          <p:cNvSpPr txBox="1">
            <a:spLocks noGrp="1"/>
          </p:cNvSpPr>
          <p:nvPr>
            <p:ph type="title"/>
          </p:nvPr>
        </p:nvSpPr>
        <p:spPr>
          <a:xfrm>
            <a:off x="5237250" y="1239725"/>
            <a:ext cx="3235200" cy="192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3600"/>
              <a:buFont typeface="Oswald"/>
              <a:buNone/>
              <a:defRPr sz="3600" b="1">
                <a:solidFill>
                  <a:srgbClr val="000000"/>
                </a:solidFill>
                <a:latin typeface="Oswald"/>
                <a:ea typeface="Oswald"/>
                <a:cs typeface="Oswald"/>
                <a:sym typeface="Oswa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7" name="Google Shape;17;p2"/>
          <p:cNvPicPr preferRelativeResize="0"/>
          <p:nvPr/>
        </p:nvPicPr>
        <p:blipFill>
          <a:blip r:embed="rId4">
            <a:alphaModFix/>
          </a:blip>
          <a:stretch>
            <a:fillRect/>
          </a:stretch>
        </p:blipFill>
        <p:spPr>
          <a:xfrm>
            <a:off x="7794225" y="28678"/>
            <a:ext cx="1377924" cy="5905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1165375" y="1055800"/>
            <a:ext cx="7011300" cy="192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1" name="Google Shape;21;p3"/>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22" name="Google Shape;22;p3"/>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23" name="Google Shape;23;p3"/>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oogle Shape;24;p3"/>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25" name="Google Shape;25;p3"/>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 name="Google Shape;28;p4"/>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30" name="Google Shape;30;p4"/>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31" name="Google Shape;31;p4"/>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32" name="Google Shape;32;p4"/>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 name="Google Shape;33;p4"/>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34" name="Google Shape;34;p4"/>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38" name="Google Shape;38;p5"/>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39" name="Google Shape;39;p5"/>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40" name="Google Shape;40;p5"/>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 name="Google Shape;41;p5"/>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42" name="Google Shape;42;p5"/>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5" name="Google Shape;4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46" name="Google Shape;46;p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47" name="Google Shape;47;p6"/>
          <p:cNvSpPr txBox="1">
            <a:spLocks noGrp="1"/>
          </p:cNvSpPr>
          <p:nvPr>
            <p:ph type="sldNum" idx="3"/>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48" name="Google Shape;48;p6"/>
          <p:cNvSpPr txBox="1">
            <a:spLocks noGrp="1"/>
          </p:cNvSpPr>
          <p:nvPr>
            <p:ph type="sldNum" idx="4"/>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49" name="Google Shape;49;p6"/>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50" name="Google Shape;50;p6"/>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 name="Google Shape;51;p6"/>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52" name="Google Shape;52;p6"/>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sp>
        <p:nvSpPr>
          <p:cNvPr id="54" name="Google Shape;54;p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6" name="Google Shape;56;p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7" name="Google Shape;57;p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8" name="Google Shape;5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59" name="Google Shape;59;p7"/>
          <p:cNvSpPr txBox="1">
            <a:spLocks noGrp="1"/>
          </p:cNvSpPr>
          <p:nvPr>
            <p:ph type="sldNum" idx="3"/>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60" name="Google Shape;60;p7"/>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61" name="Google Shape;61;p7"/>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 name="Google Shape;62;p7"/>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63" name="Google Shape;63;p7"/>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66" name="Google Shape;66;p8"/>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67" name="Google Shape;67;p8"/>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68" name="Google Shape;68;p8"/>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 name="Google Shape;69;p8"/>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70" name="Google Shape;70;p8"/>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ide 2">
  <p:cSld name="CUSTOM">
    <p:spTree>
      <p:nvGrpSpPr>
        <p:cNvPr id="1" name="Shape 71"/>
        <p:cNvGrpSpPr/>
        <p:nvPr/>
      </p:nvGrpSpPr>
      <p:grpSpPr>
        <a:xfrm>
          <a:off x="0" y="0"/>
          <a:ext cx="0" cy="0"/>
          <a:chOff x="0" y="0"/>
          <a:chExt cx="0" cy="0"/>
        </a:xfrm>
      </p:grpSpPr>
      <p:sp>
        <p:nvSpPr>
          <p:cNvPr id="72" name="Google Shape;72;p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comments" Target="../comments/commen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comments" Target="../comments/comment3.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5259825" y="1360050"/>
            <a:ext cx="3703800" cy="192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r"/>
              <a:t>Leçon 7.1</a:t>
            </a:r>
            <a:endParaRPr/>
          </a:p>
          <a:p>
            <a:pPr marL="0" lvl="0" indent="0" algn="l" rtl="0">
              <a:spcBef>
                <a:spcPts val="0"/>
              </a:spcBef>
              <a:spcAft>
                <a:spcPts val="0"/>
              </a:spcAft>
              <a:buNone/>
            </a:pPr>
            <a:r>
              <a:rPr lang="fr" sz="2400"/>
              <a:t>Connaissances nécessaires au chargement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9"/>
          <p:cNvSpPr txBox="1">
            <a:spLocks noGrp="1"/>
          </p:cNvSpPr>
          <p:nvPr>
            <p:ph type="title"/>
          </p:nvPr>
        </p:nvSpPr>
        <p:spPr>
          <a:xfrm>
            <a:off x="0" y="0"/>
            <a:ext cx="8520600" cy="5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2000"/>
              <a:t>Identification de la marchandise</a:t>
            </a:r>
            <a:endParaRPr sz="2000"/>
          </a:p>
        </p:txBody>
      </p:sp>
      <p:sp>
        <p:nvSpPr>
          <p:cNvPr id="152" name="Google Shape;152;p19"/>
          <p:cNvSpPr txBox="1">
            <a:spLocks noGrp="1"/>
          </p:cNvSpPr>
          <p:nvPr>
            <p:ph type="body" idx="1"/>
          </p:nvPr>
        </p:nvSpPr>
        <p:spPr>
          <a:xfrm>
            <a:off x="311700" y="7573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3" name="Google Shape;153;p19"/>
          <p:cNvPicPr preferRelativeResize="0"/>
          <p:nvPr/>
        </p:nvPicPr>
        <p:blipFill>
          <a:blip r:embed="rId3">
            <a:alphaModFix/>
          </a:blip>
          <a:stretch>
            <a:fillRect/>
          </a:stretch>
        </p:blipFill>
        <p:spPr>
          <a:xfrm>
            <a:off x="1693325" y="657900"/>
            <a:ext cx="5757347" cy="4277774"/>
          </a:xfrm>
          <a:prstGeom prst="rect">
            <a:avLst/>
          </a:prstGeom>
          <a:noFill/>
          <a:ln>
            <a:noFill/>
          </a:ln>
        </p:spPr>
      </p:pic>
      <p:pic>
        <p:nvPicPr>
          <p:cNvPr id="154" name="Google Shape;154;p19"/>
          <p:cNvPicPr preferRelativeResize="0"/>
          <p:nvPr/>
        </p:nvPicPr>
        <p:blipFill>
          <a:blip r:embed="rId4">
            <a:alphaModFix/>
          </a:blip>
          <a:stretch>
            <a:fillRect/>
          </a:stretch>
        </p:blipFill>
        <p:spPr>
          <a:xfrm>
            <a:off x="1030100" y="890825"/>
            <a:ext cx="7083799" cy="3361850"/>
          </a:xfrm>
          <a:prstGeom prst="rect">
            <a:avLst/>
          </a:prstGeom>
          <a:noFill/>
          <a:ln>
            <a:noFill/>
          </a:ln>
        </p:spPr>
      </p:pic>
      <p:pic>
        <p:nvPicPr>
          <p:cNvPr id="155" name="Google Shape;155;p19"/>
          <p:cNvPicPr preferRelativeResize="0"/>
          <p:nvPr/>
        </p:nvPicPr>
        <p:blipFill>
          <a:blip r:embed="rId5">
            <a:alphaModFix/>
          </a:blip>
          <a:stretch>
            <a:fillRect/>
          </a:stretch>
        </p:blipFill>
        <p:spPr>
          <a:xfrm>
            <a:off x="4309105" y="0"/>
            <a:ext cx="4834890" cy="5143500"/>
          </a:xfrm>
          <a:prstGeom prst="rect">
            <a:avLst/>
          </a:prstGeom>
          <a:noFill/>
          <a:ln>
            <a:noFill/>
          </a:ln>
        </p:spPr>
      </p:pic>
      <p:pic>
        <p:nvPicPr>
          <p:cNvPr id="156" name="Google Shape;156;p19"/>
          <p:cNvPicPr preferRelativeResize="0"/>
          <p:nvPr/>
        </p:nvPicPr>
        <p:blipFill>
          <a:blip r:embed="rId6">
            <a:alphaModFix/>
          </a:blip>
          <a:stretch>
            <a:fillRect/>
          </a:stretch>
        </p:blipFill>
        <p:spPr>
          <a:xfrm>
            <a:off x="3700075" y="119300"/>
            <a:ext cx="5443924" cy="50665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1000"/>
                                        <p:tgtEl>
                                          <p:spTgt spid="15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000"/>
                                          </p:stCondLst>
                                        </p:cTn>
                                        <p:tgtEl>
                                          <p:spTgt spid="153"/>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154"/>
                                        </p:tgtEl>
                                        <p:attrNameLst>
                                          <p:attrName>style.visibility</p:attrName>
                                        </p:attrNameLst>
                                      </p:cBhvr>
                                      <p:to>
                                        <p:strVal val="visible"/>
                                      </p:to>
                                    </p:se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54"/>
                                        </p:tgtEl>
                                        <p:attrNameLst>
                                          <p:attrName>style.visibility</p:attrName>
                                        </p:attrNameLst>
                                      </p:cBhvr>
                                      <p:to>
                                        <p:strVal val="visible"/>
                                      </p:to>
                                    </p:set>
                                    <p:animEffect transition="in" filter="fade">
                                      <p:cBhvr>
                                        <p:cTn id="18" dur="1000"/>
                                        <p:tgtEl>
                                          <p:spTgt spid="15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000"/>
                                          </p:stCondLst>
                                        </p:cTn>
                                        <p:tgtEl>
                                          <p:spTgt spid="154"/>
                                        </p:tgtEl>
                                        <p:attrNameLst>
                                          <p:attrName>style.visibility</p:attrName>
                                        </p:attrNameLst>
                                      </p:cBhvr>
                                      <p:to>
                                        <p:strVal val="hidden"/>
                                      </p:to>
                                    </p:se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55"/>
                                        </p:tgtEl>
                                        <p:attrNameLst>
                                          <p:attrName>style.visibility</p:attrName>
                                        </p:attrNameLst>
                                      </p:cBhvr>
                                      <p:to>
                                        <p:strVal val="visible"/>
                                      </p:to>
                                    </p:set>
                                    <p:animEffect transition="in" filter="fade">
                                      <p:cBhvr>
                                        <p:cTn id="26" dur="1000"/>
                                        <p:tgtEl>
                                          <p:spTgt spid="15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000"/>
                                          </p:stCondLst>
                                        </p:cTn>
                                        <p:tgtEl>
                                          <p:spTgt spid="155"/>
                                        </p:tgtEl>
                                        <p:attrNameLst>
                                          <p:attrName>style.visibility</p:attrName>
                                        </p:attrNameLst>
                                      </p:cBhvr>
                                      <p:to>
                                        <p:strVal val="hidden"/>
                                      </p:to>
                                    </p:se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56"/>
                                        </p:tgtEl>
                                        <p:attrNameLst>
                                          <p:attrName>style.visibility</p:attrName>
                                        </p:attrNameLst>
                                      </p:cBhvr>
                                      <p:to>
                                        <p:strVal val="visible"/>
                                      </p:to>
                                    </p:set>
                                    <p:animEffect transition="in" filter="fade">
                                      <p:cBhvr>
                                        <p:cTn id="34" dur="10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0"/>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2" name="Google Shape;162;p20"/>
          <p:cNvPicPr preferRelativeResize="0"/>
          <p:nvPr/>
        </p:nvPicPr>
        <p:blipFill>
          <a:blip r:embed="rId3">
            <a:alphaModFix/>
          </a:blip>
          <a:stretch>
            <a:fillRect/>
          </a:stretch>
        </p:blipFill>
        <p:spPr>
          <a:xfrm>
            <a:off x="1843075" y="836963"/>
            <a:ext cx="5457825" cy="4048125"/>
          </a:xfrm>
          <a:prstGeom prst="rect">
            <a:avLst/>
          </a:prstGeom>
          <a:noFill/>
          <a:ln>
            <a:noFill/>
          </a:ln>
        </p:spPr>
      </p:pic>
      <p:pic>
        <p:nvPicPr>
          <p:cNvPr id="163" name="Google Shape;163;p20"/>
          <p:cNvPicPr preferRelativeResize="0"/>
          <p:nvPr/>
        </p:nvPicPr>
        <p:blipFill>
          <a:blip r:embed="rId4">
            <a:alphaModFix/>
          </a:blip>
          <a:stretch>
            <a:fillRect/>
          </a:stretch>
        </p:blipFill>
        <p:spPr>
          <a:xfrm>
            <a:off x="831300" y="0"/>
            <a:ext cx="6857999" cy="5143500"/>
          </a:xfrm>
          <a:prstGeom prst="rect">
            <a:avLst/>
          </a:prstGeom>
          <a:noFill/>
          <a:ln>
            <a:noFill/>
          </a:ln>
        </p:spPr>
      </p:pic>
      <p:pic>
        <p:nvPicPr>
          <p:cNvPr id="164" name="Google Shape;164;p20"/>
          <p:cNvPicPr preferRelativeResize="0"/>
          <p:nvPr/>
        </p:nvPicPr>
        <p:blipFill>
          <a:blip r:embed="rId5">
            <a:alphaModFix/>
          </a:blip>
          <a:stretch>
            <a:fillRect/>
          </a:stretch>
        </p:blipFill>
        <p:spPr>
          <a:xfrm>
            <a:off x="2643175" y="35275"/>
            <a:ext cx="3857625" cy="5143500"/>
          </a:xfrm>
          <a:prstGeom prst="rect">
            <a:avLst/>
          </a:prstGeom>
          <a:noFill/>
          <a:ln>
            <a:noFill/>
          </a:ln>
        </p:spPr>
      </p:pic>
      <p:pic>
        <p:nvPicPr>
          <p:cNvPr id="165" name="Google Shape;165;p20"/>
          <p:cNvPicPr preferRelativeResize="0"/>
          <p:nvPr/>
        </p:nvPicPr>
        <p:blipFill>
          <a:blip r:embed="rId6">
            <a:alphaModFix/>
          </a:blip>
          <a:stretch>
            <a:fillRect/>
          </a:stretch>
        </p:blipFill>
        <p:spPr>
          <a:xfrm>
            <a:off x="2210475" y="539750"/>
            <a:ext cx="4723039" cy="4238625"/>
          </a:xfrm>
          <a:prstGeom prst="rect">
            <a:avLst/>
          </a:prstGeom>
          <a:noFill/>
          <a:ln>
            <a:noFill/>
          </a:ln>
        </p:spPr>
      </p:pic>
      <p:sp>
        <p:nvSpPr>
          <p:cNvPr id="166" name="Google Shape;166;p20"/>
          <p:cNvSpPr txBox="1">
            <a:spLocks noGrp="1"/>
          </p:cNvSpPr>
          <p:nvPr>
            <p:ph type="title"/>
          </p:nvPr>
        </p:nvSpPr>
        <p:spPr>
          <a:xfrm>
            <a:off x="0" y="0"/>
            <a:ext cx="8473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2400"/>
              <a:t>Conformité: Surplus, manquant et endommagé (O,S and D)</a:t>
            </a:r>
            <a:endParaRPr sz="2400"/>
          </a:p>
        </p:txBody>
      </p:sp>
      <p:pic>
        <p:nvPicPr>
          <p:cNvPr id="167" name="Google Shape;167;p20"/>
          <p:cNvPicPr preferRelativeResize="0"/>
          <p:nvPr/>
        </p:nvPicPr>
        <p:blipFill>
          <a:blip r:embed="rId7">
            <a:alphaModFix/>
          </a:blip>
          <a:stretch>
            <a:fillRect/>
          </a:stretch>
        </p:blipFill>
        <p:spPr>
          <a:xfrm>
            <a:off x="0" y="0"/>
            <a:ext cx="9144003" cy="51435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1000"/>
                                        <p:tgtEl>
                                          <p:spTgt spid="16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000"/>
                                          </p:stCondLst>
                                        </p:cTn>
                                        <p:tgtEl>
                                          <p:spTgt spid="167"/>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2"/>
                                        </p:tgtEl>
                                        <p:attrNameLst>
                                          <p:attrName>style.visibility</p:attrName>
                                        </p:attrNameLst>
                                      </p:cBhvr>
                                      <p:to>
                                        <p:strVal val="visible"/>
                                      </p:to>
                                    </p:set>
                                    <p:animEffect transition="in" filter="fade">
                                      <p:cBhvr>
                                        <p:cTn id="15" dur="1000"/>
                                        <p:tgtEl>
                                          <p:spTgt spid="16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1000"/>
                                          </p:stCondLst>
                                        </p:cTn>
                                        <p:tgtEl>
                                          <p:spTgt spid="162"/>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63"/>
                                        </p:tgtEl>
                                        <p:attrNameLst>
                                          <p:attrName>style.visibility</p:attrName>
                                        </p:attrNameLst>
                                      </p:cBhvr>
                                      <p:to>
                                        <p:strVal val="visible"/>
                                      </p:to>
                                    </p:set>
                                    <p:animEffect transition="in" filter="fade">
                                      <p:cBhvr>
                                        <p:cTn id="23" dur="1000"/>
                                        <p:tgtEl>
                                          <p:spTgt spid="16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1000"/>
                                          </p:stCondLst>
                                        </p:cTn>
                                        <p:tgtEl>
                                          <p:spTgt spid="163"/>
                                        </p:tgtEl>
                                        <p:attrNameLst>
                                          <p:attrName>style.visibility</p:attrName>
                                        </p:attrNameLst>
                                      </p:cBhvr>
                                      <p:to>
                                        <p:strVal val="hidden"/>
                                      </p:to>
                                    </p:se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164"/>
                                        </p:tgtEl>
                                        <p:attrNameLst>
                                          <p:attrName>style.visibility</p:attrName>
                                        </p:attrNameLst>
                                      </p:cBhvr>
                                      <p:to>
                                        <p:strVal val="visible"/>
                                      </p:to>
                                    </p:set>
                                    <p:animEffect transition="in" filter="fade">
                                      <p:cBhvr>
                                        <p:cTn id="31" dur="1000"/>
                                        <p:tgtEl>
                                          <p:spTgt spid="16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1000"/>
                                          </p:stCondLst>
                                        </p:cTn>
                                        <p:tgtEl>
                                          <p:spTgt spid="164"/>
                                        </p:tgtEl>
                                        <p:attrNameLst>
                                          <p:attrName>style.visibility</p:attrName>
                                        </p:attrNameLst>
                                      </p:cBhvr>
                                      <p:to>
                                        <p:strVal val="hidden"/>
                                      </p:to>
                                    </p:se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65"/>
                                        </p:tgtEl>
                                        <p:attrNameLst>
                                          <p:attrName>style.visibility</p:attrName>
                                        </p:attrNameLst>
                                      </p:cBhvr>
                                      <p:to>
                                        <p:strVal val="visible"/>
                                      </p:to>
                                    </p:set>
                                    <p:animEffect transition="in" filter="fade">
                                      <p:cBhvr>
                                        <p:cTn id="39" dur="1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1"/>
          <p:cNvSpPr txBox="1">
            <a:spLocks noGrp="1"/>
          </p:cNvSpPr>
          <p:nvPr>
            <p:ph type="title"/>
          </p:nvPr>
        </p:nvSpPr>
        <p:spPr>
          <a:xfrm>
            <a:off x="311700" y="1658375"/>
            <a:ext cx="8520600" cy="101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b="1"/>
              <a:t>Que faire s’il y a de la marchandise en surplus, manquante ou endommagée (O, S and D) ?</a:t>
            </a:r>
            <a:endParaRPr b="1"/>
          </a:p>
          <a:p>
            <a:pPr marL="0" lvl="0" indent="0" algn="ctr" rtl="0">
              <a:spcBef>
                <a:spcPts val="0"/>
              </a:spcBef>
              <a:spcAft>
                <a:spcPts val="0"/>
              </a:spcAft>
              <a:buNone/>
            </a:pPr>
            <a:endParaRPr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2"/>
          <p:cNvSpPr txBox="1">
            <a:spLocks noGrp="1"/>
          </p:cNvSpPr>
          <p:nvPr>
            <p:ph type="title"/>
          </p:nvPr>
        </p:nvSpPr>
        <p:spPr>
          <a:xfrm>
            <a:off x="311700" y="4521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La liste d'emballage.</a:t>
            </a:r>
            <a:endParaRPr/>
          </a:p>
          <a:p>
            <a:pPr marL="0" lvl="0" indent="0" algn="l" rtl="0">
              <a:spcBef>
                <a:spcPts val="0"/>
              </a:spcBef>
              <a:spcAft>
                <a:spcPts val="0"/>
              </a:spcAft>
              <a:buNone/>
            </a:pPr>
            <a:endParaRPr/>
          </a:p>
        </p:txBody>
      </p:sp>
      <p:sp>
        <p:nvSpPr>
          <p:cNvPr id="178" name="Google Shape;178;p22"/>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79" name="Google Shape;179;p22"/>
          <p:cNvPicPr preferRelativeResize="0"/>
          <p:nvPr/>
        </p:nvPicPr>
        <p:blipFill>
          <a:blip r:embed="rId3">
            <a:alphaModFix/>
          </a:blip>
          <a:stretch>
            <a:fillRect/>
          </a:stretch>
        </p:blipFill>
        <p:spPr>
          <a:xfrm>
            <a:off x="1665100" y="1152475"/>
            <a:ext cx="4638075" cy="3188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23"/>
          <p:cNvPicPr preferRelativeResize="0"/>
          <p:nvPr/>
        </p:nvPicPr>
        <p:blipFill>
          <a:blip r:embed="rId3">
            <a:alphaModFix/>
          </a:blip>
          <a:stretch>
            <a:fillRect/>
          </a:stretch>
        </p:blipFill>
        <p:spPr>
          <a:xfrm>
            <a:off x="5312825" y="1184024"/>
            <a:ext cx="3379602" cy="1828974"/>
          </a:xfrm>
          <a:prstGeom prst="rect">
            <a:avLst/>
          </a:prstGeom>
          <a:noFill/>
          <a:ln>
            <a:noFill/>
          </a:ln>
        </p:spPr>
      </p:pic>
      <p:pic>
        <p:nvPicPr>
          <p:cNvPr id="185" name="Google Shape;185;p23"/>
          <p:cNvPicPr preferRelativeResize="0"/>
          <p:nvPr/>
        </p:nvPicPr>
        <p:blipFill>
          <a:blip r:embed="rId4">
            <a:alphaModFix/>
          </a:blip>
          <a:stretch>
            <a:fillRect/>
          </a:stretch>
        </p:blipFill>
        <p:spPr>
          <a:xfrm>
            <a:off x="2957550" y="2841472"/>
            <a:ext cx="3633600" cy="1388502"/>
          </a:xfrm>
          <a:prstGeom prst="rect">
            <a:avLst/>
          </a:prstGeom>
          <a:noFill/>
          <a:ln>
            <a:noFill/>
          </a:ln>
        </p:spPr>
      </p:pic>
      <p:pic>
        <p:nvPicPr>
          <p:cNvPr id="186" name="Google Shape;186;p23"/>
          <p:cNvPicPr preferRelativeResize="0"/>
          <p:nvPr/>
        </p:nvPicPr>
        <p:blipFill>
          <a:blip r:embed="rId5">
            <a:alphaModFix/>
          </a:blip>
          <a:stretch>
            <a:fillRect/>
          </a:stretch>
        </p:blipFill>
        <p:spPr>
          <a:xfrm>
            <a:off x="313400" y="1376675"/>
            <a:ext cx="2390260" cy="836125"/>
          </a:xfrm>
          <a:prstGeom prst="rect">
            <a:avLst/>
          </a:prstGeom>
          <a:noFill/>
          <a:ln>
            <a:noFill/>
          </a:ln>
        </p:spPr>
      </p:pic>
      <p:pic>
        <p:nvPicPr>
          <p:cNvPr id="187" name="Google Shape;187;p23"/>
          <p:cNvPicPr preferRelativeResize="0"/>
          <p:nvPr/>
        </p:nvPicPr>
        <p:blipFill>
          <a:blip r:embed="rId6">
            <a:alphaModFix/>
          </a:blip>
          <a:stretch>
            <a:fillRect/>
          </a:stretch>
        </p:blipFill>
        <p:spPr>
          <a:xfrm>
            <a:off x="3144275" y="914324"/>
            <a:ext cx="2076691" cy="744063"/>
          </a:xfrm>
          <a:prstGeom prst="rect">
            <a:avLst/>
          </a:prstGeom>
          <a:noFill/>
          <a:ln>
            <a:noFill/>
          </a:ln>
        </p:spPr>
      </p:pic>
      <p:pic>
        <p:nvPicPr>
          <p:cNvPr id="188" name="Google Shape;188;p23"/>
          <p:cNvPicPr preferRelativeResize="0"/>
          <p:nvPr/>
        </p:nvPicPr>
        <p:blipFill>
          <a:blip r:embed="rId7">
            <a:alphaModFix/>
          </a:blip>
          <a:stretch>
            <a:fillRect/>
          </a:stretch>
        </p:blipFill>
        <p:spPr>
          <a:xfrm>
            <a:off x="127000" y="2571750"/>
            <a:ext cx="2763053" cy="10072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24"/>
          <p:cNvPicPr preferRelativeResize="0"/>
          <p:nvPr/>
        </p:nvPicPr>
        <p:blipFill>
          <a:blip r:embed="rId3">
            <a:alphaModFix/>
          </a:blip>
          <a:stretch>
            <a:fillRect/>
          </a:stretch>
        </p:blipFill>
        <p:spPr>
          <a:xfrm>
            <a:off x="3682400" y="0"/>
            <a:ext cx="5383623" cy="4791674"/>
          </a:xfrm>
          <a:prstGeom prst="rect">
            <a:avLst/>
          </a:prstGeom>
          <a:noFill/>
          <a:ln>
            <a:noFill/>
          </a:ln>
        </p:spPr>
      </p:pic>
      <p:sp>
        <p:nvSpPr>
          <p:cNvPr id="194" name="Google Shape;194;p24"/>
          <p:cNvSpPr txBox="1">
            <a:spLocks noGrp="1"/>
          </p:cNvSpPr>
          <p:nvPr>
            <p:ph type="title"/>
          </p:nvPr>
        </p:nvSpPr>
        <p:spPr>
          <a:xfrm>
            <a:off x="0" y="1904550"/>
            <a:ext cx="4200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Les palettes retournables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5"/>
          <p:cNvSpPr txBox="1">
            <a:spLocks noGrp="1"/>
          </p:cNvSpPr>
          <p:nvPr>
            <p:ph type="title"/>
          </p:nvPr>
        </p:nvSpPr>
        <p:spPr>
          <a:xfrm>
            <a:off x="122250" y="115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Le rapport poids / volume:</a:t>
            </a:r>
            <a:endParaRPr/>
          </a:p>
        </p:txBody>
      </p:sp>
      <p:pic>
        <p:nvPicPr>
          <p:cNvPr id="200" name="Google Shape;200;p25"/>
          <p:cNvPicPr preferRelativeResize="0"/>
          <p:nvPr/>
        </p:nvPicPr>
        <p:blipFill>
          <a:blip r:embed="rId3">
            <a:alphaModFix/>
          </a:blip>
          <a:stretch>
            <a:fillRect/>
          </a:stretch>
        </p:blipFill>
        <p:spPr>
          <a:xfrm flipH="1">
            <a:off x="1126451" y="368025"/>
            <a:ext cx="6764849" cy="4172000"/>
          </a:xfrm>
          <a:prstGeom prst="rect">
            <a:avLst/>
          </a:prstGeom>
          <a:noFill/>
          <a:ln>
            <a:noFill/>
          </a:ln>
        </p:spPr>
      </p:pic>
      <p:pic>
        <p:nvPicPr>
          <p:cNvPr id="201" name="Google Shape;201;p25"/>
          <p:cNvPicPr preferRelativeResize="0"/>
          <p:nvPr/>
        </p:nvPicPr>
        <p:blipFill>
          <a:blip r:embed="rId4">
            <a:alphaModFix/>
          </a:blip>
          <a:stretch>
            <a:fillRect/>
          </a:stretch>
        </p:blipFill>
        <p:spPr>
          <a:xfrm>
            <a:off x="2855150" y="0"/>
            <a:ext cx="4944350" cy="60850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00"/>
                                        </p:tgtEl>
                                        <p:attrNameLst>
                                          <p:attrName>style.visibility</p:attrName>
                                        </p:attrNameLst>
                                      </p:cBhvr>
                                      <p:to>
                                        <p:strVal val="hidden"/>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6"/>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07" name="Google Shape;207;p26"/>
          <p:cNvPicPr preferRelativeResize="0"/>
          <p:nvPr/>
        </p:nvPicPr>
        <p:blipFill>
          <a:blip r:embed="rId3">
            <a:alphaModFix/>
          </a:blip>
          <a:stretch>
            <a:fillRect/>
          </a:stretch>
        </p:blipFill>
        <p:spPr>
          <a:xfrm>
            <a:off x="0" y="789783"/>
            <a:ext cx="9144002" cy="4438083"/>
          </a:xfrm>
          <a:prstGeom prst="rect">
            <a:avLst/>
          </a:prstGeom>
          <a:noFill/>
          <a:ln>
            <a:noFill/>
          </a:ln>
        </p:spPr>
      </p:pic>
      <p:sp>
        <p:nvSpPr>
          <p:cNvPr id="208" name="Google Shape;208;p26"/>
          <p:cNvSpPr txBox="1">
            <a:spLocks noGrp="1"/>
          </p:cNvSpPr>
          <p:nvPr>
            <p:ph type="title"/>
          </p:nvPr>
        </p:nvSpPr>
        <p:spPr>
          <a:xfrm>
            <a:off x="51125" y="725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Le rapport poids / volume:</a:t>
            </a:r>
            <a:endParaRPr/>
          </a:p>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7"/>
          <p:cNvSpPr txBox="1">
            <a:spLocks noGrp="1"/>
          </p:cNvSpPr>
          <p:nvPr>
            <p:ph type="title"/>
          </p:nvPr>
        </p:nvSpPr>
        <p:spPr>
          <a:xfrm>
            <a:off x="51125" y="725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Le rapport poids / volume:</a:t>
            </a:r>
            <a:endParaRPr/>
          </a:p>
          <a:p>
            <a:pPr marL="0" lvl="0" indent="0" algn="l" rtl="0">
              <a:spcBef>
                <a:spcPts val="0"/>
              </a:spcBef>
              <a:spcAft>
                <a:spcPts val="0"/>
              </a:spcAft>
              <a:buNone/>
            </a:pPr>
            <a:endParaRPr/>
          </a:p>
        </p:txBody>
      </p:sp>
      <p:pic>
        <p:nvPicPr>
          <p:cNvPr id="214" name="Google Shape;214;p27"/>
          <p:cNvPicPr preferRelativeResize="0"/>
          <p:nvPr/>
        </p:nvPicPr>
        <p:blipFill>
          <a:blip r:embed="rId3">
            <a:alphaModFix/>
          </a:blip>
          <a:stretch>
            <a:fillRect/>
          </a:stretch>
        </p:blipFill>
        <p:spPr>
          <a:xfrm>
            <a:off x="1196250" y="645250"/>
            <a:ext cx="7947744" cy="45273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8"/>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Le rapport poids / volume:</a:t>
            </a:r>
            <a:endParaRPr/>
          </a:p>
          <a:p>
            <a:pPr marL="0" lvl="0" indent="0" algn="l" rtl="0">
              <a:spcBef>
                <a:spcPts val="0"/>
              </a:spcBef>
              <a:spcAft>
                <a:spcPts val="0"/>
              </a:spcAft>
              <a:buNone/>
            </a:pPr>
            <a:endParaRPr/>
          </a:p>
        </p:txBody>
      </p:sp>
      <p:pic>
        <p:nvPicPr>
          <p:cNvPr id="220" name="Google Shape;220;p28"/>
          <p:cNvPicPr preferRelativeResize="0"/>
          <p:nvPr/>
        </p:nvPicPr>
        <p:blipFill>
          <a:blip r:embed="rId3">
            <a:alphaModFix/>
          </a:blip>
          <a:stretch>
            <a:fillRect/>
          </a:stretch>
        </p:blipFill>
        <p:spPr>
          <a:xfrm>
            <a:off x="1401425" y="601175"/>
            <a:ext cx="6788148" cy="41934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1"/>
          <p:cNvSpPr txBox="1">
            <a:spLocks noGrp="1"/>
          </p:cNvSpPr>
          <p:nvPr>
            <p:ph type="title"/>
          </p:nvPr>
        </p:nvSpPr>
        <p:spPr>
          <a:xfrm>
            <a:off x="1833750" y="671950"/>
            <a:ext cx="3332100" cy="5727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a:t>Objectif de la leçon:</a:t>
            </a:r>
            <a:endParaRPr/>
          </a:p>
        </p:txBody>
      </p:sp>
      <p:sp>
        <p:nvSpPr>
          <p:cNvPr id="83" name="Google Shape;83;p11"/>
          <p:cNvSpPr txBox="1">
            <a:spLocks noGrp="1"/>
          </p:cNvSpPr>
          <p:nvPr>
            <p:ph type="body" idx="1"/>
          </p:nvPr>
        </p:nvSpPr>
        <p:spPr>
          <a:xfrm>
            <a:off x="311700" y="1518550"/>
            <a:ext cx="8520600" cy="1389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fr"/>
              <a:t>Connaître la compétence</a:t>
            </a:r>
            <a:endParaRPr/>
          </a:p>
          <a:p>
            <a:pPr marL="457200" lvl="0" indent="-342900" algn="l" rtl="0">
              <a:spcBef>
                <a:spcPts val="0"/>
              </a:spcBef>
              <a:spcAft>
                <a:spcPts val="0"/>
              </a:spcAft>
              <a:buSzPts val="1800"/>
              <a:buChar char="●"/>
            </a:pPr>
            <a:r>
              <a:rPr lang="fr"/>
              <a:t>Disposer la marchandise dans son véhicule à partir des informations qui sont transmises tout en tenant compte des règlements et en maximisant l’efficacité des livraisons.</a:t>
            </a:r>
            <a:endParaRPr/>
          </a:p>
          <a:p>
            <a:pPr marL="0" lvl="0" indent="0" algn="l" rtl="0">
              <a:spcBef>
                <a:spcPts val="1600"/>
              </a:spcBef>
              <a:spcAft>
                <a:spcPts val="1600"/>
              </a:spcAft>
              <a:buNone/>
            </a:pPr>
            <a:endParaRPr/>
          </a:p>
        </p:txBody>
      </p:sp>
      <p:pic>
        <p:nvPicPr>
          <p:cNvPr id="84" name="Google Shape;84;p11"/>
          <p:cNvPicPr preferRelativeResize="0"/>
          <p:nvPr/>
        </p:nvPicPr>
        <p:blipFill>
          <a:blip r:embed="rId3">
            <a:alphaModFix/>
          </a:blip>
          <a:stretch>
            <a:fillRect/>
          </a:stretch>
        </p:blipFill>
        <p:spPr>
          <a:xfrm>
            <a:off x="311699" y="97500"/>
            <a:ext cx="1933544" cy="1252125"/>
          </a:xfrm>
          <a:prstGeom prst="rect">
            <a:avLst/>
          </a:prstGeom>
          <a:noFill/>
          <a:ln>
            <a:noFill/>
          </a:ln>
        </p:spPr>
      </p:pic>
      <p:sp>
        <p:nvSpPr>
          <p:cNvPr id="85" name="Google Shape;85;p11"/>
          <p:cNvSpPr txBox="1"/>
          <p:nvPr/>
        </p:nvSpPr>
        <p:spPr>
          <a:xfrm>
            <a:off x="0" y="4192600"/>
            <a:ext cx="2504700" cy="2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800"/>
              <a:t>Dessin par: brgfx / Freepik "http://www.freepik.com"</a:t>
            </a:r>
            <a:endParaRPr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2000"/>
                                        <p:tgtEl>
                                          <p:spTgt spid="8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 calcmode="lin" valueType="num">
                                      <p:cBhvr additive="base">
                                        <p:cTn id="10" dur="2000"/>
                                        <p:tgtEl>
                                          <p:spTgt spid="8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9"/>
          <p:cNvSpPr txBox="1">
            <a:spLocks noGrp="1"/>
          </p:cNvSpPr>
          <p:nvPr>
            <p:ph type="title"/>
          </p:nvPr>
        </p:nvSpPr>
        <p:spPr>
          <a:xfrm>
            <a:off x="0" y="0"/>
            <a:ext cx="3452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La route de livraison</a:t>
            </a:r>
            <a:endParaRPr/>
          </a:p>
        </p:txBody>
      </p:sp>
      <p:sp>
        <p:nvSpPr>
          <p:cNvPr id="226" name="Google Shape;226;p29"/>
          <p:cNvSpPr txBox="1">
            <a:spLocks noGrp="1"/>
          </p:cNvSpPr>
          <p:nvPr>
            <p:ph type="body" idx="1"/>
          </p:nvPr>
        </p:nvSpPr>
        <p:spPr>
          <a:xfrm>
            <a:off x="0" y="477050"/>
            <a:ext cx="3132600" cy="447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
              <a:t>Ce qu’il faut tenir en compte;</a:t>
            </a:r>
            <a:endParaRPr/>
          </a:p>
        </p:txBody>
      </p:sp>
      <p:pic>
        <p:nvPicPr>
          <p:cNvPr id="227" name="Google Shape;227;p29"/>
          <p:cNvPicPr preferRelativeResize="0"/>
          <p:nvPr/>
        </p:nvPicPr>
        <p:blipFill>
          <a:blip r:embed="rId3">
            <a:alphaModFix/>
          </a:blip>
          <a:stretch>
            <a:fillRect/>
          </a:stretch>
        </p:blipFill>
        <p:spPr>
          <a:xfrm rot="-968792">
            <a:off x="2427558" y="144956"/>
            <a:ext cx="4858937" cy="3774207"/>
          </a:xfrm>
          <a:prstGeom prst="rect">
            <a:avLst/>
          </a:prstGeom>
          <a:noFill/>
          <a:ln>
            <a:noFill/>
          </a:ln>
        </p:spPr>
      </p:pic>
      <p:sp>
        <p:nvSpPr>
          <p:cNvPr id="228" name="Google Shape;228;p29"/>
          <p:cNvSpPr txBox="1">
            <a:spLocks noGrp="1"/>
          </p:cNvSpPr>
          <p:nvPr>
            <p:ph type="body" idx="1"/>
          </p:nvPr>
        </p:nvSpPr>
        <p:spPr>
          <a:xfrm>
            <a:off x="0" y="797950"/>
            <a:ext cx="6020700" cy="447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
              <a:t>Les instructions spéciales sur connaissement ou probill.</a:t>
            </a:r>
            <a:endParaRPr/>
          </a:p>
        </p:txBody>
      </p:sp>
      <p:pic>
        <p:nvPicPr>
          <p:cNvPr id="229" name="Google Shape;229;p29"/>
          <p:cNvPicPr preferRelativeResize="0"/>
          <p:nvPr/>
        </p:nvPicPr>
        <p:blipFill>
          <a:blip r:embed="rId4">
            <a:alphaModFix/>
          </a:blip>
          <a:stretch>
            <a:fillRect/>
          </a:stretch>
        </p:blipFill>
        <p:spPr>
          <a:xfrm>
            <a:off x="1773750" y="1245250"/>
            <a:ext cx="4939505" cy="3053476"/>
          </a:xfrm>
          <a:prstGeom prst="rect">
            <a:avLst/>
          </a:prstGeom>
          <a:noFill/>
          <a:ln>
            <a:noFill/>
          </a:ln>
        </p:spPr>
      </p:pic>
      <p:sp>
        <p:nvSpPr>
          <p:cNvPr id="230" name="Google Shape;230;p29"/>
          <p:cNvSpPr txBox="1">
            <a:spLocks noGrp="1"/>
          </p:cNvSpPr>
          <p:nvPr>
            <p:ph type="body" idx="1"/>
          </p:nvPr>
        </p:nvSpPr>
        <p:spPr>
          <a:xfrm>
            <a:off x="0" y="1110425"/>
            <a:ext cx="2364600" cy="447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
              <a:t>Livraison avec hayon</a:t>
            </a:r>
            <a:endParaRPr/>
          </a:p>
        </p:txBody>
      </p:sp>
      <p:pic>
        <p:nvPicPr>
          <p:cNvPr id="231" name="Google Shape;231;p29"/>
          <p:cNvPicPr preferRelativeResize="0"/>
          <p:nvPr/>
        </p:nvPicPr>
        <p:blipFill>
          <a:blip r:embed="rId5">
            <a:alphaModFix/>
          </a:blip>
          <a:stretch>
            <a:fillRect/>
          </a:stretch>
        </p:blipFill>
        <p:spPr>
          <a:xfrm>
            <a:off x="3927361" y="0"/>
            <a:ext cx="5216627" cy="5220073"/>
          </a:xfrm>
          <a:prstGeom prst="rect">
            <a:avLst/>
          </a:prstGeom>
          <a:noFill/>
          <a:ln>
            <a:noFill/>
          </a:ln>
        </p:spPr>
      </p:pic>
      <p:pic>
        <p:nvPicPr>
          <p:cNvPr id="232" name="Google Shape;232;p29"/>
          <p:cNvPicPr preferRelativeResize="0"/>
          <p:nvPr/>
        </p:nvPicPr>
        <p:blipFill>
          <a:blip r:embed="rId6">
            <a:alphaModFix/>
          </a:blip>
          <a:stretch>
            <a:fillRect/>
          </a:stretch>
        </p:blipFill>
        <p:spPr>
          <a:xfrm>
            <a:off x="71275" y="1470499"/>
            <a:ext cx="4432524" cy="2740077"/>
          </a:xfrm>
          <a:prstGeom prst="rect">
            <a:avLst/>
          </a:prstGeom>
          <a:noFill/>
          <a:ln>
            <a:noFill/>
          </a:ln>
        </p:spPr>
      </p:pic>
      <p:sp>
        <p:nvSpPr>
          <p:cNvPr id="233" name="Google Shape;233;p29"/>
          <p:cNvSpPr txBox="1">
            <a:spLocks noGrp="1"/>
          </p:cNvSpPr>
          <p:nvPr>
            <p:ph type="body" idx="1"/>
          </p:nvPr>
        </p:nvSpPr>
        <p:spPr>
          <a:xfrm>
            <a:off x="0" y="1110413"/>
            <a:ext cx="2926800" cy="447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
              <a:t>La répartition de la charge</a:t>
            </a:r>
            <a:endParaRPr/>
          </a:p>
        </p:txBody>
      </p:sp>
      <p:pic>
        <p:nvPicPr>
          <p:cNvPr id="234" name="Google Shape;234;p29"/>
          <p:cNvPicPr preferRelativeResize="0"/>
          <p:nvPr/>
        </p:nvPicPr>
        <p:blipFill>
          <a:blip r:embed="rId7">
            <a:alphaModFix/>
          </a:blip>
          <a:stretch>
            <a:fillRect/>
          </a:stretch>
        </p:blipFill>
        <p:spPr>
          <a:xfrm>
            <a:off x="3642000" y="705675"/>
            <a:ext cx="5502003" cy="3416725"/>
          </a:xfrm>
          <a:prstGeom prst="rect">
            <a:avLst/>
          </a:prstGeom>
          <a:noFill/>
          <a:ln>
            <a:noFill/>
          </a:ln>
        </p:spPr>
      </p:pic>
      <p:pic>
        <p:nvPicPr>
          <p:cNvPr id="235" name="Google Shape;235;p29"/>
          <p:cNvPicPr preferRelativeResize="0"/>
          <p:nvPr/>
        </p:nvPicPr>
        <p:blipFill>
          <a:blip r:embed="rId8">
            <a:alphaModFix/>
          </a:blip>
          <a:stretch>
            <a:fillRect/>
          </a:stretch>
        </p:blipFill>
        <p:spPr>
          <a:xfrm>
            <a:off x="4438600" y="0"/>
            <a:ext cx="4736887" cy="5220071"/>
          </a:xfrm>
          <a:prstGeom prst="rect">
            <a:avLst/>
          </a:prstGeom>
          <a:noFill/>
          <a:ln>
            <a:noFill/>
          </a:ln>
        </p:spPr>
      </p:pic>
      <p:sp>
        <p:nvSpPr>
          <p:cNvPr id="236" name="Google Shape;236;p29"/>
          <p:cNvSpPr txBox="1">
            <a:spLocks noGrp="1"/>
          </p:cNvSpPr>
          <p:nvPr>
            <p:ph type="body" idx="1"/>
          </p:nvPr>
        </p:nvSpPr>
        <p:spPr>
          <a:xfrm>
            <a:off x="0" y="797950"/>
            <a:ext cx="3222900" cy="447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
              <a:t>L’ordre logique des livraisons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27"/>
                                        </p:tgtEl>
                                        <p:attrNameLst>
                                          <p:attrName>style.visibility</p:attrName>
                                        </p:attrNameLst>
                                      </p:cBhvr>
                                      <p:to>
                                        <p:strVal val="hidden"/>
                                      </p:to>
                                    </p:set>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236"/>
                                        </p:tgtEl>
                                        <p:attrNameLst>
                                          <p:attrName>style.visibility</p:attrName>
                                        </p:attrNameLst>
                                      </p:cBhvr>
                                      <p:to>
                                        <p:strVal val="visible"/>
                                      </p:to>
                                    </p:set>
                                    <p:animEffect transition="in" filter="fade">
                                      <p:cBhvr>
                                        <p:cTn id="10" dur="1000"/>
                                        <p:tgtEl>
                                          <p:spTgt spid="236"/>
                                        </p:tgtEl>
                                      </p:cBhvr>
                                    </p:animEffect>
                                  </p:childTnLst>
                                </p:cTn>
                              </p:par>
                              <p:par>
                                <p:cTn id="11" presetID="10" presetClass="entr" presetSubtype="0" fill="hold" nodeType="withEffect">
                                  <p:stCondLst>
                                    <p:cond delay="0"/>
                                  </p:stCondLst>
                                  <p:childTnLst>
                                    <p:set>
                                      <p:cBhvr>
                                        <p:cTn id="12" dur="1" fill="hold">
                                          <p:stCondLst>
                                            <p:cond delay="0"/>
                                          </p:stCondLst>
                                        </p:cTn>
                                        <p:tgtEl>
                                          <p:spTgt spid="235"/>
                                        </p:tgtEl>
                                        <p:attrNameLst>
                                          <p:attrName>style.visibility</p:attrName>
                                        </p:attrNameLst>
                                      </p:cBhvr>
                                      <p:to>
                                        <p:strVal val="visible"/>
                                      </p:to>
                                    </p:set>
                                    <p:animEffect transition="in" filter="fade">
                                      <p:cBhvr>
                                        <p:cTn id="13" dur="1000"/>
                                        <p:tgtEl>
                                          <p:spTgt spid="23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1000"/>
                                          </p:stCondLst>
                                        </p:cTn>
                                        <p:tgtEl>
                                          <p:spTgt spid="235"/>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1000"/>
                                          </p:stCondLst>
                                        </p:cTn>
                                        <p:tgtEl>
                                          <p:spTgt spid="236"/>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28"/>
                                        </p:tgtEl>
                                        <p:attrNameLst>
                                          <p:attrName>style.visibility</p:attrName>
                                        </p:attrNameLst>
                                      </p:cBhvr>
                                      <p:to>
                                        <p:strVal val="visible"/>
                                      </p:to>
                                    </p:set>
                                    <p:animEffect transition="in" filter="fade">
                                      <p:cBhvr>
                                        <p:cTn id="23" dur="1000"/>
                                        <p:tgtEl>
                                          <p:spTgt spid="228"/>
                                        </p:tgtEl>
                                      </p:cBhvr>
                                    </p:animEffect>
                                  </p:childTnLst>
                                </p:cTn>
                              </p:par>
                              <p:par>
                                <p:cTn id="24" presetID="10" presetClass="entr" presetSubtype="0" fill="hold" nodeType="withEffect">
                                  <p:stCondLst>
                                    <p:cond delay="0"/>
                                  </p:stCondLst>
                                  <p:childTnLst>
                                    <p:set>
                                      <p:cBhvr>
                                        <p:cTn id="25" dur="1" fill="hold">
                                          <p:stCondLst>
                                            <p:cond delay="0"/>
                                          </p:stCondLst>
                                        </p:cTn>
                                        <p:tgtEl>
                                          <p:spTgt spid="229"/>
                                        </p:tgtEl>
                                        <p:attrNameLst>
                                          <p:attrName>style.visibility</p:attrName>
                                        </p:attrNameLst>
                                      </p:cBhvr>
                                      <p:to>
                                        <p:strVal val="visible"/>
                                      </p:to>
                                    </p:set>
                                    <p:animEffect transition="in" filter="fade">
                                      <p:cBhvr>
                                        <p:cTn id="26" dur="1000"/>
                                        <p:tgtEl>
                                          <p:spTgt spid="22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000"/>
                                          </p:stCondLst>
                                        </p:cTn>
                                        <p:tgtEl>
                                          <p:spTgt spid="229"/>
                                        </p:tgtEl>
                                        <p:attrNameLst>
                                          <p:attrName>style.visibility</p:attrName>
                                        </p:attrNameLst>
                                      </p:cBhvr>
                                      <p:to>
                                        <p:strVal val="hidden"/>
                                      </p:to>
                                    </p:se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30"/>
                                        </p:tgtEl>
                                        <p:attrNameLst>
                                          <p:attrName>style.visibility</p:attrName>
                                        </p:attrNameLst>
                                      </p:cBhvr>
                                      <p:to>
                                        <p:strVal val="visible"/>
                                      </p:to>
                                    </p:set>
                                    <p:animEffect transition="in" filter="fade">
                                      <p:cBhvr>
                                        <p:cTn id="34" dur="1000"/>
                                        <p:tgtEl>
                                          <p:spTgt spid="230"/>
                                        </p:tgtEl>
                                      </p:cBhvr>
                                    </p:animEffect>
                                  </p:childTnLst>
                                </p:cTn>
                              </p:par>
                              <p:par>
                                <p:cTn id="35" presetID="10" presetClass="entr" presetSubtype="0" fill="hold" nodeType="withEffect">
                                  <p:stCondLst>
                                    <p:cond delay="0"/>
                                  </p:stCondLst>
                                  <p:childTnLst>
                                    <p:set>
                                      <p:cBhvr>
                                        <p:cTn id="36" dur="1" fill="hold">
                                          <p:stCondLst>
                                            <p:cond delay="0"/>
                                          </p:stCondLst>
                                        </p:cTn>
                                        <p:tgtEl>
                                          <p:spTgt spid="231"/>
                                        </p:tgtEl>
                                        <p:attrNameLst>
                                          <p:attrName>style.visibility</p:attrName>
                                        </p:attrNameLst>
                                      </p:cBhvr>
                                      <p:to>
                                        <p:strVal val="visible"/>
                                      </p:to>
                                    </p:set>
                                    <p:animEffect transition="in" filter="fade">
                                      <p:cBhvr>
                                        <p:cTn id="37" dur="1000"/>
                                        <p:tgtEl>
                                          <p:spTgt spid="231"/>
                                        </p:tgtEl>
                                      </p:cBhvr>
                                    </p:animEffect>
                                  </p:childTnLst>
                                </p:cTn>
                              </p:par>
                              <p:par>
                                <p:cTn id="38" presetID="10" presetClass="entr" presetSubtype="0" fill="hold" nodeType="withEffect">
                                  <p:stCondLst>
                                    <p:cond delay="0"/>
                                  </p:stCondLst>
                                  <p:childTnLst>
                                    <p:set>
                                      <p:cBhvr>
                                        <p:cTn id="39" dur="1" fill="hold">
                                          <p:stCondLst>
                                            <p:cond delay="0"/>
                                          </p:stCondLst>
                                        </p:cTn>
                                        <p:tgtEl>
                                          <p:spTgt spid="232"/>
                                        </p:tgtEl>
                                        <p:attrNameLst>
                                          <p:attrName>style.visibility</p:attrName>
                                        </p:attrNameLst>
                                      </p:cBhvr>
                                      <p:to>
                                        <p:strVal val="visible"/>
                                      </p:to>
                                    </p:set>
                                    <p:animEffect transition="in" filter="fade">
                                      <p:cBhvr>
                                        <p:cTn id="40" dur="1000"/>
                                        <p:tgtEl>
                                          <p:spTgt spid="23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1000"/>
                                          </p:stCondLst>
                                        </p:cTn>
                                        <p:tgtEl>
                                          <p:spTgt spid="23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1000"/>
                                          </p:stCondLst>
                                        </p:cTn>
                                        <p:tgtEl>
                                          <p:spTgt spid="230"/>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1000"/>
                                          </p:stCondLst>
                                        </p:cTn>
                                        <p:tgtEl>
                                          <p:spTgt spid="231"/>
                                        </p:tgtEl>
                                        <p:attrNameLst>
                                          <p:attrName>style.visibility</p:attrName>
                                        </p:attrNameLst>
                                      </p:cBhvr>
                                      <p:to>
                                        <p:strVal val="hidden"/>
                                      </p:to>
                                    </p:se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233"/>
                                        </p:tgtEl>
                                        <p:attrNameLst>
                                          <p:attrName>style.visibility</p:attrName>
                                        </p:attrNameLst>
                                      </p:cBhvr>
                                      <p:to>
                                        <p:strVal val="visible"/>
                                      </p:to>
                                    </p:set>
                                    <p:animEffect transition="in" filter="fade">
                                      <p:cBhvr>
                                        <p:cTn id="52" dur="1000"/>
                                        <p:tgtEl>
                                          <p:spTgt spid="233"/>
                                        </p:tgtEl>
                                      </p:cBhvr>
                                    </p:animEffect>
                                  </p:childTnLst>
                                </p:cTn>
                              </p:par>
                              <p:par>
                                <p:cTn id="53" presetID="10" presetClass="entr" presetSubtype="0" fill="hold" nodeType="withEffect">
                                  <p:stCondLst>
                                    <p:cond delay="0"/>
                                  </p:stCondLst>
                                  <p:childTnLst>
                                    <p:set>
                                      <p:cBhvr>
                                        <p:cTn id="54" dur="1" fill="hold">
                                          <p:stCondLst>
                                            <p:cond delay="0"/>
                                          </p:stCondLst>
                                        </p:cTn>
                                        <p:tgtEl>
                                          <p:spTgt spid="234"/>
                                        </p:tgtEl>
                                        <p:attrNameLst>
                                          <p:attrName>style.visibility</p:attrName>
                                        </p:attrNameLst>
                                      </p:cBhvr>
                                      <p:to>
                                        <p:strVal val="visible"/>
                                      </p:to>
                                    </p:set>
                                    <p:animEffect transition="in" filter="fade">
                                      <p:cBhvr>
                                        <p:cTn id="55" dur="10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30"/>
          <p:cNvPicPr preferRelativeResize="0"/>
          <p:nvPr/>
        </p:nvPicPr>
        <p:blipFill>
          <a:blip r:embed="rId3">
            <a:alphaModFix/>
          </a:blip>
          <a:stretch>
            <a:fillRect/>
          </a:stretch>
        </p:blipFill>
        <p:spPr>
          <a:xfrm>
            <a:off x="261862" y="585350"/>
            <a:ext cx="2747428" cy="1698388"/>
          </a:xfrm>
          <a:prstGeom prst="rect">
            <a:avLst/>
          </a:prstGeom>
          <a:noFill/>
          <a:ln>
            <a:noFill/>
          </a:ln>
        </p:spPr>
      </p:pic>
      <p:pic>
        <p:nvPicPr>
          <p:cNvPr id="242" name="Google Shape;242;p30"/>
          <p:cNvPicPr preferRelativeResize="0"/>
          <p:nvPr/>
        </p:nvPicPr>
        <p:blipFill>
          <a:blip r:embed="rId4">
            <a:alphaModFix/>
          </a:blip>
          <a:stretch>
            <a:fillRect/>
          </a:stretch>
        </p:blipFill>
        <p:spPr>
          <a:xfrm>
            <a:off x="3218187" y="573075"/>
            <a:ext cx="2747393" cy="1698375"/>
          </a:xfrm>
          <a:prstGeom prst="rect">
            <a:avLst/>
          </a:prstGeom>
          <a:noFill/>
          <a:ln>
            <a:noFill/>
          </a:ln>
        </p:spPr>
      </p:pic>
      <p:pic>
        <p:nvPicPr>
          <p:cNvPr id="243" name="Google Shape;243;p30"/>
          <p:cNvPicPr preferRelativeResize="0"/>
          <p:nvPr/>
        </p:nvPicPr>
        <p:blipFill>
          <a:blip r:embed="rId5">
            <a:alphaModFix/>
          </a:blip>
          <a:stretch>
            <a:fillRect/>
          </a:stretch>
        </p:blipFill>
        <p:spPr>
          <a:xfrm>
            <a:off x="1740025" y="2542775"/>
            <a:ext cx="2747400" cy="1698375"/>
          </a:xfrm>
          <a:prstGeom prst="rect">
            <a:avLst/>
          </a:prstGeom>
          <a:noFill/>
          <a:ln>
            <a:noFill/>
          </a:ln>
        </p:spPr>
      </p:pic>
      <p:pic>
        <p:nvPicPr>
          <p:cNvPr id="244" name="Google Shape;244;p30"/>
          <p:cNvPicPr preferRelativeResize="0"/>
          <p:nvPr/>
        </p:nvPicPr>
        <p:blipFill>
          <a:blip r:embed="rId6">
            <a:alphaModFix/>
          </a:blip>
          <a:stretch>
            <a:fillRect/>
          </a:stretch>
        </p:blipFill>
        <p:spPr>
          <a:xfrm>
            <a:off x="4696331" y="2542773"/>
            <a:ext cx="2747407" cy="1698379"/>
          </a:xfrm>
          <a:prstGeom prst="rect">
            <a:avLst/>
          </a:prstGeom>
          <a:noFill/>
          <a:ln>
            <a:noFill/>
          </a:ln>
        </p:spPr>
      </p:pic>
      <p:pic>
        <p:nvPicPr>
          <p:cNvPr id="245" name="Google Shape;245;p30"/>
          <p:cNvPicPr preferRelativeResize="0"/>
          <p:nvPr/>
        </p:nvPicPr>
        <p:blipFill>
          <a:blip r:embed="rId7">
            <a:alphaModFix/>
          </a:blip>
          <a:stretch>
            <a:fillRect/>
          </a:stretch>
        </p:blipFill>
        <p:spPr>
          <a:xfrm>
            <a:off x="6174488" y="597650"/>
            <a:ext cx="2707647" cy="1673801"/>
          </a:xfrm>
          <a:prstGeom prst="rect">
            <a:avLst/>
          </a:prstGeom>
          <a:noFill/>
          <a:ln>
            <a:noFill/>
          </a:ln>
        </p:spPr>
      </p:pic>
      <p:sp>
        <p:nvSpPr>
          <p:cNvPr id="246" name="Google Shape;246;p30"/>
          <p:cNvSpPr txBox="1">
            <a:spLocks noGrp="1"/>
          </p:cNvSpPr>
          <p:nvPr>
            <p:ph type="title"/>
          </p:nvPr>
        </p:nvSpPr>
        <p:spPr>
          <a:xfrm>
            <a:off x="0" y="-76200"/>
            <a:ext cx="9144000" cy="58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sz="1800">
                <a:solidFill>
                  <a:srgbClr val="434343"/>
                </a:solidFill>
              </a:rPr>
              <a:t>Mise en situation 1: Dans quel ordre de livraisons le chargement devrait-il être fait en commençant par Sainte-Agathe des Monts?</a:t>
            </a:r>
            <a:endParaRPr sz="1800">
              <a:solidFill>
                <a:srgbClr val="434343"/>
              </a:solidFill>
            </a:endParaRPr>
          </a:p>
          <a:p>
            <a:pPr marL="0" lvl="0" indent="0" algn="ctr" rtl="0">
              <a:spcBef>
                <a:spcPts val="0"/>
              </a:spcBef>
              <a:spcAft>
                <a:spcPts val="0"/>
              </a:spcAft>
              <a:buNone/>
            </a:pPr>
            <a:endParaRPr sz="1800">
              <a:solidFill>
                <a:srgbClr val="434343"/>
              </a:solidFill>
            </a:endParaRPr>
          </a:p>
          <a:p>
            <a:pPr marL="0" lvl="0" indent="0" algn="ctr"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31"/>
          <p:cNvPicPr preferRelativeResize="0"/>
          <p:nvPr/>
        </p:nvPicPr>
        <p:blipFill>
          <a:blip r:embed="rId3">
            <a:alphaModFix/>
          </a:blip>
          <a:stretch>
            <a:fillRect/>
          </a:stretch>
        </p:blipFill>
        <p:spPr>
          <a:xfrm>
            <a:off x="261862" y="585350"/>
            <a:ext cx="2747428" cy="1698388"/>
          </a:xfrm>
          <a:prstGeom prst="rect">
            <a:avLst/>
          </a:prstGeom>
          <a:noFill/>
          <a:ln>
            <a:noFill/>
          </a:ln>
        </p:spPr>
      </p:pic>
      <p:pic>
        <p:nvPicPr>
          <p:cNvPr id="252" name="Google Shape;252;p31"/>
          <p:cNvPicPr preferRelativeResize="0"/>
          <p:nvPr/>
        </p:nvPicPr>
        <p:blipFill>
          <a:blip r:embed="rId4">
            <a:alphaModFix/>
          </a:blip>
          <a:stretch>
            <a:fillRect/>
          </a:stretch>
        </p:blipFill>
        <p:spPr>
          <a:xfrm>
            <a:off x="3218187" y="573075"/>
            <a:ext cx="2747393" cy="1698375"/>
          </a:xfrm>
          <a:prstGeom prst="rect">
            <a:avLst/>
          </a:prstGeom>
          <a:noFill/>
          <a:ln>
            <a:noFill/>
          </a:ln>
        </p:spPr>
      </p:pic>
      <p:pic>
        <p:nvPicPr>
          <p:cNvPr id="253" name="Google Shape;253;p31"/>
          <p:cNvPicPr preferRelativeResize="0"/>
          <p:nvPr/>
        </p:nvPicPr>
        <p:blipFill>
          <a:blip r:embed="rId5">
            <a:alphaModFix/>
          </a:blip>
          <a:stretch>
            <a:fillRect/>
          </a:stretch>
        </p:blipFill>
        <p:spPr>
          <a:xfrm>
            <a:off x="1740025" y="2542775"/>
            <a:ext cx="2747400" cy="1698375"/>
          </a:xfrm>
          <a:prstGeom prst="rect">
            <a:avLst/>
          </a:prstGeom>
          <a:noFill/>
          <a:ln>
            <a:noFill/>
          </a:ln>
        </p:spPr>
      </p:pic>
      <p:pic>
        <p:nvPicPr>
          <p:cNvPr id="254" name="Google Shape;254;p31"/>
          <p:cNvPicPr preferRelativeResize="0"/>
          <p:nvPr/>
        </p:nvPicPr>
        <p:blipFill>
          <a:blip r:embed="rId6">
            <a:alphaModFix/>
          </a:blip>
          <a:stretch>
            <a:fillRect/>
          </a:stretch>
        </p:blipFill>
        <p:spPr>
          <a:xfrm>
            <a:off x="4696331" y="2542773"/>
            <a:ext cx="2747407" cy="1698379"/>
          </a:xfrm>
          <a:prstGeom prst="rect">
            <a:avLst/>
          </a:prstGeom>
          <a:noFill/>
          <a:ln>
            <a:noFill/>
          </a:ln>
        </p:spPr>
      </p:pic>
      <p:pic>
        <p:nvPicPr>
          <p:cNvPr id="255" name="Google Shape;255;p31"/>
          <p:cNvPicPr preferRelativeResize="0"/>
          <p:nvPr/>
        </p:nvPicPr>
        <p:blipFill>
          <a:blip r:embed="rId7">
            <a:alphaModFix/>
          </a:blip>
          <a:stretch>
            <a:fillRect/>
          </a:stretch>
        </p:blipFill>
        <p:spPr>
          <a:xfrm>
            <a:off x="6174488" y="597650"/>
            <a:ext cx="2707647" cy="1673801"/>
          </a:xfrm>
          <a:prstGeom prst="rect">
            <a:avLst/>
          </a:prstGeom>
          <a:noFill/>
          <a:ln>
            <a:noFill/>
          </a:ln>
        </p:spPr>
      </p:pic>
      <p:sp>
        <p:nvSpPr>
          <p:cNvPr id="256" name="Google Shape;256;p31"/>
          <p:cNvSpPr txBox="1">
            <a:spLocks noGrp="1"/>
          </p:cNvSpPr>
          <p:nvPr>
            <p:ph type="title"/>
          </p:nvPr>
        </p:nvSpPr>
        <p:spPr>
          <a:xfrm>
            <a:off x="0" y="-76200"/>
            <a:ext cx="9144000" cy="64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sz="1800">
                <a:solidFill>
                  <a:srgbClr val="434343"/>
                </a:solidFill>
              </a:rPr>
              <a:t>Mise en situation 1: Dans quel ordre de livraisons le chargement devrait-il être fait en commençant par Sainte-Agathe-des-Monts?</a:t>
            </a:r>
            <a:endParaRPr sz="1800">
              <a:solidFill>
                <a:srgbClr val="434343"/>
              </a:solidFill>
            </a:endParaRPr>
          </a:p>
          <a:p>
            <a:pPr marL="0" lvl="0" indent="0" algn="ctr" rtl="0">
              <a:spcBef>
                <a:spcPts val="0"/>
              </a:spcBef>
              <a:spcAft>
                <a:spcPts val="0"/>
              </a:spcAft>
              <a:buNone/>
            </a:pPr>
            <a:endParaRPr/>
          </a:p>
        </p:txBody>
      </p:sp>
      <p:sp>
        <p:nvSpPr>
          <p:cNvPr id="257" name="Google Shape;257;p31"/>
          <p:cNvSpPr txBox="1"/>
          <p:nvPr/>
        </p:nvSpPr>
        <p:spPr>
          <a:xfrm>
            <a:off x="7234050" y="1406900"/>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t>1</a:t>
            </a:r>
            <a:endParaRPr sz="1800"/>
          </a:p>
        </p:txBody>
      </p:sp>
      <p:sp>
        <p:nvSpPr>
          <p:cNvPr id="258" name="Google Shape;258;p31"/>
          <p:cNvSpPr txBox="1"/>
          <p:nvPr/>
        </p:nvSpPr>
        <p:spPr>
          <a:xfrm>
            <a:off x="2823525" y="3361125"/>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t>2</a:t>
            </a:r>
            <a:endParaRPr sz="1800"/>
          </a:p>
        </p:txBody>
      </p:sp>
      <p:sp>
        <p:nvSpPr>
          <p:cNvPr id="259" name="Google Shape;259;p31"/>
          <p:cNvSpPr txBox="1"/>
          <p:nvPr/>
        </p:nvSpPr>
        <p:spPr>
          <a:xfrm>
            <a:off x="5783900" y="3361125"/>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t>3</a:t>
            </a:r>
            <a:endParaRPr sz="1800"/>
          </a:p>
        </p:txBody>
      </p:sp>
      <p:sp>
        <p:nvSpPr>
          <p:cNvPr id="260" name="Google Shape;260;p31"/>
          <p:cNvSpPr txBox="1"/>
          <p:nvPr/>
        </p:nvSpPr>
        <p:spPr>
          <a:xfrm>
            <a:off x="1338350" y="1406888"/>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t>5</a:t>
            </a:r>
            <a:endParaRPr sz="1800"/>
          </a:p>
        </p:txBody>
      </p:sp>
      <p:sp>
        <p:nvSpPr>
          <p:cNvPr id="261" name="Google Shape;261;p31"/>
          <p:cNvSpPr txBox="1"/>
          <p:nvPr/>
        </p:nvSpPr>
        <p:spPr>
          <a:xfrm>
            <a:off x="4286200" y="1406900"/>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t>4</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anim calcmode="lin" valueType="num">
                                      <p:cBhvr additive="base">
                                        <p:cTn id="7" dur="1000"/>
                                        <p:tgtEl>
                                          <p:spTgt spid="255"/>
                                        </p:tgtEl>
                                        <p:attrNameLst>
                                          <p:attrName>ppt_w</p:attrName>
                                        </p:attrNameLst>
                                      </p:cBhvr>
                                      <p:tavLst>
                                        <p:tav tm="0">
                                          <p:val>
                                            <p:strVal val="0"/>
                                          </p:val>
                                        </p:tav>
                                        <p:tav tm="100000">
                                          <p:val>
                                            <p:strVal val="#ppt_w"/>
                                          </p:val>
                                        </p:tav>
                                      </p:tavLst>
                                    </p:anim>
                                    <p:anim calcmode="lin" valueType="num">
                                      <p:cBhvr additive="base">
                                        <p:cTn id="8" dur="1000"/>
                                        <p:tgtEl>
                                          <p:spTgt spid="255"/>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57"/>
                                        </p:tgtEl>
                                        <p:attrNameLst>
                                          <p:attrName>style.visibility</p:attrName>
                                        </p:attrNameLst>
                                      </p:cBhvr>
                                      <p:to>
                                        <p:strVal val="visible"/>
                                      </p:to>
                                    </p:set>
                                    <p:animEffect transition="in" filter="fade">
                                      <p:cBhvr>
                                        <p:cTn id="11" dur="1000"/>
                                        <p:tgtEl>
                                          <p:spTgt spid="257"/>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253"/>
                                        </p:tgtEl>
                                        <p:attrNameLst>
                                          <p:attrName>style.visibility</p:attrName>
                                        </p:attrNameLst>
                                      </p:cBhvr>
                                      <p:to>
                                        <p:strVal val="visible"/>
                                      </p:to>
                                    </p:set>
                                    <p:anim calcmode="lin" valueType="num">
                                      <p:cBhvr additive="base">
                                        <p:cTn id="16" dur="1000"/>
                                        <p:tgtEl>
                                          <p:spTgt spid="253"/>
                                        </p:tgtEl>
                                        <p:attrNameLst>
                                          <p:attrName>ppt_w</p:attrName>
                                        </p:attrNameLst>
                                      </p:cBhvr>
                                      <p:tavLst>
                                        <p:tav tm="0">
                                          <p:val>
                                            <p:strVal val="0"/>
                                          </p:val>
                                        </p:tav>
                                        <p:tav tm="100000">
                                          <p:val>
                                            <p:strVal val="#ppt_w"/>
                                          </p:val>
                                        </p:tav>
                                      </p:tavLst>
                                    </p:anim>
                                    <p:anim calcmode="lin" valueType="num">
                                      <p:cBhvr additive="base">
                                        <p:cTn id="17" dur="1000"/>
                                        <p:tgtEl>
                                          <p:spTgt spid="253"/>
                                        </p:tgtEl>
                                        <p:attrNameLst>
                                          <p:attrName>ppt_h</p:attrName>
                                        </p:attrNameLst>
                                      </p:cBhvr>
                                      <p:tavLst>
                                        <p:tav tm="0">
                                          <p:val>
                                            <p:strVal val="0"/>
                                          </p:val>
                                        </p:tav>
                                        <p:tav tm="100000">
                                          <p:val>
                                            <p:strVal val="#ppt_h"/>
                                          </p:val>
                                        </p:tav>
                                      </p:tavLst>
                                    </p:anim>
                                  </p:childTnLst>
                                </p:cTn>
                              </p:par>
                              <p:par>
                                <p:cTn id="18" presetID="10" presetClass="entr" presetSubtype="0" fill="hold" nodeType="withEffect">
                                  <p:stCondLst>
                                    <p:cond delay="0"/>
                                  </p:stCondLst>
                                  <p:childTnLst>
                                    <p:set>
                                      <p:cBhvr>
                                        <p:cTn id="19" dur="1" fill="hold">
                                          <p:stCondLst>
                                            <p:cond delay="0"/>
                                          </p:stCondLst>
                                        </p:cTn>
                                        <p:tgtEl>
                                          <p:spTgt spid="258"/>
                                        </p:tgtEl>
                                        <p:attrNameLst>
                                          <p:attrName>style.visibility</p:attrName>
                                        </p:attrNameLst>
                                      </p:cBhvr>
                                      <p:to>
                                        <p:strVal val="visible"/>
                                      </p:to>
                                    </p:set>
                                    <p:animEffect transition="in" filter="fade">
                                      <p:cBhvr>
                                        <p:cTn id="20" dur="1000"/>
                                        <p:tgtEl>
                                          <p:spTgt spid="258"/>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54"/>
                                        </p:tgtEl>
                                        <p:attrNameLst>
                                          <p:attrName>style.visibility</p:attrName>
                                        </p:attrNameLst>
                                      </p:cBhvr>
                                      <p:to>
                                        <p:strVal val="visible"/>
                                      </p:to>
                                    </p:set>
                                    <p:anim calcmode="lin" valueType="num">
                                      <p:cBhvr additive="base">
                                        <p:cTn id="25" dur="1000"/>
                                        <p:tgtEl>
                                          <p:spTgt spid="254"/>
                                        </p:tgtEl>
                                        <p:attrNameLst>
                                          <p:attrName>ppt_w</p:attrName>
                                        </p:attrNameLst>
                                      </p:cBhvr>
                                      <p:tavLst>
                                        <p:tav tm="0">
                                          <p:val>
                                            <p:strVal val="0"/>
                                          </p:val>
                                        </p:tav>
                                        <p:tav tm="100000">
                                          <p:val>
                                            <p:strVal val="#ppt_w"/>
                                          </p:val>
                                        </p:tav>
                                      </p:tavLst>
                                    </p:anim>
                                    <p:anim calcmode="lin" valueType="num">
                                      <p:cBhvr additive="base">
                                        <p:cTn id="26" dur="1000"/>
                                        <p:tgtEl>
                                          <p:spTgt spid="254"/>
                                        </p:tgtEl>
                                        <p:attrNameLst>
                                          <p:attrName>ppt_h</p:attrName>
                                        </p:attrNameLst>
                                      </p:cBhvr>
                                      <p:tavLst>
                                        <p:tav tm="0">
                                          <p:val>
                                            <p:strVal val="0"/>
                                          </p:val>
                                        </p:tav>
                                        <p:tav tm="100000">
                                          <p:val>
                                            <p:strVal val="#ppt_h"/>
                                          </p:val>
                                        </p:tav>
                                      </p:tavLst>
                                    </p:anim>
                                  </p:childTnLst>
                                </p:cTn>
                              </p:par>
                              <p:par>
                                <p:cTn id="27" presetID="10" presetClass="entr" presetSubtype="0" fill="hold" nodeType="withEffect">
                                  <p:stCondLst>
                                    <p:cond delay="0"/>
                                  </p:stCondLst>
                                  <p:childTnLst>
                                    <p:set>
                                      <p:cBhvr>
                                        <p:cTn id="28" dur="1" fill="hold">
                                          <p:stCondLst>
                                            <p:cond delay="0"/>
                                          </p:stCondLst>
                                        </p:cTn>
                                        <p:tgtEl>
                                          <p:spTgt spid="259"/>
                                        </p:tgtEl>
                                        <p:attrNameLst>
                                          <p:attrName>style.visibility</p:attrName>
                                        </p:attrNameLst>
                                      </p:cBhvr>
                                      <p:to>
                                        <p:strVal val="visible"/>
                                      </p:to>
                                    </p:set>
                                    <p:animEffect transition="in" filter="fade">
                                      <p:cBhvr>
                                        <p:cTn id="29" dur="1000"/>
                                        <p:tgtEl>
                                          <p:spTgt spid="259"/>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252"/>
                                        </p:tgtEl>
                                        <p:attrNameLst>
                                          <p:attrName>style.visibility</p:attrName>
                                        </p:attrNameLst>
                                      </p:cBhvr>
                                      <p:to>
                                        <p:strVal val="visible"/>
                                      </p:to>
                                    </p:set>
                                    <p:anim calcmode="lin" valueType="num">
                                      <p:cBhvr additive="base">
                                        <p:cTn id="34" dur="1000"/>
                                        <p:tgtEl>
                                          <p:spTgt spid="252"/>
                                        </p:tgtEl>
                                        <p:attrNameLst>
                                          <p:attrName>ppt_w</p:attrName>
                                        </p:attrNameLst>
                                      </p:cBhvr>
                                      <p:tavLst>
                                        <p:tav tm="0">
                                          <p:val>
                                            <p:strVal val="0"/>
                                          </p:val>
                                        </p:tav>
                                        <p:tav tm="100000">
                                          <p:val>
                                            <p:strVal val="#ppt_w"/>
                                          </p:val>
                                        </p:tav>
                                      </p:tavLst>
                                    </p:anim>
                                    <p:anim calcmode="lin" valueType="num">
                                      <p:cBhvr additive="base">
                                        <p:cTn id="35" dur="1000"/>
                                        <p:tgtEl>
                                          <p:spTgt spid="252"/>
                                        </p:tgtEl>
                                        <p:attrNameLst>
                                          <p:attrName>ppt_h</p:attrName>
                                        </p:attrNameLst>
                                      </p:cBhvr>
                                      <p:tavLst>
                                        <p:tav tm="0">
                                          <p:val>
                                            <p:strVal val="0"/>
                                          </p:val>
                                        </p:tav>
                                        <p:tav tm="100000">
                                          <p:val>
                                            <p:strVal val="#ppt_h"/>
                                          </p:val>
                                        </p:tav>
                                      </p:tavLst>
                                    </p:anim>
                                  </p:childTnLst>
                                </p:cTn>
                              </p:par>
                              <p:par>
                                <p:cTn id="36" presetID="10" presetClass="entr" presetSubtype="0" fill="hold" nodeType="withEffect">
                                  <p:stCondLst>
                                    <p:cond delay="0"/>
                                  </p:stCondLst>
                                  <p:childTnLst>
                                    <p:set>
                                      <p:cBhvr>
                                        <p:cTn id="37" dur="1" fill="hold">
                                          <p:stCondLst>
                                            <p:cond delay="0"/>
                                          </p:stCondLst>
                                        </p:cTn>
                                        <p:tgtEl>
                                          <p:spTgt spid="261"/>
                                        </p:tgtEl>
                                        <p:attrNameLst>
                                          <p:attrName>style.visibility</p:attrName>
                                        </p:attrNameLst>
                                      </p:cBhvr>
                                      <p:to>
                                        <p:strVal val="visible"/>
                                      </p:to>
                                    </p:set>
                                    <p:animEffect transition="in" filter="fade">
                                      <p:cBhvr>
                                        <p:cTn id="38" dur="1000"/>
                                        <p:tgtEl>
                                          <p:spTgt spid="261"/>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251"/>
                                        </p:tgtEl>
                                        <p:attrNameLst>
                                          <p:attrName>style.visibility</p:attrName>
                                        </p:attrNameLst>
                                      </p:cBhvr>
                                      <p:to>
                                        <p:strVal val="visible"/>
                                      </p:to>
                                    </p:set>
                                    <p:anim calcmode="lin" valueType="num">
                                      <p:cBhvr additive="base">
                                        <p:cTn id="43" dur="1000"/>
                                        <p:tgtEl>
                                          <p:spTgt spid="251"/>
                                        </p:tgtEl>
                                        <p:attrNameLst>
                                          <p:attrName>ppt_w</p:attrName>
                                        </p:attrNameLst>
                                      </p:cBhvr>
                                      <p:tavLst>
                                        <p:tav tm="0">
                                          <p:val>
                                            <p:strVal val="0"/>
                                          </p:val>
                                        </p:tav>
                                        <p:tav tm="100000">
                                          <p:val>
                                            <p:strVal val="#ppt_w"/>
                                          </p:val>
                                        </p:tav>
                                      </p:tavLst>
                                    </p:anim>
                                    <p:anim calcmode="lin" valueType="num">
                                      <p:cBhvr additive="base">
                                        <p:cTn id="44" dur="1000"/>
                                        <p:tgtEl>
                                          <p:spTgt spid="251"/>
                                        </p:tgtEl>
                                        <p:attrNameLst>
                                          <p:attrName>ppt_h</p:attrName>
                                        </p:attrNameLst>
                                      </p:cBhvr>
                                      <p:tavLst>
                                        <p:tav tm="0">
                                          <p:val>
                                            <p:strVal val="0"/>
                                          </p:val>
                                        </p:tav>
                                        <p:tav tm="100000">
                                          <p:val>
                                            <p:strVal val="#ppt_h"/>
                                          </p:val>
                                        </p:tav>
                                      </p:tavLst>
                                    </p:anim>
                                  </p:childTnLst>
                                </p:cTn>
                              </p:par>
                              <p:par>
                                <p:cTn id="45" presetID="10" presetClass="entr" presetSubtype="0" fill="hold" nodeType="withEffect">
                                  <p:stCondLst>
                                    <p:cond delay="0"/>
                                  </p:stCondLst>
                                  <p:childTnLst>
                                    <p:set>
                                      <p:cBhvr>
                                        <p:cTn id="46" dur="1" fill="hold">
                                          <p:stCondLst>
                                            <p:cond delay="0"/>
                                          </p:stCondLst>
                                        </p:cTn>
                                        <p:tgtEl>
                                          <p:spTgt spid="260"/>
                                        </p:tgtEl>
                                        <p:attrNameLst>
                                          <p:attrName>style.visibility</p:attrName>
                                        </p:attrNameLst>
                                      </p:cBhvr>
                                      <p:to>
                                        <p:strVal val="visible"/>
                                      </p:to>
                                    </p:set>
                                    <p:animEffect transition="in" filter="fade">
                                      <p:cBhvr>
                                        <p:cTn id="47" dur="10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2"/>
          <p:cNvSpPr txBox="1">
            <a:spLocks noGrp="1"/>
          </p:cNvSpPr>
          <p:nvPr>
            <p:ph type="title"/>
          </p:nvPr>
        </p:nvSpPr>
        <p:spPr>
          <a:xfrm>
            <a:off x="0" y="-76200"/>
            <a:ext cx="9144000" cy="60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sz="1800">
                <a:solidFill>
                  <a:srgbClr val="434343"/>
                </a:solidFill>
              </a:rPr>
              <a:t>Mise en situation 2: Dans quel ordre de livraisons le chargement devrait-il être fait en commençant par Drummondville?</a:t>
            </a:r>
            <a:endParaRPr sz="1800">
              <a:solidFill>
                <a:srgbClr val="434343"/>
              </a:solidFill>
            </a:endParaRPr>
          </a:p>
          <a:p>
            <a:pPr marL="0" lvl="0" indent="0" algn="ctr" rtl="0">
              <a:spcBef>
                <a:spcPts val="0"/>
              </a:spcBef>
              <a:spcAft>
                <a:spcPts val="0"/>
              </a:spcAft>
              <a:buNone/>
            </a:pPr>
            <a:endParaRPr/>
          </a:p>
        </p:txBody>
      </p:sp>
      <p:sp>
        <p:nvSpPr>
          <p:cNvPr id="267" name="Google Shape;267;p32"/>
          <p:cNvSpPr txBox="1"/>
          <p:nvPr/>
        </p:nvSpPr>
        <p:spPr>
          <a:xfrm>
            <a:off x="1435825" y="1403950"/>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p>
        </p:txBody>
      </p:sp>
      <p:sp>
        <p:nvSpPr>
          <p:cNvPr id="268" name="Google Shape;268;p32"/>
          <p:cNvSpPr txBox="1"/>
          <p:nvPr/>
        </p:nvSpPr>
        <p:spPr>
          <a:xfrm>
            <a:off x="2820025" y="3361113"/>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p>
        </p:txBody>
      </p:sp>
      <p:pic>
        <p:nvPicPr>
          <p:cNvPr id="269" name="Google Shape;269;p32"/>
          <p:cNvPicPr preferRelativeResize="0"/>
          <p:nvPr/>
        </p:nvPicPr>
        <p:blipFill>
          <a:blip r:embed="rId3">
            <a:alphaModFix/>
          </a:blip>
          <a:stretch>
            <a:fillRect/>
          </a:stretch>
        </p:blipFill>
        <p:spPr>
          <a:xfrm>
            <a:off x="1740024" y="2542775"/>
            <a:ext cx="2747400" cy="1698375"/>
          </a:xfrm>
          <a:prstGeom prst="rect">
            <a:avLst/>
          </a:prstGeom>
          <a:noFill/>
          <a:ln>
            <a:noFill/>
          </a:ln>
        </p:spPr>
      </p:pic>
      <p:pic>
        <p:nvPicPr>
          <p:cNvPr id="270" name="Google Shape;270;p32"/>
          <p:cNvPicPr preferRelativeResize="0"/>
          <p:nvPr/>
        </p:nvPicPr>
        <p:blipFill>
          <a:blip r:embed="rId3">
            <a:alphaModFix/>
          </a:blip>
          <a:stretch>
            <a:fillRect/>
          </a:stretch>
        </p:blipFill>
        <p:spPr>
          <a:xfrm>
            <a:off x="3237974" y="612363"/>
            <a:ext cx="2715951" cy="1678934"/>
          </a:xfrm>
          <a:prstGeom prst="rect">
            <a:avLst/>
          </a:prstGeom>
          <a:noFill/>
          <a:ln>
            <a:noFill/>
          </a:ln>
        </p:spPr>
      </p:pic>
      <p:pic>
        <p:nvPicPr>
          <p:cNvPr id="271" name="Google Shape;271;p32"/>
          <p:cNvPicPr preferRelativeResize="0"/>
          <p:nvPr/>
        </p:nvPicPr>
        <p:blipFill>
          <a:blip r:embed="rId4">
            <a:alphaModFix/>
          </a:blip>
          <a:stretch>
            <a:fillRect/>
          </a:stretch>
        </p:blipFill>
        <p:spPr>
          <a:xfrm>
            <a:off x="6174500" y="612366"/>
            <a:ext cx="2715951" cy="1678934"/>
          </a:xfrm>
          <a:prstGeom prst="rect">
            <a:avLst/>
          </a:prstGeom>
          <a:noFill/>
          <a:ln>
            <a:noFill/>
          </a:ln>
        </p:spPr>
      </p:pic>
      <p:pic>
        <p:nvPicPr>
          <p:cNvPr id="272" name="Google Shape;272;p32"/>
          <p:cNvPicPr preferRelativeResize="0"/>
          <p:nvPr/>
        </p:nvPicPr>
        <p:blipFill>
          <a:blip r:embed="rId5">
            <a:alphaModFix/>
          </a:blip>
          <a:stretch>
            <a:fillRect/>
          </a:stretch>
        </p:blipFill>
        <p:spPr>
          <a:xfrm>
            <a:off x="269999" y="602651"/>
            <a:ext cx="2747400" cy="1698375"/>
          </a:xfrm>
          <a:prstGeom prst="rect">
            <a:avLst/>
          </a:prstGeom>
          <a:noFill/>
          <a:ln>
            <a:noFill/>
          </a:ln>
        </p:spPr>
      </p:pic>
      <p:pic>
        <p:nvPicPr>
          <p:cNvPr id="273" name="Google Shape;273;p32"/>
          <p:cNvPicPr preferRelativeResize="0"/>
          <p:nvPr/>
        </p:nvPicPr>
        <p:blipFill>
          <a:blip r:embed="rId6">
            <a:alphaModFix/>
          </a:blip>
          <a:stretch>
            <a:fillRect/>
          </a:stretch>
        </p:blipFill>
        <p:spPr>
          <a:xfrm>
            <a:off x="4696325" y="2542775"/>
            <a:ext cx="2747400" cy="169838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3"/>
          <p:cNvSpPr txBox="1">
            <a:spLocks noGrp="1"/>
          </p:cNvSpPr>
          <p:nvPr>
            <p:ph type="title"/>
          </p:nvPr>
        </p:nvSpPr>
        <p:spPr>
          <a:xfrm>
            <a:off x="0" y="-76200"/>
            <a:ext cx="9144000" cy="61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sz="1800">
                <a:solidFill>
                  <a:srgbClr val="434343"/>
                </a:solidFill>
              </a:rPr>
              <a:t>Mise en situation 2: Dans quel ordre de livraisons le chargement devrait-il être fait en commençant par Drummondville?</a:t>
            </a:r>
            <a:endParaRPr sz="1800">
              <a:solidFill>
                <a:srgbClr val="434343"/>
              </a:solidFill>
            </a:endParaRPr>
          </a:p>
          <a:p>
            <a:pPr marL="0" lvl="0" indent="0" algn="ctr" rtl="0">
              <a:spcBef>
                <a:spcPts val="0"/>
              </a:spcBef>
              <a:spcAft>
                <a:spcPts val="0"/>
              </a:spcAft>
              <a:buNone/>
            </a:pPr>
            <a:endParaRPr/>
          </a:p>
        </p:txBody>
      </p:sp>
      <p:sp>
        <p:nvSpPr>
          <p:cNvPr id="279" name="Google Shape;279;p33"/>
          <p:cNvSpPr txBox="1"/>
          <p:nvPr/>
        </p:nvSpPr>
        <p:spPr>
          <a:xfrm>
            <a:off x="5773550" y="3361125"/>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t>1</a:t>
            </a:r>
            <a:endParaRPr sz="1800"/>
          </a:p>
        </p:txBody>
      </p:sp>
      <p:sp>
        <p:nvSpPr>
          <p:cNvPr id="280" name="Google Shape;280;p33"/>
          <p:cNvSpPr txBox="1"/>
          <p:nvPr/>
        </p:nvSpPr>
        <p:spPr>
          <a:xfrm>
            <a:off x="1435825" y="1403950"/>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t>2</a:t>
            </a:r>
            <a:endParaRPr sz="1800"/>
          </a:p>
        </p:txBody>
      </p:sp>
      <p:sp>
        <p:nvSpPr>
          <p:cNvPr id="281" name="Google Shape;281;p33"/>
          <p:cNvSpPr txBox="1"/>
          <p:nvPr/>
        </p:nvSpPr>
        <p:spPr>
          <a:xfrm>
            <a:off x="7237325" y="1434950"/>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t>3</a:t>
            </a:r>
            <a:endParaRPr sz="1800"/>
          </a:p>
        </p:txBody>
      </p:sp>
      <p:sp>
        <p:nvSpPr>
          <p:cNvPr id="282" name="Google Shape;282;p33"/>
          <p:cNvSpPr txBox="1"/>
          <p:nvPr/>
        </p:nvSpPr>
        <p:spPr>
          <a:xfrm>
            <a:off x="4275300" y="1403950"/>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t>4</a:t>
            </a:r>
            <a:endParaRPr sz="1800"/>
          </a:p>
        </p:txBody>
      </p:sp>
      <p:pic>
        <p:nvPicPr>
          <p:cNvPr id="283" name="Google Shape;283;p33"/>
          <p:cNvPicPr preferRelativeResize="0"/>
          <p:nvPr/>
        </p:nvPicPr>
        <p:blipFill>
          <a:blip r:embed="rId3">
            <a:alphaModFix/>
          </a:blip>
          <a:stretch>
            <a:fillRect/>
          </a:stretch>
        </p:blipFill>
        <p:spPr>
          <a:xfrm>
            <a:off x="3214024" y="602650"/>
            <a:ext cx="2715951" cy="1678934"/>
          </a:xfrm>
          <a:prstGeom prst="rect">
            <a:avLst/>
          </a:prstGeom>
          <a:noFill/>
          <a:ln>
            <a:noFill/>
          </a:ln>
        </p:spPr>
      </p:pic>
      <p:pic>
        <p:nvPicPr>
          <p:cNvPr id="284" name="Google Shape;284;p33"/>
          <p:cNvPicPr preferRelativeResize="0"/>
          <p:nvPr/>
        </p:nvPicPr>
        <p:blipFill>
          <a:blip r:embed="rId4">
            <a:alphaModFix/>
          </a:blip>
          <a:stretch>
            <a:fillRect/>
          </a:stretch>
        </p:blipFill>
        <p:spPr>
          <a:xfrm>
            <a:off x="6174500" y="612366"/>
            <a:ext cx="2715951" cy="1678934"/>
          </a:xfrm>
          <a:prstGeom prst="rect">
            <a:avLst/>
          </a:prstGeom>
          <a:noFill/>
          <a:ln>
            <a:noFill/>
          </a:ln>
        </p:spPr>
      </p:pic>
      <p:pic>
        <p:nvPicPr>
          <p:cNvPr id="285" name="Google Shape;285;p33"/>
          <p:cNvPicPr preferRelativeResize="0"/>
          <p:nvPr/>
        </p:nvPicPr>
        <p:blipFill>
          <a:blip r:embed="rId5">
            <a:alphaModFix/>
          </a:blip>
          <a:stretch>
            <a:fillRect/>
          </a:stretch>
        </p:blipFill>
        <p:spPr>
          <a:xfrm>
            <a:off x="269999" y="583201"/>
            <a:ext cx="2747400" cy="1698375"/>
          </a:xfrm>
          <a:prstGeom prst="rect">
            <a:avLst/>
          </a:prstGeom>
          <a:noFill/>
          <a:ln>
            <a:noFill/>
          </a:ln>
        </p:spPr>
      </p:pic>
      <p:pic>
        <p:nvPicPr>
          <p:cNvPr id="286" name="Google Shape;286;p33"/>
          <p:cNvPicPr preferRelativeResize="0"/>
          <p:nvPr/>
        </p:nvPicPr>
        <p:blipFill>
          <a:blip r:embed="rId6">
            <a:alphaModFix/>
          </a:blip>
          <a:stretch>
            <a:fillRect/>
          </a:stretch>
        </p:blipFill>
        <p:spPr>
          <a:xfrm>
            <a:off x="4696325" y="2542775"/>
            <a:ext cx="2747400" cy="1698384"/>
          </a:xfrm>
          <a:prstGeom prst="rect">
            <a:avLst/>
          </a:prstGeom>
          <a:noFill/>
          <a:ln>
            <a:noFill/>
          </a:ln>
        </p:spPr>
      </p:pic>
      <p:pic>
        <p:nvPicPr>
          <p:cNvPr id="287" name="Google Shape;287;p33"/>
          <p:cNvPicPr preferRelativeResize="0"/>
          <p:nvPr/>
        </p:nvPicPr>
        <p:blipFill>
          <a:blip r:embed="rId7">
            <a:alphaModFix/>
          </a:blip>
          <a:stretch>
            <a:fillRect/>
          </a:stretch>
        </p:blipFill>
        <p:spPr>
          <a:xfrm>
            <a:off x="1088050" y="2492650"/>
            <a:ext cx="2773201" cy="1717826"/>
          </a:xfrm>
          <a:prstGeom prst="rect">
            <a:avLst/>
          </a:prstGeom>
          <a:noFill/>
          <a:ln>
            <a:noFill/>
          </a:ln>
        </p:spPr>
      </p:pic>
      <p:sp>
        <p:nvSpPr>
          <p:cNvPr id="288" name="Google Shape;288;p33"/>
          <p:cNvSpPr/>
          <p:nvPr/>
        </p:nvSpPr>
        <p:spPr>
          <a:xfrm>
            <a:off x="2263000" y="3485225"/>
            <a:ext cx="137700" cy="215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3"/>
          <p:cNvSpPr txBox="1"/>
          <p:nvPr/>
        </p:nvSpPr>
        <p:spPr>
          <a:xfrm>
            <a:off x="2142700" y="3436425"/>
            <a:ext cx="258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800"/>
              <a:t>5</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 calcmode="lin" valueType="num">
                                      <p:cBhvr additive="base">
                                        <p:cTn id="7" dur="1000"/>
                                        <p:tgtEl>
                                          <p:spTgt spid="279"/>
                                        </p:tgtEl>
                                        <p:attrNameLst>
                                          <p:attrName>ppt_w</p:attrName>
                                        </p:attrNameLst>
                                      </p:cBhvr>
                                      <p:tavLst>
                                        <p:tav tm="0">
                                          <p:val>
                                            <p:strVal val="0"/>
                                          </p:val>
                                        </p:tav>
                                        <p:tav tm="100000">
                                          <p:val>
                                            <p:strVal val="#ppt_w"/>
                                          </p:val>
                                        </p:tav>
                                      </p:tavLst>
                                    </p:anim>
                                    <p:anim calcmode="lin" valueType="num">
                                      <p:cBhvr additive="base">
                                        <p:cTn id="8" dur="1000"/>
                                        <p:tgtEl>
                                          <p:spTgt spid="279"/>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86"/>
                                        </p:tgtEl>
                                        <p:attrNameLst>
                                          <p:attrName>style.visibility</p:attrName>
                                        </p:attrNameLst>
                                      </p:cBhvr>
                                      <p:to>
                                        <p:strVal val="visible"/>
                                      </p:to>
                                    </p:set>
                                    <p:animEffect transition="in" filter="fade">
                                      <p:cBhvr>
                                        <p:cTn id="11" dur="1000"/>
                                        <p:tgtEl>
                                          <p:spTgt spid="286"/>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280"/>
                                        </p:tgtEl>
                                        <p:attrNameLst>
                                          <p:attrName>style.visibility</p:attrName>
                                        </p:attrNameLst>
                                      </p:cBhvr>
                                      <p:to>
                                        <p:strVal val="visible"/>
                                      </p:to>
                                    </p:set>
                                    <p:anim calcmode="lin" valueType="num">
                                      <p:cBhvr additive="base">
                                        <p:cTn id="16" dur="1000"/>
                                        <p:tgtEl>
                                          <p:spTgt spid="280"/>
                                        </p:tgtEl>
                                        <p:attrNameLst>
                                          <p:attrName>ppt_w</p:attrName>
                                        </p:attrNameLst>
                                      </p:cBhvr>
                                      <p:tavLst>
                                        <p:tav tm="0">
                                          <p:val>
                                            <p:strVal val="0"/>
                                          </p:val>
                                        </p:tav>
                                        <p:tav tm="100000">
                                          <p:val>
                                            <p:strVal val="#ppt_w"/>
                                          </p:val>
                                        </p:tav>
                                      </p:tavLst>
                                    </p:anim>
                                    <p:anim calcmode="lin" valueType="num">
                                      <p:cBhvr additive="base">
                                        <p:cTn id="17" dur="1000"/>
                                        <p:tgtEl>
                                          <p:spTgt spid="280"/>
                                        </p:tgtEl>
                                        <p:attrNameLst>
                                          <p:attrName>ppt_h</p:attrName>
                                        </p:attrNameLst>
                                      </p:cBhvr>
                                      <p:tavLst>
                                        <p:tav tm="0">
                                          <p:val>
                                            <p:strVal val="0"/>
                                          </p:val>
                                        </p:tav>
                                        <p:tav tm="100000">
                                          <p:val>
                                            <p:strVal val="#ppt_h"/>
                                          </p:val>
                                        </p:tav>
                                      </p:tavLst>
                                    </p:anim>
                                  </p:childTnLst>
                                </p:cTn>
                              </p:par>
                              <p:par>
                                <p:cTn id="18" presetID="10" presetClass="entr" presetSubtype="0" fill="hold" nodeType="withEffect">
                                  <p:stCondLst>
                                    <p:cond delay="0"/>
                                  </p:stCondLst>
                                  <p:childTnLst>
                                    <p:set>
                                      <p:cBhvr>
                                        <p:cTn id="19" dur="1" fill="hold">
                                          <p:stCondLst>
                                            <p:cond delay="0"/>
                                          </p:stCondLst>
                                        </p:cTn>
                                        <p:tgtEl>
                                          <p:spTgt spid="285"/>
                                        </p:tgtEl>
                                        <p:attrNameLst>
                                          <p:attrName>style.visibility</p:attrName>
                                        </p:attrNameLst>
                                      </p:cBhvr>
                                      <p:to>
                                        <p:strVal val="visible"/>
                                      </p:to>
                                    </p:set>
                                    <p:animEffect transition="in" filter="fade">
                                      <p:cBhvr>
                                        <p:cTn id="20" dur="1000"/>
                                        <p:tgtEl>
                                          <p:spTgt spid="285"/>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81"/>
                                        </p:tgtEl>
                                        <p:attrNameLst>
                                          <p:attrName>style.visibility</p:attrName>
                                        </p:attrNameLst>
                                      </p:cBhvr>
                                      <p:to>
                                        <p:strVal val="visible"/>
                                      </p:to>
                                    </p:set>
                                    <p:anim calcmode="lin" valueType="num">
                                      <p:cBhvr additive="base">
                                        <p:cTn id="25" dur="1000"/>
                                        <p:tgtEl>
                                          <p:spTgt spid="281"/>
                                        </p:tgtEl>
                                        <p:attrNameLst>
                                          <p:attrName>ppt_w</p:attrName>
                                        </p:attrNameLst>
                                      </p:cBhvr>
                                      <p:tavLst>
                                        <p:tav tm="0">
                                          <p:val>
                                            <p:strVal val="0"/>
                                          </p:val>
                                        </p:tav>
                                        <p:tav tm="100000">
                                          <p:val>
                                            <p:strVal val="#ppt_w"/>
                                          </p:val>
                                        </p:tav>
                                      </p:tavLst>
                                    </p:anim>
                                    <p:anim calcmode="lin" valueType="num">
                                      <p:cBhvr additive="base">
                                        <p:cTn id="26" dur="1000"/>
                                        <p:tgtEl>
                                          <p:spTgt spid="281"/>
                                        </p:tgtEl>
                                        <p:attrNameLst>
                                          <p:attrName>ppt_h</p:attrName>
                                        </p:attrNameLst>
                                      </p:cBhvr>
                                      <p:tavLst>
                                        <p:tav tm="0">
                                          <p:val>
                                            <p:strVal val="0"/>
                                          </p:val>
                                        </p:tav>
                                        <p:tav tm="100000">
                                          <p:val>
                                            <p:strVal val="#ppt_h"/>
                                          </p:val>
                                        </p:tav>
                                      </p:tavLst>
                                    </p:anim>
                                  </p:childTnLst>
                                </p:cTn>
                              </p:par>
                              <p:par>
                                <p:cTn id="27" presetID="10" presetClass="entr" presetSubtype="0" fill="hold" nodeType="withEffect">
                                  <p:stCondLst>
                                    <p:cond delay="0"/>
                                  </p:stCondLst>
                                  <p:childTnLst>
                                    <p:set>
                                      <p:cBhvr>
                                        <p:cTn id="28" dur="1" fill="hold">
                                          <p:stCondLst>
                                            <p:cond delay="0"/>
                                          </p:stCondLst>
                                        </p:cTn>
                                        <p:tgtEl>
                                          <p:spTgt spid="284"/>
                                        </p:tgtEl>
                                        <p:attrNameLst>
                                          <p:attrName>style.visibility</p:attrName>
                                        </p:attrNameLst>
                                      </p:cBhvr>
                                      <p:to>
                                        <p:strVal val="visible"/>
                                      </p:to>
                                    </p:set>
                                    <p:animEffect transition="in" filter="fade">
                                      <p:cBhvr>
                                        <p:cTn id="29" dur="1000"/>
                                        <p:tgtEl>
                                          <p:spTgt spid="284"/>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282"/>
                                        </p:tgtEl>
                                        <p:attrNameLst>
                                          <p:attrName>style.visibility</p:attrName>
                                        </p:attrNameLst>
                                      </p:cBhvr>
                                      <p:to>
                                        <p:strVal val="visible"/>
                                      </p:to>
                                    </p:set>
                                    <p:anim calcmode="lin" valueType="num">
                                      <p:cBhvr additive="base">
                                        <p:cTn id="34" dur="1000"/>
                                        <p:tgtEl>
                                          <p:spTgt spid="282"/>
                                        </p:tgtEl>
                                        <p:attrNameLst>
                                          <p:attrName>ppt_w</p:attrName>
                                        </p:attrNameLst>
                                      </p:cBhvr>
                                      <p:tavLst>
                                        <p:tav tm="0">
                                          <p:val>
                                            <p:strVal val="0"/>
                                          </p:val>
                                        </p:tav>
                                        <p:tav tm="100000">
                                          <p:val>
                                            <p:strVal val="#ppt_w"/>
                                          </p:val>
                                        </p:tav>
                                      </p:tavLst>
                                    </p:anim>
                                    <p:anim calcmode="lin" valueType="num">
                                      <p:cBhvr additive="base">
                                        <p:cTn id="35" dur="1000"/>
                                        <p:tgtEl>
                                          <p:spTgt spid="282"/>
                                        </p:tgtEl>
                                        <p:attrNameLst>
                                          <p:attrName>ppt_h</p:attrName>
                                        </p:attrNameLst>
                                      </p:cBhvr>
                                      <p:tavLst>
                                        <p:tav tm="0">
                                          <p:val>
                                            <p:strVal val="0"/>
                                          </p:val>
                                        </p:tav>
                                        <p:tav tm="100000">
                                          <p:val>
                                            <p:strVal val="#ppt_h"/>
                                          </p:val>
                                        </p:tav>
                                      </p:tavLst>
                                    </p:anim>
                                  </p:childTnLst>
                                </p:cTn>
                              </p:par>
                              <p:par>
                                <p:cTn id="36" presetID="10" presetClass="entr" presetSubtype="0" fill="hold" nodeType="withEffect">
                                  <p:stCondLst>
                                    <p:cond delay="0"/>
                                  </p:stCondLst>
                                  <p:childTnLst>
                                    <p:set>
                                      <p:cBhvr>
                                        <p:cTn id="37" dur="1" fill="hold">
                                          <p:stCondLst>
                                            <p:cond delay="0"/>
                                          </p:stCondLst>
                                        </p:cTn>
                                        <p:tgtEl>
                                          <p:spTgt spid="283"/>
                                        </p:tgtEl>
                                        <p:attrNameLst>
                                          <p:attrName>style.visibility</p:attrName>
                                        </p:attrNameLst>
                                      </p:cBhvr>
                                      <p:to>
                                        <p:strVal val="visible"/>
                                      </p:to>
                                    </p:set>
                                    <p:animEffect transition="in" filter="fade">
                                      <p:cBhvr>
                                        <p:cTn id="38" dur="1000"/>
                                        <p:tgtEl>
                                          <p:spTgt spid="283"/>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289"/>
                                        </p:tgtEl>
                                        <p:attrNameLst>
                                          <p:attrName>style.visibility</p:attrName>
                                        </p:attrNameLst>
                                      </p:cBhvr>
                                      <p:to>
                                        <p:strVal val="visible"/>
                                      </p:to>
                                    </p:set>
                                    <p:anim calcmode="lin" valueType="num">
                                      <p:cBhvr additive="base">
                                        <p:cTn id="43" dur="1000"/>
                                        <p:tgtEl>
                                          <p:spTgt spid="289"/>
                                        </p:tgtEl>
                                        <p:attrNameLst>
                                          <p:attrName>ppt_w</p:attrName>
                                        </p:attrNameLst>
                                      </p:cBhvr>
                                      <p:tavLst>
                                        <p:tav tm="0">
                                          <p:val>
                                            <p:strVal val="0"/>
                                          </p:val>
                                        </p:tav>
                                        <p:tav tm="100000">
                                          <p:val>
                                            <p:strVal val="#ppt_w"/>
                                          </p:val>
                                        </p:tav>
                                      </p:tavLst>
                                    </p:anim>
                                    <p:anim calcmode="lin" valueType="num">
                                      <p:cBhvr additive="base">
                                        <p:cTn id="44" dur="1000"/>
                                        <p:tgtEl>
                                          <p:spTgt spid="289"/>
                                        </p:tgtEl>
                                        <p:attrNameLst>
                                          <p:attrName>ppt_h</p:attrName>
                                        </p:attrNameLst>
                                      </p:cBhvr>
                                      <p:tavLst>
                                        <p:tav tm="0">
                                          <p:val>
                                            <p:strVal val="0"/>
                                          </p:val>
                                        </p:tav>
                                        <p:tav tm="100000">
                                          <p:val>
                                            <p:strVal val="#ppt_h"/>
                                          </p:val>
                                        </p:tav>
                                      </p:tavLst>
                                    </p:anim>
                                  </p:childTnLst>
                                </p:cTn>
                              </p:par>
                              <p:par>
                                <p:cTn id="45" presetID="10" presetClass="entr" presetSubtype="0" fill="hold" nodeType="withEffect">
                                  <p:stCondLst>
                                    <p:cond delay="0"/>
                                  </p:stCondLst>
                                  <p:childTnLst>
                                    <p:set>
                                      <p:cBhvr>
                                        <p:cTn id="46" dur="1" fill="hold">
                                          <p:stCondLst>
                                            <p:cond delay="0"/>
                                          </p:stCondLst>
                                        </p:cTn>
                                        <p:tgtEl>
                                          <p:spTgt spid="287"/>
                                        </p:tgtEl>
                                        <p:attrNameLst>
                                          <p:attrName>style.visibility</p:attrName>
                                        </p:attrNameLst>
                                      </p:cBhvr>
                                      <p:to>
                                        <p:strVal val="visible"/>
                                      </p:to>
                                    </p:set>
                                    <p:animEffect transition="in" filter="fade">
                                      <p:cBhvr>
                                        <p:cTn id="47" dur="10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t>Avons-nous rencontré nos objectifs ?</a:t>
            </a:r>
            <a:endParaRPr/>
          </a:p>
          <a:p>
            <a:pPr marL="0" lvl="0" indent="0" algn="l" rtl="0">
              <a:spcBef>
                <a:spcPts val="0"/>
              </a:spcBef>
              <a:spcAft>
                <a:spcPts val="0"/>
              </a:spcAft>
              <a:buNone/>
            </a:pPr>
            <a:endParaRPr>
              <a:solidFill>
                <a:srgbClr val="000000"/>
              </a:solidFill>
            </a:endParaRPr>
          </a:p>
        </p:txBody>
      </p:sp>
      <p:sp>
        <p:nvSpPr>
          <p:cNvPr id="295" name="Google Shape;295;p34"/>
          <p:cNvSpPr txBox="1">
            <a:spLocks noGrp="1"/>
          </p:cNvSpPr>
          <p:nvPr>
            <p:ph type="body" idx="1"/>
          </p:nvPr>
        </p:nvSpPr>
        <p:spPr>
          <a:xfrm>
            <a:off x="311700" y="1584700"/>
            <a:ext cx="8520600" cy="157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fr"/>
              <a:t>Connaître la compétence</a:t>
            </a:r>
            <a:endParaRPr/>
          </a:p>
          <a:p>
            <a:pPr marL="457200" lvl="0" indent="-342900" algn="l" rtl="0">
              <a:spcBef>
                <a:spcPts val="0"/>
              </a:spcBef>
              <a:spcAft>
                <a:spcPts val="0"/>
              </a:spcAft>
              <a:buSzPts val="1800"/>
              <a:buChar char="●"/>
            </a:pPr>
            <a:r>
              <a:rPr lang="fr"/>
              <a:t>Disposer la marchandise dans son véhicule à partir des informations qui sont transmises tout en tenant compte des règlements et en maximisant l’efficacité des livraisons.</a:t>
            </a:r>
            <a:endParaRPr/>
          </a:p>
          <a:p>
            <a:pPr marL="0" lvl="0" indent="0" algn="l" rtl="0">
              <a:spcBef>
                <a:spcPts val="1600"/>
              </a:spcBef>
              <a:spcAft>
                <a:spcPts val="16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2"/>
          <p:cNvSpPr txBox="1">
            <a:spLocks noGrp="1"/>
          </p:cNvSpPr>
          <p:nvPr>
            <p:ph type="body" idx="1"/>
          </p:nvPr>
        </p:nvSpPr>
        <p:spPr>
          <a:xfrm>
            <a:off x="0" y="0"/>
            <a:ext cx="9104400" cy="3186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 sz="1100" b="1">
                <a:solidFill>
                  <a:schemeClr val="dk1"/>
                </a:solidFill>
              </a:rPr>
              <a:t>Comprendre la compétence 7</a:t>
            </a:r>
            <a:endParaRPr sz="1100"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1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fr" sz="1100" b="1">
                <a:solidFill>
                  <a:schemeClr val="dk1"/>
                </a:solidFill>
              </a:rPr>
              <a:t>Durée totale : 45 heures</a:t>
            </a:r>
            <a:endParaRPr sz="11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fr" sz="1100" b="1">
                <a:solidFill>
                  <a:schemeClr val="dk1"/>
                </a:solidFill>
              </a:rPr>
              <a:t>Durée de l’évaluation : 2 heures</a:t>
            </a:r>
            <a:endParaRPr sz="1100" b="1">
              <a:solidFill>
                <a:schemeClr val="dk1"/>
              </a:solidFill>
            </a:endParaRPr>
          </a:p>
          <a:p>
            <a:pPr marL="0" lvl="0" indent="0" algn="l" rtl="0">
              <a:lnSpc>
                <a:spcPct val="100000"/>
              </a:lnSpc>
              <a:spcBef>
                <a:spcPts val="1000"/>
              </a:spcBef>
              <a:spcAft>
                <a:spcPts val="0"/>
              </a:spcAft>
              <a:buClr>
                <a:schemeClr val="dk1"/>
              </a:buClr>
              <a:buSzPts val="1100"/>
              <a:buFont typeface="Arial"/>
              <a:buNone/>
            </a:pPr>
            <a:r>
              <a:rPr lang="fr" sz="1000">
                <a:solidFill>
                  <a:schemeClr val="dk1"/>
                </a:solidFill>
              </a:rPr>
              <a:t>Une fois cette compétence terminée, vous devriez être en mesure d’exécuter les manœuvres de chargement et de déchargement d’un camion en conformité avec les règles de santé, sécurité et des règlements inhérents.</a:t>
            </a:r>
            <a:endParaRPr sz="1000">
              <a:solidFill>
                <a:schemeClr val="dk1"/>
              </a:solidFill>
            </a:endParaRPr>
          </a:p>
          <a:p>
            <a:pPr marL="0" lvl="0" indent="0" algn="just" rtl="0">
              <a:lnSpc>
                <a:spcPct val="100000"/>
              </a:lnSpc>
              <a:spcBef>
                <a:spcPts val="0"/>
              </a:spcBef>
              <a:spcAft>
                <a:spcPts val="0"/>
              </a:spcAft>
              <a:buClr>
                <a:schemeClr val="dk1"/>
              </a:buClr>
              <a:buSzPts val="1100"/>
              <a:buFont typeface="Arial"/>
              <a:buNone/>
            </a:pPr>
            <a:endParaRPr sz="1000">
              <a:solidFill>
                <a:schemeClr val="dk1"/>
              </a:solidFill>
            </a:endParaRPr>
          </a:p>
          <a:p>
            <a:pPr marL="0" lvl="0" indent="0" algn="just" rtl="0">
              <a:lnSpc>
                <a:spcPct val="100000"/>
              </a:lnSpc>
              <a:spcBef>
                <a:spcPts val="0"/>
              </a:spcBef>
              <a:spcAft>
                <a:spcPts val="0"/>
              </a:spcAft>
              <a:buClr>
                <a:schemeClr val="dk1"/>
              </a:buClr>
              <a:buSzPts val="1100"/>
              <a:buFont typeface="Arial"/>
              <a:buNone/>
            </a:pPr>
            <a:r>
              <a:rPr lang="fr" sz="1100" b="1">
                <a:solidFill>
                  <a:schemeClr val="dk1"/>
                </a:solidFill>
              </a:rPr>
              <a:t>Énoncé de la compétence</a:t>
            </a:r>
            <a:endParaRPr sz="1100" b="1">
              <a:solidFill>
                <a:schemeClr val="dk1"/>
              </a:solidFill>
            </a:endParaRPr>
          </a:p>
          <a:p>
            <a:pPr marL="0" lvl="0" indent="0" algn="just" rtl="0">
              <a:lnSpc>
                <a:spcPct val="100000"/>
              </a:lnSpc>
              <a:spcBef>
                <a:spcPts val="0"/>
              </a:spcBef>
              <a:spcAft>
                <a:spcPts val="0"/>
              </a:spcAft>
              <a:buClr>
                <a:schemeClr val="dk1"/>
              </a:buClr>
              <a:buSzPts val="1100"/>
              <a:buFont typeface="Arial"/>
              <a:buNone/>
            </a:pPr>
            <a:endParaRPr sz="1000" b="1">
              <a:solidFill>
                <a:schemeClr val="dk1"/>
              </a:solidFill>
            </a:endParaRPr>
          </a:p>
          <a:p>
            <a:pPr marL="0" lvl="0" indent="0" algn="just" rtl="0">
              <a:lnSpc>
                <a:spcPct val="100000"/>
              </a:lnSpc>
              <a:spcBef>
                <a:spcPts val="0"/>
              </a:spcBef>
              <a:spcAft>
                <a:spcPts val="0"/>
              </a:spcAft>
              <a:buClr>
                <a:schemeClr val="dk1"/>
              </a:buClr>
              <a:buSzPts val="1100"/>
              <a:buFont typeface="Arial"/>
              <a:buNone/>
            </a:pPr>
            <a:r>
              <a:rPr lang="fr" sz="1000">
                <a:solidFill>
                  <a:schemeClr val="dk1"/>
                </a:solidFill>
              </a:rPr>
              <a:t>Veiller au chargement et au déchargement d’un camion.</a:t>
            </a:r>
            <a:endParaRPr sz="1000">
              <a:solidFill>
                <a:schemeClr val="dk1"/>
              </a:solidFill>
            </a:endParaRPr>
          </a:p>
          <a:p>
            <a:pPr marL="0" lvl="0" indent="0" algn="just" rtl="0">
              <a:lnSpc>
                <a:spcPct val="100000"/>
              </a:lnSpc>
              <a:spcBef>
                <a:spcPts val="0"/>
              </a:spcBef>
              <a:spcAft>
                <a:spcPts val="0"/>
              </a:spcAft>
              <a:buClr>
                <a:schemeClr val="dk1"/>
              </a:buClr>
              <a:buSzPts val="1100"/>
              <a:buFont typeface="Arial"/>
              <a:buNone/>
            </a:pPr>
            <a:endParaRPr sz="1000">
              <a:solidFill>
                <a:schemeClr val="dk1"/>
              </a:solidFill>
            </a:endParaRPr>
          </a:p>
          <a:p>
            <a:pPr marL="0" lvl="0" indent="0" algn="just" rtl="0">
              <a:lnSpc>
                <a:spcPct val="100000"/>
              </a:lnSpc>
              <a:spcBef>
                <a:spcPts val="0"/>
              </a:spcBef>
              <a:spcAft>
                <a:spcPts val="0"/>
              </a:spcAft>
              <a:buClr>
                <a:schemeClr val="dk1"/>
              </a:buClr>
              <a:buSzPts val="1100"/>
              <a:buFont typeface="Arial"/>
              <a:buNone/>
            </a:pPr>
            <a:r>
              <a:rPr lang="fr" sz="1100" b="1">
                <a:solidFill>
                  <a:schemeClr val="dk1"/>
                </a:solidFill>
              </a:rPr>
              <a:t>Éléments de la compétence</a:t>
            </a:r>
            <a:endParaRPr sz="1100" b="1">
              <a:solidFill>
                <a:schemeClr val="dk1"/>
              </a:solidFill>
            </a:endParaRPr>
          </a:p>
          <a:p>
            <a:pPr marL="0" lvl="0" indent="0" algn="just" rtl="0">
              <a:lnSpc>
                <a:spcPct val="100000"/>
              </a:lnSpc>
              <a:spcBef>
                <a:spcPts val="0"/>
              </a:spcBef>
              <a:spcAft>
                <a:spcPts val="0"/>
              </a:spcAft>
              <a:buClr>
                <a:schemeClr val="dk1"/>
              </a:buClr>
              <a:buSzPts val="1100"/>
              <a:buFont typeface="Arial"/>
              <a:buNone/>
            </a:pPr>
            <a:endParaRPr sz="1000" b="1">
              <a:solidFill>
                <a:schemeClr val="dk1"/>
              </a:solidFill>
            </a:endParaRPr>
          </a:p>
          <a:p>
            <a:pPr marL="457200" lvl="0" indent="-292100" algn="just" rtl="0">
              <a:lnSpc>
                <a:spcPct val="100000"/>
              </a:lnSpc>
              <a:spcBef>
                <a:spcPts val="0"/>
              </a:spcBef>
              <a:spcAft>
                <a:spcPts val="0"/>
              </a:spcAft>
              <a:buClr>
                <a:schemeClr val="dk1"/>
              </a:buClr>
              <a:buSzPts val="1000"/>
              <a:buAutoNum type="arabicPeriod"/>
            </a:pPr>
            <a:r>
              <a:rPr lang="fr" sz="1000">
                <a:solidFill>
                  <a:schemeClr val="dk1"/>
                </a:solidFill>
              </a:rPr>
              <a:t>Préparer le travail.</a:t>
            </a:r>
            <a:endParaRPr sz="1000">
              <a:solidFill>
                <a:schemeClr val="dk1"/>
              </a:solidFill>
            </a:endParaRPr>
          </a:p>
          <a:p>
            <a:pPr marL="457200" lvl="0" indent="-292100" algn="just" rtl="0">
              <a:lnSpc>
                <a:spcPct val="100000"/>
              </a:lnSpc>
              <a:spcBef>
                <a:spcPts val="0"/>
              </a:spcBef>
              <a:spcAft>
                <a:spcPts val="0"/>
              </a:spcAft>
              <a:buClr>
                <a:schemeClr val="dk1"/>
              </a:buClr>
              <a:buSzPts val="1000"/>
              <a:buAutoNum type="arabicPeriod"/>
            </a:pPr>
            <a:r>
              <a:rPr lang="fr" sz="1000">
                <a:solidFill>
                  <a:schemeClr val="dk1"/>
                </a:solidFill>
              </a:rPr>
              <a:t>Positionner le véhicule.</a:t>
            </a:r>
            <a:endParaRPr sz="1000">
              <a:solidFill>
                <a:schemeClr val="dk1"/>
              </a:solidFill>
            </a:endParaRPr>
          </a:p>
          <a:p>
            <a:pPr marL="457200" lvl="0" indent="-292100" algn="just" rtl="0">
              <a:lnSpc>
                <a:spcPct val="100000"/>
              </a:lnSpc>
              <a:spcBef>
                <a:spcPts val="0"/>
              </a:spcBef>
              <a:spcAft>
                <a:spcPts val="0"/>
              </a:spcAft>
              <a:buClr>
                <a:schemeClr val="dk1"/>
              </a:buClr>
              <a:buSzPts val="1000"/>
              <a:buAutoNum type="arabicPeriod"/>
            </a:pPr>
            <a:r>
              <a:rPr lang="fr" sz="1000">
                <a:solidFill>
                  <a:schemeClr val="dk1"/>
                </a:solidFill>
              </a:rPr>
              <a:t>Exécuter les manœuvres de chargement et de déchargement.</a:t>
            </a:r>
            <a:endParaRPr sz="1000">
              <a:solidFill>
                <a:schemeClr val="dk1"/>
              </a:solidFill>
            </a:endParaRPr>
          </a:p>
          <a:p>
            <a:pPr marL="457200" lvl="0" indent="-292100" algn="just" rtl="0">
              <a:lnSpc>
                <a:spcPct val="100000"/>
              </a:lnSpc>
              <a:spcBef>
                <a:spcPts val="0"/>
              </a:spcBef>
              <a:spcAft>
                <a:spcPts val="0"/>
              </a:spcAft>
              <a:buClr>
                <a:schemeClr val="dk1"/>
              </a:buClr>
              <a:buSzPts val="1000"/>
              <a:buAutoNum type="arabicPeriod"/>
            </a:pPr>
            <a:r>
              <a:rPr lang="fr" sz="1000">
                <a:solidFill>
                  <a:schemeClr val="dk1"/>
                </a:solidFill>
              </a:rPr>
              <a:t>Effectuer la pesée et les ajustements.</a:t>
            </a:r>
            <a:endParaRPr sz="1000">
              <a:solidFill>
                <a:schemeClr val="dk1"/>
              </a:solidFill>
            </a:endParaRPr>
          </a:p>
          <a:p>
            <a:pPr marL="457200" lvl="0" indent="-292100" algn="just" rtl="0">
              <a:lnSpc>
                <a:spcPct val="100000"/>
              </a:lnSpc>
              <a:spcBef>
                <a:spcPts val="0"/>
              </a:spcBef>
              <a:spcAft>
                <a:spcPts val="0"/>
              </a:spcAft>
              <a:buClr>
                <a:schemeClr val="dk1"/>
              </a:buClr>
              <a:buSzPts val="1000"/>
              <a:buAutoNum type="arabicPeriod"/>
            </a:pPr>
            <a:r>
              <a:rPr lang="fr" sz="1000">
                <a:solidFill>
                  <a:schemeClr val="dk1"/>
                </a:solidFill>
              </a:rPr>
              <a:t>Arrimer et désarrimer la marchandise.</a:t>
            </a:r>
            <a:endParaRPr sz="1000">
              <a:solidFill>
                <a:schemeClr val="dk1"/>
              </a:solidFill>
            </a:endParaRPr>
          </a:p>
          <a:p>
            <a:pPr marL="457200" lvl="0" indent="-292100" algn="just" rtl="0">
              <a:lnSpc>
                <a:spcPct val="100000"/>
              </a:lnSpc>
              <a:spcBef>
                <a:spcPts val="0"/>
              </a:spcBef>
              <a:spcAft>
                <a:spcPts val="0"/>
              </a:spcAft>
              <a:buClr>
                <a:schemeClr val="dk1"/>
              </a:buClr>
              <a:buSzPts val="1000"/>
              <a:buAutoNum type="arabicPeriod"/>
            </a:pPr>
            <a:r>
              <a:rPr lang="fr" sz="1000">
                <a:solidFill>
                  <a:schemeClr val="dk1"/>
                </a:solidFill>
              </a:rPr>
              <a:t>Communiquer l’information.</a:t>
            </a:r>
            <a:endParaRPr sz="1000">
              <a:solidFill>
                <a:schemeClr val="dk1"/>
              </a:solidFill>
            </a:endParaRPr>
          </a:p>
          <a:p>
            <a:pPr marL="0" lvl="0" indent="0" algn="just" rtl="0">
              <a:lnSpc>
                <a:spcPct val="100000"/>
              </a:lnSpc>
              <a:spcBef>
                <a:spcPts val="0"/>
              </a:spcBef>
              <a:spcAft>
                <a:spcPts val="0"/>
              </a:spcAft>
              <a:buClr>
                <a:schemeClr val="dk1"/>
              </a:buClr>
              <a:buSzPts val="1100"/>
              <a:buFont typeface="Arial"/>
              <a:buNone/>
            </a:pPr>
            <a:endParaRPr sz="1000">
              <a:solidFill>
                <a:schemeClr val="dk1"/>
              </a:solidFill>
            </a:endParaRPr>
          </a:p>
          <a:p>
            <a:pPr marL="0" lvl="0" indent="0" algn="just" rtl="0">
              <a:lnSpc>
                <a:spcPct val="100000"/>
              </a:lnSpc>
              <a:spcBef>
                <a:spcPts val="0"/>
              </a:spcBef>
              <a:spcAft>
                <a:spcPts val="0"/>
              </a:spcAft>
              <a:buClr>
                <a:schemeClr val="dk1"/>
              </a:buClr>
              <a:buSzPts val="1100"/>
              <a:buFont typeface="Arial"/>
              <a:buNone/>
            </a:pPr>
            <a:r>
              <a:rPr lang="fr" sz="1100">
                <a:solidFill>
                  <a:schemeClr val="dk1"/>
                </a:solidFill>
              </a:rPr>
              <a:t>La compétence 7 est scindée en deux modes d’enseignement distincts;</a:t>
            </a:r>
            <a:endParaRPr sz="1100">
              <a:solidFill>
                <a:schemeClr val="dk1"/>
              </a:solidFill>
            </a:endParaRPr>
          </a:p>
          <a:p>
            <a:pPr marL="0" lvl="0" indent="0" algn="just" rtl="0">
              <a:lnSpc>
                <a:spcPct val="100000"/>
              </a:lnSpc>
              <a:spcBef>
                <a:spcPts val="0"/>
              </a:spcBef>
              <a:spcAft>
                <a:spcPts val="0"/>
              </a:spcAft>
              <a:buClr>
                <a:schemeClr val="dk1"/>
              </a:buClr>
              <a:buSzPts val="1100"/>
              <a:buFont typeface="Arial"/>
              <a:buNone/>
            </a:pPr>
            <a:endParaRPr sz="1000">
              <a:solidFill>
                <a:schemeClr val="dk1"/>
              </a:solidFill>
            </a:endParaRPr>
          </a:p>
          <a:p>
            <a:pPr marL="457200" lvl="0" indent="0" algn="just" rtl="0">
              <a:lnSpc>
                <a:spcPct val="100000"/>
              </a:lnSpc>
              <a:spcBef>
                <a:spcPts val="0"/>
              </a:spcBef>
              <a:spcAft>
                <a:spcPts val="0"/>
              </a:spcAft>
              <a:buNone/>
            </a:pPr>
            <a:r>
              <a:rPr lang="fr" sz="1000">
                <a:solidFill>
                  <a:schemeClr val="dk1"/>
                </a:solidFill>
              </a:rPr>
              <a:t>La théorie est la partie où l’on fait les liens entre les parties de la réglementation et son application. </a:t>
            </a:r>
            <a:endParaRPr sz="1000">
              <a:solidFill>
                <a:schemeClr val="dk1"/>
              </a:solidFill>
            </a:endParaRPr>
          </a:p>
          <a:p>
            <a:pPr marL="457200" lvl="0" indent="0" algn="just" rtl="0">
              <a:lnSpc>
                <a:spcPct val="100000"/>
              </a:lnSpc>
              <a:spcBef>
                <a:spcPts val="0"/>
              </a:spcBef>
              <a:spcAft>
                <a:spcPts val="0"/>
              </a:spcAft>
              <a:buNone/>
            </a:pPr>
            <a:r>
              <a:rPr lang="fr" sz="1000">
                <a:solidFill>
                  <a:schemeClr val="dk1"/>
                </a:solidFill>
              </a:rPr>
              <a:t>La pratique est l’application en situations réelles de chargement et de déchargement.</a:t>
            </a:r>
            <a:endParaRPr sz="1000">
              <a:solidFill>
                <a:schemeClr val="dk1"/>
              </a:solidFill>
            </a:endParaRPr>
          </a:p>
          <a:p>
            <a:pPr marL="0" lvl="0" indent="0" algn="l" rtl="0">
              <a:spcBef>
                <a:spcPts val="0"/>
              </a:spcBef>
              <a:spcAft>
                <a:spcPts val="1600"/>
              </a:spcAft>
              <a:buNone/>
            </a:pPr>
            <a:endParaRPr sz="1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graphicFrame>
        <p:nvGraphicFramePr>
          <p:cNvPr id="95" name="Google Shape;95;p13"/>
          <p:cNvGraphicFramePr/>
          <p:nvPr/>
        </p:nvGraphicFramePr>
        <p:xfrm>
          <a:off x="0" y="152400"/>
          <a:ext cx="9144025" cy="4859950"/>
        </p:xfrm>
        <a:graphic>
          <a:graphicData uri="http://schemas.openxmlformats.org/drawingml/2006/table">
            <a:tbl>
              <a:tblPr>
                <a:noFill/>
                <a:tableStyleId>{CDE9B14B-D2EB-4355-85CC-5DD532E05349}</a:tableStyleId>
              </a:tblPr>
              <a:tblGrid>
                <a:gridCol w="1379500">
                  <a:extLst>
                    <a:ext uri="{9D8B030D-6E8A-4147-A177-3AD203B41FA5}">
                      <a16:colId xmlns:a16="http://schemas.microsoft.com/office/drawing/2014/main" val="20000"/>
                    </a:ext>
                  </a:extLst>
                </a:gridCol>
                <a:gridCol w="2740225">
                  <a:extLst>
                    <a:ext uri="{9D8B030D-6E8A-4147-A177-3AD203B41FA5}">
                      <a16:colId xmlns:a16="http://schemas.microsoft.com/office/drawing/2014/main" val="20001"/>
                    </a:ext>
                  </a:extLst>
                </a:gridCol>
                <a:gridCol w="5024300">
                  <a:extLst>
                    <a:ext uri="{9D8B030D-6E8A-4147-A177-3AD203B41FA5}">
                      <a16:colId xmlns:a16="http://schemas.microsoft.com/office/drawing/2014/main" val="20002"/>
                    </a:ext>
                  </a:extLst>
                </a:gridCol>
              </a:tblGrid>
              <a:tr h="189575">
                <a:tc>
                  <a:txBody>
                    <a:bodyPr/>
                    <a:lstStyle/>
                    <a:p>
                      <a:pPr marL="63500" lvl="0" indent="0" algn="just" rtl="0">
                        <a:spcBef>
                          <a:spcPts val="0"/>
                        </a:spcBef>
                        <a:spcAft>
                          <a:spcPts val="0"/>
                        </a:spcAft>
                        <a:buNone/>
                      </a:pPr>
                      <a:r>
                        <a:rPr lang="fr" sz="1000" b="1">
                          <a:solidFill>
                            <a:srgbClr val="FFFFFF"/>
                          </a:solidFill>
                        </a:rPr>
                        <a:t>Abréviations</a:t>
                      </a:r>
                      <a:endParaRPr sz="1000" b="1">
                        <a:solidFill>
                          <a:srgbClr val="FFFFFF"/>
                        </a:solidFill>
                      </a:endParaRPr>
                    </a:p>
                  </a:txBody>
                  <a:tcPr marL="50800" marR="508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00000"/>
                    </a:solidFill>
                  </a:tcPr>
                </a:tc>
                <a:tc>
                  <a:txBody>
                    <a:bodyPr/>
                    <a:lstStyle/>
                    <a:p>
                      <a:pPr marL="63500" lvl="0" indent="0" algn="just" rtl="0">
                        <a:spcBef>
                          <a:spcPts val="0"/>
                        </a:spcBef>
                        <a:spcAft>
                          <a:spcPts val="0"/>
                        </a:spcAft>
                        <a:buNone/>
                      </a:pPr>
                      <a:r>
                        <a:rPr lang="fr" sz="1000" b="1">
                          <a:solidFill>
                            <a:srgbClr val="FFFFFF"/>
                          </a:solidFill>
                        </a:rPr>
                        <a:t>Expressions anglaises</a:t>
                      </a:r>
                      <a:endParaRPr sz="1000" b="1">
                        <a:solidFill>
                          <a:srgbClr val="FFFFFF"/>
                        </a:solidFill>
                      </a:endParaRPr>
                    </a:p>
                  </a:txBody>
                  <a:tcPr marL="50800" marR="508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00000"/>
                    </a:solidFill>
                  </a:tcPr>
                </a:tc>
                <a:tc>
                  <a:txBody>
                    <a:bodyPr/>
                    <a:lstStyle/>
                    <a:p>
                      <a:pPr marL="63500" lvl="0" indent="0" algn="just" rtl="0">
                        <a:spcBef>
                          <a:spcPts val="0"/>
                        </a:spcBef>
                        <a:spcAft>
                          <a:spcPts val="0"/>
                        </a:spcAft>
                        <a:buNone/>
                      </a:pPr>
                      <a:r>
                        <a:rPr lang="fr" sz="1000" b="1">
                          <a:solidFill>
                            <a:srgbClr val="FFFFFF"/>
                          </a:solidFill>
                        </a:rPr>
                        <a:t>Expressions françaises</a:t>
                      </a:r>
                      <a:endParaRPr sz="1000" b="1">
                        <a:solidFill>
                          <a:srgbClr val="FFFFFF"/>
                        </a:solidFill>
                      </a:endParaRPr>
                    </a:p>
                  </a:txBody>
                  <a:tcPr marL="50800" marR="508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189575">
                <a:tc>
                  <a:txBody>
                    <a:bodyPr/>
                    <a:lstStyle/>
                    <a:p>
                      <a:pPr marL="63500" lvl="0" indent="0" algn="l" rtl="0">
                        <a:spcBef>
                          <a:spcPts val="0"/>
                        </a:spcBef>
                        <a:spcAft>
                          <a:spcPts val="0"/>
                        </a:spcAft>
                        <a:buNone/>
                      </a:pPr>
                      <a:r>
                        <a:rPr lang="fr" sz="1000"/>
                        <a:t>B/L (BOL)</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Bill of lading</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Connaissement</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89575">
                <a:tc>
                  <a:txBody>
                    <a:bodyPr/>
                    <a:lstStyle/>
                    <a:p>
                      <a:pPr marL="63500" lvl="0" indent="0" algn="l" rtl="0">
                        <a:spcBef>
                          <a:spcPts val="0"/>
                        </a:spcBef>
                        <a:spcAft>
                          <a:spcPts val="0"/>
                        </a:spcAft>
                        <a:buNone/>
                      </a:pPr>
                      <a:r>
                        <a:rPr lang="fr" sz="1000"/>
                        <a:t>PRO No.</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CCCCCC"/>
                    </a:solidFill>
                  </a:tcPr>
                </a:tc>
                <a:tc>
                  <a:txBody>
                    <a:bodyPr/>
                    <a:lstStyle/>
                    <a:p>
                      <a:pPr marL="63500" lvl="0" indent="0" algn="l" rtl="0">
                        <a:spcBef>
                          <a:spcPts val="0"/>
                        </a:spcBef>
                        <a:spcAft>
                          <a:spcPts val="0"/>
                        </a:spcAft>
                        <a:buNone/>
                      </a:pPr>
                      <a:r>
                        <a:rPr lang="fr" sz="1000"/>
                        <a:t>Freight bill number</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CCCCCC"/>
                    </a:solidFill>
                  </a:tcPr>
                </a:tc>
                <a:tc>
                  <a:txBody>
                    <a:bodyPr/>
                    <a:lstStyle/>
                    <a:p>
                      <a:pPr marL="63500" lvl="0" indent="0" algn="l" rtl="0">
                        <a:spcBef>
                          <a:spcPts val="0"/>
                        </a:spcBef>
                        <a:spcAft>
                          <a:spcPts val="0"/>
                        </a:spcAft>
                        <a:buNone/>
                      </a:pPr>
                      <a:r>
                        <a:rPr lang="fr" sz="1000"/>
                        <a:t>Billet de livraison</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2"/>
                  </a:ext>
                </a:extLst>
              </a:tr>
              <a:tr h="189575">
                <a:tc>
                  <a:txBody>
                    <a:bodyPr/>
                    <a:lstStyle/>
                    <a:p>
                      <a:pPr marL="63500" lvl="0" indent="0" algn="l" rtl="0">
                        <a:spcBef>
                          <a:spcPts val="0"/>
                        </a:spcBef>
                        <a:spcAft>
                          <a:spcPts val="0"/>
                        </a:spcAft>
                        <a:buNone/>
                      </a:pPr>
                      <a:r>
                        <a:rPr lang="fr" sz="1000"/>
                        <a:t>COD</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Cash on delivery</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PSL (payable sur livraison)</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02175">
                <a:tc>
                  <a:txBody>
                    <a:bodyPr/>
                    <a:lstStyle/>
                    <a:p>
                      <a:pPr marL="63500" lvl="0" indent="0" algn="l" rtl="0">
                        <a:spcBef>
                          <a:spcPts val="0"/>
                        </a:spcBef>
                        <a:spcAft>
                          <a:spcPts val="0"/>
                        </a:spcAft>
                        <a:buNone/>
                      </a:pPr>
                      <a:r>
                        <a:rPr lang="fr" sz="1000"/>
                        <a:t>COLL</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Collect</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Frais à percevoir (transport et/ou marchandise)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189575">
                <a:tc>
                  <a:txBody>
                    <a:bodyPr/>
                    <a:lstStyle/>
                    <a:p>
                      <a:pPr marL="63500" lvl="0" indent="0" algn="l" rtl="0">
                        <a:spcBef>
                          <a:spcPts val="0"/>
                        </a:spcBef>
                        <a:spcAft>
                          <a:spcPts val="0"/>
                        </a:spcAft>
                        <a:buNone/>
                      </a:pPr>
                      <a:r>
                        <a:rPr lang="fr" sz="1000"/>
                        <a:t>PPD</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Prepaid</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Payé à l’avance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89575">
                <a:tc>
                  <a:txBody>
                    <a:bodyPr/>
                    <a:lstStyle/>
                    <a:p>
                      <a:pPr marL="63500" lvl="0" indent="0" algn="l" rtl="0">
                        <a:spcBef>
                          <a:spcPts val="0"/>
                        </a:spcBef>
                        <a:spcAft>
                          <a:spcPts val="0"/>
                        </a:spcAft>
                        <a:buNone/>
                      </a:pPr>
                      <a:r>
                        <a:rPr lang="fr" sz="1000"/>
                        <a:t>MIN</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Minimum</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Minimum</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189575">
                <a:tc>
                  <a:txBody>
                    <a:bodyPr/>
                    <a:lstStyle/>
                    <a:p>
                      <a:pPr marL="63500" lvl="0" indent="0" algn="l" rtl="0">
                        <a:spcBef>
                          <a:spcPts val="0"/>
                        </a:spcBef>
                        <a:spcAft>
                          <a:spcPts val="0"/>
                        </a:spcAft>
                        <a:buNone/>
                      </a:pPr>
                      <a:r>
                        <a:rPr lang="fr" sz="1000"/>
                        <a:t>PKG</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Package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Colis</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89575">
                <a:tc>
                  <a:txBody>
                    <a:bodyPr/>
                    <a:lstStyle/>
                    <a:p>
                      <a:pPr marL="63500" lvl="0" indent="0" algn="l" rtl="0">
                        <a:spcBef>
                          <a:spcPts val="0"/>
                        </a:spcBef>
                        <a:spcAft>
                          <a:spcPts val="0"/>
                        </a:spcAft>
                        <a:buNone/>
                      </a:pPr>
                      <a:r>
                        <a:rPr lang="fr" sz="1000"/>
                        <a:t>BDL</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Bundle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Paquet, ballot</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r h="189575">
                <a:tc>
                  <a:txBody>
                    <a:bodyPr/>
                    <a:lstStyle/>
                    <a:p>
                      <a:pPr marL="63500" lvl="0" indent="0" algn="l" rtl="0">
                        <a:spcBef>
                          <a:spcPts val="0"/>
                        </a:spcBef>
                        <a:spcAft>
                          <a:spcPts val="0"/>
                        </a:spcAft>
                        <a:buNone/>
                      </a:pPr>
                      <a:r>
                        <a:rPr lang="fr" sz="1000"/>
                        <a:t>PCS</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Pieces (number of)</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Pièces (nombre de)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189575">
                <a:tc>
                  <a:txBody>
                    <a:bodyPr/>
                    <a:lstStyle/>
                    <a:p>
                      <a:pPr marL="63500" lvl="0" indent="0" algn="l" rtl="0">
                        <a:spcBef>
                          <a:spcPts val="0"/>
                        </a:spcBef>
                        <a:spcAft>
                          <a:spcPts val="0"/>
                        </a:spcAft>
                        <a:buNone/>
                      </a:pPr>
                      <a:r>
                        <a:rPr lang="fr" sz="1000"/>
                        <a:t>P/U</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Pick-up</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Ramassage, cueillette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10"/>
                  </a:ext>
                </a:extLst>
              </a:tr>
              <a:tr h="189575">
                <a:tc>
                  <a:txBody>
                    <a:bodyPr/>
                    <a:lstStyle/>
                    <a:p>
                      <a:pPr marL="63500" lvl="0" indent="0" algn="l" rtl="0">
                        <a:spcBef>
                          <a:spcPts val="0"/>
                        </a:spcBef>
                        <a:spcAft>
                          <a:spcPts val="0"/>
                        </a:spcAft>
                        <a:buNone/>
                      </a:pPr>
                      <a:r>
                        <a:rPr lang="fr" sz="1000"/>
                        <a:t>DELY</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Delivery</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Livraison</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189575">
                <a:tc>
                  <a:txBody>
                    <a:bodyPr/>
                    <a:lstStyle/>
                    <a:p>
                      <a:pPr marL="63500" lvl="0" indent="0" algn="l" rtl="0">
                        <a:spcBef>
                          <a:spcPts val="0"/>
                        </a:spcBef>
                        <a:spcAft>
                          <a:spcPts val="0"/>
                        </a:spcAft>
                        <a:buNone/>
                      </a:pPr>
                      <a:r>
                        <a:rPr lang="fr" sz="1000"/>
                        <a:t>LTL</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Less than truck load</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Lots brisés, charge partielle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12"/>
                  </a:ext>
                </a:extLst>
              </a:tr>
              <a:tr h="121925">
                <a:tc>
                  <a:txBody>
                    <a:bodyPr/>
                    <a:lstStyle/>
                    <a:p>
                      <a:pPr marL="63500" lvl="0" indent="0" algn="l" rtl="0">
                        <a:spcBef>
                          <a:spcPts val="0"/>
                        </a:spcBef>
                        <a:spcAft>
                          <a:spcPts val="0"/>
                        </a:spcAft>
                        <a:buNone/>
                      </a:pPr>
                      <a:r>
                        <a:rPr lang="fr" sz="1000"/>
                        <a:t>TL</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Truckload</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Charge complète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202175">
                <a:tc>
                  <a:txBody>
                    <a:bodyPr/>
                    <a:lstStyle/>
                    <a:p>
                      <a:pPr marL="63500" lvl="0" indent="0" algn="l" rtl="0">
                        <a:spcBef>
                          <a:spcPts val="0"/>
                        </a:spcBef>
                        <a:spcAft>
                          <a:spcPts val="0"/>
                        </a:spcAft>
                        <a:buNone/>
                      </a:pPr>
                      <a:r>
                        <a:rPr lang="fr" sz="1000"/>
                        <a:t>N/C</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No charge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Sans frais de transport et/ou de marchandise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14"/>
                  </a:ext>
                </a:extLst>
              </a:tr>
              <a:tr h="189575">
                <a:tc>
                  <a:txBody>
                    <a:bodyPr/>
                    <a:lstStyle/>
                    <a:p>
                      <a:pPr marL="63500" lvl="0" indent="0" algn="l" rtl="0">
                        <a:spcBef>
                          <a:spcPts val="0"/>
                        </a:spcBef>
                        <a:spcAft>
                          <a:spcPts val="0"/>
                        </a:spcAft>
                        <a:buNone/>
                      </a:pPr>
                      <a:r>
                        <a:rPr lang="fr" sz="1000"/>
                        <a:t>RO</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Routing order</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Acheminement, route désirée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189575">
                <a:tc>
                  <a:txBody>
                    <a:bodyPr/>
                    <a:lstStyle/>
                    <a:p>
                      <a:pPr marL="63500" lvl="0" indent="0" algn="l" rtl="0">
                        <a:spcBef>
                          <a:spcPts val="0"/>
                        </a:spcBef>
                        <a:spcAft>
                          <a:spcPts val="0"/>
                        </a:spcAft>
                        <a:buNone/>
                      </a:pPr>
                      <a:r>
                        <a:rPr lang="fr" sz="1000"/>
                        <a:t>B/T</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Bobtail</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Solo, haut le pied, (tracteur seulement)</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16"/>
                  </a:ext>
                </a:extLst>
              </a:tr>
              <a:tr h="189575">
                <a:tc>
                  <a:txBody>
                    <a:bodyPr/>
                    <a:lstStyle/>
                    <a:p>
                      <a:pPr marL="63500" lvl="0" indent="0" algn="l" rtl="0">
                        <a:spcBef>
                          <a:spcPts val="0"/>
                        </a:spcBef>
                        <a:spcAft>
                          <a:spcPts val="0"/>
                        </a:spcAft>
                        <a:buNone/>
                      </a:pPr>
                      <a:r>
                        <a:rPr lang="fr" sz="1000"/>
                        <a:t>SLC</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Shipper load &amp; count</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Chargé et compté par l’expéditeur</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17"/>
                  </a:ext>
                </a:extLst>
              </a:tr>
              <a:tr h="189575">
                <a:tc>
                  <a:txBody>
                    <a:bodyPr/>
                    <a:lstStyle/>
                    <a:p>
                      <a:pPr marL="63500" lvl="0" indent="0" algn="l" rtl="0">
                        <a:spcBef>
                          <a:spcPts val="0"/>
                        </a:spcBef>
                        <a:spcAft>
                          <a:spcPts val="0"/>
                        </a:spcAft>
                        <a:buNone/>
                      </a:pPr>
                      <a:r>
                        <a:rPr lang="fr" sz="1000"/>
                        <a:t>W/B</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Waybill</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Feuille de route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18"/>
                  </a:ext>
                </a:extLst>
              </a:tr>
              <a:tr h="277925">
                <a:tc>
                  <a:txBody>
                    <a:bodyPr/>
                    <a:lstStyle/>
                    <a:p>
                      <a:pPr marL="63500" lvl="0" indent="0" algn="l" rtl="0">
                        <a:spcBef>
                          <a:spcPts val="0"/>
                        </a:spcBef>
                        <a:spcAft>
                          <a:spcPts val="0"/>
                        </a:spcAft>
                        <a:buNone/>
                      </a:pPr>
                      <a:r>
                        <a:rPr lang="fr" sz="1000"/>
                        <a:t>LOAD AND GO</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Directly from a shipper to a consignee without going through a terminal</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Chargé chez l'expéditeur et livré directement chez le consignataire sans passer par un intermédiaire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19"/>
                  </a:ext>
                </a:extLst>
              </a:tr>
              <a:tr h="202175">
                <a:tc>
                  <a:txBody>
                    <a:bodyPr/>
                    <a:lstStyle/>
                    <a:p>
                      <a:pPr marL="63500" lvl="0" indent="0" algn="l" rtl="0">
                        <a:spcBef>
                          <a:spcPts val="0"/>
                        </a:spcBef>
                        <a:spcAft>
                          <a:spcPts val="0"/>
                        </a:spcAft>
                        <a:buNone/>
                      </a:pPr>
                      <a:r>
                        <a:rPr lang="fr" sz="1000"/>
                        <a:t>PACKING SLIP</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Document detailing the content of a package or bundle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Document qui décrit le contenu de l'expédition</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20"/>
                  </a:ext>
                </a:extLst>
              </a:tr>
              <a:tr h="277925">
                <a:tc>
                  <a:txBody>
                    <a:bodyPr/>
                    <a:lstStyle/>
                    <a:p>
                      <a:pPr marL="63500" lvl="0" indent="0" algn="l" rtl="0">
                        <a:spcBef>
                          <a:spcPts val="0"/>
                        </a:spcBef>
                        <a:spcAft>
                          <a:spcPts val="0"/>
                        </a:spcAft>
                        <a:buNone/>
                      </a:pPr>
                      <a:r>
                        <a:rPr lang="fr" sz="1000"/>
                        <a:t>AS A FULL LOAD</a:t>
                      </a:r>
                      <a:endParaRPr sz="1000"/>
                    </a:p>
                  </a:txBody>
                  <a:tcPr marL="50800" marR="50800" marT="50800" marB="5080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Considered a full load for special deliveries</a:t>
                      </a:r>
                      <a:endParaRPr sz="1000"/>
                    </a:p>
                  </a:txBody>
                  <a:tcPr marL="50800" marR="50800" marT="50800" marB="5080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Expédition considérée comme une charge entière même si elle ne remplit pas la semi-remorque</a:t>
                      </a:r>
                      <a:endParaRPr sz="1000"/>
                    </a:p>
                  </a:txBody>
                  <a:tcPr marL="50800" marR="50800" marT="50800" marB="5080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21"/>
                  </a:ext>
                </a:extLst>
              </a:tr>
              <a:tr h="221975">
                <a:tc>
                  <a:txBody>
                    <a:bodyPr/>
                    <a:lstStyle/>
                    <a:p>
                      <a:pPr marL="63500" lvl="0" indent="0" algn="l" rtl="0">
                        <a:spcBef>
                          <a:spcPts val="0"/>
                        </a:spcBef>
                        <a:spcAft>
                          <a:spcPts val="0"/>
                        </a:spcAft>
                        <a:buNone/>
                      </a:pPr>
                      <a:r>
                        <a:rPr lang="fr" sz="1000"/>
                        <a:t>RUSH, ASAP</a:t>
                      </a:r>
                      <a:endParaRPr sz="1000"/>
                    </a:p>
                  </a:txBody>
                  <a:tcPr marL="50800" marR="50800" marT="50800" marB="5080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Urgent, as soon as possible</a:t>
                      </a:r>
                      <a:endParaRPr sz="1000"/>
                    </a:p>
                  </a:txBody>
                  <a:tcPr marL="50800" marR="50800" marT="50800" marB="5080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Urgent</a:t>
                      </a:r>
                      <a:endParaRPr sz="1000"/>
                    </a:p>
                  </a:txBody>
                  <a:tcPr marL="50800" marR="50800" marT="50800" marB="5080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2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a:spLocks noGrp="1"/>
          </p:cNvSpPr>
          <p:nvPr>
            <p:ph type="title"/>
          </p:nvPr>
        </p:nvSpPr>
        <p:spPr>
          <a:xfrm>
            <a:off x="716400" y="0"/>
            <a:ext cx="7711200" cy="3312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fr" sz="1100" b="1"/>
              <a:t>Sur le connaissement suivant, sauriez-vous trouver les cinq informations les plus pertinentes pour le chauffeur ?</a:t>
            </a:r>
            <a:endParaRPr sz="1100" b="1"/>
          </a:p>
          <a:p>
            <a:pPr marL="0" lvl="0" indent="0" algn="l" rtl="0">
              <a:spcBef>
                <a:spcPts val="0"/>
              </a:spcBef>
              <a:spcAft>
                <a:spcPts val="0"/>
              </a:spcAft>
              <a:buNone/>
            </a:pPr>
            <a:endParaRPr b="1"/>
          </a:p>
        </p:txBody>
      </p:sp>
      <p:sp>
        <p:nvSpPr>
          <p:cNvPr id="101" name="Google Shape;101;p14"/>
          <p:cNvSpPr txBox="1">
            <a:spLocks noGrp="1"/>
          </p:cNvSpPr>
          <p:nvPr>
            <p:ph type="body" idx="4294967295"/>
          </p:nvPr>
        </p:nvSpPr>
        <p:spPr>
          <a:xfrm>
            <a:off x="3831150" y="1725150"/>
            <a:ext cx="5022300" cy="367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fr" dirty="0"/>
              <a:t>La date</a:t>
            </a:r>
            <a:endParaRPr dirty="0"/>
          </a:p>
        </p:txBody>
      </p:sp>
      <p:pic>
        <p:nvPicPr>
          <p:cNvPr id="102" name="Google Shape;102;p14"/>
          <p:cNvPicPr preferRelativeResize="0"/>
          <p:nvPr/>
        </p:nvPicPr>
        <p:blipFill>
          <a:blip r:embed="rId3">
            <a:alphaModFix/>
          </a:blip>
          <a:stretch>
            <a:fillRect/>
          </a:stretch>
        </p:blipFill>
        <p:spPr>
          <a:xfrm>
            <a:off x="159450" y="337413"/>
            <a:ext cx="3456325" cy="4468674"/>
          </a:xfrm>
          <a:prstGeom prst="rect">
            <a:avLst/>
          </a:prstGeom>
          <a:noFill/>
          <a:ln>
            <a:noFill/>
          </a:ln>
        </p:spPr>
      </p:pic>
      <p:sp>
        <p:nvSpPr>
          <p:cNvPr id="103" name="Google Shape;103;p14"/>
          <p:cNvSpPr txBox="1"/>
          <p:nvPr/>
        </p:nvSpPr>
        <p:spPr>
          <a:xfrm>
            <a:off x="3831150" y="2092350"/>
            <a:ext cx="4720200" cy="367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2"/>
              </a:buClr>
              <a:buSzPts val="1800"/>
              <a:buAutoNum type="arabicPeriod" startAt="2"/>
            </a:pPr>
            <a:r>
              <a:rPr lang="fr" sz="1800" dirty="0">
                <a:solidFill>
                  <a:schemeClr val="dk2"/>
                </a:solidFill>
              </a:rPr>
              <a:t>L’adresse du consignataire</a:t>
            </a:r>
            <a:endParaRPr dirty="0"/>
          </a:p>
        </p:txBody>
      </p:sp>
      <p:sp>
        <p:nvSpPr>
          <p:cNvPr id="104" name="Google Shape;104;p14"/>
          <p:cNvSpPr txBox="1"/>
          <p:nvPr/>
        </p:nvSpPr>
        <p:spPr>
          <a:xfrm>
            <a:off x="3831150" y="2459550"/>
            <a:ext cx="4437900" cy="367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2"/>
              </a:buClr>
              <a:buSzPts val="1800"/>
              <a:buAutoNum type="arabicPeriod" startAt="3"/>
            </a:pPr>
            <a:r>
              <a:rPr lang="fr" sz="1800" dirty="0">
                <a:solidFill>
                  <a:schemeClr val="dk2"/>
                </a:solidFill>
              </a:rPr>
              <a:t>La description de la marchandise</a:t>
            </a:r>
            <a:endParaRPr dirty="0"/>
          </a:p>
        </p:txBody>
      </p:sp>
      <p:sp>
        <p:nvSpPr>
          <p:cNvPr id="105" name="Google Shape;105;p14"/>
          <p:cNvSpPr txBox="1"/>
          <p:nvPr/>
        </p:nvSpPr>
        <p:spPr>
          <a:xfrm>
            <a:off x="3831150" y="2826750"/>
            <a:ext cx="3000000" cy="4017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2"/>
              </a:buClr>
              <a:buSzPts val="1800"/>
              <a:buAutoNum type="arabicPeriod" startAt="4"/>
            </a:pPr>
            <a:r>
              <a:rPr lang="fr" sz="1800" dirty="0">
                <a:solidFill>
                  <a:schemeClr val="dk2"/>
                </a:solidFill>
              </a:rPr>
              <a:t>Le poids</a:t>
            </a:r>
            <a:endParaRPr dirty="0"/>
          </a:p>
        </p:txBody>
      </p:sp>
      <p:sp>
        <p:nvSpPr>
          <p:cNvPr id="106" name="Google Shape;106;p14"/>
          <p:cNvSpPr txBox="1"/>
          <p:nvPr/>
        </p:nvSpPr>
        <p:spPr>
          <a:xfrm>
            <a:off x="3831150" y="3193950"/>
            <a:ext cx="4797900" cy="4017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2"/>
              </a:buClr>
              <a:buSzPts val="1800"/>
              <a:buAutoNum type="arabicPeriod" startAt="5"/>
            </a:pPr>
            <a:r>
              <a:rPr lang="fr" sz="1800" dirty="0">
                <a:solidFill>
                  <a:schemeClr val="dk2"/>
                </a:solidFill>
              </a:rPr>
              <a:t>Présence de marchandises dangereuses</a:t>
            </a:r>
            <a:endParaRPr dirty="0"/>
          </a:p>
        </p:txBody>
      </p:sp>
      <p:cxnSp>
        <p:nvCxnSpPr>
          <p:cNvPr id="107" name="Google Shape;107;p14"/>
          <p:cNvCxnSpPr>
            <a:stCxn id="101" idx="1"/>
          </p:cNvCxnSpPr>
          <p:nvPr/>
        </p:nvCxnSpPr>
        <p:spPr>
          <a:xfrm rot="10800000">
            <a:off x="952350" y="1111650"/>
            <a:ext cx="2878800" cy="797100"/>
          </a:xfrm>
          <a:prstGeom prst="straightConnector1">
            <a:avLst/>
          </a:prstGeom>
          <a:noFill/>
          <a:ln w="19050" cap="flat" cmpd="sng">
            <a:solidFill>
              <a:srgbClr val="FF0000"/>
            </a:solidFill>
            <a:prstDash val="solid"/>
            <a:round/>
            <a:headEnd type="none" w="med" len="med"/>
            <a:tailEnd type="triangle" w="med" len="med"/>
          </a:ln>
        </p:spPr>
      </p:cxnSp>
      <p:cxnSp>
        <p:nvCxnSpPr>
          <p:cNvPr id="108" name="Google Shape;108;p14"/>
          <p:cNvCxnSpPr/>
          <p:nvPr/>
        </p:nvCxnSpPr>
        <p:spPr>
          <a:xfrm rot="10800000">
            <a:off x="1418250" y="2021888"/>
            <a:ext cx="2412900" cy="319800"/>
          </a:xfrm>
          <a:prstGeom prst="straightConnector1">
            <a:avLst/>
          </a:prstGeom>
          <a:noFill/>
          <a:ln w="19050" cap="flat" cmpd="sng">
            <a:solidFill>
              <a:srgbClr val="980000"/>
            </a:solidFill>
            <a:prstDash val="solid"/>
            <a:round/>
            <a:headEnd type="none" w="med" len="med"/>
            <a:tailEnd type="triangle" w="med" len="med"/>
          </a:ln>
        </p:spPr>
      </p:cxnSp>
      <p:cxnSp>
        <p:nvCxnSpPr>
          <p:cNvPr id="109" name="Google Shape;109;p14"/>
          <p:cNvCxnSpPr>
            <a:endCxn id="110" idx="6"/>
          </p:cNvCxnSpPr>
          <p:nvPr/>
        </p:nvCxnSpPr>
        <p:spPr>
          <a:xfrm flipH="1">
            <a:off x="3280600" y="2674650"/>
            <a:ext cx="550500" cy="8700"/>
          </a:xfrm>
          <a:prstGeom prst="straightConnector1">
            <a:avLst/>
          </a:prstGeom>
          <a:noFill/>
          <a:ln w="19050" cap="flat" cmpd="sng">
            <a:solidFill>
              <a:srgbClr val="00FF00"/>
            </a:solidFill>
            <a:prstDash val="solid"/>
            <a:round/>
            <a:headEnd type="none" w="med" len="med"/>
            <a:tailEnd type="triangle" w="med" len="med"/>
          </a:ln>
        </p:spPr>
      </p:cxnSp>
      <p:cxnSp>
        <p:nvCxnSpPr>
          <p:cNvPr id="111" name="Google Shape;111;p14"/>
          <p:cNvCxnSpPr/>
          <p:nvPr/>
        </p:nvCxnSpPr>
        <p:spPr>
          <a:xfrm flipH="1">
            <a:off x="1058250" y="3041700"/>
            <a:ext cx="2772900" cy="715800"/>
          </a:xfrm>
          <a:prstGeom prst="straightConnector1">
            <a:avLst/>
          </a:prstGeom>
          <a:noFill/>
          <a:ln w="19050" cap="flat" cmpd="sng">
            <a:solidFill>
              <a:srgbClr val="0000FF"/>
            </a:solidFill>
            <a:prstDash val="solid"/>
            <a:round/>
            <a:headEnd type="none" w="med" len="med"/>
            <a:tailEnd type="triangle" w="med" len="med"/>
          </a:ln>
        </p:spPr>
      </p:cxnSp>
      <p:cxnSp>
        <p:nvCxnSpPr>
          <p:cNvPr id="112" name="Google Shape;112;p14"/>
          <p:cNvCxnSpPr>
            <a:endCxn id="113" idx="6"/>
          </p:cNvCxnSpPr>
          <p:nvPr/>
        </p:nvCxnSpPr>
        <p:spPr>
          <a:xfrm rot="10800000">
            <a:off x="1938750" y="2741650"/>
            <a:ext cx="1896300" cy="698700"/>
          </a:xfrm>
          <a:prstGeom prst="straightConnector1">
            <a:avLst/>
          </a:prstGeom>
          <a:noFill/>
          <a:ln w="19050" cap="flat" cmpd="sng">
            <a:solidFill>
              <a:srgbClr val="FF00FF"/>
            </a:solidFill>
            <a:prstDash val="solid"/>
            <a:round/>
            <a:headEnd type="none" w="med" len="med"/>
            <a:tailEnd type="triangle" w="med" len="med"/>
          </a:ln>
        </p:spPr>
      </p:cxnSp>
      <p:sp>
        <p:nvSpPr>
          <p:cNvPr id="110" name="Google Shape;110;p14"/>
          <p:cNvSpPr/>
          <p:nvPr/>
        </p:nvSpPr>
        <p:spPr>
          <a:xfrm>
            <a:off x="-49400" y="2284800"/>
            <a:ext cx="3330000" cy="797100"/>
          </a:xfrm>
          <a:prstGeom prst="ellipse">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4"/>
          <p:cNvSpPr/>
          <p:nvPr/>
        </p:nvSpPr>
        <p:spPr>
          <a:xfrm>
            <a:off x="1058250" y="2508700"/>
            <a:ext cx="880500" cy="465900"/>
          </a:xfrm>
          <a:prstGeom prst="ellipse">
            <a:avLst/>
          </a:prstGeom>
          <a:no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build="p"/>
      <p:bldP spid="103" grpId="0"/>
      <p:bldP spid="104" grpId="0"/>
      <p:bldP spid="105" grpId="0"/>
      <p:bldP spid="106" grpId="0"/>
      <p:bldP spid="110" grpId="0" animBg="1"/>
      <p:bldP spid="1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fr" sz="1400"/>
              <a:t>Avant de prendre possession de la marchandise, le conducteur doit s’assurer que le véhicule est conforme</a:t>
            </a:r>
            <a:r>
              <a:rPr lang="fr" sz="1400" b="1"/>
              <a:t> pour la cueillette de la marchandise</a:t>
            </a:r>
            <a:r>
              <a:rPr lang="fr" sz="1400"/>
              <a:t>. Quelles sont les trois points vérifier ?</a:t>
            </a:r>
            <a:endParaRPr sz="1400"/>
          </a:p>
          <a:p>
            <a:pPr marL="0" lvl="0" indent="0" algn="l" rtl="0">
              <a:spcBef>
                <a:spcPts val="0"/>
              </a:spcBef>
              <a:spcAft>
                <a:spcPts val="0"/>
              </a:spcAft>
              <a:buNone/>
            </a:pPr>
            <a:endParaRPr sz="1400"/>
          </a:p>
        </p:txBody>
      </p:sp>
      <p:sp>
        <p:nvSpPr>
          <p:cNvPr id="119" name="Google Shape;119;p15"/>
          <p:cNvSpPr txBox="1">
            <a:spLocks noGrp="1"/>
          </p:cNvSpPr>
          <p:nvPr>
            <p:ph type="body" idx="1"/>
          </p:nvPr>
        </p:nvSpPr>
        <p:spPr>
          <a:xfrm>
            <a:off x="311700" y="1334450"/>
            <a:ext cx="3267600" cy="387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fr"/>
              <a:t>La place disponible</a:t>
            </a:r>
            <a:endParaRPr/>
          </a:p>
        </p:txBody>
      </p:sp>
      <p:pic>
        <p:nvPicPr>
          <p:cNvPr id="120" name="Google Shape;120;p15"/>
          <p:cNvPicPr preferRelativeResize="0"/>
          <p:nvPr/>
        </p:nvPicPr>
        <p:blipFill>
          <a:blip r:embed="rId3">
            <a:alphaModFix/>
          </a:blip>
          <a:stretch>
            <a:fillRect/>
          </a:stretch>
        </p:blipFill>
        <p:spPr>
          <a:xfrm>
            <a:off x="489675" y="1698350"/>
            <a:ext cx="8342625" cy="2013100"/>
          </a:xfrm>
          <a:prstGeom prst="rect">
            <a:avLst/>
          </a:prstGeom>
          <a:noFill/>
          <a:ln>
            <a:noFill/>
          </a:ln>
        </p:spPr>
      </p:pic>
      <p:pic>
        <p:nvPicPr>
          <p:cNvPr id="121" name="Google Shape;121;p15"/>
          <p:cNvPicPr preferRelativeResize="0"/>
          <p:nvPr/>
        </p:nvPicPr>
        <p:blipFill>
          <a:blip r:embed="rId4">
            <a:alphaModFix/>
          </a:blip>
          <a:stretch>
            <a:fillRect/>
          </a:stretch>
        </p:blipFill>
        <p:spPr>
          <a:xfrm>
            <a:off x="1157555" y="1698350"/>
            <a:ext cx="7294247" cy="26033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animEffect transition="in" filter="fade">
                                      <p:cBhvr>
                                        <p:cTn id="7" dur="1000"/>
                                        <p:tgtEl>
                                          <p:spTgt spid="1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1000"/>
                                          </p:stCondLst>
                                        </p:cTn>
                                        <p:tgtEl>
                                          <p:spTgt spid="120"/>
                                        </p:tgtEl>
                                        <p:attrNameLst>
                                          <p:attrName>style.visibility</p:attrName>
                                        </p:attrNameLst>
                                      </p:cBhvr>
                                      <p:to>
                                        <p:strVal val="hidden"/>
                                      </p:to>
                                    </p:se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21"/>
                                        </p:tgtEl>
                                        <p:attrNameLst>
                                          <p:attrName>style.visibility</p:attrName>
                                        </p:attrNameLst>
                                      </p:cBhvr>
                                      <p:to>
                                        <p:strVal val="visible"/>
                                      </p:to>
                                    </p:set>
                                    <p:animEffect transition="in" filter="fade">
                                      <p:cBhvr>
                                        <p:cTn id="19"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fr" sz="1400"/>
              <a:t>Avant de prendre possession de la marchandise, le conducteur doit s’assurer que le véhicule est conforme</a:t>
            </a:r>
            <a:r>
              <a:rPr lang="fr" sz="1400" b="1"/>
              <a:t> pour la cueillette de la marchandise</a:t>
            </a:r>
            <a:r>
              <a:rPr lang="fr" sz="1400"/>
              <a:t>. Quelles sont les trois points vérifier ?</a:t>
            </a:r>
            <a:endParaRPr sz="1400"/>
          </a:p>
          <a:p>
            <a:pPr marL="0" lvl="0" indent="0" algn="l" rtl="0">
              <a:spcBef>
                <a:spcPts val="0"/>
              </a:spcBef>
              <a:spcAft>
                <a:spcPts val="0"/>
              </a:spcAft>
              <a:buNone/>
            </a:pPr>
            <a:endParaRPr sz="1400"/>
          </a:p>
        </p:txBody>
      </p:sp>
      <p:sp>
        <p:nvSpPr>
          <p:cNvPr id="127" name="Google Shape;127;p16"/>
          <p:cNvSpPr txBox="1"/>
          <p:nvPr/>
        </p:nvSpPr>
        <p:spPr>
          <a:xfrm>
            <a:off x="450000" y="1341575"/>
            <a:ext cx="3455700" cy="316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2"/>
              </a:buClr>
              <a:buSzPts val="1800"/>
              <a:buAutoNum type="arabicPeriod" startAt="2"/>
            </a:pPr>
            <a:r>
              <a:rPr lang="fr" sz="1800">
                <a:solidFill>
                  <a:schemeClr val="dk2"/>
                </a:solidFill>
              </a:rPr>
              <a:t>Le poids de la marchandise</a:t>
            </a:r>
            <a:endParaRPr/>
          </a:p>
        </p:txBody>
      </p:sp>
      <p:pic>
        <p:nvPicPr>
          <p:cNvPr id="128" name="Google Shape;128;p16"/>
          <p:cNvPicPr preferRelativeResize="0"/>
          <p:nvPr/>
        </p:nvPicPr>
        <p:blipFill>
          <a:blip r:embed="rId3">
            <a:alphaModFix/>
          </a:blip>
          <a:stretch>
            <a:fillRect/>
          </a:stretch>
        </p:blipFill>
        <p:spPr>
          <a:xfrm>
            <a:off x="489675" y="1698350"/>
            <a:ext cx="8342625" cy="2013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0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fr" sz="1400"/>
              <a:t>Avant de prendre possession de la marchandise, le conducteur doit s’assurer que le véhicule est conforme</a:t>
            </a:r>
            <a:r>
              <a:rPr lang="fr" sz="1400" b="1"/>
              <a:t> pour la cueillette de la marchandise</a:t>
            </a:r>
            <a:r>
              <a:rPr lang="fr" sz="1400"/>
              <a:t>. Quelles sont les trois points vérifier ?</a:t>
            </a:r>
            <a:endParaRPr sz="1400"/>
          </a:p>
          <a:p>
            <a:pPr marL="0" lvl="0" indent="0" algn="l" rtl="0">
              <a:spcBef>
                <a:spcPts val="0"/>
              </a:spcBef>
              <a:spcAft>
                <a:spcPts val="0"/>
              </a:spcAft>
              <a:buNone/>
            </a:pPr>
            <a:endParaRPr sz="1400"/>
          </a:p>
        </p:txBody>
      </p:sp>
      <p:sp>
        <p:nvSpPr>
          <p:cNvPr id="134" name="Google Shape;134;p17"/>
          <p:cNvSpPr txBox="1"/>
          <p:nvPr/>
        </p:nvSpPr>
        <p:spPr>
          <a:xfrm>
            <a:off x="88050" y="1270775"/>
            <a:ext cx="3365400" cy="3876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2"/>
              </a:buClr>
              <a:buSzPts val="1800"/>
              <a:buAutoNum type="arabicPeriod" startAt="3"/>
            </a:pPr>
            <a:r>
              <a:rPr lang="fr" sz="1800">
                <a:solidFill>
                  <a:schemeClr val="dk2"/>
                </a:solidFill>
              </a:rPr>
              <a:t>L’état de la semi-remorque</a:t>
            </a:r>
            <a:endParaRPr/>
          </a:p>
        </p:txBody>
      </p:sp>
      <p:pic>
        <p:nvPicPr>
          <p:cNvPr id="135" name="Google Shape;135;p17"/>
          <p:cNvPicPr preferRelativeResize="0"/>
          <p:nvPr/>
        </p:nvPicPr>
        <p:blipFill>
          <a:blip r:embed="rId3">
            <a:alphaModFix/>
          </a:blip>
          <a:stretch>
            <a:fillRect/>
          </a:stretch>
        </p:blipFill>
        <p:spPr>
          <a:xfrm>
            <a:off x="3352800" y="1067825"/>
            <a:ext cx="5666504" cy="3180325"/>
          </a:xfrm>
          <a:prstGeom prst="rect">
            <a:avLst/>
          </a:prstGeom>
          <a:noFill/>
          <a:ln>
            <a:noFill/>
          </a:ln>
        </p:spPr>
      </p:pic>
      <p:pic>
        <p:nvPicPr>
          <p:cNvPr id="136" name="Google Shape;136;p17"/>
          <p:cNvPicPr preferRelativeResize="0"/>
          <p:nvPr/>
        </p:nvPicPr>
        <p:blipFill>
          <a:blip r:embed="rId4">
            <a:alphaModFix/>
          </a:blip>
          <a:stretch>
            <a:fillRect/>
          </a:stretch>
        </p:blipFill>
        <p:spPr>
          <a:xfrm>
            <a:off x="4867275" y="1067825"/>
            <a:ext cx="2828924" cy="4124952"/>
          </a:xfrm>
          <a:prstGeom prst="rect">
            <a:avLst/>
          </a:prstGeom>
          <a:noFill/>
          <a:ln>
            <a:noFill/>
          </a:ln>
        </p:spPr>
      </p:pic>
      <p:pic>
        <p:nvPicPr>
          <p:cNvPr id="137" name="Google Shape;137;p17"/>
          <p:cNvPicPr preferRelativeResize="0"/>
          <p:nvPr/>
        </p:nvPicPr>
        <p:blipFill rotWithShape="1">
          <a:blip r:embed="rId5">
            <a:alphaModFix/>
          </a:blip>
          <a:srcRect r="28627"/>
          <a:stretch/>
        </p:blipFill>
        <p:spPr>
          <a:xfrm>
            <a:off x="5486400" y="1067825"/>
            <a:ext cx="3609975" cy="3372524"/>
          </a:xfrm>
          <a:prstGeom prst="rect">
            <a:avLst/>
          </a:prstGeom>
          <a:noFill/>
          <a:ln>
            <a:noFill/>
          </a:ln>
        </p:spPr>
      </p:pic>
      <p:pic>
        <p:nvPicPr>
          <p:cNvPr id="138" name="Google Shape;138;p17"/>
          <p:cNvPicPr preferRelativeResize="0"/>
          <p:nvPr/>
        </p:nvPicPr>
        <p:blipFill>
          <a:blip r:embed="rId6">
            <a:alphaModFix/>
          </a:blip>
          <a:stretch>
            <a:fillRect/>
          </a:stretch>
        </p:blipFill>
        <p:spPr>
          <a:xfrm>
            <a:off x="220382" y="1658375"/>
            <a:ext cx="4646893" cy="34851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1000"/>
                                        <p:tgtEl>
                                          <p:spTgt spid="13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000"/>
                                          </p:stCondLst>
                                        </p:cTn>
                                        <p:tgtEl>
                                          <p:spTgt spid="135"/>
                                        </p:tgtEl>
                                        <p:attrNameLst>
                                          <p:attrName>style.visibility</p:attrName>
                                        </p:attrNameLst>
                                      </p:cBhvr>
                                      <p:to>
                                        <p:strVal val="hidden"/>
                                      </p:to>
                                    </p:se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36"/>
                                        </p:tgtEl>
                                        <p:attrNameLst>
                                          <p:attrName>style.visibility</p:attrName>
                                        </p:attrNameLst>
                                      </p:cBhvr>
                                      <p:to>
                                        <p:strVal val="visible"/>
                                      </p:to>
                                    </p:set>
                                    <p:animEffect transition="in" filter="fade">
                                      <p:cBhvr>
                                        <p:cTn id="20" dur="1000"/>
                                        <p:tgtEl>
                                          <p:spTgt spid="13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000"/>
                                          </p:stCondLst>
                                        </p:cTn>
                                        <p:tgtEl>
                                          <p:spTgt spid="136"/>
                                        </p:tgtEl>
                                        <p:attrNameLst>
                                          <p:attrName>style.visibility</p:attrName>
                                        </p:attrNameLst>
                                      </p:cBhvr>
                                      <p:to>
                                        <p:strVal val="hidden"/>
                                      </p:to>
                                    </p:se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38"/>
                                        </p:tgtEl>
                                        <p:attrNameLst>
                                          <p:attrName>style.visibility</p:attrName>
                                        </p:attrNameLst>
                                      </p:cBhvr>
                                      <p:to>
                                        <p:strVal val="visible"/>
                                      </p:to>
                                    </p:set>
                                    <p:animEffect transition="in" filter="fade">
                                      <p:cBhvr>
                                        <p:cTn id="28" dur="1000"/>
                                        <p:tgtEl>
                                          <p:spTgt spid="138"/>
                                        </p:tgtEl>
                                      </p:cBhvr>
                                    </p:animEffect>
                                  </p:childTnLst>
                                </p:cTn>
                              </p:par>
                              <p:par>
                                <p:cTn id="29" presetID="10" presetClass="entr" presetSubtype="0" fill="hold" nodeType="withEffect">
                                  <p:stCondLst>
                                    <p:cond delay="0"/>
                                  </p:stCondLst>
                                  <p:childTnLst>
                                    <p:set>
                                      <p:cBhvr>
                                        <p:cTn id="30" dur="1" fill="hold">
                                          <p:stCondLst>
                                            <p:cond delay="0"/>
                                          </p:stCondLst>
                                        </p:cTn>
                                        <p:tgtEl>
                                          <p:spTgt spid="137"/>
                                        </p:tgtEl>
                                        <p:attrNameLst>
                                          <p:attrName>style.visibility</p:attrName>
                                        </p:attrNameLst>
                                      </p:cBhvr>
                                      <p:to>
                                        <p:strVal val="visible"/>
                                      </p:to>
                                    </p:set>
                                    <p:animEffect transition="in" filter="fade">
                                      <p:cBhvr>
                                        <p:cTn id="31" dur="10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18"/>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5" name="Google Shape;145;p18"/>
          <p:cNvPicPr preferRelativeResize="0"/>
          <p:nvPr/>
        </p:nvPicPr>
        <p:blipFill>
          <a:blip r:embed="rId3">
            <a:alphaModFix/>
          </a:blip>
          <a:stretch>
            <a:fillRect/>
          </a:stretch>
        </p:blipFill>
        <p:spPr>
          <a:xfrm>
            <a:off x="-44275" y="0"/>
            <a:ext cx="9188279" cy="4463076"/>
          </a:xfrm>
          <a:prstGeom prst="rect">
            <a:avLst/>
          </a:prstGeom>
          <a:noFill/>
          <a:ln>
            <a:noFill/>
          </a:ln>
        </p:spPr>
      </p:pic>
      <p:sp>
        <p:nvSpPr>
          <p:cNvPr id="146" name="Google Shape;146;p18"/>
          <p:cNvSpPr txBox="1">
            <a:spLocks noGrp="1"/>
          </p:cNvSpPr>
          <p:nvPr>
            <p:ph type="title"/>
          </p:nvPr>
        </p:nvSpPr>
        <p:spPr>
          <a:xfrm>
            <a:off x="6419300" y="3811200"/>
            <a:ext cx="2688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La conformité</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1365</Words>
  <Application>Microsoft Office PowerPoint</Application>
  <PresentationFormat>Affichage à l'écran (16:9)</PresentationFormat>
  <Paragraphs>215</Paragraphs>
  <Slides>25</Slides>
  <Notes>25</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25</vt:i4>
      </vt:variant>
    </vt:vector>
  </HeadingPairs>
  <TitlesOfParts>
    <vt:vector size="29" baseType="lpstr">
      <vt:lpstr>Exo 2</vt:lpstr>
      <vt:lpstr>Arial</vt:lpstr>
      <vt:lpstr>Oswald</vt:lpstr>
      <vt:lpstr>Simple Light</vt:lpstr>
      <vt:lpstr>Leçon 7.1 Connaissances nécessaires au chargement</vt:lpstr>
      <vt:lpstr>Objectif de la leçon:</vt:lpstr>
      <vt:lpstr>Présentation PowerPoint</vt:lpstr>
      <vt:lpstr>Présentation PowerPoint</vt:lpstr>
      <vt:lpstr>Sur le connaissement suivant, sauriez-vous trouver les cinq informations les plus pertinentes pour le chauffeur ? </vt:lpstr>
      <vt:lpstr>Avant de prendre possession de la marchandise, le conducteur doit s’assurer que le véhicule est conforme pour la cueillette de la marchandise. Quelles sont les trois points vérifier ? </vt:lpstr>
      <vt:lpstr>Avant de prendre possession de la marchandise, le conducteur doit s’assurer que le véhicule est conforme pour la cueillette de la marchandise. Quelles sont les trois points vérifier ? </vt:lpstr>
      <vt:lpstr>Avant de prendre possession de la marchandise, le conducteur doit s’assurer que le véhicule est conforme pour la cueillette de la marchandise. Quelles sont les trois points vérifier ? </vt:lpstr>
      <vt:lpstr>Présentation PowerPoint</vt:lpstr>
      <vt:lpstr>Identification de la marchandise</vt:lpstr>
      <vt:lpstr>Conformité: Surplus, manquant et endommagé (O,S and D)</vt:lpstr>
      <vt:lpstr>Que faire s’il y a de la marchandise en surplus, manquante ou endommagée (O, S and D) ? </vt:lpstr>
      <vt:lpstr>La liste d'emballage. </vt:lpstr>
      <vt:lpstr>Présentation PowerPoint</vt:lpstr>
      <vt:lpstr>Les palettes retournables</vt:lpstr>
      <vt:lpstr>Le rapport poids / volume:</vt:lpstr>
      <vt:lpstr>Le rapport poids / volume: </vt:lpstr>
      <vt:lpstr>Le rapport poids / volume: </vt:lpstr>
      <vt:lpstr>Le rapport poids / volume: </vt:lpstr>
      <vt:lpstr>La route de livraison</vt:lpstr>
      <vt:lpstr>Mise en situation 1: Dans quel ordre de livraisons le chargement devrait-il être fait en commençant par Sainte-Agathe des Monts?  </vt:lpstr>
      <vt:lpstr>Mise en situation 1: Dans quel ordre de livraisons le chargement devrait-il être fait en commençant par Sainte-Agathe-des-Monts? </vt:lpstr>
      <vt:lpstr>Mise en situation 2: Dans quel ordre de livraisons le chargement devrait-il être fait en commençant par Drummondville? </vt:lpstr>
      <vt:lpstr>Mise en situation 2: Dans quel ordre de livraisons le chargement devrait-il être fait en commençant par Drummondville? </vt:lpstr>
      <vt:lpstr>Avons-nous rencontré nos objectifs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Poirier Dinelle, Emilie</dc:creator>
  <cp:lastModifiedBy>Poirier Dinelle, Emilie</cp:lastModifiedBy>
  <cp:revision>1</cp:revision>
  <dcterms:modified xsi:type="dcterms:W3CDTF">2025-09-09T12:47:36Z</dcterms:modified>
</cp:coreProperties>
</file>