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01" r:id="rId2"/>
    <p:sldId id="366" r:id="rId3"/>
    <p:sldId id="367" r:id="rId4"/>
    <p:sldId id="368" r:id="rId5"/>
    <p:sldId id="369" r:id="rId6"/>
    <p:sldId id="370" r:id="rId7"/>
    <p:sldId id="294" r:id="rId8"/>
    <p:sldId id="288" r:id="rId9"/>
    <p:sldId id="387" r:id="rId10"/>
    <p:sldId id="297" r:id="rId11"/>
    <p:sldId id="289" r:id="rId12"/>
    <p:sldId id="372" r:id="rId13"/>
    <p:sldId id="373" r:id="rId14"/>
    <p:sldId id="375" r:id="rId15"/>
    <p:sldId id="374" r:id="rId16"/>
    <p:sldId id="371" r:id="rId17"/>
    <p:sldId id="292" r:id="rId18"/>
    <p:sldId id="293" r:id="rId19"/>
    <p:sldId id="384" r:id="rId20"/>
    <p:sldId id="275" r:id="rId21"/>
    <p:sldId id="302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évesque, Maryse" userId="3e05884d-e87d-4afe-b5bd-1fecd8741f0a" providerId="ADAL" clId="{213186C8-00FF-423D-9863-58BF997E0798}"/>
    <pc:docChg chg="delSld">
      <pc:chgData name="Lévesque, Maryse" userId="3e05884d-e87d-4afe-b5bd-1fecd8741f0a" providerId="ADAL" clId="{213186C8-00FF-423D-9863-58BF997E0798}" dt="2024-06-25T11:28:40.039" v="0" actId="2696"/>
      <pc:docMkLst>
        <pc:docMk/>
      </pc:docMkLst>
      <pc:sldChg chg="del">
        <pc:chgData name="Lévesque, Maryse" userId="3e05884d-e87d-4afe-b5bd-1fecd8741f0a" providerId="ADAL" clId="{213186C8-00FF-423D-9863-58BF997E0798}" dt="2024-06-25T11:28:40.039" v="0" actId="2696"/>
        <pc:sldMkLst>
          <pc:docMk/>
          <pc:sldMk cId="526695604" sldId="3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93F6F-D136-4777-9E58-ED7EBC49D5FA}" type="datetimeFigureOut">
              <a:rPr lang="fr-CA" smtClean="0"/>
              <a:t>2024-06-25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37931-168B-42C8-84C3-23308667116E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0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f49e1310bb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f49e1310bb_0_106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368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3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47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3948667" y="4625200"/>
            <a:ext cx="5994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>
            <a:off x="3948600" y="1990533"/>
            <a:ext cx="59944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47247" y="713321"/>
            <a:ext cx="897092" cy="64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682234" y="3536000"/>
            <a:ext cx="2227749" cy="139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848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subTitle" idx="1"/>
          </p:nvPr>
        </p:nvSpPr>
        <p:spPr>
          <a:xfrm>
            <a:off x="4105533" y="3727133"/>
            <a:ext cx="3981200" cy="11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679833" y="1798933"/>
            <a:ext cx="4832400" cy="21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5466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171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0022233" y="537901"/>
            <a:ext cx="1117400" cy="69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7619600" y="2898800"/>
            <a:ext cx="3222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7619467" y="3662400"/>
            <a:ext cx="3222000" cy="1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0"/>
          <p:cNvSpPr/>
          <p:nvPr/>
        </p:nvSpPr>
        <p:spPr>
          <a:xfrm rot="10800000" flipH="1">
            <a:off x="7447267" y="0"/>
            <a:ext cx="4736800" cy="2939133"/>
          </a:xfrm>
          <a:custGeom>
            <a:avLst/>
            <a:gdLst/>
            <a:ahLst/>
            <a:cxnLst/>
            <a:rect l="l" t="t" r="r" b="b"/>
            <a:pathLst>
              <a:path w="142104" h="88174" extrusionOk="0">
                <a:moveTo>
                  <a:pt x="0" y="88174"/>
                </a:moveTo>
                <a:cubicBezTo>
                  <a:pt x="1618" y="85343"/>
                  <a:pt x="6382" y="73928"/>
                  <a:pt x="9708" y="71187"/>
                </a:cubicBezTo>
                <a:cubicBezTo>
                  <a:pt x="13034" y="68446"/>
                  <a:pt x="13932" y="70962"/>
                  <a:pt x="19954" y="71726"/>
                </a:cubicBezTo>
                <a:cubicBezTo>
                  <a:pt x="25976" y="72490"/>
                  <a:pt x="39279" y="75906"/>
                  <a:pt x="45840" y="75771"/>
                </a:cubicBezTo>
                <a:cubicBezTo>
                  <a:pt x="52401" y="75636"/>
                  <a:pt x="55412" y="73928"/>
                  <a:pt x="59322" y="70917"/>
                </a:cubicBezTo>
                <a:cubicBezTo>
                  <a:pt x="63232" y="67906"/>
                  <a:pt x="65794" y="61569"/>
                  <a:pt x="69299" y="57704"/>
                </a:cubicBezTo>
                <a:cubicBezTo>
                  <a:pt x="72805" y="53839"/>
                  <a:pt x="76355" y="49839"/>
                  <a:pt x="80355" y="47727"/>
                </a:cubicBezTo>
                <a:cubicBezTo>
                  <a:pt x="84355" y="45615"/>
                  <a:pt x="90467" y="44986"/>
                  <a:pt x="93298" y="45031"/>
                </a:cubicBezTo>
                <a:cubicBezTo>
                  <a:pt x="96129" y="45076"/>
                  <a:pt x="96759" y="46559"/>
                  <a:pt x="97343" y="47997"/>
                </a:cubicBezTo>
                <a:cubicBezTo>
                  <a:pt x="97927" y="49435"/>
                  <a:pt x="98017" y="52806"/>
                  <a:pt x="96803" y="53660"/>
                </a:cubicBezTo>
                <a:cubicBezTo>
                  <a:pt x="95590" y="54514"/>
                  <a:pt x="91500" y="55187"/>
                  <a:pt x="90062" y="53120"/>
                </a:cubicBezTo>
                <a:cubicBezTo>
                  <a:pt x="88624" y="51053"/>
                  <a:pt x="86557" y="43952"/>
                  <a:pt x="88175" y="41256"/>
                </a:cubicBezTo>
                <a:cubicBezTo>
                  <a:pt x="89793" y="38560"/>
                  <a:pt x="95859" y="37976"/>
                  <a:pt x="99769" y="36942"/>
                </a:cubicBezTo>
                <a:cubicBezTo>
                  <a:pt x="103679" y="35908"/>
                  <a:pt x="106106" y="37391"/>
                  <a:pt x="111634" y="35054"/>
                </a:cubicBezTo>
                <a:cubicBezTo>
                  <a:pt x="117162" y="32717"/>
                  <a:pt x="128038" y="28043"/>
                  <a:pt x="132936" y="22920"/>
                </a:cubicBezTo>
                <a:cubicBezTo>
                  <a:pt x="137835" y="17797"/>
                  <a:pt x="139497" y="8134"/>
                  <a:pt x="141025" y="4314"/>
                </a:cubicBezTo>
                <a:cubicBezTo>
                  <a:pt x="142553" y="494"/>
                  <a:pt x="141924" y="719"/>
                  <a:pt x="14210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7102" y="5642263"/>
            <a:ext cx="622833" cy="447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06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subTitle" idx="1"/>
          </p:nvPr>
        </p:nvSpPr>
        <p:spPr>
          <a:xfrm>
            <a:off x="960000" y="4825945"/>
            <a:ext cx="3115200" cy="11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2"/>
          </p:nvPr>
        </p:nvSpPr>
        <p:spPr>
          <a:xfrm>
            <a:off x="4538400" y="4825945"/>
            <a:ext cx="3115200" cy="11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3"/>
          </p:nvPr>
        </p:nvSpPr>
        <p:spPr>
          <a:xfrm>
            <a:off x="8116800" y="4825945"/>
            <a:ext cx="3115200" cy="11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title" idx="4" hasCustomPrompt="1"/>
          </p:nvPr>
        </p:nvSpPr>
        <p:spPr>
          <a:xfrm>
            <a:off x="1947800" y="4232800"/>
            <a:ext cx="1139600" cy="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 idx="5" hasCustomPrompt="1"/>
          </p:nvPr>
        </p:nvSpPr>
        <p:spPr>
          <a:xfrm>
            <a:off x="5526200" y="4232800"/>
            <a:ext cx="1139600" cy="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 idx="6" hasCustomPrompt="1"/>
          </p:nvPr>
        </p:nvSpPr>
        <p:spPr>
          <a:xfrm>
            <a:off x="9104600" y="4232800"/>
            <a:ext cx="1139600" cy="4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Amatic SC"/>
              <a:buNone/>
              <a:defRPr sz="4800" b="1"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24"/>
          <p:cNvSpPr/>
          <p:nvPr/>
        </p:nvSpPr>
        <p:spPr>
          <a:xfrm rot="10800000">
            <a:off x="1" y="122169"/>
            <a:ext cx="12182903" cy="1748977"/>
          </a:xfrm>
          <a:custGeom>
            <a:avLst/>
            <a:gdLst/>
            <a:ahLst/>
            <a:cxnLst/>
            <a:rect l="l" t="t" r="r" b="b"/>
            <a:pathLst>
              <a:path w="371770" h="50951" extrusionOk="0">
                <a:moveTo>
                  <a:pt x="0" y="43435"/>
                </a:moveTo>
                <a:cubicBezTo>
                  <a:pt x="2496" y="41050"/>
                  <a:pt x="8820" y="31397"/>
                  <a:pt x="14977" y="29123"/>
                </a:cubicBezTo>
                <a:cubicBezTo>
                  <a:pt x="21134" y="26849"/>
                  <a:pt x="29455" y="28347"/>
                  <a:pt x="36944" y="29789"/>
                </a:cubicBezTo>
                <a:cubicBezTo>
                  <a:pt x="44433" y="31231"/>
                  <a:pt x="51921" y="34726"/>
                  <a:pt x="59909" y="37777"/>
                </a:cubicBezTo>
                <a:cubicBezTo>
                  <a:pt x="67897" y="40828"/>
                  <a:pt x="77050" y="45932"/>
                  <a:pt x="84871" y="48095"/>
                </a:cubicBezTo>
                <a:cubicBezTo>
                  <a:pt x="92693" y="50258"/>
                  <a:pt x="100403" y="51145"/>
                  <a:pt x="106838" y="50757"/>
                </a:cubicBezTo>
                <a:cubicBezTo>
                  <a:pt x="113273" y="50369"/>
                  <a:pt x="117101" y="48039"/>
                  <a:pt x="123480" y="45765"/>
                </a:cubicBezTo>
                <a:cubicBezTo>
                  <a:pt x="129859" y="43491"/>
                  <a:pt x="137070" y="37999"/>
                  <a:pt x="145113" y="37111"/>
                </a:cubicBezTo>
                <a:cubicBezTo>
                  <a:pt x="153156" y="36224"/>
                  <a:pt x="162587" y="38720"/>
                  <a:pt x="171740" y="40440"/>
                </a:cubicBezTo>
                <a:cubicBezTo>
                  <a:pt x="180893" y="42160"/>
                  <a:pt x="191987" y="46264"/>
                  <a:pt x="200030" y="47429"/>
                </a:cubicBezTo>
                <a:cubicBezTo>
                  <a:pt x="208073" y="48594"/>
                  <a:pt x="214120" y="49038"/>
                  <a:pt x="220000" y="47429"/>
                </a:cubicBezTo>
                <a:cubicBezTo>
                  <a:pt x="225880" y="45820"/>
                  <a:pt x="229430" y="40495"/>
                  <a:pt x="235310" y="37777"/>
                </a:cubicBezTo>
                <a:cubicBezTo>
                  <a:pt x="241190" y="35059"/>
                  <a:pt x="246626" y="32340"/>
                  <a:pt x="255280" y="31120"/>
                </a:cubicBezTo>
                <a:cubicBezTo>
                  <a:pt x="263934" y="29900"/>
                  <a:pt x="278523" y="28514"/>
                  <a:pt x="287232" y="30455"/>
                </a:cubicBezTo>
                <a:cubicBezTo>
                  <a:pt x="295941" y="32397"/>
                  <a:pt x="304483" y="39552"/>
                  <a:pt x="307534" y="42769"/>
                </a:cubicBezTo>
                <a:cubicBezTo>
                  <a:pt x="310585" y="45986"/>
                  <a:pt x="307922" y="48816"/>
                  <a:pt x="305537" y="49759"/>
                </a:cubicBezTo>
                <a:cubicBezTo>
                  <a:pt x="303152" y="50702"/>
                  <a:pt x="295885" y="50259"/>
                  <a:pt x="293222" y="48428"/>
                </a:cubicBezTo>
                <a:cubicBezTo>
                  <a:pt x="290559" y="46598"/>
                  <a:pt x="288618" y="42104"/>
                  <a:pt x="289561" y="38776"/>
                </a:cubicBezTo>
                <a:cubicBezTo>
                  <a:pt x="290504" y="35448"/>
                  <a:pt x="294110" y="30455"/>
                  <a:pt x="298881" y="28458"/>
                </a:cubicBezTo>
                <a:cubicBezTo>
                  <a:pt x="303652" y="26461"/>
                  <a:pt x="312804" y="27626"/>
                  <a:pt x="318185" y="26794"/>
                </a:cubicBezTo>
                <a:cubicBezTo>
                  <a:pt x="323566" y="25962"/>
                  <a:pt x="327338" y="25407"/>
                  <a:pt x="331165" y="23465"/>
                </a:cubicBezTo>
                <a:cubicBezTo>
                  <a:pt x="334993" y="21524"/>
                  <a:pt x="337267" y="18473"/>
                  <a:pt x="341150" y="15145"/>
                </a:cubicBezTo>
                <a:cubicBezTo>
                  <a:pt x="345033" y="11817"/>
                  <a:pt x="351357" y="5826"/>
                  <a:pt x="354463" y="3496"/>
                </a:cubicBezTo>
                <a:cubicBezTo>
                  <a:pt x="357569" y="1166"/>
                  <a:pt x="357514" y="1721"/>
                  <a:pt x="359788" y="1166"/>
                </a:cubicBezTo>
                <a:cubicBezTo>
                  <a:pt x="362062" y="611"/>
                  <a:pt x="366112" y="334"/>
                  <a:pt x="368109" y="167"/>
                </a:cubicBezTo>
                <a:cubicBezTo>
                  <a:pt x="370106" y="1"/>
                  <a:pt x="371160" y="167"/>
                  <a:pt x="371770" y="167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sp>
      <p:pic>
        <p:nvPicPr>
          <p:cNvPr id="155" name="Google Shape;15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0913764" y="651628"/>
            <a:ext cx="677267" cy="423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1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C0D3B-87BE-450B-8964-8AB42714FBE7}" type="datetimeFigureOut">
              <a:rPr lang="fr-CA" smtClean="0"/>
              <a:pPr/>
              <a:t>2024-06-25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174C0-D585-4D67-9D98-69E0233CE48A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099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00000">
              <a:srgbClr val="8FC2E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719328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Amatic SC"/>
              <a:buNone/>
              <a:defRPr sz="40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Bebas Neue"/>
              <a:buNone/>
              <a:defRPr sz="35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986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4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6.xml"/><Relationship Id="rId7" Type="http://schemas.openxmlformats.org/officeDocument/2006/relationships/image" Target="../media/image14.jpe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1.xml"/><Relationship Id="rId7" Type="http://schemas.openxmlformats.org/officeDocument/2006/relationships/image" Target="../media/image12.pn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9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10" Type="http://schemas.openxmlformats.org/officeDocument/2006/relationships/image" Target="../media/image18.jpeg"/><Relationship Id="rId4" Type="http://schemas.openxmlformats.org/officeDocument/2006/relationships/tags" Target="../tags/tag57.xml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62.xml"/><Relationship Id="rId7" Type="http://schemas.openxmlformats.org/officeDocument/2006/relationships/image" Target="../media/image2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67.xml"/><Relationship Id="rId7" Type="http://schemas.openxmlformats.org/officeDocument/2006/relationships/image" Target="../media/image2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4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image" Target="../media/image22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2.png"/><Relationship Id="rId5" Type="http://schemas.openxmlformats.org/officeDocument/2006/relationships/tags" Target="../tags/tag81.xml"/><Relationship Id="rId10" Type="http://schemas.openxmlformats.org/officeDocument/2006/relationships/image" Target="../media/image12.png"/><Relationship Id="rId4" Type="http://schemas.openxmlformats.org/officeDocument/2006/relationships/tags" Target="../tags/tag80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6.xml"/><Relationship Id="rId7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.xml"/><Relationship Id="rId7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10.png"/><Relationship Id="rId5" Type="http://schemas.openxmlformats.org/officeDocument/2006/relationships/tags" Target="../tags/tag17.xml"/><Relationship Id="rId10" Type="http://schemas.openxmlformats.org/officeDocument/2006/relationships/image" Target="../media/image9.jpeg"/><Relationship Id="rId4" Type="http://schemas.openxmlformats.org/officeDocument/2006/relationships/tags" Target="../tags/tag16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21.xml"/><Relationship Id="rId7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10" Type="http://schemas.openxmlformats.org/officeDocument/2006/relationships/image" Target="../media/image2.png"/><Relationship Id="rId4" Type="http://schemas.openxmlformats.org/officeDocument/2006/relationships/tags" Target="../tags/tag33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07;p43">
            <a:extLst>
              <a:ext uri="{FF2B5EF4-FFF2-40B4-BE49-F238E27FC236}">
                <a16:creationId xmlns:a16="http://schemas.microsoft.com/office/drawing/2014/main" id="{11BF51AA-8EC8-3D51-D8DE-65C77FE4CD7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296692" y="188640"/>
            <a:ext cx="5882903" cy="5457229"/>
            <a:chOff x="4157800" y="25415"/>
            <a:chExt cx="4412177" cy="4092922"/>
          </a:xfrm>
        </p:grpSpPr>
        <p:grpSp>
          <p:nvGrpSpPr>
            <p:cNvPr id="5" name="Google Shape;408;p43">
              <a:extLst>
                <a:ext uri="{FF2B5EF4-FFF2-40B4-BE49-F238E27FC236}">
                  <a16:creationId xmlns:a16="http://schemas.microsoft.com/office/drawing/2014/main" id="{2ADB02DB-A67A-9827-65B4-9251283D2ABB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7" name="Google Shape;409;p43">
                <a:extLst>
                  <a:ext uri="{FF2B5EF4-FFF2-40B4-BE49-F238E27FC236}">
                    <a16:creationId xmlns:a16="http://schemas.microsoft.com/office/drawing/2014/main" id="{1451EB17-BCB3-ADC3-963E-5C9043EB44D8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8" name="Google Shape;410;p43">
                <a:extLst>
                  <a:ext uri="{FF2B5EF4-FFF2-40B4-BE49-F238E27FC236}">
                    <a16:creationId xmlns:a16="http://schemas.microsoft.com/office/drawing/2014/main" id="{4FE357BB-C2B6-AC05-0DAD-CA449EAD3F7D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6" name="Google Shape;411;p43">
              <a:extLst>
                <a:ext uri="{FF2B5EF4-FFF2-40B4-BE49-F238E27FC236}">
                  <a16:creationId xmlns:a16="http://schemas.microsoft.com/office/drawing/2014/main" id="{E61F014A-DDD9-3516-EDBF-3B608A56850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79576" y="18864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Petit rappel des activités réservées de l’inf. aux en pédiatrie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101540" y="1551171"/>
            <a:ext cx="8784976" cy="5472608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fr-CA" dirty="0"/>
              <a:t>PV à n’importe quel âge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fr-CA" dirty="0"/>
              <a:t>En vertu de l’article 6 du règlement, l’infirmière auxiliaire qui exerce en pédiatrie dans un centre exploité par un établissement au sens de la </a:t>
            </a:r>
            <a:r>
              <a:rPr lang="fr-CA" i="1" dirty="0"/>
              <a:t>Loi sur les services de santé et les services sociaux </a:t>
            </a:r>
            <a:r>
              <a:rPr lang="fr-CA" dirty="0"/>
              <a:t>peut continuer à exercer les activités suivantes : (moins de 15 ans, donc 15 ans et +)</a:t>
            </a:r>
          </a:p>
          <a:p>
            <a:pPr>
              <a:lnSpc>
                <a:spcPct val="160000"/>
              </a:lnSpc>
            </a:pPr>
            <a:r>
              <a:rPr lang="fr-CA" dirty="0"/>
              <a:t>« </a:t>
            </a:r>
            <a:r>
              <a:rPr lang="fr-CA" b="1" dirty="0"/>
              <a:t>ART. 6 </a:t>
            </a:r>
            <a:endParaRPr lang="fr-CA" dirty="0"/>
          </a:p>
          <a:p>
            <a:pPr>
              <a:lnSpc>
                <a:spcPct val="160000"/>
              </a:lnSpc>
            </a:pPr>
            <a:r>
              <a:rPr lang="fr-CA" b="1" dirty="0"/>
              <a:t>1o </a:t>
            </a:r>
            <a:r>
              <a:rPr lang="fr-CA" dirty="0"/>
              <a:t>surveiller une perfusion intraveineuse et en maintenir le débit ; </a:t>
            </a:r>
          </a:p>
          <a:p>
            <a:pPr>
              <a:lnSpc>
                <a:spcPct val="160000"/>
              </a:lnSpc>
            </a:pPr>
            <a:r>
              <a:rPr lang="fr-CA" b="1" dirty="0"/>
              <a:t>2o </a:t>
            </a:r>
            <a:r>
              <a:rPr lang="fr-CA" dirty="0"/>
              <a:t>arrêter une perfusion intraveineuse si administrée à l’aide d’un cathéter intraveineux périphérique court de moins de 7,5 centimètres ; </a:t>
            </a:r>
          </a:p>
          <a:p>
            <a:pPr>
              <a:lnSpc>
                <a:spcPct val="160000"/>
              </a:lnSpc>
            </a:pPr>
            <a:r>
              <a:rPr lang="fr-CA" b="1" dirty="0"/>
              <a:t>3o </a:t>
            </a:r>
            <a:r>
              <a:rPr lang="fr-CA" dirty="0"/>
              <a:t>retirer un cathéter intraveineux périphérique court de moins de 7,5 centimètres. » </a:t>
            </a:r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7B8498CE-BAE0-345A-666E-967504D6C5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86516" y="2294554"/>
          <a:ext cx="3079685" cy="3985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828911" imgH="7543485" progId="AcroExch.Document.DC">
                  <p:embed/>
                </p:oleObj>
              </mc:Choice>
              <mc:Fallback>
                <p:oleObj name="Acrobat Document" r:id="rId6" imgW="5828911" imgH="7543485" progId="AcroExch.Document.DC">
                  <p:embed/>
                  <p:pic>
                    <p:nvPicPr>
                      <p:cNvPr id="9" name="Objet 8">
                        <a:extLst>
                          <a:ext uri="{FF2B5EF4-FFF2-40B4-BE49-F238E27FC236}">
                            <a16:creationId xmlns:a16="http://schemas.microsoft.com/office/drawing/2014/main" id="{7B8498CE-BAE0-345A-666E-967504D6C5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86516" y="2294554"/>
                        <a:ext cx="3079685" cy="3985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61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775520" y="116632"/>
          <a:ext cx="8784976" cy="671216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Bruits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Caractéristiques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Maladies </a:t>
                      </a: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7206">
                <a:tc>
                  <a:txBody>
                    <a:bodyPr/>
                    <a:lstStyle/>
                    <a:p>
                      <a:r>
                        <a:rPr lang="fr-CA" sz="1600" dirty="0"/>
                        <a:t>Murmures vésiculaires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CA" sz="1600" dirty="0"/>
                        <a:t>Bruits respiratoires normaux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CA" sz="1600" dirty="0"/>
                        <a:t>Présent sur tous les lobes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CA" sz="1600" dirty="0"/>
                        <a:t>Moins intense aux bases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CA" sz="1600" dirty="0"/>
                        <a:t>Symétrique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CA" sz="1600" dirty="0"/>
                        <a:t>Diminué ou absent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CA" sz="1600" dirty="0"/>
                        <a:t>Si</a:t>
                      </a:r>
                      <a:r>
                        <a:rPr lang="fr-CA" sz="1600" baseline="0" dirty="0"/>
                        <a:t> absent: pneumothorax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CA" sz="1600" baseline="0" dirty="0"/>
                        <a:t>Diminué: Bronchiolite </a:t>
                      </a:r>
                      <a:endParaRPr lang="fr-CA" sz="1600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265">
                <a:tc>
                  <a:txBody>
                    <a:bodyPr/>
                    <a:lstStyle/>
                    <a:p>
                      <a:r>
                        <a:rPr lang="fr-CA" sz="1600" dirty="0"/>
                        <a:t>Crépitants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CA" sz="1600" dirty="0"/>
                        <a:t>Sons discontinus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§"/>
                      </a:pPr>
                      <a:r>
                        <a:rPr lang="fr-CA" sz="1600" dirty="0"/>
                        <a:t>Entendus pendant l’inspiration et expiration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fr-CA" sz="1600" b="1" dirty="0"/>
                        <a:t>Feux d’artifices/ cheveux près oreille/Velcro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Pneumonie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Asthme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600" dirty="0"/>
                        <a:t>Bronchiolite</a:t>
                      </a: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673">
                <a:tc>
                  <a:txBody>
                    <a:bodyPr/>
                    <a:lstStyle/>
                    <a:p>
                      <a:r>
                        <a:rPr lang="fr-CA" sz="1600" dirty="0"/>
                        <a:t>Sibilances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CA" sz="1600" dirty="0"/>
                        <a:t>Sons continus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CA" sz="1600" dirty="0"/>
                        <a:t>Entendus à l’inspiration et à</a:t>
                      </a:r>
                      <a:r>
                        <a:rPr lang="fr-CA" sz="1600" baseline="0" dirty="0"/>
                        <a:t> l’expiration</a:t>
                      </a:r>
                      <a:r>
                        <a:rPr lang="fr-CA" sz="1600" dirty="0"/>
                        <a:t> mais surtout à l’expiration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fr-CA" sz="1600" b="1" dirty="0"/>
                        <a:t>Sifflement</a:t>
                      </a:r>
                      <a:r>
                        <a:rPr lang="fr-CA" sz="1600" b="1" baseline="0" dirty="0"/>
                        <a:t> du vent sous une fenêtre, </a:t>
                      </a:r>
                      <a:r>
                        <a:rPr lang="fr-CA" sz="16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dégonfle un ballon dont on pince l'orifice</a:t>
                      </a:r>
                      <a:endParaRPr lang="fr-CA" sz="1600" b="1" dirty="0"/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r>
                        <a:rPr lang="fr-CA" sz="1600" dirty="0"/>
                        <a:t>Sécrétions qui obstruent les bronches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Bronchiolite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Pneumonie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Asthme</a:t>
                      </a: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9265">
                <a:tc>
                  <a:txBody>
                    <a:bodyPr/>
                    <a:lstStyle/>
                    <a:p>
                      <a:r>
                        <a:rPr lang="fr-CA" sz="1600" dirty="0" err="1"/>
                        <a:t>Wheezing</a:t>
                      </a:r>
                      <a:endParaRPr lang="fr-CA" sz="1600" dirty="0"/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CA" sz="1600" dirty="0"/>
                        <a:t>Entendu sans stéthoscope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CA" sz="1600" dirty="0"/>
                        <a:t>Respiration sifflante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Bronchiolite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Pneumonie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Asthme</a:t>
                      </a:r>
                      <a:r>
                        <a:rPr lang="fr-CA" sz="1600" baseline="0" dirty="0"/>
                        <a:t> </a:t>
                      </a:r>
                      <a:endParaRPr lang="fr-CA" sz="1600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9265">
                <a:tc>
                  <a:txBody>
                    <a:bodyPr/>
                    <a:lstStyle/>
                    <a:p>
                      <a:r>
                        <a:rPr lang="fr-CA" sz="1600" dirty="0" err="1"/>
                        <a:t>Ronchis</a:t>
                      </a:r>
                      <a:endParaRPr lang="fr-CA" sz="1600" dirty="0"/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CA" sz="1600" dirty="0"/>
                        <a:t>Sons continus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fr-CA" sz="1600" dirty="0"/>
                        <a:t>Entendus à l’expiration 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fr-CA" sz="1600" b="1" dirty="0"/>
                        <a:t>Ronflement,</a:t>
                      </a:r>
                      <a:r>
                        <a:rPr lang="fr-CA" sz="1600" b="1" baseline="0" dirty="0"/>
                        <a:t> souffler dans une bouteille (goulot)</a:t>
                      </a:r>
                      <a:endParaRPr lang="fr-CA" sz="1600" b="1" dirty="0"/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Bronchiolite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Pneumonie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Asthme</a:t>
                      </a:r>
                      <a:r>
                        <a:rPr lang="fr-CA" sz="1600" baseline="0" dirty="0"/>
                        <a:t> </a:t>
                      </a:r>
                      <a:endParaRPr lang="fr-CA" sz="1600" dirty="0"/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9265">
                <a:tc>
                  <a:txBody>
                    <a:bodyPr/>
                    <a:lstStyle/>
                    <a:p>
                      <a:r>
                        <a:rPr lang="fr-CA" sz="1600" dirty="0"/>
                        <a:t>Stridor</a:t>
                      </a:r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CA" sz="1600" dirty="0"/>
                        <a:t>Entendus sans stéthoscope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fr-CA" sz="1600" dirty="0"/>
                        <a:t>Entendus à l’inspiration </a:t>
                      </a:r>
                    </a:p>
                    <a:p>
                      <a:endParaRPr lang="fr-CA" sz="1600" dirty="0"/>
                    </a:p>
                  </a:txBody>
                  <a:tcPr marL="68598" marR="6859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Laryngite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Épiglottite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Croup (œdème</a:t>
                      </a:r>
                      <a:r>
                        <a:rPr lang="fr-CA" sz="1600" baseline="0" dirty="0"/>
                        <a:t> épiglotte et larynx)</a:t>
                      </a:r>
                      <a:r>
                        <a:rPr lang="fr-CA" sz="1600" dirty="0"/>
                        <a:t> </a:t>
                      </a:r>
                    </a:p>
                  </a:txBody>
                  <a:tcPr marL="68598" marR="6859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85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44495" y="404664"/>
            <a:ext cx="8183880" cy="1051560"/>
          </a:xfrm>
        </p:spPr>
        <p:txBody>
          <a:bodyPr/>
          <a:lstStyle/>
          <a:p>
            <a:pPr algn="ctr"/>
            <a:r>
              <a:rPr lang="fr-CA" dirty="0"/>
              <a:t>Types de respiration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custDataLst>
              <p:tags r:id="rId2"/>
            </p:custDataLst>
          </p:nvPr>
        </p:nvGraphicFramePr>
        <p:xfrm>
          <a:off x="1775520" y="1916832"/>
          <a:ext cx="8435094" cy="432687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217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7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4876"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Types</a:t>
                      </a:r>
                    </a:p>
                  </a:txBody>
                  <a:tcPr marL="81841" marR="81841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Caractéristiques</a:t>
                      </a:r>
                    </a:p>
                  </a:txBody>
                  <a:tcPr marL="81841" marR="81841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sz="1500" dirty="0"/>
                        <a:t>Normale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sz="1500" dirty="0"/>
                        <a:t>Sans difficulté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sz="1500" dirty="0"/>
                        <a:t>Superficielle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sz="1500" dirty="0"/>
                        <a:t>L’enfant soulève peu le thorax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869">
                <a:tc>
                  <a:txBody>
                    <a:bodyPr/>
                    <a:lstStyle/>
                    <a:p>
                      <a:r>
                        <a:rPr lang="fr-CA" sz="1500" dirty="0"/>
                        <a:t>Laborieuse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sz="1500" dirty="0"/>
                        <a:t>Avec du tirage,</a:t>
                      </a:r>
                      <a:r>
                        <a:rPr lang="fr-CA" sz="1500" baseline="0" dirty="0"/>
                        <a:t> bruits respiratoires et épuisement de l’enfant</a:t>
                      </a:r>
                      <a:endParaRPr lang="fr-CA" sz="1500" dirty="0"/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sz="1500" dirty="0"/>
                        <a:t>Embarrassée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sz="1500" dirty="0"/>
                        <a:t>Présence de sécrétions abondante (congestion)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sz="1500" dirty="0"/>
                        <a:t>Bruyante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sz="1500" dirty="0"/>
                        <a:t>Audible à l’oreille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sz="1500" dirty="0"/>
                        <a:t>Saccadée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sz="1500" dirty="0"/>
                        <a:t>Irrégulière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sz="1500" dirty="0"/>
                        <a:t>Sifflante (</a:t>
                      </a:r>
                      <a:r>
                        <a:rPr lang="fr-CA" sz="1500" dirty="0" err="1"/>
                        <a:t>Wheezing</a:t>
                      </a:r>
                      <a:r>
                        <a:rPr lang="fr-CA" sz="1500" dirty="0"/>
                        <a:t>)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sz="1500" dirty="0"/>
                        <a:t>Provient des bronches(asthme)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sz="1500" dirty="0"/>
                        <a:t>Améliorée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sz="1500" dirty="0"/>
                        <a:t>Il y a une évolution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PXL_20230818_203816165.TS">
            <a:hlinkClick r:id="" action="ppaction://media"/>
            <a:extLst>
              <a:ext uri="{FF2B5EF4-FFF2-40B4-BE49-F238E27FC236}">
                <a16:creationId xmlns:a16="http://schemas.microsoft.com/office/drawing/2014/main" id="{D97B7941-44A3-1C2D-2033-B811CAFFEF4F}"/>
              </a:ext>
            </a:extLst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>
            <a:off x="287969" y="307146"/>
            <a:ext cx="3513051" cy="624370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9EFFA74-E929-1091-47AF-160C2253163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096000" y="616772"/>
            <a:ext cx="5602165" cy="520670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fr-CA" sz="1867" kern="0" dirty="0">
                <a:solidFill>
                  <a:srgbClr val="FFFFFF"/>
                </a:solidFill>
                <a:latin typeface="Arial"/>
                <a:sym typeface="Arial"/>
              </a:rPr>
              <a:t>Tirage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fr-CA" sz="1867" kern="0" dirty="0">
              <a:solidFill>
                <a:srgbClr val="FFFFFF"/>
              </a:solidFill>
              <a:latin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fr-CA" sz="1867" kern="0" dirty="0">
                <a:solidFill>
                  <a:srgbClr val="FFFFFF"/>
                </a:solidFill>
                <a:latin typeface="Arial"/>
                <a:sym typeface="Arial"/>
              </a:rPr>
              <a:t>Sus-sternal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fr-CA" sz="1867" kern="0" dirty="0">
                <a:solidFill>
                  <a:srgbClr val="FFFFFF"/>
                </a:solidFill>
                <a:latin typeface="Arial"/>
                <a:sym typeface="Arial"/>
              </a:rPr>
              <a:t>Intercostal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fr-CA" sz="1867" kern="0" dirty="0">
                <a:solidFill>
                  <a:srgbClr val="FFFFFF"/>
                </a:solidFill>
                <a:latin typeface="Arial"/>
                <a:sym typeface="Arial"/>
              </a:rPr>
              <a:t>Sous-costal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fr-CA" sz="1867" kern="0" dirty="0">
                <a:solidFill>
                  <a:srgbClr val="FFFFFF"/>
                </a:solidFill>
                <a:latin typeface="Arial"/>
                <a:sym typeface="Arial"/>
              </a:rPr>
              <a:t>Supra-claviculaire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fr-CA" sz="1867" kern="0" dirty="0">
                <a:solidFill>
                  <a:srgbClr val="FFFFFF"/>
                </a:solidFill>
                <a:latin typeface="Arial"/>
                <a:sym typeface="Arial"/>
              </a:rPr>
              <a:t>Sous sternal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fr-CA" sz="1867" kern="0" dirty="0">
                <a:solidFill>
                  <a:srgbClr val="FFFFFF"/>
                </a:solidFill>
                <a:latin typeface="Arial"/>
                <a:sym typeface="Arial"/>
              </a:rPr>
              <a:t>BAN (Battement des ailes du nez)</a:t>
            </a:r>
          </a:p>
          <a:p>
            <a:pPr marL="380990" indent="-380990" algn="ctr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fr-CA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645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86563" y="427147"/>
            <a:ext cx="8183880" cy="105156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r-CA" b="1" dirty="0"/>
              <a:t>Pulsation (Apicale)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07059" y="2085931"/>
            <a:ext cx="7697480" cy="45434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fr-CA" sz="2133" dirty="0"/>
              <a:t>Chez les enfants &lt;2 ans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Se mesure </a:t>
            </a:r>
            <a:r>
              <a:rPr lang="fr-CA" sz="2133" b="1" dirty="0"/>
              <a:t>sur 1 minute </a:t>
            </a:r>
            <a:r>
              <a:rPr lang="fr-CA" sz="2133" dirty="0"/>
              <a:t>( car pulsation irrégulière)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Chaque </a:t>
            </a:r>
            <a:r>
              <a:rPr lang="fr-CA" sz="2133" dirty="0" err="1"/>
              <a:t>toc-tac</a:t>
            </a:r>
            <a:r>
              <a:rPr lang="fr-CA" sz="2133" dirty="0"/>
              <a:t> correspond à 1 battement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Vérifier s’il est régulier ou non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Possibilité de se vérifier avec le saturomètre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Assure-toi que l’enfant est </a:t>
            </a:r>
            <a:r>
              <a:rPr lang="fr-CA" sz="2133" b="1" dirty="0"/>
              <a:t>au repos</a:t>
            </a:r>
          </a:p>
        </p:txBody>
      </p:sp>
      <p:pic>
        <p:nvPicPr>
          <p:cNvPr id="8194" name="Picture 2" descr="Apex du coeu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277" y="3212977"/>
            <a:ext cx="214368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upload.wikimedia.org/wikipedia/commons/d/d2/Stethoscope-2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9973">
            <a:off x="6837612" y="3380349"/>
            <a:ext cx="2783331" cy="320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407;p43">
            <a:extLst>
              <a:ext uri="{FF2B5EF4-FFF2-40B4-BE49-F238E27FC236}">
                <a16:creationId xmlns:a16="http://schemas.microsoft.com/office/drawing/2014/main" id="{FD969E97-88EE-DD79-9CFE-8722310A526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287545" y="2760707"/>
            <a:ext cx="5882903" cy="5457229"/>
            <a:chOff x="4157800" y="25415"/>
            <a:chExt cx="4412177" cy="4092922"/>
          </a:xfrm>
        </p:grpSpPr>
        <p:grpSp>
          <p:nvGrpSpPr>
            <p:cNvPr id="5" name="Google Shape;408;p43">
              <a:extLst>
                <a:ext uri="{FF2B5EF4-FFF2-40B4-BE49-F238E27FC236}">
                  <a16:creationId xmlns:a16="http://schemas.microsoft.com/office/drawing/2014/main" id="{FE7F153B-6471-2D25-85BD-CD581E5FD681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7" name="Google Shape;409;p43">
                <a:extLst>
                  <a:ext uri="{FF2B5EF4-FFF2-40B4-BE49-F238E27FC236}">
                    <a16:creationId xmlns:a16="http://schemas.microsoft.com/office/drawing/2014/main" id="{D74C114D-CD04-3603-68BB-6575A8D6E338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8" name="Google Shape;410;p43">
                <a:extLst>
                  <a:ext uri="{FF2B5EF4-FFF2-40B4-BE49-F238E27FC236}">
                    <a16:creationId xmlns:a16="http://schemas.microsoft.com/office/drawing/2014/main" id="{FF2B2114-389A-FABE-2824-91A0CBA6A6CF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6" name="Google Shape;411;p43">
              <a:extLst>
                <a:ext uri="{FF2B5EF4-FFF2-40B4-BE49-F238E27FC236}">
                  <a16:creationId xmlns:a16="http://schemas.microsoft.com/office/drawing/2014/main" id="{42F7E176-1E7D-3DF4-F409-30112067E18A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6029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46;p58">
            <a:extLst>
              <a:ext uri="{FF2B5EF4-FFF2-40B4-BE49-F238E27FC236}">
                <a16:creationId xmlns:a16="http://schemas.microsoft.com/office/drawing/2014/main" id="{86097EB0-303A-B0CF-D072-94695FBC89CD}"/>
              </a:ext>
            </a:extLst>
          </p:cNvPr>
          <p:cNvPicPr preferRelativeResize="0"/>
          <p:nvPr>
            <p:custDataLst>
              <p:tags r:id="rId1"/>
            </p:custDataLst>
          </p:nvPr>
        </p:nvPicPr>
        <p:blipFill rotWithShape="1">
          <a:blip r:embed="rId7">
            <a:alphaModFix/>
          </a:blip>
          <a:srcRect b="-674"/>
          <a:stretch/>
        </p:blipFill>
        <p:spPr>
          <a:xfrm>
            <a:off x="-680481" y="4810427"/>
            <a:ext cx="2451869" cy="2504772"/>
          </a:xfrm>
          <a:prstGeom prst="rect">
            <a:avLst/>
          </a:prstGeom>
          <a:noFill/>
          <a:ln>
            <a:noFill/>
          </a:ln>
          <a:effectLst>
            <a:outerShdw blurRad="42863" dist="19050" dir="3480000" algn="bl" rotWithShape="0">
              <a:schemeClr val="lt2">
                <a:alpha val="90000"/>
              </a:schemeClr>
            </a:outerShdw>
          </a:effectLst>
        </p:spPr>
      </p:pic>
      <p:grpSp>
        <p:nvGrpSpPr>
          <p:cNvPr id="5" name="Google Shape;407;p43">
            <a:extLst>
              <a:ext uri="{FF2B5EF4-FFF2-40B4-BE49-F238E27FC236}">
                <a16:creationId xmlns:a16="http://schemas.microsoft.com/office/drawing/2014/main" id="{84D59623-3B6B-02A1-20D1-D34066891DF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1774710" y="1247275"/>
            <a:ext cx="5882903" cy="5457229"/>
            <a:chOff x="4157800" y="25415"/>
            <a:chExt cx="4412177" cy="4092922"/>
          </a:xfrm>
        </p:grpSpPr>
        <p:pic>
          <p:nvPicPr>
            <p:cNvPr id="8" name="Google Shape;411;p43">
              <a:extLst>
                <a:ext uri="{FF2B5EF4-FFF2-40B4-BE49-F238E27FC236}">
                  <a16:creationId xmlns:a16="http://schemas.microsoft.com/office/drawing/2014/main" id="{0046A563-1405-3AF4-35C9-1B14EDDF6831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oogle Shape;408;p43">
              <a:extLst>
                <a:ext uri="{FF2B5EF4-FFF2-40B4-BE49-F238E27FC236}">
                  <a16:creationId xmlns:a16="http://schemas.microsoft.com/office/drawing/2014/main" id="{146E05DA-B568-A759-25AF-ED84B3DB6550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9" name="Google Shape;409;p43">
                <a:extLst>
                  <a:ext uri="{FF2B5EF4-FFF2-40B4-BE49-F238E27FC236}">
                    <a16:creationId xmlns:a16="http://schemas.microsoft.com/office/drawing/2014/main" id="{8D69EA10-B850-A45C-3584-3D1477FA1CB9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0" name="Google Shape;410;p43">
                <a:extLst>
                  <a:ext uri="{FF2B5EF4-FFF2-40B4-BE49-F238E27FC236}">
                    <a16:creationId xmlns:a16="http://schemas.microsoft.com/office/drawing/2014/main" id="{1E70611E-D092-F31F-346C-D7A280EA5367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098515" y="548680"/>
            <a:ext cx="8183880" cy="181688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fr-CA" b="1" dirty="0"/>
              <a:t>Pulsation </a:t>
            </a:r>
            <a:br>
              <a:rPr lang="fr-CA" b="1" dirty="0"/>
            </a:br>
            <a:r>
              <a:rPr lang="fr-CA" b="1" dirty="0"/>
              <a:t>(</a:t>
            </a:r>
            <a:r>
              <a:rPr lang="fr-CA" b="1" dirty="0" err="1"/>
              <a:t>carotidien,brachiale,radiale,fémorale</a:t>
            </a:r>
            <a:r>
              <a:rPr lang="fr-CA" b="1" dirty="0"/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1632628" y="2516552"/>
            <a:ext cx="8183880" cy="418795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fr-CA" sz="2400" dirty="0"/>
              <a:t>Enfants &gt; 2 ans</a:t>
            </a:r>
          </a:p>
          <a:p>
            <a:pPr>
              <a:buFont typeface="Wingdings" pitchFamily="2" charset="2"/>
              <a:buChar char="§"/>
            </a:pPr>
            <a:r>
              <a:rPr lang="fr-CA" sz="2400" dirty="0"/>
              <a:t>Même technique que chez l’adulte</a:t>
            </a:r>
          </a:p>
          <a:p>
            <a:pPr>
              <a:buFont typeface="Wingdings" pitchFamily="2" charset="2"/>
              <a:buChar char="§"/>
            </a:pPr>
            <a:r>
              <a:rPr lang="fr-CA" sz="2400" b="1" dirty="0"/>
              <a:t>L’artère radiale </a:t>
            </a:r>
            <a:r>
              <a:rPr lang="fr-CA" sz="2400" dirty="0"/>
              <a:t>est utilisée en 1</a:t>
            </a:r>
            <a:r>
              <a:rPr lang="fr-CA" sz="2400" baseline="30000" dirty="0"/>
              <a:t>er</a:t>
            </a:r>
            <a:r>
              <a:rPr lang="fr-CA" sz="2400" dirty="0"/>
              <a:t> </a:t>
            </a:r>
          </a:p>
        </p:txBody>
      </p:sp>
      <p:pic>
        <p:nvPicPr>
          <p:cNvPr id="6" name="Picture 2" descr="TIRÉ DE: NURSING PROCEDURES, SPRINGHOUSE CORP., 2E ÉDITION, 1996, P. 11. 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575" y="2365571"/>
            <a:ext cx="3542820" cy="4489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07;p43">
            <a:extLst>
              <a:ext uri="{FF2B5EF4-FFF2-40B4-BE49-F238E27FC236}">
                <a16:creationId xmlns:a16="http://schemas.microsoft.com/office/drawing/2014/main" id="{6559D686-36A1-AF55-AA55-FD5B2427F9D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801510" y="-1213383"/>
            <a:ext cx="5882903" cy="5457229"/>
            <a:chOff x="4157800" y="25415"/>
            <a:chExt cx="4412177" cy="4092922"/>
          </a:xfrm>
        </p:grpSpPr>
        <p:grpSp>
          <p:nvGrpSpPr>
            <p:cNvPr id="7" name="Google Shape;408;p43">
              <a:extLst>
                <a:ext uri="{FF2B5EF4-FFF2-40B4-BE49-F238E27FC236}">
                  <a16:creationId xmlns:a16="http://schemas.microsoft.com/office/drawing/2014/main" id="{7CDC310F-4E27-C9AB-55ED-F575511ECE98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9" name="Google Shape;409;p43">
                <a:extLst>
                  <a:ext uri="{FF2B5EF4-FFF2-40B4-BE49-F238E27FC236}">
                    <a16:creationId xmlns:a16="http://schemas.microsoft.com/office/drawing/2014/main" id="{857D0D41-552B-6B55-45FB-6B26D926D91D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0" name="Google Shape;410;p43">
                <a:extLst>
                  <a:ext uri="{FF2B5EF4-FFF2-40B4-BE49-F238E27FC236}">
                    <a16:creationId xmlns:a16="http://schemas.microsoft.com/office/drawing/2014/main" id="{9BA91204-1A38-5AB9-20FA-D8AA71D17178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8" name="Google Shape;411;p43">
              <a:extLst>
                <a:ext uri="{FF2B5EF4-FFF2-40B4-BE49-F238E27FC236}">
                  <a16:creationId xmlns:a16="http://schemas.microsoft.com/office/drawing/2014/main" id="{A64EA01B-A6C6-1E20-4459-E4E7E606C8E2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92737" y="404664"/>
            <a:ext cx="6859785" cy="10207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r-CA" b="1" dirty="0"/>
              <a:t>Saturation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" y="1605037"/>
            <a:ext cx="9525895" cy="5252963"/>
          </a:xfrm>
        </p:spPr>
        <p:txBody>
          <a:bodyPr>
            <a:noAutofit/>
          </a:bodyPr>
          <a:lstStyle/>
          <a:p>
            <a:pPr indent="-95998">
              <a:lnSpc>
                <a:spcPct val="100000"/>
              </a:lnSpc>
              <a:buFont typeface="Wingdings" pitchFamily="2" charset="2"/>
              <a:buChar char="§"/>
            </a:pPr>
            <a:r>
              <a:rPr lang="fr-CA" sz="1800" dirty="0"/>
              <a:t> Mettre le capteur à l’extrémité :</a:t>
            </a:r>
          </a:p>
          <a:p>
            <a:pPr lvl="1" indent="-95998">
              <a:lnSpc>
                <a:spcPct val="100000"/>
              </a:lnSpc>
              <a:buFont typeface="Wingdings" pitchFamily="2" charset="2"/>
              <a:buChar char="§"/>
            </a:pPr>
            <a:r>
              <a:rPr lang="fr-CA" sz="1800" dirty="0"/>
              <a:t>Doigts</a:t>
            </a:r>
          </a:p>
          <a:p>
            <a:pPr lvl="1" indent="-95998">
              <a:lnSpc>
                <a:spcPct val="100000"/>
              </a:lnSpc>
              <a:buFont typeface="Wingdings" pitchFamily="2" charset="2"/>
              <a:buChar char="§"/>
            </a:pPr>
            <a:r>
              <a:rPr lang="fr-CA" sz="1800" dirty="0"/>
              <a:t>Sur le pied</a:t>
            </a:r>
          </a:p>
          <a:p>
            <a:pPr lvl="1" indent="-95998">
              <a:lnSpc>
                <a:spcPct val="100000"/>
              </a:lnSpc>
              <a:buFont typeface="Wingdings" pitchFamily="2" charset="2"/>
              <a:buChar char="§"/>
            </a:pPr>
            <a:r>
              <a:rPr lang="fr-CA" sz="1800" dirty="0"/>
              <a:t>Sur gros orteil</a:t>
            </a:r>
          </a:p>
          <a:p>
            <a:pPr lvl="1" indent="-95998">
              <a:lnSpc>
                <a:spcPct val="100000"/>
              </a:lnSpc>
              <a:buFont typeface="Wingdings" pitchFamily="2" charset="2"/>
              <a:buChar char="§"/>
            </a:pPr>
            <a:r>
              <a:rPr lang="fr-CA" sz="1800" dirty="0"/>
              <a:t>Au lobe d’oreille</a:t>
            </a:r>
          </a:p>
          <a:p>
            <a:pPr lvl="1" indent="-95998">
              <a:lnSpc>
                <a:spcPct val="100000"/>
              </a:lnSpc>
              <a:buFont typeface="Wingdings" pitchFamily="2" charset="2"/>
              <a:buChar char="§"/>
            </a:pPr>
            <a:r>
              <a:rPr lang="fr-CA" sz="1800" dirty="0"/>
              <a:t>Sur la main</a:t>
            </a:r>
          </a:p>
          <a:p>
            <a:pPr marL="1123172" lvl="1" indent="0">
              <a:lnSpc>
                <a:spcPct val="100000"/>
              </a:lnSpc>
              <a:buNone/>
            </a:pPr>
            <a:endParaRPr lang="fr-CA" sz="1800" dirty="0"/>
          </a:p>
          <a:p>
            <a:pPr marL="0" indent="0" algn="ctr">
              <a:buNone/>
            </a:pPr>
            <a:r>
              <a:rPr lang="fr-CA" sz="2667" b="1" dirty="0">
                <a:solidFill>
                  <a:schemeClr val="accent2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Changer le capteur aux 4h si </a:t>
            </a:r>
            <a:r>
              <a:rPr lang="fr-CA" sz="2667" b="1" dirty="0" err="1">
                <a:solidFill>
                  <a:schemeClr val="accent2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saturo</a:t>
            </a:r>
            <a:r>
              <a:rPr lang="fr-CA" sz="2667" b="1" dirty="0">
                <a:solidFill>
                  <a:schemeClr val="accent2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. en permanence</a:t>
            </a:r>
          </a:p>
          <a:p>
            <a:pPr>
              <a:buFont typeface="Wingdings" pitchFamily="2" charset="2"/>
              <a:buChar char="§"/>
            </a:pPr>
            <a:r>
              <a:rPr lang="fr-CA" sz="1800" dirty="0"/>
              <a:t>Utiliser fixateur non adhésif pour maintenir le capteur en place</a:t>
            </a:r>
          </a:p>
        </p:txBody>
      </p:sp>
      <p:pic>
        <p:nvPicPr>
          <p:cNvPr id="5" name="Picture 2" descr="http://www.heartandcoeur.com/saturation/images/diodeautocol1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752" y="4201956"/>
            <a:ext cx="247930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jssnews.com/wp-content/uploads/2011/07/pieds-bb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224" y="1605037"/>
            <a:ext cx="2268843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>
            <p:custDataLst>
              <p:tags r:id="rId6"/>
            </p:custDataLst>
          </p:nvPr>
        </p:nvSpPr>
        <p:spPr>
          <a:xfrm rot="21127881">
            <a:off x="7743185" y="1682692"/>
            <a:ext cx="378246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fr-CA" sz="3733" b="1" kern="0" dirty="0">
                <a:solidFill>
                  <a:srgbClr val="4969D8"/>
                </a:solidFill>
                <a:latin typeface="Amatic SC" panose="00000500000000000000" pitchFamily="2" charset="-79"/>
                <a:cs typeface="Amatic SC" panose="00000500000000000000" pitchFamily="2" charset="-79"/>
                <a:sym typeface="Arial"/>
              </a:rPr>
              <a:t>Normalité: 95-100 %</a:t>
            </a:r>
          </a:p>
          <a:p>
            <a:pPr algn="ctr" defTabSz="1219170">
              <a:buClr>
                <a:srgbClr val="000000"/>
              </a:buClr>
            </a:pPr>
            <a:r>
              <a:rPr lang="fr-CA" sz="3733" b="1" kern="0" dirty="0">
                <a:solidFill>
                  <a:srgbClr val="4969D8"/>
                </a:solidFill>
                <a:latin typeface="Amatic SC" panose="00000500000000000000" pitchFamily="2" charset="-79"/>
                <a:cs typeface="Amatic SC" panose="00000500000000000000" pitchFamily="2" charset="-79"/>
                <a:sym typeface="Arial"/>
              </a:rPr>
              <a:t>Minimal. 92%</a:t>
            </a:r>
          </a:p>
        </p:txBody>
      </p:sp>
    </p:spTree>
    <p:extLst>
      <p:ext uri="{BB962C8B-B14F-4D97-AF65-F5344CB8AC3E}">
        <p14:creationId xmlns:p14="http://schemas.microsoft.com/office/powerpoint/2010/main" val="264017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07;p43">
            <a:extLst>
              <a:ext uri="{FF2B5EF4-FFF2-40B4-BE49-F238E27FC236}">
                <a16:creationId xmlns:a16="http://schemas.microsoft.com/office/drawing/2014/main" id="{EE4FEB84-6A90-45F2-020F-204104334EB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950977" y="1556792"/>
            <a:ext cx="5882903" cy="5457229"/>
            <a:chOff x="4157800" y="25415"/>
            <a:chExt cx="4412177" cy="4092922"/>
          </a:xfrm>
        </p:grpSpPr>
        <p:grpSp>
          <p:nvGrpSpPr>
            <p:cNvPr id="7" name="Google Shape;408;p43">
              <a:extLst>
                <a:ext uri="{FF2B5EF4-FFF2-40B4-BE49-F238E27FC236}">
                  <a16:creationId xmlns:a16="http://schemas.microsoft.com/office/drawing/2014/main" id="{B6CE1E73-76EC-9FF0-22B4-DEC5EDD02F7F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9" name="Google Shape;409;p43">
                <a:extLst>
                  <a:ext uri="{FF2B5EF4-FFF2-40B4-BE49-F238E27FC236}">
                    <a16:creationId xmlns:a16="http://schemas.microsoft.com/office/drawing/2014/main" id="{01A1B95A-F681-ABDA-43EB-C4927881CC96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0" name="Google Shape;410;p43">
                <a:extLst>
                  <a:ext uri="{FF2B5EF4-FFF2-40B4-BE49-F238E27FC236}">
                    <a16:creationId xmlns:a16="http://schemas.microsoft.com/office/drawing/2014/main" id="{F080E389-5794-1C2C-C52C-12E58D65047D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8" name="Google Shape;411;p43">
              <a:extLst>
                <a:ext uri="{FF2B5EF4-FFF2-40B4-BE49-F238E27FC236}">
                  <a16:creationId xmlns:a16="http://schemas.microsoft.com/office/drawing/2014/main" id="{5AEE3FCD-4674-DB55-D729-586FF81EEA3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90475" y="476672"/>
            <a:ext cx="8183880" cy="105156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r-CA" b="1" dirty="0"/>
              <a:t>Tension artérielle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004439" y="1556792"/>
            <a:ext cx="10155952" cy="295017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fr-CA" sz="2400" dirty="0"/>
              <a:t>La prise est identique que chez l’adulte</a:t>
            </a:r>
          </a:p>
          <a:p>
            <a:pPr>
              <a:buFont typeface="Wingdings" pitchFamily="2" charset="2"/>
              <a:buChar char="§"/>
            </a:pPr>
            <a:r>
              <a:rPr lang="fr-CA" sz="2400" dirty="0"/>
              <a:t>Choisir un brassard de bonne taille</a:t>
            </a:r>
          </a:p>
          <a:p>
            <a:pPr>
              <a:buFont typeface="Wingdings" pitchFamily="2" charset="2"/>
              <a:buChar char="§"/>
            </a:pPr>
            <a:r>
              <a:rPr lang="fr-CA" sz="2400" dirty="0"/>
              <a:t>S’assurer que l’enfant est au repos depuis au moins 30 min</a:t>
            </a:r>
          </a:p>
          <a:p>
            <a:pPr>
              <a:buFont typeface="Wingdings" pitchFamily="2" charset="2"/>
              <a:buChar char="§"/>
            </a:pPr>
            <a:r>
              <a:rPr lang="fr-CA" sz="2400" dirty="0"/>
              <a:t>Aligner la flèche du brassard sur l’artère ou les tubes vers l’artère</a:t>
            </a:r>
          </a:p>
          <a:p>
            <a:pPr>
              <a:buFont typeface="Wingdings" pitchFamily="2" charset="2"/>
              <a:buChar char="§"/>
            </a:pPr>
            <a:r>
              <a:rPr lang="fr-CA" sz="2400" dirty="0"/>
              <a:t>1x par quart de travail</a:t>
            </a:r>
          </a:p>
          <a:p>
            <a:pPr>
              <a:buFont typeface="Wingdings" pitchFamily="2" charset="2"/>
              <a:buChar char="§"/>
            </a:pPr>
            <a:r>
              <a:rPr lang="fr-CA" sz="2400" dirty="0"/>
              <a:t>Ne pas s’acharner si impossible ou enfant hurle (2 essais) </a:t>
            </a:r>
          </a:p>
          <a:p>
            <a:pPr marL="0" indent="0">
              <a:buNone/>
            </a:pPr>
            <a:r>
              <a:rPr lang="fr-CA" sz="2000" dirty="0"/>
              <a:t>   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48" y="4506965"/>
            <a:ext cx="2971104" cy="2351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5825900" y="5283729"/>
            <a:ext cx="1944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r-CA" sz="1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Source: Wong’s,2007</a:t>
            </a:r>
          </a:p>
        </p:txBody>
      </p:sp>
    </p:spTree>
    <p:extLst>
      <p:ext uri="{BB962C8B-B14F-4D97-AF65-F5344CB8AC3E}">
        <p14:creationId xmlns:p14="http://schemas.microsoft.com/office/powerpoint/2010/main" val="324930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07;p43">
            <a:extLst>
              <a:ext uri="{FF2B5EF4-FFF2-40B4-BE49-F238E27FC236}">
                <a16:creationId xmlns:a16="http://schemas.microsoft.com/office/drawing/2014/main" id="{F10839B0-22A0-BFF8-DD73-C4C26EF75E7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275345" y="-1221841"/>
            <a:ext cx="5882903" cy="5457229"/>
            <a:chOff x="4157800" y="25415"/>
            <a:chExt cx="4412177" cy="4092922"/>
          </a:xfrm>
        </p:grpSpPr>
        <p:grpSp>
          <p:nvGrpSpPr>
            <p:cNvPr id="5" name="Google Shape;408;p43">
              <a:extLst>
                <a:ext uri="{FF2B5EF4-FFF2-40B4-BE49-F238E27FC236}">
                  <a16:creationId xmlns:a16="http://schemas.microsoft.com/office/drawing/2014/main" id="{3E2A9AE5-7AC6-8761-C2C0-3468217596DC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7" name="Google Shape;409;p43">
                <a:extLst>
                  <a:ext uri="{FF2B5EF4-FFF2-40B4-BE49-F238E27FC236}">
                    <a16:creationId xmlns:a16="http://schemas.microsoft.com/office/drawing/2014/main" id="{989E102E-A2E0-DEA0-82A0-1FC736F0F208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8" name="Google Shape;410;p43">
                <a:extLst>
                  <a:ext uri="{FF2B5EF4-FFF2-40B4-BE49-F238E27FC236}">
                    <a16:creationId xmlns:a16="http://schemas.microsoft.com/office/drawing/2014/main" id="{CE7CA6AF-8AD6-66FF-8CBE-03B6F12F0A50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6" name="Google Shape;411;p43">
              <a:extLst>
                <a:ext uri="{FF2B5EF4-FFF2-40B4-BE49-F238E27FC236}">
                  <a16:creationId xmlns:a16="http://schemas.microsoft.com/office/drawing/2014/main" id="{02119432-C95A-5B14-2A5D-956C225C3EE0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70" name="Picture 2" descr="https://myhealth.alberta.ca/health/_layouts/healthwise/media/medical/hw/h9991809_00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62" y="1124745"/>
            <a:ext cx="3286981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666109" y="274637"/>
            <a:ext cx="6859785" cy="85010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r-CA" b="1" dirty="0"/>
              <a:t>Température (rectale)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1666355" y="1700808"/>
            <a:ext cx="8229600" cy="506916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fr-CA" sz="2133" b="1" dirty="0"/>
              <a:t>Voie la plus précise 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Enfant de &lt; 5ans 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Positions : Dos-latérale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Lubrifier le thermomètre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Demander aux parents de tenir les jambes (PRN)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Couvrir le pénis car peut stimuler la miction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Insérez sur une longueur de 2,5 cm chez l'enfant &gt; 3 ans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Insérer doucement environ 1,5 cm chez enfant &lt; 3ans</a:t>
            </a:r>
          </a:p>
          <a:p>
            <a:pPr>
              <a:buFont typeface="Wingdings" pitchFamily="2" charset="2"/>
              <a:buChar char="§"/>
            </a:pPr>
            <a:r>
              <a:rPr lang="fr-CA" sz="2133" b="1" dirty="0"/>
              <a:t>Ne pas enfoncer le thermomètre s'il y a une résistance</a:t>
            </a:r>
            <a:endParaRPr lang="fr-CA" sz="2133" dirty="0"/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fr-CA" sz="2133" u="sng" dirty="0"/>
              <a:t>Ne pas utiliser </a:t>
            </a:r>
            <a:r>
              <a:rPr lang="fr-CA" sz="2133" dirty="0"/>
              <a:t>cette méthode chez un enfant en </a:t>
            </a:r>
            <a:r>
              <a:rPr lang="fr-CA" sz="2133" u="sng" dirty="0"/>
              <a:t>neutropénie: </a:t>
            </a:r>
          </a:p>
          <a:p>
            <a:pPr marL="990575" lvl="1" indent="-38099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fr-CA" sz="2133" dirty="0"/>
              <a:t>Risque d’endommager les muqueuses par micro lésions et accroitre les risques d’infections*</a:t>
            </a:r>
          </a:p>
        </p:txBody>
      </p:sp>
      <p:pic>
        <p:nvPicPr>
          <p:cNvPr id="7172" name="Picture 4" descr="http://www.dufortlavigne.com/system/product/image/medmds032280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17" y="980729"/>
            <a:ext cx="3425075" cy="2465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3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407;p43">
            <a:extLst>
              <a:ext uri="{FF2B5EF4-FFF2-40B4-BE49-F238E27FC236}">
                <a16:creationId xmlns:a16="http://schemas.microsoft.com/office/drawing/2014/main" id="{82830D27-BC72-E9A6-80DA-8AA9836336D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03354" y="2172623"/>
            <a:ext cx="5882903" cy="5457229"/>
            <a:chOff x="4157800" y="25415"/>
            <a:chExt cx="4412177" cy="4092922"/>
          </a:xfrm>
        </p:grpSpPr>
        <p:grpSp>
          <p:nvGrpSpPr>
            <p:cNvPr id="6" name="Google Shape;408;p43">
              <a:extLst>
                <a:ext uri="{FF2B5EF4-FFF2-40B4-BE49-F238E27FC236}">
                  <a16:creationId xmlns:a16="http://schemas.microsoft.com/office/drawing/2014/main" id="{F30E80FE-0795-9C1F-CBBA-E53E68C6BDE5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8" name="Google Shape;409;p43">
                <a:extLst>
                  <a:ext uri="{FF2B5EF4-FFF2-40B4-BE49-F238E27FC236}">
                    <a16:creationId xmlns:a16="http://schemas.microsoft.com/office/drawing/2014/main" id="{22C41793-5A70-97C9-6A88-3938EAD02E0B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9" name="Google Shape;410;p43">
                <a:extLst>
                  <a:ext uri="{FF2B5EF4-FFF2-40B4-BE49-F238E27FC236}">
                    <a16:creationId xmlns:a16="http://schemas.microsoft.com/office/drawing/2014/main" id="{2B977338-05A1-3FB5-CE78-7D4A9ADAF429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7" name="Google Shape;411;p43">
              <a:extLst>
                <a:ext uri="{FF2B5EF4-FFF2-40B4-BE49-F238E27FC236}">
                  <a16:creationId xmlns:a16="http://schemas.microsoft.com/office/drawing/2014/main" id="{C4FC4E8E-A253-D745-2172-54275AA9B990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66109" y="274637"/>
            <a:ext cx="6859785" cy="107058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fr-CA" b="1" dirty="0"/>
              <a:t>Normalités selon l’âge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custDataLst>
              <p:tags r:id="rId3"/>
            </p:custDataLst>
          </p:nvPr>
        </p:nvGraphicFramePr>
        <p:xfrm>
          <a:off x="1980663" y="1427090"/>
          <a:ext cx="8229600" cy="53555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402743342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209473136"/>
                    </a:ext>
                  </a:extLst>
                </a:gridCol>
              </a:tblGrid>
              <a:tr h="660400">
                <a:tc rowSpan="2">
                  <a:txBody>
                    <a:bodyPr/>
                    <a:lstStyle/>
                    <a:p>
                      <a:pPr algn="ctr"/>
                      <a:r>
                        <a:rPr lang="fr-CA" sz="2400" b="1" dirty="0"/>
                        <a:t>Âge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CA" sz="2400" b="1" dirty="0"/>
                        <a:t>Respiration</a:t>
                      </a:r>
                    </a:p>
                    <a:p>
                      <a:pPr algn="ctr"/>
                      <a:r>
                        <a:rPr lang="fr-CA" sz="1300" b="1" dirty="0" err="1"/>
                        <a:t>Respi</a:t>
                      </a:r>
                      <a:r>
                        <a:rPr lang="fr-CA" sz="1300" b="1" dirty="0"/>
                        <a:t>./min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2400" b="1" dirty="0"/>
                        <a:t>Pouls</a:t>
                      </a:r>
                    </a:p>
                    <a:p>
                      <a:pPr algn="ctr"/>
                      <a:r>
                        <a:rPr lang="fr-CA" sz="1300" b="1" dirty="0"/>
                        <a:t>bpm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2400" b="1" dirty="0"/>
                        <a:t>TA</a:t>
                      </a:r>
                    </a:p>
                    <a:p>
                      <a:pPr algn="ctr"/>
                      <a:r>
                        <a:rPr lang="fr-CA" sz="1300" b="1" dirty="0" err="1"/>
                        <a:t>mmHg</a:t>
                      </a:r>
                      <a:endParaRPr lang="fr-CA" sz="13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129">
                <a:tc vMerge="1">
                  <a:txBody>
                    <a:bodyPr/>
                    <a:lstStyle/>
                    <a:p>
                      <a:pPr algn="ctr"/>
                      <a:endParaRPr lang="fr-CA" sz="18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CA" sz="1800" b="1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b="1" dirty="0"/>
                        <a:t>Éveil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b="1" dirty="0"/>
                        <a:t>Sommeil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b="1" dirty="0"/>
                        <a:t>Systole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b="1" dirty="0"/>
                        <a:t>Diastole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957880"/>
                  </a:ext>
                </a:extLst>
              </a:tr>
              <a:tr h="610140">
                <a:tc>
                  <a:txBody>
                    <a:bodyPr/>
                    <a:lstStyle/>
                    <a:p>
                      <a:pPr algn="ctr"/>
                      <a:r>
                        <a:rPr lang="fr-CA" sz="1500" b="1" dirty="0"/>
                        <a:t>Nouveau-né</a:t>
                      </a:r>
                    </a:p>
                    <a:p>
                      <a:pPr algn="ctr"/>
                      <a:r>
                        <a:rPr lang="fr-CA" sz="1500" dirty="0"/>
                        <a:t>Naissant à 1 mois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30-60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100-205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90-160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67-84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35-53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140">
                <a:tc>
                  <a:txBody>
                    <a:bodyPr/>
                    <a:lstStyle/>
                    <a:p>
                      <a:pPr algn="ctr"/>
                      <a:r>
                        <a:rPr lang="fr-CA" sz="1500" b="1" dirty="0"/>
                        <a:t>Nourrisson</a:t>
                      </a:r>
                    </a:p>
                    <a:p>
                      <a:pPr algn="ctr"/>
                      <a:r>
                        <a:rPr lang="fr-CA" sz="1500" dirty="0"/>
                        <a:t>1 à 12 mois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30-53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100-180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90-160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72-104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37-56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140">
                <a:tc>
                  <a:txBody>
                    <a:bodyPr/>
                    <a:lstStyle/>
                    <a:p>
                      <a:pPr algn="ctr"/>
                      <a:r>
                        <a:rPr lang="fr-CA" sz="1500" b="1" dirty="0"/>
                        <a:t>Bas âge (Trottineur)</a:t>
                      </a:r>
                    </a:p>
                    <a:p>
                      <a:pPr algn="ctr"/>
                      <a:r>
                        <a:rPr lang="fr-CA" sz="1500" dirty="0"/>
                        <a:t>1 à 2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22-37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98-140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80-120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86-106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42-63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140">
                <a:tc>
                  <a:txBody>
                    <a:bodyPr/>
                    <a:lstStyle/>
                    <a:p>
                      <a:pPr algn="ctr"/>
                      <a:r>
                        <a:rPr lang="fr-CA" sz="1500" b="1" dirty="0"/>
                        <a:t>Préscolaire</a:t>
                      </a:r>
                    </a:p>
                    <a:p>
                      <a:pPr algn="ctr"/>
                      <a:r>
                        <a:rPr lang="fr-CA" sz="1500" dirty="0"/>
                        <a:t>3 à 5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20-28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80-120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65-100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89-112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46-72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140">
                <a:tc>
                  <a:txBody>
                    <a:bodyPr/>
                    <a:lstStyle/>
                    <a:p>
                      <a:pPr algn="ctr"/>
                      <a:r>
                        <a:rPr lang="fr-CA" sz="1500" b="1" dirty="0"/>
                        <a:t>Scolaire</a:t>
                      </a:r>
                    </a:p>
                    <a:p>
                      <a:pPr algn="ctr"/>
                      <a:r>
                        <a:rPr lang="fr-CA" sz="1500" dirty="0"/>
                        <a:t>6 à 11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18-25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75-118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58-90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97-120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57-80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140">
                <a:tc>
                  <a:txBody>
                    <a:bodyPr/>
                    <a:lstStyle/>
                    <a:p>
                      <a:pPr algn="ctr"/>
                      <a:r>
                        <a:rPr lang="fr-CA" sz="1500" b="1" dirty="0"/>
                        <a:t>Adolescent</a:t>
                      </a:r>
                    </a:p>
                    <a:p>
                      <a:pPr algn="ctr"/>
                      <a:r>
                        <a:rPr lang="fr-CA" sz="1500" dirty="0"/>
                        <a:t>12 à 15 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12-20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60-100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50-90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500" dirty="0"/>
                        <a:t>110-131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500" dirty="0"/>
                        <a:t>64-83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140"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Adulte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12-20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60-100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500" dirty="0"/>
                        <a:t>50-90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500" dirty="0"/>
                        <a:t>120±20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500" dirty="0"/>
                        <a:t>80±10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499409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3821729" y="0"/>
            <a:ext cx="4547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fr-CA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Référence : CISSS des Laurentides (Octobre 2022)</a:t>
            </a:r>
          </a:p>
        </p:txBody>
      </p:sp>
    </p:spTree>
    <p:extLst>
      <p:ext uri="{BB962C8B-B14F-4D97-AF65-F5344CB8AC3E}">
        <p14:creationId xmlns:p14="http://schemas.microsoft.com/office/powerpoint/2010/main" val="373615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07;p43">
            <a:extLst>
              <a:ext uri="{FF2B5EF4-FFF2-40B4-BE49-F238E27FC236}">
                <a16:creationId xmlns:a16="http://schemas.microsoft.com/office/drawing/2014/main" id="{9CE5D89E-891C-5EEF-4F8E-60DFC4CED5C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680877" y="-782144"/>
            <a:ext cx="5882903" cy="5457229"/>
            <a:chOff x="4157800" y="25415"/>
            <a:chExt cx="4412177" cy="4092922"/>
          </a:xfrm>
        </p:grpSpPr>
        <p:grpSp>
          <p:nvGrpSpPr>
            <p:cNvPr id="5" name="Google Shape;408;p43">
              <a:extLst>
                <a:ext uri="{FF2B5EF4-FFF2-40B4-BE49-F238E27FC236}">
                  <a16:creationId xmlns:a16="http://schemas.microsoft.com/office/drawing/2014/main" id="{175AB4FC-0E41-83AB-D642-1776A0EA01FD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7" name="Google Shape;409;p43">
                <a:extLst>
                  <a:ext uri="{FF2B5EF4-FFF2-40B4-BE49-F238E27FC236}">
                    <a16:creationId xmlns:a16="http://schemas.microsoft.com/office/drawing/2014/main" id="{DDF71A5F-B46E-9CB6-0BAF-89DD7368A7C0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8" name="Google Shape;410;p43">
                <a:extLst>
                  <a:ext uri="{FF2B5EF4-FFF2-40B4-BE49-F238E27FC236}">
                    <a16:creationId xmlns:a16="http://schemas.microsoft.com/office/drawing/2014/main" id="{A541C574-F345-1CC2-5F1E-F3793B622248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6" name="Google Shape;411;p43">
              <a:extLst>
                <a:ext uri="{FF2B5EF4-FFF2-40B4-BE49-F238E27FC236}">
                  <a16:creationId xmlns:a16="http://schemas.microsoft.com/office/drawing/2014/main" id="{299CD0EA-ACA3-495F-BD4F-7986F1C9647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98515" y="476672"/>
            <a:ext cx="8183880" cy="105156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r-CA" b="1" dirty="0"/>
              <a:t>Que faire si les SV sont hors normes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60575" y="1556792"/>
            <a:ext cx="7751500" cy="4764360"/>
          </a:xfrm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fr-CA" dirty="0"/>
              <a:t>Prendre l’autre côté si possible  </a:t>
            </a:r>
          </a:p>
          <a:p>
            <a:pPr>
              <a:buFont typeface="Wingdings" pitchFamily="2" charset="2"/>
              <a:buChar char="q"/>
            </a:pPr>
            <a:r>
              <a:rPr lang="fr-CA" sz="2100" b="1" dirty="0">
                <a:solidFill>
                  <a:schemeClr val="accent2"/>
                </a:solidFill>
              </a:rPr>
              <a:t>Reprendre la mesure dans les 15 minutes qui suivent</a:t>
            </a:r>
          </a:p>
          <a:p>
            <a:pPr>
              <a:buFont typeface="Wingdings" pitchFamily="2" charset="2"/>
              <a:buChar char="q"/>
            </a:pPr>
            <a:r>
              <a:rPr lang="fr-CA" sz="2100" dirty="0"/>
              <a:t> Vérifier si présence d’autres explications ?</a:t>
            </a:r>
          </a:p>
          <a:p>
            <a:pPr>
              <a:buFontTx/>
              <a:buChar char="-"/>
            </a:pPr>
            <a:r>
              <a:rPr lang="fr-CA" sz="2100" dirty="0"/>
              <a:t>Pleurs</a:t>
            </a:r>
          </a:p>
          <a:p>
            <a:pPr>
              <a:buFontTx/>
              <a:buChar char="-"/>
            </a:pPr>
            <a:r>
              <a:rPr lang="fr-CA" sz="2100" dirty="0"/>
              <a:t>Douleur</a:t>
            </a:r>
          </a:p>
          <a:p>
            <a:pPr>
              <a:buFontTx/>
              <a:buChar char="-"/>
            </a:pPr>
            <a:r>
              <a:rPr lang="fr-CA" sz="2100" dirty="0"/>
              <a:t>Mouvements</a:t>
            </a:r>
          </a:p>
          <a:p>
            <a:pPr>
              <a:buFontTx/>
              <a:buChar char="-"/>
            </a:pPr>
            <a:r>
              <a:rPr lang="fr-CA" sz="2100" dirty="0"/>
              <a:t>Sommeil </a:t>
            </a:r>
          </a:p>
          <a:p>
            <a:pPr>
              <a:buFontTx/>
              <a:buChar char="-"/>
            </a:pPr>
            <a:r>
              <a:rPr lang="fr-CA" sz="2100" dirty="0"/>
              <a:t>Hémorragie (post-op)</a:t>
            </a:r>
          </a:p>
          <a:p>
            <a:pPr>
              <a:buFontTx/>
              <a:buChar char="-"/>
            </a:pPr>
            <a:r>
              <a:rPr lang="fr-CA" sz="2100" dirty="0"/>
              <a:t>Fièvre</a:t>
            </a:r>
          </a:p>
          <a:p>
            <a:pPr>
              <a:buFontTx/>
              <a:buChar char="-"/>
            </a:pPr>
            <a:r>
              <a:rPr lang="fr-CA" sz="2100" dirty="0"/>
              <a:t>Dort profondément </a:t>
            </a:r>
          </a:p>
          <a:p>
            <a:pPr>
              <a:buFontTx/>
              <a:buChar char="-"/>
            </a:pPr>
            <a:r>
              <a:rPr lang="fr-CA" sz="2100" dirty="0"/>
              <a:t>Certains médicaments (</a:t>
            </a:r>
            <a:r>
              <a:rPr lang="fr-CA" sz="2100" dirty="0" err="1"/>
              <a:t>Ventolin</a:t>
            </a:r>
            <a:r>
              <a:rPr lang="fr-CA" sz="2100" dirty="0"/>
              <a:t>, narcotique)</a:t>
            </a:r>
          </a:p>
          <a:p>
            <a:pPr>
              <a:buFontTx/>
              <a:buChar char="-"/>
            </a:pPr>
            <a:r>
              <a:rPr lang="fr-CA" sz="2100" dirty="0"/>
              <a:t>Appareil défectueux  ou mal adapté</a:t>
            </a:r>
          </a:p>
          <a:p>
            <a:pPr>
              <a:buFontTx/>
              <a:buChar char="-"/>
            </a:pPr>
            <a:r>
              <a:rPr lang="fr-CA" sz="2100" b="1" dirty="0">
                <a:solidFill>
                  <a:schemeClr val="accent2"/>
                </a:solidFill>
              </a:rPr>
              <a:t>Si les SV demeurent hors normes: aviser infirmière ou AIC </a:t>
            </a:r>
          </a:p>
        </p:txBody>
      </p:sp>
    </p:spTree>
    <p:extLst>
      <p:ext uri="{BB962C8B-B14F-4D97-AF65-F5344CB8AC3E}">
        <p14:creationId xmlns:p14="http://schemas.microsoft.com/office/powerpoint/2010/main" val="40008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39"/>
          <p:cNvGrpSpPr/>
          <p:nvPr>
            <p:custDataLst>
              <p:tags r:id="rId1"/>
            </p:custDataLst>
          </p:nvPr>
        </p:nvGrpSpPr>
        <p:grpSpPr>
          <a:xfrm>
            <a:off x="1777897" y="668436"/>
            <a:ext cx="8590404" cy="5609081"/>
            <a:chOff x="1333422" y="501326"/>
            <a:chExt cx="6442803" cy="4206811"/>
          </a:xfrm>
        </p:grpSpPr>
        <p:sp>
          <p:nvSpPr>
            <p:cNvPr id="331" name="Google Shape;331;p39"/>
            <p:cNvSpPr/>
            <p:nvPr/>
          </p:nvSpPr>
          <p:spPr>
            <a:xfrm flipH="1">
              <a:off x="1333422" y="602250"/>
              <a:ext cx="6442803" cy="4105887"/>
            </a:xfrm>
            <a:custGeom>
              <a:avLst/>
              <a:gdLst/>
              <a:ahLst/>
              <a:cxnLst/>
              <a:rect l="l" t="t" r="r" b="b"/>
              <a:pathLst>
                <a:path w="186262" h="120717" extrusionOk="0">
                  <a:moveTo>
                    <a:pt x="91596" y="7203"/>
                  </a:moveTo>
                  <a:cubicBezTo>
                    <a:pt x="89279" y="6446"/>
                    <a:pt x="85590" y="3325"/>
                    <a:pt x="80529" y="2379"/>
                  </a:cubicBezTo>
                  <a:cubicBezTo>
                    <a:pt x="75469" y="1433"/>
                    <a:pt x="66908" y="488"/>
                    <a:pt x="61233" y="1528"/>
                  </a:cubicBezTo>
                  <a:cubicBezTo>
                    <a:pt x="55558" y="2569"/>
                    <a:pt x="50166" y="5264"/>
                    <a:pt x="46477" y="8622"/>
                  </a:cubicBezTo>
                  <a:cubicBezTo>
                    <a:pt x="42788" y="11980"/>
                    <a:pt x="41228" y="17466"/>
                    <a:pt x="39100" y="21675"/>
                  </a:cubicBezTo>
                  <a:cubicBezTo>
                    <a:pt x="36972" y="25884"/>
                    <a:pt x="37019" y="31512"/>
                    <a:pt x="33708" y="33877"/>
                  </a:cubicBezTo>
                  <a:cubicBezTo>
                    <a:pt x="30397" y="36242"/>
                    <a:pt x="23493" y="34350"/>
                    <a:pt x="19236" y="35863"/>
                  </a:cubicBezTo>
                  <a:cubicBezTo>
                    <a:pt x="14980" y="37377"/>
                    <a:pt x="11101" y="40073"/>
                    <a:pt x="8169" y="42958"/>
                  </a:cubicBezTo>
                  <a:cubicBezTo>
                    <a:pt x="5237" y="45843"/>
                    <a:pt x="2967" y="49863"/>
                    <a:pt x="1643" y="53173"/>
                  </a:cubicBezTo>
                  <a:cubicBezTo>
                    <a:pt x="319" y="56484"/>
                    <a:pt x="-391" y="59747"/>
                    <a:pt x="224" y="62821"/>
                  </a:cubicBezTo>
                  <a:cubicBezTo>
                    <a:pt x="839" y="65895"/>
                    <a:pt x="3157" y="68828"/>
                    <a:pt x="5332" y="71618"/>
                  </a:cubicBezTo>
                  <a:cubicBezTo>
                    <a:pt x="7508" y="74408"/>
                    <a:pt x="10676" y="77482"/>
                    <a:pt x="13277" y="79563"/>
                  </a:cubicBezTo>
                  <a:cubicBezTo>
                    <a:pt x="15878" y="81644"/>
                    <a:pt x="18101" y="83015"/>
                    <a:pt x="20939" y="84103"/>
                  </a:cubicBezTo>
                  <a:cubicBezTo>
                    <a:pt x="23777" y="85191"/>
                    <a:pt x="28364" y="84577"/>
                    <a:pt x="30303" y="86090"/>
                  </a:cubicBezTo>
                  <a:cubicBezTo>
                    <a:pt x="32242" y="87604"/>
                    <a:pt x="31012" y="90867"/>
                    <a:pt x="32573" y="93184"/>
                  </a:cubicBezTo>
                  <a:cubicBezTo>
                    <a:pt x="34134" y="95501"/>
                    <a:pt x="36924" y="98528"/>
                    <a:pt x="39667" y="99994"/>
                  </a:cubicBezTo>
                  <a:cubicBezTo>
                    <a:pt x="42410" y="101460"/>
                    <a:pt x="46052" y="100468"/>
                    <a:pt x="49031" y="101981"/>
                  </a:cubicBezTo>
                  <a:cubicBezTo>
                    <a:pt x="52011" y="103495"/>
                    <a:pt x="53950" y="106710"/>
                    <a:pt x="57544" y="109075"/>
                  </a:cubicBezTo>
                  <a:cubicBezTo>
                    <a:pt x="61138" y="111440"/>
                    <a:pt x="64591" y="114230"/>
                    <a:pt x="70597" y="116169"/>
                  </a:cubicBezTo>
                  <a:cubicBezTo>
                    <a:pt x="76603" y="118108"/>
                    <a:pt x="86062" y="120567"/>
                    <a:pt x="93582" y="120709"/>
                  </a:cubicBezTo>
                  <a:cubicBezTo>
                    <a:pt x="101102" y="120851"/>
                    <a:pt x="109804" y="119054"/>
                    <a:pt x="115716" y="117020"/>
                  </a:cubicBezTo>
                  <a:cubicBezTo>
                    <a:pt x="121628" y="114986"/>
                    <a:pt x="123141" y="109831"/>
                    <a:pt x="129053" y="108507"/>
                  </a:cubicBezTo>
                  <a:cubicBezTo>
                    <a:pt x="134965" y="107183"/>
                    <a:pt x="145085" y="109170"/>
                    <a:pt x="151186" y="109075"/>
                  </a:cubicBezTo>
                  <a:cubicBezTo>
                    <a:pt x="157287" y="108981"/>
                    <a:pt x="160645" y="109548"/>
                    <a:pt x="165658" y="107940"/>
                  </a:cubicBezTo>
                  <a:cubicBezTo>
                    <a:pt x="170671" y="106332"/>
                    <a:pt x="177907" y="102643"/>
                    <a:pt x="181265" y="99427"/>
                  </a:cubicBezTo>
                  <a:cubicBezTo>
                    <a:pt x="184623" y="96211"/>
                    <a:pt x="185144" y="92995"/>
                    <a:pt x="185806" y="88644"/>
                  </a:cubicBezTo>
                  <a:cubicBezTo>
                    <a:pt x="186468" y="84293"/>
                    <a:pt x="186515" y="77387"/>
                    <a:pt x="185238" y="73320"/>
                  </a:cubicBezTo>
                  <a:cubicBezTo>
                    <a:pt x="183961" y="69253"/>
                    <a:pt x="182495" y="67456"/>
                    <a:pt x="178144" y="64240"/>
                  </a:cubicBezTo>
                  <a:cubicBezTo>
                    <a:pt x="173793" y="61024"/>
                    <a:pt x="162632" y="57382"/>
                    <a:pt x="159132" y="54024"/>
                  </a:cubicBezTo>
                  <a:cubicBezTo>
                    <a:pt x="155632" y="50666"/>
                    <a:pt x="157335" y="48822"/>
                    <a:pt x="157146" y="44093"/>
                  </a:cubicBezTo>
                  <a:cubicBezTo>
                    <a:pt x="156957" y="39364"/>
                    <a:pt x="158659" y="30614"/>
                    <a:pt x="157997" y="25648"/>
                  </a:cubicBezTo>
                  <a:cubicBezTo>
                    <a:pt x="157335" y="20682"/>
                    <a:pt x="155727" y="17702"/>
                    <a:pt x="153173" y="14297"/>
                  </a:cubicBezTo>
                  <a:cubicBezTo>
                    <a:pt x="150619" y="10892"/>
                    <a:pt x="145985" y="7393"/>
                    <a:pt x="142674" y="5217"/>
                  </a:cubicBezTo>
                  <a:cubicBezTo>
                    <a:pt x="139363" y="3042"/>
                    <a:pt x="137187" y="2095"/>
                    <a:pt x="133309" y="1244"/>
                  </a:cubicBezTo>
                  <a:cubicBezTo>
                    <a:pt x="129431" y="393"/>
                    <a:pt x="124087" y="-269"/>
                    <a:pt x="119405" y="109"/>
                  </a:cubicBezTo>
                  <a:cubicBezTo>
                    <a:pt x="114723" y="487"/>
                    <a:pt x="109379" y="2379"/>
                    <a:pt x="105217" y="3514"/>
                  </a:cubicBezTo>
                  <a:cubicBezTo>
                    <a:pt x="101055" y="4649"/>
                    <a:pt x="96704" y="6304"/>
                    <a:pt x="94434" y="6919"/>
                  </a:cubicBezTo>
                  <a:cubicBezTo>
                    <a:pt x="92164" y="7534"/>
                    <a:pt x="93914" y="7960"/>
                    <a:pt x="91596" y="720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dot"/>
              <a:round/>
              <a:headEnd type="none" w="med" len="med"/>
              <a:tailEnd type="none" w="med" len="med"/>
            </a:ln>
          </p:spPr>
        </p:sp>
        <p:pic>
          <p:nvPicPr>
            <p:cNvPr id="332" name="Google Shape;332;p39"/>
            <p:cNvPicPr preferRelativeResize="0"/>
            <p:nvPr/>
          </p:nvPicPr>
          <p:blipFill rotWithShape="1">
            <a:blip r:embed="rId10">
              <a:alphaModFix/>
            </a:blip>
            <a:srcRect b="-160"/>
            <a:stretch/>
          </p:blipFill>
          <p:spPr>
            <a:xfrm>
              <a:off x="5527750" y="501326"/>
              <a:ext cx="1926750" cy="1941774"/>
            </a:xfrm>
            <a:prstGeom prst="rect">
              <a:avLst/>
            </a:prstGeom>
            <a:noFill/>
            <a:ln>
              <a:noFill/>
            </a:ln>
            <a:effectLst>
              <a:outerShdw blurRad="42863" dist="19050" dir="3480000" algn="bl" rotWithShape="0">
                <a:schemeClr val="lt2">
                  <a:alpha val="90000"/>
                </a:schemeClr>
              </a:outerShdw>
            </a:effectLst>
          </p:spPr>
        </p:pic>
        <p:pic>
          <p:nvPicPr>
            <p:cNvPr id="333" name="Google Shape;333;p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flipH="1">
              <a:off x="1582735" y="757100"/>
              <a:ext cx="5937760" cy="37171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39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679800" y="1100195"/>
            <a:ext cx="4832400" cy="215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 dirty="0"/>
              <a:t>Revoyons quelques techniques</a:t>
            </a:r>
            <a:endParaRPr sz="5333" dirty="0"/>
          </a:p>
        </p:txBody>
      </p:sp>
      <p:sp>
        <p:nvSpPr>
          <p:cNvPr id="335" name="Google Shape;335;p39"/>
          <p:cNvSpPr txBox="1"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4055531" y="2941457"/>
            <a:ext cx="2973829" cy="26525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" indent="0"/>
            <a:r>
              <a:rPr lang="fr-CA" dirty="0"/>
              <a:t>Les soins d’hygiène</a:t>
            </a:r>
          </a:p>
          <a:p>
            <a:pPr marL="60958" indent="0"/>
            <a:endParaRPr lang="fr-CA" dirty="0"/>
          </a:p>
          <a:p>
            <a:pPr marL="518147" indent="-457189" algn="l">
              <a:buFont typeface="+mj-lt"/>
              <a:buAutoNum type="arabicPeriod"/>
            </a:pPr>
            <a:r>
              <a:rPr lang="fr-CA" b="1" dirty="0"/>
              <a:t>Tenir un bébé</a:t>
            </a:r>
          </a:p>
          <a:p>
            <a:pPr marL="518147" indent="-457189" algn="l">
              <a:buFont typeface="+mj-lt"/>
              <a:buAutoNum type="arabicPeriod"/>
            </a:pPr>
            <a:r>
              <a:rPr lang="fr-CA" b="1" dirty="0"/>
              <a:t>Emmailloter un enfant</a:t>
            </a:r>
          </a:p>
          <a:p>
            <a:pPr marL="518147" indent="-457189" algn="l">
              <a:buFont typeface="+mj-lt"/>
              <a:buAutoNum type="arabicPeriod"/>
            </a:pPr>
            <a:r>
              <a:rPr lang="fr-CA" b="1" dirty="0"/>
              <a:t>Mettre une couche</a:t>
            </a:r>
          </a:p>
          <a:p>
            <a:pPr marL="60958" indent="0" algn="l"/>
            <a:endParaRPr lang="fr-CA" b="1" dirty="0"/>
          </a:p>
          <a:p>
            <a:pPr marL="0" indent="0"/>
            <a:endParaRPr dirty="0"/>
          </a:p>
        </p:txBody>
      </p:sp>
      <p:pic>
        <p:nvPicPr>
          <p:cNvPr id="336" name="Google Shape;336;p39"/>
          <p:cNvPicPr preferRelativeResize="0"/>
          <p:nvPr>
            <p:custDataLst>
              <p:tags r:id="rId4"/>
            </p:custDataLst>
          </p:nvPr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471001" y="1412049"/>
            <a:ext cx="2482628" cy="3452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9"/>
          <p:cNvPicPr preferRelativeResize="0"/>
          <p:nvPr>
            <p:custDataLst>
              <p:tags r:id="rId5"/>
            </p:custDataLst>
          </p:nvPr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10027334" y="4679800"/>
            <a:ext cx="1697207" cy="105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9"/>
          <p:cNvPicPr preferRelativeResize="0"/>
          <p:nvPr>
            <p:custDataLst>
              <p:tags r:id="rId6"/>
            </p:custDataLst>
          </p:nvPr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95631" y="1067421"/>
            <a:ext cx="897092" cy="6447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5;p39">
            <a:extLst>
              <a:ext uri="{FF2B5EF4-FFF2-40B4-BE49-F238E27FC236}">
                <a16:creationId xmlns:a16="http://schemas.microsoft.com/office/drawing/2014/main" id="{DBEEF530-1F36-ACB7-7017-0BC9303D951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7370333" y="2941456"/>
            <a:ext cx="3981200" cy="226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None/>
              <a:defRPr sz="1400" b="0" i="0" u="none" strike="noStrike" cap="none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60958" indent="0" defTabSz="1219170">
              <a:buClr>
                <a:srgbClr val="191919"/>
              </a:buClr>
            </a:pPr>
            <a:r>
              <a:rPr lang="fr-FR" sz="1867" kern="0" dirty="0">
                <a:solidFill>
                  <a:srgbClr val="191919"/>
                </a:solidFill>
              </a:rPr>
              <a:t>Administration des médicaments</a:t>
            </a:r>
          </a:p>
          <a:p>
            <a:pPr marL="60958" indent="0" defTabSz="1219170">
              <a:buClr>
                <a:srgbClr val="191919"/>
              </a:buClr>
            </a:pPr>
            <a:endParaRPr lang="fr-FR" sz="1867" kern="0" dirty="0">
              <a:solidFill>
                <a:srgbClr val="191919"/>
              </a:solidFill>
            </a:endParaRPr>
          </a:p>
          <a:p>
            <a:pPr marL="518147" indent="-457189" algn="l" defTabSz="1219170">
              <a:buClr>
                <a:srgbClr val="191919"/>
              </a:buClr>
              <a:buFont typeface="+mj-lt"/>
              <a:buAutoNum type="arabicPeriod"/>
            </a:pPr>
            <a:endParaRPr lang="fr-FR" sz="1867" b="1" kern="0" dirty="0">
              <a:solidFill>
                <a:srgbClr val="191919"/>
              </a:solidFill>
            </a:endParaRPr>
          </a:p>
          <a:p>
            <a:pPr marL="518147" indent="-457189" algn="l" defTabSz="1219170">
              <a:buClr>
                <a:srgbClr val="191919"/>
              </a:buClr>
              <a:buFont typeface="+mj-lt"/>
              <a:buAutoNum type="arabicPeriod"/>
            </a:pPr>
            <a:r>
              <a:rPr lang="fr-FR" sz="1867" b="1" kern="0" dirty="0">
                <a:solidFill>
                  <a:srgbClr val="191919"/>
                </a:solidFill>
              </a:rPr>
              <a:t>Hygiène nasale</a:t>
            </a:r>
          </a:p>
          <a:p>
            <a:pPr marL="518147" indent="-457189" algn="l" defTabSz="1219170">
              <a:buClr>
                <a:srgbClr val="191919"/>
              </a:buClr>
              <a:buFont typeface="+mj-lt"/>
              <a:buAutoNum type="arabicPeriod"/>
            </a:pPr>
            <a:r>
              <a:rPr lang="fr-FR" sz="1867" b="1" kern="0" dirty="0">
                <a:solidFill>
                  <a:srgbClr val="191919"/>
                </a:solidFill>
              </a:rPr>
              <a:t>Pompes avec </a:t>
            </a:r>
            <a:r>
              <a:rPr lang="fr-FR" sz="1867" b="1" kern="0" dirty="0" err="1">
                <a:solidFill>
                  <a:srgbClr val="191919"/>
                </a:solidFill>
              </a:rPr>
              <a:t>aérochambre</a:t>
            </a:r>
            <a:endParaRPr lang="fr-FR" sz="1867" b="1" kern="0" dirty="0">
              <a:solidFill>
                <a:srgbClr val="191919"/>
              </a:solidFill>
            </a:endParaRPr>
          </a:p>
          <a:p>
            <a:pPr marL="518147" indent="-457189" algn="l" defTabSz="1219170">
              <a:buClr>
                <a:srgbClr val="191919"/>
              </a:buClr>
              <a:buFont typeface="+mj-lt"/>
              <a:buAutoNum type="arabicPeriod"/>
            </a:pPr>
            <a:r>
              <a:rPr lang="fr-FR" sz="1867" b="1" kern="0" dirty="0">
                <a:solidFill>
                  <a:srgbClr val="191919"/>
                </a:solidFill>
              </a:rPr>
              <a:t>Médication</a:t>
            </a:r>
          </a:p>
          <a:p>
            <a:pPr marL="518147" indent="-457189" algn="l" defTabSz="1219170">
              <a:buClr>
                <a:srgbClr val="191919"/>
              </a:buClr>
              <a:buFont typeface="+mj-lt"/>
              <a:buAutoNum type="arabicPeriod"/>
            </a:pPr>
            <a:r>
              <a:rPr lang="fr-FR" sz="1867" b="1" kern="0" dirty="0">
                <a:solidFill>
                  <a:srgbClr val="191919"/>
                </a:solidFill>
              </a:rPr>
              <a:t>PV/Soluté</a:t>
            </a:r>
          </a:p>
          <a:p>
            <a:pPr marL="518147" indent="-457189" algn="l" defTabSz="1219170">
              <a:buClr>
                <a:srgbClr val="191919"/>
              </a:buClr>
              <a:buFont typeface="+mj-lt"/>
              <a:buAutoNum type="arabicPeriod"/>
            </a:pPr>
            <a:r>
              <a:rPr lang="fr-FR" sz="1867" b="1" kern="0" dirty="0">
                <a:solidFill>
                  <a:srgbClr val="191919"/>
                </a:solidFill>
              </a:rPr>
              <a:t>Aspiration des sécrétions/VRS</a:t>
            </a:r>
          </a:p>
          <a:p>
            <a:pPr marL="518147" indent="-457189" algn="l" defTabSz="1219170">
              <a:buClr>
                <a:srgbClr val="191919"/>
              </a:buClr>
              <a:buFont typeface="+mj-lt"/>
              <a:buAutoNum type="arabicPeriod"/>
            </a:pPr>
            <a:r>
              <a:rPr lang="fr-FR" sz="1867" b="1" kern="0" dirty="0">
                <a:solidFill>
                  <a:srgbClr val="191919"/>
                </a:solidFill>
              </a:rPr>
              <a:t>Prélèvements d’urine (U-Bag, KT)</a:t>
            </a:r>
          </a:p>
          <a:p>
            <a:pPr marL="60958" indent="0" algn="l" defTabSz="1219170">
              <a:buClr>
                <a:srgbClr val="191919"/>
              </a:buClr>
            </a:pPr>
            <a:endParaRPr lang="fr-FR" sz="1867" b="1" kern="0" dirty="0">
              <a:solidFill>
                <a:srgbClr val="191919"/>
              </a:solidFill>
            </a:endParaRPr>
          </a:p>
          <a:p>
            <a:pPr marL="0" indent="0" defTabSz="1219170">
              <a:buClr>
                <a:srgbClr val="191919"/>
              </a:buClr>
            </a:pPr>
            <a:endParaRPr lang="fr-FR" sz="1867" kern="0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0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07;p43">
            <a:extLst>
              <a:ext uri="{FF2B5EF4-FFF2-40B4-BE49-F238E27FC236}">
                <a16:creationId xmlns:a16="http://schemas.microsoft.com/office/drawing/2014/main" id="{F5AF6EBA-4CD3-5EEF-8967-923034F4894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960950" y="2172622"/>
            <a:ext cx="5882903" cy="5457229"/>
            <a:chOff x="4157800" y="25415"/>
            <a:chExt cx="4412177" cy="4092922"/>
          </a:xfrm>
        </p:grpSpPr>
        <p:grpSp>
          <p:nvGrpSpPr>
            <p:cNvPr id="5" name="Google Shape;408;p43">
              <a:extLst>
                <a:ext uri="{FF2B5EF4-FFF2-40B4-BE49-F238E27FC236}">
                  <a16:creationId xmlns:a16="http://schemas.microsoft.com/office/drawing/2014/main" id="{2B8509B0-5A7D-B689-5494-C8F048F62971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7" name="Google Shape;409;p43">
                <a:extLst>
                  <a:ext uri="{FF2B5EF4-FFF2-40B4-BE49-F238E27FC236}">
                    <a16:creationId xmlns:a16="http://schemas.microsoft.com/office/drawing/2014/main" id="{6B6BA677-492D-EA43-45BB-DCD4C2758565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8" name="Google Shape;410;p43">
                <a:extLst>
                  <a:ext uri="{FF2B5EF4-FFF2-40B4-BE49-F238E27FC236}">
                    <a16:creationId xmlns:a16="http://schemas.microsoft.com/office/drawing/2014/main" id="{9DF64934-4A1E-DC48-E267-12EA7124C135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6" name="Google Shape;411;p43">
              <a:extLst>
                <a:ext uri="{FF2B5EF4-FFF2-40B4-BE49-F238E27FC236}">
                  <a16:creationId xmlns:a16="http://schemas.microsoft.com/office/drawing/2014/main" id="{A3A809E6-BF56-1669-37F4-9040342FF8B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92737" y="404664"/>
            <a:ext cx="6859785" cy="10207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r-CA" b="1" dirty="0"/>
              <a:t>Admission sur le département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720375" y="1905000"/>
            <a:ext cx="8481151" cy="4267200"/>
          </a:xfrm>
        </p:spPr>
        <p:txBody>
          <a:bodyPr>
            <a:norm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fr-CA" dirty="0"/>
              <a:t>Évaluation de l’état général de l’enfant</a:t>
            </a:r>
          </a:p>
          <a:p>
            <a:pPr marL="457189" indent="-457189">
              <a:buFont typeface="+mj-lt"/>
              <a:buAutoNum type="arabicPeriod"/>
            </a:pPr>
            <a:r>
              <a:rPr lang="fr-CA" dirty="0"/>
              <a:t>Vérifier que l’enfant n’a pas d’allergie </a:t>
            </a:r>
          </a:p>
          <a:p>
            <a:pPr marL="457189" indent="-457189">
              <a:buFont typeface="+mj-lt"/>
              <a:buAutoNum type="arabicPeriod"/>
            </a:pPr>
            <a:r>
              <a:rPr lang="fr-CA" dirty="0"/>
              <a:t>Prise du poids en kg et de la taille en cm</a:t>
            </a:r>
          </a:p>
          <a:p>
            <a:pPr marL="457189" indent="-457189">
              <a:buFont typeface="+mj-lt"/>
              <a:buAutoNum type="arabicPeriod"/>
            </a:pPr>
            <a:r>
              <a:rPr lang="fr-CA" dirty="0"/>
              <a:t>Une infirmière ou infirmière auxiliaire procède à l’admission en complétant le formulaire </a:t>
            </a:r>
            <a:r>
              <a:rPr lang="fr-CA" i="1" dirty="0">
                <a:solidFill>
                  <a:schemeClr val="accent2"/>
                </a:solidFill>
              </a:rPr>
              <a:t>« Profil de l’usager pédiatrique à l’admission »</a:t>
            </a:r>
          </a:p>
          <a:p>
            <a:pPr marL="457189" indent="-457189">
              <a:buFont typeface="+mj-lt"/>
              <a:buAutoNum type="arabicPeriod"/>
            </a:pPr>
            <a:r>
              <a:rPr lang="fr-CA" dirty="0"/>
              <a:t>Identifier l’enfant+ parent PRN à l’aide d’un bracelet avant d’être conduit à son lit</a:t>
            </a:r>
          </a:p>
          <a:p>
            <a:pPr marL="457189" indent="-457189">
              <a:buFont typeface="+mj-lt"/>
              <a:buAutoNum type="arabicPeriod"/>
            </a:pPr>
            <a:endParaRPr lang="fr-CA" dirty="0"/>
          </a:p>
        </p:txBody>
      </p:sp>
      <p:grpSp>
        <p:nvGrpSpPr>
          <p:cNvPr id="9" name="Google Shape;250;p36">
            <a:extLst>
              <a:ext uri="{FF2B5EF4-FFF2-40B4-BE49-F238E27FC236}">
                <a16:creationId xmlns:a16="http://schemas.microsoft.com/office/drawing/2014/main" id="{49AFD73A-34E1-795B-4161-C103C50939EE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48843" y="4811241"/>
            <a:ext cx="1433400" cy="1522867"/>
            <a:chOff x="148550" y="3121674"/>
            <a:chExt cx="1075050" cy="1142150"/>
          </a:xfrm>
        </p:grpSpPr>
        <p:pic>
          <p:nvPicPr>
            <p:cNvPr id="10" name="Google Shape;251;p36">
              <a:extLst>
                <a:ext uri="{FF2B5EF4-FFF2-40B4-BE49-F238E27FC236}">
                  <a16:creationId xmlns:a16="http://schemas.microsoft.com/office/drawing/2014/main" id="{FA25CE51-E811-5864-88D4-37D16DE2E183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148550" y="3594590"/>
              <a:ext cx="1075050" cy="669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52;p36">
              <a:extLst>
                <a:ext uri="{FF2B5EF4-FFF2-40B4-BE49-F238E27FC236}">
                  <a16:creationId xmlns:a16="http://schemas.microsoft.com/office/drawing/2014/main" id="{1229795D-3643-2388-DC0F-0C1D7B98245A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02039" y="3121674"/>
              <a:ext cx="768067" cy="93661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0437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51968" y="175824"/>
            <a:ext cx="8183880" cy="105156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Inhalateurs</a:t>
            </a:r>
            <a:r>
              <a:rPr lang="fr-CA" dirty="0"/>
              <a:t> </a:t>
            </a:r>
            <a:r>
              <a:rPr lang="fr-CA" dirty="0">
                <a:solidFill>
                  <a:schemeClr val="bg1"/>
                </a:solidFill>
              </a:rPr>
              <a:t>et aérochambre</a:t>
            </a:r>
          </a:p>
        </p:txBody>
      </p:sp>
      <p:pic>
        <p:nvPicPr>
          <p:cNvPr id="5122" name="Picture 2" descr="http://www.generalfarmacia.com/167705-thickbox_default/pediatric-jaune-aerochambre-4-ann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85" y="2491841"/>
            <a:ext cx="1706176" cy="12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mifarma.es/media/catalog/product/cache/1/image/500x500/01e9daa4101afbbf11181aa1b71b272a/a/e/aerochamber_plus_mifarma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3" y="4439766"/>
            <a:ext cx="1549463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559896" y="1411640"/>
            <a:ext cx="170617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CA" sz="2400" dirty="0">
                <a:solidFill>
                  <a:srgbClr val="FF6600"/>
                </a:solidFill>
              </a:rPr>
              <a:t>0-18 mois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677150" y="3736008"/>
            <a:ext cx="154946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A" sz="2400" dirty="0">
                <a:solidFill>
                  <a:srgbClr val="FFC000"/>
                </a:solidFill>
              </a:rPr>
              <a:t>1 à 5 ans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24639" y="5634731"/>
            <a:ext cx="128198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A" sz="2400" dirty="0">
                <a:solidFill>
                  <a:srgbClr val="0070C0"/>
                </a:solidFill>
              </a:rPr>
              <a:t>5 ans +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03713" y="1251808"/>
            <a:ext cx="6158287" cy="37487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fr-CA" sz="2400" dirty="0"/>
              <a:t>Installer l’enfant en position assise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fr-CA" sz="2400" dirty="0"/>
              <a:t>Agiter l’aérosol doseur 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fr-CA" sz="2400" dirty="0"/>
              <a:t>Retirer le bouchon et l’insérer dans l’aérochambre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fr-CA" sz="2400" dirty="0"/>
              <a:t>Appliquer le masque de façon étanche sur le nez et la bouche 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fr-CA" sz="2400" dirty="0"/>
              <a:t>Appuyer sur la cartouche 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fr-CA" sz="2400" dirty="0"/>
              <a:t>S’assurer que l’enfant respire durant 6 inspirations (vérifier la membrane bouger, ne doit pas siffler)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fr-CA" sz="2400" dirty="0"/>
              <a:t>Retirer le masque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41798" y="5051834"/>
            <a:ext cx="4483666" cy="13388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CA" b="1" u="sng" dirty="0"/>
              <a:t>Ordre: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fr-CA" dirty="0"/>
              <a:t>Bronchodilatateurs</a:t>
            </a:r>
          </a:p>
          <a:p>
            <a:pPr>
              <a:lnSpc>
                <a:spcPct val="90000"/>
              </a:lnSpc>
            </a:pPr>
            <a:r>
              <a:rPr lang="fr-CA" dirty="0"/>
              <a:t>	</a:t>
            </a:r>
            <a:r>
              <a:rPr lang="fr-CA" b="1" dirty="0">
                <a:solidFill>
                  <a:srgbClr val="FF00FF"/>
                </a:solidFill>
              </a:rPr>
              <a:t>attendre 15 min si possible</a:t>
            </a:r>
          </a:p>
          <a:p>
            <a:pPr>
              <a:lnSpc>
                <a:spcPct val="90000"/>
              </a:lnSpc>
            </a:pPr>
            <a:r>
              <a:rPr lang="fr-CA" dirty="0"/>
              <a:t>2.     Corticostéroïdes</a:t>
            </a:r>
          </a:p>
          <a:p>
            <a:pPr>
              <a:lnSpc>
                <a:spcPct val="90000"/>
              </a:lnSpc>
            </a:pPr>
            <a:r>
              <a:rPr lang="fr-CA" dirty="0"/>
              <a:t>	</a:t>
            </a:r>
            <a:r>
              <a:rPr lang="fr-CA" b="1" dirty="0">
                <a:solidFill>
                  <a:srgbClr val="FF00FF"/>
                </a:solidFill>
              </a:rPr>
              <a:t>Rincer la bouche ou faire boire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032672" y="6411800"/>
            <a:ext cx="2415050" cy="3416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A" b="1" dirty="0">
                <a:solidFill>
                  <a:srgbClr val="00B050"/>
                </a:solidFill>
              </a:rPr>
              <a:t>30 sec entre q </a:t>
            </a:r>
            <a:r>
              <a:rPr lang="fr-CA" b="1" dirty="0" err="1">
                <a:solidFill>
                  <a:srgbClr val="00B050"/>
                </a:solidFill>
              </a:rPr>
              <a:t>inh</a:t>
            </a:r>
            <a:endParaRPr lang="fr-CA" b="1" dirty="0">
              <a:solidFill>
                <a:srgbClr val="00B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924639" y="3439160"/>
            <a:ext cx="103945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A" sz="2400" dirty="0">
                <a:solidFill>
                  <a:srgbClr val="FFC000"/>
                </a:solidFill>
              </a:rPr>
              <a:t>Jaune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046572" y="5312008"/>
            <a:ext cx="117338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A" sz="2400" dirty="0">
                <a:solidFill>
                  <a:srgbClr val="0070C0"/>
                </a:solidFill>
              </a:rPr>
              <a:t>Bleue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82" y="474506"/>
            <a:ext cx="1580605" cy="93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F5A2EFF-4000-C5BD-F4D9-DB6E5029DB10}"/>
              </a:ext>
            </a:extLst>
          </p:cNvPr>
          <p:cNvSpPr txBox="1"/>
          <p:nvPr/>
        </p:nvSpPr>
        <p:spPr>
          <a:xfrm>
            <a:off x="9710968" y="4439766"/>
            <a:ext cx="20585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https://www.chusj.org/fr/Soins-services/A/Asthme/Enfants-et-familles/Documentation-et-videos/Videos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265354" y="1164405"/>
            <a:ext cx="901603" cy="32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r-CA" sz="1600" dirty="0">
                <a:solidFill>
                  <a:srgbClr val="FF0000"/>
                </a:solidFill>
              </a:rPr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295396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La bible des suppositoires du PharmachienLe Pharmachien - Mozilla Firefox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" t="9801" r="12987"/>
          <a:stretch/>
        </p:blipFill>
        <p:spPr>
          <a:xfrm>
            <a:off x="1847529" y="836712"/>
            <a:ext cx="8615645" cy="5134312"/>
          </a:xfrm>
        </p:spPr>
      </p:pic>
    </p:spTree>
    <p:extLst>
      <p:ext uri="{BB962C8B-B14F-4D97-AF65-F5344CB8AC3E}">
        <p14:creationId xmlns:p14="http://schemas.microsoft.com/office/powerpoint/2010/main" val="407989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07;p43">
            <a:extLst>
              <a:ext uri="{FF2B5EF4-FFF2-40B4-BE49-F238E27FC236}">
                <a16:creationId xmlns:a16="http://schemas.microsoft.com/office/drawing/2014/main" id="{8DBE82C2-144C-914C-230D-E70D9FD6CDF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302736" y="1857066"/>
            <a:ext cx="5882903" cy="5457229"/>
            <a:chOff x="4157800" y="25415"/>
            <a:chExt cx="4412177" cy="4092922"/>
          </a:xfrm>
        </p:grpSpPr>
        <p:grpSp>
          <p:nvGrpSpPr>
            <p:cNvPr id="5" name="Google Shape;408;p43">
              <a:extLst>
                <a:ext uri="{FF2B5EF4-FFF2-40B4-BE49-F238E27FC236}">
                  <a16:creationId xmlns:a16="http://schemas.microsoft.com/office/drawing/2014/main" id="{DCCF2774-2B99-05B9-0CD1-770799A5D28C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7" name="Google Shape;409;p43">
                <a:extLst>
                  <a:ext uri="{FF2B5EF4-FFF2-40B4-BE49-F238E27FC236}">
                    <a16:creationId xmlns:a16="http://schemas.microsoft.com/office/drawing/2014/main" id="{FD064B80-E9F5-48FA-A812-88D5334C5355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8" name="Google Shape;410;p43">
                <a:extLst>
                  <a:ext uri="{FF2B5EF4-FFF2-40B4-BE49-F238E27FC236}">
                    <a16:creationId xmlns:a16="http://schemas.microsoft.com/office/drawing/2014/main" id="{A034BEB6-8E22-7659-8ECC-4D81096741BA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6" name="Google Shape;411;p43">
              <a:extLst>
                <a:ext uri="{FF2B5EF4-FFF2-40B4-BE49-F238E27FC236}">
                  <a16:creationId xmlns:a16="http://schemas.microsoft.com/office/drawing/2014/main" id="{957C2CBF-F183-F480-2B60-14FC642F7430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38717" y="404664"/>
            <a:ext cx="6859785" cy="1020763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fr-CA" b="1" dirty="0"/>
              <a:t>Peser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669933" y="1556792"/>
            <a:ext cx="7805520" cy="4267200"/>
          </a:xfrm>
        </p:spPr>
        <p:txBody>
          <a:bodyPr/>
          <a:lstStyle/>
          <a:p>
            <a:pPr marL="0" indent="0" algn="ctr">
              <a:buNone/>
            </a:pPr>
            <a:r>
              <a:rPr lang="fr-CA" b="1" dirty="0">
                <a:solidFill>
                  <a:schemeClr val="accent2"/>
                </a:solidFill>
              </a:rPr>
              <a:t>Pourquoi est-il important de peser et mesurer l’enfant ? </a:t>
            </a:r>
          </a:p>
          <a:p>
            <a:pPr>
              <a:buFontTx/>
              <a:buChar char="-"/>
            </a:pPr>
            <a:r>
              <a:rPr lang="fr-CA" dirty="0">
                <a:solidFill>
                  <a:schemeClr val="tx1"/>
                </a:solidFill>
              </a:rPr>
              <a:t>Évaluer les besoins nutritionnels (Boit bien)</a:t>
            </a:r>
          </a:p>
          <a:p>
            <a:pPr>
              <a:buFontTx/>
              <a:buChar char="-"/>
            </a:pPr>
            <a:r>
              <a:rPr lang="fr-CA" dirty="0">
                <a:solidFill>
                  <a:schemeClr val="tx1"/>
                </a:solidFill>
              </a:rPr>
              <a:t>Évaluer une déshydratation (V-Diarrhées) </a:t>
            </a:r>
          </a:p>
          <a:p>
            <a:pPr>
              <a:buFontTx/>
              <a:buChar char="-"/>
            </a:pPr>
            <a:r>
              <a:rPr lang="fr-CA" b="1" dirty="0">
                <a:solidFill>
                  <a:schemeClr val="tx1"/>
                </a:solidFill>
              </a:rPr>
              <a:t>Déterminer la bonne dose de médicament à administrer </a:t>
            </a:r>
          </a:p>
        </p:txBody>
      </p:sp>
      <p:pic>
        <p:nvPicPr>
          <p:cNvPr id="4098" name="Picture 2" descr="http://www.dufortlavigne.com/system/product/image/sec35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118" y="4220105"/>
            <a:ext cx="3084191" cy="22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atalog.sears.ca/wcsstore/MasterCatalog/images/catalog/Product_437/std_lang_all/40/_p/606_57140_P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01" y="4110175"/>
            <a:ext cx="2309763" cy="24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4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407;p43">
            <a:extLst>
              <a:ext uri="{FF2B5EF4-FFF2-40B4-BE49-F238E27FC236}">
                <a16:creationId xmlns:a16="http://schemas.microsoft.com/office/drawing/2014/main" id="{17F784A6-A6C3-C24C-AD74-50BA4775E51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63549" y="652157"/>
            <a:ext cx="2602753" cy="2517660"/>
            <a:chOff x="4157800" y="25415"/>
            <a:chExt cx="4412177" cy="4092922"/>
          </a:xfrm>
        </p:grpSpPr>
        <p:grpSp>
          <p:nvGrpSpPr>
            <p:cNvPr id="9" name="Google Shape;408;p43">
              <a:extLst>
                <a:ext uri="{FF2B5EF4-FFF2-40B4-BE49-F238E27FC236}">
                  <a16:creationId xmlns:a16="http://schemas.microsoft.com/office/drawing/2014/main" id="{880B41AC-EB47-63BF-9DF6-51D7666D36FD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11" name="Google Shape;409;p43">
                <a:extLst>
                  <a:ext uri="{FF2B5EF4-FFF2-40B4-BE49-F238E27FC236}">
                    <a16:creationId xmlns:a16="http://schemas.microsoft.com/office/drawing/2014/main" id="{976D2D10-A2A3-34F0-0C6A-3D6FC4162025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2" name="Google Shape;410;p43">
                <a:extLst>
                  <a:ext uri="{FF2B5EF4-FFF2-40B4-BE49-F238E27FC236}">
                    <a16:creationId xmlns:a16="http://schemas.microsoft.com/office/drawing/2014/main" id="{2020D5B2-698A-213E-4394-9B3E43430017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10" name="Google Shape;411;p43">
              <a:extLst>
                <a:ext uri="{FF2B5EF4-FFF2-40B4-BE49-F238E27FC236}">
                  <a16:creationId xmlns:a16="http://schemas.microsoft.com/office/drawing/2014/main" id="{7A7F438A-460C-63EA-5EE6-BA01AF5E1C5B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oogle Shape;407;p43">
            <a:extLst>
              <a:ext uri="{FF2B5EF4-FFF2-40B4-BE49-F238E27FC236}">
                <a16:creationId xmlns:a16="http://schemas.microsoft.com/office/drawing/2014/main" id="{25362AFB-06F4-4426-84FB-FDFDCF57B7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7102223" y="-237091"/>
            <a:ext cx="5882903" cy="5457229"/>
            <a:chOff x="4157800" y="25415"/>
            <a:chExt cx="4412177" cy="4092922"/>
          </a:xfrm>
        </p:grpSpPr>
        <p:grpSp>
          <p:nvGrpSpPr>
            <p:cNvPr id="4" name="Google Shape;408;p43">
              <a:extLst>
                <a:ext uri="{FF2B5EF4-FFF2-40B4-BE49-F238E27FC236}">
                  <a16:creationId xmlns:a16="http://schemas.microsoft.com/office/drawing/2014/main" id="{81CF7D39-4B97-B3EF-BAD5-54C5D4323920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6" name="Google Shape;409;p43">
                <a:extLst>
                  <a:ext uri="{FF2B5EF4-FFF2-40B4-BE49-F238E27FC236}">
                    <a16:creationId xmlns:a16="http://schemas.microsoft.com/office/drawing/2014/main" id="{27838FB3-DB84-6141-696B-2DF8D3BD7644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7" name="Google Shape;410;p43">
                <a:extLst>
                  <a:ext uri="{FF2B5EF4-FFF2-40B4-BE49-F238E27FC236}">
                    <a16:creationId xmlns:a16="http://schemas.microsoft.com/office/drawing/2014/main" id="{3D89AF6A-C7F5-C2C4-C7C9-013F04C7B5AE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5" name="Google Shape;411;p43">
              <a:extLst>
                <a:ext uri="{FF2B5EF4-FFF2-40B4-BE49-F238E27FC236}">
                  <a16:creationId xmlns:a16="http://schemas.microsoft.com/office/drawing/2014/main" id="{932C4778-A002-80EB-3E7F-3A5E575CD87B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r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638717" y="404664"/>
            <a:ext cx="6859785" cy="1020763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fr-CA" b="1" dirty="0"/>
              <a:t>Mesurer </a:t>
            </a:r>
          </a:p>
        </p:txBody>
      </p:sp>
      <p:pic>
        <p:nvPicPr>
          <p:cNvPr id="5122" name="Picture 2" descr="http://msi.aqesss.qc.ca/msi/1726/images/mesure%20du%20nourrisson%20Finale%20sur%20table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"/>
          <a:stretch/>
        </p:blipFill>
        <p:spPr bwMode="auto">
          <a:xfrm>
            <a:off x="1990477" y="1468632"/>
            <a:ext cx="3491095" cy="4863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èse-personnes mécanique à colonne Health-O-Meter ProSeries avec règle pour mesurer la hauteur.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42" y="2132856"/>
            <a:ext cx="2598639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confectionstroy.com/images/ruban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01" y="3212977"/>
            <a:ext cx="2965428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2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07;p43">
            <a:extLst>
              <a:ext uri="{FF2B5EF4-FFF2-40B4-BE49-F238E27FC236}">
                <a16:creationId xmlns:a16="http://schemas.microsoft.com/office/drawing/2014/main" id="{D25BB8CC-60AC-D877-3979-FBB26F878FE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233612" y="-1200135"/>
            <a:ext cx="5882903" cy="5457229"/>
            <a:chOff x="4157800" y="25415"/>
            <a:chExt cx="4412177" cy="4092922"/>
          </a:xfrm>
        </p:grpSpPr>
        <p:grpSp>
          <p:nvGrpSpPr>
            <p:cNvPr id="6" name="Google Shape;408;p43">
              <a:extLst>
                <a:ext uri="{FF2B5EF4-FFF2-40B4-BE49-F238E27FC236}">
                  <a16:creationId xmlns:a16="http://schemas.microsoft.com/office/drawing/2014/main" id="{01991041-CCB6-DF01-EF5B-17FE70FFDAB6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8" name="Google Shape;409;p43">
                <a:extLst>
                  <a:ext uri="{FF2B5EF4-FFF2-40B4-BE49-F238E27FC236}">
                    <a16:creationId xmlns:a16="http://schemas.microsoft.com/office/drawing/2014/main" id="{C1C48719-E149-6ADA-F23B-7E96513A5739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9" name="Google Shape;410;p43">
                <a:extLst>
                  <a:ext uri="{FF2B5EF4-FFF2-40B4-BE49-F238E27FC236}">
                    <a16:creationId xmlns:a16="http://schemas.microsoft.com/office/drawing/2014/main" id="{6DB319B3-AACF-44E5-7875-5A0356DBD011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7" name="Google Shape;411;p43">
              <a:extLst>
                <a:ext uri="{FF2B5EF4-FFF2-40B4-BE49-F238E27FC236}">
                  <a16:creationId xmlns:a16="http://schemas.microsoft.com/office/drawing/2014/main" id="{978AC8DE-AB68-A806-4DB6-4CB9170F665A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38717" y="404664"/>
            <a:ext cx="6859785" cy="1020763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fr-CA" b="1" dirty="0"/>
              <a:t>Périmètre crânien </a:t>
            </a:r>
          </a:p>
        </p:txBody>
      </p:sp>
      <p:pic>
        <p:nvPicPr>
          <p:cNvPr id="6146" name="Picture 2" descr="http://msi.aqesss.qc.ca/msi/75/images/p%C3%A9rim%C3%A8tre%20cr%C3%A2nie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476" y="2204864"/>
            <a:ext cx="270100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>
            <p:custDataLst>
              <p:tags r:id="rId4"/>
            </p:custDataLst>
          </p:nvPr>
        </p:nvSpPr>
        <p:spPr>
          <a:xfrm>
            <a:off x="5069621" y="2348881"/>
            <a:ext cx="4570809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891" indent="-342891" defTabSz="121917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fr-CA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Installer en décubitus dorsal</a:t>
            </a:r>
          </a:p>
          <a:p>
            <a:pPr marL="342891" indent="-342891" defTabSz="121917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fr-CA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Glisser le ruban à mesurer à l'arrière de la tête de l'enfant au niveau de la partie la plus bombée à l'arrière de la tête (occipital) pour revenir de l'autre côté vers l'avant en passant juste au-dessus des yeux</a:t>
            </a:r>
          </a:p>
          <a:p>
            <a:pPr marL="342891" indent="-342891" defTabSz="121917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fr-CA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Mesurer en cm</a:t>
            </a:r>
          </a:p>
        </p:txBody>
      </p:sp>
      <p:sp>
        <p:nvSpPr>
          <p:cNvPr id="5" name="ZoneTexte 4"/>
          <p:cNvSpPr txBox="1"/>
          <p:nvPr>
            <p:custDataLst>
              <p:tags r:id="rId5"/>
            </p:custDataLst>
          </p:nvPr>
        </p:nvSpPr>
        <p:spPr>
          <a:xfrm>
            <a:off x="9172353" y="5805264"/>
            <a:ext cx="2592963" cy="7571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fr-CA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À faire jusqu’à 1an</a:t>
            </a:r>
          </a:p>
        </p:txBody>
      </p:sp>
    </p:spTree>
    <p:extLst>
      <p:ext uri="{BB962C8B-B14F-4D97-AF65-F5344CB8AC3E}">
        <p14:creationId xmlns:p14="http://schemas.microsoft.com/office/powerpoint/2010/main" val="267818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407;p43">
            <a:extLst>
              <a:ext uri="{FF2B5EF4-FFF2-40B4-BE49-F238E27FC236}">
                <a16:creationId xmlns:a16="http://schemas.microsoft.com/office/drawing/2014/main" id="{9221DD2F-EAF1-0AC8-BF3A-A45C3924B9E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797376" y="-883791"/>
            <a:ext cx="5882903" cy="5457229"/>
            <a:chOff x="4157800" y="25415"/>
            <a:chExt cx="4412177" cy="4092922"/>
          </a:xfrm>
        </p:grpSpPr>
        <p:grpSp>
          <p:nvGrpSpPr>
            <p:cNvPr id="8" name="Google Shape;408;p43">
              <a:extLst>
                <a:ext uri="{FF2B5EF4-FFF2-40B4-BE49-F238E27FC236}">
                  <a16:creationId xmlns:a16="http://schemas.microsoft.com/office/drawing/2014/main" id="{F86B77E7-E58C-C2D7-12F0-76000E758CCA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10" name="Google Shape;409;p43">
                <a:extLst>
                  <a:ext uri="{FF2B5EF4-FFF2-40B4-BE49-F238E27FC236}">
                    <a16:creationId xmlns:a16="http://schemas.microsoft.com/office/drawing/2014/main" id="{18925785-E164-0829-F71A-1BC2AFAF4386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1" name="Google Shape;410;p43">
                <a:extLst>
                  <a:ext uri="{FF2B5EF4-FFF2-40B4-BE49-F238E27FC236}">
                    <a16:creationId xmlns:a16="http://schemas.microsoft.com/office/drawing/2014/main" id="{789553E2-7DBC-B957-C8F2-B60C2A8D3085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9" name="Google Shape;411;p43">
              <a:extLst>
                <a:ext uri="{FF2B5EF4-FFF2-40B4-BE49-F238E27FC236}">
                  <a16:creationId xmlns:a16="http://schemas.microsoft.com/office/drawing/2014/main" id="{D78A4372-DCBE-E613-0A47-BED35C79392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11387" y="130611"/>
            <a:ext cx="8183880" cy="105156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r-CA" b="1" dirty="0"/>
              <a:t>Les signes vitaux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828415" y="1844824"/>
            <a:ext cx="7643460" cy="4882565"/>
          </a:xfrm>
        </p:spPr>
        <p:txBody>
          <a:bodyPr>
            <a:normAutofit lnSpcReduction="10000"/>
          </a:bodyPr>
          <a:lstStyle/>
          <a:p>
            <a:r>
              <a:rPr lang="fr-CA" dirty="0"/>
              <a:t>Les signes vitaux sont primordiaux en pédiatrie. Il faut être sûr à 100 % de nos données, car elles peuvent influencer les décisions médicales. Ex: </a:t>
            </a:r>
            <a:r>
              <a:rPr lang="fr-CA" dirty="0" err="1"/>
              <a:t>adm</a:t>
            </a:r>
            <a:r>
              <a:rPr lang="fr-CA" dirty="0"/>
              <a:t>. </a:t>
            </a:r>
            <a:r>
              <a:rPr lang="fr-CA" dirty="0" err="1"/>
              <a:t>ventolin</a:t>
            </a:r>
            <a:r>
              <a:rPr lang="fr-CA" dirty="0"/>
              <a:t>, O2</a:t>
            </a:r>
          </a:p>
          <a:p>
            <a:pPr lvl="1"/>
            <a:r>
              <a:rPr lang="fr-FR" dirty="0"/>
              <a:t>Qu’est ce que je prends ?</a:t>
            </a:r>
          </a:p>
          <a:p>
            <a:pPr marL="795847" lvl="1" indent="0">
              <a:buNone/>
            </a:pPr>
            <a:endParaRPr lang="fr-CA" dirty="0"/>
          </a:p>
          <a:p>
            <a:pPr>
              <a:buFont typeface="Wingdings" pitchFamily="2" charset="2"/>
              <a:buChar char="q"/>
            </a:pPr>
            <a:r>
              <a:rPr lang="fr-CA" sz="3200" b="1" dirty="0">
                <a:solidFill>
                  <a:schemeClr val="accent2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Température </a:t>
            </a:r>
          </a:p>
          <a:p>
            <a:pPr>
              <a:buFont typeface="Wingdings" pitchFamily="2" charset="2"/>
              <a:buChar char="q"/>
            </a:pPr>
            <a:r>
              <a:rPr lang="fr-CA" sz="3200" b="1" dirty="0">
                <a:solidFill>
                  <a:schemeClr val="accent2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Pouls</a:t>
            </a:r>
          </a:p>
          <a:p>
            <a:pPr>
              <a:buFont typeface="Wingdings" pitchFamily="2" charset="2"/>
              <a:buChar char="q"/>
            </a:pPr>
            <a:r>
              <a:rPr lang="fr-CA" sz="3200" b="1" dirty="0">
                <a:solidFill>
                  <a:schemeClr val="accent2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Tension artérielle</a:t>
            </a:r>
          </a:p>
          <a:p>
            <a:pPr>
              <a:buFont typeface="Wingdings" pitchFamily="2" charset="2"/>
              <a:buChar char="q"/>
            </a:pPr>
            <a:r>
              <a:rPr lang="fr-CA" sz="3200" b="1" dirty="0">
                <a:solidFill>
                  <a:schemeClr val="accent2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Saturation</a:t>
            </a:r>
          </a:p>
          <a:p>
            <a:pPr>
              <a:buFont typeface="Wingdings" pitchFamily="2" charset="2"/>
              <a:buChar char="q"/>
            </a:pPr>
            <a:r>
              <a:rPr lang="fr-CA" sz="3200" b="1" dirty="0">
                <a:solidFill>
                  <a:schemeClr val="accent2"/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Respiration </a:t>
            </a:r>
          </a:p>
        </p:txBody>
      </p:sp>
      <p:sp>
        <p:nvSpPr>
          <p:cNvPr id="4" name="ZoneTexte 3"/>
          <p:cNvSpPr txBox="1"/>
          <p:nvPr>
            <p:custDataLst>
              <p:tags r:id="rId4"/>
            </p:custDataLst>
          </p:nvPr>
        </p:nvSpPr>
        <p:spPr>
          <a:xfrm>
            <a:off x="7106475" y="4005066"/>
            <a:ext cx="3187184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342891" indent="-342891" defTabSz="1219170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fr-CA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Le choix des appareils varie selon l’âge de l’enfant</a:t>
            </a:r>
          </a:p>
          <a:p>
            <a:pPr marL="342891" indent="-342891" defTabSz="1219170">
              <a:lnSpc>
                <a:spcPct val="9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fr-CA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Toujours valider les résultats avec le tableau des normalités selon l’âge.</a:t>
            </a:r>
          </a:p>
        </p:txBody>
      </p:sp>
      <p:sp>
        <p:nvSpPr>
          <p:cNvPr id="5" name="ZoneTexte 4"/>
          <p:cNvSpPr txBox="1"/>
          <p:nvPr>
            <p:custDataLst>
              <p:tags r:id="rId5"/>
            </p:custDataLst>
          </p:nvPr>
        </p:nvSpPr>
        <p:spPr>
          <a:xfrm rot="21047967">
            <a:off x="1676539" y="1212793"/>
            <a:ext cx="2376883" cy="46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fr-CA" sz="2667" b="1" kern="0" dirty="0">
                <a:solidFill>
                  <a:srgbClr val="4969D8"/>
                </a:solidFill>
                <a:latin typeface="Amatic SC" panose="00000500000000000000" pitchFamily="2" charset="-79"/>
                <a:cs typeface="Amatic SC" panose="00000500000000000000" pitchFamily="2" charset="-79"/>
                <a:sym typeface="Arial"/>
              </a:rPr>
              <a:t>Feuille signes vitaux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3BCF31B-7C2D-2079-355C-22C7B0547D2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659327" y="2650253"/>
            <a:ext cx="4081479" cy="2165872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fr-CA" sz="1867" kern="0" dirty="0">
                <a:solidFill>
                  <a:srgbClr val="FFFFFF"/>
                </a:solidFill>
                <a:latin typeface="Arial"/>
                <a:sym typeface="Arial"/>
              </a:rPr>
              <a:t>Dans quel ordre dois-je les faire?</a:t>
            </a:r>
          </a:p>
        </p:txBody>
      </p:sp>
    </p:spTree>
    <p:extLst>
      <p:ext uri="{BB962C8B-B14F-4D97-AF65-F5344CB8AC3E}">
        <p14:creationId xmlns:p14="http://schemas.microsoft.com/office/powerpoint/2010/main" val="38790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92737" y="476672"/>
            <a:ext cx="6859785" cy="85010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r-CA" b="1" dirty="0"/>
              <a:t>Ordre des SV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678194" y="1628800"/>
            <a:ext cx="8496161" cy="4187952"/>
          </a:xfrm>
        </p:spPr>
        <p:txBody>
          <a:bodyPr/>
          <a:lstStyle/>
          <a:p>
            <a:pPr marL="514338" indent="-514338">
              <a:buFont typeface="+mj-lt"/>
              <a:buAutoNum type="arabicPeriod"/>
            </a:pPr>
            <a:r>
              <a:rPr lang="fr-CA" sz="3200" dirty="0"/>
              <a:t>Auscultation</a:t>
            </a:r>
          </a:p>
          <a:p>
            <a:pPr marL="514338" indent="-514338">
              <a:buFont typeface="+mj-lt"/>
              <a:buAutoNum type="arabicPeriod"/>
            </a:pPr>
            <a:r>
              <a:rPr lang="fr-CA" sz="3200" dirty="0"/>
              <a:t>Respiration</a:t>
            </a:r>
          </a:p>
          <a:p>
            <a:pPr marL="514338" indent="-514338">
              <a:buFont typeface="+mj-lt"/>
              <a:buAutoNum type="arabicPeriod"/>
            </a:pPr>
            <a:r>
              <a:rPr lang="fr-CA" sz="3200" dirty="0"/>
              <a:t>Pouls</a:t>
            </a:r>
          </a:p>
          <a:p>
            <a:pPr marL="514338" indent="-514338">
              <a:buFont typeface="+mj-lt"/>
              <a:buAutoNum type="arabicPeriod"/>
            </a:pPr>
            <a:r>
              <a:rPr lang="fr-CA" sz="3200" dirty="0"/>
              <a:t>Saturation</a:t>
            </a:r>
          </a:p>
          <a:p>
            <a:pPr marL="514338" indent="-514338">
              <a:buFont typeface="+mj-lt"/>
              <a:buAutoNum type="arabicPeriod"/>
            </a:pPr>
            <a:r>
              <a:rPr lang="fr-CA" sz="3200" dirty="0"/>
              <a:t>Tension artérielle</a:t>
            </a:r>
          </a:p>
          <a:p>
            <a:pPr marL="514338" indent="-514338">
              <a:buFont typeface="+mj-lt"/>
              <a:buAutoNum type="arabicPeriod"/>
            </a:pPr>
            <a:r>
              <a:rPr lang="fr-CA" sz="3200" dirty="0"/>
              <a:t>Température</a:t>
            </a:r>
          </a:p>
        </p:txBody>
      </p:sp>
      <p:cxnSp>
        <p:nvCxnSpPr>
          <p:cNvPr id="6" name="Connecteur droit avec flèche 5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6397584" y="2759228"/>
            <a:ext cx="0" cy="1417112"/>
          </a:xfrm>
          <a:prstGeom prst="straightConnector1">
            <a:avLst/>
          </a:prstGeom>
          <a:ln w="25400">
            <a:solidFill>
              <a:schemeClr val="accent2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5560273" y="4373651"/>
            <a:ext cx="1674623" cy="7571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CA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Plus invasif </a:t>
            </a:r>
          </a:p>
        </p:txBody>
      </p:sp>
      <p:pic>
        <p:nvPicPr>
          <p:cNvPr id="5" name="Google Shape;746;p58">
            <a:extLst>
              <a:ext uri="{FF2B5EF4-FFF2-40B4-BE49-F238E27FC236}">
                <a16:creationId xmlns:a16="http://schemas.microsoft.com/office/drawing/2014/main" id="{BB42D4F9-C44D-FA05-0E44-474D89D831BD}"/>
              </a:ext>
            </a:extLst>
          </p:cNvPr>
          <p:cNvPicPr preferRelativeResize="0"/>
          <p:nvPr>
            <p:custDataLst>
              <p:tags r:id="rId5"/>
            </p:custDataLst>
          </p:nvPr>
        </p:nvPicPr>
        <p:blipFill rotWithShape="1">
          <a:blip r:embed="rId9">
            <a:alphaModFix/>
          </a:blip>
          <a:srcRect b="-674"/>
          <a:stretch/>
        </p:blipFill>
        <p:spPr>
          <a:xfrm>
            <a:off x="7257433" y="1132673"/>
            <a:ext cx="1674623" cy="1626556"/>
          </a:xfrm>
          <a:prstGeom prst="rect">
            <a:avLst/>
          </a:prstGeom>
          <a:noFill/>
          <a:ln>
            <a:noFill/>
          </a:ln>
          <a:effectLst>
            <a:outerShdw blurRad="42863" dist="19050" dir="3480000" algn="bl" rotWithShape="0">
              <a:schemeClr val="lt2">
                <a:alpha val="90000"/>
              </a:schemeClr>
            </a:outerShdw>
          </a:effectLst>
        </p:spPr>
      </p:pic>
      <p:sp>
        <p:nvSpPr>
          <p:cNvPr id="2" name="ZoneTexte 1"/>
          <p:cNvSpPr txBox="1"/>
          <p:nvPr>
            <p:custDataLst>
              <p:tags r:id="rId6"/>
            </p:custDataLst>
          </p:nvPr>
        </p:nvSpPr>
        <p:spPr>
          <a:xfrm>
            <a:off x="5560274" y="1694155"/>
            <a:ext cx="1674623" cy="75713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</a:pPr>
            <a:r>
              <a:rPr lang="fr-CA" sz="24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Moins invasif </a:t>
            </a:r>
          </a:p>
        </p:txBody>
      </p:sp>
      <p:grpSp>
        <p:nvGrpSpPr>
          <p:cNvPr id="9" name="Google Shape;407;p43">
            <a:extLst>
              <a:ext uri="{FF2B5EF4-FFF2-40B4-BE49-F238E27FC236}">
                <a16:creationId xmlns:a16="http://schemas.microsoft.com/office/drawing/2014/main" id="{2FE568E7-7BB8-D381-9A5C-F519923DFC96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6397583" y="0"/>
            <a:ext cx="5882903" cy="5457229"/>
            <a:chOff x="4157800" y="25415"/>
            <a:chExt cx="4412177" cy="4092922"/>
          </a:xfrm>
        </p:grpSpPr>
        <p:grpSp>
          <p:nvGrpSpPr>
            <p:cNvPr id="10" name="Google Shape;408;p43">
              <a:extLst>
                <a:ext uri="{FF2B5EF4-FFF2-40B4-BE49-F238E27FC236}">
                  <a16:creationId xmlns:a16="http://schemas.microsoft.com/office/drawing/2014/main" id="{7E022633-49DF-D631-18C9-33584962E795}"/>
                </a:ext>
              </a:extLst>
            </p:cNvPr>
            <p:cNvGrpSpPr/>
            <p:nvPr/>
          </p:nvGrpSpPr>
          <p:grpSpPr>
            <a:xfrm>
              <a:off x="4157800" y="25415"/>
              <a:ext cx="4412177" cy="4092922"/>
              <a:chOff x="4157800" y="25415"/>
              <a:chExt cx="4412177" cy="4092922"/>
            </a:xfrm>
          </p:grpSpPr>
          <p:sp>
            <p:nvSpPr>
              <p:cNvPr id="12" name="Google Shape;409;p43">
                <a:extLst>
                  <a:ext uri="{FF2B5EF4-FFF2-40B4-BE49-F238E27FC236}">
                    <a16:creationId xmlns:a16="http://schemas.microsoft.com/office/drawing/2014/main" id="{2FBB6390-BB54-65CE-DB3F-63BB8584FC45}"/>
                  </a:ext>
                </a:extLst>
              </p:cNvPr>
              <p:cNvSpPr/>
              <p:nvPr/>
            </p:nvSpPr>
            <p:spPr>
              <a:xfrm rot="-1006303">
                <a:off x="4469121" y="1170184"/>
                <a:ext cx="3789535" cy="2465364"/>
              </a:xfrm>
              <a:custGeom>
                <a:avLst/>
                <a:gdLst/>
                <a:ahLst/>
                <a:cxnLst/>
                <a:rect l="l" t="t" r="r" b="b"/>
                <a:pathLst>
                  <a:path w="140961" h="98845" extrusionOk="0">
                    <a:moveTo>
                      <a:pt x="28873" y="28826"/>
                    </a:moveTo>
                    <a:cubicBezTo>
                      <a:pt x="31492" y="25824"/>
                      <a:pt x="33536" y="16817"/>
                      <a:pt x="36155" y="12729"/>
                    </a:cubicBezTo>
                    <a:cubicBezTo>
                      <a:pt x="38774" y="8641"/>
                      <a:pt x="41202" y="6405"/>
                      <a:pt x="44587" y="4297"/>
                    </a:cubicBezTo>
                    <a:cubicBezTo>
                      <a:pt x="47973" y="2189"/>
                      <a:pt x="52316" y="464"/>
                      <a:pt x="56468" y="81"/>
                    </a:cubicBezTo>
                    <a:cubicBezTo>
                      <a:pt x="60620" y="-302"/>
                      <a:pt x="65475" y="725"/>
                      <a:pt x="69499" y="1998"/>
                    </a:cubicBezTo>
                    <a:cubicBezTo>
                      <a:pt x="73523" y="3271"/>
                      <a:pt x="77740" y="5481"/>
                      <a:pt x="80614" y="7717"/>
                    </a:cubicBezTo>
                    <a:cubicBezTo>
                      <a:pt x="83489" y="9953"/>
                      <a:pt x="83935" y="14385"/>
                      <a:pt x="86746" y="15412"/>
                    </a:cubicBezTo>
                    <a:cubicBezTo>
                      <a:pt x="89557" y="16439"/>
                      <a:pt x="93454" y="13176"/>
                      <a:pt x="97478" y="13879"/>
                    </a:cubicBezTo>
                    <a:cubicBezTo>
                      <a:pt x="101502" y="14582"/>
                      <a:pt x="107634" y="16945"/>
                      <a:pt x="110892" y="19628"/>
                    </a:cubicBezTo>
                    <a:cubicBezTo>
                      <a:pt x="114150" y="22311"/>
                      <a:pt x="115235" y="26143"/>
                      <a:pt x="117024" y="29976"/>
                    </a:cubicBezTo>
                    <a:cubicBezTo>
                      <a:pt x="118813" y="33809"/>
                      <a:pt x="120474" y="38855"/>
                      <a:pt x="121624" y="42624"/>
                    </a:cubicBezTo>
                    <a:cubicBezTo>
                      <a:pt x="122774" y="46393"/>
                      <a:pt x="122262" y="49906"/>
                      <a:pt x="123923" y="52589"/>
                    </a:cubicBezTo>
                    <a:cubicBezTo>
                      <a:pt x="125584" y="55272"/>
                      <a:pt x="129226" y="56677"/>
                      <a:pt x="131589" y="58721"/>
                    </a:cubicBezTo>
                    <a:cubicBezTo>
                      <a:pt x="133953" y="60765"/>
                      <a:pt x="136571" y="61851"/>
                      <a:pt x="138104" y="64853"/>
                    </a:cubicBezTo>
                    <a:cubicBezTo>
                      <a:pt x="139637" y="67855"/>
                      <a:pt x="141554" y="73222"/>
                      <a:pt x="140787" y="76735"/>
                    </a:cubicBezTo>
                    <a:cubicBezTo>
                      <a:pt x="140021" y="80248"/>
                      <a:pt x="136316" y="83825"/>
                      <a:pt x="133505" y="85933"/>
                    </a:cubicBezTo>
                    <a:cubicBezTo>
                      <a:pt x="130694" y="88041"/>
                      <a:pt x="127884" y="88679"/>
                      <a:pt x="123923" y="89382"/>
                    </a:cubicBezTo>
                    <a:cubicBezTo>
                      <a:pt x="119963" y="90085"/>
                      <a:pt x="112744" y="89446"/>
                      <a:pt x="109742" y="90149"/>
                    </a:cubicBezTo>
                    <a:cubicBezTo>
                      <a:pt x="106740" y="90852"/>
                      <a:pt x="107571" y="92704"/>
                      <a:pt x="105910" y="93598"/>
                    </a:cubicBezTo>
                    <a:cubicBezTo>
                      <a:pt x="104249" y="94492"/>
                      <a:pt x="102077" y="95579"/>
                      <a:pt x="99777" y="95515"/>
                    </a:cubicBezTo>
                    <a:cubicBezTo>
                      <a:pt x="97477" y="95451"/>
                      <a:pt x="95370" y="92960"/>
                      <a:pt x="92112" y="93215"/>
                    </a:cubicBezTo>
                    <a:cubicBezTo>
                      <a:pt x="88854" y="93471"/>
                      <a:pt x="84255" y="96154"/>
                      <a:pt x="80231" y="97048"/>
                    </a:cubicBezTo>
                    <a:cubicBezTo>
                      <a:pt x="76207" y="97942"/>
                      <a:pt x="72310" y="98390"/>
                      <a:pt x="67966" y="98581"/>
                    </a:cubicBezTo>
                    <a:cubicBezTo>
                      <a:pt x="63622" y="98773"/>
                      <a:pt x="58066" y="99219"/>
                      <a:pt x="54169" y="98197"/>
                    </a:cubicBezTo>
                    <a:cubicBezTo>
                      <a:pt x="50273" y="97175"/>
                      <a:pt x="47717" y="95131"/>
                      <a:pt x="44587" y="92448"/>
                    </a:cubicBezTo>
                    <a:cubicBezTo>
                      <a:pt x="41457" y="89765"/>
                      <a:pt x="38966" y="84336"/>
                      <a:pt x="35389" y="82100"/>
                    </a:cubicBezTo>
                    <a:cubicBezTo>
                      <a:pt x="31812" y="79864"/>
                      <a:pt x="27340" y="80631"/>
                      <a:pt x="23124" y="79034"/>
                    </a:cubicBezTo>
                    <a:cubicBezTo>
                      <a:pt x="18908" y="77437"/>
                      <a:pt x="13415" y="74499"/>
                      <a:pt x="10093" y="72519"/>
                    </a:cubicBezTo>
                    <a:cubicBezTo>
                      <a:pt x="6771" y="70539"/>
                      <a:pt x="4791" y="69197"/>
                      <a:pt x="3194" y="67153"/>
                    </a:cubicBezTo>
                    <a:cubicBezTo>
                      <a:pt x="1597" y="65109"/>
                      <a:pt x="1022" y="63320"/>
                      <a:pt x="511" y="60254"/>
                    </a:cubicBezTo>
                    <a:cubicBezTo>
                      <a:pt x="0" y="57188"/>
                      <a:pt x="-128" y="51822"/>
                      <a:pt x="128" y="48756"/>
                    </a:cubicBezTo>
                    <a:cubicBezTo>
                      <a:pt x="384" y="45690"/>
                      <a:pt x="704" y="44348"/>
                      <a:pt x="2045" y="41857"/>
                    </a:cubicBezTo>
                    <a:cubicBezTo>
                      <a:pt x="3387" y="39366"/>
                      <a:pt x="5111" y="35661"/>
                      <a:pt x="8177" y="33809"/>
                    </a:cubicBezTo>
                    <a:cubicBezTo>
                      <a:pt x="11243" y="31957"/>
                      <a:pt x="16992" y="31574"/>
                      <a:pt x="20441" y="30743"/>
                    </a:cubicBezTo>
                    <a:cubicBezTo>
                      <a:pt x="23890" y="29913"/>
                      <a:pt x="26254" y="31828"/>
                      <a:pt x="28873" y="28826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  <p:cxnSp>
            <p:nvCxnSpPr>
              <p:cNvPr id="13" name="Google Shape;410;p43">
                <a:extLst>
                  <a:ext uri="{FF2B5EF4-FFF2-40B4-BE49-F238E27FC236}">
                    <a16:creationId xmlns:a16="http://schemas.microsoft.com/office/drawing/2014/main" id="{92EFE6DB-7138-4A7D-CC24-C3D080D94F4A}"/>
                  </a:ext>
                </a:extLst>
              </p:cNvPr>
              <p:cNvCxnSpPr/>
              <p:nvPr/>
            </p:nvCxnSpPr>
            <p:spPr>
              <a:xfrm rot="10800000">
                <a:off x="6454800" y="25415"/>
                <a:ext cx="0" cy="13884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pic>
          <p:nvPicPr>
            <p:cNvPr id="11" name="Google Shape;411;p43">
              <a:extLst>
                <a:ext uri="{FF2B5EF4-FFF2-40B4-BE49-F238E27FC236}">
                  <a16:creationId xmlns:a16="http://schemas.microsoft.com/office/drawing/2014/main" id="{E4C49A76-EDE4-F19F-84AB-A3241A8C6BB6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>
              <a:off x="4767716" y="1485595"/>
              <a:ext cx="3374165" cy="200255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5019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692737" y="260648"/>
            <a:ext cx="6914569" cy="95410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fr-CA" b="1" dirty="0"/>
              <a:t>Respiration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74395" y="1628800"/>
            <a:ext cx="7751500" cy="4543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fr-CA" sz="2133" dirty="0"/>
              <a:t>Observer les mouvements de l’abdomen (respiration diaphragmatique)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Prendre sur 1 minute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En même temps que la prise du pouls apicale (avec le stéthoscope) 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Mettre sa main sur le thorax (enfant plus grand)</a:t>
            </a:r>
          </a:p>
          <a:p>
            <a:pPr>
              <a:buFont typeface="Wingdings" pitchFamily="2" charset="2"/>
              <a:buChar char="§"/>
            </a:pPr>
            <a:r>
              <a:rPr lang="fr-CA" sz="2133" dirty="0"/>
              <a:t>Vérifier si régulière ou non</a:t>
            </a:r>
          </a:p>
        </p:txBody>
      </p:sp>
      <p:sp>
        <p:nvSpPr>
          <p:cNvPr id="2" name="ZoneTexte 1"/>
          <p:cNvSpPr txBox="1"/>
          <p:nvPr>
            <p:custDataLst>
              <p:tags r:id="rId3"/>
            </p:custDataLst>
          </p:nvPr>
        </p:nvSpPr>
        <p:spPr>
          <a:xfrm>
            <a:off x="6096001" y="4581129"/>
            <a:ext cx="372738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fr-CA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*Chez le nourrisson, il est normal que la respiration soit abdominale et irrégulière </a:t>
            </a:r>
          </a:p>
        </p:txBody>
      </p:sp>
    </p:spTree>
    <p:extLst>
      <p:ext uri="{BB962C8B-B14F-4D97-AF65-F5344CB8AC3E}">
        <p14:creationId xmlns:p14="http://schemas.microsoft.com/office/powerpoint/2010/main" val="255812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44494" y="404664"/>
            <a:ext cx="8183880" cy="1051560"/>
          </a:xfrm>
        </p:spPr>
        <p:txBody>
          <a:bodyPr/>
          <a:lstStyle/>
          <a:p>
            <a:pPr algn="ctr"/>
            <a:r>
              <a:rPr lang="fr-CA" dirty="0"/>
              <a:t>Types de respiration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1775520" y="1916833"/>
          <a:ext cx="8435094" cy="454252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217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7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4876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Types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Caractéristiques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dirty="0"/>
                        <a:t>Normale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Sans difficulté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dirty="0"/>
                        <a:t>Superficielle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L’enfant soulève peu le thorax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869">
                <a:tc>
                  <a:txBody>
                    <a:bodyPr/>
                    <a:lstStyle/>
                    <a:p>
                      <a:r>
                        <a:rPr lang="fr-CA" dirty="0"/>
                        <a:t>Laborieuse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Avec du tirage,</a:t>
                      </a:r>
                      <a:r>
                        <a:rPr lang="fr-CA" baseline="0" dirty="0"/>
                        <a:t> bruits respiratoires et épuisement de l’enfant</a:t>
                      </a:r>
                      <a:endParaRPr lang="fr-CA" dirty="0"/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dirty="0"/>
                        <a:t>Embarrassée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Présence de sécrétions abondante (congestion)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dirty="0"/>
                        <a:t>Bruyante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Audible à l’oreille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dirty="0"/>
                        <a:t>Saccadée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Irrégulière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dirty="0"/>
                        <a:t>Sifflante (</a:t>
                      </a:r>
                      <a:r>
                        <a:rPr lang="fr-CA" dirty="0" err="1"/>
                        <a:t>Wheezing</a:t>
                      </a:r>
                      <a:r>
                        <a:rPr lang="fr-CA" dirty="0"/>
                        <a:t>)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Provient des bronches(asthme)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4876">
                <a:tc>
                  <a:txBody>
                    <a:bodyPr/>
                    <a:lstStyle/>
                    <a:p>
                      <a:r>
                        <a:rPr lang="fr-CA" dirty="0"/>
                        <a:t>Améliorée</a:t>
                      </a:r>
                    </a:p>
                  </a:txBody>
                  <a:tcPr marL="81841" marR="81841"/>
                </a:tc>
                <a:tc>
                  <a:txBody>
                    <a:bodyPr/>
                    <a:lstStyle/>
                    <a:p>
                      <a:r>
                        <a:rPr lang="fr-CA" dirty="0"/>
                        <a:t>Il y a une évolution</a:t>
                      </a:r>
                    </a:p>
                  </a:txBody>
                  <a:tcPr marL="81841" marR="8184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1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Stages of a Baby by Slidesgo">
  <a:themeElements>
    <a:clrScheme name="Simple Light">
      <a:dk1>
        <a:srgbClr val="191919"/>
      </a:dk1>
      <a:lt1>
        <a:srgbClr val="FFFFFF"/>
      </a:lt1>
      <a:dk2>
        <a:srgbClr val="F82653"/>
      </a:dk2>
      <a:lt2>
        <a:srgbClr val="AC6535"/>
      </a:lt2>
      <a:accent1>
        <a:srgbClr val="08B8B5"/>
      </a:accent1>
      <a:accent2>
        <a:srgbClr val="4969D8"/>
      </a:accent2>
      <a:accent3>
        <a:srgbClr val="ECF6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1253</Words>
  <Application>Microsoft Office PowerPoint</Application>
  <PresentationFormat>Grand écran</PresentationFormat>
  <Paragraphs>299</Paragraphs>
  <Slides>21</Slides>
  <Notes>1</Notes>
  <HiddenSlides>0</HiddenSlides>
  <MMClips>1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0" baseType="lpstr">
      <vt:lpstr>Amatic SC</vt:lpstr>
      <vt:lpstr>Anaheim</vt:lpstr>
      <vt:lpstr>Arial</vt:lpstr>
      <vt:lpstr>Bebas Neue</vt:lpstr>
      <vt:lpstr>Calibri</vt:lpstr>
      <vt:lpstr>Courier New</vt:lpstr>
      <vt:lpstr>Wingdings</vt:lpstr>
      <vt:lpstr>Stages of a Baby by Slidesgo</vt:lpstr>
      <vt:lpstr>Acrobat Document</vt:lpstr>
      <vt:lpstr>Petit rappel des activités réservées de l’inf. aux en pédiatrie</vt:lpstr>
      <vt:lpstr>Admission sur le département</vt:lpstr>
      <vt:lpstr>Peser</vt:lpstr>
      <vt:lpstr>Mesurer </vt:lpstr>
      <vt:lpstr>Périmètre crânien </vt:lpstr>
      <vt:lpstr>Les signes vitaux</vt:lpstr>
      <vt:lpstr>Ordre des SV</vt:lpstr>
      <vt:lpstr>Respiration</vt:lpstr>
      <vt:lpstr>Types de respiration</vt:lpstr>
      <vt:lpstr>Présentation PowerPoint</vt:lpstr>
      <vt:lpstr>Types de respiration</vt:lpstr>
      <vt:lpstr>Pulsation (Apicale)</vt:lpstr>
      <vt:lpstr>Pulsation  (carotidien,brachiale,radiale,fémorale)</vt:lpstr>
      <vt:lpstr>Saturation</vt:lpstr>
      <vt:lpstr>Tension artérielle</vt:lpstr>
      <vt:lpstr>Température (rectale)</vt:lpstr>
      <vt:lpstr>Normalités selon l’âge</vt:lpstr>
      <vt:lpstr>Que faire si les SV sont hors normes ?</vt:lpstr>
      <vt:lpstr>Revoyons quelques techniques</vt:lpstr>
      <vt:lpstr>Inhalateurs et aérochambre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6</dc:title>
  <dc:creator>Stéphanie David</dc:creator>
  <cp:lastModifiedBy>Lévesque, Maryse</cp:lastModifiedBy>
  <cp:revision>4</cp:revision>
  <dcterms:created xsi:type="dcterms:W3CDTF">2024-06-11T00:56:47Z</dcterms:created>
  <dcterms:modified xsi:type="dcterms:W3CDTF">2024-06-25T11:28:50Z</dcterms:modified>
</cp:coreProperties>
</file>