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4"/>
  </p:sldMasterIdLst>
  <p:notesMasterIdLst>
    <p:notesMasterId r:id="rId20"/>
  </p:notesMasterIdLst>
  <p:sldIdLst>
    <p:sldId id="256" r:id="rId5"/>
    <p:sldId id="257" r:id="rId6"/>
    <p:sldId id="258" r:id="rId7"/>
    <p:sldId id="259" r:id="rId8"/>
    <p:sldId id="260" r:id="rId9"/>
    <p:sldId id="261" r:id="rId10"/>
    <p:sldId id="262" r:id="rId11"/>
    <p:sldId id="263" r:id="rId12"/>
    <p:sldId id="264" r:id="rId13"/>
    <p:sldId id="265" r:id="rId14"/>
    <p:sldId id="267" r:id="rId15"/>
    <p:sldId id="268" r:id="rId16"/>
    <p:sldId id="269" r:id="rId17"/>
    <p:sldId id="270" r:id="rId18"/>
    <p:sldId id="271" r:id="rId19"/>
  </p:sldIdLst>
  <p:sldSz cx="9144000" cy="5143500" type="screen16x9"/>
  <p:notesSz cx="6858000" cy="9144000"/>
  <p:embeddedFontLst>
    <p:embeddedFont>
      <p:font typeface="Exo 2" panose="020B0604020202020204" charset="0"/>
      <p:regular r:id="rId21"/>
      <p:bold r:id="rId22"/>
      <p:italic r:id="rId23"/>
      <p:boldItalic r:id="rId24"/>
    </p:embeddedFont>
    <p:embeddedFont>
      <p:font typeface="Exo 2 SemiBold" panose="020B0604020202020204" charset="0"/>
      <p:regular r:id="rId25"/>
      <p:bold r:id="rId26"/>
      <p:italic r:id="rId27"/>
      <p:boldItalic r:id="rId28"/>
    </p:embeddedFont>
    <p:embeddedFont>
      <p:font typeface="Oswald" panose="00000500000000000000" pitchFamily="2" charset="0"/>
      <p:regular r:id="rId29"/>
      <p:bold r:id="rId3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4" d="100"/>
          <a:sy n="134" d="100"/>
        </p:scale>
        <p:origin x="954" y="72"/>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g47c94205e3_1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 name="Google Shape;98;g47c94205e3_1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La présentation contient les contenues des plans de leçon 10.2 et 10.3</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be51d2f6f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be51d2f6f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be51d2f6f1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be51d2f6f1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Communiquer avec la SAAQ pour plus ample information.</a:t>
            </a: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be51d2f6f1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0" name="Google Shape;170;gbe51d2f6f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a:t>Le responsable de stage doit informer Clémence Boudinier et Martin Lachapelle pour un rendez-vous classe 1 pour votre 24 mois lorsque le verdict compétence 10 est en route pour Mirabel</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be51d2f6f1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be51d2f6f1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be51d2f6f1_0_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be51d2f6f1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 b="1">
                <a:solidFill>
                  <a:srgbClr val="FF0000"/>
                </a:solidFill>
              </a:rPr>
              <a:t>Mentionner aux élèves de compléter le forms phases 2, après leurs première semaine de stage</a:t>
            </a:r>
            <a:endParaRPr b="1">
              <a:solidFill>
                <a:srgbClr val="FF0000"/>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46d7ac1b34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46d7ac1b3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1095dcd8a_2_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1095dcd8a_2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71095dcd8a_2_1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71095dcd8a_2_1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71095dcd8a_2_2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71095dcd8a_2_2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71095dcd8a_2_39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71095dcd8a_2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1095dcd8a_2_4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71095dcd8a_2_4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71095dcd8a_2_5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6" name="Google Shape;136;g71095dcd8a_2_5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be51d2f6f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be51d2f6f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be51d2f6f1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be51d2f6f1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CA" dirty="0"/>
              <a:t>Tous les documents se retrouvent dans la section « Documents » dans la C10 dans Moodle.</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age Présentation"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fr"/>
              <a:t>‹N°›</a:t>
            </a:fld>
            <a:endParaRPr/>
          </a:p>
        </p:txBody>
      </p:sp>
      <p:pic>
        <p:nvPicPr>
          <p:cNvPr id="11" name="Google Shape;11;p2"/>
          <p:cNvPicPr preferRelativeResize="0"/>
          <p:nvPr/>
        </p:nvPicPr>
        <p:blipFill rotWithShape="1">
          <a:blip r:embed="rId2">
            <a:alphaModFix/>
          </a:blip>
          <a:srcRect r="27933"/>
          <a:stretch/>
        </p:blipFill>
        <p:spPr>
          <a:xfrm>
            <a:off x="-53150" y="425300"/>
            <a:ext cx="9214800" cy="4768800"/>
          </a:xfrm>
          <a:prstGeom prst="rect">
            <a:avLst/>
          </a:prstGeom>
          <a:noFill/>
          <a:ln>
            <a:noFill/>
          </a:ln>
        </p:spPr>
      </p:pic>
      <p:sp>
        <p:nvSpPr>
          <p:cNvPr id="12" name="Google Shape;12;p2"/>
          <p:cNvSpPr/>
          <p:nvPr/>
        </p:nvSpPr>
        <p:spPr>
          <a:xfrm rot="10800000">
            <a:off x="-58250" y="-106150"/>
            <a:ext cx="9225000" cy="1297575"/>
          </a:xfrm>
          <a:prstGeom prst="flowChartManualInput">
            <a:avLst/>
          </a:prstGeom>
          <a:solidFill>
            <a:srgbClr val="434343"/>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 name="Google Shape;13;p2"/>
          <p:cNvGrpSpPr/>
          <p:nvPr/>
        </p:nvGrpSpPr>
        <p:grpSpPr>
          <a:xfrm>
            <a:off x="76200" y="76204"/>
            <a:ext cx="2449718" cy="819858"/>
            <a:chOff x="-58250" y="-38001"/>
            <a:chExt cx="3035209" cy="1148421"/>
          </a:xfrm>
        </p:grpSpPr>
        <p:pic>
          <p:nvPicPr>
            <p:cNvPr id="14" name="Google Shape;14;p2"/>
            <p:cNvPicPr preferRelativeResize="0"/>
            <p:nvPr/>
          </p:nvPicPr>
          <p:blipFill>
            <a:blip r:embed="rId3">
              <a:alphaModFix/>
            </a:blip>
            <a:stretch>
              <a:fillRect/>
            </a:stretch>
          </p:blipFill>
          <p:spPr>
            <a:xfrm>
              <a:off x="-58250" y="-38001"/>
              <a:ext cx="2324650" cy="1020176"/>
            </a:xfrm>
            <a:prstGeom prst="rect">
              <a:avLst/>
            </a:prstGeom>
            <a:noFill/>
            <a:ln>
              <a:noFill/>
            </a:ln>
          </p:spPr>
        </p:pic>
        <p:sp>
          <p:nvSpPr>
            <p:cNvPr id="15" name="Google Shape;15;p2"/>
            <p:cNvSpPr txBox="1"/>
            <p:nvPr/>
          </p:nvSpPr>
          <p:spPr>
            <a:xfrm>
              <a:off x="652259" y="596220"/>
              <a:ext cx="2324700" cy="51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700" i="1">
                  <a:solidFill>
                    <a:srgbClr val="FFFFFF"/>
                  </a:solidFill>
                  <a:latin typeface="Exo 2"/>
                  <a:ea typeface="Exo 2"/>
                  <a:cs typeface="Exo 2"/>
                  <a:sym typeface="Exo 2"/>
                </a:rPr>
                <a:t>CENTRE DE FORMATION </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DU TRANSPORT ROUTIER</a:t>
              </a:r>
              <a:endParaRPr sz="700" i="1">
                <a:solidFill>
                  <a:srgbClr val="FFFFFF"/>
                </a:solidFill>
                <a:latin typeface="Exo 2"/>
                <a:ea typeface="Exo 2"/>
                <a:cs typeface="Exo 2"/>
                <a:sym typeface="Exo 2"/>
              </a:endParaRPr>
            </a:p>
            <a:p>
              <a:pPr marL="0" lvl="0" indent="0" algn="l" rtl="0">
                <a:spcBef>
                  <a:spcPts val="0"/>
                </a:spcBef>
                <a:spcAft>
                  <a:spcPts val="0"/>
                </a:spcAft>
                <a:buNone/>
              </a:pPr>
              <a:r>
                <a:rPr lang="fr" sz="700" i="1">
                  <a:solidFill>
                    <a:srgbClr val="FFFFFF"/>
                  </a:solidFill>
                  <a:latin typeface="Exo 2"/>
                  <a:ea typeface="Exo 2"/>
                  <a:cs typeface="Exo 2"/>
                  <a:sym typeface="Exo 2"/>
                </a:rPr>
                <a:t>DE SAINT-JÉRÔME</a:t>
              </a:r>
              <a:endParaRPr sz="700" i="1">
                <a:solidFill>
                  <a:srgbClr val="FFFFFF"/>
                </a:solidFill>
                <a:latin typeface="Exo 2"/>
                <a:ea typeface="Exo 2"/>
                <a:cs typeface="Exo 2"/>
                <a:sym typeface="Exo 2"/>
              </a:endParaRPr>
            </a:p>
          </p:txBody>
        </p:sp>
      </p:grpSp>
      <p:grpSp>
        <p:nvGrpSpPr>
          <p:cNvPr id="16" name="Google Shape;16;p2"/>
          <p:cNvGrpSpPr/>
          <p:nvPr/>
        </p:nvGrpSpPr>
        <p:grpSpPr>
          <a:xfrm>
            <a:off x="3665700" y="4288500"/>
            <a:ext cx="2612400" cy="905600"/>
            <a:chOff x="3665700" y="4288500"/>
            <a:chExt cx="2612400" cy="905600"/>
          </a:xfrm>
        </p:grpSpPr>
        <p:sp>
          <p:nvSpPr>
            <p:cNvPr id="17" name="Google Shape;17;p2"/>
            <p:cNvSpPr txBox="1"/>
            <p:nvPr/>
          </p:nvSpPr>
          <p:spPr>
            <a:xfrm>
              <a:off x="3665700" y="4288500"/>
              <a:ext cx="2612400" cy="85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3600" b="1" i="1">
                  <a:solidFill>
                    <a:srgbClr val="FFFFFF"/>
                  </a:solidFill>
                  <a:latin typeface="Oswald"/>
                  <a:ea typeface="Oswald"/>
                  <a:cs typeface="Oswald"/>
                  <a:sym typeface="Oswald"/>
                </a:rPr>
                <a:t>ÇA ROULE !</a:t>
              </a:r>
              <a:endParaRPr sz="3600" b="1" i="1">
                <a:solidFill>
                  <a:srgbClr val="FFFFFF"/>
                </a:solidFill>
                <a:latin typeface="Oswald"/>
                <a:ea typeface="Oswald"/>
                <a:cs typeface="Oswald"/>
                <a:sym typeface="Oswald"/>
              </a:endParaRPr>
            </a:p>
          </p:txBody>
        </p:sp>
        <p:sp>
          <p:nvSpPr>
            <p:cNvPr id="18" name="Google Shape;18;p2"/>
            <p:cNvSpPr txBox="1"/>
            <p:nvPr/>
          </p:nvSpPr>
          <p:spPr>
            <a:xfrm>
              <a:off x="4166850" y="4800500"/>
              <a:ext cx="1610100" cy="393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i="1">
                  <a:solidFill>
                    <a:srgbClr val="FFFFFF"/>
                  </a:solidFill>
                  <a:latin typeface="Oswald"/>
                  <a:ea typeface="Oswald"/>
                  <a:cs typeface="Oswald"/>
                  <a:sym typeface="Oswald"/>
                </a:rPr>
                <a:t>DEPUIS 40 ANS</a:t>
              </a:r>
              <a:endParaRPr i="1">
                <a:solidFill>
                  <a:srgbClr val="FFFFFF"/>
                </a:solidFill>
                <a:latin typeface="Oswald"/>
                <a:ea typeface="Oswald"/>
                <a:cs typeface="Oswald"/>
                <a:sym typeface="Oswald"/>
              </a:endParaRPr>
            </a:p>
          </p:txBody>
        </p:sp>
      </p:grpSp>
      <p:grpSp>
        <p:nvGrpSpPr>
          <p:cNvPr id="19" name="Google Shape;19;p2"/>
          <p:cNvGrpSpPr/>
          <p:nvPr/>
        </p:nvGrpSpPr>
        <p:grpSpPr>
          <a:xfrm>
            <a:off x="7951650" y="177475"/>
            <a:ext cx="1069500" cy="730338"/>
            <a:chOff x="8027700" y="154187"/>
            <a:chExt cx="1069500" cy="730338"/>
          </a:xfrm>
        </p:grpSpPr>
        <p:pic>
          <p:nvPicPr>
            <p:cNvPr id="20" name="Google Shape;20;p2"/>
            <p:cNvPicPr preferRelativeResize="0"/>
            <p:nvPr/>
          </p:nvPicPr>
          <p:blipFill rotWithShape="1">
            <a:blip r:embed="rId4">
              <a:alphaModFix/>
            </a:blip>
            <a:srcRect b="29532"/>
            <a:stretch/>
          </p:blipFill>
          <p:spPr>
            <a:xfrm>
              <a:off x="8175563" y="154187"/>
              <a:ext cx="776800" cy="468575"/>
            </a:xfrm>
            <a:prstGeom prst="rect">
              <a:avLst/>
            </a:prstGeom>
            <a:noFill/>
            <a:ln>
              <a:noFill/>
            </a:ln>
          </p:spPr>
        </p:pic>
        <p:sp>
          <p:nvSpPr>
            <p:cNvPr id="21" name="Google Shape;21;p2"/>
            <p:cNvSpPr txBox="1"/>
            <p:nvPr/>
          </p:nvSpPr>
          <p:spPr>
            <a:xfrm>
              <a:off x="8027700" y="520025"/>
              <a:ext cx="10695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sp>
        <p:nvSpPr>
          <p:cNvPr id="22" name="Google Shape;22;p2"/>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3600"/>
              <a:buFont typeface="Oswald"/>
              <a:buNone/>
              <a:defRPr sz="3600" b="1">
                <a:solidFill>
                  <a:srgbClr val="000000"/>
                </a:solidFill>
                <a:latin typeface="Oswald"/>
                <a:ea typeface="Oswald"/>
                <a:cs typeface="Oswald"/>
                <a:sym typeface="Oswald"/>
              </a:defRPr>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3"/>
          <p:cNvSpPr txBox="1">
            <a:spLocks noGrp="1"/>
          </p:cNvSpPr>
          <p:nvPr>
            <p:ph type="title"/>
          </p:nvPr>
        </p:nvSpPr>
        <p:spPr>
          <a:xfrm>
            <a:off x="1165375" y="1055800"/>
            <a:ext cx="7011300" cy="19272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5" name="Google Shape;2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26" name="Google Shape;26;p3"/>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27" name="Google Shape;27;p3"/>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28" name="Google Shape;28;p3"/>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3"/>
          <p:cNvGrpSpPr/>
          <p:nvPr/>
        </p:nvGrpSpPr>
        <p:grpSpPr>
          <a:xfrm>
            <a:off x="7984380" y="4487150"/>
            <a:ext cx="1159618" cy="497834"/>
            <a:chOff x="8446489" y="24981"/>
            <a:chExt cx="1421100" cy="664044"/>
          </a:xfrm>
        </p:grpSpPr>
        <p:pic>
          <p:nvPicPr>
            <p:cNvPr id="30" name="Google Shape;30;p3"/>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31" name="Google Shape;31;p3"/>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32" name="Google Shape;32;p3"/>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33" name="Google Shape;33;p3"/>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4"/>
        <p:cNvGrpSpPr/>
        <p:nvPr/>
      </p:nvGrpSpPr>
      <p:grpSpPr>
        <a:xfrm>
          <a:off x="0" y="0"/>
          <a:ext cx="0" cy="0"/>
          <a:chOff x="0" y="0"/>
          <a:chExt cx="0" cy="0"/>
        </a:xfrm>
      </p:grpSpPr>
      <p:sp>
        <p:nvSpPr>
          <p:cNvPr id="35" name="Google Shape;35;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36" name="Google Shape;36;p4"/>
          <p:cNvSpPr txBox="1">
            <a:spLocks noGrp="1"/>
          </p:cNvSpPr>
          <p:nvPr>
            <p:ph type="body" idx="1"/>
          </p:nvPr>
        </p:nvSpPr>
        <p:spPr>
          <a:xfrm>
            <a:off x="311700" y="1152475"/>
            <a:ext cx="8520600" cy="3013200"/>
          </a:xfrm>
          <a:prstGeom prst="rect">
            <a:avLst/>
          </a:prstGeom>
        </p:spPr>
        <p:txBody>
          <a:bodyPr spcFirstLastPara="1" wrap="square" lIns="91425" tIns="91425" rIns="91425" bIns="91425" anchor="t" anchorCtr="0">
            <a:noAutofit/>
          </a:bodyPr>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37" name="Google Shape;37;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38" name="Google Shape;38;p4"/>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39" name="Google Shape;39;p4"/>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40" name="Google Shape;40;p4"/>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1" name="Google Shape;41;p4"/>
          <p:cNvGrpSpPr/>
          <p:nvPr/>
        </p:nvGrpSpPr>
        <p:grpSpPr>
          <a:xfrm>
            <a:off x="7984380" y="4487150"/>
            <a:ext cx="1159618" cy="497834"/>
            <a:chOff x="8446489" y="24981"/>
            <a:chExt cx="1421100" cy="664044"/>
          </a:xfrm>
        </p:grpSpPr>
        <p:pic>
          <p:nvPicPr>
            <p:cNvPr id="42" name="Google Shape;42;p4"/>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43" name="Google Shape;43;p4"/>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44" name="Google Shape;44;p4"/>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45" name="Google Shape;45;p4"/>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6"/>
        <p:cNvGrpSpPr/>
        <p:nvPr/>
      </p:nvGrpSpPr>
      <p:grpSpPr>
        <a:xfrm>
          <a:off x="0" y="0"/>
          <a:ext cx="0" cy="0"/>
          <a:chOff x="0" y="0"/>
          <a:chExt cx="0" cy="0"/>
        </a:xfrm>
      </p:grpSpPr>
      <p:sp>
        <p:nvSpPr>
          <p:cNvPr id="47" name="Google Shape;47;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 name="Google Shape;48;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49" name="Google Shape;49;p5"/>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50" name="Google Shape;50;p5"/>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51" name="Google Shape;51;p5"/>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2" name="Google Shape;52;p5"/>
          <p:cNvGrpSpPr/>
          <p:nvPr/>
        </p:nvGrpSpPr>
        <p:grpSpPr>
          <a:xfrm>
            <a:off x="7984380" y="4487150"/>
            <a:ext cx="1159618" cy="497834"/>
            <a:chOff x="8446489" y="24981"/>
            <a:chExt cx="1421100" cy="664044"/>
          </a:xfrm>
        </p:grpSpPr>
        <p:pic>
          <p:nvPicPr>
            <p:cNvPr id="53" name="Google Shape;53;p5"/>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54" name="Google Shape;54;p5"/>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55" name="Google Shape;55;p5"/>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56" name="Google Shape;56;p5"/>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7"/>
        <p:cNvGrpSpPr/>
        <p:nvPr/>
      </p:nvGrpSpPr>
      <p:grpSpPr>
        <a:xfrm>
          <a:off x="0" y="0"/>
          <a:ext cx="0" cy="0"/>
          <a:chOff x="0" y="0"/>
          <a:chExt cx="0" cy="0"/>
        </a:xfrm>
      </p:grpSpPr>
      <p:sp>
        <p:nvSpPr>
          <p:cNvPr id="58" name="Google Shape;58;p6"/>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59" name="Google Shape;59;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0" name="Google Shape;60;p6"/>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1" name="Google Shape;61;p6"/>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62" name="Google Shape;62;p6"/>
          <p:cNvSpPr txBox="1">
            <a:spLocks noGrp="1"/>
          </p:cNvSpPr>
          <p:nvPr>
            <p:ph type="sldNum" idx="4"/>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63" name="Google Shape;63;p6"/>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64" name="Google Shape;64;p6"/>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5" name="Google Shape;65;p6"/>
          <p:cNvGrpSpPr/>
          <p:nvPr/>
        </p:nvGrpSpPr>
        <p:grpSpPr>
          <a:xfrm>
            <a:off x="7984380" y="4487150"/>
            <a:ext cx="1159618" cy="497834"/>
            <a:chOff x="8446489" y="24981"/>
            <a:chExt cx="1421100" cy="664044"/>
          </a:xfrm>
        </p:grpSpPr>
        <p:pic>
          <p:nvPicPr>
            <p:cNvPr id="66" name="Google Shape;66;p6"/>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67" name="Google Shape;67;p6"/>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68" name="Google Shape;68;p6"/>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69" name="Google Shape;69;p6"/>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7"/>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3" name="Google Shape;73;p7"/>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74" name="Google Shape;74;p7"/>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75" name="Google Shape;75;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76" name="Google Shape;76;p7"/>
          <p:cNvSpPr txBox="1">
            <a:spLocks noGrp="1"/>
          </p:cNvSpPr>
          <p:nvPr>
            <p:ph type="sldNum" idx="3"/>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77" name="Google Shape;77;p7"/>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78" name="Google Shape;78;p7"/>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9" name="Google Shape;79;p7"/>
          <p:cNvGrpSpPr/>
          <p:nvPr/>
        </p:nvGrpSpPr>
        <p:grpSpPr>
          <a:xfrm>
            <a:off x="7984380" y="4487150"/>
            <a:ext cx="1159618" cy="497834"/>
            <a:chOff x="8446489" y="24981"/>
            <a:chExt cx="1421100" cy="664044"/>
          </a:xfrm>
        </p:grpSpPr>
        <p:pic>
          <p:nvPicPr>
            <p:cNvPr id="80" name="Google Shape;80;p7"/>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81" name="Google Shape;81;p7"/>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82" name="Google Shape;82;p7"/>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83" name="Google Shape;83;p7"/>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sp>
        <p:nvSpPr>
          <p:cNvPr id="86" name="Google Shape;86;p8"/>
          <p:cNvSpPr txBox="1">
            <a:spLocks noGrp="1"/>
          </p:cNvSpPr>
          <p:nvPr>
            <p:ph type="sldNum" idx="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fr"/>
              <a:t>‹N°›</a:t>
            </a:fld>
            <a:endParaRPr/>
          </a:p>
        </p:txBody>
      </p:sp>
      <p:pic>
        <p:nvPicPr>
          <p:cNvPr id="87" name="Google Shape;87;p8"/>
          <p:cNvPicPr preferRelativeResize="0"/>
          <p:nvPr/>
        </p:nvPicPr>
        <p:blipFill rotWithShape="1">
          <a:blip r:embed="rId2">
            <a:alphaModFix/>
          </a:blip>
          <a:srcRect t="16408" b="43715"/>
          <a:stretch/>
        </p:blipFill>
        <p:spPr>
          <a:xfrm>
            <a:off x="-25" y="4281450"/>
            <a:ext cx="9144000" cy="909225"/>
          </a:xfrm>
          <a:prstGeom prst="flowChartManualInput">
            <a:avLst/>
          </a:prstGeom>
          <a:noFill/>
          <a:ln>
            <a:noFill/>
          </a:ln>
        </p:spPr>
      </p:pic>
      <p:sp>
        <p:nvSpPr>
          <p:cNvPr id="88" name="Google Shape;88;p8"/>
          <p:cNvSpPr/>
          <p:nvPr/>
        </p:nvSpPr>
        <p:spPr>
          <a:xfrm>
            <a:off x="-19375" y="4281450"/>
            <a:ext cx="9163375" cy="909225"/>
          </a:xfrm>
          <a:prstGeom prst="flowChartManualInput">
            <a:avLst/>
          </a:prstGeom>
          <a:solidFill>
            <a:srgbClr val="000000">
              <a:alpha val="5647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9" name="Google Shape;89;p8"/>
          <p:cNvGrpSpPr/>
          <p:nvPr/>
        </p:nvGrpSpPr>
        <p:grpSpPr>
          <a:xfrm>
            <a:off x="7984380" y="4487150"/>
            <a:ext cx="1159618" cy="497834"/>
            <a:chOff x="8446489" y="24981"/>
            <a:chExt cx="1421100" cy="664044"/>
          </a:xfrm>
        </p:grpSpPr>
        <p:pic>
          <p:nvPicPr>
            <p:cNvPr id="90" name="Google Shape;90;p8"/>
            <p:cNvPicPr preferRelativeResize="0"/>
            <p:nvPr/>
          </p:nvPicPr>
          <p:blipFill rotWithShape="1">
            <a:blip r:embed="rId3">
              <a:alphaModFix/>
            </a:blip>
            <a:srcRect b="29532"/>
            <a:stretch/>
          </p:blipFill>
          <p:spPr>
            <a:xfrm>
              <a:off x="8803070" y="24981"/>
              <a:ext cx="672427" cy="405622"/>
            </a:xfrm>
            <a:prstGeom prst="rect">
              <a:avLst/>
            </a:prstGeom>
            <a:noFill/>
            <a:ln>
              <a:noFill/>
            </a:ln>
          </p:spPr>
        </p:pic>
        <p:sp>
          <p:nvSpPr>
            <p:cNvPr id="91" name="Google Shape;91;p8"/>
            <p:cNvSpPr txBox="1"/>
            <p:nvPr/>
          </p:nvSpPr>
          <p:spPr>
            <a:xfrm>
              <a:off x="8446489" y="324525"/>
              <a:ext cx="1421100" cy="3645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Commission scolaire</a:t>
              </a:r>
              <a:endParaRPr sz="700">
                <a:solidFill>
                  <a:srgbClr val="FFFFFF"/>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r>
                <a:rPr lang="fr" sz="700">
                  <a:solidFill>
                    <a:srgbClr val="FFFFFF"/>
                  </a:solidFill>
                  <a:latin typeface="Times New Roman"/>
                  <a:ea typeface="Times New Roman"/>
                  <a:cs typeface="Times New Roman"/>
                  <a:sym typeface="Times New Roman"/>
                </a:rPr>
                <a:t>de la Rivière-du-Nord</a:t>
              </a:r>
              <a:endParaRPr sz="700">
                <a:solidFill>
                  <a:srgbClr val="FFFFFF"/>
                </a:solidFill>
                <a:latin typeface="Times New Roman"/>
                <a:ea typeface="Times New Roman"/>
                <a:cs typeface="Times New Roman"/>
                <a:sym typeface="Times New Roman"/>
              </a:endParaRPr>
            </a:p>
          </p:txBody>
        </p:sp>
      </p:grpSp>
      <p:pic>
        <p:nvPicPr>
          <p:cNvPr id="92" name="Google Shape;92;p8"/>
          <p:cNvPicPr preferRelativeResize="0"/>
          <p:nvPr/>
        </p:nvPicPr>
        <p:blipFill>
          <a:blip r:embed="rId4">
            <a:alphaModFix/>
          </a:blip>
          <a:stretch>
            <a:fillRect/>
          </a:stretch>
        </p:blipFill>
        <p:spPr>
          <a:xfrm>
            <a:off x="215571" y="4583675"/>
            <a:ext cx="896855" cy="393600"/>
          </a:xfrm>
          <a:prstGeom prst="rect">
            <a:avLst/>
          </a:prstGeom>
          <a:noFill/>
          <a:ln>
            <a:noFill/>
          </a:ln>
        </p:spPr>
      </p:pic>
      <p:sp>
        <p:nvSpPr>
          <p:cNvPr id="93" name="Google Shape;93;p8"/>
          <p:cNvSpPr txBox="1"/>
          <p:nvPr/>
        </p:nvSpPr>
        <p:spPr>
          <a:xfrm>
            <a:off x="586991" y="4795225"/>
            <a:ext cx="736200" cy="261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600" i="1">
                <a:solidFill>
                  <a:srgbClr val="FFFFFF"/>
                </a:solidFill>
                <a:latin typeface="Exo 2 SemiBold"/>
                <a:ea typeface="Exo 2 SemiBold"/>
                <a:cs typeface="Exo 2 SemiBold"/>
                <a:sym typeface="Exo 2 SemiBold"/>
              </a:rPr>
              <a:t>ÇA ROULE !</a:t>
            </a:r>
            <a:endParaRPr sz="600" i="1">
              <a:solidFill>
                <a:srgbClr val="FFFFFF"/>
              </a:solidFill>
              <a:latin typeface="Exo 2 SemiBold"/>
              <a:ea typeface="Exo 2 SemiBold"/>
              <a:cs typeface="Exo 2 SemiBold"/>
              <a:sym typeface="Exo 2 SemiBo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Vide 2">
  <p:cSld name="CUSTOM">
    <p:spTree>
      <p:nvGrpSpPr>
        <p:cNvPr id="1" name="Shape 94"/>
        <p:cNvGrpSpPr/>
        <p:nvPr/>
      </p:nvGrpSpPr>
      <p:grpSpPr>
        <a:xfrm>
          <a:off x="0" y="0"/>
          <a:ext cx="0" cy="0"/>
          <a:chOff x="0" y="0"/>
          <a:chExt cx="0" cy="0"/>
        </a:xfrm>
      </p:grpSpPr>
      <p:sp>
        <p:nvSpPr>
          <p:cNvPr id="95" name="Google Shape;95;p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None/>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fr"/>
              <a:t>‹N°›</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mc:AlternateContent xmlns:mc="http://schemas.openxmlformats.org/markup-compatibility/2006" xmlns:p14="http://schemas.microsoft.com/office/powerpoint/2010/main">
    <mc:Choice Requires="p14">
      <p:transition spd="slow" p14:dur="9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0" name="Google Shape;100;p10"/>
          <p:cNvSpPr txBox="1">
            <a:spLocks noGrp="1"/>
          </p:cNvSpPr>
          <p:nvPr>
            <p:ph type="title"/>
          </p:nvPr>
        </p:nvSpPr>
        <p:spPr>
          <a:xfrm>
            <a:off x="5237250" y="1239725"/>
            <a:ext cx="3235200" cy="19272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3800" i="1" dirty="0"/>
              <a:t>Integrate into the workplace </a:t>
            </a:r>
            <a:r>
              <a:rPr lang="fr" sz="3000" i="1" dirty="0"/>
              <a:t>10.2 </a:t>
            </a:r>
            <a:endParaRPr sz="3000" i="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9"/>
          <p:cNvSpPr txBox="1">
            <a:spLocks noGrp="1"/>
          </p:cNvSpPr>
          <p:nvPr>
            <p:ph type="title"/>
          </p:nvPr>
        </p:nvSpPr>
        <p:spPr>
          <a:xfrm>
            <a:off x="1165375" y="239225"/>
            <a:ext cx="7011300" cy="3907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4000" b="1" i="1" dirty="0">
                <a:solidFill>
                  <a:srgbClr val="FF0000"/>
                </a:solidFill>
              </a:rPr>
              <a:t>Prerequisities for internship access</a:t>
            </a:r>
            <a:endParaRPr sz="3000" b="1" i="1" dirty="0">
              <a:solidFill>
                <a:srgbClr val="000000"/>
              </a:solidFill>
            </a:endParaRPr>
          </a:p>
          <a:p>
            <a:pPr marL="69850" lvl="0" algn="l" rtl="0">
              <a:spcBef>
                <a:spcPts val="0"/>
              </a:spcBef>
              <a:spcAft>
                <a:spcPts val="0"/>
              </a:spcAft>
              <a:buClr>
                <a:srgbClr val="000000"/>
              </a:buClr>
              <a:buSzPts val="2500"/>
            </a:pPr>
            <a:r>
              <a:rPr lang="fr" sz="2500" dirty="0">
                <a:solidFill>
                  <a:srgbClr val="424242"/>
                </a:solidFill>
                <a:latin typeface="Segoe Sans"/>
              </a:rPr>
              <a:t>Submit your internship agreement to your   internship supervisor</a:t>
            </a:r>
            <a:br>
              <a:rPr lang="fr" sz="2500" dirty="0">
                <a:solidFill>
                  <a:srgbClr val="424242"/>
                </a:solidFill>
                <a:latin typeface="Segoe Sans"/>
              </a:rPr>
            </a:br>
            <a:br>
              <a:rPr lang="fr" sz="2500" dirty="0">
                <a:solidFill>
                  <a:srgbClr val="424242"/>
                </a:solidFill>
                <a:latin typeface="Segoe Sans"/>
              </a:rPr>
            </a:br>
            <a:r>
              <a:rPr lang="en-US" sz="2500" dirty="0">
                <a:solidFill>
                  <a:srgbClr val="424242"/>
                </a:solidFill>
                <a:latin typeface="Segoe Sans"/>
              </a:rPr>
              <a:t>Your supervisor will inform you when your internship is authorized by CFTR</a:t>
            </a:r>
            <a:endParaRPr sz="2500" dirty="0">
              <a:solidFill>
                <a:srgbClr val="424242"/>
              </a:solidFill>
              <a:latin typeface="Segoe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1"/>
          <p:cNvSpPr txBox="1">
            <a:spLocks noGrp="1"/>
          </p:cNvSpPr>
          <p:nvPr>
            <p:ph type="title"/>
          </p:nvPr>
        </p:nvSpPr>
        <p:spPr>
          <a:xfrm>
            <a:off x="1165375" y="578150"/>
            <a:ext cx="7011300" cy="33093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4000" b="1" i="1" dirty="0">
                <a:solidFill>
                  <a:srgbClr val="FF0000"/>
                </a:solidFill>
              </a:rPr>
              <a:t>PEACVL specificity</a:t>
            </a:r>
            <a:br>
              <a:rPr lang="fr" sz="4000" b="1" i="1" dirty="0">
                <a:solidFill>
                  <a:srgbClr val="FF0000"/>
                </a:solidFill>
              </a:rPr>
            </a:br>
            <a:endParaRPr sz="4000" b="1" i="1" dirty="0">
              <a:solidFill>
                <a:srgbClr val="FF0000"/>
              </a:solidFill>
            </a:endParaRPr>
          </a:p>
          <a:p>
            <a:pPr marL="69850" lvl="0" algn="l" rtl="0">
              <a:spcBef>
                <a:spcPts val="0"/>
              </a:spcBef>
              <a:spcAft>
                <a:spcPts val="0"/>
              </a:spcAft>
              <a:buClr>
                <a:srgbClr val="000000"/>
              </a:buClr>
              <a:buSzPts val="2500"/>
            </a:pPr>
            <a:r>
              <a:rPr lang="en-US" sz="2500" dirty="0">
                <a:solidFill>
                  <a:srgbClr val="424242"/>
                </a:solidFill>
                <a:latin typeface="Segoe Sans"/>
              </a:rPr>
              <a:t>Follow-up rigorously: complete your questionnaires and when your 81 internship hours are completed, inform your internship supervisor. If you want to get your SAAQ attestation 2 as soon as possible.</a:t>
            </a:r>
            <a:endParaRPr sz="2500" dirty="0">
              <a:solidFill>
                <a:srgbClr val="424242"/>
              </a:solidFill>
              <a:latin typeface="Segoe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22"/>
          <p:cNvSpPr txBox="1">
            <a:spLocks noGrp="1"/>
          </p:cNvSpPr>
          <p:nvPr>
            <p:ph type="title"/>
          </p:nvPr>
        </p:nvSpPr>
        <p:spPr>
          <a:xfrm>
            <a:off x="1066350" y="-185738"/>
            <a:ext cx="7011300" cy="4405800"/>
          </a:xfrm>
          <a:prstGeom prst="rect">
            <a:avLst/>
          </a:prstGeom>
        </p:spPr>
        <p:txBody>
          <a:bodyPr spcFirstLastPara="1" wrap="square" lIns="91425" tIns="91425" rIns="91425" bIns="91425" anchor="ctr" anchorCtr="0">
            <a:noAutofit/>
          </a:bodyPr>
          <a:lstStyle/>
          <a:p>
            <a:pPr marL="0" lvl="0" indent="0" algn="ctr" rtl="0">
              <a:lnSpc>
                <a:spcPct val="200000"/>
              </a:lnSpc>
              <a:spcBef>
                <a:spcPts val="0"/>
              </a:spcBef>
              <a:spcAft>
                <a:spcPts val="0"/>
              </a:spcAft>
              <a:buNone/>
            </a:pPr>
            <a:r>
              <a:rPr lang="fr" sz="4000" b="1" i="1" dirty="0">
                <a:solidFill>
                  <a:srgbClr val="FF0000"/>
                </a:solidFill>
              </a:rPr>
              <a:t>24 Months specificity</a:t>
            </a:r>
            <a:br>
              <a:rPr lang="fr" sz="4000" b="1" i="1" dirty="0">
                <a:solidFill>
                  <a:srgbClr val="FF0000"/>
                </a:solidFill>
              </a:rPr>
            </a:br>
            <a:r>
              <a:rPr lang="en-US" sz="1600" b="0" i="0" dirty="0">
                <a:solidFill>
                  <a:srgbClr val="424242"/>
                </a:solidFill>
                <a:effectLst/>
                <a:latin typeface="Segoe Sans"/>
              </a:rPr>
              <a:t>Inform the company that you do not have class 1 (reason) that you only have the apprentice.</a:t>
            </a:r>
            <a:br>
              <a:rPr lang="en-US" sz="1600" b="0" i="0" dirty="0">
                <a:solidFill>
                  <a:srgbClr val="424242"/>
                </a:solidFill>
                <a:effectLst/>
                <a:latin typeface="Segoe Sans"/>
              </a:rPr>
            </a:br>
            <a:r>
              <a:rPr lang="en-US" sz="1600" b="0" i="0" dirty="0">
                <a:solidFill>
                  <a:srgbClr val="424242"/>
                </a:solidFill>
                <a:effectLst/>
                <a:latin typeface="Segoe Sans"/>
              </a:rPr>
              <a:t>Your internship must be done in the presence of a trainer with a class 1 for more than 24 months.</a:t>
            </a:r>
            <a:br>
              <a:rPr lang="en-US" sz="1600" b="0" i="0" dirty="0">
                <a:solidFill>
                  <a:srgbClr val="424242"/>
                </a:solidFill>
                <a:effectLst/>
                <a:latin typeface="Segoe Sans"/>
              </a:rPr>
            </a:br>
            <a:r>
              <a:rPr lang="en-US" sz="1600" b="0" i="0" dirty="0">
                <a:solidFill>
                  <a:srgbClr val="424242"/>
                </a:solidFill>
                <a:effectLst/>
                <a:latin typeface="Segoe Sans"/>
              </a:rPr>
              <a:t>Follow-up rigorously: complete your questionnaires and as soon as your 81 internship hours are completed, inform your internship supervisor to get an appointment for your class 1</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3"/>
          <p:cNvSpPr txBox="1">
            <a:spLocks noGrp="1"/>
          </p:cNvSpPr>
          <p:nvPr>
            <p:ph type="title"/>
          </p:nvPr>
        </p:nvSpPr>
        <p:spPr>
          <a:xfrm>
            <a:off x="1165375" y="1055800"/>
            <a:ext cx="7011300" cy="2951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3800" b="1" i="1" dirty="0">
                <a:solidFill>
                  <a:srgbClr val="FF0000"/>
                </a:solidFill>
              </a:rPr>
              <a:t>Quebec service specificity</a:t>
            </a:r>
            <a:br>
              <a:rPr lang="fr" sz="3800" b="1" i="1" dirty="0">
                <a:solidFill>
                  <a:srgbClr val="FF0000"/>
                </a:solidFill>
              </a:rPr>
            </a:br>
            <a:endParaRPr sz="3800" b="1" i="1" dirty="0">
              <a:solidFill>
                <a:srgbClr val="FF0000"/>
              </a:solidFill>
            </a:endParaRPr>
          </a:p>
          <a:p>
            <a:pPr marL="69850" lvl="0" algn="l" rtl="0">
              <a:spcBef>
                <a:spcPts val="0"/>
              </a:spcBef>
              <a:spcAft>
                <a:spcPts val="0"/>
              </a:spcAft>
              <a:buClr>
                <a:srgbClr val="000000"/>
              </a:buClr>
              <a:buSzPts val="2500"/>
            </a:pPr>
            <a:r>
              <a:rPr lang="en-US" sz="2500" dirty="0">
                <a:solidFill>
                  <a:srgbClr val="424242"/>
                </a:solidFill>
                <a:latin typeface="Segoe Sans"/>
              </a:rPr>
              <a:t>Absences and the precise end date of your internship will be mentioned to Quebec service</a:t>
            </a:r>
            <a:endParaRPr sz="2500" dirty="0">
              <a:solidFill>
                <a:srgbClr val="424242"/>
              </a:solidFill>
              <a:latin typeface="Segoe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4"/>
          <p:cNvSpPr txBox="1">
            <a:spLocks noGrp="1"/>
          </p:cNvSpPr>
          <p:nvPr>
            <p:ph type="title"/>
          </p:nvPr>
        </p:nvSpPr>
        <p:spPr>
          <a:xfrm>
            <a:off x="1165375" y="1056600"/>
            <a:ext cx="7011300" cy="3329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CA" sz="4000" b="1" i="1" dirty="0" err="1">
                <a:solidFill>
                  <a:srgbClr val="FF0000"/>
                </a:solidFill>
              </a:rPr>
              <a:t>Internship</a:t>
            </a:r>
            <a:r>
              <a:rPr lang="fr-CA" sz="4000" b="1" i="1" dirty="0">
                <a:solidFill>
                  <a:srgbClr val="FF0000"/>
                </a:solidFill>
              </a:rPr>
              <a:t> return</a:t>
            </a:r>
            <a:endParaRPr sz="4000" b="1" i="1" dirty="0">
              <a:solidFill>
                <a:srgbClr val="FF0000"/>
              </a:solidFill>
            </a:endParaRPr>
          </a:p>
          <a:p>
            <a:pPr marL="0" lvl="0" indent="0" algn="ctr" rtl="0">
              <a:lnSpc>
                <a:spcPct val="150000"/>
              </a:lnSpc>
              <a:spcBef>
                <a:spcPts val="0"/>
              </a:spcBef>
              <a:spcAft>
                <a:spcPts val="0"/>
              </a:spcAft>
              <a:buNone/>
            </a:pPr>
            <a:endParaRPr sz="1800" b="1" i="1" dirty="0">
              <a:solidFill>
                <a:srgbClr val="FF0000"/>
              </a:solidFill>
            </a:endParaRPr>
          </a:p>
          <a:p>
            <a:pPr algn="l">
              <a:lnSpc>
                <a:spcPct val="150000"/>
              </a:lnSpc>
            </a:pPr>
            <a:r>
              <a:rPr lang="en-US" sz="1800" b="0" i="0" dirty="0">
                <a:solidFill>
                  <a:srgbClr val="424242"/>
                </a:solidFill>
                <a:effectLst/>
                <a:latin typeface="Segoe Sans"/>
              </a:rPr>
              <a:t>Be present (important).</a:t>
            </a:r>
            <a:br>
              <a:rPr lang="en-US" sz="1800" b="0" i="0" dirty="0">
                <a:solidFill>
                  <a:srgbClr val="424242"/>
                </a:solidFill>
                <a:effectLst/>
                <a:latin typeface="Segoe Sans"/>
              </a:rPr>
            </a:br>
            <a:r>
              <a:rPr lang="en-US" sz="1800" b="0" i="0" dirty="0">
                <a:solidFill>
                  <a:srgbClr val="424242"/>
                </a:solidFill>
                <a:effectLst/>
                <a:latin typeface="Segoe Sans"/>
              </a:rPr>
              <a:t>Gift and merit award presentation.</a:t>
            </a:r>
            <a:br>
              <a:rPr lang="en-US" sz="1800" b="0" i="0" dirty="0">
                <a:solidFill>
                  <a:srgbClr val="424242"/>
                </a:solidFill>
                <a:effectLst/>
                <a:latin typeface="Segoe Sans"/>
              </a:rPr>
            </a:br>
            <a:r>
              <a:rPr lang="en-US" sz="1800" b="0" i="0" dirty="0">
                <a:solidFill>
                  <a:srgbClr val="424242"/>
                </a:solidFill>
                <a:effectLst/>
                <a:latin typeface="Segoe Sans"/>
              </a:rPr>
              <a:t>Discussion among you.</a:t>
            </a:r>
            <a:br>
              <a:rPr lang="en-US" sz="1800" b="0" i="0" dirty="0">
                <a:solidFill>
                  <a:srgbClr val="424242"/>
                </a:solidFill>
                <a:effectLst/>
                <a:latin typeface="Segoe Sans"/>
              </a:rPr>
            </a:br>
            <a:r>
              <a:rPr lang="en-US" sz="1800" b="0" i="0" dirty="0">
                <a:solidFill>
                  <a:srgbClr val="424242"/>
                </a:solidFill>
                <a:effectLst/>
                <a:latin typeface="Segoe Sans"/>
              </a:rPr>
              <a:t>Verification of Questionnaires.</a:t>
            </a:r>
            <a:br>
              <a:rPr lang="en-US" sz="1800" b="0" i="0" dirty="0">
                <a:solidFill>
                  <a:srgbClr val="424242"/>
                </a:solidFill>
                <a:effectLst/>
                <a:latin typeface="Segoe Sans"/>
              </a:rPr>
            </a:br>
            <a:r>
              <a:rPr lang="en-US" sz="1800" b="0" i="0" dirty="0">
                <a:solidFill>
                  <a:srgbClr val="424242"/>
                </a:solidFill>
                <a:effectLst/>
                <a:latin typeface="Segoe Sans"/>
              </a:rPr>
              <a:t>Don't miss it</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4"/>
        <p:cNvGrpSpPr/>
        <p:nvPr/>
      </p:nvGrpSpPr>
      <p:grpSpPr>
        <a:xfrm>
          <a:off x="0" y="0"/>
          <a:ext cx="0" cy="0"/>
          <a:chOff x="0" y="0"/>
          <a:chExt cx="0" cy="0"/>
        </a:xfrm>
      </p:grpSpPr>
      <p:sp>
        <p:nvSpPr>
          <p:cNvPr id="105" name="Google Shape;105;p11"/>
          <p:cNvSpPr txBox="1">
            <a:spLocks noGrp="1"/>
          </p:cNvSpPr>
          <p:nvPr>
            <p:ph type="title"/>
          </p:nvPr>
        </p:nvSpPr>
        <p:spPr>
          <a:xfrm>
            <a:off x="2286825" y="1509750"/>
            <a:ext cx="6496800" cy="88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3000" b="1" i="1">
                <a:solidFill>
                  <a:srgbClr val="FF0000"/>
                </a:solidFill>
              </a:rPr>
              <a:t>CFTR.CA</a:t>
            </a:r>
            <a:endParaRPr b="1" i="1">
              <a:solidFill>
                <a:srgbClr val="FF0000"/>
              </a:solidFill>
            </a:endParaRPr>
          </a:p>
        </p:txBody>
      </p:sp>
      <p:sp>
        <p:nvSpPr>
          <p:cNvPr id="106" name="Google Shape;106;p11"/>
          <p:cNvSpPr txBox="1"/>
          <p:nvPr/>
        </p:nvSpPr>
        <p:spPr>
          <a:xfrm>
            <a:off x="2249825" y="3737375"/>
            <a:ext cx="2790000" cy="50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3000" b="1">
              <a:solidFill>
                <a:srgbClr val="FF0000"/>
              </a:solidFill>
            </a:endParaRPr>
          </a:p>
        </p:txBody>
      </p:sp>
      <p:sp>
        <p:nvSpPr>
          <p:cNvPr id="107" name="Google Shape;107;p11"/>
          <p:cNvSpPr txBox="1"/>
          <p:nvPr/>
        </p:nvSpPr>
        <p:spPr>
          <a:xfrm>
            <a:off x="2027800" y="96200"/>
            <a:ext cx="6823200" cy="985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 sz="3000" b="1" i="1" dirty="0"/>
              <a:t>Jobs/Internship/Company search strategies</a:t>
            </a:r>
            <a:endParaRPr sz="3000" b="1" i="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2"/>
          <p:cNvSpPr txBox="1">
            <a:spLocks noGrp="1"/>
          </p:cNvSpPr>
          <p:nvPr>
            <p:ph type="title"/>
          </p:nvPr>
        </p:nvSpPr>
        <p:spPr>
          <a:xfrm>
            <a:off x="399650" y="172838"/>
            <a:ext cx="7784400" cy="4181400"/>
          </a:xfrm>
          <a:prstGeom prst="rect">
            <a:avLst/>
          </a:prstGeom>
          <a:ln w="762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nSpc>
                <a:spcPct val="150000"/>
              </a:lnSpc>
            </a:pPr>
            <a:br>
              <a:rPr lang="en-US" sz="2500" b="0" i="0" dirty="0">
                <a:solidFill>
                  <a:srgbClr val="424242"/>
                </a:solidFill>
                <a:effectLst/>
                <a:latin typeface="Segoe Sans"/>
              </a:rPr>
            </a:br>
            <a:r>
              <a:rPr lang="en-US" sz="2500" b="0" i="0" dirty="0">
                <a:solidFill>
                  <a:srgbClr val="424242"/>
                </a:solidFill>
                <a:effectLst/>
                <a:latin typeface="Segoe Sans"/>
              </a:rPr>
              <a:t>First, target transport companies well.</a:t>
            </a:r>
            <a:br>
              <a:rPr lang="en-US" sz="2500" b="0" i="0" dirty="0">
                <a:solidFill>
                  <a:srgbClr val="424242"/>
                </a:solidFill>
                <a:effectLst/>
                <a:latin typeface="Segoe Sans"/>
              </a:rPr>
            </a:br>
            <a:r>
              <a:rPr lang="en-US" sz="2500" b="0" i="0" dirty="0">
                <a:solidFill>
                  <a:srgbClr val="424242"/>
                </a:solidFill>
                <a:effectLst/>
                <a:latin typeface="Segoe Sans"/>
              </a:rPr>
              <a:t>Based on your contacts and geographical situation.</a:t>
            </a:r>
            <a:br>
              <a:rPr lang="en-US" sz="2500" b="0" i="0" dirty="0">
                <a:solidFill>
                  <a:srgbClr val="424242"/>
                </a:solidFill>
                <a:effectLst/>
                <a:latin typeface="Segoe Sans"/>
              </a:rPr>
            </a:br>
            <a:r>
              <a:rPr lang="en-US" sz="2500" b="0" i="0" dirty="0">
                <a:solidFill>
                  <a:srgbClr val="424242"/>
                </a:solidFill>
                <a:effectLst/>
                <a:latin typeface="Segoe Sans"/>
              </a:rPr>
              <a:t>According to your job criteria.</a:t>
            </a:r>
            <a:br>
              <a:rPr lang="en-US" sz="2500" b="0" i="0" dirty="0">
                <a:solidFill>
                  <a:srgbClr val="424242"/>
                </a:solidFill>
                <a:effectLst/>
                <a:latin typeface="Segoe Sans"/>
              </a:rPr>
            </a:br>
            <a:r>
              <a:rPr lang="en-US" sz="2500" b="0" i="0" dirty="0">
                <a:solidFill>
                  <a:srgbClr val="424242"/>
                </a:solidFill>
                <a:effectLst/>
                <a:latin typeface="Segoe Sans"/>
              </a:rPr>
              <a:t>Your personal and family choices.</a:t>
            </a:r>
            <a:br>
              <a:rPr lang="en-US" sz="2500" b="0" i="0" dirty="0">
                <a:solidFill>
                  <a:srgbClr val="424242"/>
                </a:solidFill>
                <a:effectLst/>
                <a:latin typeface="Segoe Sans"/>
              </a:rPr>
            </a:br>
            <a:r>
              <a:rPr lang="en-US" sz="2500" b="0" i="0" dirty="0">
                <a:solidFill>
                  <a:srgbClr val="424242"/>
                </a:solidFill>
                <a:effectLst/>
                <a:latin typeface="Segoe Sans"/>
              </a:rPr>
              <a:t>The type of transport.</a:t>
            </a:r>
            <a:br>
              <a:rPr lang="en-US" sz="2500" b="0" i="0" dirty="0">
                <a:solidFill>
                  <a:srgbClr val="424242"/>
                </a:solidFill>
                <a:effectLst/>
                <a:latin typeface="Segoe Sans"/>
              </a:rPr>
            </a:br>
            <a:r>
              <a:rPr lang="en-US" sz="2500" b="0" i="0" dirty="0">
                <a:solidFill>
                  <a:srgbClr val="424242"/>
                </a:solidFill>
                <a:effectLst/>
                <a:latin typeface="Segoe Sans"/>
              </a:rPr>
              <a:t>Your abilities (English, criminal record, long distance, etc.).</a:t>
            </a:r>
            <a:br>
              <a:rPr lang="en-US" sz="2500" b="0" i="0" dirty="0">
                <a:solidFill>
                  <a:srgbClr val="424242"/>
                </a:solidFill>
                <a:effectLst/>
                <a:latin typeface="Segoe Sans"/>
              </a:rPr>
            </a:br>
            <a:endParaRPr lang="en-US" sz="2500" dirty="0"/>
          </a:p>
        </p:txBody>
      </p:sp>
      <p:pic>
        <p:nvPicPr>
          <p:cNvPr id="113" name="Google Shape;113;p12"/>
          <p:cNvPicPr preferRelativeResize="0"/>
          <p:nvPr/>
        </p:nvPicPr>
        <p:blipFill>
          <a:blip r:embed="rId3">
            <a:alphaModFix/>
          </a:blip>
          <a:stretch>
            <a:fillRect/>
          </a:stretch>
        </p:blipFill>
        <p:spPr>
          <a:xfrm>
            <a:off x="6738504" y="1253339"/>
            <a:ext cx="1445546" cy="131841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3"/>
          <p:cNvSpPr txBox="1">
            <a:spLocks noGrp="1"/>
          </p:cNvSpPr>
          <p:nvPr>
            <p:ph type="title"/>
          </p:nvPr>
        </p:nvSpPr>
        <p:spPr>
          <a:xfrm>
            <a:off x="1194975" y="78175"/>
            <a:ext cx="7791900" cy="4199400"/>
          </a:xfrm>
          <a:prstGeom prst="rect">
            <a:avLst/>
          </a:prstGeom>
          <a:ln w="2857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l">
              <a:lnSpc>
                <a:spcPct val="150000"/>
              </a:lnSpc>
            </a:pPr>
            <a:br>
              <a:rPr lang="en-US" sz="2200" dirty="0">
                <a:solidFill>
                  <a:srgbClr val="424242"/>
                </a:solidFill>
                <a:latin typeface="Segoe Sans"/>
              </a:rPr>
            </a:br>
            <a:r>
              <a:rPr lang="en-US" sz="2200" dirty="0">
                <a:solidFill>
                  <a:srgbClr val="424242"/>
                </a:solidFill>
                <a:latin typeface="Segoe Sans"/>
              </a:rPr>
              <a:t>Be proactive in your efforts.</a:t>
            </a:r>
            <a:br>
              <a:rPr lang="en-US" sz="2200" dirty="0">
                <a:solidFill>
                  <a:srgbClr val="424242"/>
                </a:solidFill>
                <a:latin typeface="Segoe Sans"/>
              </a:rPr>
            </a:br>
            <a:r>
              <a:rPr lang="en-US" sz="2200" dirty="0">
                <a:solidFill>
                  <a:srgbClr val="424242"/>
                </a:solidFill>
                <a:latin typeface="Segoe Sans"/>
              </a:rPr>
              <a:t>Make phone calls to request an information meeting (prepare your message).</a:t>
            </a:r>
            <a:br>
              <a:rPr lang="en-US" sz="2200" dirty="0">
                <a:solidFill>
                  <a:srgbClr val="424242"/>
                </a:solidFill>
                <a:latin typeface="Segoe Sans"/>
              </a:rPr>
            </a:br>
            <a:r>
              <a:rPr lang="en-US" sz="2200" dirty="0">
                <a:solidFill>
                  <a:srgbClr val="424242"/>
                </a:solidFill>
                <a:latin typeface="Segoe Sans"/>
              </a:rPr>
              <a:t>Always keep control of the follow-up.***</a:t>
            </a:r>
            <a:br>
              <a:rPr lang="en-US" sz="2200" dirty="0">
                <a:solidFill>
                  <a:srgbClr val="424242"/>
                </a:solidFill>
                <a:latin typeface="Segoe Sans"/>
              </a:rPr>
            </a:br>
            <a:r>
              <a:rPr lang="en-US" sz="2200" dirty="0">
                <a:solidFill>
                  <a:srgbClr val="424242"/>
                </a:solidFill>
                <a:latin typeface="Segoe Sans"/>
              </a:rPr>
              <a:t>Go on-site to gather information.</a:t>
            </a:r>
            <a:br>
              <a:rPr lang="en-US" sz="2200" dirty="0">
                <a:solidFill>
                  <a:srgbClr val="424242"/>
                </a:solidFill>
                <a:latin typeface="Segoe Sans"/>
              </a:rPr>
            </a:br>
            <a:r>
              <a:rPr lang="en-US" sz="2200" dirty="0">
                <a:solidFill>
                  <a:srgbClr val="424242"/>
                </a:solidFill>
                <a:latin typeface="Segoe Sans"/>
              </a:rPr>
              <a:t>Always note the names of the people you spoke to.**</a:t>
            </a:r>
            <a:br>
              <a:rPr lang="en-US" sz="2200" dirty="0">
                <a:solidFill>
                  <a:srgbClr val="424242"/>
                </a:solidFill>
                <a:latin typeface="Segoe Sans"/>
              </a:rPr>
            </a:br>
            <a:r>
              <a:rPr lang="en-US" sz="2200" dirty="0">
                <a:solidFill>
                  <a:srgbClr val="424242"/>
                </a:solidFill>
                <a:latin typeface="Segoe Sans"/>
              </a:rPr>
              <a:t>Keep notes on companies and resource persons</a:t>
            </a:r>
            <a:br>
              <a:rPr lang="en-US" sz="1050" b="0" i="0" dirty="0">
                <a:solidFill>
                  <a:srgbClr val="424242"/>
                </a:solidFill>
                <a:effectLst/>
                <a:latin typeface="Segoe Sans"/>
              </a:rPr>
            </a:b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14"/>
          <p:cNvSpPr txBox="1">
            <a:spLocks noGrp="1"/>
          </p:cNvSpPr>
          <p:nvPr>
            <p:ph type="title"/>
          </p:nvPr>
        </p:nvSpPr>
        <p:spPr>
          <a:xfrm>
            <a:off x="1165375" y="174375"/>
            <a:ext cx="7011300" cy="8289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i="1" dirty="0"/>
              <a:t>The interview</a:t>
            </a:r>
            <a:endParaRPr i="1" dirty="0"/>
          </a:p>
        </p:txBody>
      </p:sp>
      <p:sp>
        <p:nvSpPr>
          <p:cNvPr id="126" name="Google Shape;126;p14"/>
          <p:cNvSpPr txBox="1"/>
          <p:nvPr/>
        </p:nvSpPr>
        <p:spPr>
          <a:xfrm>
            <a:off x="0" y="0"/>
            <a:ext cx="3000000" cy="30000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600"/>
              </a:spcBef>
              <a:spcAft>
                <a:spcPts val="0"/>
              </a:spcAft>
              <a:buNone/>
            </a:pPr>
            <a:endParaRPr sz="2600">
              <a:solidFill>
                <a:schemeClr val="dk1"/>
              </a:solidFill>
            </a:endParaRPr>
          </a:p>
        </p:txBody>
      </p:sp>
      <p:sp>
        <p:nvSpPr>
          <p:cNvPr id="127" name="Google Shape;127;p14"/>
          <p:cNvSpPr txBox="1"/>
          <p:nvPr/>
        </p:nvSpPr>
        <p:spPr>
          <a:xfrm>
            <a:off x="194550" y="873275"/>
            <a:ext cx="8754900" cy="3562994"/>
          </a:xfrm>
          <a:prstGeom prst="rect">
            <a:avLst/>
          </a:prstGeom>
          <a:noFill/>
          <a:ln w="3810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l">
              <a:lnSpc>
                <a:spcPct val="150000"/>
              </a:lnSpc>
              <a:buFont typeface="Arial" panose="020B0604020202020204" pitchFamily="34" charset="0"/>
              <a:buChar char="•"/>
            </a:pPr>
            <a:r>
              <a:rPr lang="en-US" sz="2200" b="0" i="0" dirty="0">
                <a:solidFill>
                  <a:srgbClr val="424242"/>
                </a:solidFill>
                <a:effectLst/>
                <a:latin typeface="Segoe Sans"/>
              </a:rPr>
              <a:t>Prepare BEFORE the interview.</a:t>
            </a:r>
          </a:p>
          <a:p>
            <a:pPr algn="l">
              <a:lnSpc>
                <a:spcPct val="150000"/>
              </a:lnSpc>
              <a:buFont typeface="Arial" panose="020B0604020202020204" pitchFamily="34" charset="0"/>
              <a:buChar char="•"/>
            </a:pPr>
            <a:r>
              <a:rPr lang="en-US" sz="2200" b="0" i="0" dirty="0">
                <a:solidFill>
                  <a:srgbClr val="424242"/>
                </a:solidFill>
                <a:effectLst/>
                <a:latin typeface="Segoe Sans"/>
              </a:rPr>
              <a:t>Know the company well; website, type of transport, etc.</a:t>
            </a:r>
          </a:p>
          <a:p>
            <a:pPr algn="l">
              <a:lnSpc>
                <a:spcPct val="150000"/>
              </a:lnSpc>
              <a:buFont typeface="Arial" panose="020B0604020202020204" pitchFamily="34" charset="0"/>
              <a:buChar char="•"/>
            </a:pPr>
            <a:r>
              <a:rPr lang="en-US" sz="2200" b="0" i="0" dirty="0">
                <a:solidFill>
                  <a:srgbClr val="424242"/>
                </a:solidFill>
                <a:effectLst/>
                <a:latin typeface="Segoe Sans"/>
              </a:rPr>
              <a:t>Example questions: your strengths and weaknesses, the worst flaw of a truck driver, etc.</a:t>
            </a:r>
          </a:p>
          <a:p>
            <a:pPr algn="l">
              <a:lnSpc>
                <a:spcPct val="150000"/>
              </a:lnSpc>
              <a:buFont typeface="Arial" panose="020B0604020202020204" pitchFamily="34" charset="0"/>
              <a:buChar char="•"/>
            </a:pPr>
            <a:r>
              <a:rPr lang="en-US" sz="2200" b="0" i="0" dirty="0">
                <a:solidFill>
                  <a:srgbClr val="424242"/>
                </a:solidFill>
                <a:effectLst/>
                <a:latin typeface="Segoe Sans"/>
              </a:rPr>
              <a:t>Prepare questions to ask at the end of the interview (real questions, not empty ones).</a:t>
            </a:r>
          </a:p>
          <a:p>
            <a:pPr algn="l">
              <a:lnSpc>
                <a:spcPct val="150000"/>
              </a:lnSpc>
              <a:buFont typeface="Arial" panose="020B0604020202020204" pitchFamily="34" charset="0"/>
              <a:buChar char="•"/>
            </a:pPr>
            <a:r>
              <a:rPr lang="en-US" sz="2200" b="0" i="0" dirty="0">
                <a:solidFill>
                  <a:srgbClr val="424242"/>
                </a:solidFill>
                <a:effectLst/>
                <a:latin typeface="Segoe Sans"/>
              </a:rPr>
              <a:t>Do not ask for a job, offer your services.</a:t>
            </a:r>
          </a:p>
          <a:p>
            <a:pPr marL="139700" lvl="0" indent="0" algn="l" rtl="0">
              <a:lnSpc>
                <a:spcPct val="115000"/>
              </a:lnSpc>
              <a:spcBef>
                <a:spcPts val="600"/>
              </a:spcBef>
              <a:spcAft>
                <a:spcPts val="0"/>
              </a:spcAft>
              <a:buClr>
                <a:schemeClr val="dk1"/>
              </a:buClr>
              <a:buSzPts val="1100"/>
              <a:buFont typeface="Arial"/>
              <a:buNone/>
            </a:pPr>
            <a:r>
              <a:rPr lang="fr" sz="2600" dirty="0">
                <a:solidFill>
                  <a:schemeClr val="dk1"/>
                </a:solidFill>
              </a:rPr>
              <a:t> </a:t>
            </a:r>
            <a:endParaRPr sz="2600" dirty="0">
              <a:solidFill>
                <a:schemeClr val="dk1"/>
              </a:solidFill>
            </a:endParaRPr>
          </a:p>
        </p:txBody>
      </p:sp>
      <p:pic>
        <p:nvPicPr>
          <p:cNvPr id="128" name="Google Shape;128;p14"/>
          <p:cNvPicPr preferRelativeResize="0"/>
          <p:nvPr/>
        </p:nvPicPr>
        <p:blipFill>
          <a:blip r:embed="rId3">
            <a:alphaModFix/>
          </a:blip>
          <a:stretch>
            <a:fillRect/>
          </a:stretch>
        </p:blipFill>
        <p:spPr>
          <a:xfrm>
            <a:off x="6429375" y="174374"/>
            <a:ext cx="2458899" cy="13131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5"/>
          <p:cNvSpPr txBox="1">
            <a:spLocks noGrp="1"/>
          </p:cNvSpPr>
          <p:nvPr>
            <p:ph type="title"/>
          </p:nvPr>
        </p:nvSpPr>
        <p:spPr>
          <a:xfrm>
            <a:off x="118400" y="81400"/>
            <a:ext cx="8962200" cy="4188900"/>
          </a:xfrm>
          <a:prstGeom prst="rect">
            <a:avLst/>
          </a:prstGeom>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algn="l">
              <a:lnSpc>
                <a:spcPct val="150000"/>
              </a:lnSpc>
            </a:pPr>
            <a:r>
              <a:rPr lang="en-US" sz="2200" b="0" i="0" dirty="0">
                <a:solidFill>
                  <a:srgbClr val="424242"/>
                </a:solidFill>
                <a:effectLst/>
                <a:latin typeface="Segoe Sans"/>
              </a:rPr>
              <a:t>Be open to taking additional training.</a:t>
            </a:r>
            <a:br>
              <a:rPr lang="en-US" sz="2200" b="0" i="0" dirty="0">
                <a:solidFill>
                  <a:srgbClr val="424242"/>
                </a:solidFill>
                <a:effectLst/>
                <a:latin typeface="Segoe Sans"/>
              </a:rPr>
            </a:br>
            <a:r>
              <a:rPr lang="en-US" sz="2200" b="0" i="0" dirty="0">
                <a:solidFill>
                  <a:srgbClr val="424242"/>
                </a:solidFill>
                <a:effectLst/>
                <a:latin typeface="Segoe Sans"/>
              </a:rPr>
              <a:t>Be ready to take a road test.**</a:t>
            </a:r>
            <a:br>
              <a:rPr lang="en-US" sz="2200" b="0" i="0" dirty="0">
                <a:solidFill>
                  <a:srgbClr val="424242"/>
                </a:solidFill>
                <a:effectLst/>
                <a:latin typeface="Segoe Sans"/>
              </a:rPr>
            </a:br>
            <a:r>
              <a:rPr lang="en-US" sz="2200" b="0" i="0" dirty="0">
                <a:solidFill>
                  <a:srgbClr val="424242"/>
                </a:solidFill>
                <a:effectLst/>
                <a:latin typeface="Segoe Sans"/>
              </a:rPr>
              <a:t>Safety equipment (boots, gloves, vest).</a:t>
            </a:r>
            <a:br>
              <a:rPr lang="en-US" sz="2200" b="0" i="0" dirty="0">
                <a:solidFill>
                  <a:srgbClr val="424242"/>
                </a:solidFill>
                <a:effectLst/>
                <a:latin typeface="Segoe Sans"/>
              </a:rPr>
            </a:br>
            <a:r>
              <a:rPr lang="en-US" sz="2200" b="0" i="0" dirty="0">
                <a:solidFill>
                  <a:srgbClr val="424242"/>
                </a:solidFill>
                <a:effectLst/>
                <a:latin typeface="Segoe Sans"/>
              </a:rPr>
              <a:t>Be humble.</a:t>
            </a:r>
            <a:br>
              <a:rPr lang="en-US" sz="2200" b="0" i="0" dirty="0">
                <a:solidFill>
                  <a:srgbClr val="424242"/>
                </a:solidFill>
                <a:effectLst/>
                <a:latin typeface="Segoe Sans"/>
              </a:rPr>
            </a:br>
            <a:r>
              <a:rPr lang="en-US" sz="2200" b="0" i="0" dirty="0">
                <a:solidFill>
                  <a:srgbClr val="424242"/>
                </a:solidFill>
                <a:effectLst/>
                <a:latin typeface="Segoe Sans"/>
              </a:rPr>
              <a:t>Show interest in the company rather than the salary conditions.</a:t>
            </a:r>
            <a:br>
              <a:rPr lang="en-US" sz="2200" b="0" i="0" dirty="0">
                <a:solidFill>
                  <a:srgbClr val="424242"/>
                </a:solidFill>
                <a:effectLst/>
                <a:latin typeface="Segoe Sans"/>
              </a:rPr>
            </a:br>
            <a:r>
              <a:rPr lang="en-US" sz="2200" b="0" i="0" dirty="0">
                <a:solidFill>
                  <a:srgbClr val="424242"/>
                </a:solidFill>
                <a:effectLst/>
                <a:latin typeface="Segoe Sans"/>
              </a:rPr>
              <a:t>Explain your availability and needs.</a:t>
            </a:r>
            <a:br>
              <a:rPr lang="en-US" sz="2200" b="0" i="0" dirty="0">
                <a:solidFill>
                  <a:srgbClr val="424242"/>
                </a:solidFill>
                <a:effectLst/>
                <a:latin typeface="Segoe Sans"/>
              </a:rPr>
            </a:br>
            <a:r>
              <a:rPr lang="en-US" sz="2200" b="0" i="0" dirty="0">
                <a:solidFill>
                  <a:srgbClr val="424242"/>
                </a:solidFill>
                <a:effectLst/>
                <a:latin typeface="Segoe Sans"/>
              </a:rPr>
              <a:t>Ensure agreed follow-up with the employer</a:t>
            </a:r>
            <a:br>
              <a:rPr lang="en-US" sz="1400" b="0" i="0" dirty="0">
                <a:solidFill>
                  <a:srgbClr val="424242"/>
                </a:solidFill>
                <a:effectLst/>
                <a:latin typeface="Segoe Sans"/>
              </a:rPr>
            </a:br>
            <a:endParaRPr sz="1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6"/>
          <p:cNvSpPr txBox="1">
            <a:spLocks noGrp="1"/>
          </p:cNvSpPr>
          <p:nvPr>
            <p:ph type="title"/>
          </p:nvPr>
        </p:nvSpPr>
        <p:spPr>
          <a:xfrm>
            <a:off x="725275" y="133225"/>
            <a:ext cx="7451400" cy="692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3000" b="1" i="1" dirty="0"/>
              <a:t>Useful sites for your research</a:t>
            </a:r>
            <a:endParaRPr sz="3000" b="1" i="1" dirty="0"/>
          </a:p>
        </p:txBody>
      </p:sp>
      <p:sp>
        <p:nvSpPr>
          <p:cNvPr id="139" name="Google Shape;139;p16"/>
          <p:cNvSpPr txBox="1"/>
          <p:nvPr/>
        </p:nvSpPr>
        <p:spPr>
          <a:xfrm>
            <a:off x="151225" y="891725"/>
            <a:ext cx="8599500" cy="3285900"/>
          </a:xfrm>
          <a:prstGeom prst="rect">
            <a:avLst/>
          </a:prstGeom>
          <a:noFill/>
          <a:ln w="2857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algn="l">
              <a:lnSpc>
                <a:spcPct val="150000"/>
              </a:lnSpc>
              <a:buFont typeface="Arial" panose="020B0604020202020204" pitchFamily="34" charset="0"/>
              <a:buChar char="•"/>
            </a:pPr>
            <a:r>
              <a:rPr lang="fr" sz="2100" i="1" dirty="0">
                <a:solidFill>
                  <a:srgbClr val="0BD0D9"/>
                </a:solidFill>
              </a:rPr>
              <a:t> </a:t>
            </a:r>
            <a:r>
              <a:rPr lang="fr-CA" sz="2000" b="0" i="0" dirty="0">
                <a:solidFill>
                  <a:srgbClr val="424242"/>
                </a:solidFill>
                <a:effectLst/>
                <a:latin typeface="Segoe Sans"/>
              </a:rPr>
              <a:t>CFTR.CA; for </a:t>
            </a:r>
            <a:r>
              <a:rPr lang="fr-CA" sz="2000" b="0" i="0" dirty="0" err="1">
                <a:solidFill>
                  <a:srgbClr val="424242"/>
                </a:solidFill>
                <a:effectLst/>
                <a:latin typeface="Segoe Sans"/>
              </a:rPr>
              <a:t>internships</a:t>
            </a:r>
            <a:r>
              <a:rPr lang="fr-CA" sz="2000" b="0" i="0" dirty="0">
                <a:solidFill>
                  <a:srgbClr val="424242"/>
                </a:solidFill>
                <a:effectLst/>
                <a:latin typeface="Segoe Sans"/>
              </a:rPr>
              <a:t> and jobs.</a:t>
            </a:r>
          </a:p>
          <a:p>
            <a:pPr algn="l">
              <a:lnSpc>
                <a:spcPct val="150000"/>
              </a:lnSpc>
              <a:buFont typeface="Arial" panose="020B0604020202020204" pitchFamily="34" charset="0"/>
              <a:buChar char="•"/>
            </a:pPr>
            <a:r>
              <a:rPr lang="fr-CA" sz="2000" b="0" i="0" dirty="0">
                <a:solidFill>
                  <a:srgbClr val="424242"/>
                </a:solidFill>
                <a:effectLst/>
                <a:latin typeface="Segoe Sans"/>
              </a:rPr>
              <a:t>emploiquebec.net; jobs and information.</a:t>
            </a:r>
          </a:p>
          <a:p>
            <a:pPr algn="l">
              <a:lnSpc>
                <a:spcPct val="150000"/>
              </a:lnSpc>
              <a:buFont typeface="Arial" panose="020B0604020202020204" pitchFamily="34" charset="0"/>
              <a:buChar char="•"/>
            </a:pPr>
            <a:r>
              <a:rPr lang="fr-CA" sz="2000" b="0" i="0" dirty="0" err="1">
                <a:solidFill>
                  <a:srgbClr val="424242"/>
                </a:solidFill>
                <a:effectLst/>
                <a:latin typeface="Segoe Sans"/>
              </a:rPr>
              <a:t>TruckstopQuebec</a:t>
            </a:r>
            <a:r>
              <a:rPr lang="fr-CA" sz="2000" b="0" i="0" dirty="0">
                <a:solidFill>
                  <a:srgbClr val="424242"/>
                </a:solidFill>
                <a:effectLst/>
                <a:latin typeface="Segoe Sans"/>
              </a:rPr>
              <a:t>; jobs and information.</a:t>
            </a:r>
          </a:p>
          <a:p>
            <a:pPr algn="l">
              <a:lnSpc>
                <a:spcPct val="150000"/>
              </a:lnSpc>
              <a:buFont typeface="Arial" panose="020B0604020202020204" pitchFamily="34" charset="0"/>
              <a:buChar char="•"/>
            </a:pPr>
            <a:r>
              <a:rPr lang="fr-CA" sz="2000" b="0" i="0" dirty="0" err="1">
                <a:solidFill>
                  <a:srgbClr val="424242"/>
                </a:solidFill>
                <a:effectLst/>
                <a:latin typeface="Segoe Sans"/>
              </a:rPr>
              <a:t>Specialized</a:t>
            </a:r>
            <a:r>
              <a:rPr lang="fr-CA" sz="2000" b="0" i="0" dirty="0">
                <a:solidFill>
                  <a:srgbClr val="424242"/>
                </a:solidFill>
                <a:effectLst/>
                <a:latin typeface="Segoe Sans"/>
              </a:rPr>
              <a:t> transport magazines:</a:t>
            </a:r>
          </a:p>
          <a:p>
            <a:pPr marL="742950" lvl="1" indent="-285750" algn="l">
              <a:lnSpc>
                <a:spcPct val="150000"/>
              </a:lnSpc>
              <a:buFont typeface="Arial" panose="020B0604020202020204" pitchFamily="34" charset="0"/>
              <a:buChar char="•"/>
            </a:pPr>
            <a:r>
              <a:rPr lang="fr-CA" sz="2000" b="0" i="0" dirty="0">
                <a:solidFill>
                  <a:srgbClr val="424242"/>
                </a:solidFill>
                <a:effectLst/>
                <a:latin typeface="Segoe Sans"/>
              </a:rPr>
              <a:t>L'écho du transport</a:t>
            </a:r>
          </a:p>
          <a:p>
            <a:pPr marL="742950" lvl="1" indent="-285750" algn="l">
              <a:lnSpc>
                <a:spcPct val="150000"/>
              </a:lnSpc>
              <a:buFont typeface="Arial" panose="020B0604020202020204" pitchFamily="34" charset="0"/>
              <a:buChar char="•"/>
            </a:pPr>
            <a:r>
              <a:rPr lang="fr-CA" sz="2000" b="0" i="0" dirty="0">
                <a:solidFill>
                  <a:srgbClr val="424242"/>
                </a:solidFill>
                <a:effectLst/>
                <a:latin typeface="Segoe Sans"/>
              </a:rPr>
              <a:t>Transport magazine</a:t>
            </a:r>
          </a:p>
          <a:p>
            <a:pPr marL="742950" lvl="1" indent="-285750" algn="l">
              <a:lnSpc>
                <a:spcPct val="150000"/>
              </a:lnSpc>
              <a:buFont typeface="Arial" panose="020B0604020202020204" pitchFamily="34" charset="0"/>
              <a:buChar char="•"/>
            </a:pPr>
            <a:r>
              <a:rPr lang="fr-CA" sz="2000" b="0" i="0" dirty="0">
                <a:solidFill>
                  <a:srgbClr val="424242"/>
                </a:solidFill>
                <a:effectLst/>
                <a:latin typeface="Segoe Sans"/>
              </a:rPr>
              <a:t>Transport Routier</a:t>
            </a:r>
          </a:p>
        </p:txBody>
      </p:sp>
      <p:sp>
        <p:nvSpPr>
          <p:cNvPr id="140" name="Google Shape;140;p16"/>
          <p:cNvSpPr txBox="1"/>
          <p:nvPr/>
        </p:nvSpPr>
        <p:spPr>
          <a:xfrm>
            <a:off x="3396925" y="1891350"/>
            <a:ext cx="4262700" cy="2235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41" name="Google Shape;141;p16"/>
          <p:cNvPicPr preferRelativeResize="0"/>
          <p:nvPr/>
        </p:nvPicPr>
        <p:blipFill>
          <a:blip r:embed="rId3">
            <a:alphaModFix/>
          </a:blip>
          <a:stretch>
            <a:fillRect/>
          </a:stretch>
        </p:blipFill>
        <p:spPr>
          <a:xfrm>
            <a:off x="5465064" y="2392497"/>
            <a:ext cx="2711611" cy="123270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17"/>
          <p:cNvSpPr txBox="1">
            <a:spLocks noGrp="1"/>
          </p:cNvSpPr>
          <p:nvPr>
            <p:ph type="title"/>
          </p:nvPr>
        </p:nvSpPr>
        <p:spPr>
          <a:xfrm>
            <a:off x="980625" y="192881"/>
            <a:ext cx="7011300" cy="4386000"/>
          </a:xfrm>
          <a:prstGeom prst="rect">
            <a:avLst/>
          </a:prstGeom>
        </p:spPr>
        <p:txBody>
          <a:bodyPr spcFirstLastPara="1" wrap="square" lIns="91425" tIns="91425" rIns="91425" bIns="91425" anchor="ctr" anchorCtr="0">
            <a:noAutofit/>
          </a:bodyPr>
          <a:lstStyle/>
          <a:p>
            <a:pPr algn="l">
              <a:lnSpc>
                <a:spcPct val="150000"/>
              </a:lnSpc>
            </a:pPr>
            <a:r>
              <a:rPr lang="fr" sz="2300" b="1" i="1" dirty="0">
                <a:solidFill>
                  <a:schemeClr val="tx1"/>
                </a:solidFill>
              </a:rPr>
              <a:t>Behavior to adopt in the company</a:t>
            </a:r>
            <a:br>
              <a:rPr lang="fr" sz="2300" b="1" i="1" dirty="0">
                <a:solidFill>
                  <a:schemeClr val="tx1"/>
                </a:solidFill>
              </a:rPr>
            </a:br>
            <a:r>
              <a:rPr lang="en-US" sz="1700" b="0" i="0" dirty="0">
                <a:solidFill>
                  <a:srgbClr val="424242"/>
                </a:solidFill>
                <a:effectLst/>
                <a:latin typeface="Segoe Sans"/>
              </a:rPr>
              <a:t>Initiative, autonomy, adaptation, and courtesy.</a:t>
            </a:r>
            <a:br>
              <a:rPr lang="en-US" sz="1700" b="0" i="0" dirty="0">
                <a:solidFill>
                  <a:srgbClr val="424242"/>
                </a:solidFill>
                <a:effectLst/>
                <a:latin typeface="Segoe Sans"/>
              </a:rPr>
            </a:br>
            <a:r>
              <a:rPr lang="en-US" sz="1700" b="0" i="0" dirty="0">
                <a:solidFill>
                  <a:srgbClr val="424242"/>
                </a:solidFill>
                <a:effectLst/>
                <a:latin typeface="Segoe Sans"/>
              </a:rPr>
              <a:t>Punctuality and attendance.</a:t>
            </a:r>
            <a:br>
              <a:rPr lang="en-US" sz="1700" b="0" i="0" dirty="0">
                <a:solidFill>
                  <a:srgbClr val="424242"/>
                </a:solidFill>
                <a:effectLst/>
                <a:latin typeface="Segoe Sans"/>
              </a:rPr>
            </a:br>
            <a:r>
              <a:rPr lang="en-US" sz="1700" b="0" i="0" dirty="0">
                <a:solidFill>
                  <a:srgbClr val="424242"/>
                </a:solidFill>
                <a:effectLst/>
                <a:latin typeface="Segoe Sans"/>
              </a:rPr>
              <a:t>Sense of responsibility.</a:t>
            </a:r>
            <a:br>
              <a:rPr lang="en-US" sz="1700" b="0" i="0" dirty="0">
                <a:solidFill>
                  <a:srgbClr val="424242"/>
                </a:solidFill>
                <a:effectLst/>
                <a:latin typeface="Segoe Sans"/>
              </a:rPr>
            </a:br>
            <a:r>
              <a:rPr lang="en-US" sz="1700" b="0" i="0" dirty="0">
                <a:solidFill>
                  <a:srgbClr val="424242"/>
                </a:solidFill>
                <a:effectLst/>
                <a:latin typeface="Segoe Sans"/>
              </a:rPr>
              <a:t>Concern for appearance and personal cleanliness.</a:t>
            </a:r>
            <a:br>
              <a:rPr lang="en-US" sz="1700" b="0" i="0" dirty="0">
                <a:solidFill>
                  <a:srgbClr val="424242"/>
                </a:solidFill>
                <a:effectLst/>
                <a:latin typeface="Segoe Sans"/>
              </a:rPr>
            </a:br>
            <a:r>
              <a:rPr lang="en-US" sz="1700" b="0" i="0" dirty="0">
                <a:solidFill>
                  <a:srgbClr val="424242"/>
                </a:solidFill>
                <a:effectLst/>
                <a:latin typeface="Segoe Sans"/>
              </a:rPr>
              <a:t>Sociability, good judgment.</a:t>
            </a:r>
            <a:br>
              <a:rPr lang="en-US" sz="1700" b="0" i="0" dirty="0">
                <a:solidFill>
                  <a:srgbClr val="424242"/>
                </a:solidFill>
                <a:effectLst/>
                <a:latin typeface="Segoe Sans"/>
              </a:rPr>
            </a:br>
            <a:r>
              <a:rPr lang="en-US" sz="1700" b="0" i="0" dirty="0">
                <a:solidFill>
                  <a:srgbClr val="424242"/>
                </a:solidFill>
                <a:effectLst/>
                <a:latin typeface="Segoe Sans"/>
              </a:rPr>
              <a:t>Desire to improve.</a:t>
            </a:r>
            <a:br>
              <a:rPr lang="en-US" sz="1700" b="0" i="0" dirty="0">
                <a:solidFill>
                  <a:srgbClr val="424242"/>
                </a:solidFill>
                <a:effectLst/>
                <a:latin typeface="Segoe Sans"/>
              </a:rPr>
            </a:br>
            <a:r>
              <a:rPr lang="en-US" sz="1700" b="0" i="0" dirty="0">
                <a:solidFill>
                  <a:srgbClr val="424242"/>
                </a:solidFill>
                <a:effectLst/>
                <a:latin typeface="Segoe Sans"/>
              </a:rPr>
              <a:t>Self-control always and in all circumstances.</a:t>
            </a:r>
            <a:br>
              <a:rPr lang="en-US" sz="1700" b="0" i="0" dirty="0">
                <a:solidFill>
                  <a:srgbClr val="424242"/>
                </a:solidFill>
                <a:effectLst/>
                <a:latin typeface="Segoe Sans"/>
              </a:rPr>
            </a:br>
            <a:r>
              <a:rPr lang="en-US" sz="1700" b="0" i="0" dirty="0">
                <a:solidFill>
                  <a:srgbClr val="424242"/>
                </a:solidFill>
                <a:effectLst/>
                <a:latin typeface="Segoe Sans"/>
              </a:rPr>
              <a:t>Resourcefulness, professional efficiency.</a:t>
            </a:r>
            <a:br>
              <a:rPr lang="en-US" sz="1700" b="0" i="0" dirty="0">
                <a:solidFill>
                  <a:srgbClr val="424242"/>
                </a:solidFill>
                <a:effectLst/>
                <a:latin typeface="Segoe Sans"/>
              </a:rPr>
            </a:br>
            <a:r>
              <a:rPr lang="en-US" sz="1700" b="0" i="0" dirty="0">
                <a:solidFill>
                  <a:srgbClr val="424242"/>
                </a:solidFill>
                <a:effectLst/>
                <a:latin typeface="Segoe Sans"/>
              </a:rPr>
              <a:t>Interest in your profession</a:t>
            </a:r>
            <a:r>
              <a:rPr lang="en-US" sz="1900" b="0" i="0" dirty="0">
                <a:solidFill>
                  <a:srgbClr val="424242"/>
                </a:solidFill>
                <a:effectLst/>
                <a:latin typeface="Segoe Sans"/>
              </a:rPr>
              <a:t>.</a:t>
            </a:r>
            <a:br>
              <a:rPr lang="en-US" sz="1900" b="0" i="0" dirty="0">
                <a:solidFill>
                  <a:srgbClr val="424242"/>
                </a:solidFill>
                <a:effectLst/>
                <a:latin typeface="Segoe Sans"/>
              </a:rPr>
            </a:br>
            <a:r>
              <a:rPr lang="en-US" sz="1700" dirty="0">
                <a:solidFill>
                  <a:srgbClr val="424242"/>
                </a:solidFill>
                <a:latin typeface="Segoe Sans"/>
              </a:rPr>
              <a:t>Respect for health and safety</a:t>
            </a:r>
            <a:br>
              <a:rPr lang="en-US" sz="1200" b="0" i="0" dirty="0">
                <a:solidFill>
                  <a:srgbClr val="424242"/>
                </a:solidFill>
                <a:effectLst/>
                <a:latin typeface="Segoe Sans"/>
              </a:rPr>
            </a:br>
            <a:endParaRPr sz="2300" i="1" dirty="0">
              <a:solidFill>
                <a:srgbClr val="00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18"/>
          <p:cNvSpPr txBox="1">
            <a:spLocks noGrp="1"/>
          </p:cNvSpPr>
          <p:nvPr>
            <p:ph type="title"/>
          </p:nvPr>
        </p:nvSpPr>
        <p:spPr>
          <a:xfrm>
            <a:off x="1165375" y="338925"/>
            <a:ext cx="7011300" cy="3947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fr" sz="4000" b="1" i="1" dirty="0">
                <a:solidFill>
                  <a:srgbClr val="FF0000"/>
                </a:solidFill>
              </a:rPr>
              <a:t>Les Questionnaires</a:t>
            </a:r>
            <a:endParaRPr sz="4000" b="1" i="1" dirty="0">
              <a:solidFill>
                <a:srgbClr val="FF0000"/>
              </a:solidFill>
            </a:endParaRPr>
          </a:p>
          <a:p>
            <a:pPr marL="457200" lvl="0" indent="-387350" algn="l" rtl="0">
              <a:spcBef>
                <a:spcPts val="0"/>
              </a:spcBef>
              <a:spcAft>
                <a:spcPts val="0"/>
              </a:spcAft>
              <a:buClr>
                <a:srgbClr val="000000"/>
              </a:buClr>
              <a:buSzPts val="2500"/>
              <a:buChar char="-"/>
            </a:pPr>
            <a:r>
              <a:rPr lang="fr" sz="2500" dirty="0">
                <a:solidFill>
                  <a:srgbClr val="424242"/>
                </a:solidFill>
                <a:latin typeface="Segoe Sans"/>
              </a:rPr>
              <a:t>Questionnaire phase 1 (into Moodle)</a:t>
            </a:r>
            <a:br>
              <a:rPr lang="fr" sz="2500" dirty="0">
                <a:solidFill>
                  <a:srgbClr val="424242"/>
                </a:solidFill>
                <a:latin typeface="Segoe Sans"/>
              </a:rPr>
            </a:br>
            <a:endParaRPr sz="2500" dirty="0">
              <a:solidFill>
                <a:srgbClr val="424242"/>
              </a:solidFill>
              <a:latin typeface="Segoe Sans"/>
            </a:endParaRPr>
          </a:p>
          <a:p>
            <a:pPr marL="457200" lvl="0" indent="-387350" algn="l" rtl="0">
              <a:spcBef>
                <a:spcPts val="0"/>
              </a:spcBef>
              <a:spcAft>
                <a:spcPts val="0"/>
              </a:spcAft>
              <a:buClr>
                <a:srgbClr val="000000"/>
              </a:buClr>
              <a:buSzPts val="2500"/>
              <a:buChar char="-"/>
            </a:pPr>
            <a:r>
              <a:rPr lang="fr" sz="2500" dirty="0">
                <a:solidFill>
                  <a:srgbClr val="424242"/>
                </a:solidFill>
                <a:latin typeface="Segoe Sans"/>
              </a:rPr>
              <a:t>Questionnaire phase 2 (into Moodle)</a:t>
            </a:r>
            <a:br>
              <a:rPr lang="fr" sz="2500" dirty="0">
                <a:solidFill>
                  <a:srgbClr val="424242"/>
                </a:solidFill>
                <a:latin typeface="Segoe Sans"/>
              </a:rPr>
            </a:br>
            <a:endParaRPr sz="2500" dirty="0">
              <a:solidFill>
                <a:srgbClr val="424242"/>
              </a:solidFill>
              <a:latin typeface="Segoe Sans"/>
            </a:endParaRPr>
          </a:p>
          <a:p>
            <a:pPr marL="457200" lvl="0" indent="-387350" algn="l" rtl="0">
              <a:spcBef>
                <a:spcPts val="0"/>
              </a:spcBef>
              <a:spcAft>
                <a:spcPts val="0"/>
              </a:spcAft>
              <a:buClr>
                <a:srgbClr val="000000"/>
              </a:buClr>
              <a:buSzPts val="2500"/>
              <a:buChar char="-"/>
            </a:pPr>
            <a:r>
              <a:rPr lang="fr" sz="2500" dirty="0">
                <a:solidFill>
                  <a:srgbClr val="424242"/>
                </a:solidFill>
                <a:latin typeface="Segoe Sans"/>
              </a:rPr>
              <a:t>Questionnaire phase 3 (into Moodle)</a:t>
            </a:r>
            <a:br>
              <a:rPr lang="fr" sz="2500" dirty="0">
                <a:solidFill>
                  <a:srgbClr val="424242"/>
                </a:solidFill>
                <a:latin typeface="Segoe Sans"/>
              </a:rPr>
            </a:br>
            <a:endParaRPr sz="2500" dirty="0">
              <a:solidFill>
                <a:srgbClr val="424242"/>
              </a:solidFill>
              <a:latin typeface="Segoe Sans"/>
            </a:endParaRPr>
          </a:p>
          <a:p>
            <a:pPr marL="457200" lvl="0" indent="-387350" algn="l" rtl="0">
              <a:spcBef>
                <a:spcPts val="0"/>
              </a:spcBef>
              <a:spcAft>
                <a:spcPts val="0"/>
              </a:spcAft>
              <a:buClr>
                <a:srgbClr val="000000"/>
              </a:buClr>
              <a:buSzPts val="2500"/>
              <a:buChar char="-"/>
            </a:pPr>
            <a:r>
              <a:rPr lang="fr" sz="2500" dirty="0">
                <a:solidFill>
                  <a:srgbClr val="424242"/>
                </a:solidFill>
                <a:latin typeface="Segoe Sans"/>
              </a:rPr>
              <a:t>Final company evaluation questionnaire (email pdf document to supervisor in company)</a:t>
            </a:r>
            <a:endParaRPr sz="2500" dirty="0">
              <a:solidFill>
                <a:srgbClr val="424242"/>
              </a:solidFill>
              <a:latin typeface="Segoe Sans"/>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34D3B3BF34BEE4F81C2D814D19E665A" ma:contentTypeVersion="10" ma:contentTypeDescription="Crée un document." ma:contentTypeScope="" ma:versionID="f34009bdb2a7833301aca69a6776cc85">
  <xsd:schema xmlns:xsd="http://www.w3.org/2001/XMLSchema" xmlns:xs="http://www.w3.org/2001/XMLSchema" xmlns:p="http://schemas.microsoft.com/office/2006/metadata/properties" xmlns:ns2="0f222bab-544d-4591-bb95-c2ff23484fec" xmlns:ns3="f4a97e92-76cf-47e1-8045-025b32fe32b4" targetNamespace="http://schemas.microsoft.com/office/2006/metadata/properties" ma:root="true" ma:fieldsID="8494472912246f86afcb3c8f6fa33708" ns2:_="" ns3:_="">
    <xsd:import namespace="0f222bab-544d-4591-bb95-c2ff23484fec"/>
    <xsd:import namespace="f4a97e92-76cf-47e1-8045-025b32fe32b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222bab-544d-4591-bb95-c2ff23484f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4a97e92-76cf-47e1-8045-025b32fe32b4" elementFormDefault="qualified">
    <xsd:import namespace="http://schemas.microsoft.com/office/2006/documentManagement/types"/>
    <xsd:import namespace="http://schemas.microsoft.com/office/infopath/2007/PartnerControls"/>
    <xsd:element name="SharedWithUsers" ma:index="12"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Partagé avec dé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F3517A5-7B7B-4232-9439-619596E571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f222bab-544d-4591-bb95-c2ff23484fec"/>
    <ds:schemaRef ds:uri="f4a97e92-76cf-47e1-8045-025b32fe32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A89E063-2457-4F1D-8CA2-F7E92EF9EE7E}">
  <ds:schemaRefs>
    <ds:schemaRef ds:uri="http://schemas.microsoft.com/sharepoint/v3/contenttype/forms"/>
  </ds:schemaRefs>
</ds:datastoreItem>
</file>

<file path=customXml/itemProps3.xml><?xml version="1.0" encoding="utf-8"?>
<ds:datastoreItem xmlns:ds="http://schemas.openxmlformats.org/officeDocument/2006/customXml" ds:itemID="{58E9CE51-A46A-4196-9533-EDD4B2A3C8E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60</TotalTime>
  <Words>670</Words>
  <Application>Microsoft Office PowerPoint</Application>
  <PresentationFormat>Affichage à l'écran (16:9)</PresentationFormat>
  <Paragraphs>42</Paragraphs>
  <Slides>15</Slides>
  <Notes>15</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15</vt:i4>
      </vt:variant>
    </vt:vector>
  </HeadingPairs>
  <TitlesOfParts>
    <vt:vector size="22" baseType="lpstr">
      <vt:lpstr>Arial</vt:lpstr>
      <vt:lpstr>Exo 2</vt:lpstr>
      <vt:lpstr>Times New Roman</vt:lpstr>
      <vt:lpstr>Segoe Sans</vt:lpstr>
      <vt:lpstr>Exo 2 SemiBold</vt:lpstr>
      <vt:lpstr>Oswald</vt:lpstr>
      <vt:lpstr>Simple Light</vt:lpstr>
      <vt:lpstr>Integrate into the workplace 10.2 </vt:lpstr>
      <vt:lpstr>CFTR.CA</vt:lpstr>
      <vt:lpstr> First, target transport companies well. Based on your contacts and geographical situation. According to your job criteria. Your personal and family choices. The type of transport. Your abilities (English, criminal record, long distance, etc.). </vt:lpstr>
      <vt:lpstr> Be proactive in your efforts. Make phone calls to request an information meeting (prepare your message). Always keep control of the follow-up.*** Go on-site to gather information. Always note the names of the people you spoke to.** Keep notes on companies and resource persons </vt:lpstr>
      <vt:lpstr>The interview</vt:lpstr>
      <vt:lpstr>Be open to taking additional training. Be ready to take a road test.** Safety equipment (boots, gloves, vest). Be humble. Show interest in the company rather than the salary conditions. Explain your availability and needs. Ensure agreed follow-up with the employer </vt:lpstr>
      <vt:lpstr>Useful sites for your research</vt:lpstr>
      <vt:lpstr>Behavior to adopt in the company Initiative, autonomy, adaptation, and courtesy. Punctuality and attendance. Sense of responsibility. Concern for appearance and personal cleanliness. Sociability, good judgment. Desire to improve. Self-control always and in all circumstances. Resourcefulness, professional efficiency. Interest in your profession. Respect for health and safety </vt:lpstr>
      <vt:lpstr>Les Questionnaires Questionnaire phase 1 (into Moodle)  Questionnaire phase 2 (into Moodle)  Questionnaire phase 3 (into Moodle)  Final company evaluation questionnaire (email pdf document to supervisor in company)</vt:lpstr>
      <vt:lpstr>Prerequisities for internship access Submit your internship agreement to your   internship supervisor  Your supervisor will inform you when your internship is authorized by CFTR</vt:lpstr>
      <vt:lpstr>PEACVL specificity  Follow-up rigorously: complete your questionnaires and when your 81 internship hours are completed, inform your internship supervisor. If you want to get your SAAQ attestation 2 as soon as possible.</vt:lpstr>
      <vt:lpstr>24 Months specificity Inform the company that you do not have class 1 (reason) that you only have the apprentice. Your internship must be done in the presence of a trainer with a class 1 for more than 24 months. Follow-up rigorously: complete your questionnaires and as soon as your 81 internship hours are completed, inform your internship supervisor to get an appointment for your class 1</vt:lpstr>
      <vt:lpstr>Quebec service specificity  Absences and the precise end date of your internship will be mentioned to Quebec service</vt:lpstr>
      <vt:lpstr>Internship return  Be present (important). Gift and merit award presentation. Discussion among you. Verification of Questionnaires. Don't miss it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Intégration en milieu de travail 10.2</dc:title>
  <dc:creator>Pelletier, Mikaël</dc:creator>
  <cp:lastModifiedBy>Pelletier, Mikaël</cp:lastModifiedBy>
  <cp:revision>4</cp:revision>
  <dcterms:modified xsi:type="dcterms:W3CDTF">2025-04-23T17:50:02Z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0x010100B34D3B3BF34BEE4F81C2D814D19E665A</vt:lpwstr>
  </property>
</Properties>
</file>