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Lst>
  <p:sldSz cx="9144000" cy="5143500" type="screen16x9"/>
  <p:notesSz cx="6858000" cy="9144000"/>
  <p:embeddedFontLst>
    <p:embeddedFont>
      <p:font typeface="Exo 2" panose="020B0604020202020204" charset="0"/>
      <p:regular r:id="rId18"/>
      <p:bold r:id="rId19"/>
      <p:italic r:id="rId20"/>
      <p:boldItalic r:id="rId21"/>
    </p:embeddedFont>
    <p:embeddedFont>
      <p:font typeface="Exo 2 SemiBold" panose="020B0604020202020204" charset="0"/>
      <p:regular r:id="rId22"/>
      <p:bold r:id="rId23"/>
      <p:italic r:id="rId24"/>
      <p:boldItalic r:id="rId25"/>
    </p:embeddedFont>
    <p:embeddedFont>
      <p:font typeface="Oswald" panose="00000500000000000000" pitchFamily="2"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8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boudinierm@cssrdn.gouv.qc.c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7c94205e3_1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7c94205e3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La présentation contient les contenues des plans de leçon 10.2 et 10.3</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be51d2f6f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be51d2f6f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be51d2f6f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be51d2f6f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Le responsable doit informer Clémence Boudinier (</a:t>
            </a:r>
            <a:r>
              <a:rPr lang="fr" u="sng">
                <a:solidFill>
                  <a:schemeClr val="hlink"/>
                </a:solidFill>
                <a:hlinkClick r:id="rId3"/>
              </a:rPr>
              <a:t>boudinierm@cssrdn.gouv.qc.ca</a:t>
            </a:r>
            <a:r>
              <a:rPr lang="fr"/>
              <a:t>) que le verdict compétence 10 est en route pour Mirabel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be51d2f6f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be51d2f6f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Le responsable de stage doit informer Clémence Boudinier et Martin Lachapelle pour un rendez-vous classe 1 pour votre 24 mois lorsque le verdict compétence 10 est en route pour Mirabel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e51d2f6f1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e51d2f6f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be51d2f6f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be51d2f6f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solidFill>
                  <a:srgbClr val="FF0000"/>
                </a:solidFill>
              </a:rPr>
              <a:t>Mentionner aux élèves de compléter le forms phases 2, après leurs première semaine de stage</a:t>
            </a:r>
            <a:endParaRPr b="1">
              <a:solidFill>
                <a:srgbClr val="FF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6d7ac1b3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6d7ac1b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1095dcd8a_2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1095dcd8a_2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1095dcd8a_2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1095dcd8a_2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1095dcd8a_2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1095dcd8a_2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1095dcd8a_2_3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1095dcd8a_2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1095dcd8a_2_4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1095dcd8a_2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1095dcd8a_2_5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1095dcd8a_2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be51d2f6f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be51d2f6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e51d2f6f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be51d2f6f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Libre à vous si vous voulez lire les questions avec les élèves (pour être certain que tout est bien compris)</a:t>
            </a:r>
            <a:endParaRPr/>
          </a:p>
          <a:p>
            <a:pPr marL="0" lvl="0" indent="0" algn="l" rtl="0">
              <a:spcBef>
                <a:spcPts val="0"/>
              </a:spcBef>
              <a:spcAft>
                <a:spcPts val="0"/>
              </a:spcAft>
              <a:buNone/>
            </a:pPr>
            <a:r>
              <a:rPr lang="fr"/>
              <a:t>Chemin pour les form: allez dans google, cftr.ca, intranet, cliquer sur le gros onglet stage, cliquer sur suivi de stage, choisir votre point de service, voir au bas de la page et cliquer sur le bon groupe et bingo à l’extrême droit les forms vont apparaître </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ge Présentation"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11" name="Google Shape;11;p2"/>
          <p:cNvPicPr preferRelativeResize="0"/>
          <p:nvPr/>
        </p:nvPicPr>
        <p:blipFill rotWithShape="1">
          <a:blip r:embed="rId2">
            <a:alphaModFix/>
          </a:blip>
          <a:srcRect r="27933"/>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700" i="1">
                  <a:solidFill>
                    <a:srgbClr val="FFFFFF"/>
                  </a:solidFill>
                  <a:latin typeface="Exo 2"/>
                  <a:ea typeface="Exo 2"/>
                  <a:cs typeface="Exo 2"/>
                  <a:sym typeface="Exo 2"/>
                </a:rPr>
                <a:t>CENTRE DE FORMATION </a:t>
              </a:r>
              <a:endParaRPr sz="700" i="1">
                <a:solidFill>
                  <a:srgbClr val="FFFFFF"/>
                </a:solidFill>
                <a:latin typeface="Exo 2"/>
                <a:ea typeface="Exo 2"/>
                <a:cs typeface="Exo 2"/>
                <a:sym typeface="Exo 2"/>
              </a:endParaRPr>
            </a:p>
            <a:p>
              <a:pPr marL="0" lvl="0" indent="0" algn="l" rtl="0">
                <a:spcBef>
                  <a:spcPts val="0"/>
                </a:spcBef>
                <a:spcAft>
                  <a:spcPts val="0"/>
                </a:spcAft>
                <a:buNone/>
              </a:pPr>
              <a:r>
                <a:rPr lang="fr" sz="700" i="1">
                  <a:solidFill>
                    <a:srgbClr val="FFFFFF"/>
                  </a:solidFill>
                  <a:latin typeface="Exo 2"/>
                  <a:ea typeface="Exo 2"/>
                  <a:cs typeface="Exo 2"/>
                  <a:sym typeface="Exo 2"/>
                </a:rPr>
                <a:t>DU TRANSPORT ROUTIER</a:t>
              </a:r>
              <a:endParaRPr sz="700" i="1">
                <a:solidFill>
                  <a:srgbClr val="FFFFFF"/>
                </a:solidFill>
                <a:latin typeface="Exo 2"/>
                <a:ea typeface="Exo 2"/>
                <a:cs typeface="Exo 2"/>
                <a:sym typeface="Exo 2"/>
              </a:endParaRPr>
            </a:p>
            <a:p>
              <a:pPr marL="0" lvl="0" indent="0" algn="l" rtl="0">
                <a:spcBef>
                  <a:spcPts val="0"/>
                </a:spcBef>
                <a:spcAft>
                  <a:spcPts val="0"/>
                </a:spcAft>
                <a:buNone/>
              </a:pPr>
              <a:r>
                <a:rPr lang="fr" sz="700" i="1">
                  <a:solidFill>
                    <a:srgbClr val="FFFFFF"/>
                  </a:solidFill>
                  <a:latin typeface="Exo 2"/>
                  <a:ea typeface="Exo 2"/>
                  <a:cs typeface="Exo 2"/>
                  <a:sym typeface="Exo 2"/>
                </a:rPr>
                <a:t>DE SAINT-JÉRÔME</a:t>
              </a:r>
              <a:endParaRPr sz="700" i="1">
                <a:solidFill>
                  <a:srgbClr val="FFFFFF"/>
                </a:solidFill>
                <a:latin typeface="Exo 2"/>
                <a:ea typeface="Exo 2"/>
                <a:cs typeface="Exo 2"/>
                <a:sym typeface="Exo 2"/>
              </a:endParaRPr>
            </a:p>
          </p:txBody>
        </p:sp>
      </p:grpSp>
      <p:grpSp>
        <p:nvGrpSpPr>
          <p:cNvPr id="16" name="Google Shape;16;p2"/>
          <p:cNvGrpSpPr/>
          <p:nvPr/>
        </p:nvGrpSpPr>
        <p:grpSpPr>
          <a:xfrm>
            <a:off x="3665700" y="4288500"/>
            <a:ext cx="2612400" cy="905600"/>
            <a:chOff x="3665700" y="4288500"/>
            <a:chExt cx="2612400" cy="905600"/>
          </a:xfrm>
        </p:grpSpPr>
        <p:sp>
          <p:nvSpPr>
            <p:cNvPr id="17" name="Google Shape;17;p2"/>
            <p:cNvSpPr txBox="1"/>
            <p:nvPr/>
          </p:nvSpPr>
          <p:spPr>
            <a:xfrm>
              <a:off x="3665700" y="4288500"/>
              <a:ext cx="26124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3600" b="1" i="1">
                  <a:solidFill>
                    <a:srgbClr val="FFFFFF"/>
                  </a:solidFill>
                  <a:latin typeface="Oswald"/>
                  <a:ea typeface="Oswald"/>
                  <a:cs typeface="Oswald"/>
                  <a:sym typeface="Oswald"/>
                </a:rPr>
                <a:t>ÇA ROULE !</a:t>
              </a:r>
              <a:endParaRPr sz="3600" b="1" i="1">
                <a:solidFill>
                  <a:srgbClr val="FFFFFF"/>
                </a:solidFill>
                <a:latin typeface="Oswald"/>
                <a:ea typeface="Oswald"/>
                <a:cs typeface="Oswald"/>
                <a:sym typeface="Oswald"/>
              </a:endParaRPr>
            </a:p>
          </p:txBody>
        </p:sp>
        <p:sp>
          <p:nvSpPr>
            <p:cNvPr id="18" name="Google Shape;18;p2"/>
            <p:cNvSpPr txBox="1"/>
            <p:nvPr/>
          </p:nvSpPr>
          <p:spPr>
            <a:xfrm>
              <a:off x="4166850" y="4800500"/>
              <a:ext cx="16101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i="1">
                  <a:solidFill>
                    <a:srgbClr val="FFFFFF"/>
                  </a:solidFill>
                  <a:latin typeface="Oswald"/>
                  <a:ea typeface="Oswald"/>
                  <a:cs typeface="Oswald"/>
                  <a:sym typeface="Oswald"/>
                </a:rPr>
                <a:t>DEPUIS 40 ANS</a:t>
              </a:r>
              <a:endParaRPr i="1">
                <a:solidFill>
                  <a:srgbClr val="FFFFFF"/>
                </a:solidFill>
                <a:latin typeface="Oswald"/>
                <a:ea typeface="Oswald"/>
                <a:cs typeface="Oswald"/>
                <a:sym typeface="Oswald"/>
              </a:endParaRPr>
            </a:p>
          </p:txBody>
        </p:sp>
      </p:grpSp>
      <p:grpSp>
        <p:nvGrpSpPr>
          <p:cNvPr id="19" name="Google Shape;19;p2"/>
          <p:cNvGrpSpPr/>
          <p:nvPr/>
        </p:nvGrpSpPr>
        <p:grpSpPr>
          <a:xfrm>
            <a:off x="7951650" y="177475"/>
            <a:ext cx="1069500" cy="730338"/>
            <a:chOff x="8027700" y="154187"/>
            <a:chExt cx="1069500" cy="730338"/>
          </a:xfrm>
        </p:grpSpPr>
        <p:pic>
          <p:nvPicPr>
            <p:cNvPr id="20" name="Google Shape;20;p2"/>
            <p:cNvPicPr preferRelativeResize="0"/>
            <p:nvPr/>
          </p:nvPicPr>
          <p:blipFill rotWithShape="1">
            <a:blip r:embed="rId4">
              <a:alphaModFix/>
            </a:blip>
            <a:srcRect b="29532"/>
            <a:stretch/>
          </p:blipFill>
          <p:spPr>
            <a:xfrm>
              <a:off x="8175563" y="154187"/>
              <a:ext cx="776800" cy="468575"/>
            </a:xfrm>
            <a:prstGeom prst="rect">
              <a:avLst/>
            </a:prstGeom>
            <a:noFill/>
            <a:ln>
              <a:noFill/>
            </a:ln>
          </p:spPr>
        </p:pic>
        <p:sp>
          <p:nvSpPr>
            <p:cNvPr id="21" name="Google Shape;21;p2"/>
            <p:cNvSpPr txBox="1"/>
            <p:nvPr/>
          </p:nvSpPr>
          <p:spPr>
            <a:xfrm>
              <a:off x="8027700" y="520025"/>
              <a:ext cx="10695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sp>
        <p:nvSpPr>
          <p:cNvPr id="22" name="Google Shape;22;p2"/>
          <p:cNvSpPr txBox="1">
            <a:spLocks noGrp="1"/>
          </p:cNvSpPr>
          <p:nvPr>
            <p:ph type="title"/>
          </p:nvPr>
        </p:nvSpPr>
        <p:spPr>
          <a:xfrm>
            <a:off x="5237250" y="1239725"/>
            <a:ext cx="3235200" cy="192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3600"/>
              <a:buFont typeface="Oswald"/>
              <a:buNone/>
              <a:defRPr sz="3600" b="1">
                <a:solidFill>
                  <a:srgbClr val="000000"/>
                </a:solidFill>
                <a:latin typeface="Oswald"/>
                <a:ea typeface="Oswald"/>
                <a:cs typeface="Oswald"/>
                <a:sym typeface="Oswa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1165375" y="1055800"/>
            <a:ext cx="7011300" cy="192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5" name="Google Shape;2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26" name="Google Shape;26;p3"/>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27" name="Google Shape;27;p3"/>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28" name="Google Shape;28;p3"/>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3"/>
          <p:cNvGrpSpPr/>
          <p:nvPr/>
        </p:nvGrpSpPr>
        <p:grpSpPr>
          <a:xfrm>
            <a:off x="7984380" y="4487150"/>
            <a:ext cx="1159618" cy="497834"/>
            <a:chOff x="8446489" y="24981"/>
            <a:chExt cx="1421100" cy="664044"/>
          </a:xfrm>
        </p:grpSpPr>
        <p:pic>
          <p:nvPicPr>
            <p:cNvPr id="30" name="Google Shape;30;p3"/>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31" name="Google Shape;31;p3"/>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32" name="Google Shape;32;p3"/>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33" name="Google Shape;33;p3"/>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 name="Google Shape;36;p4"/>
          <p:cNvSpPr txBox="1">
            <a:spLocks noGrp="1"/>
          </p:cNvSpPr>
          <p:nvPr>
            <p:ph type="body" idx="1"/>
          </p:nvPr>
        </p:nvSpPr>
        <p:spPr>
          <a:xfrm>
            <a:off x="311700" y="1152475"/>
            <a:ext cx="8520600" cy="3013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38" name="Google Shape;38;p4"/>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39" name="Google Shape;39;p4"/>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40" name="Google Shape;40;p4"/>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4"/>
          <p:cNvGrpSpPr/>
          <p:nvPr/>
        </p:nvGrpSpPr>
        <p:grpSpPr>
          <a:xfrm>
            <a:off x="7984380" y="4487150"/>
            <a:ext cx="1159618" cy="497834"/>
            <a:chOff x="8446489" y="24981"/>
            <a:chExt cx="1421100" cy="664044"/>
          </a:xfrm>
        </p:grpSpPr>
        <p:pic>
          <p:nvPicPr>
            <p:cNvPr id="42" name="Google Shape;42;p4"/>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43" name="Google Shape;43;p4"/>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44" name="Google Shape;44;p4"/>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45" name="Google Shape;45;p4"/>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8" name="Google Shape;4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49" name="Google Shape;49;p5"/>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50" name="Google Shape;50;p5"/>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51" name="Google Shape;51;p5"/>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5"/>
          <p:cNvGrpSpPr/>
          <p:nvPr/>
        </p:nvGrpSpPr>
        <p:grpSpPr>
          <a:xfrm>
            <a:off x="7984380" y="4487150"/>
            <a:ext cx="1159618" cy="497834"/>
            <a:chOff x="8446489" y="24981"/>
            <a:chExt cx="1421100" cy="664044"/>
          </a:xfrm>
        </p:grpSpPr>
        <p:pic>
          <p:nvPicPr>
            <p:cNvPr id="53" name="Google Shape;53;p5"/>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54" name="Google Shape;54;p5"/>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55" name="Google Shape;55;p5"/>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56" name="Google Shape;56;p5"/>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9" name="Google Shape;5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60" name="Google Shape;60;p6"/>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61" name="Google Shape;61;p6"/>
          <p:cNvSpPr txBox="1">
            <a:spLocks noGrp="1"/>
          </p:cNvSpPr>
          <p:nvPr>
            <p:ph type="sldNum" idx="3"/>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62" name="Google Shape;62;p6"/>
          <p:cNvSpPr txBox="1">
            <a:spLocks noGrp="1"/>
          </p:cNvSpPr>
          <p:nvPr>
            <p:ph type="sldNum" idx="4"/>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63" name="Google Shape;63;p6"/>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64" name="Google Shape;64;p6"/>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6"/>
          <p:cNvGrpSpPr/>
          <p:nvPr/>
        </p:nvGrpSpPr>
        <p:grpSpPr>
          <a:xfrm>
            <a:off x="7984380" y="4487150"/>
            <a:ext cx="1159618" cy="497834"/>
            <a:chOff x="8446489" y="24981"/>
            <a:chExt cx="1421100" cy="664044"/>
          </a:xfrm>
        </p:grpSpPr>
        <p:pic>
          <p:nvPicPr>
            <p:cNvPr id="66" name="Google Shape;66;p6"/>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67" name="Google Shape;67;p6"/>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68" name="Google Shape;68;p6"/>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69" name="Google Shape;69;p6"/>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3" name="Google Shape;73;p7"/>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4" name="Google Shape;74;p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75" name="Google Shape;7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76" name="Google Shape;76;p7"/>
          <p:cNvSpPr txBox="1">
            <a:spLocks noGrp="1"/>
          </p:cNvSpPr>
          <p:nvPr>
            <p:ph type="sldNum" idx="3"/>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77" name="Google Shape;77;p7"/>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78" name="Google Shape;78;p7"/>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7"/>
          <p:cNvGrpSpPr/>
          <p:nvPr/>
        </p:nvGrpSpPr>
        <p:grpSpPr>
          <a:xfrm>
            <a:off x="7984380" y="4487150"/>
            <a:ext cx="1159618" cy="497834"/>
            <a:chOff x="8446489" y="24981"/>
            <a:chExt cx="1421100" cy="664044"/>
          </a:xfrm>
        </p:grpSpPr>
        <p:pic>
          <p:nvPicPr>
            <p:cNvPr id="80" name="Google Shape;80;p7"/>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81" name="Google Shape;81;p7"/>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82" name="Google Shape;82;p7"/>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83" name="Google Shape;83;p7"/>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86" name="Google Shape;86;p8"/>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87" name="Google Shape;87;p8"/>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88" name="Google Shape;88;p8"/>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8"/>
          <p:cNvGrpSpPr/>
          <p:nvPr/>
        </p:nvGrpSpPr>
        <p:grpSpPr>
          <a:xfrm>
            <a:off x="7984380" y="4487150"/>
            <a:ext cx="1159618" cy="497834"/>
            <a:chOff x="8446489" y="24981"/>
            <a:chExt cx="1421100" cy="664044"/>
          </a:xfrm>
        </p:grpSpPr>
        <p:pic>
          <p:nvPicPr>
            <p:cNvPr id="90" name="Google Shape;90;p8"/>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91" name="Google Shape;91;p8"/>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92" name="Google Shape;92;p8"/>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93" name="Google Shape;93;p8"/>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 2">
  <p:cSld name="CUSTOM">
    <p:spTree>
      <p:nvGrpSpPr>
        <p:cNvPr id="1" name="Shape 94"/>
        <p:cNvGrpSpPr/>
        <p:nvPr/>
      </p:nvGrpSpPr>
      <p:grpSpPr>
        <a:xfrm>
          <a:off x="0" y="0"/>
          <a:ext cx="0" cy="0"/>
          <a:chOff x="0" y="0"/>
          <a:chExt cx="0" cy="0"/>
        </a:xfrm>
      </p:grpSpPr>
      <p:sp>
        <p:nvSpPr>
          <p:cNvPr id="95" name="Google Shape;95;p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mc:AlternateContent xmlns:mc="http://schemas.openxmlformats.org/markup-compatibility/2006" xmlns:p14="http://schemas.microsoft.com/office/powerpoint/2010/main">
    <mc:Choice Requires="p14">
      <p:transition spd="slow" p14:dur="9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0"/>
          <p:cNvSpPr txBox="1">
            <a:spLocks noGrp="1"/>
          </p:cNvSpPr>
          <p:nvPr>
            <p:ph type="title"/>
          </p:nvPr>
        </p:nvSpPr>
        <p:spPr>
          <a:xfrm>
            <a:off x="5237250" y="1239725"/>
            <a:ext cx="3235200" cy="19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3800" i="1"/>
              <a:t>Intégration en milieu de travail</a:t>
            </a:r>
            <a:endParaRPr sz="3800" i="1"/>
          </a:p>
          <a:p>
            <a:pPr marL="0" lvl="0" indent="0" algn="ctr" rtl="0">
              <a:spcBef>
                <a:spcPts val="0"/>
              </a:spcBef>
              <a:spcAft>
                <a:spcPts val="0"/>
              </a:spcAft>
              <a:buNone/>
            </a:pPr>
            <a:r>
              <a:rPr lang="fr" sz="3000" i="1"/>
              <a:t>10.2 </a:t>
            </a:r>
            <a:endParaRPr sz="30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txBox="1">
            <a:spLocks noGrp="1"/>
          </p:cNvSpPr>
          <p:nvPr>
            <p:ph type="title"/>
          </p:nvPr>
        </p:nvSpPr>
        <p:spPr>
          <a:xfrm>
            <a:off x="1165375" y="239225"/>
            <a:ext cx="7011300" cy="390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4000" b="1" i="1" dirty="0">
                <a:solidFill>
                  <a:srgbClr val="FF0000"/>
                </a:solidFill>
              </a:rPr>
              <a:t>Préalables pour l’accès au Stage</a:t>
            </a:r>
            <a:endParaRPr sz="4000" b="1" i="1" dirty="0">
              <a:solidFill>
                <a:srgbClr val="FF0000"/>
              </a:solidFill>
            </a:endParaRPr>
          </a:p>
          <a:p>
            <a:pPr marL="69850" lvl="0" algn="l" rtl="0">
              <a:spcBef>
                <a:spcPts val="0"/>
              </a:spcBef>
              <a:spcAft>
                <a:spcPts val="0"/>
              </a:spcAft>
              <a:buClr>
                <a:srgbClr val="000000"/>
              </a:buClr>
              <a:buSzPts val="2500"/>
            </a:pPr>
            <a:endParaRPr sz="3000" b="1" i="1" dirty="0">
              <a:solidFill>
                <a:srgbClr val="000000"/>
              </a:solidFill>
            </a:endParaRPr>
          </a:p>
          <a:p>
            <a:pPr marL="457200" lvl="0" indent="-387350" algn="l" rtl="0">
              <a:spcBef>
                <a:spcPts val="0"/>
              </a:spcBef>
              <a:spcAft>
                <a:spcPts val="0"/>
              </a:spcAft>
              <a:buClr>
                <a:srgbClr val="000000"/>
              </a:buClr>
              <a:buSzPts val="2500"/>
              <a:buChar char="-"/>
            </a:pPr>
            <a:r>
              <a:rPr lang="fr" sz="2500" b="1" i="1" dirty="0">
                <a:solidFill>
                  <a:srgbClr val="000000"/>
                </a:solidFill>
              </a:rPr>
              <a:t>Avoir remis votre entente de stage à votre responsable de stage</a:t>
            </a:r>
            <a:endParaRPr sz="2500" b="1" i="1" dirty="0">
              <a:solidFill>
                <a:srgbClr val="000000"/>
              </a:solidFill>
            </a:endParaRPr>
          </a:p>
          <a:p>
            <a:pPr marL="457200" lvl="0" indent="-387350" algn="l" rtl="0">
              <a:spcBef>
                <a:spcPts val="0"/>
              </a:spcBef>
              <a:spcAft>
                <a:spcPts val="0"/>
              </a:spcAft>
              <a:buClr>
                <a:srgbClr val="000000"/>
              </a:buClr>
              <a:buSzPts val="2500"/>
              <a:buChar char="-"/>
            </a:pPr>
            <a:r>
              <a:rPr lang="fr" sz="2500" b="1" i="1" dirty="0">
                <a:solidFill>
                  <a:srgbClr val="000000"/>
                </a:solidFill>
              </a:rPr>
              <a:t>Votre responsable vous informera lorsque votre stage sera autorisé par le CFTR</a:t>
            </a:r>
            <a:endParaRPr sz="2500" b="1" i="1"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a:spLocks noGrp="1"/>
          </p:cNvSpPr>
          <p:nvPr>
            <p:ph type="title"/>
          </p:nvPr>
        </p:nvSpPr>
        <p:spPr>
          <a:xfrm>
            <a:off x="1165375" y="578150"/>
            <a:ext cx="7011300" cy="330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4000" b="1" i="1" dirty="0">
                <a:solidFill>
                  <a:srgbClr val="FF0000"/>
                </a:solidFill>
              </a:rPr>
              <a:t>Particularité PEACVL</a:t>
            </a:r>
            <a:endParaRPr sz="4000" b="1" i="1" dirty="0">
              <a:solidFill>
                <a:srgbClr val="FF0000"/>
              </a:solidFill>
            </a:endParaRPr>
          </a:p>
          <a:p>
            <a:pPr marL="457200" lvl="0" indent="-387350" algn="l" rtl="0">
              <a:spcBef>
                <a:spcPts val="0"/>
              </a:spcBef>
              <a:spcAft>
                <a:spcPts val="0"/>
              </a:spcAft>
              <a:buClr>
                <a:srgbClr val="000000"/>
              </a:buClr>
              <a:buSzPts val="2500"/>
              <a:buChar char="-"/>
            </a:pPr>
            <a:r>
              <a:rPr lang="fr" sz="2500" b="1" i="1" dirty="0">
                <a:solidFill>
                  <a:srgbClr val="000000"/>
                </a:solidFill>
              </a:rPr>
              <a:t>Suivi avec rigueur: complété vos questionnaires et lorsque vos 81 heures de stage sont complétées, informez votre responsable de stage. Si vous voulez avoir le plus vite possible votre attestation 2 de la SAAQ</a:t>
            </a:r>
            <a:endParaRPr sz="2500" b="1" i="1"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1165375" y="0"/>
            <a:ext cx="7011300" cy="440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4000" b="1" i="1" dirty="0">
                <a:solidFill>
                  <a:srgbClr val="FF0000"/>
                </a:solidFill>
              </a:rPr>
              <a:t>Particularité 24 Mois</a:t>
            </a:r>
            <a:endParaRPr sz="4000" b="1" i="1" dirty="0">
              <a:solidFill>
                <a:srgbClr val="FF0000"/>
              </a:solidFill>
            </a:endParaRPr>
          </a:p>
          <a:p>
            <a:pPr marL="457200" lvl="0" indent="-374650" algn="l" rtl="0">
              <a:spcBef>
                <a:spcPts val="0"/>
              </a:spcBef>
              <a:spcAft>
                <a:spcPts val="0"/>
              </a:spcAft>
              <a:buClr>
                <a:srgbClr val="000000"/>
              </a:buClr>
              <a:buSzPts val="2300"/>
              <a:buChar char="-"/>
            </a:pPr>
            <a:r>
              <a:rPr lang="fr" sz="2300" b="1" i="1" dirty="0">
                <a:solidFill>
                  <a:srgbClr val="000000"/>
                </a:solidFill>
              </a:rPr>
              <a:t>Informer l’entreprise que vous n’avez pas la classe 1 (raison) que vous avez seulement l’apprenti.</a:t>
            </a:r>
            <a:endParaRPr sz="2300" b="1" i="1" dirty="0">
              <a:solidFill>
                <a:srgbClr val="000000"/>
              </a:solidFill>
            </a:endParaRPr>
          </a:p>
          <a:p>
            <a:pPr marL="457200" lvl="0" indent="-374650" algn="l" rtl="0">
              <a:spcBef>
                <a:spcPts val="0"/>
              </a:spcBef>
              <a:spcAft>
                <a:spcPts val="0"/>
              </a:spcAft>
              <a:buClr>
                <a:srgbClr val="000000"/>
              </a:buClr>
              <a:buSzPts val="2300"/>
              <a:buChar char="-"/>
            </a:pPr>
            <a:r>
              <a:rPr lang="fr" sz="2300" b="1" i="1" dirty="0">
                <a:solidFill>
                  <a:srgbClr val="000000"/>
                </a:solidFill>
              </a:rPr>
              <a:t>Votre stage doit se faire en présence d’un formateur avec une classe 1 depuis plus de 24 mois.</a:t>
            </a:r>
            <a:endParaRPr sz="2300" b="1" i="1" dirty="0">
              <a:solidFill>
                <a:srgbClr val="000000"/>
              </a:solidFill>
            </a:endParaRPr>
          </a:p>
          <a:p>
            <a:pPr marL="457200" lvl="0" indent="-374650" algn="l" rtl="0">
              <a:spcBef>
                <a:spcPts val="0"/>
              </a:spcBef>
              <a:spcAft>
                <a:spcPts val="0"/>
              </a:spcAft>
              <a:buClr>
                <a:srgbClr val="000000"/>
              </a:buClr>
              <a:buSzPts val="2300"/>
              <a:buChar char="-"/>
            </a:pPr>
            <a:r>
              <a:rPr lang="fr" sz="2300" b="1" i="1" dirty="0">
                <a:solidFill>
                  <a:srgbClr val="000000"/>
                </a:solidFill>
              </a:rPr>
              <a:t>suivi avec rigueur: complété vos questionnaires et dès que vos 81 heures de stage sont complétées, informez votre responsable de stage pour avoir un rendez-vous pour votre classe 1.</a:t>
            </a:r>
            <a:endParaRPr sz="2300" b="1" i="1"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a:spLocks noGrp="1"/>
          </p:cNvSpPr>
          <p:nvPr>
            <p:ph type="title"/>
          </p:nvPr>
        </p:nvSpPr>
        <p:spPr>
          <a:xfrm>
            <a:off x="1165375" y="1055800"/>
            <a:ext cx="7011300" cy="295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3800" b="1" i="1">
                <a:solidFill>
                  <a:srgbClr val="FF0000"/>
                </a:solidFill>
              </a:rPr>
              <a:t>Particularité (service Québec)</a:t>
            </a:r>
            <a:endParaRPr sz="3800" b="1" i="1">
              <a:solidFill>
                <a:srgbClr val="FF0000"/>
              </a:solidFill>
            </a:endParaRPr>
          </a:p>
          <a:p>
            <a:pPr marL="457200" lvl="0" indent="-387350" algn="l" rtl="0">
              <a:spcBef>
                <a:spcPts val="0"/>
              </a:spcBef>
              <a:spcAft>
                <a:spcPts val="0"/>
              </a:spcAft>
              <a:buClr>
                <a:srgbClr val="000000"/>
              </a:buClr>
              <a:buSzPts val="2500"/>
              <a:buChar char="-"/>
            </a:pPr>
            <a:r>
              <a:rPr lang="fr" sz="2500" b="1" i="1">
                <a:solidFill>
                  <a:srgbClr val="000000"/>
                </a:solidFill>
              </a:rPr>
              <a:t>Les absences et date de fin précise de votre stage seront  mentionnés au service québec</a:t>
            </a:r>
            <a:endParaRPr sz="2500" b="1" i="1">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txBox="1">
            <a:spLocks noGrp="1"/>
          </p:cNvSpPr>
          <p:nvPr>
            <p:ph type="title"/>
          </p:nvPr>
        </p:nvSpPr>
        <p:spPr>
          <a:xfrm>
            <a:off x="1165375" y="1056600"/>
            <a:ext cx="7011300" cy="332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4000" b="1" i="1" dirty="0">
                <a:solidFill>
                  <a:srgbClr val="FF0000"/>
                </a:solidFill>
              </a:rPr>
              <a:t>Retour de stage</a:t>
            </a:r>
            <a:endParaRPr sz="4000" b="1" i="1" dirty="0">
              <a:solidFill>
                <a:srgbClr val="FF0000"/>
              </a:solidFill>
            </a:endParaRPr>
          </a:p>
          <a:p>
            <a:pPr marL="0" lvl="0" indent="0" algn="ctr" rtl="0">
              <a:spcBef>
                <a:spcPts val="0"/>
              </a:spcBef>
              <a:spcAft>
                <a:spcPts val="0"/>
              </a:spcAft>
              <a:buNone/>
            </a:pPr>
            <a:endParaRPr sz="2500" b="1" i="1" dirty="0">
              <a:solidFill>
                <a:srgbClr val="FF0000"/>
              </a:solidFill>
            </a:endParaRPr>
          </a:p>
          <a:p>
            <a:pPr marL="457200" lvl="0" indent="-387350" algn="l" rtl="0">
              <a:spcBef>
                <a:spcPts val="0"/>
              </a:spcBef>
              <a:spcAft>
                <a:spcPts val="0"/>
              </a:spcAft>
              <a:buClr>
                <a:srgbClr val="000000"/>
              </a:buClr>
              <a:buSzPts val="2500"/>
              <a:buChar char="-"/>
            </a:pPr>
            <a:r>
              <a:rPr lang="fr" sz="2500" b="1" i="1" dirty="0">
                <a:solidFill>
                  <a:srgbClr val="000000"/>
                </a:solidFill>
              </a:rPr>
              <a:t>Soyez présent (important)</a:t>
            </a:r>
            <a:endParaRPr sz="2500" b="1" i="1" dirty="0">
              <a:solidFill>
                <a:srgbClr val="000000"/>
              </a:solidFill>
            </a:endParaRPr>
          </a:p>
          <a:p>
            <a:pPr marL="457200" lvl="0" indent="-387350" algn="l" rtl="0">
              <a:spcBef>
                <a:spcPts val="0"/>
              </a:spcBef>
              <a:spcAft>
                <a:spcPts val="0"/>
              </a:spcAft>
              <a:buClr>
                <a:srgbClr val="000000"/>
              </a:buClr>
              <a:buSzPts val="2500"/>
              <a:buChar char="-"/>
            </a:pPr>
            <a:r>
              <a:rPr lang="fr" sz="2500" b="1" i="1" dirty="0">
                <a:solidFill>
                  <a:srgbClr val="000000"/>
                </a:solidFill>
              </a:rPr>
              <a:t>Remise de cadeaux et méritas</a:t>
            </a:r>
            <a:endParaRPr sz="2500" b="1" i="1" dirty="0">
              <a:solidFill>
                <a:srgbClr val="000000"/>
              </a:solidFill>
            </a:endParaRPr>
          </a:p>
          <a:p>
            <a:pPr marL="457200" lvl="0" indent="-387350" algn="l" rtl="0">
              <a:spcBef>
                <a:spcPts val="0"/>
              </a:spcBef>
              <a:spcAft>
                <a:spcPts val="0"/>
              </a:spcAft>
              <a:buClr>
                <a:srgbClr val="000000"/>
              </a:buClr>
              <a:buSzPts val="2500"/>
              <a:buChar char="-"/>
            </a:pPr>
            <a:r>
              <a:rPr lang="fr" sz="2500" b="1" i="1" dirty="0">
                <a:solidFill>
                  <a:srgbClr val="000000"/>
                </a:solidFill>
              </a:rPr>
              <a:t>Discussion entre vous</a:t>
            </a:r>
            <a:endParaRPr sz="2500" b="1" i="1" dirty="0">
              <a:solidFill>
                <a:srgbClr val="000000"/>
              </a:solidFill>
            </a:endParaRPr>
          </a:p>
          <a:p>
            <a:pPr marL="457200" lvl="0" indent="-387350" algn="l" rtl="0">
              <a:spcBef>
                <a:spcPts val="0"/>
              </a:spcBef>
              <a:spcAft>
                <a:spcPts val="0"/>
              </a:spcAft>
              <a:buClr>
                <a:srgbClr val="000000"/>
              </a:buClr>
              <a:buSzPts val="2500"/>
              <a:buChar char="-"/>
            </a:pPr>
            <a:r>
              <a:rPr lang="fr" sz="2500" b="1" i="1" dirty="0">
                <a:solidFill>
                  <a:srgbClr val="000000"/>
                </a:solidFill>
              </a:rPr>
              <a:t>Vérification des Questionnaires</a:t>
            </a:r>
            <a:endParaRPr sz="2500" b="1" i="1" dirty="0">
              <a:solidFill>
                <a:srgbClr val="000000"/>
              </a:solidFill>
            </a:endParaRPr>
          </a:p>
          <a:p>
            <a:pPr marL="457200" lvl="0" indent="-387350" algn="l" rtl="0">
              <a:spcBef>
                <a:spcPts val="0"/>
              </a:spcBef>
              <a:spcAft>
                <a:spcPts val="0"/>
              </a:spcAft>
              <a:buClr>
                <a:srgbClr val="000000"/>
              </a:buClr>
              <a:buSzPts val="2500"/>
              <a:buChar char="-"/>
            </a:pPr>
            <a:r>
              <a:rPr lang="fr" sz="2500" b="1" i="1" dirty="0">
                <a:solidFill>
                  <a:srgbClr val="000000"/>
                </a:solidFill>
              </a:rPr>
              <a:t>Ne manquez pas ça!</a:t>
            </a:r>
            <a:endParaRPr sz="2500" b="1" i="1"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1"/>
          <p:cNvSpPr txBox="1">
            <a:spLocks noGrp="1"/>
          </p:cNvSpPr>
          <p:nvPr>
            <p:ph type="title"/>
          </p:nvPr>
        </p:nvSpPr>
        <p:spPr>
          <a:xfrm>
            <a:off x="2286825" y="1509750"/>
            <a:ext cx="6496800" cy="8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3000" b="1" i="1">
                <a:solidFill>
                  <a:srgbClr val="FF0000"/>
                </a:solidFill>
              </a:rPr>
              <a:t>CFTR.CA</a:t>
            </a:r>
            <a:endParaRPr b="1" i="1">
              <a:solidFill>
                <a:srgbClr val="FF0000"/>
              </a:solidFill>
            </a:endParaRPr>
          </a:p>
        </p:txBody>
      </p:sp>
      <p:sp>
        <p:nvSpPr>
          <p:cNvPr id="106" name="Google Shape;106;p11"/>
          <p:cNvSpPr txBox="1"/>
          <p:nvPr/>
        </p:nvSpPr>
        <p:spPr>
          <a:xfrm>
            <a:off x="2249825" y="3737375"/>
            <a:ext cx="2790000" cy="5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b="1">
              <a:solidFill>
                <a:srgbClr val="FF0000"/>
              </a:solidFill>
            </a:endParaRPr>
          </a:p>
        </p:txBody>
      </p:sp>
      <p:sp>
        <p:nvSpPr>
          <p:cNvPr id="107" name="Google Shape;107;p11"/>
          <p:cNvSpPr txBox="1"/>
          <p:nvPr/>
        </p:nvSpPr>
        <p:spPr>
          <a:xfrm>
            <a:off x="2027800" y="96200"/>
            <a:ext cx="6823200" cy="9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3000" b="1" i="1"/>
              <a:t>STRATÉGIES DE RECHERCHE D'EMPLOIS/STAGES/ENTREPRISES</a:t>
            </a:r>
            <a:endParaRPr sz="3000" b="1"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2"/>
          <p:cNvSpPr txBox="1">
            <a:spLocks noGrp="1"/>
          </p:cNvSpPr>
          <p:nvPr>
            <p:ph type="title"/>
          </p:nvPr>
        </p:nvSpPr>
        <p:spPr>
          <a:xfrm>
            <a:off x="399650" y="129975"/>
            <a:ext cx="7784400" cy="4181400"/>
          </a:xfrm>
          <a:prstGeom prst="rect">
            <a:avLst/>
          </a:prstGeom>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600"/>
              </a:spcBef>
              <a:spcAft>
                <a:spcPts val="0"/>
              </a:spcAft>
              <a:buClr>
                <a:schemeClr val="dk1"/>
              </a:buClr>
              <a:buSzPts val="1100"/>
              <a:buFont typeface="Arial"/>
              <a:buNone/>
            </a:pPr>
            <a:r>
              <a:rPr lang="fr" sz="2400" i="1" dirty="0"/>
              <a:t>1- D'abord bien cibler les entreprises de transport</a:t>
            </a:r>
            <a:endParaRPr sz="2400" i="1" dirty="0"/>
          </a:p>
          <a:p>
            <a:pPr marL="0" lvl="0" indent="0" algn="l" rtl="0">
              <a:lnSpc>
                <a:spcPct val="115000"/>
              </a:lnSpc>
              <a:spcBef>
                <a:spcPts val="600"/>
              </a:spcBef>
              <a:spcAft>
                <a:spcPts val="0"/>
              </a:spcAft>
              <a:buClr>
                <a:schemeClr val="dk1"/>
              </a:buClr>
              <a:buSzPts val="1100"/>
              <a:buFont typeface="Arial"/>
              <a:buNone/>
            </a:pPr>
            <a:r>
              <a:rPr lang="fr" sz="2400" i="1" dirty="0"/>
              <a:t>2- En fonction de vos contacts et situation </a:t>
            </a:r>
            <a:br>
              <a:rPr lang="fr" sz="2400" i="1" dirty="0"/>
            </a:br>
            <a:r>
              <a:rPr lang="fr" sz="2400" i="1" dirty="0"/>
              <a:t>    géographique</a:t>
            </a:r>
            <a:endParaRPr sz="2400" i="1" dirty="0"/>
          </a:p>
          <a:p>
            <a:pPr marL="0" lvl="0" indent="0" algn="l" rtl="0">
              <a:lnSpc>
                <a:spcPct val="115000"/>
              </a:lnSpc>
              <a:spcBef>
                <a:spcPts val="600"/>
              </a:spcBef>
              <a:spcAft>
                <a:spcPts val="0"/>
              </a:spcAft>
              <a:buClr>
                <a:schemeClr val="dk1"/>
              </a:buClr>
              <a:buSzPts val="1100"/>
              <a:buFont typeface="Arial"/>
              <a:buNone/>
            </a:pPr>
            <a:r>
              <a:rPr lang="fr" sz="2400" i="1" dirty="0"/>
              <a:t>3- De vos critères d`emplois</a:t>
            </a:r>
            <a:endParaRPr sz="2400" i="1" dirty="0"/>
          </a:p>
          <a:p>
            <a:pPr marL="0" lvl="0" indent="0" algn="l" rtl="0">
              <a:lnSpc>
                <a:spcPct val="115000"/>
              </a:lnSpc>
              <a:spcBef>
                <a:spcPts val="600"/>
              </a:spcBef>
              <a:spcAft>
                <a:spcPts val="0"/>
              </a:spcAft>
              <a:buClr>
                <a:schemeClr val="dk1"/>
              </a:buClr>
              <a:buSzPts val="1100"/>
              <a:buFont typeface="Arial"/>
              <a:buNone/>
            </a:pPr>
            <a:r>
              <a:rPr lang="fr" sz="2400" i="1" dirty="0"/>
              <a:t>4- Vos choix personnels et familiaux</a:t>
            </a:r>
            <a:endParaRPr sz="2400" i="1" dirty="0"/>
          </a:p>
          <a:p>
            <a:pPr marL="0" lvl="0" indent="0" algn="l" rtl="0">
              <a:lnSpc>
                <a:spcPct val="115000"/>
              </a:lnSpc>
              <a:spcBef>
                <a:spcPts val="600"/>
              </a:spcBef>
              <a:spcAft>
                <a:spcPts val="0"/>
              </a:spcAft>
              <a:buClr>
                <a:schemeClr val="dk1"/>
              </a:buClr>
              <a:buSzPts val="1100"/>
              <a:buFont typeface="Arial"/>
              <a:buNone/>
            </a:pPr>
            <a:r>
              <a:rPr lang="fr" sz="2400" i="1" dirty="0"/>
              <a:t>5- Du type de transport</a:t>
            </a:r>
            <a:endParaRPr sz="2400" i="1" dirty="0"/>
          </a:p>
          <a:p>
            <a:pPr marL="0" lvl="0" indent="0" algn="l" rtl="0">
              <a:lnSpc>
                <a:spcPct val="115000"/>
              </a:lnSpc>
              <a:spcBef>
                <a:spcPts val="600"/>
              </a:spcBef>
              <a:spcAft>
                <a:spcPts val="0"/>
              </a:spcAft>
              <a:buNone/>
            </a:pPr>
            <a:r>
              <a:rPr lang="fr" sz="2400" i="1" dirty="0"/>
              <a:t>6- Vos capacités ( anglais, dossier judiciaire, longue distance, etc.)</a:t>
            </a:r>
            <a:endParaRPr sz="2400" i="1" dirty="0"/>
          </a:p>
          <a:p>
            <a:pPr marL="0" lvl="0" indent="0" algn="ctr" rtl="0">
              <a:spcBef>
                <a:spcPts val="0"/>
              </a:spcBef>
              <a:spcAft>
                <a:spcPts val="0"/>
              </a:spcAft>
              <a:buNone/>
            </a:pPr>
            <a:endParaRPr dirty="0"/>
          </a:p>
        </p:txBody>
      </p:sp>
      <p:pic>
        <p:nvPicPr>
          <p:cNvPr id="113" name="Google Shape;113;p12"/>
          <p:cNvPicPr preferRelativeResize="0"/>
          <p:nvPr/>
        </p:nvPicPr>
        <p:blipFill>
          <a:blip r:embed="rId3">
            <a:alphaModFix/>
          </a:blip>
          <a:stretch>
            <a:fillRect/>
          </a:stretch>
        </p:blipFill>
        <p:spPr>
          <a:xfrm>
            <a:off x="6668050" y="740075"/>
            <a:ext cx="2323825" cy="1909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3"/>
          <p:cNvSpPr txBox="1">
            <a:spLocks noGrp="1"/>
          </p:cNvSpPr>
          <p:nvPr>
            <p:ph type="title"/>
          </p:nvPr>
        </p:nvSpPr>
        <p:spPr>
          <a:xfrm>
            <a:off x="1194975" y="78175"/>
            <a:ext cx="7791900" cy="41994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600"/>
              </a:spcBef>
              <a:spcAft>
                <a:spcPts val="0"/>
              </a:spcAft>
              <a:buNone/>
            </a:pPr>
            <a:r>
              <a:rPr lang="fr" sz="1800" b="1" i="1" dirty="0"/>
              <a:t>1.Être proactif dans vos démarches.</a:t>
            </a:r>
            <a:endParaRPr sz="1800" b="1" i="1" dirty="0"/>
          </a:p>
          <a:p>
            <a:pPr marL="0" lvl="0" indent="0" algn="l" rtl="0">
              <a:lnSpc>
                <a:spcPct val="115000"/>
              </a:lnSpc>
              <a:spcBef>
                <a:spcPts val="600"/>
              </a:spcBef>
              <a:spcAft>
                <a:spcPts val="0"/>
              </a:spcAft>
              <a:buClr>
                <a:schemeClr val="dk1"/>
              </a:buClr>
              <a:buSzPts val="1100"/>
              <a:buFont typeface="Arial"/>
              <a:buNone/>
            </a:pPr>
            <a:r>
              <a:rPr lang="fr" sz="1800" b="1" i="1" dirty="0"/>
              <a:t>2.Faire des appels téléphoniques pour solliciter une rencontre d' information. (préparé votre message)</a:t>
            </a:r>
            <a:endParaRPr sz="1800" b="1" i="1" dirty="0"/>
          </a:p>
          <a:p>
            <a:pPr marL="0" lvl="0" indent="0" algn="l" rtl="0">
              <a:lnSpc>
                <a:spcPct val="115000"/>
              </a:lnSpc>
              <a:spcBef>
                <a:spcPts val="600"/>
              </a:spcBef>
              <a:spcAft>
                <a:spcPts val="0"/>
              </a:spcAft>
              <a:buClr>
                <a:schemeClr val="dk1"/>
              </a:buClr>
              <a:buSzPts val="1100"/>
              <a:buFont typeface="Arial"/>
              <a:buNone/>
            </a:pPr>
            <a:r>
              <a:rPr lang="fr" sz="1800" b="1" i="1" dirty="0"/>
              <a:t>3.Toujours garder le contrôle du rappel.***</a:t>
            </a:r>
            <a:endParaRPr sz="1800" b="1" i="1" dirty="0"/>
          </a:p>
          <a:p>
            <a:pPr marL="0" lvl="0" indent="0" algn="l" rtl="0">
              <a:lnSpc>
                <a:spcPct val="115000"/>
              </a:lnSpc>
              <a:spcBef>
                <a:spcPts val="600"/>
              </a:spcBef>
              <a:spcAft>
                <a:spcPts val="0"/>
              </a:spcAft>
              <a:buClr>
                <a:schemeClr val="dk1"/>
              </a:buClr>
              <a:buSzPts val="1100"/>
              <a:buFont typeface="Arial"/>
              <a:buNone/>
            </a:pPr>
            <a:r>
              <a:rPr lang="fr" sz="1800" b="1" i="1" dirty="0">
                <a:solidFill>
                  <a:srgbClr val="000000"/>
                </a:solidFill>
              </a:rPr>
              <a:t>4.</a:t>
            </a:r>
            <a:r>
              <a:rPr lang="fr" sz="1800" b="1" i="1" dirty="0"/>
              <a:t>Aller sur place pour prendre des infos.</a:t>
            </a:r>
            <a:endParaRPr sz="1800" b="1" i="1" dirty="0"/>
          </a:p>
          <a:p>
            <a:pPr marL="0" lvl="0" indent="0" algn="l" rtl="0">
              <a:lnSpc>
                <a:spcPct val="115000"/>
              </a:lnSpc>
              <a:spcBef>
                <a:spcPts val="600"/>
              </a:spcBef>
              <a:spcAft>
                <a:spcPts val="0"/>
              </a:spcAft>
              <a:buClr>
                <a:schemeClr val="dk1"/>
              </a:buClr>
              <a:buSzPts val="1100"/>
              <a:buFont typeface="Arial"/>
              <a:buNone/>
            </a:pPr>
            <a:r>
              <a:rPr lang="fr" sz="1800" b="1" i="1" dirty="0">
                <a:solidFill>
                  <a:srgbClr val="000000"/>
                </a:solidFill>
              </a:rPr>
              <a:t>5.</a:t>
            </a:r>
            <a:r>
              <a:rPr lang="fr" sz="1800" b="1" i="1" dirty="0"/>
              <a:t>Toujours prendre en note le nom des personnes à qui vous avez            parlé.**</a:t>
            </a:r>
            <a:endParaRPr sz="1800" b="1" i="1" dirty="0"/>
          </a:p>
          <a:p>
            <a:pPr marL="0" lvl="0" indent="0" algn="l" rtl="0">
              <a:lnSpc>
                <a:spcPct val="115000"/>
              </a:lnSpc>
              <a:spcBef>
                <a:spcPts val="600"/>
              </a:spcBef>
              <a:spcAft>
                <a:spcPts val="0"/>
              </a:spcAft>
              <a:buClr>
                <a:schemeClr val="dk1"/>
              </a:buClr>
              <a:buSzPts val="1100"/>
              <a:buFont typeface="Arial"/>
              <a:buNone/>
            </a:pPr>
            <a:r>
              <a:rPr lang="fr" sz="1800" b="1" i="1" dirty="0">
                <a:solidFill>
                  <a:srgbClr val="000000"/>
                </a:solidFill>
              </a:rPr>
              <a:t>6.</a:t>
            </a:r>
            <a:r>
              <a:rPr lang="fr" sz="1800" b="1" i="1" dirty="0"/>
              <a:t>Garder des notes sur les entreprises et les personnes ressources.</a:t>
            </a:r>
            <a:endParaRPr sz="1800" b="1" i="1" dirty="0"/>
          </a:p>
          <a:p>
            <a:pPr marL="0" lvl="0" indent="0" algn="ctr" rtl="0">
              <a:spcBef>
                <a:spcPts val="0"/>
              </a:spcBef>
              <a:spcAft>
                <a:spcPts val="0"/>
              </a:spcAft>
              <a:buNone/>
            </a:pPr>
            <a:endParaRPr dirty="0"/>
          </a:p>
        </p:txBody>
      </p:sp>
      <p:pic>
        <p:nvPicPr>
          <p:cNvPr id="119" name="Google Shape;119;p13"/>
          <p:cNvPicPr preferRelativeResize="0"/>
          <p:nvPr/>
        </p:nvPicPr>
        <p:blipFill>
          <a:blip r:embed="rId3">
            <a:alphaModFix/>
          </a:blip>
          <a:stretch>
            <a:fillRect/>
          </a:stretch>
        </p:blipFill>
        <p:spPr>
          <a:xfrm>
            <a:off x="1194975" y="3349128"/>
            <a:ext cx="2804148" cy="1002447"/>
          </a:xfrm>
          <a:prstGeom prst="rect">
            <a:avLst/>
          </a:prstGeom>
          <a:noFill/>
          <a:ln>
            <a:noFill/>
          </a:ln>
        </p:spPr>
      </p:pic>
      <p:sp>
        <p:nvSpPr>
          <p:cNvPr id="120" name="Google Shape;120;p13"/>
          <p:cNvSpPr txBox="1"/>
          <p:nvPr/>
        </p:nvSpPr>
        <p:spPr>
          <a:xfrm>
            <a:off x="4182755" y="162992"/>
            <a:ext cx="4262700" cy="5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dirty="0"/>
              <a:t>(SUITE)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4"/>
          <p:cNvSpPr txBox="1">
            <a:spLocks noGrp="1"/>
          </p:cNvSpPr>
          <p:nvPr>
            <p:ph type="title"/>
          </p:nvPr>
        </p:nvSpPr>
        <p:spPr>
          <a:xfrm>
            <a:off x="1165375" y="174375"/>
            <a:ext cx="7011300" cy="82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i="1"/>
              <a:t>L`entrevue</a:t>
            </a:r>
            <a:endParaRPr i="1"/>
          </a:p>
        </p:txBody>
      </p:sp>
      <p:sp>
        <p:nvSpPr>
          <p:cNvPr id="126" name="Google Shape;126;p14"/>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endParaRPr sz="2600">
              <a:solidFill>
                <a:schemeClr val="dk1"/>
              </a:solidFill>
            </a:endParaRPr>
          </a:p>
        </p:txBody>
      </p:sp>
      <p:sp>
        <p:nvSpPr>
          <p:cNvPr id="127" name="Google Shape;127;p14"/>
          <p:cNvSpPr txBox="1"/>
          <p:nvPr/>
        </p:nvSpPr>
        <p:spPr>
          <a:xfrm>
            <a:off x="194550" y="873275"/>
            <a:ext cx="8754900" cy="34191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81000" algn="l" rtl="0">
              <a:lnSpc>
                <a:spcPct val="115000"/>
              </a:lnSpc>
              <a:spcBef>
                <a:spcPts val="600"/>
              </a:spcBef>
              <a:spcAft>
                <a:spcPts val="0"/>
              </a:spcAft>
              <a:buClr>
                <a:schemeClr val="dk1"/>
              </a:buClr>
              <a:buSzPts val="2400"/>
              <a:buChar char="●"/>
            </a:pPr>
            <a:r>
              <a:rPr lang="fr" sz="2400" i="1">
                <a:solidFill>
                  <a:schemeClr val="dk1"/>
                </a:solidFill>
              </a:rPr>
              <a:t> Se préparer </a:t>
            </a:r>
            <a:r>
              <a:rPr lang="fr" sz="2400" b="1" i="1">
                <a:solidFill>
                  <a:schemeClr val="dk1"/>
                </a:solidFill>
              </a:rPr>
              <a:t>AVANT</a:t>
            </a:r>
            <a:r>
              <a:rPr lang="fr" sz="2400" i="1">
                <a:solidFill>
                  <a:schemeClr val="dk1"/>
                </a:solidFill>
              </a:rPr>
              <a:t> l`entrevue.</a:t>
            </a:r>
            <a:endParaRPr sz="2400" i="1">
              <a:solidFill>
                <a:schemeClr val="dk1"/>
              </a:solidFill>
            </a:endParaRPr>
          </a:p>
          <a:p>
            <a:pPr marL="457200" lvl="0" indent="-381000" algn="l" rtl="0">
              <a:lnSpc>
                <a:spcPct val="115000"/>
              </a:lnSpc>
              <a:spcBef>
                <a:spcPts val="0"/>
              </a:spcBef>
              <a:spcAft>
                <a:spcPts val="0"/>
              </a:spcAft>
              <a:buClr>
                <a:schemeClr val="dk1"/>
              </a:buClr>
              <a:buSzPts val="2400"/>
              <a:buChar char="●"/>
            </a:pPr>
            <a:r>
              <a:rPr lang="fr" sz="2400" i="1">
                <a:solidFill>
                  <a:schemeClr val="dk1"/>
                </a:solidFill>
              </a:rPr>
              <a:t> Bien connaître l'entreprise ; site web,type de transport,etc.</a:t>
            </a:r>
            <a:endParaRPr sz="2400" i="1">
              <a:solidFill>
                <a:schemeClr val="dk1"/>
              </a:solidFill>
            </a:endParaRPr>
          </a:p>
          <a:p>
            <a:pPr marL="457200" lvl="0" indent="-381000" algn="l" rtl="0">
              <a:lnSpc>
                <a:spcPct val="115000"/>
              </a:lnSpc>
              <a:spcBef>
                <a:spcPts val="0"/>
              </a:spcBef>
              <a:spcAft>
                <a:spcPts val="0"/>
              </a:spcAft>
              <a:buClr>
                <a:schemeClr val="dk1"/>
              </a:buClr>
              <a:buSzPts val="2400"/>
              <a:buChar char="●"/>
            </a:pPr>
            <a:r>
              <a:rPr lang="fr" sz="2400" i="1">
                <a:solidFill>
                  <a:schemeClr val="dk1"/>
                </a:solidFill>
              </a:rPr>
              <a:t> Exemple de question : vos forces et faiblesses,</a:t>
            </a:r>
            <a:endParaRPr sz="2400" i="1">
              <a:solidFill>
                <a:schemeClr val="dk1"/>
              </a:solidFill>
            </a:endParaRPr>
          </a:p>
          <a:p>
            <a:pPr marL="139700" lvl="0" indent="0" algn="l" rtl="0">
              <a:lnSpc>
                <a:spcPct val="115000"/>
              </a:lnSpc>
              <a:spcBef>
                <a:spcPts val="600"/>
              </a:spcBef>
              <a:spcAft>
                <a:spcPts val="0"/>
              </a:spcAft>
              <a:buClr>
                <a:schemeClr val="dk1"/>
              </a:buClr>
              <a:buSzPts val="1100"/>
              <a:buFont typeface="Arial"/>
              <a:buNone/>
            </a:pPr>
            <a:r>
              <a:rPr lang="fr" sz="2400" i="1">
                <a:solidFill>
                  <a:schemeClr val="dk1"/>
                </a:solidFill>
              </a:rPr>
              <a:t>     le pire défaut d'un camionneur etc.</a:t>
            </a:r>
            <a:endParaRPr sz="2400" i="1">
              <a:solidFill>
                <a:schemeClr val="dk1"/>
              </a:solidFill>
            </a:endParaRPr>
          </a:p>
          <a:p>
            <a:pPr marL="457200" lvl="0" indent="-381000" algn="l" rtl="0">
              <a:lnSpc>
                <a:spcPct val="115000"/>
              </a:lnSpc>
              <a:spcBef>
                <a:spcPts val="600"/>
              </a:spcBef>
              <a:spcAft>
                <a:spcPts val="0"/>
              </a:spcAft>
              <a:buClr>
                <a:schemeClr val="dk1"/>
              </a:buClr>
              <a:buSzPts val="2400"/>
              <a:buChar char="●"/>
            </a:pPr>
            <a:r>
              <a:rPr lang="fr" sz="2400" i="1">
                <a:solidFill>
                  <a:schemeClr val="dk1"/>
                </a:solidFill>
              </a:rPr>
              <a:t>Préparer des questions à poser à la fin de l'entrevue.( des vraies questions pas des questions vides)</a:t>
            </a:r>
            <a:endParaRPr sz="2400" i="1">
              <a:solidFill>
                <a:schemeClr val="dk1"/>
              </a:solidFill>
            </a:endParaRPr>
          </a:p>
          <a:p>
            <a:pPr marL="457200" lvl="0" indent="-381000" algn="l" rtl="0">
              <a:lnSpc>
                <a:spcPct val="115000"/>
              </a:lnSpc>
              <a:spcBef>
                <a:spcPts val="0"/>
              </a:spcBef>
              <a:spcAft>
                <a:spcPts val="0"/>
              </a:spcAft>
              <a:buClr>
                <a:schemeClr val="dk1"/>
              </a:buClr>
              <a:buSzPts val="2400"/>
              <a:buChar char="●"/>
            </a:pPr>
            <a:r>
              <a:rPr lang="fr" sz="2400" i="1">
                <a:solidFill>
                  <a:schemeClr val="dk1"/>
                </a:solidFill>
              </a:rPr>
              <a:t>Ne demandez pas un emploi ,</a:t>
            </a:r>
            <a:r>
              <a:rPr lang="fr" sz="2400" b="1" i="1">
                <a:solidFill>
                  <a:schemeClr val="dk1"/>
                </a:solidFill>
              </a:rPr>
              <a:t>offrez vos services</a:t>
            </a:r>
            <a:r>
              <a:rPr lang="fr" sz="2400" i="1">
                <a:solidFill>
                  <a:schemeClr val="dk1"/>
                </a:solidFill>
              </a:rPr>
              <a:t>.</a:t>
            </a:r>
            <a:endParaRPr sz="2400" i="1">
              <a:solidFill>
                <a:schemeClr val="dk1"/>
              </a:solidFill>
            </a:endParaRPr>
          </a:p>
          <a:p>
            <a:pPr marL="139700" lvl="0" indent="0" algn="l" rtl="0">
              <a:lnSpc>
                <a:spcPct val="115000"/>
              </a:lnSpc>
              <a:spcBef>
                <a:spcPts val="600"/>
              </a:spcBef>
              <a:spcAft>
                <a:spcPts val="0"/>
              </a:spcAft>
              <a:buClr>
                <a:schemeClr val="dk1"/>
              </a:buClr>
              <a:buSzPts val="1100"/>
              <a:buFont typeface="Arial"/>
              <a:buNone/>
            </a:pPr>
            <a:r>
              <a:rPr lang="fr" sz="2600">
                <a:solidFill>
                  <a:schemeClr val="dk1"/>
                </a:solidFill>
              </a:rPr>
              <a:t> </a:t>
            </a:r>
            <a:endParaRPr sz="2600">
              <a:solidFill>
                <a:schemeClr val="dk1"/>
              </a:solidFill>
            </a:endParaRPr>
          </a:p>
        </p:txBody>
      </p:sp>
      <p:pic>
        <p:nvPicPr>
          <p:cNvPr id="128" name="Google Shape;128;p14"/>
          <p:cNvPicPr preferRelativeResize="0"/>
          <p:nvPr/>
        </p:nvPicPr>
        <p:blipFill>
          <a:blip r:embed="rId3">
            <a:alphaModFix/>
          </a:blip>
          <a:stretch>
            <a:fillRect/>
          </a:stretch>
        </p:blipFill>
        <p:spPr>
          <a:xfrm>
            <a:off x="6238825" y="88800"/>
            <a:ext cx="2649449" cy="1398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5"/>
          <p:cNvSpPr txBox="1">
            <a:spLocks noGrp="1"/>
          </p:cNvSpPr>
          <p:nvPr>
            <p:ph type="title"/>
          </p:nvPr>
        </p:nvSpPr>
        <p:spPr>
          <a:xfrm>
            <a:off x="118400" y="81400"/>
            <a:ext cx="8962200" cy="4188900"/>
          </a:xfrm>
          <a:prstGeom prst="rect">
            <a:avLst/>
          </a:prstGeom>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600"/>
              </a:spcBef>
              <a:spcAft>
                <a:spcPts val="0"/>
              </a:spcAft>
              <a:buClr>
                <a:schemeClr val="dk1"/>
              </a:buClr>
              <a:buSzPts val="1100"/>
              <a:buFont typeface="Arial"/>
              <a:buNone/>
            </a:pPr>
            <a:r>
              <a:rPr lang="fr" sz="2450">
                <a:solidFill>
                  <a:srgbClr val="000000"/>
                </a:solidFill>
              </a:rPr>
              <a:t>-</a:t>
            </a:r>
            <a:r>
              <a:rPr lang="fr" sz="2450" i="1">
                <a:solidFill>
                  <a:srgbClr val="0BD0D9"/>
                </a:solidFill>
              </a:rPr>
              <a:t> </a:t>
            </a:r>
            <a:r>
              <a:rPr lang="fr" sz="2600" i="1"/>
              <a:t>Soyez ouvert à suivre des formations de perfectionnement</a:t>
            </a:r>
            <a:endParaRPr sz="2600" i="1"/>
          </a:p>
          <a:p>
            <a:pPr marL="0" lvl="0" indent="0" algn="l" rtl="0">
              <a:lnSpc>
                <a:spcPct val="115000"/>
              </a:lnSpc>
              <a:spcBef>
                <a:spcPts val="600"/>
              </a:spcBef>
              <a:spcAft>
                <a:spcPts val="0"/>
              </a:spcAft>
              <a:buClr>
                <a:schemeClr val="dk1"/>
              </a:buClr>
              <a:buSzPts val="1100"/>
              <a:buFont typeface="Arial"/>
              <a:buNone/>
            </a:pPr>
            <a:r>
              <a:rPr lang="fr" sz="2450" i="1">
                <a:solidFill>
                  <a:srgbClr val="000000"/>
                </a:solidFill>
              </a:rPr>
              <a:t>- </a:t>
            </a:r>
            <a:r>
              <a:rPr lang="fr" sz="2600" i="1"/>
              <a:t>Soyez prêt à passer un road test**</a:t>
            </a:r>
            <a:endParaRPr sz="2600" i="1"/>
          </a:p>
          <a:p>
            <a:pPr marL="0" lvl="0" indent="0" algn="l" rtl="0">
              <a:lnSpc>
                <a:spcPct val="115000"/>
              </a:lnSpc>
              <a:spcBef>
                <a:spcPts val="600"/>
              </a:spcBef>
              <a:spcAft>
                <a:spcPts val="0"/>
              </a:spcAft>
              <a:buClr>
                <a:schemeClr val="dk1"/>
              </a:buClr>
              <a:buSzPts val="1100"/>
              <a:buFont typeface="Arial"/>
              <a:buNone/>
            </a:pPr>
            <a:r>
              <a:rPr lang="fr" sz="2450" i="1">
                <a:solidFill>
                  <a:srgbClr val="000000"/>
                </a:solidFill>
              </a:rPr>
              <a:t>- </a:t>
            </a:r>
            <a:r>
              <a:rPr lang="fr" sz="2600" i="1"/>
              <a:t>Équipement de sécurité (bottes,gant,dossard)</a:t>
            </a:r>
            <a:endParaRPr sz="2600" i="1"/>
          </a:p>
          <a:p>
            <a:pPr marL="0" lvl="0" indent="0" algn="l" rtl="0">
              <a:lnSpc>
                <a:spcPct val="115000"/>
              </a:lnSpc>
              <a:spcBef>
                <a:spcPts val="600"/>
              </a:spcBef>
              <a:spcAft>
                <a:spcPts val="0"/>
              </a:spcAft>
              <a:buClr>
                <a:schemeClr val="dk1"/>
              </a:buClr>
              <a:buSzPts val="1100"/>
              <a:buFont typeface="Arial"/>
              <a:buNone/>
            </a:pPr>
            <a:r>
              <a:rPr lang="fr" sz="2450" i="1">
                <a:solidFill>
                  <a:srgbClr val="000000"/>
                </a:solidFill>
              </a:rPr>
              <a:t>- </a:t>
            </a:r>
            <a:r>
              <a:rPr lang="fr" sz="2600" i="1"/>
              <a:t>Soyez humble.</a:t>
            </a:r>
            <a:endParaRPr sz="2600" i="1"/>
          </a:p>
          <a:p>
            <a:pPr marL="0" lvl="0" indent="0" algn="l" rtl="0">
              <a:lnSpc>
                <a:spcPct val="115000"/>
              </a:lnSpc>
              <a:spcBef>
                <a:spcPts val="600"/>
              </a:spcBef>
              <a:spcAft>
                <a:spcPts val="0"/>
              </a:spcAft>
              <a:buClr>
                <a:schemeClr val="dk1"/>
              </a:buClr>
              <a:buSzPts val="1100"/>
              <a:buFont typeface="Arial"/>
              <a:buNone/>
            </a:pPr>
            <a:r>
              <a:rPr lang="fr" sz="2450" i="1">
                <a:solidFill>
                  <a:srgbClr val="000000"/>
                </a:solidFill>
              </a:rPr>
              <a:t>- </a:t>
            </a:r>
            <a:r>
              <a:rPr lang="fr" sz="2600" i="1"/>
              <a:t>Démontrer de l`intérêt pour la compagnie plutôt que pour           les conditions salariales. </a:t>
            </a:r>
            <a:endParaRPr sz="2600" i="1"/>
          </a:p>
          <a:p>
            <a:pPr marL="0" lvl="0" indent="0" algn="l" rtl="0">
              <a:lnSpc>
                <a:spcPct val="115000"/>
              </a:lnSpc>
              <a:spcBef>
                <a:spcPts val="600"/>
              </a:spcBef>
              <a:spcAft>
                <a:spcPts val="0"/>
              </a:spcAft>
              <a:buClr>
                <a:schemeClr val="dk1"/>
              </a:buClr>
              <a:buSzPts val="1100"/>
              <a:buFont typeface="Arial"/>
              <a:buNone/>
            </a:pPr>
            <a:r>
              <a:rPr lang="fr" sz="2450" i="1">
                <a:solidFill>
                  <a:srgbClr val="000000"/>
                </a:solidFill>
              </a:rPr>
              <a:t>- </a:t>
            </a:r>
            <a:r>
              <a:rPr lang="fr" sz="2600" i="1"/>
              <a:t>Expliquer vos disponibilités et vos besoins.</a:t>
            </a:r>
            <a:endParaRPr sz="2600" i="1"/>
          </a:p>
          <a:p>
            <a:pPr marL="0" lvl="0" indent="0" algn="l" rtl="0">
              <a:lnSpc>
                <a:spcPct val="115000"/>
              </a:lnSpc>
              <a:spcBef>
                <a:spcPts val="600"/>
              </a:spcBef>
              <a:spcAft>
                <a:spcPts val="0"/>
              </a:spcAft>
              <a:buClr>
                <a:schemeClr val="dk1"/>
              </a:buClr>
              <a:buSzPts val="1100"/>
              <a:buFont typeface="Arial"/>
              <a:buNone/>
            </a:pPr>
            <a:r>
              <a:rPr lang="fr" sz="2450" i="1">
                <a:solidFill>
                  <a:srgbClr val="000000"/>
                </a:solidFill>
              </a:rPr>
              <a:t>- </a:t>
            </a:r>
            <a:r>
              <a:rPr lang="fr" sz="2600" i="1"/>
              <a:t>Assurez-vous d’un suivi convenu avec l'employeur.</a:t>
            </a:r>
            <a:endParaRPr sz="2600" i="1"/>
          </a:p>
          <a:p>
            <a:pPr marL="0" lvl="0" indent="0" algn="ctr" rtl="0">
              <a:spcBef>
                <a:spcPts val="0"/>
              </a:spcBef>
              <a:spcAft>
                <a:spcPts val="0"/>
              </a:spcAft>
              <a:buNone/>
            </a:pP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6"/>
          <p:cNvSpPr txBox="1">
            <a:spLocks noGrp="1"/>
          </p:cNvSpPr>
          <p:nvPr>
            <p:ph type="title"/>
          </p:nvPr>
        </p:nvSpPr>
        <p:spPr>
          <a:xfrm>
            <a:off x="725275" y="133225"/>
            <a:ext cx="7451400" cy="69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3000" b="1" i="1"/>
              <a:t>Sites utiles pour vos recherches</a:t>
            </a:r>
            <a:endParaRPr sz="3000" b="1" i="1"/>
          </a:p>
        </p:txBody>
      </p:sp>
      <p:sp>
        <p:nvSpPr>
          <p:cNvPr id="139" name="Google Shape;139;p16"/>
          <p:cNvSpPr txBox="1"/>
          <p:nvPr/>
        </p:nvSpPr>
        <p:spPr>
          <a:xfrm>
            <a:off x="151225" y="891725"/>
            <a:ext cx="8599500" cy="3285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61950" algn="l" rtl="0">
              <a:lnSpc>
                <a:spcPct val="115000"/>
              </a:lnSpc>
              <a:spcBef>
                <a:spcPts val="600"/>
              </a:spcBef>
              <a:spcAft>
                <a:spcPts val="0"/>
              </a:spcAft>
              <a:buSzPts val="2100"/>
              <a:buChar char="●"/>
            </a:pPr>
            <a:r>
              <a:rPr lang="fr" sz="2100" i="1">
                <a:solidFill>
                  <a:srgbClr val="0BD0D9"/>
                </a:solidFill>
              </a:rPr>
              <a:t> </a:t>
            </a:r>
            <a:r>
              <a:rPr lang="fr" sz="2100" b="1" i="1">
                <a:solidFill>
                  <a:srgbClr val="FF0000"/>
                </a:solidFill>
              </a:rPr>
              <a:t>CFTR.CA</a:t>
            </a:r>
            <a:r>
              <a:rPr lang="fr" sz="2100" i="1">
                <a:solidFill>
                  <a:schemeClr val="dk1"/>
                </a:solidFill>
              </a:rPr>
              <a:t> ; POUR LES STAGES ET EMPLOIS</a:t>
            </a:r>
            <a:endParaRPr sz="2100" i="1">
              <a:solidFill>
                <a:schemeClr val="dk1"/>
              </a:solidFill>
            </a:endParaRPr>
          </a:p>
          <a:p>
            <a:pPr marL="457200" lvl="0" indent="-361950" algn="l" rtl="0">
              <a:lnSpc>
                <a:spcPct val="115000"/>
              </a:lnSpc>
              <a:spcBef>
                <a:spcPts val="0"/>
              </a:spcBef>
              <a:spcAft>
                <a:spcPts val="0"/>
              </a:spcAft>
              <a:buSzPts val="2100"/>
              <a:buChar char="●"/>
            </a:pPr>
            <a:r>
              <a:rPr lang="fr" sz="2100" i="1">
                <a:solidFill>
                  <a:srgbClr val="0BD0D9"/>
                </a:solidFill>
              </a:rPr>
              <a:t> </a:t>
            </a:r>
            <a:r>
              <a:rPr lang="fr" sz="2100" i="1">
                <a:solidFill>
                  <a:schemeClr val="dk1"/>
                </a:solidFill>
              </a:rPr>
              <a:t>emploiquebec.net ; emplois et infos</a:t>
            </a:r>
            <a:endParaRPr sz="2100" i="1">
              <a:solidFill>
                <a:schemeClr val="dk1"/>
              </a:solidFill>
            </a:endParaRPr>
          </a:p>
          <a:p>
            <a:pPr marL="457200" lvl="0" indent="-361950" algn="l" rtl="0">
              <a:lnSpc>
                <a:spcPct val="115000"/>
              </a:lnSpc>
              <a:spcBef>
                <a:spcPts val="0"/>
              </a:spcBef>
              <a:spcAft>
                <a:spcPts val="0"/>
              </a:spcAft>
              <a:buSzPts val="2100"/>
              <a:buChar char="●"/>
            </a:pPr>
            <a:r>
              <a:rPr lang="fr" sz="2100" i="1">
                <a:solidFill>
                  <a:srgbClr val="0BD0D9"/>
                </a:solidFill>
              </a:rPr>
              <a:t> </a:t>
            </a:r>
            <a:r>
              <a:rPr lang="fr" sz="2100" i="1">
                <a:solidFill>
                  <a:schemeClr val="dk1"/>
                </a:solidFill>
              </a:rPr>
              <a:t>TruckstopQuebec ; emplois et infos</a:t>
            </a:r>
            <a:endParaRPr sz="2100" i="1">
              <a:solidFill>
                <a:schemeClr val="dk1"/>
              </a:solidFill>
            </a:endParaRPr>
          </a:p>
          <a:p>
            <a:pPr marL="457200" lvl="0" indent="-361950" algn="l" rtl="0">
              <a:lnSpc>
                <a:spcPct val="115000"/>
              </a:lnSpc>
              <a:spcBef>
                <a:spcPts val="0"/>
              </a:spcBef>
              <a:spcAft>
                <a:spcPts val="0"/>
              </a:spcAft>
              <a:buSzPts val="2100"/>
              <a:buChar char="●"/>
            </a:pPr>
            <a:r>
              <a:rPr lang="fr" sz="2100" i="1">
                <a:solidFill>
                  <a:srgbClr val="0BD0D9"/>
                </a:solidFill>
              </a:rPr>
              <a:t> </a:t>
            </a:r>
            <a:r>
              <a:rPr lang="fr" sz="2100" i="1">
                <a:solidFill>
                  <a:schemeClr val="dk1"/>
                </a:solidFill>
              </a:rPr>
              <a:t>Revues spécialisée en transport;</a:t>
            </a:r>
            <a:endParaRPr sz="2100" i="1">
              <a:solidFill>
                <a:schemeClr val="dk1"/>
              </a:solidFill>
            </a:endParaRPr>
          </a:p>
          <a:p>
            <a:pPr marL="457200" lvl="0" indent="-361950" algn="l" rtl="0">
              <a:lnSpc>
                <a:spcPct val="115000"/>
              </a:lnSpc>
              <a:spcBef>
                <a:spcPts val="0"/>
              </a:spcBef>
              <a:spcAft>
                <a:spcPts val="0"/>
              </a:spcAft>
              <a:buSzPts val="2100"/>
              <a:buChar char="●"/>
            </a:pPr>
            <a:r>
              <a:rPr lang="fr" sz="2100" i="1">
                <a:solidFill>
                  <a:srgbClr val="0BD0D9"/>
                </a:solidFill>
              </a:rPr>
              <a:t> </a:t>
            </a:r>
            <a:r>
              <a:rPr lang="fr" sz="2100" i="1">
                <a:solidFill>
                  <a:schemeClr val="dk1"/>
                </a:solidFill>
              </a:rPr>
              <a:t>L`écho du transport</a:t>
            </a:r>
            <a:endParaRPr sz="2100" i="1">
              <a:solidFill>
                <a:schemeClr val="dk1"/>
              </a:solidFill>
            </a:endParaRPr>
          </a:p>
          <a:p>
            <a:pPr marL="457200" lvl="0" indent="-361950" algn="l" rtl="0">
              <a:lnSpc>
                <a:spcPct val="115000"/>
              </a:lnSpc>
              <a:spcBef>
                <a:spcPts val="0"/>
              </a:spcBef>
              <a:spcAft>
                <a:spcPts val="0"/>
              </a:spcAft>
              <a:buSzPts val="2100"/>
              <a:buChar char="●"/>
            </a:pPr>
            <a:r>
              <a:rPr lang="fr" sz="2100" i="1">
                <a:solidFill>
                  <a:srgbClr val="0BD0D9"/>
                </a:solidFill>
              </a:rPr>
              <a:t> </a:t>
            </a:r>
            <a:r>
              <a:rPr lang="fr" sz="2100" i="1">
                <a:solidFill>
                  <a:schemeClr val="dk1"/>
                </a:solidFill>
              </a:rPr>
              <a:t>Transport magazine</a:t>
            </a:r>
            <a:endParaRPr sz="2100" i="1">
              <a:solidFill>
                <a:schemeClr val="dk1"/>
              </a:solidFill>
            </a:endParaRPr>
          </a:p>
          <a:p>
            <a:pPr marL="457200" lvl="0" indent="-361950" algn="l" rtl="0">
              <a:lnSpc>
                <a:spcPct val="115000"/>
              </a:lnSpc>
              <a:spcBef>
                <a:spcPts val="0"/>
              </a:spcBef>
              <a:spcAft>
                <a:spcPts val="0"/>
              </a:spcAft>
              <a:buSzPts val="2100"/>
              <a:buChar char="●"/>
            </a:pPr>
            <a:r>
              <a:rPr lang="fr" sz="2100" i="1">
                <a:solidFill>
                  <a:srgbClr val="0BD0D9"/>
                </a:solidFill>
              </a:rPr>
              <a:t> </a:t>
            </a:r>
            <a:r>
              <a:rPr lang="fr" sz="2100" i="1">
                <a:solidFill>
                  <a:schemeClr val="dk1"/>
                </a:solidFill>
              </a:rPr>
              <a:t>Transport Routier</a:t>
            </a:r>
            <a:endParaRPr sz="2100" i="1">
              <a:solidFill>
                <a:schemeClr val="dk1"/>
              </a:solidFill>
            </a:endParaRPr>
          </a:p>
        </p:txBody>
      </p:sp>
      <p:sp>
        <p:nvSpPr>
          <p:cNvPr id="140" name="Google Shape;140;p16"/>
          <p:cNvSpPr txBox="1"/>
          <p:nvPr/>
        </p:nvSpPr>
        <p:spPr>
          <a:xfrm>
            <a:off x="3396925" y="1891350"/>
            <a:ext cx="4262700" cy="223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1" name="Google Shape;141;p16"/>
          <p:cNvPicPr preferRelativeResize="0"/>
          <p:nvPr/>
        </p:nvPicPr>
        <p:blipFill>
          <a:blip r:embed="rId3">
            <a:alphaModFix/>
          </a:blip>
          <a:stretch>
            <a:fillRect/>
          </a:stretch>
        </p:blipFill>
        <p:spPr>
          <a:xfrm>
            <a:off x="5045550" y="1657750"/>
            <a:ext cx="3705175" cy="16799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7"/>
          <p:cNvSpPr txBox="1">
            <a:spLocks noGrp="1"/>
          </p:cNvSpPr>
          <p:nvPr>
            <p:ph type="title"/>
          </p:nvPr>
        </p:nvSpPr>
        <p:spPr>
          <a:xfrm>
            <a:off x="1066350" y="0"/>
            <a:ext cx="7011300" cy="438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b="1" i="1">
                <a:solidFill>
                  <a:srgbClr val="FF0000"/>
                </a:solidFill>
              </a:rPr>
              <a:t>Retour sur </a:t>
            </a:r>
            <a:r>
              <a:rPr lang="fr" b="1" i="1">
                <a:solidFill>
                  <a:srgbClr val="000000"/>
                </a:solidFill>
              </a:rPr>
              <a:t>savoir-être</a:t>
            </a:r>
            <a:endParaRPr b="1" i="1">
              <a:solidFill>
                <a:srgbClr val="000000"/>
              </a:solidFill>
            </a:endParaRPr>
          </a:p>
          <a:p>
            <a:pPr marL="457200" lvl="0" indent="-374650" algn="l" rtl="0">
              <a:spcBef>
                <a:spcPts val="0"/>
              </a:spcBef>
              <a:spcAft>
                <a:spcPts val="0"/>
              </a:spcAft>
              <a:buClr>
                <a:srgbClr val="000000"/>
              </a:buClr>
              <a:buSzPts val="2300"/>
              <a:buChar char="-"/>
            </a:pPr>
            <a:r>
              <a:rPr lang="fr" sz="2300" i="1">
                <a:solidFill>
                  <a:srgbClr val="000000"/>
                </a:solidFill>
              </a:rPr>
              <a:t>Initiative, autonomie, adaptation et courtoisie</a:t>
            </a:r>
            <a:endParaRPr sz="2300" i="1">
              <a:solidFill>
                <a:srgbClr val="000000"/>
              </a:solidFill>
            </a:endParaRPr>
          </a:p>
          <a:p>
            <a:pPr marL="457200" lvl="0" indent="-374650" algn="l" rtl="0">
              <a:spcBef>
                <a:spcPts val="0"/>
              </a:spcBef>
              <a:spcAft>
                <a:spcPts val="0"/>
              </a:spcAft>
              <a:buClr>
                <a:srgbClr val="000000"/>
              </a:buClr>
              <a:buSzPts val="2300"/>
              <a:buChar char="-"/>
            </a:pPr>
            <a:r>
              <a:rPr lang="fr" sz="2300" i="1">
                <a:solidFill>
                  <a:srgbClr val="000000"/>
                </a:solidFill>
              </a:rPr>
              <a:t>Ponctualité et assiduité</a:t>
            </a:r>
            <a:endParaRPr sz="2300" i="1">
              <a:solidFill>
                <a:srgbClr val="000000"/>
              </a:solidFill>
            </a:endParaRPr>
          </a:p>
          <a:p>
            <a:pPr marL="457200" lvl="0" indent="-374650" algn="l" rtl="0">
              <a:spcBef>
                <a:spcPts val="0"/>
              </a:spcBef>
              <a:spcAft>
                <a:spcPts val="0"/>
              </a:spcAft>
              <a:buClr>
                <a:srgbClr val="000000"/>
              </a:buClr>
              <a:buSzPts val="2300"/>
              <a:buChar char="-"/>
            </a:pPr>
            <a:r>
              <a:rPr lang="fr" sz="2300" i="1">
                <a:solidFill>
                  <a:srgbClr val="000000"/>
                </a:solidFill>
              </a:rPr>
              <a:t>Sens des responsabilités</a:t>
            </a:r>
            <a:endParaRPr sz="2300" i="1">
              <a:solidFill>
                <a:srgbClr val="000000"/>
              </a:solidFill>
            </a:endParaRPr>
          </a:p>
          <a:p>
            <a:pPr marL="457200" lvl="0" indent="-374650" algn="l" rtl="0">
              <a:spcBef>
                <a:spcPts val="0"/>
              </a:spcBef>
              <a:spcAft>
                <a:spcPts val="0"/>
              </a:spcAft>
              <a:buClr>
                <a:srgbClr val="000000"/>
              </a:buClr>
              <a:buSzPts val="2300"/>
              <a:buChar char="-"/>
            </a:pPr>
            <a:r>
              <a:rPr lang="fr" sz="2300" i="1">
                <a:solidFill>
                  <a:srgbClr val="000000"/>
                </a:solidFill>
              </a:rPr>
              <a:t>Souci de l’apparence et de la propreté de soi </a:t>
            </a:r>
            <a:endParaRPr sz="2300" i="1">
              <a:solidFill>
                <a:srgbClr val="000000"/>
              </a:solidFill>
            </a:endParaRPr>
          </a:p>
          <a:p>
            <a:pPr marL="457200" lvl="0" indent="-374650" algn="l" rtl="0">
              <a:spcBef>
                <a:spcPts val="0"/>
              </a:spcBef>
              <a:spcAft>
                <a:spcPts val="0"/>
              </a:spcAft>
              <a:buClr>
                <a:srgbClr val="000000"/>
              </a:buClr>
              <a:buSzPts val="2300"/>
              <a:buChar char="-"/>
            </a:pPr>
            <a:r>
              <a:rPr lang="fr" sz="2300" i="1">
                <a:solidFill>
                  <a:srgbClr val="000000"/>
                </a:solidFill>
              </a:rPr>
              <a:t>Entregent, bon jugement</a:t>
            </a:r>
            <a:endParaRPr sz="2300" i="1">
              <a:solidFill>
                <a:srgbClr val="000000"/>
              </a:solidFill>
            </a:endParaRPr>
          </a:p>
          <a:p>
            <a:pPr marL="457200" lvl="0" indent="-374650" algn="l" rtl="0">
              <a:spcBef>
                <a:spcPts val="0"/>
              </a:spcBef>
              <a:spcAft>
                <a:spcPts val="0"/>
              </a:spcAft>
              <a:buClr>
                <a:srgbClr val="000000"/>
              </a:buClr>
              <a:buSzPts val="2300"/>
              <a:buChar char="-"/>
            </a:pPr>
            <a:r>
              <a:rPr lang="fr" sz="2300" i="1">
                <a:solidFill>
                  <a:srgbClr val="000000"/>
                </a:solidFill>
              </a:rPr>
              <a:t>Désir de se perfectionner</a:t>
            </a:r>
            <a:endParaRPr sz="2300" i="1">
              <a:solidFill>
                <a:srgbClr val="000000"/>
              </a:solidFill>
            </a:endParaRPr>
          </a:p>
          <a:p>
            <a:pPr marL="457200" lvl="0" indent="-374650" algn="l" rtl="0">
              <a:spcBef>
                <a:spcPts val="0"/>
              </a:spcBef>
              <a:spcAft>
                <a:spcPts val="0"/>
              </a:spcAft>
              <a:buClr>
                <a:srgbClr val="000000"/>
              </a:buClr>
              <a:buSzPts val="2300"/>
              <a:buChar char="-"/>
            </a:pPr>
            <a:r>
              <a:rPr lang="fr" sz="2300" i="1">
                <a:solidFill>
                  <a:srgbClr val="000000"/>
                </a:solidFill>
              </a:rPr>
              <a:t>Maîtrise de soi en tout temps et en toutes circonstances</a:t>
            </a:r>
            <a:endParaRPr sz="2300" i="1">
              <a:solidFill>
                <a:srgbClr val="000000"/>
              </a:solidFill>
            </a:endParaRPr>
          </a:p>
          <a:p>
            <a:pPr marL="457200" lvl="0" indent="-374650" algn="l" rtl="0">
              <a:spcBef>
                <a:spcPts val="0"/>
              </a:spcBef>
              <a:spcAft>
                <a:spcPts val="0"/>
              </a:spcAft>
              <a:buClr>
                <a:srgbClr val="000000"/>
              </a:buClr>
              <a:buSzPts val="2300"/>
              <a:buChar char="-"/>
            </a:pPr>
            <a:r>
              <a:rPr lang="fr" sz="2300" i="1">
                <a:solidFill>
                  <a:srgbClr val="000000"/>
                </a:solidFill>
              </a:rPr>
              <a:t>Débrouillardise, efficacité professionnelle</a:t>
            </a:r>
            <a:endParaRPr sz="2300" i="1">
              <a:solidFill>
                <a:srgbClr val="000000"/>
              </a:solidFill>
            </a:endParaRPr>
          </a:p>
          <a:p>
            <a:pPr marL="457200" lvl="0" indent="-374650" algn="l" rtl="0">
              <a:spcBef>
                <a:spcPts val="0"/>
              </a:spcBef>
              <a:spcAft>
                <a:spcPts val="0"/>
              </a:spcAft>
              <a:buClr>
                <a:srgbClr val="000000"/>
              </a:buClr>
              <a:buSzPts val="2300"/>
              <a:buChar char="-"/>
            </a:pPr>
            <a:r>
              <a:rPr lang="fr" sz="2300" i="1">
                <a:solidFill>
                  <a:srgbClr val="000000"/>
                </a:solidFill>
              </a:rPr>
              <a:t>Intérêt pour votre métier</a:t>
            </a:r>
            <a:endParaRPr sz="2300" i="1">
              <a:solidFill>
                <a:srgbClr val="000000"/>
              </a:solidFill>
            </a:endParaRPr>
          </a:p>
          <a:p>
            <a:pPr marL="457200" lvl="0" indent="-374650" algn="l" rtl="0">
              <a:spcBef>
                <a:spcPts val="0"/>
              </a:spcBef>
              <a:spcAft>
                <a:spcPts val="0"/>
              </a:spcAft>
              <a:buClr>
                <a:srgbClr val="000000"/>
              </a:buClr>
              <a:buSzPts val="2300"/>
              <a:buChar char="-"/>
            </a:pPr>
            <a:r>
              <a:rPr lang="fr" sz="2300" i="1">
                <a:solidFill>
                  <a:srgbClr val="000000"/>
                </a:solidFill>
              </a:rPr>
              <a:t>Respect de la santé et sécurité</a:t>
            </a:r>
            <a:endParaRPr sz="2300" i="1">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1165375" y="338925"/>
            <a:ext cx="7011300" cy="39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4000" b="1" i="1" dirty="0">
                <a:solidFill>
                  <a:srgbClr val="FF0000"/>
                </a:solidFill>
              </a:rPr>
              <a:t>Les Questionnaires</a:t>
            </a:r>
            <a:endParaRPr sz="4000" b="1" i="1" dirty="0">
              <a:solidFill>
                <a:srgbClr val="FF0000"/>
              </a:solidFill>
            </a:endParaRPr>
          </a:p>
          <a:p>
            <a:pPr marL="457200" lvl="0" indent="-387350" algn="l" rtl="0">
              <a:spcBef>
                <a:spcPts val="0"/>
              </a:spcBef>
              <a:spcAft>
                <a:spcPts val="0"/>
              </a:spcAft>
              <a:buClr>
                <a:srgbClr val="000000"/>
              </a:buClr>
              <a:buSzPts val="2500"/>
              <a:buChar char="-"/>
            </a:pPr>
            <a:r>
              <a:rPr lang="fr" sz="2500" i="1" dirty="0">
                <a:solidFill>
                  <a:srgbClr val="000000"/>
                </a:solidFill>
              </a:rPr>
              <a:t>Questionnaire phase 1 (via votre courriel)</a:t>
            </a:r>
            <a:br>
              <a:rPr lang="fr" sz="2500" i="1" dirty="0">
                <a:solidFill>
                  <a:srgbClr val="000000"/>
                </a:solidFill>
              </a:rPr>
            </a:br>
            <a:endParaRPr sz="2500" i="1" dirty="0">
              <a:solidFill>
                <a:srgbClr val="000000"/>
              </a:solidFill>
            </a:endParaRPr>
          </a:p>
          <a:p>
            <a:pPr marL="457200" lvl="0" indent="-387350" algn="l" rtl="0">
              <a:spcBef>
                <a:spcPts val="0"/>
              </a:spcBef>
              <a:spcAft>
                <a:spcPts val="0"/>
              </a:spcAft>
              <a:buClr>
                <a:srgbClr val="000000"/>
              </a:buClr>
              <a:buSzPts val="2500"/>
              <a:buChar char="-"/>
            </a:pPr>
            <a:r>
              <a:rPr lang="fr" sz="2500" i="1" dirty="0">
                <a:solidFill>
                  <a:srgbClr val="000000"/>
                </a:solidFill>
              </a:rPr>
              <a:t>Questionnaire phase 2 (via votre courriel)</a:t>
            </a:r>
            <a:br>
              <a:rPr lang="fr" sz="2500" i="1" dirty="0">
                <a:solidFill>
                  <a:srgbClr val="000000"/>
                </a:solidFill>
              </a:rPr>
            </a:br>
            <a:endParaRPr sz="2500" i="1" dirty="0">
              <a:solidFill>
                <a:srgbClr val="000000"/>
              </a:solidFill>
            </a:endParaRPr>
          </a:p>
          <a:p>
            <a:pPr marL="457200" lvl="0" indent="-387350" algn="l" rtl="0">
              <a:spcBef>
                <a:spcPts val="0"/>
              </a:spcBef>
              <a:spcAft>
                <a:spcPts val="0"/>
              </a:spcAft>
              <a:buClr>
                <a:srgbClr val="000000"/>
              </a:buClr>
              <a:buSzPts val="2500"/>
              <a:buChar char="-"/>
            </a:pPr>
            <a:r>
              <a:rPr lang="fr" sz="2500" i="1" dirty="0">
                <a:solidFill>
                  <a:srgbClr val="000000"/>
                </a:solidFill>
              </a:rPr>
              <a:t>Questionnaire phase 3 (via votre courriel)</a:t>
            </a:r>
            <a:br>
              <a:rPr lang="fr" sz="2500" i="1" dirty="0">
                <a:solidFill>
                  <a:srgbClr val="000000"/>
                </a:solidFill>
              </a:rPr>
            </a:br>
            <a:endParaRPr sz="2500" i="1" dirty="0">
              <a:solidFill>
                <a:srgbClr val="000000"/>
              </a:solidFill>
            </a:endParaRPr>
          </a:p>
          <a:p>
            <a:pPr marL="457200" lvl="0" indent="-387350" algn="l" rtl="0">
              <a:spcBef>
                <a:spcPts val="0"/>
              </a:spcBef>
              <a:spcAft>
                <a:spcPts val="0"/>
              </a:spcAft>
              <a:buClr>
                <a:srgbClr val="000000"/>
              </a:buClr>
              <a:buSzPts val="2500"/>
              <a:buChar char="-"/>
            </a:pPr>
            <a:r>
              <a:rPr lang="fr" sz="2500" i="1" dirty="0">
                <a:solidFill>
                  <a:srgbClr val="000000"/>
                </a:solidFill>
              </a:rPr>
              <a:t>Questionnaire évaluation final entreprise (via courriel au superviseur en entreprise)</a:t>
            </a:r>
            <a:endParaRPr sz="2500" i="1" dirty="0">
              <a:solidFill>
                <a:srgbClr val="00000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4D3B3BF34BEE4F81C2D814D19E665A" ma:contentTypeVersion="10" ma:contentTypeDescription="Crée un document." ma:contentTypeScope="" ma:versionID="f34009bdb2a7833301aca69a6776cc85">
  <xsd:schema xmlns:xsd="http://www.w3.org/2001/XMLSchema" xmlns:xs="http://www.w3.org/2001/XMLSchema" xmlns:p="http://schemas.microsoft.com/office/2006/metadata/properties" xmlns:ns2="0f222bab-544d-4591-bb95-c2ff23484fec" xmlns:ns3="f4a97e92-76cf-47e1-8045-025b32fe32b4" targetNamespace="http://schemas.microsoft.com/office/2006/metadata/properties" ma:root="true" ma:fieldsID="8494472912246f86afcb3c8f6fa33708" ns2:_="" ns3:_="">
    <xsd:import namespace="0f222bab-544d-4591-bb95-c2ff23484fec"/>
    <xsd:import namespace="f4a97e92-76cf-47e1-8045-025b32fe32b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22bab-544d-4591-bb95-c2ff23484f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a97e92-76cf-47e1-8045-025b32fe32b4"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3517A5-7B7B-4232-9439-619596E5717F}"/>
</file>

<file path=customXml/itemProps2.xml><?xml version="1.0" encoding="utf-8"?>
<ds:datastoreItem xmlns:ds="http://schemas.openxmlformats.org/officeDocument/2006/customXml" ds:itemID="{8A89E063-2457-4F1D-8CA2-F7E92EF9EE7E}"/>
</file>

<file path=customXml/itemProps3.xml><?xml version="1.0" encoding="utf-8"?>
<ds:datastoreItem xmlns:ds="http://schemas.openxmlformats.org/officeDocument/2006/customXml" ds:itemID="{58E9CE51-A46A-4196-9533-EDD4B2A3C8EE}"/>
</file>

<file path=docProps/app.xml><?xml version="1.0" encoding="utf-8"?>
<Properties xmlns="http://schemas.openxmlformats.org/officeDocument/2006/extended-properties" xmlns:vt="http://schemas.openxmlformats.org/officeDocument/2006/docPropsVTypes">
  <TotalTime>39</TotalTime>
  <Words>774</Words>
  <Application>Microsoft Office PowerPoint</Application>
  <PresentationFormat>Affichage à l'écran (16:9)</PresentationFormat>
  <Paragraphs>81</Paragraphs>
  <Slides>15</Slides>
  <Notes>15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Exo 2</vt:lpstr>
      <vt:lpstr>Times New Roman</vt:lpstr>
      <vt:lpstr>Exo 2 SemiBold</vt:lpstr>
      <vt:lpstr>Oswald</vt:lpstr>
      <vt:lpstr>Simple Light</vt:lpstr>
      <vt:lpstr>Intégration en milieu de travail 10.2 </vt:lpstr>
      <vt:lpstr>CFTR.CA</vt:lpstr>
      <vt:lpstr>1- D'abord bien cibler les entreprises de transport 2- En fonction de vos contacts et situation      géographique 3- De vos critères d`emplois 4- Vos choix personnels et familiaux 5- Du type de transport 6- Vos capacités ( anglais, dossier judiciaire, longue distance, etc.) </vt:lpstr>
      <vt:lpstr>1.Être proactif dans vos démarches. 2.Faire des appels téléphoniques pour solliciter une rencontre d' information. (préparé votre message) 3.Toujours garder le contrôle du rappel.*** 4.Aller sur place pour prendre des infos. 5.Toujours prendre en note le nom des personnes à qui vous avez            parlé.** 6.Garder des notes sur les entreprises et les personnes ressources. </vt:lpstr>
      <vt:lpstr>L`entrevue</vt:lpstr>
      <vt:lpstr>- Soyez ouvert à suivre des formations de perfectionnement - Soyez prêt à passer un road test** - Équipement de sécurité (bottes,gant,dossard) - Soyez humble. - Démontrer de l`intérêt pour la compagnie plutôt que pour           les conditions salariales.  - Expliquer vos disponibilités et vos besoins. - Assurez-vous d’un suivi convenu avec l'employeur. </vt:lpstr>
      <vt:lpstr>Sites utiles pour vos recherches</vt:lpstr>
      <vt:lpstr>Retour sur savoir-être Initiative, autonomie, adaptation et courtoisie Ponctualité et assiduité Sens des responsabilités Souci de l’apparence et de la propreté de soi  Entregent, bon jugement Désir de se perfectionner Maîtrise de soi en tout temps et en toutes circonstances Débrouillardise, efficacité professionnelle Intérêt pour votre métier Respect de la santé et sécurité</vt:lpstr>
      <vt:lpstr>Les Questionnaires Questionnaire phase 1 (via votre courriel)  Questionnaire phase 2 (via votre courriel)  Questionnaire phase 3 (via votre courriel)  Questionnaire évaluation final entreprise (via courriel au superviseur en entreprise)</vt:lpstr>
      <vt:lpstr>Préalables pour l’accès au Stage  Avoir remis votre entente de stage à votre responsable de stage Votre responsable vous informera lorsque votre stage sera autorisé par le CFTR</vt:lpstr>
      <vt:lpstr>Particularité PEACVL Suivi avec rigueur: complété vos questionnaires et lorsque vos 81 heures de stage sont complétées, informez votre responsable de stage. Si vous voulez avoir le plus vite possible votre attestation 2 de la SAAQ</vt:lpstr>
      <vt:lpstr>Particularité 24 Mois Informer l’entreprise que vous n’avez pas la classe 1 (raison) que vous avez seulement l’apprenti. Votre stage doit se faire en présence d’un formateur avec une classe 1 depuis plus de 24 mois. suivi avec rigueur: complété vos questionnaires et dès que vos 81 heures de stage sont complétées, informez votre responsable de stage pour avoir un rendez-vous pour votre classe 1.</vt:lpstr>
      <vt:lpstr>Particularité (service Québec) Les absences et date de fin précise de votre stage seront  mentionnés au service québec</vt:lpstr>
      <vt:lpstr>Retour de stage  Soyez présent (important) Remise de cadeaux et méritas Discussion entre vous Vérification des Questionnaires Ne manquez pas ça!</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Intégration en milieu de travail 10.2</dc:title>
  <dc:creator>Pelletier, Mikaël</dc:creator>
  <cp:lastModifiedBy>Richard, Jean-Eudes</cp:lastModifiedBy>
  <cp:revision>2</cp:revision>
  <dcterms:modified xsi:type="dcterms:W3CDTF">2025-04-07T13:46:21Z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0x010100B34D3B3BF34BEE4F81C2D814D19E665A</vt:lpwstr>
  </property>
</Properties>
</file>