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88" r:id="rId6"/>
  </p:sldMasterIdLst>
  <p:notesMasterIdLst>
    <p:notesMasterId r:id="rId38"/>
  </p:notesMasterIdLst>
  <p:sldIdLst>
    <p:sldId id="257" r:id="rId7"/>
    <p:sldId id="1048" r:id="rId8"/>
    <p:sldId id="259" r:id="rId9"/>
    <p:sldId id="298" r:id="rId10"/>
    <p:sldId id="347" r:id="rId11"/>
    <p:sldId id="357" r:id="rId12"/>
    <p:sldId id="356" r:id="rId13"/>
    <p:sldId id="1049" r:id="rId14"/>
    <p:sldId id="1053" r:id="rId15"/>
    <p:sldId id="1054" r:id="rId16"/>
    <p:sldId id="258" r:id="rId17"/>
    <p:sldId id="929" r:id="rId18"/>
    <p:sldId id="1055" r:id="rId19"/>
    <p:sldId id="946" r:id="rId20"/>
    <p:sldId id="1050" r:id="rId21"/>
    <p:sldId id="954" r:id="rId22"/>
    <p:sldId id="922" r:id="rId23"/>
    <p:sldId id="1051" r:id="rId24"/>
    <p:sldId id="1040" r:id="rId25"/>
    <p:sldId id="1013" r:id="rId26"/>
    <p:sldId id="1052" r:id="rId27"/>
    <p:sldId id="358" r:id="rId28"/>
    <p:sldId id="425" r:id="rId29"/>
    <p:sldId id="1030" r:id="rId30"/>
    <p:sldId id="1029" r:id="rId31"/>
    <p:sldId id="1031" r:id="rId32"/>
    <p:sldId id="426" r:id="rId33"/>
    <p:sldId id="1033" r:id="rId34"/>
    <p:sldId id="1016" r:id="rId35"/>
    <p:sldId id="391" r:id="rId36"/>
    <p:sldId id="346" r:id="rId3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27AC0-D638-4DAA-AE68-DADFF81BBBFF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B914045-F1D6-49E6-81D3-13AC0F473845}">
      <dgm:prSet phldrT="[Texte]"/>
      <dgm:spPr>
        <a:solidFill>
          <a:schemeClr val="accent3"/>
        </a:solidFill>
      </dgm:spPr>
      <dgm:t>
        <a:bodyPr/>
        <a:lstStyle/>
        <a:p>
          <a:r>
            <a: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Enseignant mentor</a:t>
          </a:r>
        </a:p>
      </dgm:t>
    </dgm:pt>
    <dgm:pt modelId="{3F1D988B-1499-46EB-B55E-BDD0C8509821}" type="parTrans" cxnId="{15B43150-5703-4AAB-B198-FEB17AE9FA9A}">
      <dgm:prSet/>
      <dgm:spPr/>
      <dgm:t>
        <a:bodyPr/>
        <a:lstStyle/>
        <a:p>
          <a:endParaRPr lang="fr-CA"/>
        </a:p>
      </dgm:t>
    </dgm:pt>
    <dgm:pt modelId="{C989117D-6216-449F-985F-3E0909BCD00F}" type="sibTrans" cxnId="{15B43150-5703-4AAB-B198-FEB17AE9FA9A}">
      <dgm:prSet/>
      <dgm:spPr/>
      <dgm:t>
        <a:bodyPr/>
        <a:lstStyle/>
        <a:p>
          <a:endParaRPr lang="fr-CA"/>
        </a:p>
      </dgm:t>
    </dgm:pt>
    <dgm:pt modelId="{FC8ECAE0-1E74-4AF2-8CC6-350EB5884489}">
      <dgm:prSet phldrT="[Texte]"/>
      <dgm:spPr/>
      <dgm:t>
        <a:bodyPr/>
        <a:lstStyle/>
        <a:p>
          <a:r>
            <a: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SRÉ FP-FGA</a:t>
          </a:r>
        </a:p>
      </dgm:t>
    </dgm:pt>
    <dgm:pt modelId="{6A2C39FE-2C1E-4CA1-8561-A607CF0D131C}" type="parTrans" cxnId="{6610D86F-7C6A-49F0-BED0-AADE6BD66B79}">
      <dgm:prSet/>
      <dgm:spPr/>
      <dgm:t>
        <a:bodyPr/>
        <a:lstStyle/>
        <a:p>
          <a:endParaRPr lang="fr-CA"/>
        </a:p>
      </dgm:t>
    </dgm:pt>
    <dgm:pt modelId="{A0BB71A6-5B66-44C7-ABE7-8B95F6667028}" type="sibTrans" cxnId="{6610D86F-7C6A-49F0-BED0-AADE6BD66B79}">
      <dgm:prSet/>
      <dgm:spPr/>
      <dgm:t>
        <a:bodyPr/>
        <a:lstStyle/>
        <a:p>
          <a:endParaRPr lang="fr-CA"/>
        </a:p>
      </dgm:t>
    </dgm:pt>
    <dgm:pt modelId="{ABB213E9-4138-423D-B6B8-852FB44EF6F0}">
      <dgm:prSet phldrT="[Texte]"/>
      <dgm:spPr>
        <a:solidFill>
          <a:schemeClr val="accent1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de mentorat FP-FGA</a:t>
          </a:r>
        </a:p>
      </dgm:t>
    </dgm:pt>
    <dgm:pt modelId="{4FDC9823-9BA1-4994-9650-43D1439BF099}" type="parTrans" cxnId="{35A29A15-5430-4E01-8284-CB3128DACCA7}">
      <dgm:prSet/>
      <dgm:spPr/>
      <dgm:t>
        <a:bodyPr/>
        <a:lstStyle/>
        <a:p>
          <a:endParaRPr lang="fr-CA"/>
        </a:p>
      </dgm:t>
    </dgm:pt>
    <dgm:pt modelId="{8CC94980-3753-4A8F-8497-4AB1070A8C58}" type="sibTrans" cxnId="{35A29A15-5430-4E01-8284-CB3128DACCA7}">
      <dgm:prSet/>
      <dgm:spPr/>
      <dgm:t>
        <a:bodyPr/>
        <a:lstStyle/>
        <a:p>
          <a:endParaRPr lang="fr-CA"/>
        </a:p>
      </dgm:t>
    </dgm:pt>
    <dgm:pt modelId="{C43B114E-A5F2-40ED-A2EF-79C0768CB791}">
      <dgm:prSet phldrT="[Texte]"/>
      <dgm:spPr>
        <a:solidFill>
          <a:schemeClr val="accent2"/>
        </a:solidFill>
      </dgm:spPr>
      <dgm:t>
        <a:bodyPr/>
        <a:lstStyle/>
        <a:p>
          <a:r>
            <a: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Direction du centre</a:t>
          </a:r>
        </a:p>
      </dgm:t>
    </dgm:pt>
    <dgm:pt modelId="{1D967C38-C886-4BBC-BF60-B33C64FDC830}" type="parTrans" cxnId="{B4082A08-53DF-4592-9580-949344E38B40}">
      <dgm:prSet/>
      <dgm:spPr/>
      <dgm:t>
        <a:bodyPr/>
        <a:lstStyle/>
        <a:p>
          <a:endParaRPr lang="fr-CA"/>
        </a:p>
      </dgm:t>
    </dgm:pt>
    <dgm:pt modelId="{927825DD-2131-4E29-8E30-673C424C178A}" type="sibTrans" cxnId="{B4082A08-53DF-4592-9580-949344E38B40}">
      <dgm:prSet/>
      <dgm:spPr/>
      <dgm:t>
        <a:bodyPr/>
        <a:lstStyle/>
        <a:p>
          <a:endParaRPr lang="fr-CA"/>
        </a:p>
      </dgm:t>
    </dgm:pt>
    <dgm:pt modelId="{81198483-4B8E-45A3-BF34-BF8352C88D30}" type="pres">
      <dgm:prSet presAssocID="{A3A27AC0-D638-4DAA-AE68-DADFF81BBBFF}" presName="compositeShape" presStyleCnt="0">
        <dgm:presLayoutVars>
          <dgm:chMax val="9"/>
          <dgm:dir/>
          <dgm:resizeHandles val="exact"/>
        </dgm:presLayoutVars>
      </dgm:prSet>
      <dgm:spPr/>
    </dgm:pt>
    <dgm:pt modelId="{6D9B16E4-290E-43E0-9D8A-D82FAAE234D4}" type="pres">
      <dgm:prSet presAssocID="{A3A27AC0-D638-4DAA-AE68-DADFF81BBBFF}" presName="triangle1" presStyleLbl="node1" presStyleIdx="0" presStyleCnt="4">
        <dgm:presLayoutVars>
          <dgm:bulletEnabled val="1"/>
        </dgm:presLayoutVars>
      </dgm:prSet>
      <dgm:spPr/>
    </dgm:pt>
    <dgm:pt modelId="{AA24D3E6-A349-4C79-8857-6DF06698B485}" type="pres">
      <dgm:prSet presAssocID="{A3A27AC0-D638-4DAA-AE68-DADFF81BBBFF}" presName="triangle2" presStyleLbl="node1" presStyleIdx="1" presStyleCnt="4">
        <dgm:presLayoutVars>
          <dgm:bulletEnabled val="1"/>
        </dgm:presLayoutVars>
      </dgm:prSet>
      <dgm:spPr/>
    </dgm:pt>
    <dgm:pt modelId="{6A6E4900-D12B-4B51-A321-9222C63EF335}" type="pres">
      <dgm:prSet presAssocID="{A3A27AC0-D638-4DAA-AE68-DADFF81BBBFF}" presName="triangle3" presStyleLbl="node1" presStyleIdx="2" presStyleCnt="4">
        <dgm:presLayoutVars>
          <dgm:bulletEnabled val="1"/>
        </dgm:presLayoutVars>
      </dgm:prSet>
      <dgm:spPr/>
    </dgm:pt>
    <dgm:pt modelId="{1C98172C-40CE-4506-AC8C-6649F5D92293}" type="pres">
      <dgm:prSet presAssocID="{A3A27AC0-D638-4DAA-AE68-DADFF81BBBFF}" presName="triangle4" presStyleLbl="node1" presStyleIdx="3" presStyleCnt="4" custLinFactNeighborX="642">
        <dgm:presLayoutVars>
          <dgm:bulletEnabled val="1"/>
        </dgm:presLayoutVars>
      </dgm:prSet>
      <dgm:spPr/>
    </dgm:pt>
  </dgm:ptLst>
  <dgm:cxnLst>
    <dgm:cxn modelId="{C9113107-FAE1-4E31-9E07-26B6B25A1388}" type="presOf" srcId="{A3A27AC0-D638-4DAA-AE68-DADFF81BBBFF}" destId="{81198483-4B8E-45A3-BF34-BF8352C88D30}" srcOrd="0" destOrd="0" presId="urn:microsoft.com/office/officeart/2005/8/layout/pyramid4"/>
    <dgm:cxn modelId="{B4082A08-53DF-4592-9580-949344E38B40}" srcId="{A3A27AC0-D638-4DAA-AE68-DADFF81BBBFF}" destId="{C43B114E-A5F2-40ED-A2EF-79C0768CB791}" srcOrd="3" destOrd="0" parTransId="{1D967C38-C886-4BBC-BF60-B33C64FDC830}" sibTransId="{927825DD-2131-4E29-8E30-673C424C178A}"/>
    <dgm:cxn modelId="{DF7A2D0B-F049-480D-A153-6C8325B3BC90}" type="presOf" srcId="{C43B114E-A5F2-40ED-A2EF-79C0768CB791}" destId="{1C98172C-40CE-4506-AC8C-6649F5D92293}" srcOrd="0" destOrd="0" presId="urn:microsoft.com/office/officeart/2005/8/layout/pyramid4"/>
    <dgm:cxn modelId="{35A29A15-5430-4E01-8284-CB3128DACCA7}" srcId="{A3A27AC0-D638-4DAA-AE68-DADFF81BBBFF}" destId="{ABB213E9-4138-423D-B6B8-852FB44EF6F0}" srcOrd="2" destOrd="0" parTransId="{4FDC9823-9BA1-4994-9650-43D1439BF099}" sibTransId="{8CC94980-3753-4A8F-8497-4AB1070A8C58}"/>
    <dgm:cxn modelId="{527C2B18-48FE-44EA-AA7C-7A9A3A83C1EA}" type="presOf" srcId="{FC8ECAE0-1E74-4AF2-8CC6-350EB5884489}" destId="{AA24D3E6-A349-4C79-8857-6DF06698B485}" srcOrd="0" destOrd="0" presId="urn:microsoft.com/office/officeart/2005/8/layout/pyramid4"/>
    <dgm:cxn modelId="{6610D86F-7C6A-49F0-BED0-AADE6BD66B79}" srcId="{A3A27AC0-D638-4DAA-AE68-DADFF81BBBFF}" destId="{FC8ECAE0-1E74-4AF2-8CC6-350EB5884489}" srcOrd="1" destOrd="0" parTransId="{6A2C39FE-2C1E-4CA1-8561-A607CF0D131C}" sibTransId="{A0BB71A6-5B66-44C7-ABE7-8B95F6667028}"/>
    <dgm:cxn modelId="{15B43150-5703-4AAB-B198-FEB17AE9FA9A}" srcId="{A3A27AC0-D638-4DAA-AE68-DADFF81BBBFF}" destId="{AB914045-F1D6-49E6-81D3-13AC0F473845}" srcOrd="0" destOrd="0" parTransId="{3F1D988B-1499-46EB-B55E-BDD0C8509821}" sibTransId="{C989117D-6216-449F-985F-3E0909BCD00F}"/>
    <dgm:cxn modelId="{02A31577-77B4-4AD8-8583-EA430654285A}" type="presOf" srcId="{AB914045-F1D6-49E6-81D3-13AC0F473845}" destId="{6D9B16E4-290E-43E0-9D8A-D82FAAE234D4}" srcOrd="0" destOrd="0" presId="urn:microsoft.com/office/officeart/2005/8/layout/pyramid4"/>
    <dgm:cxn modelId="{317D24BA-2A09-46E9-BABF-971C09ACE382}" type="presOf" srcId="{ABB213E9-4138-423D-B6B8-852FB44EF6F0}" destId="{6A6E4900-D12B-4B51-A321-9222C63EF335}" srcOrd="0" destOrd="0" presId="urn:microsoft.com/office/officeart/2005/8/layout/pyramid4"/>
    <dgm:cxn modelId="{0106A9DE-9A5C-43BC-8BFE-96588771843B}" type="presParOf" srcId="{81198483-4B8E-45A3-BF34-BF8352C88D30}" destId="{6D9B16E4-290E-43E0-9D8A-D82FAAE234D4}" srcOrd="0" destOrd="0" presId="urn:microsoft.com/office/officeart/2005/8/layout/pyramid4"/>
    <dgm:cxn modelId="{1275CB7E-7A59-45ED-9063-61B81B2C72FC}" type="presParOf" srcId="{81198483-4B8E-45A3-BF34-BF8352C88D30}" destId="{AA24D3E6-A349-4C79-8857-6DF06698B485}" srcOrd="1" destOrd="0" presId="urn:microsoft.com/office/officeart/2005/8/layout/pyramid4"/>
    <dgm:cxn modelId="{34F306AA-4ED4-4BB4-8FE8-F625933A5C37}" type="presParOf" srcId="{81198483-4B8E-45A3-BF34-BF8352C88D30}" destId="{6A6E4900-D12B-4B51-A321-9222C63EF335}" srcOrd="2" destOrd="0" presId="urn:microsoft.com/office/officeart/2005/8/layout/pyramid4"/>
    <dgm:cxn modelId="{595AF139-FED0-4458-BEA5-A8297EA3396E}" type="presParOf" srcId="{81198483-4B8E-45A3-BF34-BF8352C88D30}" destId="{1C98172C-40CE-4506-AC8C-6649F5D9229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16E4-290E-43E0-9D8A-D82FAAE234D4}">
      <dsp:nvSpPr>
        <dsp:cNvPr id="0" name=""/>
        <dsp:cNvSpPr/>
      </dsp:nvSpPr>
      <dsp:spPr>
        <a:xfrm>
          <a:off x="3606739" y="0"/>
          <a:ext cx="2853630" cy="2853630"/>
        </a:xfrm>
        <a:prstGeom prst="triangl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Enseignant mentor</a:t>
          </a:r>
        </a:p>
      </dsp:txBody>
      <dsp:txXfrm>
        <a:off x="4320147" y="1426815"/>
        <a:ext cx="1426815" cy="1426815"/>
      </dsp:txXfrm>
    </dsp:sp>
    <dsp:sp modelId="{AA24D3E6-A349-4C79-8857-6DF06698B485}">
      <dsp:nvSpPr>
        <dsp:cNvPr id="0" name=""/>
        <dsp:cNvSpPr/>
      </dsp:nvSpPr>
      <dsp:spPr>
        <a:xfrm>
          <a:off x="2179924" y="2853630"/>
          <a:ext cx="2853630" cy="285363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SRÉ FP-FGA</a:t>
          </a:r>
        </a:p>
      </dsp:txBody>
      <dsp:txXfrm>
        <a:off x="2893332" y="4280445"/>
        <a:ext cx="1426815" cy="1426815"/>
      </dsp:txXfrm>
    </dsp:sp>
    <dsp:sp modelId="{6A6E4900-D12B-4B51-A321-9222C63EF335}">
      <dsp:nvSpPr>
        <dsp:cNvPr id="0" name=""/>
        <dsp:cNvSpPr/>
      </dsp:nvSpPr>
      <dsp:spPr>
        <a:xfrm rot="10800000">
          <a:off x="3606739" y="2853630"/>
          <a:ext cx="2853630" cy="2853630"/>
        </a:xfrm>
        <a:prstGeom prst="triangle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de mentorat FP-FGA</a:t>
          </a:r>
        </a:p>
      </dsp:txBody>
      <dsp:txXfrm rot="10800000">
        <a:off x="4320146" y="2853630"/>
        <a:ext cx="1426815" cy="1426815"/>
      </dsp:txXfrm>
    </dsp:sp>
    <dsp:sp modelId="{1C98172C-40CE-4506-AC8C-6649F5D92293}">
      <dsp:nvSpPr>
        <dsp:cNvPr id="0" name=""/>
        <dsp:cNvSpPr/>
      </dsp:nvSpPr>
      <dsp:spPr>
        <a:xfrm>
          <a:off x="5051874" y="2853630"/>
          <a:ext cx="2853630" cy="2853630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Direction du centre</a:t>
          </a:r>
        </a:p>
      </dsp:txBody>
      <dsp:txXfrm>
        <a:off x="5765282" y="4280445"/>
        <a:ext cx="1426815" cy="142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BD3FD8-0F83-93FD-3E68-257D29134C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0192A6-11DE-DD8F-A46C-F859FE4A9D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569B06-E1E2-4805-A3E6-CE11FAE427E1}" type="datetimeFigureOut">
              <a:rPr lang="fr-CA"/>
              <a:pPr>
                <a:defRPr/>
              </a:pPr>
              <a:t>2023-09-11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0A05C5D-CD24-1F73-3458-60C186CFE1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967AD6C0-D816-DFB4-025F-57D75A8DF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B4B10-CDDC-E569-F2DE-2B63F2B0EC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483CF1-58C5-EB1E-E9ED-4CE3CA08E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C8D651-AABB-4316-B89F-98DF913A5D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C1E1E111-0783-C9DC-7226-8A1314CA4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12E67682-01B5-A4F2-751D-E50E85807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CFD9D72F-2E73-5771-787A-FD12EB0D2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C7235841-B8F4-4D20-940D-A69CE48D9650}" type="slidenum">
              <a:rPr lang="fr-CA" altLang="fr-FR" smtClean="0"/>
              <a:pPr/>
              <a:t>2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FCA29D2C-6B71-5A53-89CF-83245E9D3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763F97FA-0159-0D4D-66C0-0C2A329C0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COP: CP SRÉ + mentors seulement!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/>
              <a:t>Suivi: CP SRÉ + mentors  / Directions + Mentors</a:t>
            </a:r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79C7BFB5-3E7D-2330-AA8D-412CDE75E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87935116-A964-4446-B63D-992667F781B3}" type="slidenum">
              <a:rPr lang="fr-CA" altLang="fr-FR" smtClean="0"/>
              <a:pPr/>
              <a:t>3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>
            <a:extLst>
              <a:ext uri="{FF2B5EF4-FFF2-40B4-BE49-F238E27FC236}">
                <a16:creationId xmlns:a16="http://schemas.microsoft.com/office/drawing/2014/main" id="{7BF356F0-732E-E9B9-1FF1-B93F918DC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notes 2">
            <a:extLst>
              <a:ext uri="{FF2B5EF4-FFF2-40B4-BE49-F238E27FC236}">
                <a16:creationId xmlns:a16="http://schemas.microsoft.com/office/drawing/2014/main" id="{4D55B4C0-825F-9DFE-11B9-693FE35C0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En regardant les 5 phases caractéristiques de la 1re année d’enseignement, quel est votre constat ?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/>
              <a:t>Est-ce que cela vous rappelle des souvenirs de vos débuts ?</a:t>
            </a:r>
          </a:p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7652" name="Espace réservé du numéro de diapositive 3">
            <a:extLst>
              <a:ext uri="{FF2B5EF4-FFF2-40B4-BE49-F238E27FC236}">
                <a16:creationId xmlns:a16="http://schemas.microsoft.com/office/drawing/2014/main" id="{2E86EDDA-DB67-F43F-9FFE-F5B04BAC0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E46FDF35-2F08-4397-BEC0-7698C6332D92}" type="slidenum">
              <a:rPr lang="fr-CA" altLang="fr-FR" smtClean="0"/>
              <a:pPr/>
              <a:t>16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>
            <a:extLst>
              <a:ext uri="{FF2B5EF4-FFF2-40B4-BE49-F238E27FC236}">
                <a16:creationId xmlns:a16="http://schemas.microsoft.com/office/drawing/2014/main" id="{EED3A57B-8B57-8DBD-39FC-84D9BF175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>
            <a:extLst>
              <a:ext uri="{FF2B5EF4-FFF2-40B4-BE49-F238E27FC236}">
                <a16:creationId xmlns:a16="http://schemas.microsoft.com/office/drawing/2014/main" id="{7DE17201-B16B-0287-028A-F0FD26338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srgbClr val="212121"/>
                </a:solidFill>
                <a:ea typeface="Arial Unicode MS"/>
                <a:cs typeface="Arial Unicode MS"/>
              </a:rPr>
              <a:t>Contrairement à certaines croyances, c’est </a:t>
            </a:r>
            <a:r>
              <a:rPr lang="fr-FR" altLang="fr-FR" b="1">
                <a:solidFill>
                  <a:srgbClr val="212121"/>
                </a:solidFill>
                <a:ea typeface="Arial Unicode MS"/>
                <a:cs typeface="Arial Unicode MS"/>
              </a:rPr>
              <a:t>la personne mentorée, et non la personne mentor, qui doit prendre l’initiative </a:t>
            </a:r>
            <a:r>
              <a:rPr lang="fr-FR" altLang="fr-FR">
                <a:solidFill>
                  <a:srgbClr val="212121"/>
                </a:solidFill>
                <a:ea typeface="Arial Unicode MS"/>
                <a:cs typeface="Arial Unicode MS"/>
              </a:rPr>
              <a:t>dans une relation mentorale. </a:t>
            </a:r>
          </a:p>
          <a:p>
            <a:pPr eaLnBrk="1" hangingPunct="1">
              <a:spcBef>
                <a:spcPct val="0"/>
              </a:spcBef>
            </a:pPr>
            <a:endParaRPr lang="fr-FR" altLang="fr-FR">
              <a:solidFill>
                <a:srgbClr val="212121"/>
              </a:solidFill>
              <a:ea typeface="Arial Unicode MS"/>
              <a:cs typeface="Arial Unicode MS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srgbClr val="212121"/>
                </a:solidFill>
                <a:ea typeface="Arial Unicode MS"/>
                <a:cs typeface="Arial Unicode MS"/>
              </a:rPr>
              <a:t>En effet, </a:t>
            </a:r>
            <a:r>
              <a:rPr lang="fr-FR" altLang="fr-FR" b="1">
                <a:solidFill>
                  <a:srgbClr val="212121"/>
                </a:solidFill>
                <a:ea typeface="Arial Unicode MS"/>
                <a:cs typeface="Arial Unicode MS"/>
              </a:rPr>
              <a:t>la personne mentorée doit guider la personne mentor afin que celui-ci l’aide le mieux possible </a:t>
            </a:r>
            <a:r>
              <a:rPr lang="fr-FR" altLang="fr-FR">
                <a:solidFill>
                  <a:srgbClr val="212121"/>
                </a:solidFill>
                <a:ea typeface="Arial Unicode MS"/>
                <a:cs typeface="Arial Unicode MS"/>
              </a:rPr>
              <a:t>dans ses besoins de développement. </a:t>
            </a:r>
          </a:p>
          <a:p>
            <a:pPr eaLnBrk="1" hangingPunct="1">
              <a:spcBef>
                <a:spcPct val="0"/>
              </a:spcBef>
            </a:pPr>
            <a:endParaRPr lang="fr-CA" altLang="fr-FR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srgbClr val="212121"/>
                </a:solidFill>
                <a:ea typeface="Arial Unicode MS"/>
                <a:cs typeface="Arial Unicode MS"/>
              </a:rPr>
              <a:t>Bref, les personnes mentors se sentiront plus utiles si la personne mentorée prend la responsabilité de son propre développement et</a:t>
            </a:r>
            <a:r>
              <a:rPr lang="fr-FR" altLang="fr-FR" b="1">
                <a:solidFill>
                  <a:srgbClr val="212121"/>
                </a:solidFill>
                <a:ea typeface="Arial Unicode MS"/>
                <a:cs typeface="Arial Unicode MS"/>
              </a:rPr>
              <a:t> passe à l’action sans attendre</a:t>
            </a:r>
            <a:r>
              <a:rPr lang="fr-FR" altLang="fr-FR">
                <a:solidFill>
                  <a:srgbClr val="212121"/>
                </a:solidFill>
                <a:ea typeface="Arial Unicode MS"/>
                <a:cs typeface="Arial Unicode MS"/>
              </a:rPr>
              <a:t>.</a:t>
            </a:r>
            <a:endParaRPr lang="fr-CA" altLang="fr-FR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9940" name="Espace réservé du numéro de diapositive 3">
            <a:extLst>
              <a:ext uri="{FF2B5EF4-FFF2-40B4-BE49-F238E27FC236}">
                <a16:creationId xmlns:a16="http://schemas.microsoft.com/office/drawing/2014/main" id="{548AEAB8-755F-7B29-A7BB-8A51E23CF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6C490507-01FA-4AC8-BDFB-37DD809F577C}" type="slidenum">
              <a:rPr lang="fr-CA" altLang="fr-FR" smtClean="0">
                <a:solidFill>
                  <a:srgbClr val="000000"/>
                </a:solidFill>
              </a:rPr>
              <a:pPr/>
              <a:t>27</a:t>
            </a:fld>
            <a:endParaRPr lang="fr-CA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8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9077D1-DADC-CA2E-CF91-C92579E212BF}"/>
              </a:ext>
            </a:extLst>
          </p:cNvPr>
          <p:cNvSpPr/>
          <p:nvPr userDrawn="1"/>
        </p:nvSpPr>
        <p:spPr>
          <a:xfrm>
            <a:off x="0" y="2303463"/>
            <a:ext cx="12192000" cy="2251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C85E89-5591-5AE3-74D0-F522A58BE9DF}"/>
              </a:ext>
            </a:extLst>
          </p:cNvPr>
          <p:cNvSpPr/>
          <p:nvPr userDrawn="1"/>
        </p:nvSpPr>
        <p:spPr>
          <a:xfrm>
            <a:off x="0" y="4592638"/>
            <a:ext cx="12192000" cy="103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206AC6-41F6-BBB1-8572-675DB663A179}"/>
              </a:ext>
            </a:extLst>
          </p:cNvPr>
          <p:cNvSpPr/>
          <p:nvPr userDrawn="1"/>
        </p:nvSpPr>
        <p:spPr>
          <a:xfrm>
            <a:off x="0" y="2162175"/>
            <a:ext cx="12192000" cy="10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421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28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405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7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2">
            <a:extLst>
              <a:ext uri="{FF2B5EF4-FFF2-40B4-BE49-F238E27FC236}">
                <a16:creationId xmlns:a16="http://schemas.microsoft.com/office/drawing/2014/main" id="{B51B7076-E3CC-7C0A-0F9F-09E9A361E10C}"/>
              </a:ext>
            </a:extLst>
          </p:cNvPr>
          <p:cNvSpPr/>
          <p:nvPr userDrawn="1"/>
        </p:nvSpPr>
        <p:spPr>
          <a:xfrm>
            <a:off x="547688" y="1762125"/>
            <a:ext cx="11096625" cy="333375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0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8281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33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900C04-F62D-8C53-65FE-25CB5C010D91}"/>
              </a:ext>
            </a:extLst>
          </p:cNvPr>
          <p:cNvSpPr/>
          <p:nvPr userDrawn="1"/>
        </p:nvSpPr>
        <p:spPr>
          <a:xfrm>
            <a:off x="0" y="0"/>
            <a:ext cx="38846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1EAEA50-8E98-BCF5-C523-D5D2C796BD2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84688" y="2679700"/>
            <a:ext cx="2028825" cy="3505200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4CFBEC72-7969-9333-B76E-AFA9684CA620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0FE681C5-5313-0AB5-335A-0BCDEDE2E9BD}"/>
                </a:ext>
              </a:extLst>
            </p:cNvPr>
            <p:cNvSpPr/>
            <p:nvPr userDrawn="1"/>
          </p:nvSpPr>
          <p:spPr>
            <a:xfrm>
              <a:off x="2311014" y="2204945"/>
              <a:ext cx="235493" cy="46467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FC011B9-41BF-1835-89B5-8D7F725D9D6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E332E316-EA4B-E4A2-12CC-30092BEDD32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81A52A47-F690-4922-6155-337B47BA5B41}"/>
                  </a:ext>
                </a:extLst>
              </p:cNvPr>
              <p:cNvSpPr/>
              <p:nvPr userDrawn="1"/>
            </p:nvSpPr>
            <p:spPr>
              <a:xfrm>
                <a:off x="2505739" y="5208679"/>
                <a:ext cx="86761" cy="96032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EA0153F4-846D-4029-EAA5-174DA04E98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75475" y="2717800"/>
            <a:ext cx="2030413" cy="3505200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33AB7D05-6E18-2C7A-E044-04AA7DC15380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191C3A1B-FB8B-FD54-A75E-B28029B3B891}"/>
                </a:ext>
              </a:extLst>
            </p:cNvPr>
            <p:cNvSpPr/>
            <p:nvPr userDrawn="1"/>
          </p:nvSpPr>
          <p:spPr>
            <a:xfrm>
              <a:off x="2310333" y="2204945"/>
              <a:ext cx="236856" cy="46467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47FDEF17-3E92-3305-816B-CAC6280E208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05C76633-9227-4815-FBBA-EBE994CECD2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99EE682B-475A-511E-C707-758AA021982C}"/>
                  </a:ext>
                </a:extLst>
              </p:cNvPr>
              <p:cNvSpPr/>
              <p:nvPr userDrawn="1"/>
            </p:nvSpPr>
            <p:spPr>
              <a:xfrm>
                <a:off x="2504998" y="5208679"/>
                <a:ext cx="88240" cy="96032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7136CBED-1BFE-E899-D59D-444704D681A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467850" y="2727325"/>
            <a:ext cx="2028825" cy="3506788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27DF2EDE-BE5D-61D5-59D5-47E117EB29C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A2DB511A-2E3C-E761-A367-5AD337704EA7}"/>
                </a:ext>
              </a:extLst>
            </p:cNvPr>
            <p:cNvSpPr/>
            <p:nvPr userDrawn="1"/>
          </p:nvSpPr>
          <p:spPr>
            <a:xfrm>
              <a:off x="2311015" y="2204867"/>
              <a:ext cx="235493" cy="4644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880DE715-67F5-3D2F-9AE3-C1B0CF1F49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DB4F9C46-C8B7-DE67-3D7E-C7A2744FBA5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B1F576E9-6BA0-053C-F31A-2AA1C19B915E}"/>
                  </a:ext>
                </a:extLst>
              </p:cNvPr>
              <p:cNvSpPr/>
              <p:nvPr userDrawn="1"/>
            </p:nvSpPr>
            <p:spPr>
              <a:xfrm>
                <a:off x="2505740" y="5208795"/>
                <a:ext cx="86761" cy="95989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</p:grpSp>
      <p:sp>
        <p:nvSpPr>
          <p:cNvPr id="24" name="Oval 11">
            <a:extLst>
              <a:ext uri="{FF2B5EF4-FFF2-40B4-BE49-F238E27FC236}">
                <a16:creationId xmlns:a16="http://schemas.microsoft.com/office/drawing/2014/main" id="{031EEFF4-5472-063E-8AFF-40183D4D8530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7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8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28739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043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9B0E3-91C5-A1BF-9C0C-182B4CAC26FF}"/>
              </a:ext>
            </a:extLst>
          </p:cNvPr>
          <p:cNvSpPr/>
          <p:nvPr userDrawn="1"/>
        </p:nvSpPr>
        <p:spPr>
          <a:xfrm>
            <a:off x="4200525" y="4049713"/>
            <a:ext cx="7991475" cy="28082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b="1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239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2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38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02A8160-B8F5-9449-BB6D-C225A8E8F621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51B263B4-AE7F-66C6-130C-575F1235799C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8FE46741-8647-2392-8293-5396629277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97750" y="792163"/>
            <a:ext cx="4157663" cy="2427287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5ECFEBB5-F2A2-6DEC-2B8A-47320E97F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2765" y="6440599"/>
              <a:ext cx="11438966" cy="394446"/>
            </a:xfrm>
            <a:custGeom>
              <a:avLst/>
              <a:gdLst>
                <a:gd name="T0" fmla="*/ 2147483646 w 1657350"/>
                <a:gd name="T1" fmla="*/ 2147483646 h 57150"/>
                <a:gd name="T2" fmla="*/ 2147483646 w 1657350"/>
                <a:gd name="T3" fmla="*/ 2147483646 h 57150"/>
                <a:gd name="T4" fmla="*/ 2147483646 w 1657350"/>
                <a:gd name="T5" fmla="*/ 2147483646 h 57150"/>
                <a:gd name="T6" fmla="*/ 2147483646 w 1657350"/>
                <a:gd name="T7" fmla="*/ 2147483646 h 57150"/>
                <a:gd name="T8" fmla="*/ 2147483646 w 1657350"/>
                <a:gd name="T9" fmla="*/ 2147483646 h 57150"/>
                <a:gd name="T10" fmla="*/ 2147483646 w 1657350"/>
                <a:gd name="T11" fmla="*/ 2147483646 h 57150"/>
                <a:gd name="T12" fmla="*/ 2147483646 w 1657350"/>
                <a:gd name="T13" fmla="*/ 2147483646 h 57150"/>
                <a:gd name="T14" fmla="*/ 2147483646 w 1657350"/>
                <a:gd name="T15" fmla="*/ 2147483646 h 57150"/>
                <a:gd name="T16" fmla="*/ 2147483646 w 1657350"/>
                <a:gd name="T17" fmla="*/ 2147483646 h 57150"/>
                <a:gd name="T18" fmla="*/ 2147483646 w 1657350"/>
                <a:gd name="T19" fmla="*/ 2147483646 h 57150"/>
                <a:gd name="T20" fmla="*/ 2147483646 w 1657350"/>
                <a:gd name="T21" fmla="*/ 2147483646 h 57150"/>
                <a:gd name="T22" fmla="*/ 2147483646 w 1657350"/>
                <a:gd name="T23" fmla="*/ 2147483646 h 57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1CCCE669-EF0D-116F-28C9-356FB28C6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75" y="477868"/>
              <a:ext cx="9072285" cy="5916709"/>
            </a:xfrm>
            <a:custGeom>
              <a:avLst/>
              <a:gdLst>
                <a:gd name="T0" fmla="*/ 2147483646 w 1314450"/>
                <a:gd name="T1" fmla="*/ 2147483646 h 857250"/>
                <a:gd name="T2" fmla="*/ 2147483646 w 1314450"/>
                <a:gd name="T3" fmla="*/ 2147483646 h 857250"/>
                <a:gd name="T4" fmla="*/ 2147483646 w 1314450"/>
                <a:gd name="T5" fmla="*/ 2147483646 h 857250"/>
                <a:gd name="T6" fmla="*/ 2147483646 w 1314450"/>
                <a:gd name="T7" fmla="*/ 2147483646 h 857250"/>
                <a:gd name="T8" fmla="*/ 2147483646 w 1314450"/>
                <a:gd name="T9" fmla="*/ 2147483646 h 857250"/>
                <a:gd name="T10" fmla="*/ 2147483646 w 1314450"/>
                <a:gd name="T11" fmla="*/ 2147483646 h 857250"/>
                <a:gd name="T12" fmla="*/ 2147483646 w 1314450"/>
                <a:gd name="T13" fmla="*/ 2147483646 h 857250"/>
                <a:gd name="T14" fmla="*/ 2147483646 w 1314450"/>
                <a:gd name="T15" fmla="*/ 2147483646 h 857250"/>
                <a:gd name="T16" fmla="*/ 2147483646 w 1314450"/>
                <a:gd name="T17" fmla="*/ 2147483646 h 857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934ED30-123F-49E9-8A7D-4F5603ECA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51" y="839448"/>
              <a:ext cx="8283390" cy="5062073"/>
            </a:xfrm>
            <a:custGeom>
              <a:avLst/>
              <a:gdLst>
                <a:gd name="T0" fmla="*/ 2147483646 w 1200150"/>
                <a:gd name="T1" fmla="*/ 2147483646 h 733425"/>
                <a:gd name="T2" fmla="*/ 2147483646 w 1200150"/>
                <a:gd name="T3" fmla="*/ 2147483646 h 733425"/>
                <a:gd name="T4" fmla="*/ 2147483646 w 1200150"/>
                <a:gd name="T5" fmla="*/ 2147483646 h 733425"/>
                <a:gd name="T6" fmla="*/ 2147483646 w 1200150"/>
                <a:gd name="T7" fmla="*/ 2147483646 h 733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67FC3495-1A12-5E3B-9F2E-CCE461C7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507" y="6164484"/>
              <a:ext cx="11570449" cy="460187"/>
            </a:xfrm>
            <a:custGeom>
              <a:avLst/>
              <a:gdLst>
                <a:gd name="T0" fmla="*/ 2147483646 w 1676400"/>
                <a:gd name="T1" fmla="*/ 2147483646 h 66675"/>
                <a:gd name="T2" fmla="*/ 2147483646 w 1676400"/>
                <a:gd name="T3" fmla="*/ 2147483646 h 66675"/>
                <a:gd name="T4" fmla="*/ 2147483646 w 1676400"/>
                <a:gd name="T5" fmla="*/ 2147483646 h 66675"/>
                <a:gd name="T6" fmla="*/ 2147483646 w 1676400"/>
                <a:gd name="T7" fmla="*/ 2147483646 h 66675"/>
                <a:gd name="T8" fmla="*/ 2147483646 w 1676400"/>
                <a:gd name="T9" fmla="*/ 2147483646 h 66675"/>
                <a:gd name="T10" fmla="*/ 2147483646 w 1676400"/>
                <a:gd name="T11" fmla="*/ 2147483646 h 66675"/>
                <a:gd name="T12" fmla="*/ 2147483646 w 1676400"/>
                <a:gd name="T13" fmla="*/ 2147483646 h 66675"/>
                <a:gd name="T14" fmla="*/ 2147483646 w 1676400"/>
                <a:gd name="T15" fmla="*/ 2147483646 h 66675"/>
                <a:gd name="T16" fmla="*/ 2147483646 w 1676400"/>
                <a:gd name="T17" fmla="*/ 2147483646 h 66675"/>
                <a:gd name="T18" fmla="*/ 2147483646 w 1676400"/>
                <a:gd name="T19" fmla="*/ 2147483646 h 66675"/>
                <a:gd name="T20" fmla="*/ 2147483646 w 1676400"/>
                <a:gd name="T21" fmla="*/ 2147483646 h 666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52532103-2AF9-CFE4-9B24-22D74480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29" y="6215033"/>
              <a:ext cx="1618413" cy="184076"/>
            </a:xfrm>
            <a:custGeom>
              <a:avLst/>
              <a:gdLst>
                <a:gd name="T0" fmla="*/ 1478513 w 1618413"/>
                <a:gd name="T1" fmla="*/ 177499 h 184076"/>
                <a:gd name="T2" fmla="*/ 1485084 w 1618413"/>
                <a:gd name="T3" fmla="*/ 177499 h 184076"/>
                <a:gd name="T4" fmla="*/ 1502686 w 1618413"/>
                <a:gd name="T5" fmla="*/ 178122 h 184076"/>
                <a:gd name="T6" fmla="*/ 1499879 w 1618413"/>
                <a:gd name="T7" fmla="*/ 178526 h 184076"/>
                <a:gd name="T8" fmla="*/ 1478513 w 1618413"/>
                <a:gd name="T9" fmla="*/ 177499 h 184076"/>
                <a:gd name="T10" fmla="*/ 84799 w 1618413"/>
                <a:gd name="T11" fmla="*/ 170928 h 184076"/>
                <a:gd name="T12" fmla="*/ 117666 w 1618413"/>
                <a:gd name="T13" fmla="*/ 177499 h 184076"/>
                <a:gd name="T14" fmla="*/ 104518 w 1618413"/>
                <a:gd name="T15" fmla="*/ 177499 h 184076"/>
                <a:gd name="T16" fmla="*/ 84799 w 1618413"/>
                <a:gd name="T17" fmla="*/ 170928 h 184076"/>
                <a:gd name="T18" fmla="*/ 1603418 w 1618413"/>
                <a:gd name="T19" fmla="*/ 0 h 184076"/>
                <a:gd name="T20" fmla="*/ 1616567 w 1618413"/>
                <a:gd name="T21" fmla="*/ 0 h 184076"/>
                <a:gd name="T22" fmla="*/ 1511177 w 1618413"/>
                <a:gd name="T23" fmla="*/ 178423 h 184076"/>
                <a:gd name="T24" fmla="*/ 1502686 w 1618413"/>
                <a:gd name="T25" fmla="*/ 178122 h 184076"/>
                <a:gd name="T26" fmla="*/ 1521501 w 1618413"/>
                <a:gd name="T27" fmla="*/ 175419 h 184076"/>
                <a:gd name="T28" fmla="*/ 1603418 w 1618413"/>
                <a:gd name="T29" fmla="*/ 6571 h 184076"/>
                <a:gd name="T30" fmla="*/ 5911 w 1618413"/>
                <a:gd name="T31" fmla="*/ 0 h 184076"/>
                <a:gd name="T32" fmla="*/ 19060 w 1618413"/>
                <a:gd name="T33" fmla="*/ 6571 h 184076"/>
                <a:gd name="T34" fmla="*/ 91379 w 1618413"/>
                <a:gd name="T35" fmla="*/ 184076 h 184076"/>
                <a:gd name="T36" fmla="*/ 5911 w 1618413"/>
                <a:gd name="T37" fmla="*/ 0 h 1840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lnTo>
                    <a:pt x="1603418" y="0"/>
                  </a:ln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616A66AC-C792-0803-D4E4-8C930C78A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D5FBDA6B-9D44-5A39-6D2A-5D3F3018D430}"/>
                  </a:ext>
                </a:extLst>
              </p:cNvPr>
              <p:cNvSpPr/>
              <p:nvPr/>
            </p:nvSpPr>
            <p:spPr>
              <a:xfrm>
                <a:off x="8078" y="6352546"/>
                <a:ext cx="410862" cy="116415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6DABFA7D-CB32-C866-C112-DE74D5300F87}"/>
                  </a:ext>
                </a:extLst>
              </p:cNvPr>
              <p:cNvSpPr/>
              <p:nvPr/>
            </p:nvSpPr>
            <p:spPr>
              <a:xfrm>
                <a:off x="100853" y="6381648"/>
                <a:ext cx="225314" cy="54051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BE3AA9A4-7BA1-563E-2A58-0A8B4DE4B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790881A4-9FA8-DF30-7E6F-18533A8BCC3E}"/>
                  </a:ext>
                </a:extLst>
              </p:cNvPr>
              <p:cNvSpPr/>
              <p:nvPr/>
            </p:nvSpPr>
            <p:spPr>
              <a:xfrm>
                <a:off x="6108" y="6353926"/>
                <a:ext cx="412810" cy="116415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A2733C88-3606-C65B-95FA-807590C40499}"/>
                  </a:ext>
                </a:extLst>
              </p:cNvPr>
              <p:cNvSpPr/>
              <p:nvPr/>
            </p:nvSpPr>
            <p:spPr>
              <a:xfrm>
                <a:off x="84542" y="6383029"/>
                <a:ext cx="255942" cy="54051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E61D966D-1975-B0F3-461C-D80BDED9E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05" y="496953"/>
              <a:ext cx="5479036" cy="5431217"/>
            </a:xfrm>
            <a:custGeom>
              <a:avLst/>
              <a:gdLst>
                <a:gd name="T0" fmla="*/ 23319194 w 3976489"/>
                <a:gd name="T1" fmla="*/ 0 h 4035268"/>
                <a:gd name="T2" fmla="*/ 37491288 w 3976489"/>
                <a:gd name="T3" fmla="*/ 85097 h 4035268"/>
                <a:gd name="T4" fmla="*/ 37414147 w 3976489"/>
                <a:gd name="T5" fmla="*/ 32288346 h 4035268"/>
                <a:gd name="T6" fmla="*/ 0 w 3976489"/>
                <a:gd name="T7" fmla="*/ 32288346 h 4035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060667C-6D92-50A8-15A2-F1A7B28582F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97750" y="3619500"/>
            <a:ext cx="4157663" cy="242728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FA5462B5-0E45-D242-CDCC-ABD715170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2765" y="6440599"/>
              <a:ext cx="11438966" cy="394446"/>
            </a:xfrm>
            <a:custGeom>
              <a:avLst/>
              <a:gdLst>
                <a:gd name="T0" fmla="*/ 2147483646 w 1657350"/>
                <a:gd name="T1" fmla="*/ 2147483646 h 57150"/>
                <a:gd name="T2" fmla="*/ 2147483646 w 1657350"/>
                <a:gd name="T3" fmla="*/ 2147483646 h 57150"/>
                <a:gd name="T4" fmla="*/ 2147483646 w 1657350"/>
                <a:gd name="T5" fmla="*/ 2147483646 h 57150"/>
                <a:gd name="T6" fmla="*/ 2147483646 w 1657350"/>
                <a:gd name="T7" fmla="*/ 2147483646 h 57150"/>
                <a:gd name="T8" fmla="*/ 2147483646 w 1657350"/>
                <a:gd name="T9" fmla="*/ 2147483646 h 57150"/>
                <a:gd name="T10" fmla="*/ 2147483646 w 1657350"/>
                <a:gd name="T11" fmla="*/ 2147483646 h 57150"/>
                <a:gd name="T12" fmla="*/ 2147483646 w 1657350"/>
                <a:gd name="T13" fmla="*/ 2147483646 h 57150"/>
                <a:gd name="T14" fmla="*/ 2147483646 w 1657350"/>
                <a:gd name="T15" fmla="*/ 2147483646 h 57150"/>
                <a:gd name="T16" fmla="*/ 2147483646 w 1657350"/>
                <a:gd name="T17" fmla="*/ 2147483646 h 57150"/>
                <a:gd name="T18" fmla="*/ 2147483646 w 1657350"/>
                <a:gd name="T19" fmla="*/ 2147483646 h 57150"/>
                <a:gd name="T20" fmla="*/ 2147483646 w 1657350"/>
                <a:gd name="T21" fmla="*/ 2147483646 h 57150"/>
                <a:gd name="T22" fmla="*/ 2147483646 w 1657350"/>
                <a:gd name="T23" fmla="*/ 2147483646 h 57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34375D95-FAC3-C31A-0C54-8B4A37D8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75" y="477868"/>
              <a:ext cx="9072285" cy="5916709"/>
            </a:xfrm>
            <a:custGeom>
              <a:avLst/>
              <a:gdLst>
                <a:gd name="T0" fmla="*/ 2147483646 w 1314450"/>
                <a:gd name="T1" fmla="*/ 2147483646 h 857250"/>
                <a:gd name="T2" fmla="*/ 2147483646 w 1314450"/>
                <a:gd name="T3" fmla="*/ 2147483646 h 857250"/>
                <a:gd name="T4" fmla="*/ 2147483646 w 1314450"/>
                <a:gd name="T5" fmla="*/ 2147483646 h 857250"/>
                <a:gd name="T6" fmla="*/ 2147483646 w 1314450"/>
                <a:gd name="T7" fmla="*/ 2147483646 h 857250"/>
                <a:gd name="T8" fmla="*/ 2147483646 w 1314450"/>
                <a:gd name="T9" fmla="*/ 2147483646 h 857250"/>
                <a:gd name="T10" fmla="*/ 2147483646 w 1314450"/>
                <a:gd name="T11" fmla="*/ 2147483646 h 857250"/>
                <a:gd name="T12" fmla="*/ 2147483646 w 1314450"/>
                <a:gd name="T13" fmla="*/ 2147483646 h 857250"/>
                <a:gd name="T14" fmla="*/ 2147483646 w 1314450"/>
                <a:gd name="T15" fmla="*/ 2147483646 h 857250"/>
                <a:gd name="T16" fmla="*/ 2147483646 w 1314450"/>
                <a:gd name="T17" fmla="*/ 2147483646 h 857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6FA2A52-7D99-E47D-18C6-8E257AE06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51" y="839448"/>
              <a:ext cx="8283390" cy="5062073"/>
            </a:xfrm>
            <a:custGeom>
              <a:avLst/>
              <a:gdLst>
                <a:gd name="T0" fmla="*/ 2147483646 w 1200150"/>
                <a:gd name="T1" fmla="*/ 2147483646 h 733425"/>
                <a:gd name="T2" fmla="*/ 2147483646 w 1200150"/>
                <a:gd name="T3" fmla="*/ 2147483646 h 733425"/>
                <a:gd name="T4" fmla="*/ 2147483646 w 1200150"/>
                <a:gd name="T5" fmla="*/ 2147483646 h 733425"/>
                <a:gd name="T6" fmla="*/ 2147483646 w 1200150"/>
                <a:gd name="T7" fmla="*/ 2147483646 h 733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3E59E016-D38C-408D-1989-5A9CCCF63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507" y="6164484"/>
              <a:ext cx="11570449" cy="460187"/>
            </a:xfrm>
            <a:custGeom>
              <a:avLst/>
              <a:gdLst>
                <a:gd name="T0" fmla="*/ 2147483646 w 1676400"/>
                <a:gd name="T1" fmla="*/ 2147483646 h 66675"/>
                <a:gd name="T2" fmla="*/ 2147483646 w 1676400"/>
                <a:gd name="T3" fmla="*/ 2147483646 h 66675"/>
                <a:gd name="T4" fmla="*/ 2147483646 w 1676400"/>
                <a:gd name="T5" fmla="*/ 2147483646 h 66675"/>
                <a:gd name="T6" fmla="*/ 2147483646 w 1676400"/>
                <a:gd name="T7" fmla="*/ 2147483646 h 66675"/>
                <a:gd name="T8" fmla="*/ 2147483646 w 1676400"/>
                <a:gd name="T9" fmla="*/ 2147483646 h 66675"/>
                <a:gd name="T10" fmla="*/ 2147483646 w 1676400"/>
                <a:gd name="T11" fmla="*/ 2147483646 h 66675"/>
                <a:gd name="T12" fmla="*/ 2147483646 w 1676400"/>
                <a:gd name="T13" fmla="*/ 2147483646 h 66675"/>
                <a:gd name="T14" fmla="*/ 2147483646 w 1676400"/>
                <a:gd name="T15" fmla="*/ 2147483646 h 66675"/>
                <a:gd name="T16" fmla="*/ 2147483646 w 1676400"/>
                <a:gd name="T17" fmla="*/ 2147483646 h 66675"/>
                <a:gd name="T18" fmla="*/ 2147483646 w 1676400"/>
                <a:gd name="T19" fmla="*/ 2147483646 h 66675"/>
                <a:gd name="T20" fmla="*/ 2147483646 w 1676400"/>
                <a:gd name="T21" fmla="*/ 2147483646 h 666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F27C69EC-4952-460D-AA5C-1F152AD8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29" y="6215033"/>
              <a:ext cx="1618413" cy="184076"/>
            </a:xfrm>
            <a:custGeom>
              <a:avLst/>
              <a:gdLst>
                <a:gd name="T0" fmla="*/ 1478513 w 1618413"/>
                <a:gd name="T1" fmla="*/ 177499 h 184076"/>
                <a:gd name="T2" fmla="*/ 1485084 w 1618413"/>
                <a:gd name="T3" fmla="*/ 177499 h 184076"/>
                <a:gd name="T4" fmla="*/ 1502686 w 1618413"/>
                <a:gd name="T5" fmla="*/ 178122 h 184076"/>
                <a:gd name="T6" fmla="*/ 1499879 w 1618413"/>
                <a:gd name="T7" fmla="*/ 178526 h 184076"/>
                <a:gd name="T8" fmla="*/ 1478513 w 1618413"/>
                <a:gd name="T9" fmla="*/ 177499 h 184076"/>
                <a:gd name="T10" fmla="*/ 84799 w 1618413"/>
                <a:gd name="T11" fmla="*/ 170928 h 184076"/>
                <a:gd name="T12" fmla="*/ 117666 w 1618413"/>
                <a:gd name="T13" fmla="*/ 177499 h 184076"/>
                <a:gd name="T14" fmla="*/ 104518 w 1618413"/>
                <a:gd name="T15" fmla="*/ 177499 h 184076"/>
                <a:gd name="T16" fmla="*/ 84799 w 1618413"/>
                <a:gd name="T17" fmla="*/ 170928 h 184076"/>
                <a:gd name="T18" fmla="*/ 1603418 w 1618413"/>
                <a:gd name="T19" fmla="*/ 0 h 184076"/>
                <a:gd name="T20" fmla="*/ 1616567 w 1618413"/>
                <a:gd name="T21" fmla="*/ 0 h 184076"/>
                <a:gd name="T22" fmla="*/ 1511177 w 1618413"/>
                <a:gd name="T23" fmla="*/ 178423 h 184076"/>
                <a:gd name="T24" fmla="*/ 1502686 w 1618413"/>
                <a:gd name="T25" fmla="*/ 178122 h 184076"/>
                <a:gd name="T26" fmla="*/ 1521501 w 1618413"/>
                <a:gd name="T27" fmla="*/ 175419 h 184076"/>
                <a:gd name="T28" fmla="*/ 1603418 w 1618413"/>
                <a:gd name="T29" fmla="*/ 6571 h 184076"/>
                <a:gd name="T30" fmla="*/ 5911 w 1618413"/>
                <a:gd name="T31" fmla="*/ 0 h 184076"/>
                <a:gd name="T32" fmla="*/ 19060 w 1618413"/>
                <a:gd name="T33" fmla="*/ 6571 h 184076"/>
                <a:gd name="T34" fmla="*/ 91379 w 1618413"/>
                <a:gd name="T35" fmla="*/ 184076 h 184076"/>
                <a:gd name="T36" fmla="*/ 5911 w 1618413"/>
                <a:gd name="T37" fmla="*/ 0 h 1840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lnTo>
                    <a:pt x="1603418" y="0"/>
                  </a:ln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89993157-3469-3305-E5C4-1743B6043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920D1E6B-A3D7-4187-57E4-96DE27FA9A90}"/>
                  </a:ext>
                </a:extLst>
              </p:cNvPr>
              <p:cNvSpPr/>
              <p:nvPr/>
            </p:nvSpPr>
            <p:spPr>
              <a:xfrm>
                <a:off x="8078" y="6352546"/>
                <a:ext cx="410862" cy="116415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D5675AB5-71EE-4AF3-E0EB-9D8F0FAE3D8F}"/>
                  </a:ext>
                </a:extLst>
              </p:cNvPr>
              <p:cNvSpPr/>
              <p:nvPr/>
            </p:nvSpPr>
            <p:spPr>
              <a:xfrm>
                <a:off x="100853" y="6381651"/>
                <a:ext cx="225314" cy="54049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FAB0136A-0D48-2AB3-702B-B34699DFA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7B5DCB41-4BE3-6033-9C02-75EB5422B51B}"/>
                  </a:ext>
                </a:extLst>
              </p:cNvPr>
              <p:cNvSpPr/>
              <p:nvPr/>
            </p:nvSpPr>
            <p:spPr>
              <a:xfrm>
                <a:off x="6108" y="6353923"/>
                <a:ext cx="412810" cy="116415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68276B58-F87F-3752-5F75-B760DBD4EBC8}"/>
                  </a:ext>
                </a:extLst>
              </p:cNvPr>
              <p:cNvSpPr/>
              <p:nvPr/>
            </p:nvSpPr>
            <p:spPr>
              <a:xfrm>
                <a:off x="84542" y="6383029"/>
                <a:ext cx="255942" cy="54049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1AEF4784-FB23-6A32-F33C-45234A87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805" y="496953"/>
              <a:ext cx="5479036" cy="5431217"/>
            </a:xfrm>
            <a:custGeom>
              <a:avLst/>
              <a:gdLst>
                <a:gd name="T0" fmla="*/ 23319194 w 3976489"/>
                <a:gd name="T1" fmla="*/ 0 h 4035268"/>
                <a:gd name="T2" fmla="*/ 37491288 w 3976489"/>
                <a:gd name="T3" fmla="*/ 85097 h 4035268"/>
                <a:gd name="T4" fmla="*/ 37414147 w 3976489"/>
                <a:gd name="T5" fmla="*/ 32288346 h 4035268"/>
                <a:gd name="T6" fmla="*/ 0 w 3976489"/>
                <a:gd name="T7" fmla="*/ 32288346 h 4035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</p:grpSp>
      <p:sp>
        <p:nvSpPr>
          <p:cNvPr id="30" name="Picture Placeholder 2"/>
          <p:cNvSpPr>
            <a:spLocks noGrp="1"/>
          </p:cNvSpPr>
          <p:nvPr>
            <p:ph type="pic" idx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0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0498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2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111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26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1">
            <a:extLst>
              <a:ext uri="{FF2B5EF4-FFF2-40B4-BE49-F238E27FC236}">
                <a16:creationId xmlns:a16="http://schemas.microsoft.com/office/drawing/2014/main" id="{86A9B599-729B-8C5A-88ED-D2206F39BC6D}"/>
              </a:ext>
            </a:extLst>
          </p:cNvPr>
          <p:cNvSpPr/>
          <p:nvPr userDrawn="1"/>
        </p:nvSpPr>
        <p:spPr>
          <a:xfrm rot="5400000">
            <a:off x="3057525" y="1276350"/>
            <a:ext cx="685800" cy="6858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DF34DCE-006A-DB78-203C-E10F9A1837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5808663"/>
            <a:ext cx="2232025" cy="3079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>
              <a:defRPr/>
            </a:pPr>
            <a:r>
              <a:rPr lang="en-US" altLang="ko-KR" sz="1400">
                <a:solidFill>
                  <a:schemeClr val="bg1"/>
                </a:solidFill>
                <a:ea typeface="Arial Unicode MS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281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5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91740" y="1445999"/>
            <a:ext cx="4737847" cy="1325563"/>
          </a:xfrm>
        </p:spPr>
        <p:txBody>
          <a:bodyPr>
            <a:normAutofit/>
          </a:bodyPr>
          <a:lstStyle>
            <a:lvl1pPr>
              <a:defRPr sz="4000">
                <a:latin typeface="Montserrat SemiBold" panose="000007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7818" y="0"/>
            <a:ext cx="6262255" cy="6858000"/>
          </a:xfrm>
          <a:custGeom>
            <a:avLst/>
            <a:gdLst>
              <a:gd name="connsiteX0" fmla="*/ 1565564 w 6262255"/>
              <a:gd name="connsiteY0" fmla="*/ 0 h 6858000"/>
              <a:gd name="connsiteX1" fmla="*/ 6262255 w 6262255"/>
              <a:gd name="connsiteY1" fmla="*/ 0 h 6858000"/>
              <a:gd name="connsiteX2" fmla="*/ 4696691 w 6262255"/>
              <a:gd name="connsiteY2" fmla="*/ 6858000 h 6858000"/>
              <a:gd name="connsiteX3" fmla="*/ 0 w 62622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2255" h="6858000">
                <a:moveTo>
                  <a:pt x="1565564" y="0"/>
                </a:moveTo>
                <a:lnTo>
                  <a:pt x="6262255" y="0"/>
                </a:lnTo>
                <a:lnTo>
                  <a:pt x="46966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20171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3230" y="631205"/>
            <a:ext cx="10525540" cy="707886"/>
          </a:xfrm>
        </p:spPr>
        <p:txBody>
          <a:bodyPr>
            <a:normAutofit/>
          </a:bodyPr>
          <a:lstStyle>
            <a:lvl1pPr algn="ctr">
              <a:defRPr sz="4000">
                <a:latin typeface="Montserrat SemiBold" panose="000007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5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3230" y="631205"/>
            <a:ext cx="10525540" cy="707886"/>
          </a:xfrm>
        </p:spPr>
        <p:txBody>
          <a:bodyPr>
            <a:normAutofit/>
          </a:bodyPr>
          <a:lstStyle>
            <a:lvl1pPr algn="ctr">
              <a:defRPr sz="4000">
                <a:latin typeface="Montserrat SemiBold" panose="000007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925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654747"/>
              <a:gd name="connsiteY0" fmla="*/ 0 h 5466521"/>
              <a:gd name="connsiteX1" fmla="*/ 10654747 w 10654747"/>
              <a:gd name="connsiteY1" fmla="*/ 0 h 5466521"/>
              <a:gd name="connsiteX2" fmla="*/ 10654747 w 10654747"/>
              <a:gd name="connsiteY2" fmla="*/ 5466521 h 5466521"/>
              <a:gd name="connsiteX3" fmla="*/ 0 w 10654747"/>
              <a:gd name="connsiteY3" fmla="*/ 5466521 h 54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4747" h="5466521">
                <a:moveTo>
                  <a:pt x="0" y="0"/>
                </a:moveTo>
                <a:lnTo>
                  <a:pt x="10654747" y="0"/>
                </a:lnTo>
                <a:lnTo>
                  <a:pt x="10654747" y="5466521"/>
                </a:lnTo>
                <a:lnTo>
                  <a:pt x="0" y="546652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id-ID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4253"/>
            <a:ext cx="9144000" cy="1089492"/>
          </a:xfrm>
        </p:spPr>
        <p:txBody>
          <a:bodyPr anchor="b">
            <a:normAutofit/>
          </a:bodyPr>
          <a:lstStyle>
            <a:lvl1pPr algn="ctr">
              <a:defRPr sz="7200" spc="600">
                <a:solidFill>
                  <a:schemeClr val="accent1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740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8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4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50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5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6FD00BA-9D40-CA05-0547-9F5D11814F23}"/>
              </a:ext>
            </a:extLst>
          </p:cNvPr>
          <p:cNvSpPr/>
          <p:nvPr userDrawn="1"/>
        </p:nvSpPr>
        <p:spPr>
          <a:xfrm>
            <a:off x="714375" y="1560513"/>
            <a:ext cx="10763250" cy="32766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그림 개체 틀 6"/>
          <p:cNvSpPr>
            <a:spLocks noGrp="1"/>
          </p:cNvSpPr>
          <p:nvPr>
            <p:ph type="pic" sz="quarter" idx="1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그림 개체 틀 6"/>
          <p:cNvSpPr>
            <a:spLocks noGrp="1"/>
          </p:cNvSpPr>
          <p:nvPr>
            <p:ph type="pic" sz="quarter" idx="12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3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그림 개체 틀 6"/>
          <p:cNvSpPr>
            <a:spLocks noGrp="1"/>
          </p:cNvSpPr>
          <p:nvPr>
            <p:ph type="pic" sz="quarter" idx="14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그림 개체 틀 6"/>
          <p:cNvSpPr>
            <a:spLocks noGrp="1"/>
          </p:cNvSpPr>
          <p:nvPr>
            <p:ph type="pic" sz="quarter" idx="15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0120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13" r:id="rId3"/>
    <p:sldLayoutId id="2147484014" r:id="rId4"/>
    <p:sldLayoutId id="2147484015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맑은 고딕" panose="020B0503020000020004" pitchFamily="34" charset="-127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25" r:id="rId3"/>
    <p:sldLayoutId id="2147484026" r:id="rId4"/>
    <p:sldLayoutId id="2147484027" r:id="rId5"/>
    <p:sldLayoutId id="2147484028" r:id="rId6"/>
    <p:sldLayoutId id="214748401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  <p:sldLayoutId id="2147484040" r:id="rId19"/>
    <p:sldLayoutId id="2147484041" r:id="rId20"/>
    <p:sldLayoutId id="2147484019" r:id="rId21"/>
    <p:sldLayoutId id="2147484020" r:id="rId22"/>
    <p:sldLayoutId id="2147484021" r:id="rId2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22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4" Type="http://schemas.openxmlformats.org/officeDocument/2006/relationships/hyperlink" Target="#_ftnref1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4" Type="http://schemas.openxmlformats.org/officeDocument/2006/relationships/hyperlink" Target="#_ftnref1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oodle.csrdn.qc.ca/v36/course/view.php?id=2049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79E257FC-527D-8FCA-25E4-8B8762E2D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937000"/>
            <a:ext cx="801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rgbClr val="000000"/>
                </a:solidFill>
                <a:cs typeface="Arial" panose="020B0604020202020204" pitchFamily="34" charset="0"/>
              </a:rPr>
              <a:t>Le filet de protection du nouveau personnel </a:t>
            </a:r>
            <a:r>
              <a:rPr lang="fr-CA" altLang="ko-KR" sz="1400">
                <a:solidFill>
                  <a:srgbClr val="000000"/>
                </a:solidFill>
                <a:cs typeface="Arial" panose="020B0604020202020204" pitchFamily="34" charset="0"/>
              </a:rPr>
              <a:t>enseignant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9A58F41-8731-4D0D-060D-06863B8D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4488"/>
            <a:ext cx="9144000" cy="1089025"/>
          </a:xfrm>
          <a:solidFill>
            <a:schemeClr val="accent3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>
                <a:solidFill>
                  <a:schemeClr val="accent3"/>
                </a:solidFill>
                <a:latin typeface="Arial Narrow" panose="020B0604020202020204" pitchFamily="34" charset="0"/>
                <a:ea typeface="+mj-ea"/>
              </a:rPr>
              <a:t>Mentorat FP-FGA</a:t>
            </a:r>
            <a:endParaRPr lang="fr-CA" dirty="0">
              <a:solidFill>
                <a:schemeClr val="accent3"/>
              </a:solidFill>
              <a:ea typeface="+mj-ea"/>
            </a:endParaRPr>
          </a:p>
        </p:txBody>
      </p:sp>
      <p:pic>
        <p:nvPicPr>
          <p:cNvPr id="9220" name="Image 11">
            <a:extLst>
              <a:ext uri="{FF2B5EF4-FFF2-40B4-BE49-F238E27FC236}">
                <a16:creationId xmlns:a16="http://schemas.microsoft.com/office/drawing/2014/main" id="{431A6EC2-ABB7-F44A-0F66-7241430D7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5087938"/>
            <a:ext cx="3149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365B81-BB2E-D233-C80D-E6B30F83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2381250"/>
            <a:ext cx="10201275" cy="4175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CA" b="1" dirty="0">
                <a:solidFill>
                  <a:schemeClr val="accent3">
                    <a:lumMod val="75000"/>
                  </a:schemeClr>
                </a:solidFill>
                <a:latin typeface="Arial Narrow" panose="020B0604020202020204" pitchFamily="34" charset="0"/>
                <a:cs typeface="+mj-cs"/>
              </a:rPr>
            </a:br>
            <a:br>
              <a:rPr lang="fr-CA" b="1" dirty="0">
                <a:solidFill>
                  <a:schemeClr val="accent3">
                    <a:lumMod val="75000"/>
                  </a:schemeClr>
                </a:solidFill>
                <a:latin typeface="Arial Narrow" panose="020B0604020202020204" pitchFamily="34" charset="0"/>
                <a:cs typeface="+mj-cs"/>
              </a:rPr>
            </a:br>
            <a:r>
              <a:rPr lang="fr-CA" sz="4800" b="1" dirty="0">
                <a:latin typeface="Arial Narrow" panose="020B0604020202020204" pitchFamily="34" charset="0"/>
                <a:cs typeface="+mj-cs"/>
              </a:rPr>
              <a:t>Selon vous, quels sont les objectifs du mentorat en enseignement ?</a:t>
            </a:r>
            <a:endParaRPr lang="fr-CA" sz="4800" dirty="0">
              <a:cs typeface="+mj-cs"/>
            </a:endParaRPr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id="{73B724FE-16AA-59FD-441A-5006FE9BB911}"/>
              </a:ext>
            </a:extLst>
          </p:cNvPr>
          <p:cNvSpPr txBox="1">
            <a:spLocks/>
          </p:cNvSpPr>
          <p:nvPr/>
        </p:nvSpPr>
        <p:spPr bwMode="auto">
          <a:xfrm>
            <a:off x="1255713" y="4468813"/>
            <a:ext cx="3006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CA" altLang="fr-FR" sz="2800" b="1">
                <a:solidFill>
                  <a:srgbClr val="E7E6E6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Encdremnts</a:t>
            </a:r>
            <a:endParaRPr lang="en-US" altLang="fr-FR" sz="2800">
              <a:solidFill>
                <a:srgbClr val="E7E6E6"/>
              </a:solidFill>
              <a:latin typeface="Montserrat SemiBold" panose="00000700000000000000" pitchFamily="2" charset="0"/>
              <a:ea typeface="Arial Unicode MS"/>
              <a:cs typeface="Arial Unicode M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9DACD9-218B-A667-218A-B2895598EE0A}"/>
              </a:ext>
            </a:extLst>
          </p:cNvPr>
          <p:cNvSpPr txBox="1"/>
          <p:nvPr/>
        </p:nvSpPr>
        <p:spPr>
          <a:xfrm>
            <a:off x="2393950" y="1174750"/>
            <a:ext cx="60975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5400" dirty="0">
                <a:solidFill>
                  <a:schemeClr val="accent3">
                    <a:lumMod val="75000"/>
                  </a:schemeClr>
                </a:solidFill>
              </a:rPr>
              <a:t>Le mentorat</a:t>
            </a:r>
            <a:endParaRPr lang="fr-CA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E24517-5C5A-9820-3927-E73F04D9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50" y="0"/>
            <a:ext cx="58483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rial Narrow" panose="020B0604020202020204" pitchFamily="34" charset="0"/>
                <a:cs typeface="+mj-cs"/>
              </a:rPr>
              <a:t>Les objectifs du mentorat en enseignement</a:t>
            </a:r>
            <a:endParaRPr lang="fr-CA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B29D2-9E0A-4BA2-A299-A02483AF6A5D}"/>
              </a:ext>
            </a:extLst>
          </p:cNvPr>
          <p:cNvSpPr/>
          <p:nvPr/>
        </p:nvSpPr>
        <p:spPr>
          <a:xfrm>
            <a:off x="5726113" y="1343025"/>
            <a:ext cx="6357937" cy="4984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En consacrant le rôle d’</a:t>
            </a:r>
            <a:r>
              <a:rPr lang="fr-FR" b="1" dirty="0">
                <a:solidFill>
                  <a:prstClr val="black"/>
                </a:solidFill>
                <a:latin typeface="Arial"/>
                <a:ea typeface="+mn-ea"/>
              </a:rPr>
              <a:t>enseignante ou d’enseignant mentor</a:t>
            </a: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, les parties ont les objectifs suivants :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b="1" dirty="0">
                <a:highlight>
                  <a:srgbClr val="FFFF00"/>
                </a:highlight>
                <a:latin typeface="Arial"/>
                <a:ea typeface="+mn-ea"/>
              </a:rPr>
              <a:t>soutenir davantage </a:t>
            </a: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les enseignantes et enseignants, particulièrement celles et ceux </a:t>
            </a:r>
            <a:r>
              <a:rPr lang="fr-FR" u="sng" dirty="0">
                <a:solidFill>
                  <a:prstClr val="black"/>
                </a:solidFill>
                <a:latin typeface="Arial"/>
                <a:ea typeface="+mn-ea"/>
              </a:rPr>
              <a:t>en début de carrière</a:t>
            </a: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, notamment en </a:t>
            </a:r>
            <a:r>
              <a:rPr lang="fr-FR" u="sng" dirty="0">
                <a:latin typeface="Arial"/>
                <a:ea typeface="+mn-ea"/>
              </a:rPr>
              <a:t>facilitant leur insertion professionnelle par de l’accompagnement individualisé</a:t>
            </a:r>
            <a:r>
              <a:rPr lang="fr-FR" u="sng" dirty="0">
                <a:solidFill>
                  <a:prstClr val="black"/>
                </a:solidFill>
                <a:latin typeface="Arial"/>
                <a:ea typeface="+mn-ea"/>
              </a:rPr>
              <a:t>;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reconnaître l’expertise </a:t>
            </a: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des enseignantes et enseignants et en</a:t>
            </a:r>
            <a:r>
              <a:rPr lang="fr-FR" dirty="0">
                <a:solidFill>
                  <a:srgbClr val="00B050"/>
                </a:solidFill>
                <a:latin typeface="Arial"/>
                <a:ea typeface="+mn-ea"/>
              </a:rPr>
              <a:t> </a:t>
            </a:r>
            <a:r>
              <a:rPr lang="fr-FR" u="sng" dirty="0">
                <a:latin typeface="Arial"/>
                <a:ea typeface="+mn-ea"/>
              </a:rPr>
              <a:t>favoriser le transfert;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favoriser l’intégration </a:t>
            </a: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des enseignantes et enseignants dans </a:t>
            </a:r>
            <a:r>
              <a:rPr lang="fr-FR" u="sng" dirty="0">
                <a:solidFill>
                  <a:prstClr val="black"/>
                </a:solidFill>
                <a:latin typeface="Arial"/>
                <a:ea typeface="+mn-ea"/>
              </a:rPr>
              <a:t>la communauté éducative et la persévérance </a:t>
            </a:r>
            <a:r>
              <a:rPr lang="fr-FR" dirty="0">
                <a:solidFill>
                  <a:prstClr val="black"/>
                </a:solidFill>
                <a:latin typeface="Arial"/>
                <a:ea typeface="+mn-ea"/>
              </a:rPr>
              <a:t>dans la profession enseignante.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600" dirty="0">
              <a:solidFill>
                <a:prstClr val="black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AC2AB6-C65B-080B-05E7-374F66C7FDE2}"/>
              </a:ext>
            </a:extLst>
          </p:cNvPr>
          <p:cNvSpPr/>
          <p:nvPr/>
        </p:nvSpPr>
        <p:spPr>
          <a:xfrm flipV="1">
            <a:off x="0" y="4149725"/>
            <a:ext cx="5618163" cy="1463675"/>
          </a:xfrm>
          <a:custGeom>
            <a:avLst/>
            <a:gdLst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72691 w 3823855"/>
              <a:gd name="connsiteY4" fmla="*/ 8728 h 886691"/>
              <a:gd name="connsiteX5" fmla="*/ 0 w 3823855"/>
              <a:gd name="connsiteY5" fmla="*/ 8728 h 886691"/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01532 w 3823855"/>
              <a:gd name="connsiteY4" fmla="*/ 5171 h 886691"/>
              <a:gd name="connsiteX5" fmla="*/ 0 w 3823855"/>
              <a:gd name="connsiteY5" fmla="*/ 8728 h 886691"/>
              <a:gd name="connsiteX6" fmla="*/ 0 w 3823855"/>
              <a:gd name="connsiteY6" fmla="*/ 886691 h 886691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92532 w 3823855"/>
              <a:gd name="connsiteY3" fmla="*/ 19735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86311 w 3823855"/>
              <a:gd name="connsiteY3" fmla="*/ 7294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3855" h="881520">
                <a:moveTo>
                  <a:pt x="0" y="881520"/>
                </a:moveTo>
                <a:lnTo>
                  <a:pt x="3172691" y="881520"/>
                </a:lnTo>
                <a:lnTo>
                  <a:pt x="3823855" y="881520"/>
                </a:lnTo>
                <a:lnTo>
                  <a:pt x="3586311" y="7294"/>
                </a:lnTo>
                <a:lnTo>
                  <a:pt x="3101532" y="0"/>
                </a:lnTo>
                <a:lnTo>
                  <a:pt x="0" y="3557"/>
                </a:lnTo>
                <a:lnTo>
                  <a:pt x="0" y="8815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1C82FF">
                  <a:lumMod val="75000"/>
                </a:srgb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F130105-5676-7180-9E5C-E0870793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00" y="400594"/>
            <a:ext cx="2760681" cy="3714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10" name="Title 2">
            <a:extLst>
              <a:ext uri="{FF2B5EF4-FFF2-40B4-BE49-F238E27FC236}">
                <a16:creationId xmlns:a16="http://schemas.microsoft.com/office/drawing/2014/main" id="{49B33D63-4E11-6174-946D-6F95BCCAFDF4}"/>
              </a:ext>
            </a:extLst>
          </p:cNvPr>
          <p:cNvSpPr txBox="1">
            <a:spLocks/>
          </p:cNvSpPr>
          <p:nvPr/>
        </p:nvSpPr>
        <p:spPr bwMode="auto">
          <a:xfrm>
            <a:off x="1255713" y="4468813"/>
            <a:ext cx="3006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CA" altLang="fr-FR" sz="2800" b="1">
                <a:solidFill>
                  <a:srgbClr val="E7E6E6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Encadrements</a:t>
            </a:r>
            <a:endParaRPr lang="en-US" altLang="fr-FR" sz="2800">
              <a:solidFill>
                <a:srgbClr val="E7E6E6"/>
              </a:solidFill>
              <a:latin typeface="Montserrat SemiBold" panose="00000700000000000000" pitchFamily="2" charset="0"/>
              <a:ea typeface="Arial Unicode MS"/>
              <a:cs typeface="Arial Unicode MS"/>
            </a:endParaRPr>
          </a:p>
        </p:txBody>
      </p:sp>
      <p:sp>
        <p:nvSpPr>
          <p:cNvPr id="21511" name="ZoneTexte 1">
            <a:extLst>
              <a:ext uri="{FF2B5EF4-FFF2-40B4-BE49-F238E27FC236}">
                <a16:creationId xmlns:a16="http://schemas.microsoft.com/office/drawing/2014/main" id="{0D3210C0-837D-27F9-7896-C11768C1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6350"/>
            <a:ext cx="6175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FR" altLang="fr-FR" sz="1200" i="1">
                <a:solidFill>
                  <a:srgbClr val="000000"/>
                </a:solidFill>
                <a:ea typeface="Arial Unicode MS"/>
                <a:cs typeface="Arial Unicode MS"/>
              </a:rPr>
              <a:t>FSE, Convention collective 2020-2023, Annexe 58</a:t>
            </a:r>
            <a:endParaRPr lang="fr-CA" altLang="fr-FR" sz="12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08B5D42-D3FB-7E76-930C-D8144063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1941513"/>
            <a:ext cx="11623675" cy="219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5400" b="1" dirty="0">
                <a:latin typeface="Arial Narrow" panose="020B0604020202020204" pitchFamily="34" charset="0"/>
                <a:cs typeface="+mj-cs"/>
              </a:rPr>
              <a:t>Toujours selon vous, quel est le rôle du personnel enseignant mentor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9503E3-06A5-8951-A791-B3C5B0831205}"/>
              </a:ext>
            </a:extLst>
          </p:cNvPr>
          <p:cNvSpPr txBox="1">
            <a:spLocks/>
          </p:cNvSpPr>
          <p:nvPr/>
        </p:nvSpPr>
        <p:spPr>
          <a:xfrm>
            <a:off x="1444625" y="490538"/>
            <a:ext cx="9302750" cy="1184275"/>
          </a:xfrm>
        </p:spPr>
        <p:txBody>
          <a:bodyPr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Montserrat SemiBold" panose="00000700000000000000" pitchFamily="50" charset="0"/>
                <a:ea typeface="+mj-ea"/>
                <a:cs typeface="Arial Unicode M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defRPr/>
            </a:pPr>
            <a:r>
              <a:rPr lang="fr-CA" sz="6500" dirty="0">
                <a:solidFill>
                  <a:schemeClr val="accent3">
                    <a:lumMod val="75000"/>
                  </a:schemeClr>
                </a:solidFill>
              </a:rPr>
              <a:t>Le mentorat</a:t>
            </a:r>
            <a:br>
              <a:rPr lang="fr-CA" dirty="0">
                <a:solidFill>
                  <a:schemeClr val="accent3">
                    <a:lumMod val="75000"/>
                  </a:schemeClr>
                </a:solidFill>
              </a:rPr>
            </a:br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6AB1F2-B698-4670-913F-4F8AD6C8F017}"/>
              </a:ext>
            </a:extLst>
          </p:cNvPr>
          <p:cNvSpPr/>
          <p:nvPr/>
        </p:nvSpPr>
        <p:spPr>
          <a:xfrm flipV="1">
            <a:off x="0" y="4149725"/>
            <a:ext cx="3798888" cy="1463675"/>
          </a:xfrm>
          <a:custGeom>
            <a:avLst/>
            <a:gdLst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72691 w 3823855"/>
              <a:gd name="connsiteY4" fmla="*/ 8728 h 886691"/>
              <a:gd name="connsiteX5" fmla="*/ 0 w 3823855"/>
              <a:gd name="connsiteY5" fmla="*/ 8728 h 886691"/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01532 w 3823855"/>
              <a:gd name="connsiteY4" fmla="*/ 5171 h 886691"/>
              <a:gd name="connsiteX5" fmla="*/ 0 w 3823855"/>
              <a:gd name="connsiteY5" fmla="*/ 8728 h 886691"/>
              <a:gd name="connsiteX6" fmla="*/ 0 w 3823855"/>
              <a:gd name="connsiteY6" fmla="*/ 886691 h 886691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92532 w 3823855"/>
              <a:gd name="connsiteY3" fmla="*/ 19735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86311 w 3823855"/>
              <a:gd name="connsiteY3" fmla="*/ 7294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3855" h="881520">
                <a:moveTo>
                  <a:pt x="0" y="881520"/>
                </a:moveTo>
                <a:lnTo>
                  <a:pt x="3172691" y="881520"/>
                </a:lnTo>
                <a:lnTo>
                  <a:pt x="3823855" y="881520"/>
                </a:lnTo>
                <a:lnTo>
                  <a:pt x="3586311" y="7294"/>
                </a:lnTo>
                <a:lnTo>
                  <a:pt x="3101532" y="0"/>
                </a:lnTo>
                <a:lnTo>
                  <a:pt x="0" y="3557"/>
                </a:lnTo>
                <a:lnTo>
                  <a:pt x="0" y="8815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1B24C-4813-59FB-16DD-F5FFF545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66" y="675250"/>
            <a:ext cx="2472887" cy="3327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6" name="Title 2">
            <a:extLst>
              <a:ext uri="{FF2B5EF4-FFF2-40B4-BE49-F238E27FC236}">
                <a16:creationId xmlns:a16="http://schemas.microsoft.com/office/drawing/2014/main" id="{6CDD47A8-9B2C-32FF-D62B-0A4FA8B7E8FE}"/>
              </a:ext>
            </a:extLst>
          </p:cNvPr>
          <p:cNvSpPr txBox="1">
            <a:spLocks/>
          </p:cNvSpPr>
          <p:nvPr/>
        </p:nvSpPr>
        <p:spPr bwMode="auto">
          <a:xfrm>
            <a:off x="355600" y="4483100"/>
            <a:ext cx="30067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CA" altLang="fr-FR" sz="2800" b="1">
                <a:solidFill>
                  <a:srgbClr val="E7E6E6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Encadrements</a:t>
            </a:r>
            <a:endParaRPr lang="en-US" altLang="fr-FR" sz="2800">
              <a:solidFill>
                <a:srgbClr val="E7E6E6"/>
              </a:solidFill>
              <a:latin typeface="Montserrat SemiBold" panose="00000700000000000000" pitchFamily="2" charset="0"/>
              <a:ea typeface="Arial Unicode MS"/>
              <a:cs typeface="Arial Unicode M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B88791-2ECD-695E-4081-D1DDEDBE8BF1}"/>
              </a:ext>
            </a:extLst>
          </p:cNvPr>
          <p:cNvSpPr txBox="1"/>
          <p:nvPr/>
        </p:nvSpPr>
        <p:spPr>
          <a:xfrm>
            <a:off x="3937000" y="981075"/>
            <a:ext cx="8150225" cy="578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En sus de sa fonction d’enseignante ou d’enseignant, l’enseignante ou l’enseignant mentor est principalement </a:t>
            </a:r>
            <a:r>
              <a:rPr lang="fr-FR" sz="16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dédié à l’accompagnement et au soutien de ses pairs </a:t>
            </a:r>
            <a:r>
              <a:rPr lang="fr-FR" sz="1600" u="sng" dirty="0">
                <a:solidFill>
                  <a:prstClr val="black"/>
                </a:solidFill>
                <a:latin typeface="Arial"/>
                <a:ea typeface="+mn-ea"/>
              </a:rPr>
              <a:t>dans le développement de leurs compétences professionnelles et dans l’exercice de leurs fonctions d’enseignement,</a:t>
            </a: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 notamment au regard de la </a:t>
            </a:r>
            <a:r>
              <a:rPr lang="fr-FR" sz="1600" u="sng" dirty="0">
                <a:solidFill>
                  <a:prstClr val="black"/>
                </a:solidFill>
                <a:latin typeface="Arial"/>
                <a:ea typeface="+mn-ea"/>
              </a:rPr>
              <a:t>dispensation d’activités d’apprentissage et de formation aux élèves.</a:t>
            </a:r>
          </a:p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>
              <a:solidFill>
                <a:prstClr val="black"/>
              </a:solidFill>
              <a:latin typeface="Arial"/>
              <a:ea typeface="+mn-ea"/>
            </a:endParaRPr>
          </a:p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En assumant ce rôle, l’enseignante ou l’enseignant mentor </a:t>
            </a:r>
            <a:r>
              <a:rPr lang="fr-FR" sz="16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partage, notamment sous forme de mentorat, ses savoirs issus de sa pratique d’enseignement, à l’inclusion de son savoir-être, de son savoir-faire et de son expertise</a:t>
            </a:r>
            <a:r>
              <a:rPr lang="fr-FR" sz="1600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, </a:t>
            </a: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contribuant ainsi à l’insertion professionnelle des enseignantes et enseignants, particulièrement celles et ceux en début de carrière.</a:t>
            </a:r>
          </a:p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>
              <a:solidFill>
                <a:prstClr val="black"/>
              </a:solidFill>
              <a:latin typeface="Arial"/>
              <a:ea typeface="+mn-ea"/>
            </a:endParaRPr>
          </a:p>
          <a:p>
            <a:pPr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L’enseignante ou l’enseignant mentor :</a:t>
            </a:r>
          </a:p>
          <a:p>
            <a:pPr marL="285750" indent="-28575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agit comme </a:t>
            </a:r>
            <a:r>
              <a:rPr lang="fr-FR" sz="16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guide, modèle et facilitateur</a:t>
            </a: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, dans son </a:t>
            </a:r>
            <a:r>
              <a:rPr lang="fr-FR" sz="16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rôle d’accompagnateur</a:t>
            </a:r>
            <a:r>
              <a:rPr lang="fr-FR" sz="1600" b="1" dirty="0">
                <a:solidFill>
                  <a:prstClr val="black"/>
                </a:solidFill>
                <a:latin typeface="Arial"/>
                <a:ea typeface="+mn-ea"/>
              </a:rPr>
              <a:t>;</a:t>
            </a:r>
          </a:p>
          <a:p>
            <a:pPr marL="285750" indent="-285750" eaLnBrk="1" fontAlgn="auto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Arial"/>
                <a:ea typeface="+mn-ea"/>
              </a:rPr>
              <a:t>s’acquitte d’autres fonctions compatibles avec la clause 8-2.012 (fonction générale) pouvant lui être attribuées, en considérant son expertise et ses compétences professionnelles, et de nature à aider les élèves et les enseignantes et enseignants.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791ECE9-8739-6D41-D14E-34E844A6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5" y="139700"/>
            <a:ext cx="8239125" cy="661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rial Narrow" panose="020B0604020202020204" pitchFamily="34" charset="0"/>
                <a:cs typeface="+mj-cs"/>
              </a:rPr>
              <a:t>Rôle du personnel enseignant mentor</a:t>
            </a:r>
          </a:p>
        </p:txBody>
      </p:sp>
      <p:sp>
        <p:nvSpPr>
          <p:cNvPr id="23559" name="ZoneTexte 7">
            <a:extLst>
              <a:ext uri="{FF2B5EF4-FFF2-40B4-BE49-F238E27FC236}">
                <a16:creationId xmlns:a16="http://schemas.microsoft.com/office/drawing/2014/main" id="{36884F03-BC2E-A384-D0B8-1D17C6E2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6350"/>
            <a:ext cx="6175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FR" altLang="fr-FR" sz="1200" i="1">
                <a:solidFill>
                  <a:srgbClr val="000000"/>
                </a:solidFill>
                <a:ea typeface="Arial Unicode MS"/>
                <a:cs typeface="Arial Unicode MS"/>
              </a:rPr>
              <a:t>FSE, Convention collective 2020-2023, Annexe 58</a:t>
            </a:r>
            <a:endParaRPr lang="fr-CA" altLang="fr-FR" sz="12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DA37E-8695-C543-6A80-1F11D3B8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42875"/>
            <a:ext cx="10525125" cy="708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+mj-cs"/>
              </a:rPr>
              <a:t>Une répartition des tâches quant à l’insertion professionnelle du personnel enseignant </a:t>
            </a:r>
            <a:endParaRPr lang="fr-CA" sz="3600" b="1" dirty="0">
              <a:solidFill>
                <a:schemeClr val="accent3">
                  <a:lumMod val="75000"/>
                </a:schemeClr>
              </a:solidFill>
              <a:latin typeface="Arial Narrow" panose="020B0604020202020204" pitchFamily="34" charset="0"/>
              <a:cs typeface="+mj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9A5E93F-9103-3394-3613-60DF19FE4BEC}"/>
              </a:ext>
            </a:extLst>
          </p:cNvPr>
          <p:cNvGraphicFramePr>
            <a:graphicFrameLocks noGrp="1"/>
          </p:cNvGraphicFramePr>
          <p:nvPr/>
        </p:nvGraphicFramePr>
        <p:xfrm>
          <a:off x="210352" y="1190082"/>
          <a:ext cx="11753834" cy="51584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7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5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SRH</a:t>
                      </a:r>
                      <a:endParaRPr lang="fr-C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1805" marR="216535" lvl="0" indent="-222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1805" marR="216535" indent="-222250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 DE GROUPE (FP)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CA" sz="1050" kern="120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635" marR="346710" lvl="0" indent="946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N</a:t>
                      </a:r>
                      <a:r>
                        <a:rPr lang="en-US" sz="80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O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U</a:t>
                      </a:r>
                      <a:r>
                        <a:rPr lang="en-US" sz="800" spc="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V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EAU PERSONNEL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ENSE</a:t>
                      </a:r>
                      <a:r>
                        <a:rPr lang="en-US" sz="80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IG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NANT (NPE)</a:t>
                      </a:r>
                      <a:endParaRPr lang="fr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635" marR="346710" indent="94615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403">
                <a:tc>
                  <a:txBody>
                    <a:bodyPr/>
                    <a:lstStyle/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Diffuser l’offre de services</a:t>
                      </a:r>
                    </a:p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Analyser et sélectionner des candidatures</a:t>
                      </a:r>
                    </a:p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Attribuer la libération</a:t>
                      </a:r>
                    </a:p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Tenir à jour une liste mentors/mentorés</a:t>
                      </a:r>
                      <a:endParaRPr lang="fr-C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563" marR="159385" lvl="0" indent="-66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alid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CA" sz="1200" spc="-3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 NPE</a:t>
                      </a:r>
                      <a:r>
                        <a:rPr lang="fr-CA" sz="1200" spc="-1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ibl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CA" sz="1200" spc="-2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CA" sz="1200" spc="-1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fr-CA" sz="1200" spc="-3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d’a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ff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ec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fr-CA" sz="1200" spc="-4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 tr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fr-CA" sz="1200" spc="-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spc="-4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’in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au mentor concerné ainsi qu’à la direction.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Soutenir les directions, mentors et le personnel de </a:t>
                      </a:r>
                      <a:r>
                        <a:rPr lang="fr-FR" sz="1200" kern="1200" noProof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conseillance</a:t>
                      </a:r>
                      <a:r>
                        <a:rPr lang="fr-FR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pédagogique dans l’accompagnement du nouveau NPE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Assurer la formation des mentors</a:t>
                      </a:r>
                      <a:endParaRPr lang="fr-CA" sz="1200" kern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Accueillir le NPE quand il entre en poste et le mettre en contact avec le personnel de </a:t>
                      </a:r>
                      <a:r>
                        <a:rPr lang="fr-CA" sz="120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conseillance</a:t>
                      </a: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pédagogique, le mentor et le chef de groupe.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Expliquer le programme de mentorat et des obligations qui en découlent.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Collaborer à l’élaboration du  programme d’insertion du centre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Assurer un suivi auprès des NPE en situation de jumelage difficile ou qui ne s’impliquent pas dans ses démarches d’insertion professionnelle.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Se présenter aux nouveaux enseignants quand ils entrent en poste</a:t>
                      </a:r>
                      <a:endParaRPr lang="fr-CA" sz="1200" kern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Collaborer à l’élaboration du  programme d’insertion du centre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Présentation et remise des documents nécessaires à la réalisation du programme d’insertion du centre.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Rencontrer le NPE pour la dimension professionnelle.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Accueillir les NPE lors de leur 1re journée</a:t>
                      </a:r>
                    </a:p>
                    <a:p>
                      <a:pPr marL="182245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ssister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plus particulièrement le NPE en probation de son groupe et participer à son évaluation</a:t>
                      </a: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(1)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Soutenir et encourager ses pairs dans leur développement professionnel (2).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Accueillir les NPE lors de leur 1re journée</a:t>
                      </a:r>
                    </a:p>
                    <a:p>
                      <a:pPr marL="182245" marR="159385" indent="-95250" algn="l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Collaborer à l’élaboration du  programme d’insertion du centre</a:t>
                      </a:r>
                    </a:p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Participer aux activités de formation et d’accompagnement</a:t>
                      </a:r>
                    </a:p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Rencontrer le NPE pour les dimensions relationnelles et personnelles.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Participer à l’activité d’accueil du milieu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Prendre connaissance des informations transmises par l’établissement (programme d’insertion du centre)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Prendre connaissance du programme de mentorat.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Participer aux rencontres avec le mentor.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EE502B1-8982-53FA-63D6-2201DD59C60B}"/>
              </a:ext>
            </a:extLst>
          </p:cNvPr>
          <p:cNvSpPr txBox="1"/>
          <p:nvPr/>
        </p:nvSpPr>
        <p:spPr>
          <a:xfrm>
            <a:off x="312738" y="6334125"/>
            <a:ext cx="11549062" cy="39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>
                <a:solidFill>
                  <a:prstClr val="black"/>
                </a:solidFill>
                <a:latin typeface="Arial"/>
                <a:ea typeface="+mn-ea"/>
              </a:rPr>
              <a:t>(1) FSE (</a:t>
            </a:r>
            <a:r>
              <a:rPr lang="fr-FR" sz="900">
                <a:solidFill>
                  <a:prstClr val="black"/>
                </a:solidFill>
                <a:latin typeface="Arial"/>
                <a:ea typeface="+mn-ea"/>
              </a:rPr>
              <a:t>2021) Convention collective – Fonctions et responsabilités d’un chef de groupe (11-10.07 en FGA et </a:t>
            </a:r>
            <a:r>
              <a:rPr lang="fr-CA" sz="900">
                <a:solidFill>
                  <a:prstClr val="black"/>
                </a:solidFill>
                <a:latin typeface="Arial"/>
                <a:ea typeface="+mn-ea"/>
              </a:rPr>
              <a:t>13-10.10 en FP)</a:t>
            </a:r>
            <a:endParaRPr lang="fr-FR" sz="900">
              <a:solidFill>
                <a:prstClr val="black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>
                <a:solidFill>
                  <a:prstClr val="black"/>
                </a:solidFill>
                <a:latin typeface="Arial"/>
                <a:ea typeface="+mn-ea"/>
              </a:rPr>
              <a:t>(2) MEQ (2020), Référentiel de compétences professionnelles - Profession enseignante, p. 76</a:t>
            </a:r>
            <a:endParaRPr lang="fr-CA" sz="90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74CE4-E1F0-4C54-D82B-7DE978B7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142875"/>
            <a:ext cx="10525125" cy="708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+mj-cs"/>
              </a:rPr>
              <a:t>Une répartition des tâches quant à l’insertion professionnelle du personnel enseignant </a:t>
            </a:r>
            <a:endParaRPr lang="fr-CA" sz="3600" b="1" dirty="0">
              <a:solidFill>
                <a:schemeClr val="accent3">
                  <a:lumMod val="75000"/>
                </a:schemeClr>
              </a:solidFill>
              <a:latin typeface="Arial Narrow" panose="020B0604020202020204" pitchFamily="34" charset="0"/>
              <a:cs typeface="+mj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68C165-BC9E-1F5E-38CF-A8E8246A8C71}"/>
              </a:ext>
            </a:extLst>
          </p:cNvPr>
          <p:cNvGraphicFramePr>
            <a:graphicFrameLocks noGrp="1"/>
          </p:cNvGraphicFramePr>
          <p:nvPr/>
        </p:nvGraphicFramePr>
        <p:xfrm>
          <a:off x="285276" y="1230171"/>
          <a:ext cx="11753834" cy="51440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7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SRH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1805" marR="216535" indent="-222250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50" spc="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SRÉ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50" spc="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D</a:t>
                      </a:r>
                      <a:r>
                        <a:rPr lang="en-US" sz="105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I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RE</a:t>
                      </a:r>
                      <a:r>
                        <a:rPr lang="en-US" sz="1050" spc="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C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T</a:t>
                      </a:r>
                      <a:r>
                        <a:rPr lang="en-US" sz="105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IO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N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50" spc="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C</a:t>
                      </a:r>
                      <a:r>
                        <a:rPr lang="en-US" sz="105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.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P.</a:t>
                      </a:r>
                      <a:r>
                        <a:rPr lang="en-US" sz="105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ÉTAB</a:t>
                      </a:r>
                      <a:r>
                        <a:rPr lang="en-US" sz="105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LI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SSE</a:t>
                      </a:r>
                      <a:r>
                        <a:rPr lang="en-US" sz="105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M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ENT 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 DE GROUPE (FP)</a:t>
                      </a:r>
                      <a:endParaRPr lang="fr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CA" sz="1050" kern="12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PERSONNEL ENSEIGNANT DE L’ÉTABLISSEMENT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ENT</a:t>
                      </a:r>
                      <a:r>
                        <a:rPr lang="en-US" sz="1800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R</a:t>
                      </a:r>
                      <a:endParaRPr lang="fr-CA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635" marR="346710" indent="94615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N</a:t>
                      </a:r>
                      <a:r>
                        <a:rPr lang="en-US" sz="80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O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U</a:t>
                      </a:r>
                      <a:r>
                        <a:rPr lang="en-US" sz="800" spc="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V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EAU PERSONNEL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ENSE</a:t>
                      </a:r>
                      <a:r>
                        <a:rPr lang="en-US" sz="800" spc="-5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IG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Arial Rounded MT Bold" panose="020F0704030504030204" pitchFamily="34" charset="0"/>
                          <a:cs typeface="Arial Rounded MT Bold" panose="020F0704030504030204" pitchFamily="34" charset="0"/>
                        </a:rPr>
                        <a:t>NANT (NPE)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688">
                <a:tc>
                  <a:txBody>
                    <a:bodyPr/>
                    <a:lstStyle/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Diffuser l’offre de services</a:t>
                      </a:r>
                    </a:p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Analyser et sélectionner des candidatures</a:t>
                      </a:r>
                    </a:p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Attribuer la libération</a:t>
                      </a:r>
                    </a:p>
                    <a:p>
                      <a:pPr marL="182563" marR="159385" indent="-66675" algn="l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Tenir à jour une liste mentors/mentorés</a:t>
                      </a:r>
                      <a:endParaRPr lang="fr-C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563" marR="159385" lvl="0" indent="-66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alid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CA" sz="1200" spc="-3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 NPE</a:t>
                      </a:r>
                      <a:r>
                        <a:rPr lang="fr-CA" sz="1200" spc="-1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ibl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CA" sz="1200" spc="-2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CA" sz="1200" spc="-1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fr-CA" sz="1200" spc="-3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d’a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ff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ec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fr-CA" sz="1200" spc="-4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 tr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fr-CA" sz="1200" spc="-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200" spc="-4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’in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CA" sz="1200" spc="-1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fr-CA" sz="1200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fr-CA" sz="1200" spc="5" noProof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au mentor concerné ainsi qu’à la direction.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Soutenir les directions, mentors et le personnel de </a:t>
                      </a: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conseillance</a:t>
                      </a: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pédagogique dans l’accompagnement du nouveau NPE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Assurer la formation des mentors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Accueillir le NPE quand il entre en poste et le mettre en contact avec le personnel de </a:t>
                      </a:r>
                      <a:r>
                        <a:rPr lang="fr-CA" sz="120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conseillance</a:t>
                      </a: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pédagogique, le mentor et le chef de groupe.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Expliquer le programme de mentorat et des obligations qui en découlent.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Collaborer à l’élaboration du  programme d’insertion du centre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Assurer un suivi auprès des NPE en situation de jumelage difficile ou qui ne s’impliquent pas dans ses démarches d’insertion professionnelle.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Se présenter aux nouveaux enseignants quand ils entrent en poste</a:t>
                      </a:r>
                      <a:endParaRPr lang="fr-CA" sz="1200" kern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Collaborer à l’élaboration du  programme d’insertion du centre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Présentation et remise des documents nécessaires à la réalisation du programme d’insertion du centre.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Rencontrer le NPE pour la dimension professionnelle.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Accueillir les NPE lors de leur 1re journée</a:t>
                      </a:r>
                    </a:p>
                    <a:p>
                      <a:pPr marL="182245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FR" sz="1200" kern="1200" noProof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ssister</a:t>
                      </a:r>
                      <a:r>
                        <a:rPr lang="fr-FR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plus particulièrement le NPE en probation de son groupe et participer à son évaluation</a:t>
                      </a:r>
                      <a:r>
                        <a:rPr lang="fr-CA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(1)</a:t>
                      </a:r>
                      <a:endParaRPr lang="fr-CA" sz="1200" kern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Soutenir et encourager ses pairs dans leur développement professionnel (2).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kern="1200" noProof="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Accueillir les NPE lors de leur 1re journée</a:t>
                      </a:r>
                    </a:p>
                    <a:p>
                      <a:pPr marL="182245" marR="159385" indent="-95250" algn="l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kern="1200" noProof="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Collaborer à l’élaboration du  programme d’insertion du centre</a:t>
                      </a:r>
                    </a:p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kern="1200" noProof="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Participer aux activités de formation et d’accompagnement</a:t>
                      </a:r>
                    </a:p>
                    <a:p>
                      <a:pPr marL="182245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1" kern="1200" noProof="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Rencontrer le NPE pour les dimensions relationnelles et personnelles.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Participer à l’activité d’accueil du milieu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Prendre connaissance des informations transmises par l’établissement (programme d’insertion du centre)</a:t>
                      </a: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Prendre connaissance du programme de mentorat.</a:t>
                      </a:r>
                    </a:p>
                    <a:p>
                      <a:pPr marL="182563" marR="159385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Participer aux rencontres avec le mentor.</a:t>
                      </a:r>
                    </a:p>
                    <a:p>
                      <a:pPr marL="182563" marR="159385" indent="-95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4EC0DD0-0C13-6F60-C4E6-52CF68EF1BCF}"/>
              </a:ext>
            </a:extLst>
          </p:cNvPr>
          <p:cNvSpPr txBox="1"/>
          <p:nvPr/>
        </p:nvSpPr>
        <p:spPr>
          <a:xfrm>
            <a:off x="312738" y="6334125"/>
            <a:ext cx="11549062" cy="39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>
                <a:solidFill>
                  <a:prstClr val="black"/>
                </a:solidFill>
                <a:latin typeface="Arial"/>
                <a:ea typeface="+mn-ea"/>
              </a:rPr>
              <a:t>(1) FSE (</a:t>
            </a:r>
            <a:r>
              <a:rPr lang="fr-FR" sz="900">
                <a:solidFill>
                  <a:prstClr val="black"/>
                </a:solidFill>
                <a:latin typeface="Arial"/>
                <a:ea typeface="+mn-ea"/>
              </a:rPr>
              <a:t>2021) Convention collective – Fonctions et responsabilités d’un chef de groupe (11-10.07 en FGA et </a:t>
            </a:r>
            <a:r>
              <a:rPr lang="fr-CA" sz="900">
                <a:solidFill>
                  <a:prstClr val="black"/>
                </a:solidFill>
                <a:latin typeface="Arial"/>
                <a:ea typeface="+mn-ea"/>
              </a:rPr>
              <a:t>13-10.10 en FP)</a:t>
            </a:r>
            <a:endParaRPr lang="fr-FR" sz="900">
              <a:solidFill>
                <a:prstClr val="black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>
                <a:solidFill>
                  <a:prstClr val="black"/>
                </a:solidFill>
                <a:latin typeface="Arial"/>
                <a:ea typeface="+mn-ea"/>
              </a:rPr>
              <a:t>(2) MEQ (2020), Référentiel de compétences professionnelles - Profession enseignante, p. 76</a:t>
            </a:r>
            <a:endParaRPr lang="fr-CA" sz="90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2">
            <a:extLst>
              <a:ext uri="{FF2B5EF4-FFF2-40B4-BE49-F238E27FC236}">
                <a16:creationId xmlns:a16="http://schemas.microsoft.com/office/drawing/2014/main" id="{B03926E9-B241-1DD3-683D-46D061DA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3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Espace réservé pour une image  26" descr="Une image contenant table, chaise, fenêtre, dînant&#10;&#10;Description générée automatiquement">
            <a:extLst>
              <a:ext uri="{FF2B5EF4-FFF2-40B4-BE49-F238E27FC236}">
                <a16:creationId xmlns:a16="http://schemas.microsoft.com/office/drawing/2014/main" id="{0A3663E6-D613-EA48-2BB8-6309A5757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341"/>
          <a:stretch>
            <a:fillRect/>
          </a:stretch>
        </p:blipFill>
        <p:spPr bwMode="auto">
          <a:xfrm>
            <a:off x="39688" y="1768475"/>
            <a:ext cx="5164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B38D8B-D749-1E10-01C0-B062974C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631825"/>
            <a:ext cx="10525125" cy="708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Défis, attentes et critiques des nouveaux enseignants &amp; accompagnement des NLQ</a:t>
            </a:r>
            <a:r>
              <a:rPr lang="fr-FR" altLang="fr-FR" baseline="30000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  <a:hlinkClick r:id="rId3"/>
              </a:rPr>
              <a:t>[</a:t>
            </a:r>
            <a:r>
              <a:rPr lang="fr-FR" altLang="fr-FR" baseline="30000" dirty="0" bmk="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  <a:hlinkClick r:id="rId3"/>
              </a:rPr>
              <a:t>1]</a:t>
            </a:r>
            <a:br>
              <a:rPr lang="fr-CA" altLang="fr-FR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</a:br>
            <a:endParaRPr lang="fr-CA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DB72E67-8788-EF7F-DFCE-A4A856917726}"/>
              </a:ext>
            </a:extLst>
          </p:cNvPr>
          <p:cNvGraphicFramePr>
            <a:graphicFrameLocks noGrp="1"/>
          </p:cNvGraphicFramePr>
          <p:nvPr/>
        </p:nvGraphicFramePr>
        <p:xfrm>
          <a:off x="4684713" y="1768475"/>
          <a:ext cx="7340600" cy="4581525"/>
        </p:xfrm>
        <a:graphic>
          <a:graphicData uri="http://schemas.openxmlformats.org/drawingml/2006/table">
            <a:tbl>
              <a:tblPr/>
              <a:tblGrid>
                <a:gridCol w="345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Défis et difficultés</a:t>
                      </a:r>
                      <a:endParaRPr lang="fr-C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Attentes et souhaits</a:t>
                      </a:r>
                      <a:endParaRPr lang="fr-CA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fr-CA" sz="16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buFont typeface="Wingdings" panose="05000000000000000000" pitchFamily="2" charset="2"/>
                        <a:buChar char="Ø"/>
                      </a:pPr>
                      <a:endParaRPr lang="fr-CA" sz="16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87" name="Rectangle 9">
            <a:extLst>
              <a:ext uri="{FF2B5EF4-FFF2-40B4-BE49-F238E27FC236}">
                <a16:creationId xmlns:a16="http://schemas.microsoft.com/office/drawing/2014/main" id="{E49EC082-7CFD-41C0-5550-A45BBABE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r>
              <a:rPr lang="fr-FR" altLang="fr-FR" sz="1100" baseline="30000">
                <a:solidFill>
                  <a:srgbClr val="000000"/>
                </a:solidFill>
                <a:cs typeface="Arial" panose="020B0604020202020204" pitchFamily="34" charset="0"/>
                <a:hlinkClick r:id="rId4"/>
              </a:rPr>
              <a:t>[1]</a:t>
            </a:r>
            <a:r>
              <a:rPr lang="fr-FR" altLang="fr-FR" sz="900">
                <a:solidFill>
                  <a:srgbClr val="000000"/>
                </a:solidFill>
                <a:cs typeface="Arial" panose="020B0604020202020204" pitchFamily="34" charset="0"/>
              </a:rPr>
              <a:t> Boutin, Gérald et France Dufour. 2021. Aider le nouvel enseignant à réussir son insertion professionnelle Pour approche réflexive et partenariale de l'accompagnement, Annexe 2, Presses de l’Université du Québec</a:t>
            </a:r>
            <a:endParaRPr lang="fr-FR" altLang="fr-FR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C6122E30-DB27-3E81-B8E8-8E96F471DBD3}"/>
              </a:ext>
            </a:extLst>
          </p:cNvPr>
          <p:cNvSpPr/>
          <p:nvPr/>
        </p:nvSpPr>
        <p:spPr>
          <a:xfrm flipV="1">
            <a:off x="0" y="4657725"/>
            <a:ext cx="3937000" cy="881063"/>
          </a:xfrm>
          <a:custGeom>
            <a:avLst/>
            <a:gdLst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72691 w 3823855"/>
              <a:gd name="connsiteY4" fmla="*/ 8728 h 886691"/>
              <a:gd name="connsiteX5" fmla="*/ 0 w 3823855"/>
              <a:gd name="connsiteY5" fmla="*/ 8728 h 886691"/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01532 w 3823855"/>
              <a:gd name="connsiteY4" fmla="*/ 5171 h 886691"/>
              <a:gd name="connsiteX5" fmla="*/ 0 w 3823855"/>
              <a:gd name="connsiteY5" fmla="*/ 8728 h 886691"/>
              <a:gd name="connsiteX6" fmla="*/ 0 w 3823855"/>
              <a:gd name="connsiteY6" fmla="*/ 886691 h 886691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92532 w 3823855"/>
              <a:gd name="connsiteY3" fmla="*/ 19735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86311 w 3823855"/>
              <a:gd name="connsiteY3" fmla="*/ 7294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3855" h="881520">
                <a:moveTo>
                  <a:pt x="0" y="881520"/>
                </a:moveTo>
                <a:lnTo>
                  <a:pt x="3172691" y="881520"/>
                </a:lnTo>
                <a:lnTo>
                  <a:pt x="3823855" y="881520"/>
                </a:lnTo>
                <a:lnTo>
                  <a:pt x="3586311" y="7294"/>
                </a:lnTo>
                <a:lnTo>
                  <a:pt x="3101532" y="0"/>
                </a:lnTo>
                <a:lnTo>
                  <a:pt x="0" y="3557"/>
                </a:lnTo>
                <a:lnTo>
                  <a:pt x="0" y="8815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8689" name="Title 2">
            <a:extLst>
              <a:ext uri="{FF2B5EF4-FFF2-40B4-BE49-F238E27FC236}">
                <a16:creationId xmlns:a16="http://schemas.microsoft.com/office/drawing/2014/main" id="{1382BF07-9490-79EA-33C8-5F0E2EF9B5F4}"/>
              </a:ext>
            </a:extLst>
          </p:cNvPr>
          <p:cNvSpPr txBox="1">
            <a:spLocks/>
          </p:cNvSpPr>
          <p:nvPr/>
        </p:nvSpPr>
        <p:spPr bwMode="auto">
          <a:xfrm>
            <a:off x="411163" y="4643438"/>
            <a:ext cx="3006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fr-FR" sz="2800">
                <a:solidFill>
                  <a:srgbClr val="E7E6E6"/>
                </a:solidFill>
                <a:latin typeface="Montserrat SemiBold" panose="00000700000000000000" pitchFamily="2" charset="0"/>
                <a:ea typeface="Arial Unicode MS"/>
                <a:cs typeface="Arial Narrow" panose="020B0606020202030204" pitchFamily="34" charset="0"/>
              </a:rPr>
              <a:t>Qu’en pensez-vous?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ce réservé pour une image  26" descr="Une image contenant table, chaise, fenêtre, dînant&#10;&#10;Description générée automatiquement">
            <a:extLst>
              <a:ext uri="{FF2B5EF4-FFF2-40B4-BE49-F238E27FC236}">
                <a16:creationId xmlns:a16="http://schemas.microsoft.com/office/drawing/2014/main" id="{F3751199-EBD9-48D3-E114-A17F4069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341"/>
          <a:stretch>
            <a:fillRect/>
          </a:stretch>
        </p:blipFill>
        <p:spPr bwMode="auto">
          <a:xfrm>
            <a:off x="703263" y="1768475"/>
            <a:ext cx="5164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06CB87-173D-EA9C-5F56-30F21887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631825"/>
            <a:ext cx="10525125" cy="708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Défis, attentes et critiques des nouveaux enseignants &amp; accompagnement des NLQ</a:t>
            </a:r>
            <a:r>
              <a:rPr lang="fr-FR" altLang="fr-FR" baseline="30000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  <a:hlinkClick r:id="rId3"/>
              </a:rPr>
              <a:t>[</a:t>
            </a:r>
            <a:r>
              <a:rPr lang="fr-FR" altLang="fr-FR" baseline="30000" dirty="0" bmk="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  <a:hlinkClick r:id="rId3"/>
              </a:rPr>
              <a:t>1]</a:t>
            </a:r>
            <a:br>
              <a:rPr lang="fr-CA" altLang="fr-FR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</a:br>
            <a:endParaRPr lang="fr-CA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44B0EAA-5635-FE1D-4979-DC280856D09C}"/>
              </a:ext>
            </a:extLst>
          </p:cNvPr>
          <p:cNvGraphicFramePr>
            <a:graphicFrameLocks noGrp="1"/>
          </p:cNvGraphicFramePr>
          <p:nvPr/>
        </p:nvGraphicFramePr>
        <p:xfrm>
          <a:off x="4684713" y="1768475"/>
          <a:ext cx="7340600" cy="4581525"/>
        </p:xfrm>
        <a:graphic>
          <a:graphicData uri="http://schemas.openxmlformats.org/drawingml/2006/table">
            <a:tbl>
              <a:tblPr/>
              <a:tblGrid>
                <a:gridCol w="345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Défis et difficultés</a:t>
                      </a:r>
                      <a:endParaRPr lang="fr-C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Attentes et souhaits</a:t>
                      </a:r>
                      <a:endParaRPr lang="fr-CA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88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gestion de classe</a:t>
                      </a:r>
                      <a:endParaRPr lang="fr-CA" sz="200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différenciation pédagogique </a:t>
                      </a:r>
                      <a:endParaRPr lang="fr-CA" sz="20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enseignement des matières pour lesquelles aucune formation n’a été reçue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conditions de travail</a:t>
                      </a:r>
                      <a:endParaRPr lang="fr-CA" sz="20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complexité et lourdeur de la tâche </a:t>
                      </a:r>
                      <a:endParaRPr lang="fr-CA" sz="200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manque de temps </a:t>
                      </a:r>
                      <a:endParaRPr lang="fr-CA" sz="20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conciliation travail et vie personnelle </a:t>
                      </a:r>
                      <a:endParaRPr lang="fr-CA" sz="200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Recevoir du soutien lors des 2 premières années en lien avec:</a:t>
                      </a:r>
                      <a:endParaRPr lang="fr-CA" sz="180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gestion des comportements inappropriés </a:t>
                      </a:r>
                      <a:endParaRPr lang="fr-CA" sz="180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élèves en difficulté </a:t>
                      </a:r>
                      <a:endParaRPr lang="fr-CA" sz="180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évaluation des apprentissages </a:t>
                      </a:r>
                      <a:endParaRPr lang="fr-CA" sz="180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fr-FR" sz="18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Ne pas avoir les classes les plus difficiles </a:t>
                      </a:r>
                      <a:endParaRPr lang="fr-CA" sz="18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Avoir plus de temps</a:t>
                      </a:r>
                      <a:endParaRPr lang="fr-CA" sz="180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Être mieux préparés:</a:t>
                      </a:r>
                      <a:endParaRPr lang="fr-CA" sz="18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gestion de classe </a:t>
                      </a:r>
                      <a:endParaRPr lang="fr-CA" sz="18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numérique </a:t>
                      </a:r>
                      <a:endParaRPr lang="fr-CA" sz="18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fonctionnement de l’école </a:t>
                      </a:r>
                      <a:endParaRPr lang="fr-CA" sz="18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22300" lvl="1" indent="-1651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communication aux parents </a:t>
                      </a:r>
                      <a:endParaRPr lang="fr-CA" sz="18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10" marR="63510" marT="63847" marB="638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1" name="Rectangle 9">
            <a:extLst>
              <a:ext uri="{FF2B5EF4-FFF2-40B4-BE49-F238E27FC236}">
                <a16:creationId xmlns:a16="http://schemas.microsoft.com/office/drawing/2014/main" id="{FE49F932-0A2A-9EBB-B1B8-68A268DC9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r>
              <a:rPr lang="fr-FR" altLang="fr-FR" sz="1100" baseline="30000">
                <a:solidFill>
                  <a:srgbClr val="000000"/>
                </a:solidFill>
                <a:cs typeface="Arial" panose="020B0604020202020204" pitchFamily="34" charset="0"/>
                <a:hlinkClick r:id="rId4"/>
              </a:rPr>
              <a:t>[1]</a:t>
            </a:r>
            <a:r>
              <a:rPr lang="fr-FR" altLang="fr-FR" sz="900">
                <a:solidFill>
                  <a:srgbClr val="000000"/>
                </a:solidFill>
                <a:cs typeface="Arial" panose="020B0604020202020204" pitchFamily="34" charset="0"/>
              </a:rPr>
              <a:t> Boutin, Gérald et France Dufour. 2021. Aider le nouvel enseignant à réussir son insertion professionnelle Pour approche réflexive et partenariale de l'accompagnement, Annexe 2, Presses de l’Université du Québec</a:t>
            </a:r>
            <a:endParaRPr lang="fr-FR" altLang="fr-FR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060722BE-1C19-8A5E-8F88-6FFC0C7653E5}"/>
              </a:ext>
            </a:extLst>
          </p:cNvPr>
          <p:cNvSpPr/>
          <p:nvPr/>
        </p:nvSpPr>
        <p:spPr>
          <a:xfrm flipV="1">
            <a:off x="0" y="4657725"/>
            <a:ext cx="3937000" cy="881063"/>
          </a:xfrm>
          <a:custGeom>
            <a:avLst/>
            <a:gdLst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72691 w 3823855"/>
              <a:gd name="connsiteY4" fmla="*/ 8728 h 886691"/>
              <a:gd name="connsiteX5" fmla="*/ 0 w 3823855"/>
              <a:gd name="connsiteY5" fmla="*/ 8728 h 886691"/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01532 w 3823855"/>
              <a:gd name="connsiteY4" fmla="*/ 5171 h 886691"/>
              <a:gd name="connsiteX5" fmla="*/ 0 w 3823855"/>
              <a:gd name="connsiteY5" fmla="*/ 8728 h 886691"/>
              <a:gd name="connsiteX6" fmla="*/ 0 w 3823855"/>
              <a:gd name="connsiteY6" fmla="*/ 886691 h 886691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92532 w 3823855"/>
              <a:gd name="connsiteY3" fmla="*/ 19735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86311 w 3823855"/>
              <a:gd name="connsiteY3" fmla="*/ 7294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3855" h="881520">
                <a:moveTo>
                  <a:pt x="0" y="881520"/>
                </a:moveTo>
                <a:lnTo>
                  <a:pt x="3172691" y="881520"/>
                </a:lnTo>
                <a:lnTo>
                  <a:pt x="3823855" y="881520"/>
                </a:lnTo>
                <a:lnTo>
                  <a:pt x="3586311" y="7294"/>
                </a:lnTo>
                <a:lnTo>
                  <a:pt x="3101532" y="0"/>
                </a:lnTo>
                <a:lnTo>
                  <a:pt x="0" y="3557"/>
                </a:lnTo>
                <a:lnTo>
                  <a:pt x="0" y="8815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9713" name="Title 2">
            <a:extLst>
              <a:ext uri="{FF2B5EF4-FFF2-40B4-BE49-F238E27FC236}">
                <a16:creationId xmlns:a16="http://schemas.microsoft.com/office/drawing/2014/main" id="{8E45E933-0AE8-A55E-AFAD-E4A35C91D5EE}"/>
              </a:ext>
            </a:extLst>
          </p:cNvPr>
          <p:cNvSpPr txBox="1">
            <a:spLocks/>
          </p:cNvSpPr>
          <p:nvPr/>
        </p:nvSpPr>
        <p:spPr bwMode="auto">
          <a:xfrm>
            <a:off x="411163" y="4643438"/>
            <a:ext cx="3006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CA" altLang="fr-FR" sz="2800" b="1">
                <a:solidFill>
                  <a:srgbClr val="E7E6E6"/>
                </a:solidFill>
                <a:latin typeface="Arial Narrow" panose="020B0606020202030204" pitchFamily="34" charset="0"/>
                <a:ea typeface="Arial Unicode MS"/>
                <a:cs typeface="Arial Narrow" panose="020B0606020202030204" pitchFamily="34" charset="0"/>
              </a:rPr>
              <a:t>Ce que dit la recherche</a:t>
            </a:r>
            <a:endParaRPr lang="en-US" altLang="fr-FR" sz="2800">
              <a:solidFill>
                <a:srgbClr val="E7E6E6"/>
              </a:solidFill>
              <a:latin typeface="Montserrat SemiBold" panose="00000700000000000000" pitchFamily="2" charset="0"/>
              <a:ea typeface="Arial Unicode MS"/>
              <a:cs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4">
            <a:extLst>
              <a:ext uri="{FF2B5EF4-FFF2-40B4-BE49-F238E27FC236}">
                <a16:creationId xmlns:a16="http://schemas.microsoft.com/office/drawing/2014/main" id="{E3B7518E-1275-E399-C9E6-4701DD04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7458" b="4890"/>
          <a:stretch>
            <a:fillRect/>
          </a:stretch>
        </p:blipFill>
        <p:spPr bwMode="auto">
          <a:xfrm>
            <a:off x="1870075" y="882650"/>
            <a:ext cx="86423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5">
            <a:extLst>
              <a:ext uri="{FF2B5EF4-FFF2-40B4-BE49-F238E27FC236}">
                <a16:creationId xmlns:a16="http://schemas.microsoft.com/office/drawing/2014/main" id="{812F192D-C7E4-335B-2EA6-E763D049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6211888"/>
            <a:ext cx="584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222222"/>
                </a:solidFill>
                <a:ea typeface="Arial Unicode MS"/>
                <a:cs typeface="Arial Unicode MS"/>
              </a:rPr>
              <a:t>Mukamurera, J., Lakhal, S., &amp; Kutsyuruba, B. (2020). Les programmes d’insertion professionnelle pour les enseignants débutants au Québec. </a:t>
            </a:r>
            <a:r>
              <a:rPr lang="fr-FR" altLang="fr-FR" sz="1200" i="1">
                <a:solidFill>
                  <a:srgbClr val="222222"/>
                </a:solidFill>
                <a:ea typeface="Arial Unicode MS"/>
                <a:cs typeface="Arial Unicode MS"/>
              </a:rPr>
              <a:t>Canadian Journal of Education/Revue canadienne de l'éducation</a:t>
            </a:r>
            <a:r>
              <a:rPr lang="fr-FR" altLang="fr-FR" sz="1200">
                <a:solidFill>
                  <a:srgbClr val="222222"/>
                </a:solidFill>
                <a:ea typeface="Arial Unicode MS"/>
                <a:cs typeface="Arial Unicode MS"/>
              </a:rPr>
              <a:t>, </a:t>
            </a:r>
            <a:r>
              <a:rPr lang="fr-FR" altLang="fr-FR" sz="1200" i="1">
                <a:solidFill>
                  <a:srgbClr val="222222"/>
                </a:solidFill>
                <a:ea typeface="Arial Unicode MS"/>
                <a:cs typeface="Arial Unicode MS"/>
              </a:rPr>
              <a:t>43</a:t>
            </a:r>
            <a:r>
              <a:rPr lang="fr-FR" altLang="fr-FR" sz="1200">
                <a:solidFill>
                  <a:srgbClr val="222222"/>
                </a:solidFill>
                <a:ea typeface="Arial Unicode MS"/>
                <a:cs typeface="Arial Unicode MS"/>
              </a:rPr>
              <a:t>(4), 1035-1070.</a:t>
            </a:r>
            <a:endParaRPr lang="fr-CA" altLang="fr-FR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F70B8468-ADCD-7D6A-2851-28F8398E8030}"/>
              </a:ext>
            </a:extLst>
          </p:cNvPr>
          <p:cNvSpPr/>
          <p:nvPr/>
        </p:nvSpPr>
        <p:spPr>
          <a:xfrm flipV="1">
            <a:off x="0" y="5275263"/>
            <a:ext cx="3573463" cy="958850"/>
          </a:xfrm>
          <a:custGeom>
            <a:avLst/>
            <a:gdLst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72691 w 3823855"/>
              <a:gd name="connsiteY4" fmla="*/ 8728 h 886691"/>
              <a:gd name="connsiteX5" fmla="*/ 0 w 3823855"/>
              <a:gd name="connsiteY5" fmla="*/ 8728 h 886691"/>
              <a:gd name="connsiteX0" fmla="*/ 0 w 3823855"/>
              <a:gd name="connsiteY0" fmla="*/ 886691 h 886691"/>
              <a:gd name="connsiteX1" fmla="*/ 3172691 w 3823855"/>
              <a:gd name="connsiteY1" fmla="*/ 886691 h 886691"/>
              <a:gd name="connsiteX2" fmla="*/ 3823855 w 3823855"/>
              <a:gd name="connsiteY2" fmla="*/ 886691 h 886691"/>
              <a:gd name="connsiteX3" fmla="*/ 3172691 w 3823855"/>
              <a:gd name="connsiteY3" fmla="*/ 0 h 886691"/>
              <a:gd name="connsiteX4" fmla="*/ 3101532 w 3823855"/>
              <a:gd name="connsiteY4" fmla="*/ 5171 h 886691"/>
              <a:gd name="connsiteX5" fmla="*/ 0 w 3823855"/>
              <a:gd name="connsiteY5" fmla="*/ 8728 h 886691"/>
              <a:gd name="connsiteX6" fmla="*/ 0 w 3823855"/>
              <a:gd name="connsiteY6" fmla="*/ 886691 h 886691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92532 w 3823855"/>
              <a:gd name="connsiteY3" fmla="*/ 19735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  <a:gd name="connsiteX0" fmla="*/ 0 w 3823855"/>
              <a:gd name="connsiteY0" fmla="*/ 881520 h 881520"/>
              <a:gd name="connsiteX1" fmla="*/ 3172691 w 3823855"/>
              <a:gd name="connsiteY1" fmla="*/ 881520 h 881520"/>
              <a:gd name="connsiteX2" fmla="*/ 3823855 w 3823855"/>
              <a:gd name="connsiteY2" fmla="*/ 881520 h 881520"/>
              <a:gd name="connsiteX3" fmla="*/ 3586311 w 3823855"/>
              <a:gd name="connsiteY3" fmla="*/ 7294 h 881520"/>
              <a:gd name="connsiteX4" fmla="*/ 3101532 w 3823855"/>
              <a:gd name="connsiteY4" fmla="*/ 0 h 881520"/>
              <a:gd name="connsiteX5" fmla="*/ 0 w 3823855"/>
              <a:gd name="connsiteY5" fmla="*/ 3557 h 881520"/>
              <a:gd name="connsiteX6" fmla="*/ 0 w 3823855"/>
              <a:gd name="connsiteY6" fmla="*/ 881520 h 88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3855" h="881520">
                <a:moveTo>
                  <a:pt x="0" y="881520"/>
                </a:moveTo>
                <a:lnTo>
                  <a:pt x="3172691" y="881520"/>
                </a:lnTo>
                <a:lnTo>
                  <a:pt x="3823855" y="881520"/>
                </a:lnTo>
                <a:lnTo>
                  <a:pt x="3586311" y="7294"/>
                </a:lnTo>
                <a:lnTo>
                  <a:pt x="3101532" y="0"/>
                </a:lnTo>
                <a:lnTo>
                  <a:pt x="0" y="3557"/>
                </a:lnTo>
                <a:lnTo>
                  <a:pt x="0" y="8815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91DD9C2-1D36-2537-F208-7C77DBF257FB}"/>
              </a:ext>
            </a:extLst>
          </p:cNvPr>
          <p:cNvSpPr txBox="1">
            <a:spLocks/>
          </p:cNvSpPr>
          <p:nvPr/>
        </p:nvSpPr>
        <p:spPr>
          <a:xfrm>
            <a:off x="44450" y="5318125"/>
            <a:ext cx="3006725" cy="8810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ontserrat SemiBold" panose="000007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CA" sz="2800" b="1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 que dit la recherche</a:t>
            </a:r>
            <a:endParaRPr lang="en-US" sz="2800" dirty="0">
              <a:solidFill>
                <a:srgbClr val="E7E6E6"/>
              </a:solidFill>
            </a:endParaRPr>
          </a:p>
        </p:txBody>
      </p:sp>
      <p:sp>
        <p:nvSpPr>
          <p:cNvPr id="30726" name="Espace réservé du texte 1">
            <a:extLst>
              <a:ext uri="{FF2B5EF4-FFF2-40B4-BE49-F238E27FC236}">
                <a16:creationId xmlns:a16="http://schemas.microsoft.com/office/drawing/2014/main" id="{D02D846F-44B3-421A-3161-730C1E7493B5}"/>
              </a:ext>
            </a:extLst>
          </p:cNvPr>
          <p:cNvSpPr txBox="1">
            <a:spLocks/>
          </p:cNvSpPr>
          <p:nvPr/>
        </p:nvSpPr>
        <p:spPr bwMode="auto">
          <a:xfrm>
            <a:off x="323850" y="339725"/>
            <a:ext cx="11572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altLang="fr-FR" sz="4400">
                <a:solidFill>
                  <a:srgbClr val="005FD4"/>
                </a:solidFill>
                <a:ea typeface="Arial Unicode MS"/>
                <a:cs typeface="Arial Unicode MS"/>
              </a:rPr>
              <a:t>Les retombées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9D8C009-70A3-574D-56C6-48BCF0B4D71E}"/>
              </a:ext>
            </a:extLst>
          </p:cNvPr>
          <p:cNvGraphicFramePr/>
          <p:nvPr/>
        </p:nvGraphicFramePr>
        <p:xfrm>
          <a:off x="1210491" y="719666"/>
          <a:ext cx="10067109" cy="570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4155035-4145-A6A2-B8CD-6A0C1A76B156}"/>
              </a:ext>
            </a:extLst>
          </p:cNvPr>
          <p:cNvSpPr txBox="1"/>
          <p:nvPr/>
        </p:nvSpPr>
        <p:spPr>
          <a:xfrm>
            <a:off x="7053263" y="819150"/>
            <a:ext cx="5043487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+mn-lt"/>
                <a:ea typeface="+mn-ea"/>
              </a:rPr>
              <a:t>Rencontrer le personnel enseignant qui lui est attitré.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+mn-lt"/>
                <a:ea typeface="+mn-ea"/>
              </a:rPr>
              <a:t>Participer aux activités de formation: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A" dirty="0">
                <a:latin typeface="+mn-lt"/>
                <a:ea typeface="+mn-ea"/>
              </a:rPr>
              <a:t>Présentiel (capsules 1-2);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A" dirty="0">
                <a:latin typeface="+mn-lt"/>
                <a:ea typeface="+mn-ea"/>
              </a:rPr>
              <a:t>En ligne (capsules 3 à 8);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A" dirty="0">
                <a:latin typeface="+mn-lt"/>
                <a:ea typeface="+mn-ea"/>
              </a:rPr>
              <a:t>COP.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+mn-lt"/>
                <a:ea typeface="+mn-ea"/>
              </a:rPr>
              <a:t>Se présenter aux activités de suivi établies par le centre.</a:t>
            </a:r>
          </a:p>
        </p:txBody>
      </p:sp>
      <p:sp>
        <p:nvSpPr>
          <p:cNvPr id="10244" name="ZoneTexte 3">
            <a:extLst>
              <a:ext uri="{FF2B5EF4-FFF2-40B4-BE49-F238E27FC236}">
                <a16:creationId xmlns:a16="http://schemas.microsoft.com/office/drawing/2014/main" id="{3CEF060F-3DFB-D8B9-5139-57333EC6B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88" y="4476750"/>
            <a:ext cx="3614737" cy="1476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/>
              <a:t>Assurer le suivi du développement de la compétence de mentor.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/>
              <a:t>Collaborer avec le SRE dans le déploiement du service.</a:t>
            </a:r>
          </a:p>
        </p:txBody>
      </p:sp>
      <p:sp>
        <p:nvSpPr>
          <p:cNvPr id="10245" name="ZoneTexte 4">
            <a:extLst>
              <a:ext uri="{FF2B5EF4-FFF2-40B4-BE49-F238E27FC236}">
                <a16:creationId xmlns:a16="http://schemas.microsoft.com/office/drawing/2014/main" id="{095EE2DD-5865-B21E-2AD7-70BC22BA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4702175"/>
            <a:ext cx="3883025" cy="1200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/>
              <a:t>Élaborer des outils et assurer la mise à jour.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/>
              <a:t>Offrir la formation en présentiel.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/>
              <a:t>Animer les COP.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A4170F-1808-D569-29E1-BBDCF95E4112}"/>
              </a:ext>
            </a:extLst>
          </p:cNvPr>
          <p:cNvSpPr txBox="1"/>
          <p:nvPr/>
        </p:nvSpPr>
        <p:spPr>
          <a:xfrm>
            <a:off x="1089025" y="1306513"/>
            <a:ext cx="4762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Le mentorat FP-FGA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Des responsabilités partagées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055620-C824-9A58-B735-859B1E3FC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L’apport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du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mentorat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1747" name="Group 6">
            <a:extLst>
              <a:ext uri="{FF2B5EF4-FFF2-40B4-BE49-F238E27FC236}">
                <a16:creationId xmlns:a16="http://schemas.microsoft.com/office/drawing/2014/main" id="{88F0C938-C8EE-6991-F190-EF716AE1BCB0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2493963"/>
            <a:ext cx="3178175" cy="2947987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C7906A37-2567-4A35-2AF7-F1EE6052E4EB}"/>
                </a:ext>
              </a:extLst>
            </p:cNvPr>
            <p:cNvSpPr/>
            <p:nvPr/>
          </p:nvSpPr>
          <p:spPr>
            <a:xfrm>
              <a:off x="4582219" y="1527634"/>
              <a:ext cx="2016641" cy="136836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3F7B414E-E62C-77CD-C74B-FB5A98CBC451}"/>
                </a:ext>
              </a:extLst>
            </p:cNvPr>
            <p:cNvSpPr/>
            <p:nvPr/>
          </p:nvSpPr>
          <p:spPr>
            <a:xfrm rot="10800000">
              <a:off x="3419872" y="2363132"/>
              <a:ext cx="2016641" cy="136836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748" name="TextBox 11">
            <a:extLst>
              <a:ext uri="{FF2B5EF4-FFF2-40B4-BE49-F238E27FC236}">
                <a16:creationId xmlns:a16="http://schemas.microsoft.com/office/drawing/2014/main" id="{11AAC1BD-7658-7A27-D7D1-50943F72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106738"/>
            <a:ext cx="1477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Personnes</a:t>
            </a:r>
          </a:p>
          <a:p>
            <a:pPr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mentorés</a:t>
            </a:r>
            <a:endParaRPr lang="ko-KR" altLang="en-US" sz="1600" b="1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1749" name="TextBox 12">
            <a:extLst>
              <a:ext uri="{FF2B5EF4-FFF2-40B4-BE49-F238E27FC236}">
                <a16:creationId xmlns:a16="http://schemas.microsoft.com/office/drawing/2014/main" id="{6FF4E6CC-49D0-A7C5-0C4A-BE02D03C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4214813"/>
            <a:ext cx="1547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r"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Personne</a:t>
            </a:r>
          </a:p>
          <a:p>
            <a:pPr algn="r"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mentors</a:t>
            </a:r>
            <a:endParaRPr lang="ko-KR" altLang="en-US" sz="1600" b="1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A6FA63-71AE-678C-80E3-006D3C4EF130}"/>
              </a:ext>
            </a:extLst>
          </p:cNvPr>
          <p:cNvSpPr txBox="1"/>
          <p:nvPr/>
        </p:nvSpPr>
        <p:spPr>
          <a:xfrm>
            <a:off x="427038" y="1898650"/>
            <a:ext cx="3962400" cy="448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fr-C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Principaux bénéfices pour les personnes mentor: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Amélioration de leurs habiletés communicationnelles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Meilleure connaissance de leur organisation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d’une nouvelle perspective ou conscience plus aiguë des autres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de leurs habiletés en leadership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dirty="0">
                <a:ea typeface="Calibri" panose="020F0502020204030204" pitchFamily="34" charset="0"/>
              </a:rPr>
              <a:t>Amélioration de leur développement professionnel </a:t>
            </a:r>
            <a:endParaRPr lang="fr-C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2AD116-8406-D387-3A1B-6576F7F4FC44}"/>
              </a:ext>
            </a:extLst>
          </p:cNvPr>
          <p:cNvSpPr txBox="1"/>
          <p:nvPr/>
        </p:nvSpPr>
        <p:spPr>
          <a:xfrm>
            <a:off x="8012113" y="1854200"/>
            <a:ext cx="3640137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fr-C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Principaux bénéfices pour les personnes mentorées</a:t>
            </a: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Amélioration de leur développement professionnel 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Meilleure compréhension de la culture organisationnelle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de nouvelles perspectives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Amélioration de leur développement personnel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Expansion de leur réseau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752" name="ZoneTexte 19">
            <a:extLst>
              <a:ext uri="{FF2B5EF4-FFF2-40B4-BE49-F238E27FC236}">
                <a16:creationId xmlns:a16="http://schemas.microsoft.com/office/drawing/2014/main" id="{49C96F68-6A8F-E743-39ED-E1048976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6237288"/>
            <a:ext cx="1080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endParaRPr lang="en-US" altLang="fr-FR" sz="1400" i="1">
              <a:solidFill>
                <a:srgbClr val="000000"/>
              </a:solidFill>
              <a:latin typeface="Roboto-Bold"/>
              <a:ea typeface="Arial Unicode MS"/>
              <a:cs typeface="Arial Unicode MS"/>
            </a:endParaRPr>
          </a:p>
          <a:p>
            <a:pPr eaLnBrk="1" hangingPunct="1"/>
            <a:r>
              <a:rPr lang="en-US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Chouinard, Yvon (2023) </a:t>
            </a:r>
            <a:r>
              <a:rPr lang="fr-FR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L’apport du mentorat,</a:t>
            </a:r>
            <a:r>
              <a:rPr lang="en-US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 Revue Mentorat Québec</a:t>
            </a:r>
            <a:endParaRPr lang="fr-CA" altLang="fr-FR" sz="14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91972-361D-A7D6-B293-97ED57600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L’apport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du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mentorat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2771" name="Group 6">
            <a:extLst>
              <a:ext uri="{FF2B5EF4-FFF2-40B4-BE49-F238E27FC236}">
                <a16:creationId xmlns:a16="http://schemas.microsoft.com/office/drawing/2014/main" id="{4754AB78-6769-983F-9B34-B2F31A82E19E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2493963"/>
            <a:ext cx="3178175" cy="2947987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2FA10BD1-85A7-0506-4FF2-DE13384B9294}"/>
                </a:ext>
              </a:extLst>
            </p:cNvPr>
            <p:cNvSpPr/>
            <p:nvPr/>
          </p:nvSpPr>
          <p:spPr>
            <a:xfrm>
              <a:off x="4582219" y="1527634"/>
              <a:ext cx="2016641" cy="136836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41EFF4CD-0219-6B76-2998-3656E9DE0D02}"/>
                </a:ext>
              </a:extLst>
            </p:cNvPr>
            <p:cNvSpPr/>
            <p:nvPr/>
          </p:nvSpPr>
          <p:spPr>
            <a:xfrm rot="10800000">
              <a:off x="3419872" y="2363132"/>
              <a:ext cx="2016641" cy="136836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32772" name="TextBox 11">
            <a:extLst>
              <a:ext uri="{FF2B5EF4-FFF2-40B4-BE49-F238E27FC236}">
                <a16:creationId xmlns:a16="http://schemas.microsoft.com/office/drawing/2014/main" id="{A7CF59CB-7F16-8AA8-FFBD-4CEF3B49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106738"/>
            <a:ext cx="1477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Personnes</a:t>
            </a:r>
          </a:p>
          <a:p>
            <a:pPr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mentorés</a:t>
            </a:r>
            <a:endParaRPr lang="ko-KR" altLang="en-US" sz="1600" b="1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2773" name="TextBox 12">
            <a:extLst>
              <a:ext uri="{FF2B5EF4-FFF2-40B4-BE49-F238E27FC236}">
                <a16:creationId xmlns:a16="http://schemas.microsoft.com/office/drawing/2014/main" id="{99DC8BCE-B82E-D5CA-9933-90A84F58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4214813"/>
            <a:ext cx="1547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r"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Personne</a:t>
            </a:r>
          </a:p>
          <a:p>
            <a:pPr algn="r" eaLnBrk="1" hangingPunct="1"/>
            <a:r>
              <a:rPr lang="en-US" altLang="ko-KR" sz="1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mentors</a:t>
            </a:r>
            <a:endParaRPr lang="ko-KR" altLang="en-US" sz="1600" b="1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7CF7B4-65A2-3FDE-74D9-FCEE43E0E114}"/>
              </a:ext>
            </a:extLst>
          </p:cNvPr>
          <p:cNvSpPr txBox="1"/>
          <p:nvPr/>
        </p:nvSpPr>
        <p:spPr>
          <a:xfrm>
            <a:off x="427038" y="1898650"/>
            <a:ext cx="3962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Principaux bénéfices pour les personnes mentor: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Développement d’une nouvelle perspective ou conscience plus aiguë des autres (59%)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Développement de leurs habiletés en leadership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(49%)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Meilleure connaissance de leur organisation (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38%)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Amélioration de leur développement professionnel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(31%)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Amélioration de leurs habiletés communicationnelles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(26%)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CCCA6A-7F26-7C9F-26A7-6321068D7350}"/>
              </a:ext>
            </a:extLst>
          </p:cNvPr>
          <p:cNvSpPr txBox="1"/>
          <p:nvPr/>
        </p:nvSpPr>
        <p:spPr>
          <a:xfrm>
            <a:off x="8012113" y="1854200"/>
            <a:ext cx="36401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Principaux bénéfices pour les personnes mentorées</a:t>
            </a: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Amélioration de leur développement professionnel (36%)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Meilleure compréhension de la culture organisationnelle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(30%)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Développement de nouvelles perspectives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(30%)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Amélioration de leur développement personnel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(24%)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prstClr val="black"/>
                </a:solidFill>
                <a:latin typeface="Arial"/>
                <a:ea typeface="+mn-ea"/>
              </a:rPr>
              <a:t>Expansion de leur réseau </a:t>
            </a:r>
            <a:r>
              <a:rPr lang="fr-CA" b="1" dirty="0">
                <a:solidFill>
                  <a:prstClr val="black"/>
                </a:solidFill>
                <a:latin typeface="Arial"/>
                <a:ea typeface="+mn-ea"/>
              </a:rPr>
              <a:t>(23%)</a:t>
            </a:r>
          </a:p>
        </p:txBody>
      </p:sp>
      <p:sp>
        <p:nvSpPr>
          <p:cNvPr id="32776" name="ZoneTexte 19">
            <a:extLst>
              <a:ext uri="{FF2B5EF4-FFF2-40B4-BE49-F238E27FC236}">
                <a16:creationId xmlns:a16="http://schemas.microsoft.com/office/drawing/2014/main" id="{7261A91F-38CE-CDF3-4BC2-80DBC4AC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6237288"/>
            <a:ext cx="10807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Chouinard, Yvon (2023) </a:t>
            </a:r>
            <a:r>
              <a:rPr lang="fr-FR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L’apport du mentorat,</a:t>
            </a:r>
            <a:r>
              <a:rPr lang="en-US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 Revue Mentorat Québec</a:t>
            </a:r>
            <a:endParaRPr lang="fr-CA" altLang="fr-FR" sz="14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4">
            <a:extLst>
              <a:ext uri="{FF2B5EF4-FFF2-40B4-BE49-F238E27FC236}">
                <a16:creationId xmlns:a16="http://schemas.microsoft.com/office/drawing/2014/main" id="{1DACCA01-5BA9-9CBD-3000-831FB75A2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0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48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2- Les rôles et responsabilités</a:t>
            </a:r>
            <a:endParaRPr lang="ko-KR" altLang="en-US" sz="4800" b="1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60D7CAB-C628-6CF5-EBBE-13328AD74CE2}"/>
              </a:ext>
            </a:extLst>
          </p:cNvPr>
          <p:cNvGraphicFramePr>
            <a:graphicFrameLocks noGrp="1"/>
          </p:cNvGraphicFramePr>
          <p:nvPr/>
        </p:nvGraphicFramePr>
        <p:xfrm>
          <a:off x="592138" y="1103313"/>
          <a:ext cx="11120437" cy="483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684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TYPE D’ACCOMPAGNEMENT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DESCRIPTION DE L’APPROCHE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OBSERVATIONS SUR LA PRATIQUE</a:t>
                      </a:r>
                      <a:endParaRPr lang="fr-FR" sz="1100" b="0" i="0" u="none" strike="noStrike" baseline="0" dirty="0">
                        <a:solidFill>
                          <a:srgbClr val="21212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18"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MENTORAT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NATUREL/INFORMEL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Ne fait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pas l’objet d’un programme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structuré. La dyade est créée en fonction des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intérêts réciproques et des affinités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entre deux personnes, soit en milieu de travail ou à l’extérieur.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Bénéfices limités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pour l’organisation. La relation </a:t>
                      </a:r>
                      <a:r>
                        <a:rPr lang="fr-FR" sz="1100" b="0" i="0" u="none" strike="noStrike" baseline="0" dirty="0" err="1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mentorale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 se déroule en dehors de tout suivi structuré par l’organisation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53">
                <a:tc>
                  <a:txBody>
                    <a:bodyPr/>
                    <a:lstStyle/>
                    <a:p>
                      <a:r>
                        <a:rPr lang="fr-FR" sz="20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???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Moyen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d’améliorer la performance d’une organisation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 Le but de l’accompagnement est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d’améliorer ses connaissances et ses habiletés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ainsi que de le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sensibiliser à son savoir-être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Efficacité et utilité plus grandes pour l’organisation. Le programme fait généralement l’objet d’une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coordination interne qui assure le jumelage des personnes mentors et des personnes mentorés, leur formation, le suivi des relations </a:t>
                      </a:r>
                      <a:r>
                        <a:rPr lang="fr-FR" sz="1100" b="1" i="0" u="none" strike="noStrike" baseline="0" dirty="0" err="1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mentorales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 qui ont une durée déterminée, et l’évaluation du programme.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586">
                <a:tc>
                  <a:txBody>
                    <a:bodyPr/>
                    <a:lstStyle/>
                    <a:p>
                      <a:r>
                        <a:rPr lang="fr-FR" sz="20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???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Partenariat avec un collègue (coaché) dans le cadre d’un processus de réflexion structuré qui </a:t>
                      </a:r>
                      <a:r>
                        <a:rPr lang="fr-FR" sz="1100" b="1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l’inspire à maximiser son potentiel</a:t>
                      </a:r>
                      <a:r>
                        <a:rPr lang="fr-FR" sz="1100" b="0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Le coach utilise des techniques comme l’écoute active et le questionnement afin de faire émerger chez l’individu les </a:t>
                      </a:r>
                      <a:r>
                        <a:rPr lang="fr-FR" sz="1100" b="1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solutions pertinentes à sa situation</a:t>
                      </a:r>
                      <a:r>
                        <a:rPr lang="fr-FR" sz="1100" b="0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	</a:t>
                      </a:r>
                    </a:p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Le </a:t>
                      </a:r>
                      <a:r>
                        <a:rPr lang="fr-FR" sz="1100" b="0" i="1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coach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connaît bien l’organisation. Mais il fait aussi face à des défis comme la méfiance des </a:t>
                      </a:r>
                      <a:r>
                        <a:rPr lang="fr-FR" sz="1100" b="0" i="1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coachés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par rapport au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respect de la confidentialité, et le risque de tomber dans le mode conseil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18"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CONSEIL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Le conseiller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guide quelqu’un dans sa conduite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 Il en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sait plus que son client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, mais est ouvert à la discussion afin que le client puisse prendre sa décision.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Le conseiller peut être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psychologue, médiateur, facilitateur,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etc.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18">
                <a:tc>
                  <a:txBody>
                    <a:bodyPr/>
                    <a:lstStyle/>
                    <a:p>
                      <a:r>
                        <a:rPr lang="fr-FR" sz="20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???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Relation d’aide lorsque des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problèmes personnels ou interpersonnels spécifiques empêchent une personne de fonctionner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normalement.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Fait habituellement partie du programme d’aide aux employés(PAE). Dispensé par un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spécialiste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 tel un psychologue ou un psychothérapeute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COMPAGNONNAGE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Association entre membres d’un même métier ou d’une même profession aux fins de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transmission des connaissances et d’assistance mutuelle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 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endParaRPr lang="fr-CA" sz="1800" dirty="0"/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2" name="Espace réservé du texte 1">
            <a:extLst>
              <a:ext uri="{FF2B5EF4-FFF2-40B4-BE49-F238E27FC236}">
                <a16:creationId xmlns:a16="http://schemas.microsoft.com/office/drawing/2014/main" id="{BFFA16E0-9BDA-34B6-7919-ACB023D492BC}"/>
              </a:ext>
            </a:extLst>
          </p:cNvPr>
          <p:cNvSpPr txBox="1">
            <a:spLocks/>
          </p:cNvSpPr>
          <p:nvPr/>
        </p:nvSpPr>
        <p:spPr bwMode="auto">
          <a:xfrm>
            <a:off x="323850" y="339725"/>
            <a:ext cx="11572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altLang="fr-FR" sz="2800">
                <a:solidFill>
                  <a:srgbClr val="005FD4"/>
                </a:solidFill>
                <a:ea typeface="Arial Unicode MS"/>
                <a:cs typeface="Arial Unicode MS"/>
              </a:rPr>
              <a:t> </a:t>
            </a:r>
            <a:r>
              <a:rPr lang="fr-CA" altLang="fr-FR" sz="4400">
                <a:solidFill>
                  <a:srgbClr val="005FD4"/>
                </a:solidFill>
                <a:ea typeface="Arial Unicode MS"/>
                <a:cs typeface="Arial Unicode MS"/>
              </a:rPr>
              <a:t>Les distinctions</a:t>
            </a:r>
            <a:endParaRPr lang="fr-CA" altLang="fr-FR" sz="2800">
              <a:solidFill>
                <a:srgbClr val="005FD4"/>
              </a:solidFill>
              <a:ea typeface="Arial Unicode MS"/>
              <a:cs typeface="Arial Unicode MS"/>
            </a:endParaRPr>
          </a:p>
        </p:txBody>
      </p:sp>
      <p:sp>
        <p:nvSpPr>
          <p:cNvPr id="34853" name="ZoneTexte 4">
            <a:extLst>
              <a:ext uri="{FF2B5EF4-FFF2-40B4-BE49-F238E27FC236}">
                <a16:creationId xmlns:a16="http://schemas.microsoft.com/office/drawing/2014/main" id="{D9E2040B-C4C9-4FA1-22AF-F20FE46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61100"/>
            <a:ext cx="1135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1200" i="1">
                <a:solidFill>
                  <a:srgbClr val="000000"/>
                </a:solidFill>
                <a:ea typeface="Arial Unicode MS"/>
                <a:cs typeface="Arial Unicode MS"/>
              </a:rPr>
              <a:t>Extrait et adaptation d’un texte disponible à cette adresse: https://carrefourrh.org/ressources/revue-rh/archives/l-accompagnement-la-nebuleuse-des-nouvelles-pratiques-de-developpement-des-personnes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AEB44E29-5D3D-2F34-FA8D-CD95141808CC}"/>
              </a:ext>
            </a:extLst>
          </p:cNvPr>
          <p:cNvGraphicFramePr>
            <a:graphicFrameLocks noGrp="1"/>
          </p:cNvGraphicFramePr>
          <p:nvPr/>
        </p:nvGraphicFramePr>
        <p:xfrm>
          <a:off x="592138" y="1103313"/>
          <a:ext cx="11120437" cy="483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684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TYPE D’ACCOMPAGNEMENT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DESCRIPTION DE L’APPROCHE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OBSERVATIONS SUR LA PRATIQUE</a:t>
                      </a:r>
                      <a:endParaRPr lang="fr-FR" sz="1100" b="0" i="0" u="none" strike="noStrike" baseline="0" dirty="0">
                        <a:solidFill>
                          <a:srgbClr val="21212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18"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MENTORAT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NATUREL/INFORMEL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Ne fait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pas l’objet d’un programme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structuré. La dyade est créée en fonction des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intérêts réciproques et des affinités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entre deux personnes, soit en milieu de travail ou à l’extérieur.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Bénéfices limités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pour l’organisation. La relation </a:t>
                      </a:r>
                      <a:r>
                        <a:rPr lang="fr-FR" sz="1100" b="0" i="0" u="none" strike="noStrike" baseline="0" dirty="0" err="1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mentorale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 se déroule en dehors de tout suivi structuré par l’organisation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53"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MENTORAT </a:t>
                      </a:r>
                      <a:r>
                        <a:rPr lang="fr-FR" sz="1100" b="1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STRUCTURÉ/FORMEL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Moyen </a:t>
                      </a:r>
                      <a:r>
                        <a:rPr lang="fr-FR" sz="1100" b="1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d’améliorer la performance d’une organisation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 Le but de l’accompagnement est </a:t>
                      </a:r>
                      <a:r>
                        <a:rPr lang="fr-FR" sz="1100" b="1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d’améliorer ses connaissances et ses habiletés </a:t>
                      </a:r>
                      <a:r>
                        <a:rPr lang="fr-FR" sz="1100" b="0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ainsi que de le </a:t>
                      </a:r>
                      <a:r>
                        <a:rPr lang="fr-FR" sz="1100" b="1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sensibiliser à son savoir-être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Efficacité et utilité plus grandes pour l’organisation. Le programme fait généralement l’objet d’une </a:t>
                      </a:r>
                      <a:r>
                        <a:rPr lang="fr-FR" sz="1100" b="1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coordination interne qui assure le jumelage des personnes mentors et des personnes mentorés, leur formation, le suivi des relations </a:t>
                      </a:r>
                      <a:r>
                        <a:rPr lang="fr-FR" sz="1100" b="1" i="0" u="none" strike="noStrike" baseline="0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mentorales</a:t>
                      </a:r>
                      <a:r>
                        <a:rPr lang="fr-FR" sz="1100" b="1" i="0" u="none" strike="noStrike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 qui ont une durée déterminée, et l’évaluation du programme.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586">
                <a:tc>
                  <a:txBody>
                    <a:bodyPr/>
                    <a:lstStyle/>
                    <a:p>
                      <a:r>
                        <a:rPr lang="fr-FR" sz="1100" b="1" i="1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COACHING </a:t>
                      </a:r>
                      <a:r>
                        <a:rPr lang="fr-FR" sz="11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INDIVIDUEL INTERNE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Partenariat avec un collègue (coaché) dans le cadre d’un processus de réflexion structuré qui </a:t>
                      </a:r>
                      <a:r>
                        <a:rPr lang="fr-FR" sz="1100" b="1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l’inspire à maximiser son potentiel</a:t>
                      </a:r>
                      <a:r>
                        <a:rPr lang="fr-FR" sz="1100" b="0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Le coach utilise des techniques comme l’écoute active et le questionnement afin de faire émerger chez l’individu les </a:t>
                      </a:r>
                      <a:r>
                        <a:rPr lang="fr-FR" sz="1100" b="1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solutions pertinentes à sa situation</a:t>
                      </a:r>
                      <a:r>
                        <a:rPr lang="fr-FR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100" b="0" i="0" u="none" strike="noStrike" kern="1200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Le </a:t>
                      </a:r>
                      <a:r>
                        <a:rPr lang="fr-FR" sz="1100" b="0" i="1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coach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connaît bien l’organisation. Mais il fait aussi face à des défis comme la méfiance des </a:t>
                      </a:r>
                      <a:r>
                        <a:rPr lang="fr-FR" sz="1100" b="0" i="1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coachés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par rapport au </a:t>
                      </a:r>
                      <a:r>
                        <a:rPr lang="fr-FR" sz="1100" b="1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respect de la confidentialité, et le risque de tomber dans le mode conseil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18"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CONSEIL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Le conseiller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guide quelqu’un dans sa conduite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 Il en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sait plus que son client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, mais est ouvert à la discussion afin que le client puisse prendre sa décision.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Le conseiller peut être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psychologue, médiateur, facilitateur,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etc.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18"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RELATION D’AIDE</a:t>
                      </a:r>
                      <a:r>
                        <a:rPr lang="fr-FR" sz="11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(COUNSELING)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Relation d’aide lorsque des </a:t>
                      </a:r>
                      <a:r>
                        <a:rPr lang="fr-FR" sz="1100" b="1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problèmes personnels ou interpersonnels spécifiques empêchent une personne de fonctionner 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normalement.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Fait habituellement partie du programme d’aide aux employés(PAE). Dispensé par un </a:t>
                      </a:r>
                      <a:r>
                        <a:rPr lang="fr-FR" sz="1100" b="1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spécialiste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 tel un </a:t>
                      </a:r>
                      <a:r>
                        <a:rPr lang="fr-FR" sz="1100" b="0" i="0" u="none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psychologue ou un psychothérapeute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COMPAGNONNAGE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	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Association entre membres d’un même métier ou d’une même profession aux fins de </a:t>
                      </a:r>
                      <a:r>
                        <a:rPr lang="fr-FR" sz="1100" b="1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transmission des connaissances et d’assistance mutuelle</a:t>
                      </a:r>
                      <a:r>
                        <a:rPr lang="fr-FR" sz="1100" b="0" i="0" u="none" strike="noStrike" baseline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</a:rPr>
                        <a:t>. 	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endParaRPr lang="fr-CA" sz="1800" dirty="0"/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76" name="Espace réservé du texte 1">
            <a:extLst>
              <a:ext uri="{FF2B5EF4-FFF2-40B4-BE49-F238E27FC236}">
                <a16:creationId xmlns:a16="http://schemas.microsoft.com/office/drawing/2014/main" id="{B1CD6F3E-B402-1464-28A7-E1F391AF7E26}"/>
              </a:ext>
            </a:extLst>
          </p:cNvPr>
          <p:cNvSpPr txBox="1">
            <a:spLocks/>
          </p:cNvSpPr>
          <p:nvPr/>
        </p:nvSpPr>
        <p:spPr bwMode="auto">
          <a:xfrm>
            <a:off x="323850" y="339725"/>
            <a:ext cx="11572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altLang="fr-FR" sz="2800">
                <a:solidFill>
                  <a:srgbClr val="005FD4"/>
                </a:solidFill>
                <a:ea typeface="Arial Unicode MS"/>
                <a:cs typeface="Arial Unicode MS"/>
              </a:rPr>
              <a:t> </a:t>
            </a:r>
            <a:r>
              <a:rPr lang="fr-CA" altLang="fr-FR" sz="4400">
                <a:solidFill>
                  <a:srgbClr val="005FD4"/>
                </a:solidFill>
                <a:ea typeface="Arial Unicode MS"/>
                <a:cs typeface="Arial Unicode MS"/>
              </a:rPr>
              <a:t>Les distinctions</a:t>
            </a:r>
            <a:endParaRPr lang="fr-CA" altLang="fr-FR" sz="2800">
              <a:solidFill>
                <a:srgbClr val="005FD4"/>
              </a:solidFill>
              <a:ea typeface="Arial Unicode MS"/>
              <a:cs typeface="Arial Unicode MS"/>
            </a:endParaRPr>
          </a:p>
        </p:txBody>
      </p:sp>
      <p:sp>
        <p:nvSpPr>
          <p:cNvPr id="35877" name="ZoneTexte 4">
            <a:extLst>
              <a:ext uri="{FF2B5EF4-FFF2-40B4-BE49-F238E27FC236}">
                <a16:creationId xmlns:a16="http://schemas.microsoft.com/office/drawing/2014/main" id="{03A261F4-2884-B5E7-5EB1-85617BCB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61100"/>
            <a:ext cx="1135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1200" i="1">
                <a:solidFill>
                  <a:srgbClr val="000000"/>
                </a:solidFill>
                <a:ea typeface="Arial Unicode MS"/>
                <a:cs typeface="Arial Unicode MS"/>
              </a:rPr>
              <a:t>Extrait et adaptation d’un texte disponible à cette adresse: https://carrefourrh.org/ressources/revue-rh/archives/l-accompagnement-la-nebuleuse-des-nouvelles-pratiques-de-developpement-des-personnes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DB6E7-9CEE-9AB7-C0C2-64EE48D0D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Un </a:t>
            </a:r>
            <a:r>
              <a:rPr lang="en-US" dirty="0" err="1">
                <a:solidFill>
                  <a:schemeClr val="accent3"/>
                </a:solidFill>
              </a:rPr>
              <a:t>comportement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éthique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73EF8-00D1-FF04-9B5D-32002BF8AD10}"/>
              </a:ext>
            </a:extLst>
          </p:cNvPr>
          <p:cNvSpPr txBox="1"/>
          <p:nvPr/>
        </p:nvSpPr>
        <p:spPr bwMode="auto">
          <a:xfrm>
            <a:off x="9480550" y="4908550"/>
            <a:ext cx="1797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rPr>
              <a:t>Un </a:t>
            </a:r>
            <a:r>
              <a:rPr lang="en-US" altLang="ko-KR" b="1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rPr>
              <a:t>modèle</a:t>
            </a:r>
            <a:endParaRPr lang="ko-KR" altLang="en-US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36868" name="Group 60">
            <a:extLst>
              <a:ext uri="{FF2B5EF4-FFF2-40B4-BE49-F238E27FC236}">
                <a16:creationId xmlns:a16="http://schemas.microsoft.com/office/drawing/2014/main" id="{0713921F-D5B4-015E-1175-4CC758D316AF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4908550"/>
            <a:ext cx="1814512" cy="554038"/>
            <a:chOff x="3017860" y="4283321"/>
            <a:chExt cx="1890848" cy="554171"/>
          </a:xfrm>
        </p:grpSpPr>
        <p:sp>
          <p:nvSpPr>
            <p:cNvPr id="36899" name="TextBox 6">
              <a:extLst>
                <a:ext uri="{FF2B5EF4-FFF2-40B4-BE49-F238E27FC236}">
                  <a16:creationId xmlns:a16="http://schemas.microsoft.com/office/drawing/2014/main" id="{8640757D-33E7-A8F8-C5AA-D223E6E89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856" y="4560314"/>
              <a:ext cx="1886852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/>
              <a:r>
                <a:rPr lang="en-US" altLang="ko-KR" sz="12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rgbClr val="595959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80245-207F-D5EF-23A1-2BBBAA1AF5E9}"/>
                </a:ext>
              </a:extLst>
            </p:cNvPr>
            <p:cNvSpPr txBox="1"/>
            <p:nvPr/>
          </p:nvSpPr>
          <p:spPr>
            <a:xfrm>
              <a:off x="3017860" y="4283321"/>
              <a:ext cx="1870997" cy="369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err="1">
                  <a:solidFill>
                    <a:srgbClr val="1ED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Confidentialité</a:t>
              </a:r>
              <a:endParaRPr lang="ko-KR" altLang="en-US" b="1" dirty="0">
                <a:solidFill>
                  <a:srgbClr val="1ED0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FC10EC-5968-F773-567B-9D7113A8BE75}"/>
              </a:ext>
            </a:extLst>
          </p:cNvPr>
          <p:cNvSpPr txBox="1"/>
          <p:nvPr/>
        </p:nvSpPr>
        <p:spPr bwMode="auto">
          <a:xfrm>
            <a:off x="3222625" y="4025900"/>
            <a:ext cx="1797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BD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rPr>
              <a:t>Égalité</a:t>
            </a:r>
            <a:endParaRPr lang="ko-KR" altLang="en-US" b="1" dirty="0">
              <a:solidFill>
                <a:srgbClr val="00BD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E68EC-DAB3-7F55-DC0C-3077604A0FA2}"/>
              </a:ext>
            </a:extLst>
          </p:cNvPr>
          <p:cNvSpPr txBox="1"/>
          <p:nvPr/>
        </p:nvSpPr>
        <p:spPr bwMode="auto">
          <a:xfrm>
            <a:off x="5229225" y="4641850"/>
            <a:ext cx="1825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rgbClr val="1ED0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rPr>
              <a:t>Limites</a:t>
            </a:r>
            <a:endParaRPr lang="ko-KR" altLang="en-US" b="1" dirty="0">
              <a:solidFill>
                <a:srgbClr val="1ED0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6BF40-0A21-1F3F-BF1C-F5839A9427AE}"/>
              </a:ext>
            </a:extLst>
          </p:cNvPr>
          <p:cNvSpPr txBox="1"/>
          <p:nvPr/>
        </p:nvSpPr>
        <p:spPr bwMode="auto">
          <a:xfrm>
            <a:off x="7404100" y="4025900"/>
            <a:ext cx="1797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1C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rPr>
              <a:t>Rigueur</a:t>
            </a:r>
            <a:endParaRPr lang="ko-KR" altLang="en-US" b="1" dirty="0">
              <a:solidFill>
                <a:srgbClr val="1C8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36872" name="그룹 42">
            <a:extLst>
              <a:ext uri="{FF2B5EF4-FFF2-40B4-BE49-F238E27FC236}">
                <a16:creationId xmlns:a16="http://schemas.microsoft.com/office/drawing/2014/main" id="{52FA9D87-3416-34A3-F449-E3A96E9DBB2E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1765300"/>
            <a:ext cx="10156825" cy="2778125"/>
            <a:chOff x="1116464" y="1591421"/>
            <a:chExt cx="10155941" cy="2778607"/>
          </a:xfrm>
        </p:grpSpPr>
        <p:grpSp>
          <p:nvGrpSpPr>
            <p:cNvPr id="36884" name="Group 72">
              <a:extLst>
                <a:ext uri="{FF2B5EF4-FFF2-40B4-BE49-F238E27FC236}">
                  <a16:creationId xmlns:a16="http://schemas.microsoft.com/office/drawing/2014/main" id="{637FF4C5-7EFA-101F-CEE7-02A8CEB5D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464" y="2574013"/>
              <a:ext cx="1705060" cy="1796015"/>
              <a:chOff x="1046128" y="2903197"/>
              <a:chExt cx="1705060" cy="1796015"/>
            </a:xfrm>
          </p:grpSpPr>
          <p:sp>
            <p:nvSpPr>
              <p:cNvPr id="19" name="Oval 73">
                <a:extLst>
                  <a:ext uri="{FF2B5EF4-FFF2-40B4-BE49-F238E27FC236}">
                    <a16:creationId xmlns:a16="http://schemas.microsoft.com/office/drawing/2014/main" id="{13B8AE00-6F14-A61A-682C-284331A6B96E}"/>
                  </a:ext>
                </a:extLst>
              </p:cNvPr>
              <p:cNvSpPr/>
              <p:nvPr/>
            </p:nvSpPr>
            <p:spPr>
              <a:xfrm>
                <a:off x="1046128" y="3066978"/>
                <a:ext cx="1633396" cy="16322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74">
                <a:extLst>
                  <a:ext uri="{FF2B5EF4-FFF2-40B4-BE49-F238E27FC236}">
                    <a16:creationId xmlns:a16="http://schemas.microsoft.com/office/drawing/2014/main" id="{339E9CB7-796B-F2EA-7625-8D5EA13F8931}"/>
                  </a:ext>
                </a:extLst>
              </p:cNvPr>
              <p:cNvSpPr/>
              <p:nvPr/>
            </p:nvSpPr>
            <p:spPr>
              <a:xfrm>
                <a:off x="1939813" y="2903438"/>
                <a:ext cx="811142" cy="8113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885" name="Group 75">
              <a:extLst>
                <a:ext uri="{FF2B5EF4-FFF2-40B4-BE49-F238E27FC236}">
                  <a16:creationId xmlns:a16="http://schemas.microsoft.com/office/drawing/2014/main" id="{ECBA1C53-BF64-8EC0-AA61-702069C9D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4998" y="1591422"/>
              <a:ext cx="1730833" cy="1879719"/>
              <a:chOff x="3124662" y="1920606"/>
              <a:chExt cx="1730833" cy="1879719"/>
            </a:xfrm>
          </p:grpSpPr>
          <p:sp>
            <p:nvSpPr>
              <p:cNvPr id="22" name="Oval 76">
                <a:extLst>
                  <a:ext uri="{FF2B5EF4-FFF2-40B4-BE49-F238E27FC236}">
                    <a16:creationId xmlns:a16="http://schemas.microsoft.com/office/drawing/2014/main" id="{6C382E1E-6002-23CB-4B84-B63061DA13FC}"/>
                  </a:ext>
                </a:extLst>
              </p:cNvPr>
              <p:cNvSpPr/>
              <p:nvPr/>
            </p:nvSpPr>
            <p:spPr>
              <a:xfrm>
                <a:off x="3123985" y="2166711"/>
                <a:ext cx="1633395" cy="16338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77">
                <a:extLst>
                  <a:ext uri="{FF2B5EF4-FFF2-40B4-BE49-F238E27FC236}">
                    <a16:creationId xmlns:a16="http://schemas.microsoft.com/office/drawing/2014/main" id="{A4FD2093-7124-0DBE-1594-A2201BB2325D}"/>
                  </a:ext>
                </a:extLst>
              </p:cNvPr>
              <p:cNvSpPr/>
              <p:nvPr/>
            </p:nvSpPr>
            <p:spPr>
              <a:xfrm>
                <a:off x="4044655" y="1920605"/>
                <a:ext cx="811141" cy="811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886" name="Group 78">
              <a:extLst>
                <a:ext uri="{FF2B5EF4-FFF2-40B4-BE49-F238E27FC236}">
                  <a16:creationId xmlns:a16="http://schemas.microsoft.com/office/drawing/2014/main" id="{EFA3EEDD-C5C9-2C90-1F7A-3BD28CAE2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5170" y="2574014"/>
              <a:ext cx="1771861" cy="1796014"/>
              <a:chOff x="5204834" y="2903198"/>
              <a:chExt cx="1771861" cy="1796014"/>
            </a:xfrm>
          </p:grpSpPr>
          <p:sp>
            <p:nvSpPr>
              <p:cNvPr id="25" name="Oval 79">
                <a:extLst>
                  <a:ext uri="{FF2B5EF4-FFF2-40B4-BE49-F238E27FC236}">
                    <a16:creationId xmlns:a16="http://schemas.microsoft.com/office/drawing/2014/main" id="{EC2C2A18-9A2F-2BA0-54C9-8C3EB96EFCA0}"/>
                  </a:ext>
                </a:extLst>
              </p:cNvPr>
              <p:cNvSpPr/>
              <p:nvPr/>
            </p:nvSpPr>
            <p:spPr>
              <a:xfrm>
                <a:off x="5205016" y="3066978"/>
                <a:ext cx="1633396" cy="16322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80">
                <a:extLst>
                  <a:ext uri="{FF2B5EF4-FFF2-40B4-BE49-F238E27FC236}">
                    <a16:creationId xmlns:a16="http://schemas.microsoft.com/office/drawing/2014/main" id="{5BF06422-CA6B-6074-9734-4C0C6BA953DD}"/>
                  </a:ext>
                </a:extLst>
              </p:cNvPr>
              <p:cNvSpPr/>
              <p:nvPr/>
            </p:nvSpPr>
            <p:spPr>
              <a:xfrm>
                <a:off x="6165371" y="2903438"/>
                <a:ext cx="811142" cy="8113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887" name="Group 81">
              <a:extLst>
                <a:ext uri="{FF2B5EF4-FFF2-40B4-BE49-F238E27FC236}">
                  <a16:creationId xmlns:a16="http://schemas.microsoft.com/office/drawing/2014/main" id="{1DAF1B46-B44E-1A9B-8DD9-9F247B3D0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9497" y="2574014"/>
              <a:ext cx="1822908" cy="1796014"/>
              <a:chOff x="9379161" y="2903198"/>
              <a:chExt cx="1822908" cy="1796014"/>
            </a:xfrm>
          </p:grpSpPr>
          <p:sp>
            <p:nvSpPr>
              <p:cNvPr id="28" name="Oval 82">
                <a:extLst>
                  <a:ext uri="{FF2B5EF4-FFF2-40B4-BE49-F238E27FC236}">
                    <a16:creationId xmlns:a16="http://schemas.microsoft.com/office/drawing/2014/main" id="{890737BF-9920-C1EA-A5FA-E6BF047D301B}"/>
                  </a:ext>
                </a:extLst>
              </p:cNvPr>
              <p:cNvSpPr/>
              <p:nvPr/>
            </p:nvSpPr>
            <p:spPr>
              <a:xfrm>
                <a:off x="9379778" y="3066978"/>
                <a:ext cx="1631808" cy="16322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83">
                <a:extLst>
                  <a:ext uri="{FF2B5EF4-FFF2-40B4-BE49-F238E27FC236}">
                    <a16:creationId xmlns:a16="http://schemas.microsoft.com/office/drawing/2014/main" id="{6DC20A9E-40BF-A393-8FAB-B0AFDEA783B9}"/>
                  </a:ext>
                </a:extLst>
              </p:cNvPr>
              <p:cNvSpPr/>
              <p:nvPr/>
            </p:nvSpPr>
            <p:spPr>
              <a:xfrm>
                <a:off x="10390928" y="2903438"/>
                <a:ext cx="811141" cy="8113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888" name="Group 84">
              <a:extLst>
                <a:ext uri="{FF2B5EF4-FFF2-40B4-BE49-F238E27FC236}">
                  <a16:creationId xmlns:a16="http://schemas.microsoft.com/office/drawing/2014/main" id="{78D5ACBA-D726-5B5D-654E-A9F0BD17D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5343" y="1591421"/>
              <a:ext cx="1747322" cy="1879720"/>
              <a:chOff x="7285007" y="1920605"/>
              <a:chExt cx="1747322" cy="1879720"/>
            </a:xfrm>
          </p:grpSpPr>
          <p:sp>
            <p:nvSpPr>
              <p:cNvPr id="31" name="Oval 85">
                <a:extLst>
                  <a:ext uri="{FF2B5EF4-FFF2-40B4-BE49-F238E27FC236}">
                    <a16:creationId xmlns:a16="http://schemas.microsoft.com/office/drawing/2014/main" id="{DC3E0174-B3F3-8350-917F-4D80F056927E}"/>
                  </a:ext>
                </a:extLst>
              </p:cNvPr>
              <p:cNvSpPr/>
              <p:nvPr/>
            </p:nvSpPr>
            <p:spPr>
              <a:xfrm>
                <a:off x="7284460" y="2166711"/>
                <a:ext cx="1633396" cy="16338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86">
                <a:extLst>
                  <a:ext uri="{FF2B5EF4-FFF2-40B4-BE49-F238E27FC236}">
                    <a16:creationId xmlns:a16="http://schemas.microsoft.com/office/drawing/2014/main" id="{9B7D42EA-9A89-4C1D-DBA6-9A8BAC3B0CCB}"/>
                  </a:ext>
                </a:extLst>
              </p:cNvPr>
              <p:cNvSpPr/>
              <p:nvPr/>
            </p:nvSpPr>
            <p:spPr>
              <a:xfrm>
                <a:off x="8221004" y="1920605"/>
                <a:ext cx="811142" cy="8113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6873" name="Graphique 46" descr="Vieille clé avec un remplissage uni">
            <a:extLst>
              <a:ext uri="{FF2B5EF4-FFF2-40B4-BE49-F238E27FC236}">
                <a16:creationId xmlns:a16="http://schemas.microsoft.com/office/drawing/2014/main" id="{AC5FEAF9-2213-E8A5-D855-48149BFB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389313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Graphique 48" descr="Œil avec un remplissage uni">
            <a:extLst>
              <a:ext uri="{FF2B5EF4-FFF2-40B4-BE49-F238E27FC236}">
                <a16:creationId xmlns:a16="http://schemas.microsoft.com/office/drawing/2014/main" id="{7AB641F4-196F-E73D-A780-B0A7FBEFF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38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ZoneTexte 49">
            <a:extLst>
              <a:ext uri="{FF2B5EF4-FFF2-40B4-BE49-F238E27FC236}">
                <a16:creationId xmlns:a16="http://schemas.microsoft.com/office/drawing/2014/main" id="{F5672334-F2B4-480F-2D60-CCDD8995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2847975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36876" name="ZoneTexte 50">
            <a:extLst>
              <a:ext uri="{FF2B5EF4-FFF2-40B4-BE49-F238E27FC236}">
                <a16:creationId xmlns:a16="http://schemas.microsoft.com/office/drawing/2014/main" id="{0115CE62-31B4-D7AC-3061-727A22241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841500"/>
            <a:ext cx="374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2</a:t>
            </a:r>
          </a:p>
        </p:txBody>
      </p:sp>
      <p:sp>
        <p:nvSpPr>
          <p:cNvPr id="36877" name="ZoneTexte 51">
            <a:extLst>
              <a:ext uri="{FF2B5EF4-FFF2-40B4-BE49-F238E27FC236}">
                <a16:creationId xmlns:a16="http://schemas.microsoft.com/office/drawing/2014/main" id="{2079143D-5416-4185-3D5F-DB299CAA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52738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3</a:t>
            </a:r>
          </a:p>
        </p:txBody>
      </p:sp>
      <p:sp>
        <p:nvSpPr>
          <p:cNvPr id="36878" name="ZoneTexte 52">
            <a:extLst>
              <a:ext uri="{FF2B5EF4-FFF2-40B4-BE49-F238E27FC236}">
                <a16:creationId xmlns:a16="http://schemas.microsoft.com/office/drawing/2014/main" id="{421A8F48-49E5-891C-9760-02FC6158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5950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4</a:t>
            </a:r>
          </a:p>
        </p:txBody>
      </p:sp>
      <p:sp>
        <p:nvSpPr>
          <p:cNvPr id="36879" name="ZoneTexte 53">
            <a:extLst>
              <a:ext uri="{FF2B5EF4-FFF2-40B4-BE49-F238E27FC236}">
                <a16:creationId xmlns:a16="http://schemas.microsoft.com/office/drawing/2014/main" id="{B4B0F8A8-8811-B9AC-3530-CEC8B23B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5475" y="2843213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FFFFFF"/>
                </a:solidFill>
                <a:ea typeface="Arial Unicode MS"/>
                <a:cs typeface="Arial Unicode MS"/>
              </a:rPr>
              <a:t>5</a:t>
            </a:r>
          </a:p>
        </p:txBody>
      </p:sp>
      <p:pic>
        <p:nvPicPr>
          <p:cNvPr id="36880" name="Graphique 55" descr="Transférer avec un remplissage uni">
            <a:extLst>
              <a:ext uri="{FF2B5EF4-FFF2-40B4-BE49-F238E27FC236}">
                <a16:creationId xmlns:a16="http://schemas.microsoft.com/office/drawing/2014/main" id="{F47CAEFF-99AC-9E86-02AC-50F822AD4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38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Graphique 57" descr="Barrière avec un remplissage uni">
            <a:extLst>
              <a:ext uri="{FF2B5EF4-FFF2-40B4-BE49-F238E27FC236}">
                <a16:creationId xmlns:a16="http://schemas.microsoft.com/office/drawing/2014/main" id="{A755DAAE-4CE7-59C2-805C-D74A86EF4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3543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Graphique 59" descr="Mille avec un remplissage uni">
            <a:extLst>
              <a:ext uri="{FF2B5EF4-FFF2-40B4-BE49-F238E27FC236}">
                <a16:creationId xmlns:a16="http://schemas.microsoft.com/office/drawing/2014/main" id="{52E91694-E9F6-822E-33A5-ED78E0A94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3294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ZoneTexte 60">
            <a:extLst>
              <a:ext uri="{FF2B5EF4-FFF2-40B4-BE49-F238E27FC236}">
                <a16:creationId xmlns:a16="http://schemas.microsoft.com/office/drawing/2014/main" id="{97989686-0BE6-9F66-2220-6663407EF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50"/>
            <a:ext cx="8804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fr-FR" sz="11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Chouinard, Yvon (2023) </a:t>
            </a:r>
            <a:r>
              <a:rPr lang="fr-FR" altLang="fr-FR" sz="11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Comment réussir la transition de mentoré à mentor,</a:t>
            </a:r>
            <a:r>
              <a:rPr lang="en-US" altLang="fr-FR" sz="11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 Revue Mentorat Québec</a:t>
            </a:r>
            <a:endParaRPr lang="fr-CA" altLang="fr-FR" sz="11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5456A9-0BBB-35AC-3DF7-226C009C2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Un </a:t>
            </a:r>
            <a:r>
              <a:rPr lang="en-US" dirty="0" err="1">
                <a:solidFill>
                  <a:schemeClr val="accent3"/>
                </a:solidFill>
              </a:rPr>
              <a:t>comportement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éthique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37891" name="Group 45">
            <a:extLst>
              <a:ext uri="{FF2B5EF4-FFF2-40B4-BE49-F238E27FC236}">
                <a16:creationId xmlns:a16="http://schemas.microsoft.com/office/drawing/2014/main" id="{D1BE5F5E-85FB-8774-F523-444033E5EFE3}"/>
              </a:ext>
            </a:extLst>
          </p:cNvPr>
          <p:cNvGrpSpPr>
            <a:grpSpLocks/>
          </p:cNvGrpSpPr>
          <p:nvPr/>
        </p:nvGrpSpPr>
        <p:grpSpPr bwMode="auto">
          <a:xfrm>
            <a:off x="9482138" y="4030663"/>
            <a:ext cx="1822450" cy="2949575"/>
            <a:chOff x="3017857" y="4052689"/>
            <a:chExt cx="1897460" cy="2952735"/>
          </a:xfrm>
        </p:grpSpPr>
        <p:sp>
          <p:nvSpPr>
            <p:cNvPr id="37931" name="TextBox 3">
              <a:extLst>
                <a:ext uri="{FF2B5EF4-FFF2-40B4-BE49-F238E27FC236}">
                  <a16:creationId xmlns:a16="http://schemas.microsoft.com/office/drawing/2014/main" id="{6454840D-C18D-495D-EF41-61F3A65AD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8465" y="4370734"/>
              <a:ext cx="1886852" cy="263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/>
              <a:r>
                <a:rPr lang="fr-FR" altLang="ko-KR" sz="15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C’est une des fonctions principales de la personne mentor de projeter des valeurs professionnelles </a:t>
              </a:r>
              <a:r>
                <a:rPr lang="fr-FR" altLang="ko-KR" sz="1500" b="1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dont le mentoré peut s’inspirer dans sa propre vie</a:t>
              </a:r>
              <a:r>
                <a:rPr lang="fr-FR" altLang="ko-KR" sz="15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. </a:t>
              </a:r>
              <a:endParaRPr lang="ko-KR" altLang="en-US" sz="1500">
                <a:solidFill>
                  <a:srgbClr val="595959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A17667-62D8-A7ED-7621-7F23C6D9FE0F}"/>
                </a:ext>
              </a:extLst>
            </p:cNvPr>
            <p:cNvSpPr txBox="1"/>
            <p:nvPr/>
          </p:nvSpPr>
          <p:spPr>
            <a:xfrm>
              <a:off x="3017857" y="4052689"/>
              <a:ext cx="1871015" cy="3702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Un </a:t>
              </a:r>
              <a:r>
                <a:rPr lang="en-US" altLang="ko-KR" b="1" dirty="0" err="1">
                  <a:solidFill>
                    <a:srgbClr val="5959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modèle</a:t>
              </a:r>
              <a:endParaRPr lang="ko-KR" altLang="en-US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892" name="Group 60">
            <a:extLst>
              <a:ext uri="{FF2B5EF4-FFF2-40B4-BE49-F238E27FC236}">
                <a16:creationId xmlns:a16="http://schemas.microsoft.com/office/drawing/2014/main" id="{B03BEEE5-32F3-96CA-0E49-9CCD186101D5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4908550"/>
            <a:ext cx="1814512" cy="1108075"/>
            <a:chOff x="3017859" y="4283314"/>
            <a:chExt cx="1890849" cy="1108533"/>
          </a:xfrm>
        </p:grpSpPr>
        <p:sp>
          <p:nvSpPr>
            <p:cNvPr id="37929" name="TextBox 6">
              <a:extLst>
                <a:ext uri="{FF2B5EF4-FFF2-40B4-BE49-F238E27FC236}">
                  <a16:creationId xmlns:a16="http://schemas.microsoft.com/office/drawing/2014/main" id="{BF5C80F7-21C1-0CD2-A07B-D432B783E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856" y="4560314"/>
              <a:ext cx="1886852" cy="83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/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La confidentialité des</a:t>
              </a:r>
              <a:r>
                <a:rPr lang="fr-FR" altLang="ko-KR" sz="1600" b="1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 entretiens </a:t>
              </a:r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est primordial</a:t>
              </a:r>
              <a:r>
                <a:rPr lang="en-US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. </a:t>
              </a:r>
              <a:endParaRPr lang="ko-KR" altLang="en-US" sz="1600">
                <a:solidFill>
                  <a:srgbClr val="595959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F75EA7-2EAF-2DBD-85D8-A44D7DD3443A}"/>
                </a:ext>
              </a:extLst>
            </p:cNvPr>
            <p:cNvSpPr txBox="1"/>
            <p:nvPr/>
          </p:nvSpPr>
          <p:spPr>
            <a:xfrm>
              <a:off x="3017859" y="4283314"/>
              <a:ext cx="1870998" cy="370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err="1">
                  <a:solidFill>
                    <a:srgbClr val="1ED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Confidentialité</a:t>
              </a:r>
              <a:endParaRPr lang="ko-KR" altLang="en-US" b="1" dirty="0">
                <a:solidFill>
                  <a:srgbClr val="1ED0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893" name="Group 63">
            <a:extLst>
              <a:ext uri="{FF2B5EF4-FFF2-40B4-BE49-F238E27FC236}">
                <a16:creationId xmlns:a16="http://schemas.microsoft.com/office/drawing/2014/main" id="{1D10CE24-6E87-A49D-4C6D-94F7FF967050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4025900"/>
            <a:ext cx="1816100" cy="2093913"/>
            <a:chOff x="3017859" y="4283314"/>
            <a:chExt cx="1890849" cy="2091266"/>
          </a:xfrm>
        </p:grpSpPr>
        <p:sp>
          <p:nvSpPr>
            <p:cNvPr id="37927" name="TextBox 9">
              <a:extLst>
                <a:ext uri="{FF2B5EF4-FFF2-40B4-BE49-F238E27FC236}">
                  <a16:creationId xmlns:a16="http://schemas.microsoft.com/office/drawing/2014/main" id="{0DF59520-AD21-E36A-2690-DB2DB21DA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856" y="4560313"/>
              <a:ext cx="1886852" cy="181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/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Même subtilement, la personne mentor ne doit exercer </a:t>
              </a:r>
              <a:r>
                <a:rPr lang="fr-FR" altLang="ko-KR" sz="1600" b="1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aucun pouvoir </a:t>
              </a:r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sur la personne mentorée</a:t>
              </a:r>
              <a:endParaRPr lang="ko-KR" altLang="en-US" sz="1600">
                <a:solidFill>
                  <a:srgbClr val="595959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98DFA-CD0A-113F-46F0-3366542725C6}"/>
                </a:ext>
              </a:extLst>
            </p:cNvPr>
            <p:cNvSpPr txBox="1"/>
            <p:nvPr/>
          </p:nvSpPr>
          <p:spPr>
            <a:xfrm>
              <a:off x="3017859" y="4283314"/>
              <a:ext cx="1871015" cy="3694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rgbClr val="00B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Égalité</a:t>
              </a:r>
              <a:endParaRPr lang="ko-KR" altLang="en-US" b="1" dirty="0">
                <a:solidFill>
                  <a:srgbClr val="00BD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894" name="Group 66">
            <a:extLst>
              <a:ext uri="{FF2B5EF4-FFF2-40B4-BE49-F238E27FC236}">
                <a16:creationId xmlns:a16="http://schemas.microsoft.com/office/drawing/2014/main" id="{073BC2A4-3AAA-FEFE-16DB-368162C8FC68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4148138"/>
            <a:ext cx="1841500" cy="2706687"/>
            <a:chOff x="3021853" y="4161670"/>
            <a:chExt cx="1917634" cy="2706802"/>
          </a:xfrm>
        </p:grpSpPr>
        <p:sp>
          <p:nvSpPr>
            <p:cNvPr id="37925" name="TextBox 12">
              <a:extLst>
                <a:ext uri="{FF2B5EF4-FFF2-40B4-BE49-F238E27FC236}">
                  <a16:creationId xmlns:a16="http://schemas.microsoft.com/office/drawing/2014/main" id="{C3BF6BB7-81D5-FBAC-A6F1-0B81F31DF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853" y="4560313"/>
              <a:ext cx="1917634" cy="230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/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Il peut aussi être bon de </a:t>
              </a:r>
              <a:r>
                <a:rPr lang="fr-FR" altLang="ko-KR" sz="1600" b="1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rappeler et de clarifier les rôles de chacun</a:t>
              </a:r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. Le mentorat n’est pas une thérapie ni une activité de croissance personnelle</a:t>
              </a:r>
              <a:r>
                <a:rPr lang="fr-FR" altLang="ko-KR" sz="14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80F557-FB43-7C5D-FA31-D768AA03DE0E}"/>
                </a:ext>
              </a:extLst>
            </p:cNvPr>
            <p:cNvSpPr txBox="1"/>
            <p:nvPr/>
          </p:nvSpPr>
          <p:spPr>
            <a:xfrm>
              <a:off x="3021853" y="4161670"/>
              <a:ext cx="1901103" cy="3699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err="1">
                  <a:solidFill>
                    <a:srgbClr val="1ED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Limites</a:t>
              </a:r>
              <a:endParaRPr lang="ko-KR" altLang="en-US" b="1" dirty="0">
                <a:solidFill>
                  <a:srgbClr val="1ED0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895" name="Group 69">
            <a:extLst>
              <a:ext uri="{FF2B5EF4-FFF2-40B4-BE49-F238E27FC236}">
                <a16:creationId xmlns:a16="http://schemas.microsoft.com/office/drawing/2014/main" id="{58DD32A9-9ACB-3184-A763-7B5E562F3DF5}"/>
              </a:ext>
            </a:extLst>
          </p:cNvPr>
          <p:cNvGrpSpPr>
            <a:grpSpLocks/>
          </p:cNvGrpSpPr>
          <p:nvPr/>
        </p:nvGrpSpPr>
        <p:grpSpPr bwMode="auto">
          <a:xfrm>
            <a:off x="7404100" y="4025900"/>
            <a:ext cx="1816100" cy="2093913"/>
            <a:chOff x="3017859" y="4283314"/>
            <a:chExt cx="1890849" cy="2091266"/>
          </a:xfrm>
        </p:grpSpPr>
        <p:sp>
          <p:nvSpPr>
            <p:cNvPr id="37923" name="TextBox 15">
              <a:extLst>
                <a:ext uri="{FF2B5EF4-FFF2-40B4-BE49-F238E27FC236}">
                  <a16:creationId xmlns:a16="http://schemas.microsoft.com/office/drawing/2014/main" id="{500BFA74-CB24-3CA8-1AC1-0E024EAA4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856" y="4560313"/>
              <a:ext cx="1886852" cy="181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/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Il faut éviter les </a:t>
              </a:r>
              <a:r>
                <a:rPr lang="fr-FR" altLang="ko-KR" sz="1600" b="1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conflits d’intérêt </a:t>
              </a:r>
              <a:r>
                <a:rPr lang="fr-FR" altLang="ko-KR" sz="1600">
                  <a:solidFill>
                    <a:srgbClr val="595959"/>
                  </a:solidFill>
                  <a:ea typeface="Arial Unicode MS"/>
                  <a:cs typeface="Arial" panose="020B0604020202020204" pitchFamily="34" charset="0"/>
                </a:rPr>
                <a:t>et la collaboration à d’autres fins que celles prévues au mandat.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96D630-15DE-C9E4-2161-634BCCA6E94C}"/>
                </a:ext>
              </a:extLst>
            </p:cNvPr>
            <p:cNvSpPr txBox="1"/>
            <p:nvPr/>
          </p:nvSpPr>
          <p:spPr>
            <a:xfrm>
              <a:off x="3017859" y="4283314"/>
              <a:ext cx="1871015" cy="3694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rgbClr val="1C82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 pitchFamily="34" charset="0"/>
                </a:rPr>
                <a:t>Rigueur</a:t>
              </a:r>
              <a:endParaRPr lang="ko-KR" altLang="en-US" b="1" dirty="0">
                <a:solidFill>
                  <a:srgbClr val="1C8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896" name="그룹 42">
            <a:extLst>
              <a:ext uri="{FF2B5EF4-FFF2-40B4-BE49-F238E27FC236}">
                <a16:creationId xmlns:a16="http://schemas.microsoft.com/office/drawing/2014/main" id="{B0D32E5C-0318-BCF7-9737-5F0AC8088DBB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1317625"/>
            <a:ext cx="10156825" cy="2778125"/>
            <a:chOff x="1116464" y="1591421"/>
            <a:chExt cx="10155941" cy="2778607"/>
          </a:xfrm>
        </p:grpSpPr>
        <p:grpSp>
          <p:nvGrpSpPr>
            <p:cNvPr id="37908" name="Group 72">
              <a:extLst>
                <a:ext uri="{FF2B5EF4-FFF2-40B4-BE49-F238E27FC236}">
                  <a16:creationId xmlns:a16="http://schemas.microsoft.com/office/drawing/2014/main" id="{20C0B994-6A15-442D-5DF6-3124C9D4F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464" y="2574013"/>
              <a:ext cx="1705060" cy="1796015"/>
              <a:chOff x="1046128" y="2903197"/>
              <a:chExt cx="1705060" cy="1796015"/>
            </a:xfrm>
          </p:grpSpPr>
          <p:sp>
            <p:nvSpPr>
              <p:cNvPr id="19" name="Oval 73">
                <a:extLst>
                  <a:ext uri="{FF2B5EF4-FFF2-40B4-BE49-F238E27FC236}">
                    <a16:creationId xmlns:a16="http://schemas.microsoft.com/office/drawing/2014/main" id="{E76F8483-55F8-F4B7-8B6F-437C44790909}"/>
                  </a:ext>
                </a:extLst>
              </p:cNvPr>
              <p:cNvSpPr/>
              <p:nvPr/>
            </p:nvSpPr>
            <p:spPr>
              <a:xfrm>
                <a:off x="1046128" y="3066978"/>
                <a:ext cx="1633395" cy="16322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74">
                <a:extLst>
                  <a:ext uri="{FF2B5EF4-FFF2-40B4-BE49-F238E27FC236}">
                    <a16:creationId xmlns:a16="http://schemas.microsoft.com/office/drawing/2014/main" id="{9D734168-31A2-D811-B588-8F23702CCA86}"/>
                  </a:ext>
                </a:extLst>
              </p:cNvPr>
              <p:cNvSpPr/>
              <p:nvPr/>
            </p:nvSpPr>
            <p:spPr>
              <a:xfrm>
                <a:off x="1939812" y="2903438"/>
                <a:ext cx="811143" cy="8113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909" name="Group 75">
              <a:extLst>
                <a:ext uri="{FF2B5EF4-FFF2-40B4-BE49-F238E27FC236}">
                  <a16:creationId xmlns:a16="http://schemas.microsoft.com/office/drawing/2014/main" id="{C6BE58BC-1368-AD23-1787-DF985B67D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4998" y="1591422"/>
              <a:ext cx="1730833" cy="1879719"/>
              <a:chOff x="3124662" y="1920606"/>
              <a:chExt cx="1730833" cy="1879719"/>
            </a:xfrm>
          </p:grpSpPr>
          <p:sp>
            <p:nvSpPr>
              <p:cNvPr id="22" name="Oval 76">
                <a:extLst>
                  <a:ext uri="{FF2B5EF4-FFF2-40B4-BE49-F238E27FC236}">
                    <a16:creationId xmlns:a16="http://schemas.microsoft.com/office/drawing/2014/main" id="{570116B7-BD21-C21E-F1E5-52A480FB506A}"/>
                  </a:ext>
                </a:extLst>
              </p:cNvPr>
              <p:cNvSpPr/>
              <p:nvPr/>
            </p:nvSpPr>
            <p:spPr>
              <a:xfrm>
                <a:off x="3123984" y="2166711"/>
                <a:ext cx="1633396" cy="16338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77">
                <a:extLst>
                  <a:ext uri="{FF2B5EF4-FFF2-40B4-BE49-F238E27FC236}">
                    <a16:creationId xmlns:a16="http://schemas.microsoft.com/office/drawing/2014/main" id="{80B62D58-3DAE-97E2-001E-1B8721C17251}"/>
                  </a:ext>
                </a:extLst>
              </p:cNvPr>
              <p:cNvSpPr/>
              <p:nvPr/>
            </p:nvSpPr>
            <p:spPr>
              <a:xfrm>
                <a:off x="4044654" y="1920605"/>
                <a:ext cx="811142" cy="811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10" name="Group 78">
              <a:extLst>
                <a:ext uri="{FF2B5EF4-FFF2-40B4-BE49-F238E27FC236}">
                  <a16:creationId xmlns:a16="http://schemas.microsoft.com/office/drawing/2014/main" id="{00EE6F2A-9191-A241-2B46-2F4A93EAB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5170" y="2574014"/>
              <a:ext cx="1771861" cy="1796014"/>
              <a:chOff x="5204834" y="2903198"/>
              <a:chExt cx="1771861" cy="1796014"/>
            </a:xfrm>
          </p:grpSpPr>
          <p:sp>
            <p:nvSpPr>
              <p:cNvPr id="25" name="Oval 79">
                <a:extLst>
                  <a:ext uri="{FF2B5EF4-FFF2-40B4-BE49-F238E27FC236}">
                    <a16:creationId xmlns:a16="http://schemas.microsoft.com/office/drawing/2014/main" id="{201C4E54-893A-E402-6315-2C26CB5B13C6}"/>
                  </a:ext>
                </a:extLst>
              </p:cNvPr>
              <p:cNvSpPr/>
              <p:nvPr/>
            </p:nvSpPr>
            <p:spPr>
              <a:xfrm>
                <a:off x="5205016" y="3066978"/>
                <a:ext cx="1633395" cy="16322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80">
                <a:extLst>
                  <a:ext uri="{FF2B5EF4-FFF2-40B4-BE49-F238E27FC236}">
                    <a16:creationId xmlns:a16="http://schemas.microsoft.com/office/drawing/2014/main" id="{9385CDC1-674D-520B-A300-481C39BBE761}"/>
                  </a:ext>
                </a:extLst>
              </p:cNvPr>
              <p:cNvSpPr/>
              <p:nvPr/>
            </p:nvSpPr>
            <p:spPr>
              <a:xfrm>
                <a:off x="6165370" y="2903438"/>
                <a:ext cx="811143" cy="8113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11" name="Group 81">
              <a:extLst>
                <a:ext uri="{FF2B5EF4-FFF2-40B4-BE49-F238E27FC236}">
                  <a16:creationId xmlns:a16="http://schemas.microsoft.com/office/drawing/2014/main" id="{7AD968EF-57B5-4719-3B2A-1261B302C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9497" y="2574014"/>
              <a:ext cx="1822908" cy="1796014"/>
              <a:chOff x="9379161" y="2903198"/>
              <a:chExt cx="1822908" cy="1796014"/>
            </a:xfrm>
          </p:grpSpPr>
          <p:sp>
            <p:nvSpPr>
              <p:cNvPr id="28" name="Oval 82">
                <a:extLst>
                  <a:ext uri="{FF2B5EF4-FFF2-40B4-BE49-F238E27FC236}">
                    <a16:creationId xmlns:a16="http://schemas.microsoft.com/office/drawing/2014/main" id="{088DADEF-1982-BB77-7BA4-EA67B0724C42}"/>
                  </a:ext>
                </a:extLst>
              </p:cNvPr>
              <p:cNvSpPr/>
              <p:nvPr/>
            </p:nvSpPr>
            <p:spPr>
              <a:xfrm>
                <a:off x="9379778" y="3066978"/>
                <a:ext cx="1631808" cy="16322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83">
                <a:extLst>
                  <a:ext uri="{FF2B5EF4-FFF2-40B4-BE49-F238E27FC236}">
                    <a16:creationId xmlns:a16="http://schemas.microsoft.com/office/drawing/2014/main" id="{F536993F-2F3C-8C2C-31B9-05CA444FFD40}"/>
                  </a:ext>
                </a:extLst>
              </p:cNvPr>
              <p:cNvSpPr/>
              <p:nvPr/>
            </p:nvSpPr>
            <p:spPr>
              <a:xfrm>
                <a:off x="10390927" y="2903438"/>
                <a:ext cx="811142" cy="8113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912" name="Group 84">
              <a:extLst>
                <a:ext uri="{FF2B5EF4-FFF2-40B4-BE49-F238E27FC236}">
                  <a16:creationId xmlns:a16="http://schemas.microsoft.com/office/drawing/2014/main" id="{7AA8F89F-D486-2CCC-AE97-4762F425F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5343" y="1591421"/>
              <a:ext cx="1747322" cy="1879720"/>
              <a:chOff x="7285007" y="1920605"/>
              <a:chExt cx="1747322" cy="1879720"/>
            </a:xfrm>
          </p:grpSpPr>
          <p:sp>
            <p:nvSpPr>
              <p:cNvPr id="31" name="Oval 85">
                <a:extLst>
                  <a:ext uri="{FF2B5EF4-FFF2-40B4-BE49-F238E27FC236}">
                    <a16:creationId xmlns:a16="http://schemas.microsoft.com/office/drawing/2014/main" id="{C5CCD391-3E66-C782-DDE4-96532929E94D}"/>
                  </a:ext>
                </a:extLst>
              </p:cNvPr>
              <p:cNvSpPr/>
              <p:nvPr/>
            </p:nvSpPr>
            <p:spPr>
              <a:xfrm>
                <a:off x="7284460" y="2166711"/>
                <a:ext cx="1633395" cy="163382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86">
                <a:extLst>
                  <a:ext uri="{FF2B5EF4-FFF2-40B4-BE49-F238E27FC236}">
                    <a16:creationId xmlns:a16="http://schemas.microsoft.com/office/drawing/2014/main" id="{655EA4AD-4926-5FD8-8676-69C2856DA604}"/>
                  </a:ext>
                </a:extLst>
              </p:cNvPr>
              <p:cNvSpPr/>
              <p:nvPr/>
            </p:nvSpPr>
            <p:spPr>
              <a:xfrm>
                <a:off x="8221004" y="1920605"/>
                <a:ext cx="811141" cy="8113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7897" name="Graphique 46" descr="Vieille clé avec un remplissage uni">
            <a:extLst>
              <a:ext uri="{FF2B5EF4-FFF2-40B4-BE49-F238E27FC236}">
                <a16:creationId xmlns:a16="http://schemas.microsoft.com/office/drawing/2014/main" id="{276A2585-C0DD-C550-0B26-7705E35A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159125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Graphique 48" descr="Œil avec un remplissage uni">
            <a:extLst>
              <a:ext uri="{FF2B5EF4-FFF2-40B4-BE49-F238E27FC236}">
                <a16:creationId xmlns:a16="http://schemas.microsoft.com/office/drawing/2014/main" id="{98B7B337-DD46-7257-4CD8-625975C43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1494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ZoneTexte 49">
            <a:extLst>
              <a:ext uri="{FF2B5EF4-FFF2-40B4-BE49-F238E27FC236}">
                <a16:creationId xmlns:a16="http://schemas.microsoft.com/office/drawing/2014/main" id="{AFF68B23-3C3C-BBAC-00FF-FA9BF771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2413000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37900" name="ZoneTexte 50">
            <a:extLst>
              <a:ext uri="{FF2B5EF4-FFF2-40B4-BE49-F238E27FC236}">
                <a16:creationId xmlns:a16="http://schemas.microsoft.com/office/drawing/2014/main" id="{B56D37DE-65BC-5D47-B876-87363CC5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841500"/>
            <a:ext cx="374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2</a:t>
            </a:r>
          </a:p>
        </p:txBody>
      </p:sp>
      <p:sp>
        <p:nvSpPr>
          <p:cNvPr id="37901" name="ZoneTexte 51">
            <a:extLst>
              <a:ext uri="{FF2B5EF4-FFF2-40B4-BE49-F238E27FC236}">
                <a16:creationId xmlns:a16="http://schemas.microsoft.com/office/drawing/2014/main" id="{5C515022-928A-3B67-38D2-F6DE1AD9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52738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3</a:t>
            </a:r>
          </a:p>
        </p:txBody>
      </p:sp>
      <p:sp>
        <p:nvSpPr>
          <p:cNvPr id="37902" name="ZoneTexte 52">
            <a:extLst>
              <a:ext uri="{FF2B5EF4-FFF2-40B4-BE49-F238E27FC236}">
                <a16:creationId xmlns:a16="http://schemas.microsoft.com/office/drawing/2014/main" id="{64D94A22-4D28-8D5D-7FA3-6C4F8ECB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5950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000000"/>
                </a:solidFill>
                <a:ea typeface="Arial Unicode MS"/>
                <a:cs typeface="Arial Unicode MS"/>
              </a:rPr>
              <a:t>4</a:t>
            </a:r>
          </a:p>
        </p:txBody>
      </p:sp>
      <p:sp>
        <p:nvSpPr>
          <p:cNvPr id="37903" name="ZoneTexte 53">
            <a:extLst>
              <a:ext uri="{FF2B5EF4-FFF2-40B4-BE49-F238E27FC236}">
                <a16:creationId xmlns:a16="http://schemas.microsoft.com/office/drawing/2014/main" id="{ACE90A31-1966-3341-BAEF-1E5EBD30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113" y="2657475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 sz="3200" b="1">
                <a:solidFill>
                  <a:srgbClr val="FFFFFF"/>
                </a:solidFill>
                <a:ea typeface="Arial Unicode MS"/>
                <a:cs typeface="Arial Unicode MS"/>
              </a:rPr>
              <a:t>5</a:t>
            </a:r>
          </a:p>
        </p:txBody>
      </p:sp>
      <p:pic>
        <p:nvPicPr>
          <p:cNvPr id="37904" name="Graphique 55" descr="Transférer avec un remplissage uni">
            <a:extLst>
              <a:ext uri="{FF2B5EF4-FFF2-40B4-BE49-F238E27FC236}">
                <a16:creationId xmlns:a16="http://schemas.microsoft.com/office/drawing/2014/main" id="{7665FCED-8718-DD99-F7AA-EB17EEF38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071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Graphique 57" descr="Barrière avec un remplissage uni">
            <a:extLst>
              <a:ext uri="{FF2B5EF4-FFF2-40B4-BE49-F238E27FC236}">
                <a16:creationId xmlns:a16="http://schemas.microsoft.com/office/drawing/2014/main" id="{2909E5BA-B5DB-FA09-EF92-BCD354588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210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Graphique 59" descr="Mille avec un remplissage uni">
            <a:extLst>
              <a:ext uri="{FF2B5EF4-FFF2-40B4-BE49-F238E27FC236}">
                <a16:creationId xmlns:a16="http://schemas.microsoft.com/office/drawing/2014/main" id="{B61366B8-0222-4F79-A63E-F1797D7FA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30464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ZoneTexte 60">
            <a:extLst>
              <a:ext uri="{FF2B5EF4-FFF2-40B4-BE49-F238E27FC236}">
                <a16:creationId xmlns:a16="http://schemas.microsoft.com/office/drawing/2014/main" id="{F4673D31-E9A6-424E-B3F2-4AF2F5CF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50"/>
            <a:ext cx="880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fr-FR" sz="10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Chouinard, Yvon (2023) </a:t>
            </a:r>
            <a:r>
              <a:rPr lang="fr-FR" altLang="fr-FR" sz="10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Comment réussir la transition de mentoré à mentor,</a:t>
            </a:r>
            <a:r>
              <a:rPr lang="en-US" altLang="fr-FR" sz="10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 Revue Mentorat Québec</a:t>
            </a:r>
            <a:endParaRPr lang="fr-CA" altLang="fr-FR" sz="10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FD6378-7284-71AA-5D79-5EB6D4DAB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>
                <a:solidFill>
                  <a:schemeClr val="accent3">
                    <a:lumMod val="75000"/>
                  </a:schemeClr>
                </a:solidFill>
              </a:rPr>
              <a:t>La personne mentorée guide la relation</a:t>
            </a:r>
          </a:p>
        </p:txBody>
      </p:sp>
      <p:sp>
        <p:nvSpPr>
          <p:cNvPr id="38915" name="ZoneTexte 4">
            <a:extLst>
              <a:ext uri="{FF2B5EF4-FFF2-40B4-BE49-F238E27FC236}">
                <a16:creationId xmlns:a16="http://schemas.microsoft.com/office/drawing/2014/main" id="{3FCFFB40-118A-A2E8-6370-45000E34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280150"/>
            <a:ext cx="1080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fr-FR" sz="1400" i="1">
                <a:solidFill>
                  <a:srgbClr val="000000"/>
                </a:solidFill>
                <a:latin typeface="Roboto-Bold"/>
                <a:ea typeface="Arial Unicode MS"/>
                <a:cs typeface="Arial Unicode MS"/>
              </a:rPr>
              <a:t>https://carrefourrh.org/ressources/revue-rh/volume-22-no-1/relation-mentorale-fructueuse</a:t>
            </a:r>
            <a:endParaRPr lang="fr-CA" altLang="fr-FR" sz="1400" i="1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315B3F-361E-97AB-2543-6BA62E22E555}"/>
              </a:ext>
            </a:extLst>
          </p:cNvPr>
          <p:cNvSpPr txBox="1"/>
          <p:nvPr/>
        </p:nvSpPr>
        <p:spPr>
          <a:xfrm>
            <a:off x="3165475" y="1674813"/>
            <a:ext cx="798195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La personne mentorée </a:t>
            </a:r>
            <a:r>
              <a:rPr lang="fr-CA" sz="2800" b="1" dirty="0">
                <a:solidFill>
                  <a:srgbClr val="00B050"/>
                </a:solidFill>
                <a:latin typeface="Arial"/>
                <a:ea typeface="+mn-ea"/>
              </a:rPr>
              <a:t>proactive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800" dirty="0">
              <a:solidFill>
                <a:prstClr val="black"/>
              </a:solidFill>
              <a:latin typeface="Arial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Planifie et organise </a:t>
            </a:r>
            <a:r>
              <a:rPr lang="fr-CA" sz="2800" dirty="0">
                <a:solidFill>
                  <a:prstClr val="black"/>
                </a:solidFill>
                <a:latin typeface="Arial"/>
                <a:ea typeface="+mn-ea"/>
              </a:rPr>
              <a:t>les rencontres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Détermine les sujets </a:t>
            </a:r>
            <a:r>
              <a:rPr lang="fr-CA" sz="2800" dirty="0">
                <a:solidFill>
                  <a:prstClr val="black"/>
                </a:solidFill>
                <a:latin typeface="Arial"/>
                <a:ea typeface="+mn-ea"/>
              </a:rPr>
              <a:t>qu’il souhaite aborder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prstClr val="black"/>
                </a:solidFill>
                <a:latin typeface="Arial"/>
                <a:ea typeface="+mn-ea"/>
              </a:rPr>
              <a:t>Se met en </a:t>
            </a: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mode apprentissage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prstClr val="black"/>
                </a:solidFill>
                <a:latin typeface="Arial"/>
                <a:ea typeface="+mn-ea"/>
              </a:rPr>
              <a:t>Communique </a:t>
            </a: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ses besoins et ses désirs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Recherche</a:t>
            </a:r>
            <a:r>
              <a:rPr lang="fr-CA" sz="2800" dirty="0">
                <a:solidFill>
                  <a:prstClr val="black"/>
                </a:solidFill>
                <a:latin typeface="Arial"/>
                <a:ea typeface="+mn-ea"/>
              </a:rPr>
              <a:t> la rétroaction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prstClr val="black"/>
                </a:solidFill>
                <a:latin typeface="Arial"/>
                <a:ea typeface="+mn-ea"/>
              </a:rPr>
              <a:t>Reçoit </a:t>
            </a:r>
            <a:r>
              <a:rPr lang="fr-CA" sz="2800" dirty="0">
                <a:solidFill>
                  <a:prstClr val="black"/>
                </a:solidFill>
                <a:latin typeface="Arial"/>
                <a:ea typeface="+mn-ea"/>
              </a:rPr>
              <a:t>la rétroaction dans une perspective de développement personnel et professionnel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pic>
        <p:nvPicPr>
          <p:cNvPr id="38917" name="Image 22">
            <a:extLst>
              <a:ext uri="{FF2B5EF4-FFF2-40B4-BE49-F238E27FC236}">
                <a16:creationId xmlns:a16="http://schemas.microsoft.com/office/drawing/2014/main" id="{393A319E-64DB-8CB9-47E5-99749AF6F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635250"/>
            <a:ext cx="218916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49EDA-B38C-EF8D-7BF7-348F7EFB9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>
                <a:solidFill>
                  <a:schemeClr val="accent3">
                    <a:lumMod val="75000"/>
                  </a:schemeClr>
                </a:solidFill>
              </a:rPr>
              <a:t>Conditions de réussite du mentorat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0963" name="Group 5">
            <a:extLst>
              <a:ext uri="{FF2B5EF4-FFF2-40B4-BE49-F238E27FC236}">
                <a16:creationId xmlns:a16="http://schemas.microsoft.com/office/drawing/2014/main" id="{872F48EE-2AB6-4706-15FB-FE74C4F7AC0F}"/>
              </a:ext>
            </a:extLst>
          </p:cNvPr>
          <p:cNvGrpSpPr>
            <a:grpSpLocks/>
          </p:cNvGrpSpPr>
          <p:nvPr/>
        </p:nvGrpSpPr>
        <p:grpSpPr bwMode="auto">
          <a:xfrm>
            <a:off x="209550" y="1566863"/>
            <a:ext cx="3335338" cy="1077912"/>
            <a:chOff x="2990299" y="3088900"/>
            <a:chExt cx="1283588" cy="1077148"/>
          </a:xfrm>
        </p:grpSpPr>
        <p:sp>
          <p:nvSpPr>
            <p:cNvPr id="40969" name="TextBox 3">
              <a:extLst>
                <a:ext uri="{FF2B5EF4-FFF2-40B4-BE49-F238E27FC236}">
                  <a16:creationId xmlns:a16="http://schemas.microsoft.com/office/drawing/2014/main" id="{E425718D-A69A-5BBA-BCA4-A5C4E457F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299" y="3431548"/>
              <a:ext cx="1283588" cy="33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fr-FR" altLang="ko-KR" sz="1600">
                <a:solidFill>
                  <a:srgbClr val="404040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40970" name="TextBox 4">
              <a:extLst>
                <a:ext uri="{FF2B5EF4-FFF2-40B4-BE49-F238E27FC236}">
                  <a16:creationId xmlns:a16="http://schemas.microsoft.com/office/drawing/2014/main" id="{98E891F4-DCB8-33F3-B912-7BE42C00E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2290" y="3088900"/>
              <a:ext cx="1249476" cy="107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eaLnBrk="1" hangingPunct="1"/>
              <a:r>
                <a:rPr lang="en-US" altLang="ko-KR" sz="3200" b="1">
                  <a:solidFill>
                    <a:srgbClr val="FF0000"/>
                  </a:solidFill>
                  <a:ea typeface="Arial Unicode MS"/>
                  <a:cs typeface="Arial" panose="020B0604020202020204" pitchFamily="34" charset="0"/>
                </a:rPr>
                <a:t>Quelques pièges à éviter </a:t>
              </a:r>
              <a:endParaRPr lang="ko-KR" altLang="en-US" sz="3200" b="1">
                <a:solidFill>
                  <a:srgbClr val="FF0000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sp>
        <p:nvSpPr>
          <p:cNvPr id="40964" name="TextBox 7">
            <a:extLst>
              <a:ext uri="{FF2B5EF4-FFF2-40B4-BE49-F238E27FC236}">
                <a16:creationId xmlns:a16="http://schemas.microsoft.com/office/drawing/2014/main" id="{EE380EF6-D999-BBDC-A973-D405CF7B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863" y="1447800"/>
            <a:ext cx="30210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ko-KR" sz="3200" b="1">
                <a:solidFill>
                  <a:srgbClr val="00B050"/>
                </a:solidFill>
                <a:ea typeface="Arial Unicode MS"/>
                <a:cs typeface="Arial" panose="020B0604020202020204" pitchFamily="34" charset="0"/>
              </a:rPr>
              <a:t>Facteurs de succès</a:t>
            </a:r>
            <a:endParaRPr lang="ko-KR" altLang="en-US" sz="3200" b="1">
              <a:solidFill>
                <a:srgbClr val="00B050"/>
              </a:solidFill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40965" name="그룹 8">
            <a:extLst>
              <a:ext uri="{FF2B5EF4-FFF2-40B4-BE49-F238E27FC236}">
                <a16:creationId xmlns:a16="http://schemas.microsoft.com/office/drawing/2014/main" id="{66BDE43B-12DC-72A5-72C2-4E5D2EC86A0C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984250"/>
            <a:ext cx="5121275" cy="5667375"/>
            <a:chOff x="4973077" y="1550506"/>
            <a:chExt cx="2207747" cy="4637516"/>
          </a:xfrm>
        </p:grpSpPr>
        <p:grpSp>
          <p:nvGrpSpPr>
            <p:cNvPr id="10" name="Group 55">
              <a:extLst>
                <a:ext uri="{FF2B5EF4-FFF2-40B4-BE49-F238E27FC236}">
                  <a16:creationId xmlns:a16="http://schemas.microsoft.com/office/drawing/2014/main" id="{576161AD-1274-DB5E-E74C-F8DDDC415DE9}"/>
                </a:ext>
              </a:extLst>
            </p:cNvPr>
            <p:cNvGrpSpPr/>
            <p:nvPr/>
          </p:nvGrpSpPr>
          <p:grpSpPr>
            <a:xfrm>
              <a:off x="4973077" y="1550506"/>
              <a:ext cx="2021662" cy="2536649"/>
              <a:chOff x="3204849" y="1054371"/>
              <a:chExt cx="2535802" cy="3181758"/>
            </a:xfrm>
            <a:solidFill>
              <a:schemeClr val="accent2"/>
            </a:solidFill>
          </p:grpSpPr>
          <p:grpSp>
            <p:nvGrpSpPr>
              <p:cNvPr id="21" name="Group 33">
                <a:extLst>
                  <a:ext uri="{FF2B5EF4-FFF2-40B4-BE49-F238E27FC236}">
                    <a16:creationId xmlns:a16="http://schemas.microsoft.com/office/drawing/2014/main" id="{289DCF6D-874D-135A-1FFD-794963B70FE7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6" name="Block Arc 42">
                  <a:extLst>
                    <a:ext uri="{FF2B5EF4-FFF2-40B4-BE49-F238E27FC236}">
                      <a16:creationId xmlns:a16="http://schemas.microsoft.com/office/drawing/2014/main" id="{B1CA29D8-C9C2-AD93-815B-CBE69A26AA2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Block Arc 43">
                  <a:extLst>
                    <a:ext uri="{FF2B5EF4-FFF2-40B4-BE49-F238E27FC236}">
                      <a16:creationId xmlns:a16="http://schemas.microsoft.com/office/drawing/2014/main" id="{C9BBB780-DC28-834A-97E3-F4BA96CA68C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Block Arc 44">
                  <a:extLst>
                    <a:ext uri="{FF2B5EF4-FFF2-40B4-BE49-F238E27FC236}">
                      <a16:creationId xmlns:a16="http://schemas.microsoft.com/office/drawing/2014/main" id="{AE51924C-7CE4-06BB-11CA-D4E7F2F42172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Block Arc 45">
                  <a:extLst>
                    <a:ext uri="{FF2B5EF4-FFF2-40B4-BE49-F238E27FC236}">
                      <a16:creationId xmlns:a16="http://schemas.microsoft.com/office/drawing/2014/main" id="{4A31F432-5277-D073-5C7F-068D266DFB92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34">
                <a:extLst>
                  <a:ext uri="{FF2B5EF4-FFF2-40B4-BE49-F238E27FC236}">
                    <a16:creationId xmlns:a16="http://schemas.microsoft.com/office/drawing/2014/main" id="{E9A2FE5F-3560-7311-48FA-2DC0A6855B15}"/>
                  </a:ext>
                </a:extLst>
              </p:cNvPr>
              <p:cNvGrpSpPr/>
              <p:nvPr/>
            </p:nvGrpSpPr>
            <p:grpSpPr>
              <a:xfrm>
                <a:off x="3634775" y="1054371"/>
                <a:ext cx="2105876" cy="1703854"/>
                <a:chOff x="3809021" y="802105"/>
                <a:chExt cx="1834012" cy="1483887"/>
              </a:xfrm>
              <a:grpFill/>
            </p:grpSpPr>
            <p:sp>
              <p:nvSpPr>
                <p:cNvPr id="23" name="Block Arc 39">
                  <a:extLst>
                    <a:ext uri="{FF2B5EF4-FFF2-40B4-BE49-F238E27FC236}">
                      <a16:creationId xmlns:a16="http://schemas.microsoft.com/office/drawing/2014/main" id="{A1AC5CD8-C2DC-1A31-EF82-242FDBCD47BA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Rectangle 40">
                  <a:extLst>
                    <a:ext uri="{FF2B5EF4-FFF2-40B4-BE49-F238E27FC236}">
                      <a16:creationId xmlns:a16="http://schemas.microsoft.com/office/drawing/2014/main" id="{06F135EC-E129-B6BA-7C0D-F4C80F678D63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Isosceles Triangle 41">
                  <a:extLst>
                    <a:ext uri="{FF2B5EF4-FFF2-40B4-BE49-F238E27FC236}">
                      <a16:creationId xmlns:a16="http://schemas.microsoft.com/office/drawing/2014/main" id="{EBD556B8-FA86-9DAE-817B-4CD945A7C909}"/>
                    </a:ext>
                  </a:extLst>
                </p:cNvPr>
                <p:cNvSpPr/>
                <p:nvPr/>
              </p:nvSpPr>
              <p:spPr>
                <a:xfrm rot="3000000">
                  <a:off x="5174583" y="1356594"/>
                  <a:ext cx="546024" cy="39087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2EF57772-758C-9C2D-A534-BA1A40B0FBDC}"/>
                </a:ext>
              </a:extLst>
            </p:cNvPr>
            <p:cNvGrpSpPr/>
            <p:nvPr/>
          </p:nvGrpSpPr>
          <p:grpSpPr>
            <a:xfrm rot="10800000">
              <a:off x="5121182" y="3651373"/>
              <a:ext cx="2059642" cy="2536649"/>
              <a:chOff x="3204849" y="1054371"/>
              <a:chExt cx="2583440" cy="3181758"/>
            </a:xfrm>
            <a:solidFill>
              <a:schemeClr val="accent1"/>
            </a:solidFill>
          </p:grpSpPr>
          <p:grpSp>
            <p:nvGrpSpPr>
              <p:cNvPr id="12" name="Group 57">
                <a:extLst>
                  <a:ext uri="{FF2B5EF4-FFF2-40B4-BE49-F238E27FC236}">
                    <a16:creationId xmlns:a16="http://schemas.microsoft.com/office/drawing/2014/main" id="{02C16F1E-3416-D24F-D7D9-F0AB79DD04A2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17" name="Block Arc 62">
                  <a:extLst>
                    <a:ext uri="{FF2B5EF4-FFF2-40B4-BE49-F238E27FC236}">
                      <a16:creationId xmlns:a16="http://schemas.microsoft.com/office/drawing/2014/main" id="{D7E9DE3B-28C5-AB8D-6E38-FD22CF192907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Block Arc 63">
                  <a:extLst>
                    <a:ext uri="{FF2B5EF4-FFF2-40B4-BE49-F238E27FC236}">
                      <a16:creationId xmlns:a16="http://schemas.microsoft.com/office/drawing/2014/main" id="{FADEC844-9EA5-6576-D01E-DBFE80C927E9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Block Arc 64">
                  <a:extLst>
                    <a:ext uri="{FF2B5EF4-FFF2-40B4-BE49-F238E27FC236}">
                      <a16:creationId xmlns:a16="http://schemas.microsoft.com/office/drawing/2014/main" id="{7C3DB09B-AAEB-3CAF-D148-2163FE9F704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Block Arc 65">
                  <a:extLst>
                    <a:ext uri="{FF2B5EF4-FFF2-40B4-BE49-F238E27FC236}">
                      <a16:creationId xmlns:a16="http://schemas.microsoft.com/office/drawing/2014/main" id="{207F3B61-EF87-3FA1-2410-346367BD8DFE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58">
                <a:extLst>
                  <a:ext uri="{FF2B5EF4-FFF2-40B4-BE49-F238E27FC236}">
                    <a16:creationId xmlns:a16="http://schemas.microsoft.com/office/drawing/2014/main" id="{F236F053-FC6E-2BA3-5206-FAA79B13D849}"/>
                  </a:ext>
                </a:extLst>
              </p:cNvPr>
              <p:cNvGrpSpPr/>
              <p:nvPr/>
            </p:nvGrpSpPr>
            <p:grpSpPr>
              <a:xfrm>
                <a:off x="3634775" y="1054371"/>
                <a:ext cx="2153514" cy="1703854"/>
                <a:chOff x="3809021" y="802105"/>
                <a:chExt cx="1875500" cy="1483887"/>
              </a:xfrm>
              <a:grpFill/>
            </p:grpSpPr>
            <p:sp>
              <p:nvSpPr>
                <p:cNvPr id="14" name="Block Arc 59">
                  <a:extLst>
                    <a:ext uri="{FF2B5EF4-FFF2-40B4-BE49-F238E27FC236}">
                      <a16:creationId xmlns:a16="http://schemas.microsoft.com/office/drawing/2014/main" id="{E615D488-EADF-A941-BC82-EFDAD2485423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60">
                  <a:extLst>
                    <a:ext uri="{FF2B5EF4-FFF2-40B4-BE49-F238E27FC236}">
                      <a16:creationId xmlns:a16="http://schemas.microsoft.com/office/drawing/2014/main" id="{975128C8-78A6-4A19-ECA1-951CBFBEA707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Isosceles Triangle 61">
                  <a:extLst>
                    <a:ext uri="{FF2B5EF4-FFF2-40B4-BE49-F238E27FC236}">
                      <a16:creationId xmlns:a16="http://schemas.microsoft.com/office/drawing/2014/main" id="{F814AEA1-9F7F-F29A-1814-BE9B51613D3D}"/>
                    </a:ext>
                  </a:extLst>
                </p:cNvPr>
                <p:cNvSpPr/>
                <p:nvPr/>
              </p:nvSpPr>
              <p:spPr>
                <a:xfrm rot="3000000">
                  <a:off x="5149407" y="1330942"/>
                  <a:ext cx="619814" cy="4504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40966" name="Graphique 37" descr="Salle de conseil avec un remplissage uni">
            <a:extLst>
              <a:ext uri="{FF2B5EF4-FFF2-40B4-BE49-F238E27FC236}">
                <a16:creationId xmlns:a16="http://schemas.microsoft.com/office/drawing/2014/main" id="{28745F4F-A692-260E-5988-95D08492E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71763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22C5F6-85DE-A66A-4465-8D6DADB2E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>
                <a:solidFill>
                  <a:schemeClr val="accent3">
                    <a:lumMod val="75000"/>
                  </a:schemeClr>
                </a:solidFill>
              </a:rPr>
              <a:t>Conditions de réussite du mentorat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1987" name="Group 5">
            <a:extLst>
              <a:ext uri="{FF2B5EF4-FFF2-40B4-BE49-F238E27FC236}">
                <a16:creationId xmlns:a16="http://schemas.microsoft.com/office/drawing/2014/main" id="{14DC3F4F-9C82-27B2-70A7-B516DC2CD5EA}"/>
              </a:ext>
            </a:extLst>
          </p:cNvPr>
          <p:cNvGrpSpPr>
            <a:grpSpLocks/>
          </p:cNvGrpSpPr>
          <p:nvPr/>
        </p:nvGrpSpPr>
        <p:grpSpPr bwMode="auto">
          <a:xfrm>
            <a:off x="209550" y="1566863"/>
            <a:ext cx="3335338" cy="4867275"/>
            <a:chOff x="2990299" y="3088900"/>
            <a:chExt cx="1283588" cy="4866963"/>
          </a:xfrm>
        </p:grpSpPr>
        <p:sp>
          <p:nvSpPr>
            <p:cNvPr id="41996" name="TextBox 3">
              <a:extLst>
                <a:ext uri="{FF2B5EF4-FFF2-40B4-BE49-F238E27FC236}">
                  <a16:creationId xmlns:a16="http://schemas.microsoft.com/office/drawing/2014/main" id="{022DA506-0C30-C079-F338-D435AE94D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299" y="3431548"/>
              <a:ext cx="1283588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Avoir des attentes irréalistes ;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Avoir des objectifs trop larges ou non-fonctionnels ;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Absence de préparation ou de formation des personnes mentors et des personnes mentorées ;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Manque de soutien au programme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Demeurer dans une relation mentorale qui ne satisfait pas les besoins ;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Personne mentor : éviter d’adopter une attitude de surprotection ;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ko-KR" sz="1600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Personne mentoré : éviter d’adopter une attitude de dépendance. </a:t>
              </a:r>
            </a:p>
          </p:txBody>
        </p:sp>
        <p:sp>
          <p:nvSpPr>
            <p:cNvPr id="41997" name="TextBox 4">
              <a:extLst>
                <a:ext uri="{FF2B5EF4-FFF2-40B4-BE49-F238E27FC236}">
                  <a16:creationId xmlns:a16="http://schemas.microsoft.com/office/drawing/2014/main" id="{5B734017-366B-CE75-DD4E-C9E77CD6F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2290" y="3088900"/>
              <a:ext cx="12494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Quelques pièges à éviter </a:t>
              </a:r>
              <a:endParaRPr lang="ko-KR" altLang="en-US" sz="1600" b="1">
                <a:solidFill>
                  <a:srgbClr val="404040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41988" name="Group 8">
            <a:extLst>
              <a:ext uri="{FF2B5EF4-FFF2-40B4-BE49-F238E27FC236}">
                <a16:creationId xmlns:a16="http://schemas.microsoft.com/office/drawing/2014/main" id="{FC200ED3-30D5-5F13-FA01-3A59F43B8AAD}"/>
              </a:ext>
            </a:extLst>
          </p:cNvPr>
          <p:cNvGrpSpPr>
            <a:grpSpLocks/>
          </p:cNvGrpSpPr>
          <p:nvPr/>
        </p:nvGrpSpPr>
        <p:grpSpPr bwMode="auto">
          <a:xfrm>
            <a:off x="8551863" y="1447800"/>
            <a:ext cx="3213100" cy="3262313"/>
            <a:chOff x="3122317" y="4283314"/>
            <a:chExt cx="1217524" cy="3262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A84A86-98E8-9F74-3F17-3F82137A9D2B}"/>
                </a:ext>
              </a:extLst>
            </p:cNvPr>
            <p:cNvSpPr txBox="1"/>
            <p:nvPr/>
          </p:nvSpPr>
          <p:spPr>
            <a:xfrm>
              <a:off x="3122317" y="4559549"/>
              <a:ext cx="1217524" cy="2986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+mn-ea"/>
                  <a:cs typeface="Arial" pitchFamily="34" charset="0"/>
                </a:rPr>
                <a:t> 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+mn-ea"/>
                  <a:cs typeface="Arial" pitchFamily="34" charset="0"/>
                </a:rPr>
                <a:t>Les objectifs sont clairs ; 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+mn-ea"/>
                  <a:cs typeface="Arial" pitchFamily="34" charset="0"/>
                </a:rPr>
                <a:t>Le processus de jumelage est transparent ; 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+mn-ea"/>
                  <a:cs typeface="Arial" pitchFamily="34" charset="0"/>
                </a:rPr>
                <a:t>Il est encadré par une formation qui permet de comprendre les exigences liées aux rôles de chacun ; 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+mn-ea"/>
                  <a:cs typeface="Arial" pitchFamily="34" charset="0"/>
                </a:rPr>
                <a:t>Il est appuyé par un responsable du programme ; 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+mn-ea"/>
                  <a:cs typeface="Arial" pitchFamily="34" charset="0"/>
                </a:rPr>
                <a:t>Du soutien est disponible pour les participants. </a:t>
              </a:r>
            </a:p>
          </p:txBody>
        </p:sp>
        <p:sp>
          <p:nvSpPr>
            <p:cNvPr id="41995" name="TextBox 7">
              <a:extLst>
                <a:ext uri="{FF2B5EF4-FFF2-40B4-BE49-F238E27FC236}">
                  <a16:creationId xmlns:a16="http://schemas.microsoft.com/office/drawing/2014/main" id="{A7523CFA-6D1F-7461-5E50-ADF3DA9E7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317" y="4283314"/>
              <a:ext cx="11450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404040"/>
                  </a:solidFill>
                  <a:ea typeface="Arial Unicode MS"/>
                  <a:cs typeface="Arial" panose="020B0604020202020204" pitchFamily="34" charset="0"/>
                </a:rPr>
                <a:t>Facteurs de succès</a:t>
              </a:r>
              <a:endParaRPr lang="ko-KR" altLang="en-US" sz="1600" b="1">
                <a:solidFill>
                  <a:srgbClr val="404040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41989" name="그룹 8">
            <a:extLst>
              <a:ext uri="{FF2B5EF4-FFF2-40B4-BE49-F238E27FC236}">
                <a16:creationId xmlns:a16="http://schemas.microsoft.com/office/drawing/2014/main" id="{7F8F9496-4C46-ADCD-722E-9B851007E31A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984250"/>
            <a:ext cx="5121275" cy="5667375"/>
            <a:chOff x="4973077" y="1550506"/>
            <a:chExt cx="2207747" cy="4637516"/>
          </a:xfrm>
        </p:grpSpPr>
        <p:grpSp>
          <p:nvGrpSpPr>
            <p:cNvPr id="10" name="Group 55">
              <a:extLst>
                <a:ext uri="{FF2B5EF4-FFF2-40B4-BE49-F238E27FC236}">
                  <a16:creationId xmlns:a16="http://schemas.microsoft.com/office/drawing/2014/main" id="{798BFFB0-B8D1-B703-BDAE-032D5F24FE96}"/>
                </a:ext>
              </a:extLst>
            </p:cNvPr>
            <p:cNvGrpSpPr/>
            <p:nvPr/>
          </p:nvGrpSpPr>
          <p:grpSpPr>
            <a:xfrm>
              <a:off x="4973077" y="1550506"/>
              <a:ext cx="2021662" cy="2536649"/>
              <a:chOff x="3204849" y="1054371"/>
              <a:chExt cx="2535802" cy="3181758"/>
            </a:xfrm>
            <a:solidFill>
              <a:schemeClr val="accent2"/>
            </a:solidFill>
          </p:grpSpPr>
          <p:grpSp>
            <p:nvGrpSpPr>
              <p:cNvPr id="21" name="Group 33">
                <a:extLst>
                  <a:ext uri="{FF2B5EF4-FFF2-40B4-BE49-F238E27FC236}">
                    <a16:creationId xmlns:a16="http://schemas.microsoft.com/office/drawing/2014/main" id="{6F7B28E0-45FD-9C2D-2B9D-33B2BF29D479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6" name="Block Arc 42">
                  <a:extLst>
                    <a:ext uri="{FF2B5EF4-FFF2-40B4-BE49-F238E27FC236}">
                      <a16:creationId xmlns:a16="http://schemas.microsoft.com/office/drawing/2014/main" id="{75B65D6D-E7A0-1F44-1985-AD045FF8845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Block Arc 43">
                  <a:extLst>
                    <a:ext uri="{FF2B5EF4-FFF2-40B4-BE49-F238E27FC236}">
                      <a16:creationId xmlns:a16="http://schemas.microsoft.com/office/drawing/2014/main" id="{0CFBBD9E-16F3-5884-FAE2-13FC46FB75C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Block Arc 44">
                  <a:extLst>
                    <a:ext uri="{FF2B5EF4-FFF2-40B4-BE49-F238E27FC236}">
                      <a16:creationId xmlns:a16="http://schemas.microsoft.com/office/drawing/2014/main" id="{507EDDF2-F99A-7724-7827-746D7DBC725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Block Arc 45">
                  <a:extLst>
                    <a:ext uri="{FF2B5EF4-FFF2-40B4-BE49-F238E27FC236}">
                      <a16:creationId xmlns:a16="http://schemas.microsoft.com/office/drawing/2014/main" id="{844900BD-6F84-C37D-5DDE-DF31675605BE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34">
                <a:extLst>
                  <a:ext uri="{FF2B5EF4-FFF2-40B4-BE49-F238E27FC236}">
                    <a16:creationId xmlns:a16="http://schemas.microsoft.com/office/drawing/2014/main" id="{1EFCFBE3-0D32-F672-F39B-A663B68DB254}"/>
                  </a:ext>
                </a:extLst>
              </p:cNvPr>
              <p:cNvGrpSpPr/>
              <p:nvPr/>
            </p:nvGrpSpPr>
            <p:grpSpPr>
              <a:xfrm>
                <a:off x="3634775" y="1054371"/>
                <a:ext cx="2105876" cy="1703854"/>
                <a:chOff x="3809021" y="802105"/>
                <a:chExt cx="1834012" cy="1483887"/>
              </a:xfrm>
              <a:grpFill/>
            </p:grpSpPr>
            <p:sp>
              <p:nvSpPr>
                <p:cNvPr id="23" name="Block Arc 39">
                  <a:extLst>
                    <a:ext uri="{FF2B5EF4-FFF2-40B4-BE49-F238E27FC236}">
                      <a16:creationId xmlns:a16="http://schemas.microsoft.com/office/drawing/2014/main" id="{0EBF6093-29CB-2C4F-6F4B-3F0531F1BA9C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Rectangle 40">
                  <a:extLst>
                    <a:ext uri="{FF2B5EF4-FFF2-40B4-BE49-F238E27FC236}">
                      <a16:creationId xmlns:a16="http://schemas.microsoft.com/office/drawing/2014/main" id="{3710435D-5FC5-7E66-5090-D202922DBD87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Isosceles Triangle 41">
                  <a:extLst>
                    <a:ext uri="{FF2B5EF4-FFF2-40B4-BE49-F238E27FC236}">
                      <a16:creationId xmlns:a16="http://schemas.microsoft.com/office/drawing/2014/main" id="{FEC06885-82C2-7EDD-DA63-03C1A411A2DF}"/>
                    </a:ext>
                  </a:extLst>
                </p:cNvPr>
                <p:cNvSpPr/>
                <p:nvPr/>
              </p:nvSpPr>
              <p:spPr>
                <a:xfrm rot="3000000">
                  <a:off x="5174583" y="1356594"/>
                  <a:ext cx="546024" cy="39087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C88EFF74-D2B8-35C2-7F48-99D2A54387FE}"/>
                </a:ext>
              </a:extLst>
            </p:cNvPr>
            <p:cNvGrpSpPr/>
            <p:nvPr/>
          </p:nvGrpSpPr>
          <p:grpSpPr>
            <a:xfrm rot="10800000">
              <a:off x="5121182" y="3651373"/>
              <a:ext cx="2059642" cy="2536649"/>
              <a:chOff x="3204849" y="1054371"/>
              <a:chExt cx="2583440" cy="3181758"/>
            </a:xfrm>
            <a:solidFill>
              <a:schemeClr val="accent1"/>
            </a:solidFill>
          </p:grpSpPr>
          <p:grpSp>
            <p:nvGrpSpPr>
              <p:cNvPr id="12" name="Group 57">
                <a:extLst>
                  <a:ext uri="{FF2B5EF4-FFF2-40B4-BE49-F238E27FC236}">
                    <a16:creationId xmlns:a16="http://schemas.microsoft.com/office/drawing/2014/main" id="{06F76B72-1CA3-3E86-BA6B-115CE1E5E0F5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17" name="Block Arc 62">
                  <a:extLst>
                    <a:ext uri="{FF2B5EF4-FFF2-40B4-BE49-F238E27FC236}">
                      <a16:creationId xmlns:a16="http://schemas.microsoft.com/office/drawing/2014/main" id="{69B8B9A7-7BB7-15DC-564E-E7434DD0F43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Block Arc 63">
                  <a:extLst>
                    <a:ext uri="{FF2B5EF4-FFF2-40B4-BE49-F238E27FC236}">
                      <a16:creationId xmlns:a16="http://schemas.microsoft.com/office/drawing/2014/main" id="{5986A81D-3D7C-9047-AA1B-080A92CD643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Block Arc 64">
                  <a:extLst>
                    <a:ext uri="{FF2B5EF4-FFF2-40B4-BE49-F238E27FC236}">
                      <a16:creationId xmlns:a16="http://schemas.microsoft.com/office/drawing/2014/main" id="{13C657F0-638B-1360-FF38-8FC977A260F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Block Arc 65">
                  <a:extLst>
                    <a:ext uri="{FF2B5EF4-FFF2-40B4-BE49-F238E27FC236}">
                      <a16:creationId xmlns:a16="http://schemas.microsoft.com/office/drawing/2014/main" id="{D59EFC44-BC3C-7690-149E-305E64D9C38F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58">
                <a:extLst>
                  <a:ext uri="{FF2B5EF4-FFF2-40B4-BE49-F238E27FC236}">
                    <a16:creationId xmlns:a16="http://schemas.microsoft.com/office/drawing/2014/main" id="{247A3F44-2E60-77C2-50A3-3DF2A70A6F35}"/>
                  </a:ext>
                </a:extLst>
              </p:cNvPr>
              <p:cNvGrpSpPr/>
              <p:nvPr/>
            </p:nvGrpSpPr>
            <p:grpSpPr>
              <a:xfrm>
                <a:off x="3634775" y="1054371"/>
                <a:ext cx="2153514" cy="1703854"/>
                <a:chOff x="3809021" y="802105"/>
                <a:chExt cx="1875500" cy="1483887"/>
              </a:xfrm>
              <a:grpFill/>
            </p:grpSpPr>
            <p:sp>
              <p:nvSpPr>
                <p:cNvPr id="14" name="Block Arc 59">
                  <a:extLst>
                    <a:ext uri="{FF2B5EF4-FFF2-40B4-BE49-F238E27FC236}">
                      <a16:creationId xmlns:a16="http://schemas.microsoft.com/office/drawing/2014/main" id="{C4507BC7-5D06-B707-9F74-53C5ACEA770C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60">
                  <a:extLst>
                    <a:ext uri="{FF2B5EF4-FFF2-40B4-BE49-F238E27FC236}">
                      <a16:creationId xmlns:a16="http://schemas.microsoft.com/office/drawing/2014/main" id="{618CAFCC-4582-B8A9-21D8-89CDF6F4AD57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Isosceles Triangle 61">
                  <a:extLst>
                    <a:ext uri="{FF2B5EF4-FFF2-40B4-BE49-F238E27FC236}">
                      <a16:creationId xmlns:a16="http://schemas.microsoft.com/office/drawing/2014/main" id="{AB021E0D-E6B2-A98C-69F9-62F456BB8B65}"/>
                    </a:ext>
                  </a:extLst>
                </p:cNvPr>
                <p:cNvSpPr/>
                <p:nvPr/>
              </p:nvSpPr>
              <p:spPr>
                <a:xfrm rot="3000000">
                  <a:off x="5149407" y="1330942"/>
                  <a:ext cx="619814" cy="4504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7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41990" name="Graphique 37" descr="Salle de conseil avec un remplissage uni">
            <a:extLst>
              <a:ext uri="{FF2B5EF4-FFF2-40B4-BE49-F238E27FC236}">
                <a16:creationId xmlns:a16="http://schemas.microsoft.com/office/drawing/2014/main" id="{A1C5C805-F10D-B02C-AE3D-8B89FDCB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71763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ZoneTexte 30">
            <a:extLst>
              <a:ext uri="{FF2B5EF4-FFF2-40B4-BE49-F238E27FC236}">
                <a16:creationId xmlns:a16="http://schemas.microsoft.com/office/drawing/2014/main" id="{873AD2CF-D096-A9CE-899F-1B0F67652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3975"/>
            <a:ext cx="1165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0000"/>
                </a:solidFill>
                <a:ea typeface="Arial Unicode MS"/>
                <a:cs typeface="Arial Unicode MS"/>
              </a:rPr>
              <a:t>Guay, M.-M., Lirette, A., (2003). Guide sur le mentorat pour la fonction publique québécoise, Centre d’expertise en gestion des ressources humaines</a:t>
            </a:r>
            <a:endParaRPr lang="fr-CA" altLang="fr-FR" sz="12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CD3E7-6FD4-7E63-5AD7-908806F56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</a:rPr>
              <a:t>Parcours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 de formation du personnel mentor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A39EF585-B151-995B-D224-467D3B230FF2}"/>
              </a:ext>
            </a:extLst>
          </p:cNvPr>
          <p:cNvCxnSpPr>
            <a:cxnSpLocks/>
          </p:cNvCxnSpPr>
          <p:nvPr/>
        </p:nvCxnSpPr>
        <p:spPr>
          <a:xfrm>
            <a:off x="685800" y="3921125"/>
            <a:ext cx="103727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4">
            <a:extLst>
              <a:ext uri="{FF2B5EF4-FFF2-40B4-BE49-F238E27FC236}">
                <a16:creationId xmlns:a16="http://schemas.microsoft.com/office/drawing/2014/main" id="{D65442C6-9374-D815-4FE2-E9E336C4CAC1}"/>
              </a:ext>
            </a:extLst>
          </p:cNvPr>
          <p:cNvSpPr>
            <a:spLocks noChangeAspect="1"/>
          </p:cNvSpPr>
          <p:nvPr/>
        </p:nvSpPr>
        <p:spPr>
          <a:xfrm>
            <a:off x="8175625" y="3778250"/>
            <a:ext cx="274638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5BC7972E-4C4A-A39A-2F5F-AEE82C6899CF}"/>
              </a:ext>
            </a:extLst>
          </p:cNvPr>
          <p:cNvSpPr>
            <a:spLocks noChangeAspect="1"/>
          </p:cNvSpPr>
          <p:nvPr/>
        </p:nvSpPr>
        <p:spPr>
          <a:xfrm>
            <a:off x="1298575" y="3778250"/>
            <a:ext cx="273050" cy="2746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5B661D2-DF56-9EC0-D73F-2A1057C99033}"/>
              </a:ext>
            </a:extLst>
          </p:cNvPr>
          <p:cNvSpPr>
            <a:spLocks noChangeAspect="1"/>
          </p:cNvSpPr>
          <p:nvPr/>
        </p:nvSpPr>
        <p:spPr>
          <a:xfrm>
            <a:off x="3017838" y="3778250"/>
            <a:ext cx="274637" cy="274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A041362E-C14A-5615-9C7E-1CF9D6648662}"/>
              </a:ext>
            </a:extLst>
          </p:cNvPr>
          <p:cNvSpPr>
            <a:spLocks noChangeAspect="1"/>
          </p:cNvSpPr>
          <p:nvPr/>
        </p:nvSpPr>
        <p:spPr>
          <a:xfrm>
            <a:off x="6456363" y="3778250"/>
            <a:ext cx="274637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53CB5D7E-FBCC-7D28-2D37-0D94075324D1}"/>
              </a:ext>
            </a:extLst>
          </p:cNvPr>
          <p:cNvSpPr>
            <a:spLocks noChangeAspect="1"/>
          </p:cNvSpPr>
          <p:nvPr/>
        </p:nvSpPr>
        <p:spPr>
          <a:xfrm>
            <a:off x="4737100" y="3778250"/>
            <a:ext cx="274638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62A7970D-5344-7AC2-D0A5-09BFB3489650}"/>
              </a:ext>
            </a:extLst>
          </p:cNvPr>
          <p:cNvSpPr/>
          <p:nvPr/>
        </p:nvSpPr>
        <p:spPr>
          <a:xfrm rot="16200000">
            <a:off x="565945" y="4780756"/>
            <a:ext cx="1751012" cy="5492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50CAF4AB-3786-2D79-EFBA-5A53C83F50D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8175" y="4732338"/>
            <a:ext cx="1566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Formation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présentiel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E922F-D501-A4F6-2F30-2F7D5723C363}"/>
              </a:ext>
            </a:extLst>
          </p:cNvPr>
          <p:cNvSpPr txBox="1"/>
          <p:nvPr/>
        </p:nvSpPr>
        <p:spPr>
          <a:xfrm>
            <a:off x="1768475" y="4349750"/>
            <a:ext cx="2690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Capsules 1 et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3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heures</a:t>
            </a: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13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Septembre</a:t>
            </a: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2023      </a:t>
            </a:r>
            <a:endParaRPr lang="ko-KR" alt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Rectangle: Rounded Corners 42">
            <a:extLst>
              <a:ext uri="{FF2B5EF4-FFF2-40B4-BE49-F238E27FC236}">
                <a16:creationId xmlns:a16="http://schemas.microsoft.com/office/drawing/2014/main" id="{7E89FBA3-9964-5A60-4877-434BCDE9069B}"/>
              </a:ext>
            </a:extLst>
          </p:cNvPr>
          <p:cNvSpPr/>
          <p:nvPr/>
        </p:nvSpPr>
        <p:spPr>
          <a:xfrm rot="16200000">
            <a:off x="2288382" y="2039143"/>
            <a:ext cx="1758950" cy="519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7D74B031-4FD0-289D-111A-B20818692B4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09812" y="2022476"/>
            <a:ext cx="168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Formation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ligne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BFC59C-06EE-0AC0-C26B-68B966378D81}"/>
              </a:ext>
            </a:extLst>
          </p:cNvPr>
          <p:cNvSpPr txBox="1"/>
          <p:nvPr/>
        </p:nvSpPr>
        <p:spPr>
          <a:xfrm>
            <a:off x="3438525" y="1457325"/>
            <a:ext cx="1395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Capsules 3 à 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3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heures</a:t>
            </a:r>
            <a:endParaRPr lang="en-US" altLang="ko-KR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: Rounded Corners 48">
            <a:extLst>
              <a:ext uri="{FF2B5EF4-FFF2-40B4-BE49-F238E27FC236}">
                <a16:creationId xmlns:a16="http://schemas.microsoft.com/office/drawing/2014/main" id="{F0183037-CE61-5641-1D97-62F6ED9ACD21}"/>
              </a:ext>
            </a:extLst>
          </p:cNvPr>
          <p:cNvSpPr/>
          <p:nvPr/>
        </p:nvSpPr>
        <p:spPr>
          <a:xfrm rot="16200000">
            <a:off x="4128294" y="4880769"/>
            <a:ext cx="1484313" cy="434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7EDBE394-7F80-13C6-874E-AB9809040E2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64818" y="4898232"/>
            <a:ext cx="120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COP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5C7FC5-91F3-D0A3-7653-EBD7B0962ED4}"/>
              </a:ext>
            </a:extLst>
          </p:cNvPr>
          <p:cNvSpPr txBox="1"/>
          <p:nvPr/>
        </p:nvSpPr>
        <p:spPr>
          <a:xfrm>
            <a:off x="5153025" y="4410075"/>
            <a:ext cx="1857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Rencontre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groupe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afin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partager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ses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expériences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et faire des liens avec les notions des formations.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3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heures</a:t>
            </a:r>
            <a:endParaRPr lang="en-US" altLang="ko-KR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29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Novembre</a:t>
            </a: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2023</a:t>
            </a:r>
            <a:endParaRPr lang="ko-KR" alt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8" name="Rectangle: Rounded Corners 54">
            <a:extLst>
              <a:ext uri="{FF2B5EF4-FFF2-40B4-BE49-F238E27FC236}">
                <a16:creationId xmlns:a16="http://schemas.microsoft.com/office/drawing/2014/main" id="{6F27FBAA-109C-B348-2D67-AC0AB5CC1FD6}"/>
              </a:ext>
            </a:extLst>
          </p:cNvPr>
          <p:cNvSpPr/>
          <p:nvPr/>
        </p:nvSpPr>
        <p:spPr>
          <a:xfrm rot="16200000">
            <a:off x="5707063" y="2005012"/>
            <a:ext cx="1771650" cy="434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B714707-BC73-5BB6-5A54-CFABF58B4B7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59450" y="1933575"/>
            <a:ext cx="168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COP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7B4A68-535A-FF91-1514-CE7E8F6659D2}"/>
              </a:ext>
            </a:extLst>
          </p:cNvPr>
          <p:cNvSpPr txBox="1"/>
          <p:nvPr/>
        </p:nvSpPr>
        <p:spPr>
          <a:xfrm>
            <a:off x="6869113" y="1398588"/>
            <a:ext cx="3476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Rencontre en groupe afin de partager ses expériences et faire des liens avec les notions des formations.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3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heures</a:t>
            </a: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28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Février</a:t>
            </a: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2024</a:t>
            </a:r>
            <a:endParaRPr lang="ko-KR" alt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4" name="Rectangle: Rounded Corners 60">
            <a:extLst>
              <a:ext uri="{FF2B5EF4-FFF2-40B4-BE49-F238E27FC236}">
                <a16:creationId xmlns:a16="http://schemas.microsoft.com/office/drawing/2014/main" id="{FE267AD4-C02A-044A-8706-5D6D31039C16}"/>
              </a:ext>
            </a:extLst>
          </p:cNvPr>
          <p:cNvSpPr/>
          <p:nvPr/>
        </p:nvSpPr>
        <p:spPr>
          <a:xfrm rot="16200000">
            <a:off x="7574756" y="4880769"/>
            <a:ext cx="1484313" cy="434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AAF869AF-20FD-5399-BA1D-4E1C81A2B1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09693" y="4898232"/>
            <a:ext cx="120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COP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00A684-2353-8553-54CC-E1D49B99B7FF}"/>
              </a:ext>
            </a:extLst>
          </p:cNvPr>
          <p:cNvSpPr txBox="1"/>
          <p:nvPr/>
        </p:nvSpPr>
        <p:spPr>
          <a:xfrm>
            <a:off x="8597900" y="4410075"/>
            <a:ext cx="19827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Rencontre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groupe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afin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partager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ses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expériences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et faire des liens avec les notions des formations.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3 </a:t>
            </a:r>
            <a:r>
              <a:rPr lang="en-US" altLang="ko-KR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heures</a:t>
            </a: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22 Mai 2024   </a:t>
            </a:r>
            <a:endParaRPr lang="ko-KR" altLang="en-US" sz="1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id="{BFA66AC2-0001-C7AF-D359-4EA9DE5C6A27}"/>
              </a:ext>
            </a:extLst>
          </p:cNvPr>
          <p:cNvSpPr>
            <a:spLocks noChangeAspect="1"/>
          </p:cNvSpPr>
          <p:nvPr/>
        </p:nvSpPr>
        <p:spPr>
          <a:xfrm>
            <a:off x="5595938" y="3762375"/>
            <a:ext cx="274637" cy="2730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78387F71-8357-0C76-BE03-86CFC4690A8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22082" y="3012281"/>
            <a:ext cx="984250" cy="2778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Suivi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7">
            <a:extLst>
              <a:ext uri="{FF2B5EF4-FFF2-40B4-BE49-F238E27FC236}">
                <a16:creationId xmlns:a16="http://schemas.microsoft.com/office/drawing/2014/main" id="{9147BC7A-B6CC-042E-9AC3-62D2F552B8B7}"/>
              </a:ext>
            </a:extLst>
          </p:cNvPr>
          <p:cNvSpPr>
            <a:spLocks noChangeAspect="1"/>
          </p:cNvSpPr>
          <p:nvPr/>
        </p:nvSpPr>
        <p:spPr>
          <a:xfrm>
            <a:off x="7308850" y="3787775"/>
            <a:ext cx="274638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46D0A1DC-3D81-A565-8A22-D0A1462CFF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36582" y="3037681"/>
            <a:ext cx="984250" cy="2778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Suivi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75F9580D-FBE1-F6CF-268C-EF006656E073}"/>
              </a:ext>
            </a:extLst>
          </p:cNvPr>
          <p:cNvSpPr>
            <a:spLocks noChangeAspect="1"/>
          </p:cNvSpPr>
          <p:nvPr/>
        </p:nvSpPr>
        <p:spPr>
          <a:xfrm>
            <a:off x="9082088" y="3759200"/>
            <a:ext cx="274637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E2862DC5-D542-CFAB-6D8E-A17F6016DF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08232" y="2958306"/>
            <a:ext cx="985838" cy="27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Suivi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2318" name="ZoneTexte 39">
            <a:extLst>
              <a:ext uri="{FF2B5EF4-FFF2-40B4-BE49-F238E27FC236}">
                <a16:creationId xmlns:a16="http://schemas.microsoft.com/office/drawing/2014/main" id="{C1B74F6B-F678-2742-C3FD-2BE1E657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6270625"/>
            <a:ext cx="160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/>
              <a:t>SRÉ FP-FGA</a:t>
            </a:r>
          </a:p>
        </p:txBody>
      </p:sp>
      <p:sp>
        <p:nvSpPr>
          <p:cNvPr id="41" name="Rectangle: Rounded Corners 39">
            <a:extLst>
              <a:ext uri="{FF2B5EF4-FFF2-40B4-BE49-F238E27FC236}">
                <a16:creationId xmlns:a16="http://schemas.microsoft.com/office/drawing/2014/main" id="{B53E77B6-C3A4-E062-A043-9AD30D30A6AE}"/>
              </a:ext>
            </a:extLst>
          </p:cNvPr>
          <p:cNvSpPr/>
          <p:nvPr/>
        </p:nvSpPr>
        <p:spPr>
          <a:xfrm>
            <a:off x="2220913" y="6365875"/>
            <a:ext cx="574675" cy="192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320" name="ZoneTexte 41">
            <a:extLst>
              <a:ext uri="{FF2B5EF4-FFF2-40B4-BE49-F238E27FC236}">
                <a16:creationId xmlns:a16="http://schemas.microsoft.com/office/drawing/2014/main" id="{76BA8990-8CBD-4B20-BF7C-4971EDFD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270625"/>
            <a:ext cx="1281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/>
              <a:t>Centres</a:t>
            </a:r>
          </a:p>
        </p:txBody>
      </p:sp>
      <p:sp>
        <p:nvSpPr>
          <p:cNvPr id="43" name="직사각형 113">
            <a:extLst>
              <a:ext uri="{FF2B5EF4-FFF2-40B4-BE49-F238E27FC236}">
                <a16:creationId xmlns:a16="http://schemas.microsoft.com/office/drawing/2014/main" id="{601B6843-FBA2-E1A9-A20F-3C5ED7CB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6361113"/>
            <a:ext cx="600075" cy="187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22" name="ZoneTexte 43">
            <a:extLst>
              <a:ext uri="{FF2B5EF4-FFF2-40B4-BE49-F238E27FC236}">
                <a16:creationId xmlns:a16="http://schemas.microsoft.com/office/drawing/2014/main" id="{3CC2A19A-64DA-9E47-F8B7-B90099FD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6261100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/>
              <a:t>Personne mentor</a:t>
            </a:r>
          </a:p>
        </p:txBody>
      </p:sp>
      <p:sp>
        <p:nvSpPr>
          <p:cNvPr id="46" name="Rectangle: Rounded Corners 42">
            <a:extLst>
              <a:ext uri="{FF2B5EF4-FFF2-40B4-BE49-F238E27FC236}">
                <a16:creationId xmlns:a16="http://schemas.microsoft.com/office/drawing/2014/main" id="{3D88CE5F-1902-4511-9E65-657D83F806B6}"/>
              </a:ext>
            </a:extLst>
          </p:cNvPr>
          <p:cNvSpPr/>
          <p:nvPr/>
        </p:nvSpPr>
        <p:spPr>
          <a:xfrm>
            <a:off x="5462588" y="6354763"/>
            <a:ext cx="590550" cy="193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>
            <a:extLst>
              <a:ext uri="{FF2B5EF4-FFF2-40B4-BE49-F238E27FC236}">
                <a16:creationId xmlns:a16="http://schemas.microsoft.com/office/drawing/2014/main" id="{C11DD5F3-EC64-FD42-C15F-302897A6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6000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Références</a:t>
            </a:r>
            <a:endParaRPr lang="ko-KR" altLang="en-US" sz="6000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3011" name="ZoneTexte 1">
            <a:extLst>
              <a:ext uri="{FF2B5EF4-FFF2-40B4-BE49-F238E27FC236}">
                <a16:creationId xmlns:a16="http://schemas.microsoft.com/office/drawing/2014/main" id="{FF38F472-936A-9086-4DE5-CC5904240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028700"/>
            <a:ext cx="107378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Bandura, A. (1997). Self-effi cacy: The exercise of control. Freeman and Company.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Bessette, S., &amp; Duquette, H. (2003). Découvrir ses savoirs d'action et enrichir sa pratique grâce aux cartes mentales: développement d'une pratique réflexive. Collège de Sherbrooke.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Brunet, Y., (2009). Élaboration d’un guide d’encadrement pour le mentorat auprès du personnel enseignant débutant en soins infirmiers au collégial, Université de Sherbrooke, 176 pages.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Carpentier, G. (2019). Les types de besoins de soutien des enseignants débutants et leur perception de l’aide reçue (Thèse de doctorat). Université de Sherbrooke, Sherbrooke, Québec.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Carpentier, G., Mukamurera, J., Leroux, M. et Lakhal, S. (2020). Mesures de soutien offertes aux enseignants en insertion professionnelle au Québec et degré d’aide perçue. Formation et profession, 28(3), 3-17. http://dx.doi.org/10.18162/fp.2020.552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Clutterbuck, D. (2005). Establishing and maintaining mentoring relationships: An overview of mentor and mentee competencies. South African Journal of Human Resource Management. 3. 10.4102/sajhrm.v3i3.70.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Clutterbuck, D. (2014). Everyone needs a mentor. Kogan Page Publishers.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Cuerrier, C. (2001) Le mentorat et le monde du travail : un modèle de référence. Éditions de la Fondation de l’entrepreneurship, 84 pages.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Cuerrier, C. (2004). Le mentorat appliqué au monde du travail : analyse québécoise et canadienne, Carriérologie, vol.9, no.4, p.519-530.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Cuerrier, C., Fortin, J. (2003) Évaluer un programme de mentorat. Collection Mentorat, Éditions de la Fondation de l’entrepreneurship, 88 pages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Gagnon, N. (2020). Vous avez dit… Mentorat? Comment en tirer pleinement bénéfice? Observatoire de la formation professionnelle du Québec.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Guay, M. M., &amp; Lirette, A. (2004). Évaluation du Programme gouvernemental de mentorat dans la fonction publique québécoise: rapport de recherche. Centre d'expertise en gestion des ressources humaines [Secrétariat du Conseil du trésor].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Guay, M.-M., Lirette, A., (2003). Guide sur le mentorat pour la fonction publique québécoise, Centre d’expertise en gestion des ressources humaines, 76 pages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Le Bouëdec, G. (2001). Une posture spécifique. Vers une définition opératoire. Dans Le Bouëdec, G., Du Crest, A., Pasquier, L. et R. Stahl. (2001). L’accompagnement en éducation et formation : Un projet impossible ? Paris : L’Harmattan.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Le Bouëdec, G. (2002). La démarche d’accompagnement, un signe des temps. Éducation permanente 153(4), 12-19.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Mukamurera, J. (2011). Les multiples dimensions de l'insertion professionnelle. L’insertion professionnelle des enseignants: regards croisés et perspective internationale, 17-38.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Mukamurera, J., &amp; Tardif, M. (2016). Épanouissement professionnel: entre développement professionnel, satisfaction au travail et intention de persévérance durant les premières années d’enseignement. Former les enseignants au XXIe siècle, 2, 113-134.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Mukamurera, J., Lakhal, S., &amp; Kutsyuruba, B. (2020). Les programmes d’insertion professionnelle pour les enseignants débutants au Québec. Canadian Journal of Education/Revue canadienne de l'éducation, 43(4), 1035-1070.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>
                <a:solidFill>
                  <a:srgbClr val="FFFFFF"/>
                </a:solidFill>
                <a:ea typeface="Arial Unicode MS"/>
                <a:cs typeface="Arial Unicode MS"/>
              </a:rPr>
              <a:t>Vivegnis, I. (2020). Quelles compétences pour accompagner des enseignants débutants? Étude multicas. McGill Journal of Education, 55(2), 1-21.</a:t>
            </a:r>
            <a:endParaRPr lang="fr-FR" altLang="fr-FR">
              <a:solidFill>
                <a:srgbClr val="FFFFFF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>
            <a:extLst>
              <a:ext uri="{FF2B5EF4-FFF2-40B4-BE49-F238E27FC236}">
                <a16:creationId xmlns:a16="http://schemas.microsoft.com/office/drawing/2014/main" id="{7C4A9DCE-B859-170C-34CD-7A7B4D67D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563"/>
            <a:ext cx="1219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6000">
                <a:solidFill>
                  <a:srgbClr val="1C82FF"/>
                </a:solidFill>
                <a:cs typeface="Arial" panose="020B0604020202020204" pitchFamily="34" charset="0"/>
              </a:rPr>
              <a:t>Merci de votre attention !</a:t>
            </a:r>
            <a:endParaRPr lang="ko-KR" altLang="en-US" sz="6000">
              <a:solidFill>
                <a:srgbClr val="1C82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DFDFB-23BC-8894-AE61-966BDDA64C90}"/>
              </a:ext>
            </a:extLst>
          </p:cNvPr>
          <p:cNvSpPr txBox="1"/>
          <p:nvPr/>
        </p:nvSpPr>
        <p:spPr>
          <a:xfrm>
            <a:off x="300038" y="1368425"/>
            <a:ext cx="11439525" cy="12430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Mentorat </a:t>
            </a:r>
            <a:r>
              <a:rPr lang="en-US" altLang="ko-KR" sz="1867" dirty="0" err="1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en</a:t>
            </a:r>
            <a:r>
              <a:rPr lang="en-US" altLang="ko-KR" sz="1867" dirty="0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 FP-FGA – Mai 2023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867" dirty="0">
              <a:solidFill>
                <a:srgbClr val="1C82FF"/>
              </a:solidFill>
              <a:latin typeface="Arial"/>
              <a:ea typeface="맑은 고딕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 err="1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Contenu</a:t>
            </a:r>
            <a:r>
              <a:rPr lang="en-US" altLang="ko-KR" sz="1867" dirty="0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élaboré</a:t>
            </a:r>
            <a:r>
              <a:rPr lang="en-US" altLang="ko-KR" sz="1867" dirty="0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 par Nathalie Denis, </a:t>
            </a:r>
            <a:r>
              <a:rPr lang="en-US" altLang="ko-KR" sz="1867" dirty="0" err="1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conseillère</a:t>
            </a:r>
            <a:r>
              <a:rPr lang="en-US" altLang="ko-KR" sz="1867" dirty="0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 pédagogique au SRÉ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 err="1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Modifié</a:t>
            </a:r>
            <a:r>
              <a:rPr lang="en-US" altLang="ko-KR" sz="1867" dirty="0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 par Justine Sirois, </a:t>
            </a:r>
            <a:r>
              <a:rPr lang="en-US" altLang="ko-KR" sz="1867" dirty="0" err="1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conseillère</a:t>
            </a:r>
            <a:r>
              <a:rPr lang="en-US" altLang="ko-KR" sz="1867">
                <a:solidFill>
                  <a:srgbClr val="1C82FF"/>
                </a:solidFill>
                <a:latin typeface="Arial"/>
                <a:ea typeface="맑은 고딕"/>
                <a:cs typeface="Arial" pitchFamily="34" charset="0"/>
              </a:rPr>
              <a:t> pédagogique au SRÉ</a:t>
            </a:r>
          </a:p>
        </p:txBody>
      </p:sp>
      <p:grpSp>
        <p:nvGrpSpPr>
          <p:cNvPr id="2" name="Graphic 1">
            <a:extLst>
              <a:ext uri="{FF2B5EF4-FFF2-40B4-BE49-F238E27FC236}">
                <a16:creationId xmlns:a16="http://schemas.microsoft.com/office/drawing/2014/main" id="{6489A580-E011-94CE-F55A-AA0A559DC495}"/>
              </a:ext>
            </a:extLst>
          </p:cNvPr>
          <p:cNvGrpSpPr/>
          <p:nvPr/>
        </p:nvGrpSpPr>
        <p:grpSpPr>
          <a:xfrm>
            <a:off x="3591261" y="4883833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3" name="Freeform: Shape 24">
              <a:extLst>
                <a:ext uri="{FF2B5EF4-FFF2-40B4-BE49-F238E27FC236}">
                  <a16:creationId xmlns:a16="http://schemas.microsoft.com/office/drawing/2014/main" id="{115374EC-B0BA-DEC4-1F5B-0DFE294D50FD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prstClr val="black"/>
                  </a:solidFill>
                </a:ln>
                <a:solidFill>
                  <a:srgbClr val="1C82FF"/>
                </a:solidFill>
                <a:latin typeface="Arial"/>
                <a:ea typeface="맑은 고딕"/>
              </a:endParaRPr>
            </a:p>
          </p:txBody>
        </p: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826E1EC-FA2B-B803-B9FD-5632029921C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7" name="Freeform: Shape 26">
                <a:extLst>
                  <a:ext uri="{FF2B5EF4-FFF2-40B4-BE49-F238E27FC236}">
                    <a16:creationId xmlns:a16="http://schemas.microsoft.com/office/drawing/2014/main" id="{E296B279-A0CF-A6B3-F720-02A72F368812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1C82FF"/>
                  </a:solidFill>
                  <a:latin typeface="Arial"/>
                  <a:ea typeface="맑은 고딕"/>
                </a:endParaRPr>
              </a:p>
            </p:txBody>
          </p: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A273CE5D-5BC6-5AA2-5B4F-D9DC5AA881F2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9" name="Freeform: Shape 28">
                  <a:extLst>
                    <a:ext uri="{FF2B5EF4-FFF2-40B4-BE49-F238E27FC236}">
                      <a16:creationId xmlns:a16="http://schemas.microsoft.com/office/drawing/2014/main" id="{16F0FD85-2C1B-F406-F71D-27D9CDF63A61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1C82FF"/>
                    </a:solidFill>
                    <a:latin typeface="Arial"/>
                    <a:ea typeface="맑은 고딕"/>
                  </a:endParaRPr>
                </a:p>
              </p:txBody>
            </p:sp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51909FE0-89AA-7B19-A8E0-72FD95622565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1" name="Freeform: Shape 30">
                    <a:extLst>
                      <a:ext uri="{FF2B5EF4-FFF2-40B4-BE49-F238E27FC236}">
                        <a16:creationId xmlns:a16="http://schemas.microsoft.com/office/drawing/2014/main" id="{DA84490B-6624-9080-8751-9171B530A2D4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1C82FF"/>
                      </a:solidFill>
                      <a:latin typeface="Arial"/>
                      <a:ea typeface="맑은 고딕"/>
                    </a:endParaRPr>
                  </a:p>
                </p:txBody>
              </p:sp>
              <p:grpSp>
                <p:nvGrpSpPr>
                  <p:cNvPr id="12" name="Graphic 1">
                    <a:extLst>
                      <a:ext uri="{FF2B5EF4-FFF2-40B4-BE49-F238E27FC236}">
                        <a16:creationId xmlns:a16="http://schemas.microsoft.com/office/drawing/2014/main" id="{56F222A1-CA27-8E4D-1680-121C0C430727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3" name="Freeform: Shape 32">
                      <a:extLst>
                        <a:ext uri="{FF2B5EF4-FFF2-40B4-BE49-F238E27FC236}">
                          <a16:creationId xmlns:a16="http://schemas.microsoft.com/office/drawing/2014/main" id="{BA8BE559-E8D7-732F-2040-6366287DF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1C82FF"/>
                        </a:solidFill>
                        <a:latin typeface="Arial"/>
                        <a:ea typeface="맑은 고딕"/>
                      </a:endParaRPr>
                    </a:p>
                  </p:txBody>
                </p:sp>
                <p:sp>
                  <p:nvSpPr>
                    <p:cNvPr id="14" name="Freeform: Shape 33">
                      <a:extLst>
                        <a:ext uri="{FF2B5EF4-FFF2-40B4-BE49-F238E27FC236}">
                          <a16:creationId xmlns:a16="http://schemas.microsoft.com/office/drawing/2014/main" id="{32419B46-E779-CF60-F4B7-A59997C00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1C82FF"/>
                        </a:solidFill>
                        <a:latin typeface="Arial"/>
                        <a:ea typeface="맑은 고딕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4037" name="TextBox 6">
            <a:hlinkClick r:id="rId2"/>
            <a:extLst>
              <a:ext uri="{FF2B5EF4-FFF2-40B4-BE49-F238E27FC236}">
                <a16:creationId xmlns:a16="http://schemas.microsoft.com/office/drawing/2014/main" id="{4D2F07E1-79CB-3CF7-3CAD-07EA143B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5299075"/>
            <a:ext cx="396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1000">
                <a:solidFill>
                  <a:srgbClr val="1C82FF"/>
                </a:solidFill>
                <a:cs typeface="Arial" panose="020B0604020202020204" pitchFamily="34" charset="0"/>
                <a:hlinkClick r:id="rId2"/>
              </a:rPr>
              <a:t>http://www.free-powerpoint-templates-design.com</a:t>
            </a:r>
            <a:endParaRPr lang="ko-KR" altLang="en-US" sz="1000">
              <a:solidFill>
                <a:srgbClr val="1C82FF"/>
              </a:solidFill>
              <a:cs typeface="Arial" panose="020B0604020202020204" pitchFamily="34" charset="0"/>
            </a:endParaRPr>
          </a:p>
        </p:txBody>
      </p:sp>
      <p:sp>
        <p:nvSpPr>
          <p:cNvPr id="44038" name="ZoneTexte 15">
            <a:extLst>
              <a:ext uri="{FF2B5EF4-FFF2-40B4-BE49-F238E27FC236}">
                <a16:creationId xmlns:a16="http://schemas.microsoft.com/office/drawing/2014/main" id="{977C5E30-9F8D-7EBA-8075-A433F70D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4425950"/>
            <a:ext cx="613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>
                <a:solidFill>
                  <a:srgbClr val="1C82FF"/>
                </a:solidFill>
              </a:rPr>
              <a:t>Le canevas de la présentation provient de ce site Internet.</a:t>
            </a:r>
          </a:p>
        </p:txBody>
      </p:sp>
      <p:sp>
        <p:nvSpPr>
          <p:cNvPr id="44039" name="ZoneTexte 16">
            <a:extLst>
              <a:ext uri="{FF2B5EF4-FFF2-40B4-BE49-F238E27FC236}">
                <a16:creationId xmlns:a16="http://schemas.microsoft.com/office/drawing/2014/main" id="{15034AD5-77A0-90E1-284A-D69085DF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503613"/>
            <a:ext cx="9170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>
                <a:solidFill>
                  <a:srgbClr val="1C82FF"/>
                </a:solidFill>
              </a:rPr>
              <a:t>Les images utilisées proviennent de celles fournies par Microsoft ainsi que de celles fournies avec le canevas téléchargé.</a:t>
            </a:r>
          </a:p>
        </p:txBody>
      </p:sp>
      <p:pic>
        <p:nvPicPr>
          <p:cNvPr id="44040" name="Image 17">
            <a:extLst>
              <a:ext uri="{FF2B5EF4-FFF2-40B4-BE49-F238E27FC236}">
                <a16:creationId xmlns:a16="http://schemas.microsoft.com/office/drawing/2014/main" id="{59BCFEFA-D870-46AD-0237-750F33C5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8" y="5748338"/>
            <a:ext cx="22558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C90B8-A6D1-03A5-2304-6B654F496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Moodle 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</a:rPr>
              <a:t>Mentorat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 FP-FGA</a:t>
            </a:r>
          </a:p>
        </p:txBody>
      </p:sp>
      <p:grpSp>
        <p:nvGrpSpPr>
          <p:cNvPr id="14339" name="Group 24">
            <a:extLst>
              <a:ext uri="{FF2B5EF4-FFF2-40B4-BE49-F238E27FC236}">
                <a16:creationId xmlns:a16="http://schemas.microsoft.com/office/drawing/2014/main" id="{1B9DF47E-10DA-C0DF-F267-58CB82E57851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3857625"/>
            <a:ext cx="2219325" cy="2586038"/>
            <a:chOff x="4619223" y="3443908"/>
            <a:chExt cx="2929511" cy="3412446"/>
          </a:xfrm>
        </p:grpSpPr>
        <p:sp>
          <p:nvSpPr>
            <p:cNvPr id="14356" name="Freeform: Shape 25">
              <a:extLst>
                <a:ext uri="{FF2B5EF4-FFF2-40B4-BE49-F238E27FC236}">
                  <a16:creationId xmlns:a16="http://schemas.microsoft.com/office/drawing/2014/main" id="{1E3A4D35-356F-B390-CDCC-779250550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847" y="3443908"/>
              <a:ext cx="2856887" cy="3092940"/>
            </a:xfrm>
            <a:custGeom>
              <a:avLst/>
              <a:gdLst>
                <a:gd name="T0" fmla="*/ 2191089 w 2985996"/>
                <a:gd name="T1" fmla="*/ 69694 h 3232717"/>
                <a:gd name="T2" fmla="*/ 2186714 w 2985996"/>
                <a:gd name="T3" fmla="*/ 50630 h 3232717"/>
                <a:gd name="T4" fmla="*/ 2159834 w 2985996"/>
                <a:gd name="T5" fmla="*/ 14377 h 3232717"/>
                <a:gd name="T6" fmla="*/ 2131706 w 2985996"/>
                <a:gd name="T7" fmla="*/ 0 h 3232717"/>
                <a:gd name="T8" fmla="*/ 69303 w 2985996"/>
                <a:gd name="T9" fmla="*/ 6251 h 3232717"/>
                <a:gd name="T10" fmla="*/ 45863 w 2985996"/>
                <a:gd name="T11" fmla="*/ 15627 h 3232717"/>
                <a:gd name="T12" fmla="*/ 6483 w 2985996"/>
                <a:gd name="T13" fmla="*/ 53443 h 3232717"/>
                <a:gd name="T14" fmla="*/ 858 w 2985996"/>
                <a:gd name="T15" fmla="*/ 79697 h 3232717"/>
                <a:gd name="T16" fmla="*/ 106494 w 2985996"/>
                <a:gd name="T17" fmla="*/ 971040 h 3232717"/>
                <a:gd name="T18" fmla="*/ 101492 w 2985996"/>
                <a:gd name="T19" fmla="*/ 1026982 h 3232717"/>
                <a:gd name="T20" fmla="*/ 100243 w 2985996"/>
                <a:gd name="T21" fmla="*/ 1040734 h 3232717"/>
                <a:gd name="T22" fmla="*/ 104306 w 2985996"/>
                <a:gd name="T23" fmla="*/ 2315243 h 3232717"/>
                <a:gd name="T24" fmla="*/ 132121 w 2985996"/>
                <a:gd name="T25" fmla="*/ 2372436 h 3232717"/>
                <a:gd name="T26" fmla="*/ 2094516 w 2985996"/>
                <a:gd name="T27" fmla="*/ 2341183 h 3232717"/>
                <a:gd name="T28" fmla="*/ 2113269 w 2985996"/>
                <a:gd name="T29" fmla="*/ 2322430 h 3232717"/>
                <a:gd name="T30" fmla="*/ 2111393 w 2985996"/>
                <a:gd name="T31" fmla="*/ 1391396 h 3232717"/>
                <a:gd name="T32" fmla="*/ 2107016 w 2985996"/>
                <a:gd name="T33" fmla="*/ 980728 h 3232717"/>
                <a:gd name="T34" fmla="*/ 2104829 w 2985996"/>
                <a:gd name="T35" fmla="*/ 934160 h 3232717"/>
                <a:gd name="T36" fmla="*/ 2191089 w 2985996"/>
                <a:gd name="T37" fmla="*/ 69694 h 3232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2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95F14092-1B03-7A92-BDE9-5E7D979F8A5C}"/>
                </a:ext>
              </a:extLst>
            </p:cNvPr>
            <p:cNvSpPr/>
            <p:nvPr/>
          </p:nvSpPr>
          <p:spPr>
            <a:xfrm>
              <a:off x="6639286" y="6121075"/>
              <a:ext cx="873823" cy="735279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E66C1C52-A99D-7881-990D-9C38D31883D1}"/>
                </a:ext>
              </a:extLst>
            </p:cNvPr>
            <p:cNvSpPr/>
            <p:nvPr/>
          </p:nvSpPr>
          <p:spPr>
            <a:xfrm>
              <a:off x="4619223" y="6447865"/>
              <a:ext cx="779527" cy="408489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4359" name="Freeform: Shape 28">
              <a:extLst>
                <a:ext uri="{FF2B5EF4-FFF2-40B4-BE49-F238E27FC236}">
                  <a16:creationId xmlns:a16="http://schemas.microsoft.com/office/drawing/2014/main" id="{5AA49C27-72D1-CB13-794B-850B6831F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278" y="5024451"/>
              <a:ext cx="2453282" cy="1663969"/>
            </a:xfrm>
            <a:custGeom>
              <a:avLst/>
              <a:gdLst>
                <a:gd name="T0" fmla="*/ 574910 w 2453282"/>
                <a:gd name="T1" fmla="*/ 445291 h 1663969"/>
                <a:gd name="T2" fmla="*/ 489753 w 2453282"/>
                <a:gd name="T3" fmla="*/ 661646 h 1663969"/>
                <a:gd name="T4" fmla="*/ 455935 w 2453282"/>
                <a:gd name="T5" fmla="*/ 948898 h 1663969"/>
                <a:gd name="T6" fmla="*/ 622989 w 2453282"/>
                <a:gd name="T7" fmla="*/ 553672 h 1663969"/>
                <a:gd name="T8" fmla="*/ 711406 w 2453282"/>
                <a:gd name="T9" fmla="*/ 480739 h 1663969"/>
                <a:gd name="T10" fmla="*/ 718739 w 2453282"/>
                <a:gd name="T11" fmla="*/ 674277 h 1663969"/>
                <a:gd name="T12" fmla="*/ 595282 w 2453282"/>
                <a:gd name="T13" fmla="*/ 1278931 h 1663969"/>
                <a:gd name="T14" fmla="*/ 602617 w 2453282"/>
                <a:gd name="T15" fmla="*/ 1276079 h 1663969"/>
                <a:gd name="T16" fmla="*/ 828751 w 2453282"/>
                <a:gd name="T17" fmla="*/ 915487 h 1663969"/>
                <a:gd name="T18" fmla="*/ 891498 w 2453282"/>
                <a:gd name="T19" fmla="*/ 941971 h 1663969"/>
                <a:gd name="T20" fmla="*/ 642954 w 2453282"/>
                <a:gd name="T21" fmla="*/ 1508732 h 1663969"/>
                <a:gd name="T22" fmla="*/ 506052 w 2453282"/>
                <a:gd name="T23" fmla="*/ 1650524 h 1663969"/>
                <a:gd name="T24" fmla="*/ 19557 w 2453282"/>
                <a:gd name="T25" fmla="*/ 1447207 h 1663969"/>
                <a:gd name="T26" fmla="*/ 13039 w 2453282"/>
                <a:gd name="T27" fmla="*/ 1040574 h 1663969"/>
                <a:gd name="T28" fmla="*/ 104714 w 2453282"/>
                <a:gd name="T29" fmla="*/ 560599 h 1663969"/>
                <a:gd name="T30" fmla="*/ 191909 w 2453282"/>
                <a:gd name="T31" fmla="*/ 583009 h 1663969"/>
                <a:gd name="T32" fmla="*/ 235913 w 2453282"/>
                <a:gd name="T33" fmla="*/ 574453 h 1663969"/>
                <a:gd name="T34" fmla="*/ 354888 w 2453282"/>
                <a:gd name="T35" fmla="*/ 445698 h 1663969"/>
                <a:gd name="T36" fmla="*/ 475900 w 2453282"/>
                <a:gd name="T37" fmla="*/ 431845 h 1663969"/>
                <a:gd name="T38" fmla="*/ 532166 w 2453282"/>
                <a:gd name="T39" fmla="*/ 402375 h 1663969"/>
                <a:gd name="T40" fmla="*/ 2089803 w 2453282"/>
                <a:gd name="T41" fmla="*/ 22358 h 1663969"/>
                <a:gd name="T42" fmla="*/ 2141957 w 2453282"/>
                <a:gd name="T43" fmla="*/ 116071 h 1663969"/>
                <a:gd name="T44" fmla="*/ 2223854 w 2453282"/>
                <a:gd name="T45" fmla="*/ 90810 h 1663969"/>
                <a:gd name="T46" fmla="*/ 2326530 w 2453282"/>
                <a:gd name="T47" fmla="*/ 307164 h 1663969"/>
                <a:gd name="T48" fmla="*/ 2338346 w 2453282"/>
                <a:gd name="T49" fmla="*/ 282718 h 1663969"/>
                <a:gd name="T50" fmla="*/ 2396611 w 2453282"/>
                <a:gd name="T51" fmla="*/ 222823 h 1663969"/>
                <a:gd name="T52" fmla="*/ 2453247 w 2453282"/>
                <a:gd name="T53" fmla="*/ 394766 h 1663969"/>
                <a:gd name="T54" fmla="*/ 2327346 w 2453282"/>
                <a:gd name="T55" fmla="*/ 1097208 h 1663969"/>
                <a:gd name="T56" fmla="*/ 2176590 w 2453282"/>
                <a:gd name="T57" fmla="*/ 1159140 h 1663969"/>
                <a:gd name="T58" fmla="*/ 1813146 w 2453282"/>
                <a:gd name="T59" fmla="*/ 1276892 h 1663969"/>
                <a:gd name="T60" fmla="*/ 1617570 w 2453282"/>
                <a:gd name="T61" fmla="*/ 796918 h 1663969"/>
                <a:gd name="T62" fmla="*/ 1579270 w 2453282"/>
                <a:gd name="T63" fmla="*/ 442031 h 1663969"/>
                <a:gd name="T64" fmla="*/ 1695801 w 2453282"/>
                <a:gd name="T65" fmla="*/ 466478 h 1663969"/>
                <a:gd name="T66" fmla="*/ 1772808 w 2453282"/>
                <a:gd name="T67" fmla="*/ 812401 h 1663969"/>
                <a:gd name="T68" fmla="*/ 1787883 w 2453282"/>
                <a:gd name="T69" fmla="*/ 761878 h 1663969"/>
                <a:gd name="T70" fmla="*/ 1824962 w 2453282"/>
                <a:gd name="T71" fmla="*/ 92032 h 1663969"/>
                <a:gd name="T72" fmla="*/ 1906859 w 2453282"/>
                <a:gd name="T73" fmla="*/ 50065 h 1663969"/>
                <a:gd name="T74" fmla="*/ 1943529 w 2453282"/>
                <a:gd name="T75" fmla="*/ 336501 h 1663969"/>
                <a:gd name="T76" fmla="*/ 2040094 w 2453282"/>
                <a:gd name="T77" fmla="*/ 305942 h 1663969"/>
                <a:gd name="T78" fmla="*/ 2003424 w 2453282"/>
                <a:gd name="T79" fmla="*/ 43953 h 16639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2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CA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428E3EF6-6943-DBB9-6A7E-7797A3574FB2}"/>
                </a:ext>
              </a:extLst>
            </p:cNvPr>
            <p:cNvSpPr/>
            <p:nvPr/>
          </p:nvSpPr>
          <p:spPr>
            <a:xfrm>
              <a:off x="4805722" y="3546554"/>
              <a:ext cx="2650810" cy="1059974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27C41184-4EDC-8376-43F5-837D388922A7}"/>
                </a:ext>
              </a:extLst>
            </p:cNvPr>
            <p:cNvSpPr/>
            <p:nvPr/>
          </p:nvSpPr>
          <p:spPr>
            <a:xfrm>
              <a:off x="5815754" y="3546554"/>
              <a:ext cx="1640778" cy="1055784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9055CAD9-4A74-90E2-FBE3-EB008271662D}"/>
              </a:ext>
            </a:extLst>
          </p:cNvPr>
          <p:cNvSpPr>
            <a:spLocks noChangeAspect="1"/>
          </p:cNvSpPr>
          <p:nvPr/>
        </p:nvSpPr>
        <p:spPr>
          <a:xfrm>
            <a:off x="4686300" y="2530475"/>
            <a:ext cx="806450" cy="962025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1D92FD2-6D81-C074-B4F4-3849722BEAC1}"/>
              </a:ext>
            </a:extLst>
          </p:cNvPr>
          <p:cNvSpPr/>
          <p:nvPr/>
        </p:nvSpPr>
        <p:spPr>
          <a:xfrm>
            <a:off x="2824163" y="2343150"/>
            <a:ext cx="1495425" cy="1217613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cxnSp>
        <p:nvCxnSpPr>
          <p:cNvPr id="14" name="Straight Connector 36">
            <a:extLst>
              <a:ext uri="{FF2B5EF4-FFF2-40B4-BE49-F238E27FC236}">
                <a16:creationId xmlns:a16="http://schemas.microsoft.com/office/drawing/2014/main" id="{E4876EC4-BCAF-7D60-6159-FF5533C325EB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927600" y="3629025"/>
            <a:ext cx="798513" cy="2508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3">
            <a:extLst>
              <a:ext uri="{FF2B5EF4-FFF2-40B4-BE49-F238E27FC236}">
                <a16:creationId xmlns:a16="http://schemas.microsoft.com/office/drawing/2014/main" id="{5A5F74D5-52FD-F854-29DD-0A22CFDC9B39}"/>
              </a:ext>
            </a:extLst>
          </p:cNvPr>
          <p:cNvSpPr/>
          <p:nvPr/>
        </p:nvSpPr>
        <p:spPr>
          <a:xfrm>
            <a:off x="5726113" y="3525838"/>
            <a:ext cx="708025" cy="7080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344" name="TextBox 23">
            <a:extLst>
              <a:ext uri="{FF2B5EF4-FFF2-40B4-BE49-F238E27FC236}">
                <a16:creationId xmlns:a16="http://schemas.microsoft.com/office/drawing/2014/main" id="{B64FBF26-93B4-6747-E329-E42043D9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3200400"/>
            <a:ext cx="228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404040"/>
                </a:solidFill>
                <a:ea typeface="Arial Unicode MS"/>
                <a:cs typeface="Arial" panose="020B0604020202020204" pitchFamily="34" charset="0"/>
              </a:rPr>
              <a:t>OUTILS</a:t>
            </a:r>
            <a:endParaRPr lang="en-US" altLang="ko-KR" sz="1200">
              <a:solidFill>
                <a:srgbClr val="0D0D0D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27594384-E660-57F3-13AF-CF2A5A7186BE}"/>
              </a:ext>
            </a:extLst>
          </p:cNvPr>
          <p:cNvSpPr>
            <a:spLocks noChangeAspect="1"/>
          </p:cNvSpPr>
          <p:nvPr/>
        </p:nvSpPr>
        <p:spPr>
          <a:xfrm>
            <a:off x="5891213" y="3689350"/>
            <a:ext cx="382587" cy="3857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49" name="Straight Connector 37">
            <a:extLst>
              <a:ext uri="{FF2B5EF4-FFF2-40B4-BE49-F238E27FC236}">
                <a16:creationId xmlns:a16="http://schemas.microsoft.com/office/drawing/2014/main" id="{67765C31-C8AB-7165-3DAB-2AA1E17AA68F}"/>
              </a:ext>
            </a:extLst>
          </p:cNvPr>
          <p:cNvCxnSpPr>
            <a:cxnSpLocks/>
            <a:endCxn id="54" idx="1"/>
          </p:cNvCxnSpPr>
          <p:nvPr/>
        </p:nvCxnSpPr>
        <p:spPr>
          <a:xfrm flipH="1">
            <a:off x="2173288" y="4014788"/>
            <a:ext cx="901700" cy="50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8891F9DC-3FB5-3A8F-EFF5-1FBBF1A70EAD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2333625" y="3416300"/>
            <a:ext cx="884238" cy="35401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12">
            <a:extLst>
              <a:ext uri="{FF2B5EF4-FFF2-40B4-BE49-F238E27FC236}">
                <a16:creationId xmlns:a16="http://schemas.microsoft.com/office/drawing/2014/main" id="{431A1EA7-3B64-A36C-B280-EC206278B44D}"/>
              </a:ext>
            </a:extLst>
          </p:cNvPr>
          <p:cNvSpPr/>
          <p:nvPr/>
        </p:nvSpPr>
        <p:spPr>
          <a:xfrm flipH="1">
            <a:off x="1625600" y="3062288"/>
            <a:ext cx="708025" cy="7080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4" name="Oval 14">
            <a:extLst>
              <a:ext uri="{FF2B5EF4-FFF2-40B4-BE49-F238E27FC236}">
                <a16:creationId xmlns:a16="http://schemas.microsoft.com/office/drawing/2014/main" id="{01B52467-0E52-FCBA-4654-70746C68EE18}"/>
              </a:ext>
            </a:extLst>
          </p:cNvPr>
          <p:cNvSpPr/>
          <p:nvPr/>
        </p:nvSpPr>
        <p:spPr>
          <a:xfrm flipH="1">
            <a:off x="1568450" y="4419600"/>
            <a:ext cx="708025" cy="7080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350" name="TextBox 56">
            <a:extLst>
              <a:ext uri="{FF2B5EF4-FFF2-40B4-BE49-F238E27FC236}">
                <a16:creationId xmlns:a16="http://schemas.microsoft.com/office/drawing/2014/main" id="{847B0D23-D174-2D69-BD6B-9B5A4270562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9250" y="2755900"/>
            <a:ext cx="228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r" eaLnBrk="1" hangingPunct="1"/>
            <a:r>
              <a:rPr lang="en-US" altLang="ko-KR" sz="1200">
                <a:solidFill>
                  <a:srgbClr val="404040"/>
                </a:solidFill>
                <a:ea typeface="Arial Unicode MS"/>
                <a:cs typeface="Arial" panose="020B0604020202020204" pitchFamily="34" charset="0"/>
              </a:rPr>
              <a:t>FORMATIONS </a:t>
            </a:r>
            <a:endParaRPr lang="en-US" altLang="ko-KR" sz="1200">
              <a:solidFill>
                <a:srgbClr val="0D0D0D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4351" name="TextBox 58">
            <a:extLst>
              <a:ext uri="{FF2B5EF4-FFF2-40B4-BE49-F238E27FC236}">
                <a16:creationId xmlns:a16="http://schemas.microsoft.com/office/drawing/2014/main" id="{7CC8DB3C-BBBD-AE47-F723-0DCF47EBA0B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3213" y="4065588"/>
            <a:ext cx="2281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r" eaLnBrk="1" hangingPunct="1"/>
            <a:r>
              <a:rPr lang="en-US" altLang="ko-KR" sz="1200">
                <a:solidFill>
                  <a:srgbClr val="404040"/>
                </a:solidFill>
                <a:ea typeface="Arial Unicode MS"/>
                <a:cs typeface="Arial" panose="020B0604020202020204" pitchFamily="34" charset="0"/>
              </a:rPr>
              <a:t>RESSOURCES </a:t>
            </a:r>
            <a:endParaRPr lang="en-US" altLang="ko-KR" sz="1200">
              <a:solidFill>
                <a:srgbClr val="0D0D0D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62" name="Round Same Side Corner Rectangle 36">
            <a:extLst>
              <a:ext uri="{FF2B5EF4-FFF2-40B4-BE49-F238E27FC236}">
                <a16:creationId xmlns:a16="http://schemas.microsoft.com/office/drawing/2014/main" id="{A80981DC-259E-E2B0-7181-71A018294569}"/>
              </a:ext>
            </a:extLst>
          </p:cNvPr>
          <p:cNvSpPr>
            <a:spLocks noChangeAspect="1"/>
          </p:cNvSpPr>
          <p:nvPr/>
        </p:nvSpPr>
        <p:spPr>
          <a:xfrm>
            <a:off x="1725613" y="4616450"/>
            <a:ext cx="395287" cy="3127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63971422-9477-AFBE-E7A9-53799B7A7998}"/>
              </a:ext>
            </a:extLst>
          </p:cNvPr>
          <p:cNvSpPr/>
          <p:nvPr/>
        </p:nvSpPr>
        <p:spPr>
          <a:xfrm rot="16200000">
            <a:off x="1700213" y="3175000"/>
            <a:ext cx="536575" cy="48577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4354" name="ZoneTexte 14">
            <a:extLst>
              <a:ext uri="{FF2B5EF4-FFF2-40B4-BE49-F238E27FC236}">
                <a16:creationId xmlns:a16="http://schemas.microsoft.com/office/drawing/2014/main" id="{7099131A-DF35-2B0D-B642-24E8EA0D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1106488"/>
            <a:ext cx="609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r>
              <a:rPr lang="fr-CA" altLang="fr-FR">
                <a:solidFill>
                  <a:srgbClr val="000000"/>
                </a:solidFill>
                <a:ea typeface="Arial Unicode MS"/>
                <a:cs typeface="Arial Unicode MS"/>
                <a:hlinkClick r:id="rId2"/>
              </a:rPr>
              <a:t>https://moodle.csrdn.qc.ca/v36/course/view.php?id=2049</a:t>
            </a:r>
            <a:r>
              <a:rPr lang="fr-CA" altLang="fr-FR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</a:p>
        </p:txBody>
      </p:sp>
      <p:pic>
        <p:nvPicPr>
          <p:cNvPr id="14355" name="Image 12">
            <a:extLst>
              <a:ext uri="{FF2B5EF4-FFF2-40B4-BE49-F238E27FC236}">
                <a16:creationId xmlns:a16="http://schemas.microsoft.com/office/drawing/2014/main" id="{523445D2-BF75-C855-D389-54A8BE93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1828800"/>
            <a:ext cx="26146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5536EFFE-B328-F3B0-FC1D-BFF18C61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0"/>
            <a:ext cx="1219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5400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Notions</a:t>
            </a:r>
            <a:endParaRPr lang="ko-KR" altLang="en-US" sz="5400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15363" name="그룹 1">
            <a:extLst>
              <a:ext uri="{FF2B5EF4-FFF2-40B4-BE49-F238E27FC236}">
                <a16:creationId xmlns:a16="http://schemas.microsoft.com/office/drawing/2014/main" id="{513CC0D8-9E6A-39D3-FC72-E14CC0FCC3E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54175"/>
            <a:ext cx="5129213" cy="1568450"/>
            <a:chOff x="610359" y="1897440"/>
            <a:chExt cx="5128379" cy="1569660"/>
          </a:xfrm>
        </p:grpSpPr>
        <p:grpSp>
          <p:nvGrpSpPr>
            <p:cNvPr id="15385" name="Group 6">
              <a:extLst>
                <a:ext uri="{FF2B5EF4-FFF2-40B4-BE49-F238E27FC236}">
                  <a16:creationId xmlns:a16="http://schemas.microsoft.com/office/drawing/2014/main" id="{EEB0C707-D9B7-E0EF-DF3C-067BA9B1D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5387" name="TextBox 5">
                <a:extLst>
                  <a:ext uri="{FF2B5EF4-FFF2-40B4-BE49-F238E27FC236}">
                    <a16:creationId xmlns:a16="http://schemas.microsoft.com/office/drawing/2014/main" id="{72F99D43-F5EC-3FD6-7C72-41261E1B6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Introduction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88" name="TextBox 6">
                <a:extLst>
                  <a:ext uri="{FF2B5EF4-FFF2-40B4-BE49-F238E27FC236}">
                    <a16:creationId xmlns:a16="http://schemas.microsoft.com/office/drawing/2014/main" id="{416576BB-879A-2E67-C593-BB5BF7AEC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 contexte éducatif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89" name="TextBox 7">
                <a:extLst>
                  <a:ext uri="{FF2B5EF4-FFF2-40B4-BE49-F238E27FC236}">
                    <a16:creationId xmlns:a16="http://schemas.microsoft.com/office/drawing/2014/main" id="{2040508B-E08C-3770-E690-FA9FFED67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encadrements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90" name="TextBox 9">
                <a:extLst>
                  <a:ext uri="{FF2B5EF4-FFF2-40B4-BE49-F238E27FC236}">
                    <a16:creationId xmlns:a16="http://schemas.microsoft.com/office/drawing/2014/main" id="{AE13547A-6FC9-F64E-49DF-E0F8073BB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données probantes sur le sujet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86" name="TextBox 8">
              <a:extLst>
                <a:ext uri="{FF2B5EF4-FFF2-40B4-BE49-F238E27FC236}">
                  <a16:creationId xmlns:a16="http://schemas.microsoft.com/office/drawing/2014/main" id="{62D6F5A9-56D7-AF06-A445-8D6724818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01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5364" name="그룹 10">
            <a:extLst>
              <a:ext uri="{FF2B5EF4-FFF2-40B4-BE49-F238E27FC236}">
                <a16:creationId xmlns:a16="http://schemas.microsoft.com/office/drawing/2014/main" id="{6F2A2828-71AC-FD79-0575-8DC281C1791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983038"/>
            <a:ext cx="5511800" cy="1570037"/>
            <a:chOff x="610359" y="1897440"/>
            <a:chExt cx="5511767" cy="1569660"/>
          </a:xfrm>
        </p:grpSpPr>
        <p:grpSp>
          <p:nvGrpSpPr>
            <p:cNvPr id="15379" name="Group 6">
              <a:extLst>
                <a:ext uri="{FF2B5EF4-FFF2-40B4-BE49-F238E27FC236}">
                  <a16:creationId xmlns:a16="http://schemas.microsoft.com/office/drawing/2014/main" id="{BA72DFC7-0DD6-D818-D95A-15A0C700C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872133" cy="1363991"/>
              <a:chOff x="1797648" y="951079"/>
              <a:chExt cx="3872133" cy="1363991"/>
            </a:xfrm>
          </p:grpSpPr>
          <p:sp>
            <p:nvSpPr>
              <p:cNvPr id="15381" name="TextBox 13">
                <a:extLst>
                  <a:ext uri="{FF2B5EF4-FFF2-40B4-BE49-F238E27FC236}">
                    <a16:creationId xmlns:a16="http://schemas.microsoft.com/office/drawing/2014/main" id="{BA7A0A24-78C7-B746-EC50-C553EBEE8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Rôles et responsabilités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82" name="TextBox 14">
                <a:extLst>
                  <a:ext uri="{FF2B5EF4-FFF2-40B4-BE49-F238E27FC236}">
                    <a16:creationId xmlns:a16="http://schemas.microsoft.com/office/drawing/2014/main" id="{300E114E-27DE-F665-CD26-E4A94C2EF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L’éthique professionnelle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83" name="TextBox 15">
                <a:extLst>
                  <a:ext uri="{FF2B5EF4-FFF2-40B4-BE49-F238E27FC236}">
                    <a16:creationId xmlns:a16="http://schemas.microsoft.com/office/drawing/2014/main" id="{5ED59CE5-B6AF-8724-405F-FF4999D62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50241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attentes, les rôles et les responsabilités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84" name="TextBox 16">
                <a:extLst>
                  <a:ext uri="{FF2B5EF4-FFF2-40B4-BE49-F238E27FC236}">
                    <a16:creationId xmlns:a16="http://schemas.microsoft.com/office/drawing/2014/main" id="{76C02D07-0C3D-DD38-AC24-7C03F9F6C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6" y="2038138"/>
                <a:ext cx="3119026" cy="276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tâches à réaliser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80" name="TextBox 12">
              <a:extLst>
                <a:ext uri="{FF2B5EF4-FFF2-40B4-BE49-F238E27FC236}">
                  <a16:creationId xmlns:a16="http://schemas.microsoft.com/office/drawing/2014/main" id="{57580353-7476-5983-169B-0E2565EAA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02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5365" name="그룹 25">
            <a:extLst>
              <a:ext uri="{FF2B5EF4-FFF2-40B4-BE49-F238E27FC236}">
                <a16:creationId xmlns:a16="http://schemas.microsoft.com/office/drawing/2014/main" id="{52100FC2-8643-0237-19BE-5D656E9195DD}"/>
              </a:ext>
            </a:extLst>
          </p:cNvPr>
          <p:cNvGrpSpPr>
            <a:grpSpLocks/>
          </p:cNvGrpSpPr>
          <p:nvPr/>
        </p:nvGrpSpPr>
        <p:grpSpPr bwMode="auto">
          <a:xfrm>
            <a:off x="6453188" y="1654175"/>
            <a:ext cx="5251450" cy="1568450"/>
            <a:chOff x="610359" y="1897440"/>
            <a:chExt cx="5251055" cy="1569660"/>
          </a:xfrm>
        </p:grpSpPr>
        <p:grpSp>
          <p:nvGrpSpPr>
            <p:cNvPr id="15373" name="Group 6">
              <a:extLst>
                <a:ext uri="{FF2B5EF4-FFF2-40B4-BE49-F238E27FC236}">
                  <a16:creationId xmlns:a16="http://schemas.microsoft.com/office/drawing/2014/main" id="{496FCC2F-6718-8F55-94E9-F7B0EF8837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611421" cy="1364058"/>
              <a:chOff x="1797648" y="951079"/>
              <a:chExt cx="3611421" cy="1364058"/>
            </a:xfrm>
          </p:grpSpPr>
          <p:sp>
            <p:nvSpPr>
              <p:cNvPr id="15375" name="TextBox 28">
                <a:extLst>
                  <a:ext uri="{FF2B5EF4-FFF2-40B4-BE49-F238E27FC236}">
                    <a16:creationId xmlns:a16="http://schemas.microsoft.com/office/drawing/2014/main" id="{3AB2C97C-2399-95AD-F773-4109668F4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Posture mentorale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76" name="TextBox 29">
                <a:extLst>
                  <a:ext uri="{FF2B5EF4-FFF2-40B4-BE49-F238E27FC236}">
                    <a16:creationId xmlns:a16="http://schemas.microsoft.com/office/drawing/2014/main" id="{CED33B7D-EC9A-3B0A-3011-B96BACA3A6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6" y="1375358"/>
                <a:ext cx="32417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habiletés, les savoirs et les attitudes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77" name="TextBox 30">
                <a:extLst>
                  <a:ext uri="{FF2B5EF4-FFF2-40B4-BE49-F238E27FC236}">
                    <a16:creationId xmlns:a16="http://schemas.microsoft.com/office/drawing/2014/main" id="{229BBBEB-958A-FBE1-75FE-1547C27674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 Le déroulement des rencontres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78" name="TextBox 31">
                <a:extLst>
                  <a:ext uri="{FF2B5EF4-FFF2-40B4-BE49-F238E27FC236}">
                    <a16:creationId xmlns:a16="http://schemas.microsoft.com/office/drawing/2014/main" id="{0D526893-1B28-F408-EB3A-8830477495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menaces, les pièges et les enjeux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74" name="TextBox 27">
              <a:extLst>
                <a:ext uri="{FF2B5EF4-FFF2-40B4-BE49-F238E27FC236}">
                  <a16:creationId xmlns:a16="http://schemas.microsoft.com/office/drawing/2014/main" id="{510D1329-14FF-AA6D-DC3E-A509B1877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03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5366" name="그룹 32">
            <a:extLst>
              <a:ext uri="{FF2B5EF4-FFF2-40B4-BE49-F238E27FC236}">
                <a16:creationId xmlns:a16="http://schemas.microsoft.com/office/drawing/2014/main" id="{A8E0C37B-5568-AECF-A70A-B9A71D53DA3C}"/>
              </a:ext>
            </a:extLst>
          </p:cNvPr>
          <p:cNvGrpSpPr>
            <a:grpSpLocks/>
          </p:cNvGrpSpPr>
          <p:nvPr/>
        </p:nvGrpSpPr>
        <p:grpSpPr bwMode="auto">
          <a:xfrm>
            <a:off x="6453188" y="3983038"/>
            <a:ext cx="5129212" cy="1570037"/>
            <a:chOff x="610359" y="1897440"/>
            <a:chExt cx="5128379" cy="1569660"/>
          </a:xfrm>
        </p:grpSpPr>
        <p:grpSp>
          <p:nvGrpSpPr>
            <p:cNvPr id="15367" name="Group 6">
              <a:extLst>
                <a:ext uri="{FF2B5EF4-FFF2-40B4-BE49-F238E27FC236}">
                  <a16:creationId xmlns:a16="http://schemas.microsoft.com/office/drawing/2014/main" id="{B8CCB817-0348-7EBF-AB7F-72C47A4CB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5369" name="TextBox 35">
                <a:extLst>
                  <a:ext uri="{FF2B5EF4-FFF2-40B4-BE49-F238E27FC236}">
                    <a16:creationId xmlns:a16="http://schemas.microsoft.com/office/drawing/2014/main" id="{84A7FDCA-616C-8F7B-346C-9B9350B65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Questionnement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70" name="TextBox 36">
                <a:extLst>
                  <a:ext uri="{FF2B5EF4-FFF2-40B4-BE49-F238E27FC236}">
                    <a16:creationId xmlns:a16="http://schemas.microsoft.com/office/drawing/2014/main" id="{EE22A10E-5F02-638B-1014-EEB0C1F67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intentions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71" name="TextBox 37">
                <a:extLst>
                  <a:ext uri="{FF2B5EF4-FFF2-40B4-BE49-F238E27FC236}">
                    <a16:creationId xmlns:a16="http://schemas.microsoft.com/office/drawing/2014/main" id="{8E0CA5DE-845F-D958-F49C-A29BB35EC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 choix des questions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5372" name="TextBox 38">
                <a:extLst>
                  <a:ext uri="{FF2B5EF4-FFF2-40B4-BE49-F238E27FC236}">
                    <a16:creationId xmlns:a16="http://schemas.microsoft.com/office/drawing/2014/main" id="{4E85C05B-C852-4048-BE59-D34799C15F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L’utilisation du silence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68" name="TextBox 34">
              <a:extLst>
                <a:ext uri="{FF2B5EF4-FFF2-40B4-BE49-F238E27FC236}">
                  <a16:creationId xmlns:a16="http://schemas.microsoft.com/office/drawing/2014/main" id="{69E2E49C-E89B-B425-A880-FC863639F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04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E4C5DCAD-AB36-EE3F-60B3-562A9D0B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0"/>
            <a:ext cx="1219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5400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Notions</a:t>
            </a:r>
            <a:endParaRPr lang="ko-KR" altLang="en-US" sz="5400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16387" name="그룹 1">
            <a:extLst>
              <a:ext uri="{FF2B5EF4-FFF2-40B4-BE49-F238E27FC236}">
                <a16:creationId xmlns:a16="http://schemas.microsoft.com/office/drawing/2014/main" id="{5137EE0D-DA0E-23EA-9A12-DAFAD355DF6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54175"/>
            <a:ext cx="5129213" cy="1568450"/>
            <a:chOff x="610359" y="1897440"/>
            <a:chExt cx="5128379" cy="1569660"/>
          </a:xfrm>
        </p:grpSpPr>
        <p:grpSp>
          <p:nvGrpSpPr>
            <p:cNvPr id="16409" name="Group 6">
              <a:extLst>
                <a:ext uri="{FF2B5EF4-FFF2-40B4-BE49-F238E27FC236}">
                  <a16:creationId xmlns:a16="http://schemas.microsoft.com/office/drawing/2014/main" id="{329D1B43-97BC-8490-D553-17BB2092B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6411" name="TextBox 5">
                <a:extLst>
                  <a:ext uri="{FF2B5EF4-FFF2-40B4-BE49-F238E27FC236}">
                    <a16:creationId xmlns:a16="http://schemas.microsoft.com/office/drawing/2014/main" id="{B06CA044-EEF4-BD88-64ED-8E6A3B411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Rétroaction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12" name="TextBox 6">
                <a:extLst>
                  <a:ext uri="{FF2B5EF4-FFF2-40B4-BE49-F238E27FC236}">
                    <a16:creationId xmlns:a16="http://schemas.microsoft.com/office/drawing/2014/main" id="{E28ABDA5-F5D9-2A09-DC01-9D7CE590D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La rétroaction vs les conseils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13" name="TextBox 7">
                <a:extLst>
                  <a:ext uri="{FF2B5EF4-FFF2-40B4-BE49-F238E27FC236}">
                    <a16:creationId xmlns:a16="http://schemas.microsoft.com/office/drawing/2014/main" id="{BFD94AB5-64D9-0AE8-EB1B-ABDCAC723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types de rétroaction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14" name="TextBox 9">
                <a:extLst>
                  <a:ext uri="{FF2B5EF4-FFF2-40B4-BE49-F238E27FC236}">
                    <a16:creationId xmlns:a16="http://schemas.microsoft.com/office/drawing/2014/main" id="{C16D183C-0D06-0571-65B7-61C28E0E2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conditions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10" name="TextBox 8">
              <a:extLst>
                <a:ext uri="{FF2B5EF4-FFF2-40B4-BE49-F238E27FC236}">
                  <a16:creationId xmlns:a16="http://schemas.microsoft.com/office/drawing/2014/main" id="{3A329F1B-C99D-E628-1062-6B5D1934D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05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6388" name="그룹 10">
            <a:extLst>
              <a:ext uri="{FF2B5EF4-FFF2-40B4-BE49-F238E27FC236}">
                <a16:creationId xmlns:a16="http://schemas.microsoft.com/office/drawing/2014/main" id="{CF625F4E-ACEF-8079-F6C1-C3BBA7C5EAA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983038"/>
            <a:ext cx="5129213" cy="1570037"/>
            <a:chOff x="610359" y="1897440"/>
            <a:chExt cx="5128379" cy="1569660"/>
          </a:xfrm>
        </p:grpSpPr>
        <p:grpSp>
          <p:nvGrpSpPr>
            <p:cNvPr id="16403" name="Group 6">
              <a:extLst>
                <a:ext uri="{FF2B5EF4-FFF2-40B4-BE49-F238E27FC236}">
                  <a16:creationId xmlns:a16="http://schemas.microsoft.com/office/drawing/2014/main" id="{FAB05374-3D22-4534-F000-17C51A4BF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6405" name="TextBox 13">
                <a:extLst>
                  <a:ext uri="{FF2B5EF4-FFF2-40B4-BE49-F238E27FC236}">
                    <a16:creationId xmlns:a16="http://schemas.microsoft.com/office/drawing/2014/main" id="{C1A3E613-1BD0-A001-D147-A55F65940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Écoute et empathie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06" name="TextBox 14">
                <a:extLst>
                  <a:ext uri="{FF2B5EF4-FFF2-40B4-BE49-F238E27FC236}">
                    <a16:creationId xmlns:a16="http://schemas.microsoft.com/office/drawing/2014/main" id="{8E591DA5-3330-C7FC-546D-1E2F637DB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émotions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07" name="TextBox 15">
                <a:extLst>
                  <a:ext uri="{FF2B5EF4-FFF2-40B4-BE49-F238E27FC236}">
                    <a16:creationId xmlns:a16="http://schemas.microsoft.com/office/drawing/2014/main" id="{E578AED6-6B04-E04D-B05A-4F51BF0A2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La reformulation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08" name="TextBox 16">
                <a:extLst>
                  <a:ext uri="{FF2B5EF4-FFF2-40B4-BE49-F238E27FC236}">
                    <a16:creationId xmlns:a16="http://schemas.microsoft.com/office/drawing/2014/main" id="{B916FB82-190E-6B27-B19B-8522E51C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biais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04" name="TextBox 12">
              <a:extLst>
                <a:ext uri="{FF2B5EF4-FFF2-40B4-BE49-F238E27FC236}">
                  <a16:creationId xmlns:a16="http://schemas.microsoft.com/office/drawing/2014/main" id="{AB901677-CCC0-DEAB-840D-88E5A7702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06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6389" name="그룹 25">
            <a:extLst>
              <a:ext uri="{FF2B5EF4-FFF2-40B4-BE49-F238E27FC236}">
                <a16:creationId xmlns:a16="http://schemas.microsoft.com/office/drawing/2014/main" id="{BEB1A823-51E4-B34C-454F-CB8CE48C5302}"/>
              </a:ext>
            </a:extLst>
          </p:cNvPr>
          <p:cNvGrpSpPr>
            <a:grpSpLocks/>
          </p:cNvGrpSpPr>
          <p:nvPr/>
        </p:nvGrpSpPr>
        <p:grpSpPr bwMode="auto">
          <a:xfrm>
            <a:off x="6453188" y="1654175"/>
            <a:ext cx="5129212" cy="1568450"/>
            <a:chOff x="610359" y="1897440"/>
            <a:chExt cx="5128379" cy="1569660"/>
          </a:xfrm>
        </p:grpSpPr>
        <p:grpSp>
          <p:nvGrpSpPr>
            <p:cNvPr id="16397" name="Group 6">
              <a:extLst>
                <a:ext uri="{FF2B5EF4-FFF2-40B4-BE49-F238E27FC236}">
                  <a16:creationId xmlns:a16="http://schemas.microsoft.com/office/drawing/2014/main" id="{DBA9C76C-760C-BE38-29B9-8AB867C7E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6399" name="TextBox 28">
                <a:extLst>
                  <a:ext uri="{FF2B5EF4-FFF2-40B4-BE49-F238E27FC236}">
                    <a16:creationId xmlns:a16="http://schemas.microsoft.com/office/drawing/2014/main" id="{6BC5CB6E-6B3B-5CD7-E308-9D6A74448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Pratique réflexive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00" name="TextBox 29">
                <a:extLst>
                  <a:ext uri="{FF2B5EF4-FFF2-40B4-BE49-F238E27FC236}">
                    <a16:creationId xmlns:a16="http://schemas.microsoft.com/office/drawing/2014/main" id="{E6003CCC-DCF5-9B55-2ACB-D4F81354C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La démarche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01" name="TextBox 30">
                <a:extLst>
                  <a:ext uri="{FF2B5EF4-FFF2-40B4-BE49-F238E27FC236}">
                    <a16:creationId xmlns:a16="http://schemas.microsoft.com/office/drawing/2014/main" id="{FE5A5C3B-B772-8509-38DF-817FA4A30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La découverte des compétences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402" name="TextBox 31">
                <a:extLst>
                  <a:ext uri="{FF2B5EF4-FFF2-40B4-BE49-F238E27FC236}">
                    <a16:creationId xmlns:a16="http://schemas.microsoft.com/office/drawing/2014/main" id="{1C74BAF0-D0B4-6354-BDBB-B0215C286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La consignation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98" name="TextBox 27">
              <a:extLst>
                <a:ext uri="{FF2B5EF4-FFF2-40B4-BE49-F238E27FC236}">
                  <a16:creationId xmlns:a16="http://schemas.microsoft.com/office/drawing/2014/main" id="{A76E75C4-A4ED-57E3-20B9-D527D6BC0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07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6390" name="그룹 32">
            <a:extLst>
              <a:ext uri="{FF2B5EF4-FFF2-40B4-BE49-F238E27FC236}">
                <a16:creationId xmlns:a16="http://schemas.microsoft.com/office/drawing/2014/main" id="{2BAEF607-18F3-4061-5756-8DD14E268C4A}"/>
              </a:ext>
            </a:extLst>
          </p:cNvPr>
          <p:cNvGrpSpPr>
            <a:grpSpLocks/>
          </p:cNvGrpSpPr>
          <p:nvPr/>
        </p:nvGrpSpPr>
        <p:grpSpPr bwMode="auto">
          <a:xfrm>
            <a:off x="6453188" y="3983038"/>
            <a:ext cx="5129212" cy="1570037"/>
            <a:chOff x="610359" y="1897440"/>
            <a:chExt cx="5128379" cy="1569660"/>
          </a:xfrm>
        </p:grpSpPr>
        <p:grpSp>
          <p:nvGrpSpPr>
            <p:cNvPr id="16392" name="Group 6">
              <a:extLst>
                <a:ext uri="{FF2B5EF4-FFF2-40B4-BE49-F238E27FC236}">
                  <a16:creationId xmlns:a16="http://schemas.microsoft.com/office/drawing/2014/main" id="{D176C0D7-BE1A-3F77-578D-670D61045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993" y="2000241"/>
              <a:ext cx="3488745" cy="1012084"/>
              <a:chOff x="1797648" y="951079"/>
              <a:chExt cx="3488745" cy="1012084"/>
            </a:xfrm>
          </p:grpSpPr>
          <p:sp>
            <p:nvSpPr>
              <p:cNvPr id="16394" name="TextBox 35">
                <a:extLst>
                  <a:ext uri="{FF2B5EF4-FFF2-40B4-BE49-F238E27FC236}">
                    <a16:creationId xmlns:a16="http://schemas.microsoft.com/office/drawing/2014/main" id="{9B82C2F5-F0BD-1472-6809-0381F9E88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648" y="951079"/>
                <a:ext cx="3488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/>
                <a:r>
                  <a:rPr lang="en-GB" altLang="ko-KR" sz="1600" b="1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Conclusion</a:t>
                </a:r>
                <a:endParaRPr lang="ko-KR" altLang="en-US" sz="1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395" name="TextBox 36">
                <a:extLst>
                  <a:ext uri="{FF2B5EF4-FFF2-40B4-BE49-F238E27FC236}">
                    <a16:creationId xmlns:a16="http://schemas.microsoft.com/office/drawing/2014/main" id="{328B7C59-DAFD-007E-642B-140B26A70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Les erreurs courantes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  <p:sp>
            <p:nvSpPr>
              <p:cNvPr id="16396" name="TextBox 37">
                <a:extLst>
                  <a:ext uri="{FF2B5EF4-FFF2-40B4-BE49-F238E27FC236}">
                    <a16:creationId xmlns:a16="http://schemas.microsoft.com/office/drawing/2014/main" id="{9F870CE0-AEA9-C94F-7E8D-7FCACA02A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367" y="1686164"/>
                <a:ext cx="31190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altLang="ko-KR" sz="1200">
                    <a:solidFill>
                      <a:srgbClr val="FFFFFF"/>
                    </a:solidFill>
                    <a:ea typeface="Arial Unicode MS"/>
                    <a:cs typeface="Arial" panose="020B0604020202020204" pitchFamily="34" charset="0"/>
                  </a:rPr>
                  <a:t>La fin de la relation</a:t>
                </a:r>
                <a:endParaRPr lang="ko-KR" altLang="en-US" sz="1200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93" name="TextBox 34">
              <a:extLst>
                <a:ext uri="{FF2B5EF4-FFF2-40B4-BE49-F238E27FC236}">
                  <a16:creationId xmlns:a16="http://schemas.microsoft.com/office/drawing/2014/main" id="{9D837D6B-BA8D-52F1-CFD9-1D891AEC7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9" y="1897440"/>
              <a:ext cx="16428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맑은 고딕" panose="020B0503020000020004" pitchFamily="34" charset="-127"/>
                </a:defRPr>
              </a:lvl9pPr>
            </a:lstStyle>
            <a:p>
              <a:pPr algn="r" eaLnBrk="1" hangingPunct="1"/>
              <a:r>
                <a:rPr lang="en-US" altLang="ko-KR" sz="9600" b="1">
                  <a:solidFill>
                    <a:srgbClr val="FFFFFF"/>
                  </a:solidFill>
                  <a:ea typeface="Arial Unicode MS"/>
                  <a:cs typeface="Arial" panose="020B0604020202020204" pitchFamily="34" charset="0"/>
                </a:rPr>
                <a:t>08</a:t>
              </a:r>
              <a:endParaRPr lang="ko-KR" altLang="en-US" sz="96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sp>
        <p:nvSpPr>
          <p:cNvPr id="16391" name="TextBox 36">
            <a:extLst>
              <a:ext uri="{FF2B5EF4-FFF2-40B4-BE49-F238E27FC236}">
                <a16:creationId xmlns:a16="http://schemas.microsoft.com/office/drawing/2014/main" id="{C3FB1D60-A1F9-F235-8CE4-29C35888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5097463"/>
            <a:ext cx="3117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ko-KR" sz="1200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La validation et l’effet du mentorat</a:t>
            </a:r>
            <a:endParaRPr lang="ko-KR" altLang="en-US" sz="1200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4">
            <a:extLst>
              <a:ext uri="{FF2B5EF4-FFF2-40B4-BE49-F238E27FC236}">
                <a16:creationId xmlns:a16="http://schemas.microsoft.com/office/drawing/2014/main" id="{88B61EA4-803D-A31D-48EC-06788965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0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algn="ctr" eaLnBrk="1" hangingPunct="1"/>
            <a:r>
              <a:rPr lang="en-US" altLang="ko-KR" sz="4800" b="1">
                <a:solidFill>
                  <a:srgbClr val="FFFFFF"/>
                </a:solidFill>
                <a:ea typeface="Arial Unicode MS"/>
                <a:cs typeface="Arial" panose="020B0604020202020204" pitchFamily="34" charset="0"/>
              </a:rPr>
              <a:t>1- L’introduction</a:t>
            </a:r>
            <a:endParaRPr lang="ko-KR" altLang="en-US" sz="4800" b="1">
              <a:solidFill>
                <a:srgbClr val="FFFFFF"/>
              </a:solidFill>
              <a:ea typeface="Arial Unicode MS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F5120-5FB1-DED1-7995-E7BAFDBB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5" y="490538"/>
            <a:ext cx="9302750" cy="7016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sz="6000" dirty="0">
                <a:solidFill>
                  <a:schemeClr val="accent3">
                    <a:lumMod val="75000"/>
                  </a:schemeClr>
                </a:solidFill>
              </a:rPr>
              <a:t>Le mentorat</a:t>
            </a:r>
            <a:br>
              <a:rPr lang="fr-CA" dirty="0">
                <a:solidFill>
                  <a:schemeClr val="accent3">
                    <a:lumMod val="75000"/>
                  </a:schemeClr>
                </a:solidFill>
              </a:rPr>
            </a:b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495B25-242F-A636-4DFE-A8EBAAC396D7}"/>
              </a:ext>
            </a:extLst>
          </p:cNvPr>
          <p:cNvSpPr txBox="1"/>
          <p:nvPr/>
        </p:nvSpPr>
        <p:spPr>
          <a:xfrm>
            <a:off x="741363" y="2173288"/>
            <a:ext cx="10709275" cy="2171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prstClr val="black"/>
                </a:solidFill>
                <a:latin typeface="Arial"/>
                <a:ea typeface="+mn-ea"/>
              </a:rPr>
              <a:t>Dans vos mots, qu’est-ce que le mentorat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5F248-AC8A-6B9D-D161-26A34027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5" y="490538"/>
            <a:ext cx="9302750" cy="7016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sz="6000" dirty="0">
                <a:solidFill>
                  <a:schemeClr val="accent3">
                    <a:lumMod val="75000"/>
                  </a:schemeClr>
                </a:solidFill>
              </a:rPr>
              <a:t>Le mentorat</a:t>
            </a:r>
            <a:br>
              <a:rPr lang="fr-CA" dirty="0">
                <a:solidFill>
                  <a:schemeClr val="accent3">
                    <a:lumMod val="75000"/>
                  </a:schemeClr>
                </a:solidFill>
              </a:rPr>
            </a:b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A5EDBC-FDCC-B442-C81A-F240982720DD}"/>
              </a:ext>
            </a:extLst>
          </p:cNvPr>
          <p:cNvSpPr txBox="1"/>
          <p:nvPr/>
        </p:nvSpPr>
        <p:spPr>
          <a:xfrm>
            <a:off x="822325" y="1697038"/>
            <a:ext cx="10707688" cy="562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prstClr val="black"/>
                </a:solidFill>
                <a:latin typeface="Arial"/>
                <a:ea typeface="+mn-ea"/>
              </a:rPr>
              <a:t>Le mentorat consiste en une relation interpersonnelle de soutien, d’échanges et d’apprentissage dans laquelle une </a:t>
            </a:r>
            <a:r>
              <a:rPr lang="fr-FR" sz="3200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n-ea"/>
              </a:rPr>
              <a:t>personne d’expérience</a:t>
            </a:r>
            <a:r>
              <a:rPr lang="fr-FR" sz="3200" dirty="0">
                <a:solidFill>
                  <a:prstClr val="black"/>
                </a:solidFill>
                <a:latin typeface="Arial"/>
                <a:ea typeface="+mn-ea"/>
              </a:rPr>
              <a:t>, la personne mentor, </a:t>
            </a: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offre son expertise à une autre personne</a:t>
            </a:r>
            <a:r>
              <a:rPr lang="fr-FR" sz="3200" dirty="0">
                <a:solidFill>
                  <a:prstClr val="black"/>
                </a:solidFill>
                <a:latin typeface="Arial"/>
                <a:ea typeface="+mn-ea"/>
              </a:rPr>
              <a:t>, la personne mentoré, </a:t>
            </a: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dans le but de favoriser son développement professionnel et l’acquisition de compétences </a:t>
            </a:r>
            <a:r>
              <a:rPr lang="fr-FR" sz="3200" dirty="0">
                <a:solidFill>
                  <a:prstClr val="black"/>
                </a:solidFill>
                <a:latin typeface="Arial"/>
                <a:ea typeface="+mn-ea"/>
              </a:rPr>
              <a:t>(</a:t>
            </a:r>
            <a:r>
              <a:rPr lang="fr-FR" sz="3200" dirty="0" err="1">
                <a:solidFill>
                  <a:prstClr val="black"/>
                </a:solidFill>
                <a:latin typeface="Arial"/>
                <a:ea typeface="+mn-ea"/>
              </a:rPr>
              <a:t>Cuerrier</a:t>
            </a:r>
            <a:r>
              <a:rPr lang="fr-FR" sz="3200" dirty="0">
                <a:solidFill>
                  <a:prstClr val="black"/>
                </a:solidFill>
                <a:latin typeface="Arial"/>
                <a:ea typeface="+mn-ea"/>
              </a:rPr>
              <a:t>, 2003).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256DCE14BAF439318BD820A2CF805" ma:contentTypeVersion="7" ma:contentTypeDescription="Crée un document." ma:contentTypeScope="" ma:versionID="13c36b03c730889ca1f40bee31d3b6be">
  <xsd:schema xmlns:xsd="http://www.w3.org/2001/XMLSchema" xmlns:xs="http://www.w3.org/2001/XMLSchema" xmlns:p="http://schemas.microsoft.com/office/2006/metadata/properties" xmlns:ns2="435706b0-8140-4259-8fa2-03260542d61c" xmlns:ns3="0963618b-91d9-4216-b801-e182f72ae88b" targetNamespace="http://schemas.microsoft.com/office/2006/metadata/properties" ma:root="true" ma:fieldsID="f4e2e2720e06542ebbe0a0bfc2f75b7b" ns2:_="" ns3:_="">
    <xsd:import namespace="435706b0-8140-4259-8fa2-03260542d61c"/>
    <xsd:import namespace="0963618b-91d9-4216-b801-e182f72ae8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706b0-8140-4259-8fa2-03260542d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3618b-91d9-4216-b801-e182f72ae8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DB61F-9DFF-4BF7-A9D6-E5E0AC033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5706b0-8140-4259-8fa2-03260542d61c"/>
    <ds:schemaRef ds:uri="0963618b-91d9-4216-b801-e182f72ae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6CE89-E389-4B8B-83F9-DF38DE7FB80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0963618b-91d9-4216-b801-e182f72ae88b"/>
    <ds:schemaRef ds:uri="435706b0-8140-4259-8fa2-03260542d61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AA9AB2-6414-4CDF-BBA1-A3B9BBF9BC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3889</Words>
  <Application>Microsoft Office PowerPoint</Application>
  <PresentationFormat>Grand écran</PresentationFormat>
  <Paragraphs>412</Paragraphs>
  <Slides>31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Arial</vt:lpstr>
      <vt:lpstr>맑은 고딕</vt:lpstr>
      <vt:lpstr>Calibri</vt:lpstr>
      <vt:lpstr>Arial Unicode MS</vt:lpstr>
      <vt:lpstr>Arial Narrow</vt:lpstr>
      <vt:lpstr>Montserrat SemiBold</vt:lpstr>
      <vt:lpstr>Wingdings</vt:lpstr>
      <vt:lpstr>Times New Roman</vt:lpstr>
      <vt:lpstr>Roboto-Bold</vt:lpstr>
      <vt:lpstr>Cover and End Slide Master</vt:lpstr>
      <vt:lpstr>Contents Slide Master</vt:lpstr>
      <vt:lpstr>Section Break Slide Master</vt:lpstr>
      <vt:lpstr>Mentorat FP-FGA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mentorat </vt:lpstr>
      <vt:lpstr>Le mentorat </vt:lpstr>
      <vt:lpstr>  Selon vous, quels sont les objectifs du mentorat en enseignement ?</vt:lpstr>
      <vt:lpstr>Les objectifs du mentorat en enseignement</vt:lpstr>
      <vt:lpstr>Toujours selon vous, quel est le rôle du personnel enseignant mentor ?</vt:lpstr>
      <vt:lpstr>Rôle du personnel enseignant mentor</vt:lpstr>
      <vt:lpstr>Une répartition des tâches quant à l’insertion professionnelle du personnel enseignant </vt:lpstr>
      <vt:lpstr>Une répartition des tâches quant à l’insertion professionnelle du personnel enseignant </vt:lpstr>
      <vt:lpstr>Présentation PowerPoint</vt:lpstr>
      <vt:lpstr>Défis, attentes et critiques des nouveaux enseignants &amp; accompagnement des NLQ[1] </vt:lpstr>
      <vt:lpstr>Défis, attentes et critiques des nouveaux enseignants &amp; accompagnement des NLQ[1]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Mentorat FP-FGA</dc:title>
  <dc:creator>Denis, Nathalie</dc:creator>
  <cp:lastModifiedBy>Sirois, Justine</cp:lastModifiedBy>
  <cp:revision>22</cp:revision>
  <dcterms:created xsi:type="dcterms:W3CDTF">2023-05-02T14:24:44Z</dcterms:created>
  <dcterms:modified xsi:type="dcterms:W3CDTF">2023-09-11T18:29:47Z</dcterms:modified>
</cp:coreProperties>
</file>