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77" r:id="rId2"/>
    <p:sldId id="278" r:id="rId3"/>
    <p:sldId id="256" r:id="rId4"/>
    <p:sldId id="257" r:id="rId5"/>
    <p:sldId id="258" r:id="rId6"/>
    <p:sldId id="259" r:id="rId7"/>
    <p:sldId id="260" r:id="rId8"/>
    <p:sldId id="261" r:id="rId9"/>
    <p:sldId id="279" r:id="rId10"/>
    <p:sldId id="262" r:id="rId11"/>
    <p:sldId id="263" r:id="rId12"/>
    <p:sldId id="264" r:id="rId13"/>
    <p:sldId id="265" r:id="rId14"/>
    <p:sldId id="266" r:id="rId15"/>
    <p:sldId id="280" r:id="rId16"/>
    <p:sldId id="267" r:id="rId17"/>
    <p:sldId id="268" r:id="rId18"/>
    <p:sldId id="269" r:id="rId19"/>
    <p:sldId id="270" r:id="rId20"/>
    <p:sldId id="281" r:id="rId21"/>
    <p:sldId id="282" r:id="rId22"/>
    <p:sldId id="283"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56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fr-FR"/>
              <a:t>Modifiez le style du titre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81C2ECF9-459A-4F84-886A-7D68992416A0}" type="datetimeFigureOut">
              <a:rPr lang="fr-CA" smtClean="0"/>
              <a:t>2025-02-24</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5BD3992D-D604-427D-B159-1FA719270087}" type="slidenum">
              <a:rPr lang="fr-CA" smtClean="0"/>
              <a:t>‹N°›</a:t>
            </a:fld>
            <a:endParaRPr lang="fr-CA"/>
          </a:p>
        </p:txBody>
      </p:sp>
    </p:spTree>
    <p:extLst>
      <p:ext uri="{BB962C8B-B14F-4D97-AF65-F5344CB8AC3E}">
        <p14:creationId xmlns:p14="http://schemas.microsoft.com/office/powerpoint/2010/main" val="3919810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1C2ECF9-459A-4F84-886A-7D68992416A0}" type="datetimeFigureOut">
              <a:rPr lang="fr-CA" smtClean="0"/>
              <a:t>2025-02-24</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5BD3992D-D604-427D-B159-1FA719270087}" type="slidenum">
              <a:rPr lang="fr-CA" smtClean="0"/>
              <a:t>‹N°›</a:t>
            </a:fld>
            <a:endParaRPr lang="fr-CA"/>
          </a:p>
        </p:txBody>
      </p:sp>
    </p:spTree>
    <p:extLst>
      <p:ext uri="{BB962C8B-B14F-4D97-AF65-F5344CB8AC3E}">
        <p14:creationId xmlns:p14="http://schemas.microsoft.com/office/powerpoint/2010/main" val="2205453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fr-FR"/>
              <a:t>Modifiez le style du titre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1C2ECF9-459A-4F84-886A-7D68992416A0}" type="datetimeFigureOut">
              <a:rPr lang="fr-CA" smtClean="0"/>
              <a:t>2025-02-24</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5BD3992D-D604-427D-B159-1FA719270087}" type="slidenum">
              <a:rPr lang="fr-CA" smtClean="0"/>
              <a:t>‹N°›</a:t>
            </a:fld>
            <a:endParaRPr lang="fr-CA"/>
          </a:p>
        </p:txBody>
      </p:sp>
    </p:spTree>
    <p:extLst>
      <p:ext uri="{BB962C8B-B14F-4D97-AF65-F5344CB8AC3E}">
        <p14:creationId xmlns:p14="http://schemas.microsoft.com/office/powerpoint/2010/main" val="3745690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fr-FR"/>
              <a:t>Modifiez le style du titre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fr-FR"/>
              <a:t>Cliquez pour modifier les styles du texte du masque</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1C2ECF9-459A-4F84-886A-7D68992416A0}" type="datetimeFigureOut">
              <a:rPr lang="fr-CA" smtClean="0"/>
              <a:t>2025-02-24</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5BD3992D-D604-427D-B159-1FA719270087}" type="slidenum">
              <a:rPr lang="fr-CA" smtClean="0"/>
              <a:t>‹N°›</a:t>
            </a:fld>
            <a:endParaRPr lang="fr-CA"/>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422058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1C2ECF9-459A-4F84-886A-7D68992416A0}" type="datetimeFigureOut">
              <a:rPr lang="fr-CA" smtClean="0"/>
              <a:t>2025-02-24</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5BD3992D-D604-427D-B159-1FA719270087}" type="slidenum">
              <a:rPr lang="fr-CA" smtClean="0"/>
              <a:t>‹N°›</a:t>
            </a:fld>
            <a:endParaRPr lang="fr-CA"/>
          </a:p>
        </p:txBody>
      </p:sp>
    </p:spTree>
    <p:extLst>
      <p:ext uri="{BB962C8B-B14F-4D97-AF65-F5344CB8AC3E}">
        <p14:creationId xmlns:p14="http://schemas.microsoft.com/office/powerpoint/2010/main" val="4272857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1C2ECF9-459A-4F84-886A-7D68992416A0}" type="datetimeFigureOut">
              <a:rPr lang="fr-CA" smtClean="0"/>
              <a:t>2025-02-24</a:t>
            </a:fld>
            <a:endParaRPr lang="fr-CA"/>
          </a:p>
        </p:txBody>
      </p:sp>
      <p:sp>
        <p:nvSpPr>
          <p:cNvPr id="4"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5BD3992D-D604-427D-B159-1FA719270087}" type="slidenum">
              <a:rPr lang="fr-CA" smtClean="0"/>
              <a:t>‹N°›</a:t>
            </a:fld>
            <a:endParaRPr lang="fr-CA"/>
          </a:p>
        </p:txBody>
      </p:sp>
    </p:spTree>
    <p:extLst>
      <p:ext uri="{BB962C8B-B14F-4D97-AF65-F5344CB8AC3E}">
        <p14:creationId xmlns:p14="http://schemas.microsoft.com/office/powerpoint/2010/main" val="21729205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1C2ECF9-459A-4F84-886A-7D68992416A0}" type="datetimeFigureOut">
              <a:rPr lang="fr-CA" smtClean="0"/>
              <a:t>2025-02-24</a:t>
            </a:fld>
            <a:endParaRPr lang="fr-CA"/>
          </a:p>
        </p:txBody>
      </p:sp>
      <p:sp>
        <p:nvSpPr>
          <p:cNvPr id="4"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5BD3992D-D604-427D-B159-1FA719270087}" type="slidenum">
              <a:rPr lang="fr-CA" smtClean="0"/>
              <a:t>‹N°›</a:t>
            </a:fld>
            <a:endParaRPr lang="fr-CA"/>
          </a:p>
        </p:txBody>
      </p:sp>
    </p:spTree>
    <p:extLst>
      <p:ext uri="{BB962C8B-B14F-4D97-AF65-F5344CB8AC3E}">
        <p14:creationId xmlns:p14="http://schemas.microsoft.com/office/powerpoint/2010/main" val="5384664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1C2ECF9-459A-4F84-886A-7D68992416A0}" type="datetimeFigureOut">
              <a:rPr lang="fr-CA" smtClean="0"/>
              <a:t>2025-02-24</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5BD3992D-D604-427D-B159-1FA719270087}" type="slidenum">
              <a:rPr lang="fr-CA" smtClean="0"/>
              <a:t>‹N°›</a:t>
            </a:fld>
            <a:endParaRPr lang="fr-CA"/>
          </a:p>
        </p:txBody>
      </p:sp>
    </p:spTree>
    <p:extLst>
      <p:ext uri="{BB962C8B-B14F-4D97-AF65-F5344CB8AC3E}">
        <p14:creationId xmlns:p14="http://schemas.microsoft.com/office/powerpoint/2010/main" val="3052861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1C2ECF9-459A-4F84-886A-7D68992416A0}" type="datetimeFigureOut">
              <a:rPr lang="fr-CA" smtClean="0"/>
              <a:t>2025-02-24</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5BD3992D-D604-427D-B159-1FA719270087}" type="slidenum">
              <a:rPr lang="fr-CA" smtClean="0"/>
              <a:t>‹N°›</a:t>
            </a:fld>
            <a:endParaRPr lang="fr-CA"/>
          </a:p>
        </p:txBody>
      </p:sp>
    </p:spTree>
    <p:extLst>
      <p:ext uri="{BB962C8B-B14F-4D97-AF65-F5344CB8AC3E}">
        <p14:creationId xmlns:p14="http://schemas.microsoft.com/office/powerpoint/2010/main" val="720267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3"/>
          <p:cNvSpPr>
            <a:spLocks noGrp="1"/>
          </p:cNvSpPr>
          <p:nvPr>
            <p:ph type="dt" sz="half" idx="10"/>
          </p:nvPr>
        </p:nvSpPr>
        <p:spPr/>
        <p:txBody>
          <a:bodyPr/>
          <a:lstStyle/>
          <a:p>
            <a:fld id="{81C2ECF9-459A-4F84-886A-7D68992416A0}" type="datetimeFigureOut">
              <a:rPr lang="fr-CA" smtClean="0"/>
              <a:t>2025-02-24</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5BD3992D-D604-427D-B159-1FA719270087}" type="slidenum">
              <a:rPr lang="fr-CA" smtClean="0"/>
              <a:t>‹N°›</a:t>
            </a:fld>
            <a:endParaRPr lang="fr-CA"/>
          </a:p>
        </p:txBody>
      </p:sp>
    </p:spTree>
    <p:extLst>
      <p:ext uri="{BB962C8B-B14F-4D97-AF65-F5344CB8AC3E}">
        <p14:creationId xmlns:p14="http://schemas.microsoft.com/office/powerpoint/2010/main" val="2635354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1C2ECF9-459A-4F84-886A-7D68992416A0}" type="datetimeFigureOut">
              <a:rPr lang="fr-CA" smtClean="0"/>
              <a:t>2025-02-24</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5BD3992D-D604-427D-B159-1FA719270087}" type="slidenum">
              <a:rPr lang="fr-CA" smtClean="0"/>
              <a:t>‹N°›</a:t>
            </a:fld>
            <a:endParaRPr lang="fr-CA"/>
          </a:p>
        </p:txBody>
      </p:sp>
    </p:spTree>
    <p:extLst>
      <p:ext uri="{BB962C8B-B14F-4D97-AF65-F5344CB8AC3E}">
        <p14:creationId xmlns:p14="http://schemas.microsoft.com/office/powerpoint/2010/main" val="3001940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81C2ECF9-459A-4F84-886A-7D68992416A0}" type="datetimeFigureOut">
              <a:rPr lang="fr-CA" smtClean="0"/>
              <a:t>2025-02-24</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5BD3992D-D604-427D-B159-1FA719270087}" type="slidenum">
              <a:rPr lang="fr-CA" smtClean="0"/>
              <a:t>‹N°›</a:t>
            </a:fld>
            <a:endParaRPr lang="fr-CA"/>
          </a:p>
        </p:txBody>
      </p:sp>
    </p:spTree>
    <p:extLst>
      <p:ext uri="{BB962C8B-B14F-4D97-AF65-F5344CB8AC3E}">
        <p14:creationId xmlns:p14="http://schemas.microsoft.com/office/powerpoint/2010/main" val="1294234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81C2ECF9-459A-4F84-886A-7D68992416A0}" type="datetimeFigureOut">
              <a:rPr lang="fr-CA" smtClean="0"/>
              <a:t>2025-02-24</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5BD3992D-D604-427D-B159-1FA719270087}" type="slidenum">
              <a:rPr lang="fr-CA" smtClean="0"/>
              <a:t>‹N°›</a:t>
            </a:fld>
            <a:endParaRPr lang="fr-CA"/>
          </a:p>
        </p:txBody>
      </p:sp>
    </p:spTree>
    <p:extLst>
      <p:ext uri="{BB962C8B-B14F-4D97-AF65-F5344CB8AC3E}">
        <p14:creationId xmlns:p14="http://schemas.microsoft.com/office/powerpoint/2010/main" val="1513494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fld id="{81C2ECF9-459A-4F84-886A-7D68992416A0}" type="datetimeFigureOut">
              <a:rPr lang="fr-CA" smtClean="0"/>
              <a:t>2025-02-24</a:t>
            </a:fld>
            <a:endParaRPr lang="fr-CA"/>
          </a:p>
        </p:txBody>
      </p:sp>
      <p:sp>
        <p:nvSpPr>
          <p:cNvPr id="5" name="Footer Placeholder 3"/>
          <p:cNvSpPr>
            <a:spLocks noGrp="1"/>
          </p:cNvSpPr>
          <p:nvPr>
            <p:ph type="ftr" sz="quarter" idx="11"/>
          </p:nvPr>
        </p:nvSpPr>
        <p:spPr/>
        <p:txBody>
          <a:bodyPr/>
          <a:lstStyle/>
          <a:p>
            <a:endParaRPr lang="fr-CA"/>
          </a:p>
        </p:txBody>
      </p:sp>
      <p:sp>
        <p:nvSpPr>
          <p:cNvPr id="6" name="Slide Number Placeholder 4"/>
          <p:cNvSpPr>
            <a:spLocks noGrp="1"/>
          </p:cNvSpPr>
          <p:nvPr>
            <p:ph type="sldNum" sz="quarter" idx="12"/>
          </p:nvPr>
        </p:nvSpPr>
        <p:spPr/>
        <p:txBody>
          <a:bodyPr/>
          <a:lstStyle/>
          <a:p>
            <a:fld id="{5BD3992D-D604-427D-B159-1FA719270087}" type="slidenum">
              <a:rPr lang="fr-CA" smtClean="0"/>
              <a:t>‹N°›</a:t>
            </a:fld>
            <a:endParaRPr lang="fr-CA"/>
          </a:p>
        </p:txBody>
      </p:sp>
    </p:spTree>
    <p:extLst>
      <p:ext uri="{BB962C8B-B14F-4D97-AF65-F5344CB8AC3E}">
        <p14:creationId xmlns:p14="http://schemas.microsoft.com/office/powerpoint/2010/main" val="3035201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1C2ECF9-459A-4F84-886A-7D68992416A0}" type="datetimeFigureOut">
              <a:rPr lang="fr-CA" smtClean="0"/>
              <a:t>2025-02-24</a:t>
            </a:fld>
            <a:endParaRPr lang="fr-CA"/>
          </a:p>
        </p:txBody>
      </p:sp>
      <p:sp>
        <p:nvSpPr>
          <p:cNvPr id="5" name="Footer Placeholder 2"/>
          <p:cNvSpPr>
            <a:spLocks noGrp="1"/>
          </p:cNvSpPr>
          <p:nvPr>
            <p:ph type="ftr" sz="quarter" idx="11"/>
          </p:nvPr>
        </p:nvSpPr>
        <p:spPr/>
        <p:txBody>
          <a:bodyPr/>
          <a:lstStyle/>
          <a:p>
            <a:endParaRPr lang="fr-CA"/>
          </a:p>
        </p:txBody>
      </p:sp>
      <p:sp>
        <p:nvSpPr>
          <p:cNvPr id="6" name="Slide Number Placeholder 3"/>
          <p:cNvSpPr>
            <a:spLocks noGrp="1"/>
          </p:cNvSpPr>
          <p:nvPr>
            <p:ph type="sldNum" sz="quarter" idx="12"/>
          </p:nvPr>
        </p:nvSpPr>
        <p:spPr/>
        <p:txBody>
          <a:bodyPr/>
          <a:lstStyle/>
          <a:p>
            <a:fld id="{5BD3992D-D604-427D-B159-1FA719270087}" type="slidenum">
              <a:rPr lang="fr-CA" smtClean="0"/>
              <a:t>‹N°›</a:t>
            </a:fld>
            <a:endParaRPr lang="fr-CA"/>
          </a:p>
        </p:txBody>
      </p:sp>
    </p:spTree>
    <p:extLst>
      <p:ext uri="{BB962C8B-B14F-4D97-AF65-F5344CB8AC3E}">
        <p14:creationId xmlns:p14="http://schemas.microsoft.com/office/powerpoint/2010/main" val="2159523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7" name="Date Placeholder 4"/>
          <p:cNvSpPr>
            <a:spLocks noGrp="1"/>
          </p:cNvSpPr>
          <p:nvPr>
            <p:ph type="dt" sz="half" idx="10"/>
          </p:nvPr>
        </p:nvSpPr>
        <p:spPr/>
        <p:txBody>
          <a:bodyPr/>
          <a:lstStyle/>
          <a:p>
            <a:fld id="{81C2ECF9-459A-4F84-886A-7D68992416A0}" type="datetimeFigureOut">
              <a:rPr lang="fr-CA" smtClean="0"/>
              <a:t>2025-02-24</a:t>
            </a:fld>
            <a:endParaRPr lang="fr-CA"/>
          </a:p>
        </p:txBody>
      </p:sp>
      <p:sp>
        <p:nvSpPr>
          <p:cNvPr id="5" name="Footer Placeholder 5"/>
          <p:cNvSpPr>
            <a:spLocks noGrp="1"/>
          </p:cNvSpPr>
          <p:nvPr>
            <p:ph type="ftr" sz="quarter" idx="11"/>
          </p:nvPr>
        </p:nvSpPr>
        <p:spPr/>
        <p:txBody>
          <a:bodyPr/>
          <a:lstStyle/>
          <a:p>
            <a:endParaRPr lang="fr-CA"/>
          </a:p>
        </p:txBody>
      </p:sp>
      <p:sp>
        <p:nvSpPr>
          <p:cNvPr id="6" name="Slide Number Placeholder 6"/>
          <p:cNvSpPr>
            <a:spLocks noGrp="1"/>
          </p:cNvSpPr>
          <p:nvPr>
            <p:ph type="sldNum" sz="quarter" idx="12"/>
          </p:nvPr>
        </p:nvSpPr>
        <p:spPr/>
        <p:txBody>
          <a:bodyPr/>
          <a:lstStyle/>
          <a:p>
            <a:fld id="{5BD3992D-D604-427D-B159-1FA719270087}" type="slidenum">
              <a:rPr lang="fr-CA" smtClean="0"/>
              <a:t>‹N°›</a:t>
            </a:fld>
            <a:endParaRPr lang="fr-CA"/>
          </a:p>
        </p:txBody>
      </p:sp>
    </p:spTree>
    <p:extLst>
      <p:ext uri="{BB962C8B-B14F-4D97-AF65-F5344CB8AC3E}">
        <p14:creationId xmlns:p14="http://schemas.microsoft.com/office/powerpoint/2010/main" val="457156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1C2ECF9-459A-4F84-886A-7D68992416A0}" type="datetimeFigureOut">
              <a:rPr lang="fr-CA" smtClean="0"/>
              <a:t>2025-02-24</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5BD3992D-D604-427D-B159-1FA719270087}" type="slidenum">
              <a:rPr lang="fr-CA" smtClean="0"/>
              <a:t>‹N°›</a:t>
            </a:fld>
            <a:endParaRPr lang="fr-CA"/>
          </a:p>
        </p:txBody>
      </p:sp>
    </p:spTree>
    <p:extLst>
      <p:ext uri="{BB962C8B-B14F-4D97-AF65-F5344CB8AC3E}">
        <p14:creationId xmlns:p14="http://schemas.microsoft.com/office/powerpoint/2010/main" val="56264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1C2ECF9-459A-4F84-886A-7D68992416A0}" type="datetimeFigureOut">
              <a:rPr lang="fr-CA" smtClean="0"/>
              <a:t>2025-02-24</a:t>
            </a:fld>
            <a:endParaRPr lang="fr-CA"/>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r-CA"/>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5BD3992D-D604-427D-B159-1FA719270087}" type="slidenum">
              <a:rPr lang="fr-CA" smtClean="0"/>
              <a:t>‹N°›</a:t>
            </a:fld>
            <a:endParaRPr lang="fr-CA"/>
          </a:p>
        </p:txBody>
      </p:sp>
    </p:spTree>
    <p:extLst>
      <p:ext uri="{BB962C8B-B14F-4D97-AF65-F5344CB8AC3E}">
        <p14:creationId xmlns:p14="http://schemas.microsoft.com/office/powerpoint/2010/main" val="1538740692"/>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s>
</file>

<file path=ppt/slides/_rels/slide1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10.jpeg"/><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5.pn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7.jpg"/><Relationship Id="rId4"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8.jpe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5.pn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CA"/>
          </a:p>
        </p:txBody>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fr-CA"/>
          </a:p>
        </p:txBody>
      </p:sp>
      <p:sp>
        <p:nvSpPr>
          <p:cNvPr id="20" name="Rectangle 19">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2"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01325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a:endParaRPr lang="en-US"/>
          </a:p>
        </p:txBody>
      </p:sp>
      <p:sp useBgFill="1">
        <p:nvSpPr>
          <p:cNvPr id="24" name="Freeform: Shape 23">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0"/>
            <a:ext cx="7275344"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3" name="Espace réservé du texte 2">
            <a:extLst>
              <a:ext uri="{FF2B5EF4-FFF2-40B4-BE49-F238E27FC236}">
                <a16:creationId xmlns:a16="http://schemas.microsoft.com/office/drawing/2014/main" id="{F2D80969-36BD-E141-564F-40BE096F2E34}"/>
              </a:ext>
            </a:extLst>
          </p:cNvPr>
          <p:cNvSpPr>
            <a:spLocks noGrp="1"/>
          </p:cNvSpPr>
          <p:nvPr>
            <p:ph type="body" idx="1"/>
          </p:nvPr>
        </p:nvSpPr>
        <p:spPr>
          <a:xfrm>
            <a:off x="866216" y="4777380"/>
            <a:ext cx="5231183" cy="861420"/>
          </a:xfrm>
        </p:spPr>
        <p:txBody>
          <a:bodyPr vert="horz" lIns="91440" tIns="45720" rIns="91440" bIns="45720" rtlCol="0" anchor="t">
            <a:normAutofit/>
          </a:bodyPr>
          <a:lstStyle/>
          <a:p>
            <a:pPr defTabSz="457200"/>
            <a:r>
              <a:rPr lang="en-US" b="0" i="0" kern="1200" cap="all">
                <a:solidFill>
                  <a:schemeClr val="tx1">
                    <a:lumMod val="85000"/>
                    <a:lumOff val="15000"/>
                  </a:schemeClr>
                </a:solidFill>
                <a:latin typeface="+mj-lt"/>
                <a:ea typeface="+mj-ea"/>
                <a:cs typeface="+mj-cs"/>
              </a:rPr>
              <a:t>Par FORV 2025</a:t>
            </a:r>
          </a:p>
        </p:txBody>
      </p:sp>
      <p:sp>
        <p:nvSpPr>
          <p:cNvPr id="2" name="Titre 1">
            <a:extLst>
              <a:ext uri="{FF2B5EF4-FFF2-40B4-BE49-F238E27FC236}">
                <a16:creationId xmlns:a16="http://schemas.microsoft.com/office/drawing/2014/main" id="{19E229F2-1160-9E43-560C-833A003098C8}"/>
              </a:ext>
            </a:extLst>
          </p:cNvPr>
          <p:cNvSpPr>
            <a:spLocks noGrp="1"/>
          </p:cNvSpPr>
          <p:nvPr>
            <p:ph type="title"/>
          </p:nvPr>
        </p:nvSpPr>
        <p:spPr>
          <a:xfrm>
            <a:off x="866216" y="1447800"/>
            <a:ext cx="5231186" cy="3329581"/>
          </a:xfrm>
        </p:spPr>
        <p:txBody>
          <a:bodyPr vert="horz" lIns="91440" tIns="45720" rIns="91440" bIns="45720" rtlCol="0" anchor="b">
            <a:normAutofit/>
          </a:bodyPr>
          <a:lstStyle/>
          <a:p>
            <a:pPr defTabSz="457200">
              <a:lnSpc>
                <a:spcPct val="90000"/>
              </a:lnSpc>
            </a:pPr>
            <a:r>
              <a:rPr lang="en-US" sz="5600" b="0" i="0" kern="1200" dirty="0">
                <a:solidFill>
                  <a:schemeClr val="tx2"/>
                </a:solidFill>
                <a:latin typeface="+mj-lt"/>
                <a:ea typeface="+mj-ea"/>
                <a:cs typeface="+mj-cs"/>
              </a:rPr>
              <a:t>Cours#8 L’adaptation d’un pays acceuil</a:t>
            </a:r>
          </a:p>
        </p:txBody>
      </p:sp>
      <p:sp>
        <p:nvSpPr>
          <p:cNvPr id="26" name="Rectangle 25">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fr-CA"/>
          </a:p>
        </p:txBody>
      </p:sp>
    </p:spTree>
    <p:extLst>
      <p:ext uri="{BB962C8B-B14F-4D97-AF65-F5344CB8AC3E}">
        <p14:creationId xmlns:p14="http://schemas.microsoft.com/office/powerpoint/2010/main" val="350041362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custDataLst>
              <p:tags r:id="rId1"/>
            </p:custDataLst>
          </p:nvPr>
        </p:nvSpPr>
        <p:spPr/>
        <p:txBody>
          <a:bodyPr/>
          <a:lstStyle/>
          <a:p>
            <a:pPr algn="ctr"/>
            <a:r>
              <a:rPr lang="fr-CA" dirty="0"/>
              <a:t>Une valeur/la culture p.95</a:t>
            </a:r>
          </a:p>
        </p:txBody>
      </p:sp>
      <p:sp>
        <p:nvSpPr>
          <p:cNvPr id="2" name="Espace réservé du contenu 1"/>
          <p:cNvSpPr>
            <a:spLocks noGrp="1"/>
          </p:cNvSpPr>
          <p:nvPr>
            <p:ph idx="1"/>
            <p:custDataLst>
              <p:tags r:id="rId2"/>
            </p:custDataLst>
          </p:nvPr>
        </p:nvSpPr>
        <p:spPr/>
        <p:txBody>
          <a:bodyPr>
            <a:normAutofit fontScale="92500" lnSpcReduction="20000"/>
          </a:bodyPr>
          <a:lstStyle/>
          <a:p>
            <a:endParaRPr lang="fr-CA" dirty="0"/>
          </a:p>
          <a:p>
            <a:r>
              <a:rPr lang="fr-CA" sz="3200" b="1" dirty="0"/>
              <a:t>Une valeur </a:t>
            </a:r>
            <a:r>
              <a:rPr lang="fr-CA" sz="3200" dirty="0"/>
              <a:t>c’est ce à quoi une personne croit, qui est très important pour elle et qui guide sa vie.</a:t>
            </a:r>
          </a:p>
          <a:p>
            <a:endParaRPr lang="fr-CA" dirty="0"/>
          </a:p>
          <a:p>
            <a:endParaRPr lang="fr-CA" dirty="0"/>
          </a:p>
          <a:p>
            <a:r>
              <a:rPr lang="fr-CA" sz="3200" b="1" dirty="0"/>
              <a:t>La culture </a:t>
            </a:r>
            <a:r>
              <a:rPr lang="fr-CA" sz="3200" dirty="0"/>
              <a:t>est un ensemble de façons de faire qui caractérise un groupe de personne.</a:t>
            </a:r>
          </a:p>
        </p:txBody>
      </p:sp>
    </p:spTree>
    <p:extLst>
      <p:ext uri="{BB962C8B-B14F-4D97-AF65-F5344CB8AC3E}">
        <p14:creationId xmlns:p14="http://schemas.microsoft.com/office/powerpoint/2010/main" val="26432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circle(in)">
                                      <p:cBhvr>
                                        <p:cTn id="12"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33" name="Picture 1032">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035" name="Picture 1034">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037" name="Oval 1036">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CA"/>
          </a:p>
        </p:txBody>
      </p:sp>
      <p:pic>
        <p:nvPicPr>
          <p:cNvPr id="1039" name="Picture 1038">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041" name="Picture 1040">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1043" name="Rectangle 1042">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fr-CA"/>
          </a:p>
        </p:txBody>
      </p:sp>
      <p:sp>
        <p:nvSpPr>
          <p:cNvPr id="1045" name="Rectangle 1044">
            <a:extLst>
              <a:ext uri="{FF2B5EF4-FFF2-40B4-BE49-F238E27FC236}">
                <a16:creationId xmlns:a16="http://schemas.microsoft.com/office/drawing/2014/main" id="{C6A81905-F480-46A4-BC10-215D24EA1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Titre 2"/>
          <p:cNvSpPr>
            <a:spLocks noGrp="1"/>
          </p:cNvSpPr>
          <p:nvPr>
            <p:ph type="title"/>
            <p:custDataLst>
              <p:tags r:id="rId1"/>
            </p:custDataLst>
          </p:nvPr>
        </p:nvSpPr>
        <p:spPr>
          <a:xfrm>
            <a:off x="3654009" y="1447800"/>
            <a:ext cx="3916743" cy="3329581"/>
          </a:xfrm>
        </p:spPr>
        <p:txBody>
          <a:bodyPr vert="horz" lIns="91440" tIns="45720" rIns="91440" bIns="45720" rtlCol="0" anchor="b">
            <a:normAutofit/>
          </a:bodyPr>
          <a:lstStyle/>
          <a:p>
            <a:pPr defTabSz="457200">
              <a:lnSpc>
                <a:spcPct val="90000"/>
              </a:lnSpc>
            </a:pPr>
            <a:r>
              <a:rPr lang="en-US" sz="5600">
                <a:solidFill>
                  <a:srgbClr val="EBEBEB"/>
                </a:solidFill>
              </a:rPr>
              <a:t>Les repères culturels p.95</a:t>
            </a:r>
          </a:p>
        </p:txBody>
      </p:sp>
      <p:sp>
        <p:nvSpPr>
          <p:cNvPr id="1047"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101769"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1028" name="Picture 4" descr="C:\Users\aubryn\AppData\Local\Microsoft\Windows\INetCache\IE\B1VXEY6U\kansas_monument_rocks_formations_crags_rocky_outcrops_sky_nature-1133092[1].jpg"/>
          <p:cNvPicPr>
            <a:picLocks noGrp="1" noChangeAspect="1" noChangeArrowheads="1"/>
          </p:cNvPicPr>
          <p:nvPr>
            <p:ph idx="1"/>
          </p:nvPr>
        </p:nvPicPr>
        <p:blipFill>
          <a:blip r:embed="rId8" cstate="print">
            <a:extLst>
              <a:ext uri="{28A0092B-C50C-407E-A947-70E740481C1C}">
                <a14:useLocalDpi xmlns:a14="http://schemas.microsoft.com/office/drawing/2010/main" val="0"/>
              </a:ext>
            </a:extLst>
          </a:blip>
          <a:srcRect l="18712" r="7857"/>
          <a:stretch/>
        </p:blipFill>
        <p:spPr bwMode="auto">
          <a:xfrm>
            <a:off x="20" y="10"/>
            <a:ext cx="3361453" cy="6857990"/>
          </a:xfrm>
          <a:custGeom>
            <a:avLst/>
            <a:gdLst/>
            <a:ahLst/>
            <a:cxnLst/>
            <a:rect l="l" t="t" r="r" b="b"/>
            <a:pathLst>
              <a:path w="4481964" h="6858000">
                <a:moveTo>
                  <a:pt x="0" y="0"/>
                </a:moveTo>
                <a:lnTo>
                  <a:pt x="3137249" y="0"/>
                </a:ln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049" name="Rectangle 1048">
            <a:extLst>
              <a:ext uri="{FF2B5EF4-FFF2-40B4-BE49-F238E27FC236}">
                <a16:creationId xmlns:a16="http://schemas.microsoft.com/office/drawing/2014/main" id="{60817A52-B891-4228-A61E-0C0A57632D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fr-CA"/>
          </a:p>
        </p:txBody>
      </p:sp>
    </p:spTree>
    <p:extLst>
      <p:ext uri="{BB962C8B-B14F-4D97-AF65-F5344CB8AC3E}">
        <p14:creationId xmlns:p14="http://schemas.microsoft.com/office/powerpoint/2010/main" val="2992529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custDataLst>
              <p:tags r:id="rId1"/>
            </p:custDataLst>
          </p:nvPr>
        </p:nvSpPr>
        <p:spPr/>
        <p:txBody>
          <a:bodyPr/>
          <a:lstStyle/>
          <a:p>
            <a:pPr algn="ctr"/>
            <a:r>
              <a:rPr lang="fr-CA" dirty="0"/>
              <a:t>Les croyances et la religion</a:t>
            </a:r>
          </a:p>
        </p:txBody>
      </p:sp>
      <p:sp>
        <p:nvSpPr>
          <p:cNvPr id="2" name="Espace réservé du contenu 1"/>
          <p:cNvSpPr>
            <a:spLocks noGrp="1"/>
          </p:cNvSpPr>
          <p:nvPr>
            <p:ph idx="1"/>
            <p:custDataLst>
              <p:tags r:id="rId2"/>
            </p:custDataLst>
          </p:nvPr>
        </p:nvSpPr>
        <p:spPr/>
        <p:txBody>
          <a:bodyPr/>
          <a:lstStyle/>
          <a:p>
            <a:r>
              <a:rPr lang="fr-CA" dirty="0"/>
              <a:t>Un des 14 besoins fondamentaux de Virginia Henderson (</a:t>
            </a:r>
            <a:r>
              <a:rPr lang="fr-CA" i="1" dirty="0"/>
              <a:t>Agir selon ses croyances et ses valeurs) </a:t>
            </a:r>
            <a:endParaRPr lang="fr-CA" dirty="0"/>
          </a:p>
          <a:p>
            <a:pPr marL="109728" indent="0">
              <a:buNone/>
            </a:pPr>
            <a:endParaRPr lang="fr-CA" dirty="0"/>
          </a:p>
          <a:p>
            <a:r>
              <a:rPr lang="fr-CA" dirty="0"/>
              <a:t>Certains, pratiquent leur religion tous les jours, même plusieurs fois par jour. Pour eux c’est d’une importance capitale.</a:t>
            </a:r>
          </a:p>
          <a:p>
            <a:endParaRPr lang="fr-CA" dirty="0"/>
          </a:p>
          <a:p>
            <a:endParaRPr lang="fr-CA" dirty="0"/>
          </a:p>
        </p:txBody>
      </p:sp>
      <p:pic>
        <p:nvPicPr>
          <p:cNvPr id="2052" name="Picture 4" descr="C:\Users\aubryn\AppData\Local\Microsoft\Windows\INetCache\IE\DREVD7XX\El_Greco_041[1].jpg"/>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6372200" y="4293096"/>
            <a:ext cx="1872208" cy="2276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147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1714"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1"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6454408" y="6228080"/>
            <a:ext cx="745301"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191" y="0"/>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fr-CA"/>
          </a:p>
        </p:txBody>
      </p:sp>
      <p:sp>
        <p:nvSpPr>
          <p:cNvPr id="3" name="Titre 2"/>
          <p:cNvSpPr>
            <a:spLocks noGrp="1"/>
          </p:cNvSpPr>
          <p:nvPr>
            <p:ph type="title"/>
            <p:custDataLst>
              <p:tags r:id="rId1"/>
            </p:custDataLst>
          </p:nvPr>
        </p:nvSpPr>
        <p:spPr>
          <a:xfrm>
            <a:off x="604646" y="804672"/>
            <a:ext cx="2641019" cy="5248656"/>
          </a:xfrm>
        </p:spPr>
        <p:txBody>
          <a:bodyPr anchor="ctr">
            <a:normAutofit/>
          </a:bodyPr>
          <a:lstStyle/>
          <a:p>
            <a:pPr algn="ctr"/>
            <a:r>
              <a:rPr lang="fr-CA" sz="3900"/>
              <a:t>Les coutumes p.96</a:t>
            </a:r>
          </a:p>
        </p:txBody>
      </p:sp>
      <p:sp>
        <p:nvSpPr>
          <p:cNvPr id="2" name="Espace réservé du contenu 1"/>
          <p:cNvSpPr>
            <a:spLocks noGrp="1"/>
          </p:cNvSpPr>
          <p:nvPr>
            <p:ph idx="1"/>
            <p:custDataLst>
              <p:tags r:id="rId2"/>
            </p:custDataLst>
          </p:nvPr>
        </p:nvSpPr>
        <p:spPr>
          <a:xfrm>
            <a:off x="3731895" y="804671"/>
            <a:ext cx="4799948" cy="5248657"/>
          </a:xfrm>
        </p:spPr>
        <p:txBody>
          <a:bodyPr anchor="ctr">
            <a:normAutofit/>
          </a:bodyPr>
          <a:lstStyle/>
          <a:p>
            <a:r>
              <a:rPr lang="fr-CA" dirty="0"/>
              <a:t>Les façons de vivre en famille diffèrent d’une société humaine à l’autre. </a:t>
            </a:r>
          </a:p>
          <a:p>
            <a:endParaRPr lang="fr-CA" dirty="0"/>
          </a:p>
          <a:p>
            <a:r>
              <a:rPr lang="fr-CA" dirty="0"/>
              <a:t>Vous, quelles sont vos coutumes familiales?</a:t>
            </a:r>
          </a:p>
          <a:p>
            <a:endParaRPr lang="fr-CA" dirty="0"/>
          </a:p>
          <a:p>
            <a:endParaRPr lang="fr-CA" dirty="0"/>
          </a:p>
        </p:txBody>
      </p:sp>
    </p:spTree>
    <p:extLst>
      <p:ext uri="{BB962C8B-B14F-4D97-AF65-F5344CB8AC3E}">
        <p14:creationId xmlns:p14="http://schemas.microsoft.com/office/powerpoint/2010/main" val="651959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calcmode="lin" valueType="num">
                                      <p:cBhvr additive="base">
                                        <p:cTn id="12"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pPr algn="ctr"/>
            <a:r>
              <a:rPr lang="fr-CA" dirty="0"/>
              <a:t>Les repères culturels</a:t>
            </a:r>
          </a:p>
        </p:txBody>
      </p:sp>
      <p:sp>
        <p:nvSpPr>
          <p:cNvPr id="2" name="Espace réservé du contenu 1"/>
          <p:cNvSpPr>
            <a:spLocks noGrp="1"/>
          </p:cNvSpPr>
          <p:nvPr>
            <p:ph sz="half" idx="1"/>
          </p:nvPr>
        </p:nvSpPr>
        <p:spPr>
          <a:xfrm>
            <a:off x="34153" y="1196752"/>
            <a:ext cx="4460304" cy="4972008"/>
          </a:xfrm>
        </p:spPr>
        <p:txBody>
          <a:bodyPr>
            <a:normAutofit fontScale="92500" lnSpcReduction="10000"/>
          </a:bodyPr>
          <a:lstStyle/>
          <a:p>
            <a:r>
              <a:rPr lang="fr-CA" sz="2400" dirty="0"/>
              <a:t>Les valeurs liées à la santé mentale</a:t>
            </a:r>
          </a:p>
          <a:p>
            <a:endParaRPr lang="fr-CA" sz="2400" dirty="0"/>
          </a:p>
          <a:p>
            <a:r>
              <a:rPr lang="fr-CA" sz="2400" dirty="0"/>
              <a:t>Les conventions sociales</a:t>
            </a:r>
          </a:p>
          <a:p>
            <a:endParaRPr lang="fr-CA" sz="2400" dirty="0"/>
          </a:p>
          <a:p>
            <a:r>
              <a:rPr lang="fr-CA" sz="2400" dirty="0"/>
              <a:t>Les valeurs liées au mode de vie</a:t>
            </a:r>
          </a:p>
          <a:p>
            <a:endParaRPr lang="fr-CA" sz="2400" dirty="0"/>
          </a:p>
          <a:p>
            <a:r>
              <a:rPr lang="fr-CA" sz="2400" dirty="0"/>
              <a:t>Les valeurs concernant les soins de santé</a:t>
            </a:r>
          </a:p>
          <a:p>
            <a:pPr marL="109728" indent="0">
              <a:buNone/>
            </a:pPr>
            <a:endParaRPr lang="fr-CA" sz="2400" dirty="0"/>
          </a:p>
          <a:p>
            <a:r>
              <a:rPr lang="fr-CA" sz="2400" dirty="0"/>
              <a:t>Les valeurs familiales</a:t>
            </a:r>
          </a:p>
        </p:txBody>
      </p:sp>
      <p:sp>
        <p:nvSpPr>
          <p:cNvPr id="3" name="Espace réservé du contenu 2"/>
          <p:cNvSpPr>
            <a:spLocks noGrp="1"/>
          </p:cNvSpPr>
          <p:nvPr>
            <p:ph sz="half" idx="2"/>
          </p:nvPr>
        </p:nvSpPr>
        <p:spPr>
          <a:xfrm>
            <a:off x="4499992" y="1196752"/>
            <a:ext cx="4110608" cy="5661248"/>
          </a:xfrm>
        </p:spPr>
        <p:txBody>
          <a:bodyPr>
            <a:normAutofit fontScale="92500" lnSpcReduction="10000"/>
          </a:bodyPr>
          <a:lstStyle/>
          <a:p>
            <a:r>
              <a:rPr lang="fr-CA" sz="1800" dirty="0"/>
              <a:t>Certaines cultures, santé mentale = esprit maléfique/ expiation des péchés commis. Sujet tabou…</a:t>
            </a:r>
          </a:p>
          <a:p>
            <a:r>
              <a:rPr lang="fr-CA" sz="1800" dirty="0"/>
              <a:t>Ne regarde pas les personnes dans les yeux. Homme qui parle et non la femme…</a:t>
            </a:r>
          </a:p>
          <a:p>
            <a:r>
              <a:rPr lang="fr-CA" sz="1800" dirty="0"/>
              <a:t>Certains s’alimentent avec des baguettes, </a:t>
            </a:r>
            <a:r>
              <a:rPr lang="fr-CA" sz="1800" dirty="0" err="1"/>
              <a:t>ustensils</a:t>
            </a:r>
            <a:r>
              <a:rPr lang="fr-CA" sz="1800" dirty="0"/>
              <a:t> ou même leurs mains. Ramadan.</a:t>
            </a:r>
          </a:p>
          <a:p>
            <a:endParaRPr lang="fr-CA" sz="1800" dirty="0"/>
          </a:p>
          <a:p>
            <a:r>
              <a:rPr lang="fr-CA" sz="1800" dirty="0"/>
              <a:t>Intervention de dernier recours. Essaient par eux même de se guérir.</a:t>
            </a:r>
          </a:p>
          <a:p>
            <a:pPr marL="109728" indent="0">
              <a:buNone/>
            </a:pPr>
            <a:endParaRPr lang="fr-CA" sz="1800" dirty="0"/>
          </a:p>
          <a:p>
            <a:r>
              <a:rPr lang="fr-CA" sz="1800" dirty="0"/>
              <a:t>Pour certains, homme et femme sont égaux, d’autre l’homme a préséance sur la femme…</a:t>
            </a:r>
          </a:p>
          <a:p>
            <a:pPr marL="109728" indent="0">
              <a:buNone/>
            </a:pPr>
            <a:endParaRPr lang="fr-CA" sz="1800" dirty="0"/>
          </a:p>
          <a:p>
            <a:pPr marL="109728" indent="0">
              <a:buNone/>
            </a:pPr>
            <a:endParaRPr lang="fr-CA" sz="1800" dirty="0"/>
          </a:p>
          <a:p>
            <a:endParaRPr lang="fr-CA" sz="1800" dirty="0"/>
          </a:p>
          <a:p>
            <a:pPr marL="109728" indent="0">
              <a:buNone/>
            </a:pPr>
            <a:endParaRPr lang="fr-CA" sz="1800" dirty="0"/>
          </a:p>
        </p:txBody>
      </p:sp>
    </p:spTree>
    <p:extLst>
      <p:ext uri="{BB962C8B-B14F-4D97-AF65-F5344CB8AC3E}">
        <p14:creationId xmlns:p14="http://schemas.microsoft.com/office/powerpoint/2010/main" val="3008903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500"/>
                                        <p:tgtEl>
                                          <p:spTgt spid="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circle(in)">
                                      <p:cBhvr>
                                        <p:cTn id="24" dur="20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additive="base">
                                        <p:cTn id="3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animEffect transition="in" filter="fade">
                                      <p:cBhvr>
                                        <p:cTn id="39" dur="1000"/>
                                        <p:tgtEl>
                                          <p:spTgt spid="2">
                                            <p:txEl>
                                              <p:pRg st="6" end="6"/>
                                            </p:txEl>
                                          </p:spTgt>
                                        </p:tgtEl>
                                      </p:cBhvr>
                                    </p:animEffect>
                                    <p:anim calcmode="lin" valueType="num">
                                      <p:cBhvr>
                                        <p:cTn id="4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Effect transition="in" filter="circle(in)">
                                      <p:cBhvr>
                                        <p:cTn id="46" dur="2000"/>
                                        <p:tgtEl>
                                          <p:spTgt spid="3">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2">
                                            <p:txEl>
                                              <p:pRg st="8" end="8"/>
                                            </p:txEl>
                                          </p:spTgt>
                                        </p:tgtEl>
                                        <p:attrNameLst>
                                          <p:attrName>style.visibility</p:attrName>
                                        </p:attrNameLst>
                                      </p:cBhvr>
                                      <p:to>
                                        <p:strVal val="visible"/>
                                      </p:to>
                                    </p:set>
                                    <p:animEffect transition="in" filter="barn(inVertical)">
                                      <p:cBhvr>
                                        <p:cTn id="51" dur="500"/>
                                        <p:tgtEl>
                                          <p:spTgt spid="2">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circle(in)">
                                      <p:cBhvr>
                                        <p:cTn id="56"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5281E2-DC96-8AAE-639C-BC0E6AE52365}"/>
              </a:ext>
            </a:extLst>
          </p:cNvPr>
          <p:cNvSpPr>
            <a:spLocks noGrp="1"/>
          </p:cNvSpPr>
          <p:nvPr>
            <p:ph type="title"/>
          </p:nvPr>
        </p:nvSpPr>
        <p:spPr>
          <a:xfrm>
            <a:off x="1044310" y="2348880"/>
            <a:ext cx="7055380" cy="1400530"/>
          </a:xfrm>
        </p:spPr>
        <p:txBody>
          <a:bodyPr/>
          <a:lstStyle/>
          <a:p>
            <a:r>
              <a:rPr lang="fr-CA" dirty="0"/>
              <a:t>         </a:t>
            </a:r>
            <a:r>
              <a:rPr lang="fr-CA" dirty="0" err="1"/>
              <a:t>Cémeq</a:t>
            </a:r>
            <a:r>
              <a:rPr lang="fr-CA" dirty="0"/>
              <a:t> p.98-99</a:t>
            </a:r>
          </a:p>
        </p:txBody>
      </p:sp>
    </p:spTree>
    <p:extLst>
      <p:ext uri="{BB962C8B-B14F-4D97-AF65-F5344CB8AC3E}">
        <p14:creationId xmlns:p14="http://schemas.microsoft.com/office/powerpoint/2010/main" val="2648727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79512" y="116632"/>
            <a:ext cx="8964488" cy="1143000"/>
          </a:xfrm>
        </p:spPr>
        <p:txBody>
          <a:bodyPr>
            <a:noAutofit/>
          </a:bodyPr>
          <a:lstStyle/>
          <a:p>
            <a:pPr algn="ctr"/>
            <a:r>
              <a:rPr lang="fr-CA" sz="2800" dirty="0"/>
              <a:t>Obstacles possibles aux soins</a:t>
            </a:r>
            <a:br>
              <a:rPr lang="fr-CA" sz="2800" dirty="0"/>
            </a:br>
            <a:r>
              <a:rPr lang="fr-CA" sz="2800" dirty="0">
                <a:solidFill>
                  <a:srgbClr val="FF0000"/>
                </a:solidFill>
              </a:rPr>
              <a:t>(Conséquences sur la prestation des soins et services) </a:t>
            </a:r>
            <a:r>
              <a:rPr lang="fr-CA" sz="2800" dirty="0"/>
              <a:t>p.102</a:t>
            </a:r>
          </a:p>
        </p:txBody>
      </p:sp>
      <p:sp>
        <p:nvSpPr>
          <p:cNvPr id="2" name="Espace réservé du contenu 1"/>
          <p:cNvSpPr>
            <a:spLocks noGrp="1"/>
          </p:cNvSpPr>
          <p:nvPr>
            <p:ph sz="half" idx="1"/>
          </p:nvPr>
        </p:nvSpPr>
        <p:spPr>
          <a:xfrm>
            <a:off x="457200" y="1481328"/>
            <a:ext cx="2818656" cy="4525963"/>
          </a:xfrm>
        </p:spPr>
        <p:txBody>
          <a:bodyPr>
            <a:normAutofit/>
          </a:bodyPr>
          <a:lstStyle/>
          <a:p>
            <a:r>
              <a:rPr lang="fr-CA" dirty="0"/>
              <a:t>La barrière linguistique</a:t>
            </a:r>
          </a:p>
        </p:txBody>
      </p:sp>
      <p:sp>
        <p:nvSpPr>
          <p:cNvPr id="3" name="Espace réservé du contenu 2"/>
          <p:cNvSpPr>
            <a:spLocks noGrp="1"/>
          </p:cNvSpPr>
          <p:nvPr>
            <p:ph sz="half" idx="2"/>
          </p:nvPr>
        </p:nvSpPr>
        <p:spPr>
          <a:xfrm>
            <a:off x="3280970" y="1412776"/>
            <a:ext cx="5832648" cy="5544616"/>
          </a:xfrm>
        </p:spPr>
        <p:txBody>
          <a:bodyPr>
            <a:normAutofit/>
          </a:bodyPr>
          <a:lstStyle/>
          <a:p>
            <a:r>
              <a:rPr lang="fr-CA" dirty="0"/>
              <a:t>Vous comprenez mal les demandes de la clientèle.</a:t>
            </a:r>
          </a:p>
          <a:p>
            <a:r>
              <a:rPr lang="fr-CA" dirty="0"/>
              <a:t>Le risque de malentendu augmente, car les attentes sont mal comprises de part et d’autre.</a:t>
            </a:r>
          </a:p>
          <a:p>
            <a:r>
              <a:rPr lang="fr-CA" dirty="0"/>
              <a:t>Vous avez de la difficulté à expliquer votre rôle et les limites que s’y rattachent. </a:t>
            </a:r>
            <a:r>
              <a:rPr lang="fr-CA" b="1" dirty="0">
                <a:solidFill>
                  <a:srgbClr val="FF0000"/>
                </a:solidFill>
                <a:effectLst>
                  <a:outerShdw blurRad="38100" dist="38100" dir="2700000" algn="tl">
                    <a:srgbClr val="000000">
                      <a:alpha val="43137"/>
                    </a:srgbClr>
                  </a:outerShdw>
                </a:effectLst>
              </a:rPr>
              <a:t>(les tâches)</a:t>
            </a:r>
          </a:p>
          <a:p>
            <a:r>
              <a:rPr lang="fr-CA" dirty="0"/>
              <a:t>Vous pouvez difficilement utiliser la relation aidante et faire de l’écoute active, nécessaire au le lien de confiance.</a:t>
            </a:r>
          </a:p>
          <a:p>
            <a:r>
              <a:rPr lang="fr-CA" b="1" dirty="0">
                <a:solidFill>
                  <a:srgbClr val="FF0000"/>
                </a:solidFill>
                <a:effectLst>
                  <a:outerShdw blurRad="38100" dist="38100" dir="2700000" algn="tl">
                    <a:srgbClr val="000000">
                      <a:alpha val="43137"/>
                    </a:srgbClr>
                  </a:outerShdw>
                </a:effectLst>
              </a:rPr>
              <a:t>Difficulté à rassurer la personne </a:t>
            </a:r>
          </a:p>
        </p:txBody>
      </p:sp>
    </p:spTree>
    <p:extLst>
      <p:ext uri="{BB962C8B-B14F-4D97-AF65-F5344CB8AC3E}">
        <p14:creationId xmlns:p14="http://schemas.microsoft.com/office/powerpoint/2010/main" val="640465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in)">
                                      <p:cBhvr>
                                        <p:cTn id="18" dur="2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pPr algn="ctr"/>
            <a:r>
              <a:rPr lang="fr-CA" dirty="0"/>
              <a:t>Obstacles possibles aux soins</a:t>
            </a:r>
          </a:p>
        </p:txBody>
      </p:sp>
      <p:sp>
        <p:nvSpPr>
          <p:cNvPr id="2" name="Espace réservé du contenu 1"/>
          <p:cNvSpPr>
            <a:spLocks noGrp="1"/>
          </p:cNvSpPr>
          <p:nvPr>
            <p:ph sz="half" idx="1"/>
          </p:nvPr>
        </p:nvSpPr>
        <p:spPr>
          <a:xfrm>
            <a:off x="0" y="1340768"/>
            <a:ext cx="3851920" cy="4525963"/>
          </a:xfrm>
        </p:spPr>
        <p:txBody>
          <a:bodyPr>
            <a:normAutofit/>
          </a:bodyPr>
          <a:lstStyle/>
          <a:p>
            <a:r>
              <a:rPr lang="fr-CA" dirty="0"/>
              <a:t>La méconnaissance des valeurs, des habitudes, des coutumes ou des croyances religieuses de la personne aidée.</a:t>
            </a:r>
          </a:p>
        </p:txBody>
      </p:sp>
      <p:sp>
        <p:nvSpPr>
          <p:cNvPr id="3" name="Espace réservé du contenu 2"/>
          <p:cNvSpPr>
            <a:spLocks noGrp="1"/>
          </p:cNvSpPr>
          <p:nvPr>
            <p:ph sz="half" idx="2"/>
          </p:nvPr>
        </p:nvSpPr>
        <p:spPr>
          <a:xfrm>
            <a:off x="3491880" y="1340768"/>
            <a:ext cx="5616624" cy="5400600"/>
          </a:xfrm>
        </p:spPr>
        <p:txBody>
          <a:bodyPr>
            <a:normAutofit/>
          </a:bodyPr>
          <a:lstStyle/>
          <a:p>
            <a:r>
              <a:rPr lang="fr-CA" dirty="0"/>
              <a:t>Vous augmentez les risques de malentendus.</a:t>
            </a:r>
          </a:p>
          <a:p>
            <a:r>
              <a:rPr lang="fr-CA" dirty="0"/>
              <a:t>Vous risquez de ne pas avoir la collaboration de la personne pendant la prestation des soins et des services ou d’essuyer un refus.</a:t>
            </a:r>
          </a:p>
          <a:p>
            <a:r>
              <a:rPr lang="fr-CA" dirty="0"/>
              <a:t>Vous augmentez la méfiance et le sentiment d’insécurité de la clientèle envers le système de santé.</a:t>
            </a:r>
          </a:p>
          <a:p>
            <a:r>
              <a:rPr lang="fr-CA" dirty="0"/>
              <a:t>Vous risquez d’utiliser vos préjugés ou vos jugements de valeur concernant la clientèle.</a:t>
            </a:r>
          </a:p>
        </p:txBody>
      </p:sp>
    </p:spTree>
    <p:extLst>
      <p:ext uri="{BB962C8B-B14F-4D97-AF65-F5344CB8AC3E}">
        <p14:creationId xmlns:p14="http://schemas.microsoft.com/office/powerpoint/2010/main" val="207172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down)">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2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pPr algn="ctr"/>
            <a:r>
              <a:rPr lang="fr-CA" dirty="0"/>
              <a:t>Obstacles possibles aux soins</a:t>
            </a:r>
          </a:p>
        </p:txBody>
      </p:sp>
      <p:sp>
        <p:nvSpPr>
          <p:cNvPr id="2" name="Espace réservé du contenu 1"/>
          <p:cNvSpPr>
            <a:spLocks noGrp="1"/>
          </p:cNvSpPr>
          <p:nvPr>
            <p:ph sz="half" idx="1"/>
          </p:nvPr>
        </p:nvSpPr>
        <p:spPr>
          <a:xfrm>
            <a:off x="-10628" y="1484784"/>
            <a:ext cx="3574516" cy="4525963"/>
          </a:xfrm>
        </p:spPr>
        <p:txBody>
          <a:bodyPr>
            <a:normAutofit/>
          </a:bodyPr>
          <a:lstStyle/>
          <a:p>
            <a:r>
              <a:rPr lang="fr-CA" dirty="0"/>
              <a:t>La divergence entre les valeurs, les habitudes, les coutumes ou les croyances religieuses de la personne aidée et vous.</a:t>
            </a:r>
          </a:p>
        </p:txBody>
      </p:sp>
      <p:sp>
        <p:nvSpPr>
          <p:cNvPr id="3" name="Espace réservé du contenu 2"/>
          <p:cNvSpPr>
            <a:spLocks noGrp="1"/>
          </p:cNvSpPr>
          <p:nvPr>
            <p:ph sz="half" idx="2"/>
          </p:nvPr>
        </p:nvSpPr>
        <p:spPr>
          <a:xfrm>
            <a:off x="3491880" y="1481328"/>
            <a:ext cx="5616624" cy="5044016"/>
          </a:xfrm>
        </p:spPr>
        <p:txBody>
          <a:bodyPr>
            <a:normAutofit/>
          </a:bodyPr>
          <a:lstStyle/>
          <a:p>
            <a:r>
              <a:rPr lang="fr-CA" dirty="0"/>
              <a:t>Vous avez du mal à être empathique envers la clientèle.</a:t>
            </a:r>
          </a:p>
          <a:p>
            <a:r>
              <a:rPr lang="fr-CA" dirty="0"/>
              <a:t>Vous augmentez le risque de vivre une situation de vulnérabilité, de détresse ou de stress entraînant des conséquences néfastes sur votre santé physique ou mentale.</a:t>
            </a:r>
          </a:p>
          <a:p>
            <a:r>
              <a:rPr lang="fr-CA" dirty="0"/>
              <a:t>Vous risquez d’opter pour des stratégies d’intervention inadaptées à la clientèle (maltraitance, violence, négligence…).</a:t>
            </a:r>
          </a:p>
        </p:txBody>
      </p:sp>
    </p:spTree>
    <p:extLst>
      <p:ext uri="{BB962C8B-B14F-4D97-AF65-F5344CB8AC3E}">
        <p14:creationId xmlns:p14="http://schemas.microsoft.com/office/powerpoint/2010/main" val="29862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circle(in)">
                                      <p:cBhvr>
                                        <p:cTn id="14" dur="2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4" name="Picture 13">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6" name="Oval 15">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CA"/>
          </a:p>
        </p:txBody>
      </p:sp>
      <p:pic>
        <p:nvPicPr>
          <p:cNvPr id="18" name="Picture 17">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20" name="Picture 19">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22" name="Rectangle 21">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fr-CA"/>
          </a:p>
        </p:txBody>
      </p:sp>
      <p:sp>
        <p:nvSpPr>
          <p:cNvPr id="24" name="Rectangle 23">
            <a:extLst>
              <a:ext uri="{FF2B5EF4-FFF2-40B4-BE49-F238E27FC236}">
                <a16:creationId xmlns:a16="http://schemas.microsoft.com/office/drawing/2014/main" id="{D67CA421-FA2B-47ED-A101-F8BBEBB29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 name="Titre 3"/>
          <p:cNvSpPr>
            <a:spLocks noGrp="1"/>
          </p:cNvSpPr>
          <p:nvPr>
            <p:ph type="title"/>
          </p:nvPr>
        </p:nvSpPr>
        <p:spPr>
          <a:xfrm>
            <a:off x="6150209" y="1325880"/>
            <a:ext cx="2508015" cy="3066507"/>
          </a:xfrm>
        </p:spPr>
        <p:txBody>
          <a:bodyPr vert="horz" lIns="91440" tIns="45720" rIns="91440" bIns="45720" rtlCol="0" anchor="b">
            <a:normAutofit/>
          </a:bodyPr>
          <a:lstStyle/>
          <a:p>
            <a:pPr defTabSz="457200">
              <a:lnSpc>
                <a:spcPct val="90000"/>
              </a:lnSpc>
            </a:pPr>
            <a:r>
              <a:rPr lang="en-US" sz="2600" b="0" i="0" kern="1200">
                <a:solidFill>
                  <a:srgbClr val="EBEBEB"/>
                </a:solidFill>
                <a:latin typeface="+mj-lt"/>
                <a:ea typeface="+mj-ea"/>
                <a:cs typeface="+mj-cs"/>
              </a:rPr>
              <a:t>Votre rôle avec une clientèle multiculturelle p.103</a:t>
            </a:r>
          </a:p>
        </p:txBody>
      </p:sp>
      <p:sp useBgFill="1">
        <p:nvSpPr>
          <p:cNvPr id="26" name="Rectangle 25">
            <a:extLst>
              <a:ext uri="{FF2B5EF4-FFF2-40B4-BE49-F238E27FC236}">
                <a16:creationId xmlns:a16="http://schemas.microsoft.com/office/drawing/2014/main" id="{12425D82-CD5E-45A4-9542-70951E59F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685" y="639905"/>
            <a:ext cx="5186748" cy="5578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21DB897-A621-4D5F-AC81-91199AC43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fr-CA"/>
          </a:p>
        </p:txBody>
      </p:sp>
      <p:graphicFrame>
        <p:nvGraphicFramePr>
          <p:cNvPr id="7" name="Tableau 6"/>
          <p:cNvGraphicFramePr>
            <a:graphicFrameLocks noGrp="1"/>
          </p:cNvGraphicFramePr>
          <p:nvPr>
            <p:extLst>
              <p:ext uri="{D42A27DB-BD31-4B8C-83A1-F6EECF244321}">
                <p14:modId xmlns:p14="http://schemas.microsoft.com/office/powerpoint/2010/main" val="3139350930"/>
              </p:ext>
            </p:extLst>
          </p:nvPr>
        </p:nvGraphicFramePr>
        <p:xfrm>
          <a:off x="716544" y="1263049"/>
          <a:ext cx="4706688" cy="4337100"/>
        </p:xfrm>
        <a:graphic>
          <a:graphicData uri="http://schemas.openxmlformats.org/drawingml/2006/table">
            <a:tbl>
              <a:tblPr firstRow="1" bandRow="1">
                <a:tableStyleId>{D7AC3CCA-C797-4891-BE02-D94E43425B78}</a:tableStyleId>
              </a:tblPr>
              <a:tblGrid>
                <a:gridCol w="4706688">
                  <a:extLst>
                    <a:ext uri="{9D8B030D-6E8A-4147-A177-3AD203B41FA5}">
                      <a16:colId xmlns:a16="http://schemas.microsoft.com/office/drawing/2014/main" val="20000"/>
                    </a:ext>
                  </a:extLst>
                </a:gridCol>
              </a:tblGrid>
              <a:tr h="404306">
                <a:tc>
                  <a:txBody>
                    <a:bodyPr/>
                    <a:lstStyle/>
                    <a:p>
                      <a:pPr algn="ctr"/>
                      <a:r>
                        <a:rPr lang="fr-CA" sz="1800" b="0"/>
                        <a:t>Établir</a:t>
                      </a:r>
                      <a:r>
                        <a:rPr lang="fr-CA" sz="1800" b="0" baseline="0"/>
                        <a:t> une relation de confiance</a:t>
                      </a:r>
                      <a:endParaRPr lang="fr-CA" sz="1800" b="0"/>
                    </a:p>
                  </a:txBody>
                  <a:tcPr marL="91888" marR="91888" marT="45944" marB="45944"/>
                </a:tc>
                <a:extLst>
                  <a:ext uri="{0D108BD9-81ED-4DB2-BD59-A6C34878D82A}">
                    <a16:rowId xmlns:a16="http://schemas.microsoft.com/office/drawing/2014/main" val="10000"/>
                  </a:ext>
                </a:extLst>
              </a:tr>
              <a:tr h="679969">
                <a:tc>
                  <a:txBody>
                    <a:bodyPr/>
                    <a:lstStyle/>
                    <a:p>
                      <a:pPr algn="ctr"/>
                      <a:r>
                        <a:rPr lang="fr-CA" sz="1800"/>
                        <a:t>Bien  se renseigner</a:t>
                      </a:r>
                      <a:r>
                        <a:rPr lang="fr-CA" sz="1800" baseline="0"/>
                        <a:t> sur la personne (préparation)</a:t>
                      </a:r>
                      <a:endParaRPr lang="fr-CA" sz="1800"/>
                    </a:p>
                  </a:txBody>
                  <a:tcPr marL="91888" marR="91888" marT="45944" marB="45944"/>
                </a:tc>
                <a:extLst>
                  <a:ext uri="{0D108BD9-81ED-4DB2-BD59-A6C34878D82A}">
                    <a16:rowId xmlns:a16="http://schemas.microsoft.com/office/drawing/2014/main" val="10001"/>
                  </a:ext>
                </a:extLst>
              </a:tr>
              <a:tr h="404306">
                <a:tc>
                  <a:txBody>
                    <a:bodyPr/>
                    <a:lstStyle/>
                    <a:p>
                      <a:pPr algn="ctr"/>
                      <a:r>
                        <a:rPr lang="fr-CA" sz="1800"/>
                        <a:t>Flexibilité, respect et ouverture </a:t>
                      </a:r>
                    </a:p>
                  </a:txBody>
                  <a:tcPr marL="91888" marR="91888" marT="45944" marB="45944"/>
                </a:tc>
                <a:extLst>
                  <a:ext uri="{0D108BD9-81ED-4DB2-BD59-A6C34878D82A}">
                    <a16:rowId xmlns:a16="http://schemas.microsoft.com/office/drawing/2014/main" val="10002"/>
                  </a:ext>
                </a:extLst>
              </a:tr>
              <a:tr h="404306">
                <a:tc>
                  <a:txBody>
                    <a:bodyPr/>
                    <a:lstStyle/>
                    <a:p>
                      <a:pPr algn="ctr"/>
                      <a:r>
                        <a:rPr lang="fr-CA" sz="1800"/>
                        <a:t>Empathique</a:t>
                      </a:r>
                    </a:p>
                  </a:txBody>
                  <a:tcPr marL="91888" marR="91888" marT="45944" marB="45944"/>
                </a:tc>
                <a:extLst>
                  <a:ext uri="{0D108BD9-81ED-4DB2-BD59-A6C34878D82A}">
                    <a16:rowId xmlns:a16="http://schemas.microsoft.com/office/drawing/2014/main" val="10003"/>
                  </a:ext>
                </a:extLst>
              </a:tr>
              <a:tr h="679969">
                <a:tc>
                  <a:txBody>
                    <a:bodyPr/>
                    <a:lstStyle/>
                    <a:p>
                      <a:pPr algn="ctr"/>
                      <a:r>
                        <a:rPr lang="fr-CA" sz="1800"/>
                        <a:t>Favoriser l’éclaircissement</a:t>
                      </a:r>
                      <a:r>
                        <a:rPr lang="fr-CA" sz="1800" baseline="0"/>
                        <a:t> des demandes pour éviter les malentendus</a:t>
                      </a:r>
                      <a:endParaRPr lang="fr-CA" sz="1800"/>
                    </a:p>
                  </a:txBody>
                  <a:tcPr marL="91888" marR="91888" marT="45944" marB="45944"/>
                </a:tc>
                <a:extLst>
                  <a:ext uri="{0D108BD9-81ED-4DB2-BD59-A6C34878D82A}">
                    <a16:rowId xmlns:a16="http://schemas.microsoft.com/office/drawing/2014/main" val="10004"/>
                  </a:ext>
                </a:extLst>
              </a:tr>
              <a:tr h="404306">
                <a:tc>
                  <a:txBody>
                    <a:bodyPr/>
                    <a:lstStyle/>
                    <a:p>
                      <a:pPr algn="ctr"/>
                      <a:r>
                        <a:rPr lang="fr-CA" sz="1800"/>
                        <a:t>Écouter activement</a:t>
                      </a:r>
                    </a:p>
                  </a:txBody>
                  <a:tcPr marL="91888" marR="91888" marT="45944" marB="45944"/>
                </a:tc>
                <a:extLst>
                  <a:ext uri="{0D108BD9-81ED-4DB2-BD59-A6C34878D82A}">
                    <a16:rowId xmlns:a16="http://schemas.microsoft.com/office/drawing/2014/main" val="10005"/>
                  </a:ext>
                </a:extLst>
              </a:tr>
              <a:tr h="404306">
                <a:tc>
                  <a:txBody>
                    <a:bodyPr/>
                    <a:lstStyle/>
                    <a:p>
                      <a:pPr algn="ctr"/>
                      <a:r>
                        <a:rPr lang="fr-CA" sz="1800"/>
                        <a:t>Combler les besoins essentiels </a:t>
                      </a:r>
                    </a:p>
                  </a:txBody>
                  <a:tcPr marL="91888" marR="91888" marT="45944" marB="45944"/>
                </a:tc>
                <a:extLst>
                  <a:ext uri="{0D108BD9-81ED-4DB2-BD59-A6C34878D82A}">
                    <a16:rowId xmlns:a16="http://schemas.microsoft.com/office/drawing/2014/main" val="10006"/>
                  </a:ext>
                </a:extLst>
              </a:tr>
              <a:tr h="955632">
                <a:tc>
                  <a:txBody>
                    <a:bodyPr/>
                    <a:lstStyle/>
                    <a:p>
                      <a:pPr algn="ctr"/>
                      <a:r>
                        <a:rPr lang="fr-CA" sz="1800"/>
                        <a:t>Respecter les pratiques religieuses,</a:t>
                      </a:r>
                      <a:r>
                        <a:rPr lang="fr-CA" sz="1800" baseline="0"/>
                        <a:t> habitudes et coutumes. </a:t>
                      </a:r>
                      <a:r>
                        <a:rPr lang="fr-CA" sz="1800" b="1" baseline="0">
                          <a:solidFill>
                            <a:srgbClr val="FF0000"/>
                          </a:solidFill>
                          <a:effectLst>
                            <a:outerShdw blurRad="38100" dist="38100" dir="2700000" algn="tl">
                              <a:srgbClr val="000000">
                                <a:alpha val="43137"/>
                              </a:srgbClr>
                            </a:outerShdw>
                          </a:effectLst>
                        </a:rPr>
                        <a:t>Comprendre sans porter de jugement</a:t>
                      </a:r>
                      <a:endParaRPr lang="fr-CA" sz="1800"/>
                    </a:p>
                  </a:txBody>
                  <a:tcPr marL="91888" marR="91888" marT="45944" marB="45944"/>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371600105"/>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1030">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033" name="Picture 1032">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035" name="Oval 1034">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CA"/>
          </a:p>
        </p:txBody>
      </p:sp>
      <p:pic>
        <p:nvPicPr>
          <p:cNvPr id="1037" name="Picture 1036">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039" name="Picture 1038">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1041" name="Rectangle 1040">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fr-CA"/>
          </a:p>
        </p:txBody>
      </p:sp>
      <p:sp>
        <p:nvSpPr>
          <p:cNvPr id="1043" name="Rectangle 1042">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2504256-76E1-6FDD-C45F-E0C0D6365FCD}"/>
              </a:ext>
            </a:extLst>
          </p:cNvPr>
          <p:cNvSpPr>
            <a:spLocks noGrp="1"/>
          </p:cNvSpPr>
          <p:nvPr>
            <p:ph type="title"/>
          </p:nvPr>
        </p:nvSpPr>
        <p:spPr>
          <a:xfrm>
            <a:off x="486698" y="629266"/>
            <a:ext cx="3124882" cy="1622321"/>
          </a:xfrm>
        </p:spPr>
        <p:txBody>
          <a:bodyPr vert="horz" lIns="91440" tIns="45720" rIns="91440" bIns="45720" rtlCol="0" anchor="t">
            <a:normAutofit/>
          </a:bodyPr>
          <a:lstStyle/>
          <a:p>
            <a:pPr defTabSz="457200"/>
            <a:r>
              <a:rPr lang="en-US" b="0" i="0" kern="1200">
                <a:solidFill>
                  <a:srgbClr val="EBEBEB"/>
                </a:solidFill>
                <a:latin typeface="+mj-lt"/>
                <a:ea typeface="+mj-ea"/>
                <a:cs typeface="+mj-cs"/>
              </a:rPr>
              <a:t>Menu du jour</a:t>
            </a:r>
          </a:p>
        </p:txBody>
      </p:sp>
      <p:sp>
        <p:nvSpPr>
          <p:cNvPr id="1045"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5515"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047" name="Freeform: Shape 1046">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095864" y="809550"/>
            <a:ext cx="6858001" cy="52389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fr-CA"/>
          </a:p>
        </p:txBody>
      </p:sp>
      <p:pic>
        <p:nvPicPr>
          <p:cNvPr id="1026" name="Picture 2">
            <a:extLst>
              <a:ext uri="{FF2B5EF4-FFF2-40B4-BE49-F238E27FC236}">
                <a16:creationId xmlns:a16="http://schemas.microsoft.com/office/drawing/2014/main" id="{F7FE6032-861E-9D26-7F54-FC77A1D6B39F}"/>
              </a:ext>
            </a:extLst>
          </p:cNvPr>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tretch>
            <a:fillRect/>
          </a:stretch>
        </p:blipFill>
        <p:spPr bwMode="auto">
          <a:xfrm>
            <a:off x="4570494" y="1911545"/>
            <a:ext cx="4087416" cy="3034906"/>
          </a:xfrm>
          <a:prstGeom prst="rect">
            <a:avLst/>
          </a:prstGeom>
          <a:noFill/>
          <a:effectLst/>
          <a:extLst>
            <a:ext uri="{909E8E84-426E-40DD-AFC4-6F175D3DCCD1}">
              <a14:hiddenFill xmlns:a14="http://schemas.microsoft.com/office/drawing/2010/main">
                <a:solidFill>
                  <a:srgbClr val="FFFFFF"/>
                </a:solidFill>
              </a14:hiddenFill>
            </a:ext>
          </a:extLst>
        </p:spPr>
      </p:pic>
      <p:sp>
        <p:nvSpPr>
          <p:cNvPr id="1049" name="Rectangle 1048">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fr-CA"/>
          </a:p>
        </p:txBody>
      </p:sp>
      <p:sp>
        <p:nvSpPr>
          <p:cNvPr id="3" name="Espace réservé du contenu 2">
            <a:extLst>
              <a:ext uri="{FF2B5EF4-FFF2-40B4-BE49-F238E27FC236}">
                <a16:creationId xmlns:a16="http://schemas.microsoft.com/office/drawing/2014/main" id="{35C899E6-CF71-78CD-5383-0D2570F0CF78}"/>
              </a:ext>
            </a:extLst>
          </p:cNvPr>
          <p:cNvSpPr>
            <a:spLocks noGrp="1"/>
          </p:cNvSpPr>
          <p:nvPr>
            <p:ph sz="half" idx="1"/>
          </p:nvPr>
        </p:nvSpPr>
        <p:spPr>
          <a:xfrm>
            <a:off x="486698" y="2438400"/>
            <a:ext cx="3124882" cy="3785419"/>
          </a:xfrm>
        </p:spPr>
        <p:txBody>
          <a:bodyPr vert="horz" lIns="91440" tIns="45720" rIns="91440" bIns="45720" rtlCol="0">
            <a:normAutofit/>
          </a:bodyPr>
          <a:lstStyle/>
          <a:p>
            <a:pPr defTabSz="457200"/>
            <a:r>
              <a:rPr lang="en-US" dirty="0">
                <a:solidFill>
                  <a:srgbClr val="EBEBEB"/>
                </a:solidFill>
              </a:rPr>
              <a:t>Retour cours#7</a:t>
            </a:r>
          </a:p>
          <a:p>
            <a:pPr defTabSz="457200"/>
            <a:r>
              <a:rPr lang="en-US" dirty="0" err="1">
                <a:solidFill>
                  <a:srgbClr val="EBEBEB"/>
                </a:solidFill>
              </a:rPr>
              <a:t>Activité</a:t>
            </a:r>
            <a:r>
              <a:rPr lang="en-US" dirty="0">
                <a:solidFill>
                  <a:srgbClr val="EBEBEB"/>
                </a:solidFill>
              </a:rPr>
              <a:t> document partie#2</a:t>
            </a:r>
          </a:p>
          <a:p>
            <a:pPr defTabSz="457200"/>
            <a:r>
              <a:rPr lang="en-US" dirty="0">
                <a:solidFill>
                  <a:srgbClr val="EBEBEB"/>
                </a:solidFill>
              </a:rPr>
              <a:t>Power Point suite…</a:t>
            </a:r>
          </a:p>
          <a:p>
            <a:pPr defTabSz="457200"/>
            <a:r>
              <a:rPr lang="en-US" dirty="0" err="1">
                <a:solidFill>
                  <a:srgbClr val="EBEBEB"/>
                </a:solidFill>
              </a:rPr>
              <a:t>Vidéo</a:t>
            </a:r>
            <a:r>
              <a:rPr lang="en-US" dirty="0">
                <a:solidFill>
                  <a:srgbClr val="EBEBEB"/>
                </a:solidFill>
              </a:rPr>
              <a:t>: Immigrant de </a:t>
            </a:r>
            <a:r>
              <a:rPr lang="en-US" dirty="0" err="1">
                <a:solidFill>
                  <a:srgbClr val="EBEBEB"/>
                </a:solidFill>
              </a:rPr>
              <a:t>souche</a:t>
            </a:r>
            <a:endParaRPr lang="en-US" dirty="0">
              <a:solidFill>
                <a:srgbClr val="EBEBEB"/>
              </a:solidFill>
            </a:endParaRPr>
          </a:p>
          <a:p>
            <a:pPr marL="0" indent="0" defTabSz="457200"/>
            <a:endParaRPr lang="en-US" dirty="0">
              <a:solidFill>
                <a:srgbClr val="EBEBEB"/>
              </a:solidFill>
            </a:endParaRPr>
          </a:p>
          <a:p>
            <a:pPr defTabSz="457200"/>
            <a:endParaRPr lang="en-US" dirty="0">
              <a:solidFill>
                <a:srgbClr val="EBEBEB"/>
              </a:solidFill>
            </a:endParaRPr>
          </a:p>
          <a:p>
            <a:pPr defTabSz="457200"/>
            <a:endParaRPr lang="en-US" dirty="0">
              <a:solidFill>
                <a:srgbClr val="EBEBEB"/>
              </a:solidFill>
            </a:endParaRPr>
          </a:p>
          <a:p>
            <a:pPr defTabSz="457200"/>
            <a:endParaRPr lang="en-US" dirty="0">
              <a:solidFill>
                <a:srgbClr val="EBEBEB"/>
              </a:solidFill>
            </a:endParaRPr>
          </a:p>
        </p:txBody>
      </p:sp>
    </p:spTree>
    <p:extLst>
      <p:ext uri="{BB962C8B-B14F-4D97-AF65-F5344CB8AC3E}">
        <p14:creationId xmlns:p14="http://schemas.microsoft.com/office/powerpoint/2010/main" val="2579718459"/>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685041-58EE-F72A-5789-9E5AC0909FDC}"/>
              </a:ext>
            </a:extLst>
          </p:cNvPr>
          <p:cNvSpPr>
            <a:spLocks noGrp="1"/>
          </p:cNvSpPr>
          <p:nvPr>
            <p:ph type="title"/>
          </p:nvPr>
        </p:nvSpPr>
        <p:spPr>
          <a:xfrm>
            <a:off x="1044310" y="2924944"/>
            <a:ext cx="7055380" cy="1400530"/>
          </a:xfrm>
        </p:spPr>
        <p:txBody>
          <a:bodyPr/>
          <a:lstStyle/>
          <a:p>
            <a:r>
              <a:rPr lang="fr-CA" dirty="0"/>
              <a:t>          Ressource p.191</a:t>
            </a:r>
          </a:p>
        </p:txBody>
      </p:sp>
    </p:spTree>
    <p:extLst>
      <p:ext uri="{BB962C8B-B14F-4D97-AF65-F5344CB8AC3E}">
        <p14:creationId xmlns:p14="http://schemas.microsoft.com/office/powerpoint/2010/main" val="4144004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C2FCD0-9819-D8E3-EB60-1115ED001558}"/>
              </a:ext>
            </a:extLst>
          </p:cNvPr>
          <p:cNvSpPr>
            <a:spLocks noGrp="1"/>
          </p:cNvSpPr>
          <p:nvPr>
            <p:ph type="title"/>
          </p:nvPr>
        </p:nvSpPr>
        <p:spPr>
          <a:xfrm>
            <a:off x="1044310" y="2728735"/>
            <a:ext cx="7055380" cy="1400530"/>
          </a:xfrm>
        </p:spPr>
        <p:txBody>
          <a:bodyPr/>
          <a:lstStyle/>
          <a:p>
            <a:r>
              <a:rPr lang="fr-CA" dirty="0"/>
              <a:t>Activité d’intégration p.105 à 107</a:t>
            </a:r>
          </a:p>
        </p:txBody>
      </p:sp>
    </p:spTree>
    <p:extLst>
      <p:ext uri="{BB962C8B-B14F-4D97-AF65-F5344CB8AC3E}">
        <p14:creationId xmlns:p14="http://schemas.microsoft.com/office/powerpoint/2010/main" val="23491210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1030">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033" name="Picture 1032">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035" name="Oval 1034">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CA"/>
          </a:p>
        </p:txBody>
      </p:sp>
      <p:pic>
        <p:nvPicPr>
          <p:cNvPr id="1037" name="Picture 1036">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039" name="Picture 1038">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1041" name="Rectangle 1040">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fr-CA"/>
          </a:p>
        </p:txBody>
      </p:sp>
      <p:sp>
        <p:nvSpPr>
          <p:cNvPr id="1043" name="Rectangle 1042">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3E80EE6-05C1-CA6E-17F1-831C8CF06802}"/>
              </a:ext>
            </a:extLst>
          </p:cNvPr>
          <p:cNvSpPr>
            <a:spLocks noGrp="1"/>
          </p:cNvSpPr>
          <p:nvPr>
            <p:ph type="title"/>
          </p:nvPr>
        </p:nvSpPr>
        <p:spPr>
          <a:xfrm>
            <a:off x="486698" y="629266"/>
            <a:ext cx="3124882" cy="1622321"/>
          </a:xfrm>
        </p:spPr>
        <p:txBody>
          <a:bodyPr vert="horz" lIns="91440" tIns="45720" rIns="91440" bIns="45720" rtlCol="0" anchor="t">
            <a:normAutofit/>
          </a:bodyPr>
          <a:lstStyle/>
          <a:p>
            <a:pPr defTabSz="457200"/>
            <a:r>
              <a:rPr lang="en-US" b="0" i="0" kern="1200">
                <a:solidFill>
                  <a:srgbClr val="EBEBEB"/>
                </a:solidFill>
                <a:latin typeface="+mj-lt"/>
                <a:ea typeface="+mj-ea"/>
                <a:cs typeface="+mj-cs"/>
              </a:rPr>
              <a:t>Prochain Cours</a:t>
            </a:r>
          </a:p>
        </p:txBody>
      </p:sp>
      <p:sp>
        <p:nvSpPr>
          <p:cNvPr id="1045"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5515"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047" name="Freeform: Shape 1046">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095864" y="809550"/>
            <a:ext cx="6858001" cy="52389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fr-CA"/>
          </a:p>
        </p:txBody>
      </p:sp>
      <p:pic>
        <p:nvPicPr>
          <p:cNvPr id="1026" name="Picture 2">
            <a:extLst>
              <a:ext uri="{FF2B5EF4-FFF2-40B4-BE49-F238E27FC236}">
                <a16:creationId xmlns:a16="http://schemas.microsoft.com/office/drawing/2014/main" id="{AF7B0155-5ED5-CD7E-70C3-A06BCA577DBB}"/>
              </a:ext>
            </a:extLst>
          </p:cNvPr>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tretch>
            <a:fillRect/>
          </a:stretch>
        </p:blipFill>
        <p:spPr bwMode="auto">
          <a:xfrm>
            <a:off x="4570494" y="1288990"/>
            <a:ext cx="4087416" cy="4280016"/>
          </a:xfrm>
          <a:prstGeom prst="rect">
            <a:avLst/>
          </a:prstGeom>
          <a:noFill/>
          <a:effectLst/>
          <a:extLst>
            <a:ext uri="{909E8E84-426E-40DD-AFC4-6F175D3DCCD1}">
              <a14:hiddenFill xmlns:a14="http://schemas.microsoft.com/office/drawing/2010/main">
                <a:solidFill>
                  <a:srgbClr val="FFFFFF"/>
                </a:solidFill>
              </a14:hiddenFill>
            </a:ext>
          </a:extLst>
        </p:spPr>
      </p:pic>
      <p:sp>
        <p:nvSpPr>
          <p:cNvPr id="1049" name="Rectangle 1048">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fr-CA"/>
          </a:p>
        </p:txBody>
      </p:sp>
      <p:sp>
        <p:nvSpPr>
          <p:cNvPr id="3" name="Espace réservé du contenu 2">
            <a:extLst>
              <a:ext uri="{FF2B5EF4-FFF2-40B4-BE49-F238E27FC236}">
                <a16:creationId xmlns:a16="http://schemas.microsoft.com/office/drawing/2014/main" id="{1FE04F46-A9AD-9F7C-D510-FE54C2B18C11}"/>
              </a:ext>
            </a:extLst>
          </p:cNvPr>
          <p:cNvSpPr>
            <a:spLocks noGrp="1"/>
          </p:cNvSpPr>
          <p:nvPr>
            <p:ph sz="half" idx="1"/>
          </p:nvPr>
        </p:nvSpPr>
        <p:spPr>
          <a:xfrm>
            <a:off x="486698" y="2438400"/>
            <a:ext cx="3124882" cy="3785419"/>
          </a:xfrm>
        </p:spPr>
        <p:txBody>
          <a:bodyPr vert="horz" lIns="91440" tIns="45720" rIns="91440" bIns="45720" rtlCol="0">
            <a:normAutofit/>
          </a:bodyPr>
          <a:lstStyle/>
          <a:p>
            <a:pPr defTabSz="457200"/>
            <a:r>
              <a:rPr lang="en-US" dirty="0">
                <a:solidFill>
                  <a:srgbClr val="EBEBEB"/>
                </a:solidFill>
              </a:rPr>
              <a:t>Terminer chapiter 6: La </a:t>
            </a:r>
            <a:r>
              <a:rPr lang="en-US" dirty="0" err="1">
                <a:solidFill>
                  <a:srgbClr val="EBEBEB"/>
                </a:solidFill>
              </a:rPr>
              <a:t>maltraitance</a:t>
            </a:r>
            <a:endParaRPr lang="en-US" dirty="0">
              <a:solidFill>
                <a:srgbClr val="EBEBEB"/>
              </a:solidFill>
            </a:endParaRPr>
          </a:p>
          <a:p>
            <a:pPr defTabSz="457200"/>
            <a:endParaRPr lang="en-US" dirty="0">
              <a:solidFill>
                <a:srgbClr val="EBEBEB"/>
              </a:solidFill>
            </a:endParaRPr>
          </a:p>
          <a:p>
            <a:pPr defTabSz="457200"/>
            <a:r>
              <a:rPr lang="en-US" dirty="0" err="1">
                <a:solidFill>
                  <a:srgbClr val="EBEBEB"/>
                </a:solidFill>
              </a:rPr>
              <a:t>Chapitre</a:t>
            </a:r>
            <a:r>
              <a:rPr lang="en-US" dirty="0">
                <a:solidFill>
                  <a:srgbClr val="EBEBEB"/>
                </a:solidFill>
              </a:rPr>
              <a:t> 7: Les </a:t>
            </a:r>
            <a:r>
              <a:rPr lang="en-US" dirty="0" err="1">
                <a:solidFill>
                  <a:srgbClr val="EBEBEB"/>
                </a:solidFill>
              </a:rPr>
              <a:t>dépendances</a:t>
            </a:r>
            <a:r>
              <a:rPr lang="en-US">
                <a:solidFill>
                  <a:srgbClr val="EBEBEB"/>
                </a:solidFill>
              </a:rPr>
              <a:t> </a:t>
            </a:r>
            <a:endParaRPr lang="en-US" dirty="0">
              <a:solidFill>
                <a:srgbClr val="EBEBEB"/>
              </a:solidFill>
            </a:endParaRPr>
          </a:p>
        </p:txBody>
      </p:sp>
    </p:spTree>
    <p:extLst>
      <p:ext uri="{BB962C8B-B14F-4D97-AF65-F5344CB8AC3E}">
        <p14:creationId xmlns:p14="http://schemas.microsoft.com/office/powerpoint/2010/main" val="1634381085"/>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a:off x="251520" y="476672"/>
            <a:ext cx="8640960" cy="1829761"/>
          </a:xfrm>
        </p:spPr>
        <p:txBody>
          <a:bodyPr/>
          <a:lstStyle/>
          <a:p>
            <a:pPr algn="ctr"/>
            <a:r>
              <a:rPr lang="fr-CA" dirty="0"/>
              <a:t>L’adaptation dans un pays d’accueil</a:t>
            </a:r>
          </a:p>
        </p:txBody>
      </p:sp>
      <p:sp>
        <p:nvSpPr>
          <p:cNvPr id="3" name="Sous-titre 2"/>
          <p:cNvSpPr>
            <a:spLocks noGrp="1"/>
          </p:cNvSpPr>
          <p:nvPr>
            <p:ph type="subTitle" idx="1"/>
            <p:custDataLst>
              <p:tags r:id="rId2"/>
            </p:custDataLst>
          </p:nvPr>
        </p:nvSpPr>
        <p:spPr>
          <a:xfrm>
            <a:off x="179512" y="2420888"/>
            <a:ext cx="8712968" cy="2390423"/>
          </a:xfrm>
        </p:spPr>
        <p:txBody>
          <a:bodyPr/>
          <a:lstStyle/>
          <a:p>
            <a:pPr algn="l"/>
            <a:endParaRPr lang="fr-CA" dirty="0"/>
          </a:p>
        </p:txBody>
      </p:sp>
      <p:pic>
        <p:nvPicPr>
          <p:cNvPr id="5" name="Image 4"/>
          <p:cNvPicPr>
            <a:picLocks noChangeAspect="1"/>
          </p:cNvPicPr>
          <p:nvPr>
            <p:custDataLst>
              <p:tags r:id="rId3"/>
            </p:custDataLst>
          </p:nvPr>
        </p:nvPicPr>
        <p:blipFill>
          <a:blip r:embed="rId5">
            <a:extLst>
              <a:ext uri="{28A0092B-C50C-407E-A947-70E740481C1C}">
                <a14:useLocalDpi xmlns:a14="http://schemas.microsoft.com/office/drawing/2010/main" val="0"/>
              </a:ext>
            </a:extLst>
          </a:blip>
          <a:stretch>
            <a:fillRect/>
          </a:stretch>
        </p:blipFill>
        <p:spPr>
          <a:xfrm>
            <a:off x="-16778" y="2348880"/>
            <a:ext cx="9160778" cy="4509120"/>
          </a:xfrm>
          <a:prstGeom prst="rect">
            <a:avLst/>
          </a:prstGeom>
        </p:spPr>
      </p:pic>
    </p:spTree>
    <p:extLst>
      <p:ext uri="{BB962C8B-B14F-4D97-AF65-F5344CB8AC3E}">
        <p14:creationId xmlns:p14="http://schemas.microsoft.com/office/powerpoint/2010/main" val="114229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custDataLst>
              <p:tags r:id="rId1"/>
            </p:custDataLst>
          </p:nvPr>
        </p:nvSpPr>
        <p:spPr>
          <a:xfrm>
            <a:off x="467544" y="692696"/>
            <a:ext cx="8229600" cy="1143000"/>
          </a:xfrm>
        </p:spPr>
        <p:txBody>
          <a:bodyPr>
            <a:noAutofit/>
          </a:bodyPr>
          <a:lstStyle/>
          <a:p>
            <a:pPr algn="ctr"/>
            <a:r>
              <a:rPr lang="fr-CA" sz="4800" dirty="0"/>
              <a:t>Les étapes d’adaptation de la personne immigrante </a:t>
            </a:r>
            <a:r>
              <a:rPr lang="fr-CA" sz="3200" dirty="0"/>
              <a:t>p.93</a:t>
            </a:r>
          </a:p>
        </p:txBody>
      </p:sp>
      <p:sp>
        <p:nvSpPr>
          <p:cNvPr id="2" name="Espace réservé du contenu 1"/>
          <p:cNvSpPr>
            <a:spLocks noGrp="1"/>
          </p:cNvSpPr>
          <p:nvPr>
            <p:ph idx="1"/>
            <p:custDataLst>
              <p:tags r:id="rId2"/>
            </p:custDataLst>
          </p:nvPr>
        </p:nvSpPr>
        <p:spPr>
          <a:xfrm>
            <a:off x="467544" y="2420888"/>
            <a:ext cx="8229600" cy="4018451"/>
          </a:xfrm>
        </p:spPr>
        <p:txBody>
          <a:bodyPr>
            <a:normAutofit fontScale="92500"/>
          </a:bodyPr>
          <a:lstStyle/>
          <a:p>
            <a:r>
              <a:rPr lang="fr-CA" sz="4400" dirty="0"/>
              <a:t>La lune de miel ( 2à3mois)</a:t>
            </a:r>
          </a:p>
          <a:p>
            <a:r>
              <a:rPr lang="fr-CA" sz="4400" dirty="0"/>
              <a:t>Le choc culturel ou l’étape de crise (3 à 18mois)</a:t>
            </a:r>
          </a:p>
          <a:p>
            <a:r>
              <a:rPr lang="fr-CA" sz="4400" dirty="0"/>
              <a:t>L’adaptation (Durée variable)</a:t>
            </a:r>
          </a:p>
          <a:p>
            <a:r>
              <a:rPr lang="fr-CA" sz="4400" dirty="0"/>
              <a:t>L’intégration</a:t>
            </a:r>
          </a:p>
        </p:txBody>
      </p:sp>
    </p:spTree>
    <p:extLst>
      <p:ext uri="{BB962C8B-B14F-4D97-AF65-F5344CB8AC3E}">
        <p14:creationId xmlns:p14="http://schemas.microsoft.com/office/powerpoint/2010/main" val="137983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500"/>
                                        <p:tgtEl>
                                          <p:spTgt spid="2">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barn(inVertical)">
                                      <p:cBhvr>
                                        <p:cTn id="18" dur="500"/>
                                        <p:tgtEl>
                                          <p:spTgt spid="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circle(in)">
                                      <p:cBhvr>
                                        <p:cTn id="23"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8347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743184"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fr-CA"/>
          </a:p>
        </p:txBody>
      </p:sp>
      <p:sp>
        <p:nvSpPr>
          <p:cNvPr id="3" name="Titre 2"/>
          <p:cNvSpPr>
            <a:spLocks noGrp="1"/>
          </p:cNvSpPr>
          <p:nvPr>
            <p:ph type="title"/>
            <p:custDataLst>
              <p:tags r:id="rId1"/>
            </p:custDataLst>
          </p:nvPr>
        </p:nvSpPr>
        <p:spPr>
          <a:xfrm>
            <a:off x="489857" y="1645920"/>
            <a:ext cx="2642159" cy="4470821"/>
          </a:xfrm>
        </p:spPr>
        <p:txBody>
          <a:bodyPr>
            <a:normAutofit/>
          </a:bodyPr>
          <a:lstStyle/>
          <a:p>
            <a:pPr algn="r"/>
            <a:r>
              <a:rPr lang="fr-CA">
                <a:solidFill>
                  <a:srgbClr val="FFFFFF"/>
                </a:solidFill>
              </a:rPr>
              <a:t>La lune de miel</a:t>
            </a:r>
          </a:p>
        </p:txBody>
      </p:sp>
      <p:sp>
        <p:nvSpPr>
          <p:cNvPr id="2" name="Espace réservé du contenu 1"/>
          <p:cNvSpPr>
            <a:spLocks noGrp="1"/>
          </p:cNvSpPr>
          <p:nvPr>
            <p:ph idx="1"/>
            <p:custDataLst>
              <p:tags r:id="rId2"/>
            </p:custDataLst>
          </p:nvPr>
        </p:nvSpPr>
        <p:spPr>
          <a:xfrm>
            <a:off x="3903081" y="1645920"/>
            <a:ext cx="4439628" cy="4470821"/>
          </a:xfrm>
        </p:spPr>
        <p:txBody>
          <a:bodyPr>
            <a:normAutofit/>
          </a:bodyPr>
          <a:lstStyle/>
          <a:p>
            <a:r>
              <a:rPr lang="fr-CA"/>
              <a:t>Parfois, pour la personne qui quitte un pays où les conditions sont difficiles, la société d’accueil est idéalisée. Les premiers mois de son arrivée, la personne n’a pas encore eu à modifier son cadre de référence personnel. Elle l’utilise pour apprécier ou déprécier son nouvel environnement selon qu’il est conforme ou non à sa culture.</a:t>
            </a:r>
          </a:p>
        </p:txBody>
      </p:sp>
    </p:spTree>
    <p:extLst>
      <p:ext uri="{BB962C8B-B14F-4D97-AF65-F5344CB8AC3E}">
        <p14:creationId xmlns:p14="http://schemas.microsoft.com/office/powerpoint/2010/main" val="2071633575"/>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Titre 2"/>
          <p:cNvSpPr>
            <a:spLocks noGrp="1"/>
          </p:cNvSpPr>
          <p:nvPr>
            <p:ph type="title"/>
            <p:custDataLst>
              <p:tags r:id="rId1"/>
            </p:custDataLst>
          </p:nvPr>
        </p:nvSpPr>
        <p:spPr>
          <a:xfrm>
            <a:off x="486697" y="629266"/>
            <a:ext cx="4641143" cy="1622321"/>
          </a:xfrm>
        </p:spPr>
        <p:txBody>
          <a:bodyPr>
            <a:normAutofit/>
          </a:bodyPr>
          <a:lstStyle/>
          <a:p>
            <a:pPr>
              <a:lnSpc>
                <a:spcPct val="90000"/>
              </a:lnSpc>
            </a:pPr>
            <a:r>
              <a:rPr lang="fr-CA" sz="3600">
                <a:solidFill>
                  <a:srgbClr val="EBEBEB"/>
                </a:solidFill>
              </a:rPr>
              <a:t>Le choc culturel ou l’étape de crise</a:t>
            </a:r>
          </a:p>
        </p:txBody>
      </p:sp>
      <p:sp>
        <p:nvSpPr>
          <p:cNvPr id="2" name="Espace réservé du contenu 1"/>
          <p:cNvSpPr>
            <a:spLocks noGrp="1"/>
          </p:cNvSpPr>
          <p:nvPr>
            <p:ph idx="1"/>
            <p:custDataLst>
              <p:tags r:id="rId2"/>
            </p:custDataLst>
          </p:nvPr>
        </p:nvSpPr>
        <p:spPr>
          <a:xfrm>
            <a:off x="486697" y="2438400"/>
            <a:ext cx="4641142" cy="3785419"/>
          </a:xfrm>
        </p:spPr>
        <p:txBody>
          <a:bodyPr>
            <a:normAutofit/>
          </a:bodyPr>
          <a:lstStyle/>
          <a:p>
            <a:r>
              <a:rPr lang="fr-CA">
                <a:solidFill>
                  <a:srgbClr val="FFFFFF"/>
                </a:solidFill>
              </a:rPr>
              <a:t>À cette étape, la personne prend conscience que son processus d’adaptation ne sera pas aussi facile qu’elle le croyait. La personne perd ses repères culturels comme la nourriture, la manière d’interagir avec les gens et l’environnement auxquels elle est habituée.</a:t>
            </a:r>
          </a:p>
        </p:txBody>
      </p:sp>
      <p:sp>
        <p:nvSpPr>
          <p:cNvPr id="11"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61980"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descr="Escalier près d’un couloir">
            <a:extLst>
              <a:ext uri="{FF2B5EF4-FFF2-40B4-BE49-F238E27FC236}">
                <a16:creationId xmlns:a16="http://schemas.microsoft.com/office/drawing/2014/main" id="{FDC231EB-B3F2-0C00-6EC2-40E934B9FE61}"/>
              </a:ext>
            </a:extLst>
          </p:cNvPr>
          <p:cNvPicPr>
            <a:picLocks noChangeAspect="1"/>
          </p:cNvPicPr>
          <p:nvPr/>
        </p:nvPicPr>
        <p:blipFill>
          <a:blip r:embed="rId5"/>
          <a:srcRect l="28992" r="30299"/>
          <a:stretch/>
        </p:blipFill>
        <p:spPr>
          <a:xfrm>
            <a:off x="5421881" y="1"/>
            <a:ext cx="3722434"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val="377059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fr-CA"/>
          </a:p>
        </p:txBody>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fr-CA"/>
          </a:p>
        </p:txBody>
      </p:sp>
      <p:sp>
        <p:nvSpPr>
          <p:cNvPr id="3" name="Titre 2"/>
          <p:cNvSpPr>
            <a:spLocks noGrp="1"/>
          </p:cNvSpPr>
          <p:nvPr>
            <p:ph type="title"/>
            <p:custDataLst>
              <p:tags r:id="rId1"/>
            </p:custDataLst>
          </p:nvPr>
        </p:nvSpPr>
        <p:spPr>
          <a:xfrm>
            <a:off x="827484" y="452718"/>
            <a:ext cx="6710641" cy="1400530"/>
          </a:xfrm>
        </p:spPr>
        <p:txBody>
          <a:bodyPr anchor="ctr">
            <a:normAutofit/>
          </a:bodyPr>
          <a:lstStyle/>
          <a:p>
            <a:r>
              <a:rPr lang="fr-CA">
                <a:solidFill>
                  <a:srgbClr val="FFFFFF"/>
                </a:solidFill>
              </a:rPr>
              <a:t>L’adaptation</a:t>
            </a:r>
          </a:p>
        </p:txBody>
      </p:sp>
      <p:sp>
        <p:nvSpPr>
          <p:cNvPr id="2" name="Espace réservé du contenu 1"/>
          <p:cNvSpPr>
            <a:spLocks noGrp="1"/>
          </p:cNvSpPr>
          <p:nvPr>
            <p:ph idx="1"/>
            <p:custDataLst>
              <p:tags r:id="rId2"/>
            </p:custDataLst>
          </p:nvPr>
        </p:nvSpPr>
        <p:spPr>
          <a:xfrm>
            <a:off x="827484" y="2763520"/>
            <a:ext cx="6709905" cy="3484879"/>
          </a:xfrm>
        </p:spPr>
        <p:txBody>
          <a:bodyPr>
            <a:normAutofit/>
          </a:bodyPr>
          <a:lstStyle/>
          <a:p>
            <a:r>
              <a:rPr lang="fr-CA"/>
              <a:t>La personne apprend à être fonctionnelle dans son nouveau milieu. Elle se débrouille, tente de saisir les rouages administratifs du marché de travail, de l’éducation et de la santé. Elle apprend la langue, les valeurs et les normes sociales de la société d’accueil. Quelques migrants resteront a ce stade plusieurs années, voire toute leur vie.</a:t>
            </a:r>
          </a:p>
        </p:txBody>
      </p:sp>
    </p:spTree>
    <p:extLst>
      <p:ext uri="{BB962C8B-B14F-4D97-AF65-F5344CB8AC3E}">
        <p14:creationId xmlns:p14="http://schemas.microsoft.com/office/powerpoint/2010/main" val="1744072566"/>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1714"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1"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6454408" y="6228080"/>
            <a:ext cx="745301"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191" y="0"/>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fr-CA"/>
          </a:p>
        </p:txBody>
      </p:sp>
      <p:sp>
        <p:nvSpPr>
          <p:cNvPr id="3" name="Titre 2"/>
          <p:cNvSpPr>
            <a:spLocks noGrp="1"/>
          </p:cNvSpPr>
          <p:nvPr>
            <p:ph type="title"/>
            <p:custDataLst>
              <p:tags r:id="rId1"/>
            </p:custDataLst>
          </p:nvPr>
        </p:nvSpPr>
        <p:spPr>
          <a:xfrm>
            <a:off x="604646" y="804672"/>
            <a:ext cx="2641019" cy="5248656"/>
          </a:xfrm>
        </p:spPr>
        <p:txBody>
          <a:bodyPr anchor="ctr">
            <a:normAutofit/>
          </a:bodyPr>
          <a:lstStyle/>
          <a:p>
            <a:pPr algn="ctr"/>
            <a:r>
              <a:rPr lang="fr-CA" sz="2900"/>
              <a:t>L’intégration</a:t>
            </a:r>
          </a:p>
        </p:txBody>
      </p:sp>
      <p:sp>
        <p:nvSpPr>
          <p:cNvPr id="2" name="Espace réservé du contenu 1"/>
          <p:cNvSpPr>
            <a:spLocks noGrp="1"/>
          </p:cNvSpPr>
          <p:nvPr>
            <p:ph idx="1"/>
            <p:custDataLst>
              <p:tags r:id="rId2"/>
            </p:custDataLst>
          </p:nvPr>
        </p:nvSpPr>
        <p:spPr>
          <a:xfrm>
            <a:off x="3731895" y="804671"/>
            <a:ext cx="4799948" cy="5248657"/>
          </a:xfrm>
        </p:spPr>
        <p:txBody>
          <a:bodyPr anchor="ctr">
            <a:normAutofit/>
          </a:bodyPr>
          <a:lstStyle/>
          <a:p>
            <a:r>
              <a:rPr lang="fr-CA" dirty="0"/>
              <a:t>La personne immigrée acquiert de nouvelles valeurs, celles de la société d’accueil, tout en préservant les références culturelles de son pays d’origine, enrichissant ainsi la société d’accueil. Elle s’engage dans la vie social, culturelle, économique et politique de la société d’accueil.</a:t>
            </a:r>
          </a:p>
        </p:txBody>
      </p:sp>
    </p:spTree>
    <p:extLst>
      <p:ext uri="{BB962C8B-B14F-4D97-AF65-F5344CB8AC3E}">
        <p14:creationId xmlns:p14="http://schemas.microsoft.com/office/powerpoint/2010/main" val="1610356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F651AC-5400-9B6B-82A4-024D96202768}"/>
              </a:ext>
            </a:extLst>
          </p:cNvPr>
          <p:cNvSpPr>
            <a:spLocks noGrp="1"/>
          </p:cNvSpPr>
          <p:nvPr>
            <p:ph type="title"/>
          </p:nvPr>
        </p:nvSpPr>
        <p:spPr>
          <a:xfrm>
            <a:off x="1044310" y="2852936"/>
            <a:ext cx="7055380" cy="1400530"/>
          </a:xfrm>
        </p:spPr>
        <p:txBody>
          <a:bodyPr/>
          <a:lstStyle/>
          <a:p>
            <a:r>
              <a:rPr lang="fr-CA" dirty="0"/>
              <a:t>            </a:t>
            </a:r>
            <a:r>
              <a:rPr lang="fr-CA" dirty="0" err="1"/>
              <a:t>Cémeq</a:t>
            </a:r>
            <a:r>
              <a:rPr lang="fr-CA" dirty="0"/>
              <a:t> p.94</a:t>
            </a:r>
          </a:p>
        </p:txBody>
      </p:sp>
    </p:spTree>
    <p:extLst>
      <p:ext uri="{BB962C8B-B14F-4D97-AF65-F5344CB8AC3E}">
        <p14:creationId xmlns:p14="http://schemas.microsoft.com/office/powerpoint/2010/main" val="4823568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1351</TotalTime>
  <Words>881</Words>
  <Application>Microsoft Office PowerPoint</Application>
  <PresentationFormat>Affichage à l'écran (4:3)</PresentationFormat>
  <Paragraphs>92</Paragraphs>
  <Slides>22</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22</vt:i4>
      </vt:variant>
    </vt:vector>
  </HeadingPairs>
  <TitlesOfParts>
    <vt:vector size="26" baseType="lpstr">
      <vt:lpstr>Arial</vt:lpstr>
      <vt:lpstr>Century Gothic</vt:lpstr>
      <vt:lpstr>Wingdings 3</vt:lpstr>
      <vt:lpstr>Ion</vt:lpstr>
      <vt:lpstr>Cours#8 L’adaptation d’un pays acceuil</vt:lpstr>
      <vt:lpstr>Menu du jour</vt:lpstr>
      <vt:lpstr>L’adaptation dans un pays d’accueil</vt:lpstr>
      <vt:lpstr>Les étapes d’adaptation de la personne immigrante p.93</vt:lpstr>
      <vt:lpstr>La lune de miel</vt:lpstr>
      <vt:lpstr>Le choc culturel ou l’étape de crise</vt:lpstr>
      <vt:lpstr>L’adaptation</vt:lpstr>
      <vt:lpstr>L’intégration</vt:lpstr>
      <vt:lpstr>            Cémeq p.94</vt:lpstr>
      <vt:lpstr>Une valeur/la culture p.95</vt:lpstr>
      <vt:lpstr>Les repères culturels p.95</vt:lpstr>
      <vt:lpstr>Les croyances et la religion</vt:lpstr>
      <vt:lpstr>Les coutumes p.96</vt:lpstr>
      <vt:lpstr>Les repères culturels</vt:lpstr>
      <vt:lpstr>         Cémeq p.98-99</vt:lpstr>
      <vt:lpstr>Obstacles possibles aux soins (Conséquences sur la prestation des soins et services) p.102</vt:lpstr>
      <vt:lpstr>Obstacles possibles aux soins</vt:lpstr>
      <vt:lpstr>Obstacles possibles aux soins</vt:lpstr>
      <vt:lpstr>Votre rôle avec une clientèle multiculturelle p.103</vt:lpstr>
      <vt:lpstr>          Ressource p.191</vt:lpstr>
      <vt:lpstr>Activité d’intégration p.105 à 107</vt:lpstr>
      <vt:lpstr>Prochain Cours</vt:lpstr>
    </vt:vector>
  </TitlesOfParts>
  <Company>CSRDN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L’adaptation dans un pays d’acceuil</dc:title>
  <dc:creator>Aubry, Nathalie</dc:creator>
  <cp:lastModifiedBy>Forget, Virginie</cp:lastModifiedBy>
  <cp:revision>51</cp:revision>
  <dcterms:created xsi:type="dcterms:W3CDTF">2019-10-22T16:09:35Z</dcterms:created>
  <dcterms:modified xsi:type="dcterms:W3CDTF">2025-02-24T16:14:57Z</dcterms:modified>
</cp:coreProperties>
</file>