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69" r:id="rId2"/>
    <p:sldId id="270" r:id="rId3"/>
    <p:sldId id="260" r:id="rId4"/>
    <p:sldId id="263" r:id="rId5"/>
    <p:sldId id="264" r:id="rId6"/>
    <p:sldId id="265" r:id="rId7"/>
    <p:sldId id="266" r:id="rId8"/>
    <p:sldId id="268" r:id="rId9"/>
    <p:sldId id="267" r:id="rId10"/>
    <p:sldId id="27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711" autoAdjust="0"/>
  </p:normalViewPr>
  <p:slideViewPr>
    <p:cSldViewPr>
      <p:cViewPr varScale="1">
        <p:scale>
          <a:sx n="64" d="100"/>
          <a:sy n="64" d="100"/>
        </p:scale>
        <p:origin x="834" y="78"/>
      </p:cViewPr>
      <p:guideLst>
        <p:guide orient="horz" pos="2160"/>
        <p:guide pos="2880"/>
      </p:guideLst>
    </p:cSldViewPr>
  </p:slideViewPr>
  <p:outlineViewPr>
    <p:cViewPr>
      <p:scale>
        <a:sx n="33" d="100"/>
        <a:sy n="33" d="100"/>
      </p:scale>
      <p:origin x="0" y="17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fr-FR"/>
              <a:t>Modifiez le style du titre</a:t>
            </a:r>
            <a:endParaRPr lang="en-US" dirty="0"/>
          </a:p>
        </p:txBody>
      </p:sp>
      <p:sp>
        <p:nvSpPr>
          <p:cNvPr id="3" name="Subtitle 2"/>
          <p:cNvSpPr>
            <a:spLocks noGrp="1"/>
          </p:cNvSpPr>
          <p:nvPr>
            <p:ph type="subTitle" idx="1"/>
          </p:nvPr>
        </p:nvSpPr>
        <p:spPr>
          <a:xfrm>
            <a:off x="1657349" y="3829878"/>
            <a:ext cx="6858000" cy="618523"/>
          </a:xfrm>
        </p:spPr>
        <p:txBody>
          <a:bodyPr vert="horz" lIns="91440" tIns="45720" rIns="91440" bIns="45720" rtlCol="0"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fr-FR"/>
              <a:t>Modifiez le style des sous-titres du masque</a:t>
            </a:r>
            <a:endParaRPr lang="en-US" dirty="0"/>
          </a:p>
        </p:txBody>
      </p:sp>
      <p:sp>
        <p:nvSpPr>
          <p:cNvPr id="7" name="Date Placeholder 6"/>
          <p:cNvSpPr>
            <a:spLocks noGrp="1"/>
          </p:cNvSpPr>
          <p:nvPr>
            <p:ph type="dt" sz="half" idx="10"/>
          </p:nvPr>
        </p:nvSpPr>
        <p:spPr/>
        <p:txBody>
          <a:bodyPr/>
          <a:lstStyle/>
          <a:p>
            <a:fld id="{79E63AF3-FA45-484A-89FB-481FBDF6420B}" type="datetimeFigureOut">
              <a:rPr lang="fr-CA" smtClean="0"/>
              <a:t>2025-02-10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319367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E63AF3-FA45-484A-89FB-481FBDF6420B}" type="datetimeFigureOut">
              <a:rPr lang="fr-CA" smtClean="0"/>
              <a:t>2025-02-10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111911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fr-FR"/>
              <a:t>Modifiez le style du titre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E63AF3-FA45-484A-89FB-481FBDF6420B}" type="datetimeFigureOut">
              <a:rPr lang="fr-CA" smtClean="0"/>
              <a:t>2025-02-10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2988054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fr-FR"/>
              <a:t>Modifiez le style du titre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E63AF3-FA45-484A-89FB-481FBDF6420B}" type="datetimeFigureOut">
              <a:rPr lang="fr-CA" smtClean="0"/>
              <a:t>2025-02-10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9FC9B04-5A35-4C13-B962-481006524677}" type="slidenum">
              <a:rPr lang="fr-CA" smtClean="0"/>
              <a:t>‹N°›</a:t>
            </a:fld>
            <a:endParaRPr lang="fr-CA"/>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765805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fr-FR"/>
              <a:t>Modifiez le style du titre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E63AF3-FA45-484A-89FB-481FBDF6420B}" type="datetimeFigureOut">
              <a:rPr lang="fr-CA" smtClean="0"/>
              <a:t>2025-02-10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238862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fr-FR"/>
              <a:t>Modifiez le style du titre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Cliquez pour modifier les styles du texte du masque</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Cliquez pour modifier les styles du texte du masque</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E63AF3-FA45-484A-89FB-481FBDF6420B}" type="datetimeFigureOut">
              <a:rPr lang="fr-CA" smtClean="0"/>
              <a:t>2025-02-10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3578136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fr-FR"/>
              <a:t>Modifiez le style du titre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9E63AF3-FA45-484A-89FB-481FBDF6420B}" type="datetimeFigureOut">
              <a:rPr lang="fr-CA" smtClean="0"/>
              <a:t>2025-02-10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71001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E63AF3-FA45-484A-89FB-481FBDF6420B}" type="datetimeFigureOut">
              <a:rPr lang="fr-CA" smtClean="0"/>
              <a:t>2025-02-10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377363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E63AF3-FA45-484A-89FB-481FBDF6420B}" type="datetimeFigureOut">
              <a:rPr lang="fr-CA" smtClean="0"/>
              <a:t>2025-02-10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138853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9E63AF3-FA45-484A-89FB-481FBDF6420B}" type="datetimeFigureOut">
              <a:rPr lang="fr-CA" smtClean="0"/>
              <a:t>2025-02-10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268662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fr-FR"/>
              <a:t>Modifiez le style du titre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9E63AF3-FA45-484A-89FB-481FBDF6420B}" type="datetimeFigureOut">
              <a:rPr lang="fr-CA" smtClean="0"/>
              <a:t>2025-02-10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1161076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9E63AF3-FA45-484A-89FB-481FBDF6420B}" type="datetimeFigureOut">
              <a:rPr lang="fr-CA" smtClean="0"/>
              <a:t>2025-02-10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313303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40000" y="2505075"/>
            <a:ext cx="3768912"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fr-FR"/>
              <a:t>Cliquez pour modifier les styles du texte du masque</a:t>
            </a:r>
          </a:p>
        </p:txBody>
      </p:sp>
      <p:sp>
        <p:nvSpPr>
          <p:cNvPr id="6" name="Content Placeholder 5"/>
          <p:cNvSpPr>
            <a:spLocks noGrp="1"/>
          </p:cNvSpPr>
          <p:nvPr>
            <p:ph sz="quarter" idx="4"/>
          </p:nvPr>
        </p:nvSpPr>
        <p:spPr>
          <a:xfrm>
            <a:off x="4739880" y="2505075"/>
            <a:ext cx="377666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9E63AF3-FA45-484A-89FB-481FBDF6420B}" type="datetimeFigureOut">
              <a:rPr lang="fr-CA" smtClean="0"/>
              <a:t>2025-02-10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149638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9E63AF3-FA45-484A-89FB-481FBDF6420B}" type="datetimeFigureOut">
              <a:rPr lang="fr-CA" smtClean="0"/>
              <a:t>2025-02-10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171551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63AF3-FA45-484A-89FB-481FBDF6420B}" type="datetimeFigureOut">
              <a:rPr lang="fr-CA" smtClean="0"/>
              <a:t>2025-02-10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314693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E63AF3-FA45-484A-89FB-481FBDF6420B}" type="datetimeFigureOut">
              <a:rPr lang="fr-CA" smtClean="0"/>
              <a:t>2025-02-10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395855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9E63AF3-FA45-484A-89FB-481FBDF6420B}" type="datetimeFigureOut">
              <a:rPr lang="fr-CA" smtClean="0"/>
              <a:t>2025-02-10</a:t>
            </a:fld>
            <a:endParaRPr lang="fr-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FC9B04-5A35-4C13-B962-481006524677}" type="slidenum">
              <a:rPr lang="fr-CA" smtClean="0"/>
              <a:t>‹N°›</a:t>
            </a:fld>
            <a:endParaRPr lang="fr-CA"/>
          </a:p>
        </p:txBody>
      </p:sp>
    </p:spTree>
    <p:extLst>
      <p:ext uri="{BB962C8B-B14F-4D97-AF65-F5344CB8AC3E}">
        <p14:creationId xmlns:p14="http://schemas.microsoft.com/office/powerpoint/2010/main" val="138836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9E63AF3-FA45-484A-89FB-481FBDF6420B}" type="datetimeFigureOut">
              <a:rPr lang="fr-CA" smtClean="0"/>
              <a:t>2025-02-10</a:t>
            </a:fld>
            <a:endParaRPr lang="fr-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fr-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9FC9B04-5A35-4C13-B962-481006524677}" type="slidenum">
              <a:rPr lang="fr-CA" smtClean="0"/>
              <a:t>‹N°›</a:t>
            </a:fld>
            <a:endParaRPr lang="fr-CA"/>
          </a:p>
        </p:txBody>
      </p:sp>
    </p:spTree>
    <p:extLst>
      <p:ext uri="{BB962C8B-B14F-4D97-AF65-F5344CB8AC3E}">
        <p14:creationId xmlns:p14="http://schemas.microsoft.com/office/powerpoint/2010/main" val="389126821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EAD3AD-DE1A-78FC-B199-E2558FABF660}"/>
              </a:ext>
            </a:extLst>
          </p:cNvPr>
          <p:cNvSpPr>
            <a:spLocks noGrp="1"/>
          </p:cNvSpPr>
          <p:nvPr>
            <p:ph type="title"/>
          </p:nvPr>
        </p:nvSpPr>
        <p:spPr/>
        <p:txBody>
          <a:bodyPr/>
          <a:lstStyle/>
          <a:p>
            <a:r>
              <a:rPr lang="fr-CA" dirty="0"/>
              <a:t>Cours#6</a:t>
            </a:r>
            <a:br>
              <a:rPr lang="fr-CA" dirty="0"/>
            </a:br>
            <a:br>
              <a:rPr lang="fr-CA" dirty="0"/>
            </a:br>
            <a:r>
              <a:rPr lang="fr-CA" dirty="0"/>
              <a:t>L’intégration sociale (suite…)</a:t>
            </a:r>
          </a:p>
        </p:txBody>
      </p:sp>
      <p:sp>
        <p:nvSpPr>
          <p:cNvPr id="3" name="Espace réservé du texte 2">
            <a:extLst>
              <a:ext uri="{FF2B5EF4-FFF2-40B4-BE49-F238E27FC236}">
                <a16:creationId xmlns:a16="http://schemas.microsoft.com/office/drawing/2014/main" id="{5589B216-C4CB-2870-DA44-17825D4343D3}"/>
              </a:ext>
            </a:extLst>
          </p:cNvPr>
          <p:cNvSpPr>
            <a:spLocks noGrp="1"/>
          </p:cNvSpPr>
          <p:nvPr>
            <p:ph type="body" sz="half" idx="2"/>
          </p:nvPr>
        </p:nvSpPr>
        <p:spPr/>
        <p:txBody>
          <a:bodyPr/>
          <a:lstStyle/>
          <a:p>
            <a:r>
              <a:rPr lang="fr-CA" dirty="0"/>
              <a:t>Par FORV 2025</a:t>
            </a:r>
          </a:p>
        </p:txBody>
      </p:sp>
    </p:spTree>
    <p:extLst>
      <p:ext uri="{BB962C8B-B14F-4D97-AF65-F5344CB8AC3E}">
        <p14:creationId xmlns:p14="http://schemas.microsoft.com/office/powerpoint/2010/main" val="89770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99B8AB-37D3-6B5E-EA7D-C01ECFB5C3E7}"/>
              </a:ext>
            </a:extLst>
          </p:cNvPr>
          <p:cNvSpPr>
            <a:spLocks noGrp="1"/>
          </p:cNvSpPr>
          <p:nvPr>
            <p:ph type="title"/>
          </p:nvPr>
        </p:nvSpPr>
        <p:spPr>
          <a:xfrm>
            <a:off x="466344" y="4464028"/>
            <a:ext cx="4354830" cy="1641490"/>
          </a:xfrm>
        </p:spPr>
        <p:txBody>
          <a:bodyPr vert="horz" wrap="none" lIns="91440" tIns="45720" rIns="91440" bIns="45720" rtlCol="0" anchor="t">
            <a:normAutofit/>
          </a:bodyPr>
          <a:lstStyle/>
          <a:p>
            <a:pPr algn="r" defTabSz="914400"/>
            <a:r>
              <a:rPr lang="en-US" sz="630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rPr>
              <a:t>Prochain cours</a:t>
            </a:r>
          </a:p>
        </p:txBody>
      </p:sp>
      <p:sp>
        <p:nvSpPr>
          <p:cNvPr id="3" name="Espace réservé du contenu 2">
            <a:extLst>
              <a:ext uri="{FF2B5EF4-FFF2-40B4-BE49-F238E27FC236}">
                <a16:creationId xmlns:a16="http://schemas.microsoft.com/office/drawing/2014/main" id="{B9DC38E7-0C49-8B2C-B232-5773B128EE7E}"/>
              </a:ext>
            </a:extLst>
          </p:cNvPr>
          <p:cNvSpPr>
            <a:spLocks noGrp="1"/>
          </p:cNvSpPr>
          <p:nvPr>
            <p:ph sz="half" idx="1"/>
          </p:nvPr>
        </p:nvSpPr>
        <p:spPr>
          <a:xfrm>
            <a:off x="466344" y="3694375"/>
            <a:ext cx="4354830" cy="754025"/>
          </a:xfrm>
        </p:spPr>
        <p:txBody>
          <a:bodyPr vert="horz" lIns="91440" tIns="45720" rIns="91440" bIns="45720" rtlCol="0" anchor="b">
            <a:normAutofit/>
          </a:bodyPr>
          <a:lstStyle/>
          <a:p>
            <a:pPr marL="0" indent="0" algn="r" defTabSz="914400">
              <a:spcBef>
                <a:spcPts val="1000"/>
              </a:spcBef>
              <a:buNone/>
            </a:pPr>
            <a:r>
              <a:rPr lang="en-US">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rPr>
              <a:t>La clientèle multiculturelle</a:t>
            </a:r>
          </a:p>
        </p:txBody>
      </p:sp>
      <p:pic>
        <p:nvPicPr>
          <p:cNvPr id="2050" name="Picture 2">
            <a:extLst>
              <a:ext uri="{FF2B5EF4-FFF2-40B4-BE49-F238E27FC236}">
                <a16:creationId xmlns:a16="http://schemas.microsoft.com/office/drawing/2014/main" id="{FD605743-AE3E-E152-F698-12FD7FB6DB57}"/>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184648" y="1840665"/>
            <a:ext cx="3456432" cy="254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90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5164999C-0F71-47A4-84BC-288B52C52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6696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3DCDF05E-E324-4E2C-9CE7-318A66F4C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C5D09E8-5D56-3D4A-7568-2CE016B9234E}"/>
              </a:ext>
            </a:extLst>
          </p:cNvPr>
          <p:cNvSpPr>
            <a:spLocks noGrp="1"/>
          </p:cNvSpPr>
          <p:nvPr>
            <p:ph type="title"/>
          </p:nvPr>
        </p:nvSpPr>
        <p:spPr>
          <a:xfrm>
            <a:off x="628650" y="365125"/>
            <a:ext cx="2576719" cy="1325563"/>
          </a:xfrm>
        </p:spPr>
        <p:txBody>
          <a:bodyPr vert="horz" lIns="91440" tIns="45720" rIns="91440" bIns="45720" rtlCol="0" anchor="ctr">
            <a:normAutofit/>
          </a:bodyPr>
          <a:lstStyle/>
          <a:p>
            <a:pPr defTabSz="914400"/>
            <a:r>
              <a:rPr lang="en-US" sz="3500"/>
              <a:t>Menu du jour</a:t>
            </a:r>
          </a:p>
        </p:txBody>
      </p:sp>
      <p:sp>
        <p:nvSpPr>
          <p:cNvPr id="3" name="Espace réservé du contenu 2">
            <a:extLst>
              <a:ext uri="{FF2B5EF4-FFF2-40B4-BE49-F238E27FC236}">
                <a16:creationId xmlns:a16="http://schemas.microsoft.com/office/drawing/2014/main" id="{98E679E0-7111-789A-554E-EEEA4EDBE7D9}"/>
              </a:ext>
            </a:extLst>
          </p:cNvPr>
          <p:cNvSpPr>
            <a:spLocks noGrp="1"/>
          </p:cNvSpPr>
          <p:nvPr>
            <p:ph sz="half" idx="1"/>
          </p:nvPr>
        </p:nvSpPr>
        <p:spPr>
          <a:xfrm>
            <a:off x="840000" y="1825625"/>
            <a:ext cx="2365370" cy="4351338"/>
          </a:xfrm>
        </p:spPr>
        <p:txBody>
          <a:bodyPr vert="horz" lIns="91440" tIns="45720" rIns="91440" bIns="45720" rtlCol="0">
            <a:normAutofit/>
          </a:bodyPr>
          <a:lstStyle/>
          <a:p>
            <a:pPr indent="-228600" defTabSz="914400"/>
            <a:r>
              <a:rPr lang="en-US" sz="1700"/>
              <a:t>AA#1 + correction en grand groupe</a:t>
            </a:r>
          </a:p>
          <a:p>
            <a:pPr indent="-228600" defTabSz="914400"/>
            <a:r>
              <a:rPr lang="en-US" sz="1700"/>
              <a:t>Les soins et les services de l’auxiliaire</a:t>
            </a:r>
          </a:p>
          <a:p>
            <a:pPr indent="-228600" defTabSz="914400"/>
            <a:r>
              <a:rPr lang="en-US" sz="1700"/>
              <a:t>Les ressources: travail d’équipe</a:t>
            </a:r>
          </a:p>
        </p:txBody>
      </p:sp>
      <p:pic>
        <p:nvPicPr>
          <p:cNvPr id="1026" name="Picture 2">
            <a:extLst>
              <a:ext uri="{FF2B5EF4-FFF2-40B4-BE49-F238E27FC236}">
                <a16:creationId xmlns:a16="http://schemas.microsoft.com/office/drawing/2014/main" id="{D9708294-ADD0-57E8-CDDE-04F4269F930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3955904" y="1730008"/>
            <a:ext cx="4735865" cy="3397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866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Les soins et les services de l’auxiliaire</a:t>
            </a:r>
          </a:p>
        </p:txBody>
      </p:sp>
      <p:sp>
        <p:nvSpPr>
          <p:cNvPr id="3" name="Espace réservé du contenu 2"/>
          <p:cNvSpPr>
            <a:spLocks noGrp="1"/>
          </p:cNvSpPr>
          <p:nvPr>
            <p:ph idx="1"/>
          </p:nvPr>
        </p:nvSpPr>
        <p:spPr/>
        <p:txBody>
          <a:bodyPr>
            <a:normAutofit/>
          </a:bodyPr>
          <a:lstStyle/>
          <a:p>
            <a:r>
              <a:rPr lang="fr-CA" sz="3600" dirty="0"/>
              <a:t>Les soins et les services de l’auxiliaire servent à soutenir l’intégration et la participation sociales de la clientèle. Il existe plusieurs manières de favoriser l’intégration sociale d’une personne.</a:t>
            </a:r>
          </a:p>
          <a:p>
            <a:endParaRPr lang="fr-CA" dirty="0"/>
          </a:p>
        </p:txBody>
      </p:sp>
    </p:spTree>
    <p:extLst>
      <p:ext uri="{BB962C8B-B14F-4D97-AF65-F5344CB8AC3E}">
        <p14:creationId xmlns:p14="http://schemas.microsoft.com/office/powerpoint/2010/main" val="54415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Les soins et les services de l’auxiliaire</a:t>
            </a:r>
          </a:p>
        </p:txBody>
      </p:sp>
      <p:sp>
        <p:nvSpPr>
          <p:cNvPr id="3" name="Espace réservé du contenu 2"/>
          <p:cNvSpPr>
            <a:spLocks noGrp="1"/>
          </p:cNvSpPr>
          <p:nvPr>
            <p:ph sz="half" idx="1"/>
          </p:nvPr>
        </p:nvSpPr>
        <p:spPr/>
        <p:txBody>
          <a:bodyPr/>
          <a:lstStyle/>
          <a:p>
            <a:r>
              <a:rPr lang="fr-CA" dirty="0"/>
              <a:t>L’auxiliaire établit une relation de confiance avec le client. Elle adopte une attitude empathique et ouverte aux opinions comme aux valeurs du client pour comprendre sa réalité et faciliter sa collaboration.</a:t>
            </a:r>
          </a:p>
          <a:p>
            <a:endParaRPr lang="fr-CA" dirty="0"/>
          </a:p>
        </p:txBody>
      </p:sp>
      <p:sp>
        <p:nvSpPr>
          <p:cNvPr id="4" name="Espace réservé du contenu 3"/>
          <p:cNvSpPr>
            <a:spLocks noGrp="1"/>
          </p:cNvSpPr>
          <p:nvPr>
            <p:ph sz="half" idx="2"/>
          </p:nvPr>
        </p:nvSpPr>
        <p:spPr/>
        <p:txBody>
          <a:bodyPr/>
          <a:lstStyle/>
          <a:p>
            <a:r>
              <a:rPr lang="fr-CA" dirty="0"/>
              <a:t>L’auxiliaire peut, en respectant les limites de sa fonction, donner au client des conseils relatifs à ses habitudes de vie et à l’organisation de son milieu de manière à faciliter son autonomie tout en préservant sa sécurité.</a:t>
            </a:r>
          </a:p>
          <a:p>
            <a:endParaRPr lang="fr-CA" dirty="0"/>
          </a:p>
        </p:txBody>
      </p:sp>
    </p:spTree>
    <p:extLst>
      <p:ext uri="{BB962C8B-B14F-4D97-AF65-F5344CB8AC3E}">
        <p14:creationId xmlns:p14="http://schemas.microsoft.com/office/powerpoint/2010/main" val="324737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Les soins et les services de l’auxiliaire</a:t>
            </a:r>
          </a:p>
        </p:txBody>
      </p:sp>
      <p:sp>
        <p:nvSpPr>
          <p:cNvPr id="3" name="Espace réservé du contenu 2"/>
          <p:cNvSpPr>
            <a:spLocks noGrp="1"/>
          </p:cNvSpPr>
          <p:nvPr>
            <p:ph sz="half" idx="1"/>
          </p:nvPr>
        </p:nvSpPr>
        <p:spPr>
          <a:xfrm>
            <a:off x="107504" y="1600200"/>
            <a:ext cx="4388296" cy="5141168"/>
          </a:xfrm>
        </p:spPr>
        <p:txBody>
          <a:bodyPr>
            <a:normAutofit/>
          </a:bodyPr>
          <a:lstStyle/>
          <a:p>
            <a:r>
              <a:rPr lang="fr-CA" dirty="0"/>
              <a:t>Si le client éprouve des difficultés à participer ou à s’intégrer socialement, l’auxiliaire doit travailler en étroite collaboration avec la personne responsable des services ou de l’équipe de soins pour adopter ses interventions en respectant les limites de sa fonction et en considérant les données du plan d’intervention.</a:t>
            </a:r>
          </a:p>
          <a:p>
            <a:endParaRPr lang="fr-CA" dirty="0"/>
          </a:p>
        </p:txBody>
      </p:sp>
      <p:sp>
        <p:nvSpPr>
          <p:cNvPr id="4" name="Espace réservé du contenu 3"/>
          <p:cNvSpPr>
            <a:spLocks noGrp="1"/>
          </p:cNvSpPr>
          <p:nvPr>
            <p:ph sz="half" idx="2"/>
          </p:nvPr>
        </p:nvSpPr>
        <p:spPr>
          <a:xfrm>
            <a:off x="4427984" y="1600200"/>
            <a:ext cx="4608512" cy="4525963"/>
          </a:xfrm>
        </p:spPr>
        <p:txBody>
          <a:bodyPr>
            <a:normAutofit/>
          </a:bodyPr>
          <a:lstStyle/>
          <a:p>
            <a:r>
              <a:rPr lang="fr-CA" dirty="0"/>
              <a:t>L’auxiliaire assiste et stimule le client dans la réalisation de ses AVQ et de ses AVD tout en préservant son autonomie, son rythme et ses habitudes de vie. Elle valorise ainsi les capacités et le potentiel du client tout en contribuant à maintenir ou à développer l’estime qu’il a de lui-même.</a:t>
            </a:r>
          </a:p>
          <a:p>
            <a:endParaRPr lang="fr-CA" dirty="0"/>
          </a:p>
        </p:txBody>
      </p:sp>
    </p:spTree>
    <p:extLst>
      <p:ext uri="{BB962C8B-B14F-4D97-AF65-F5344CB8AC3E}">
        <p14:creationId xmlns:p14="http://schemas.microsoft.com/office/powerpoint/2010/main" val="277109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Les soins et les services de l’auxiliaire</a:t>
            </a:r>
          </a:p>
        </p:txBody>
      </p:sp>
      <p:sp>
        <p:nvSpPr>
          <p:cNvPr id="3" name="Espace réservé du contenu 2"/>
          <p:cNvSpPr>
            <a:spLocks noGrp="1"/>
          </p:cNvSpPr>
          <p:nvPr>
            <p:ph sz="half" idx="1"/>
          </p:nvPr>
        </p:nvSpPr>
        <p:spPr>
          <a:xfrm>
            <a:off x="0" y="1600200"/>
            <a:ext cx="4495800" cy="5213176"/>
          </a:xfrm>
        </p:spPr>
        <p:txBody>
          <a:bodyPr>
            <a:normAutofit/>
          </a:bodyPr>
          <a:lstStyle/>
          <a:p>
            <a:r>
              <a:rPr lang="fr-CA" dirty="0"/>
              <a:t>Si l’auxiliaire observe des signes ou des indices de difficultés affectant la personne aidée, elle doit rapporter ses observations aussitôt que possible à la personne responsable des services ou à l’équipe de soins dans une note d’observation ou un rapport verbal. </a:t>
            </a:r>
          </a:p>
          <a:p>
            <a:endParaRPr lang="fr-CA" dirty="0"/>
          </a:p>
        </p:txBody>
      </p:sp>
      <p:sp>
        <p:nvSpPr>
          <p:cNvPr id="4" name="Espace réservé du contenu 3"/>
          <p:cNvSpPr>
            <a:spLocks noGrp="1"/>
          </p:cNvSpPr>
          <p:nvPr>
            <p:ph sz="half" idx="2"/>
          </p:nvPr>
        </p:nvSpPr>
        <p:spPr>
          <a:xfrm>
            <a:off x="4648200" y="1600200"/>
            <a:ext cx="4388296" cy="4525963"/>
          </a:xfrm>
        </p:spPr>
        <p:txBody>
          <a:bodyPr>
            <a:normAutofit/>
          </a:bodyPr>
          <a:lstStyle/>
          <a:p>
            <a:r>
              <a:rPr lang="fr-CA" dirty="0"/>
              <a:t>L’auxiliaire oriente le client vers une ressource d'aide de la communauté, lorsque nécessaire et avec l’accord de la personne responsable des services ou de l’équipe de soins.</a:t>
            </a:r>
          </a:p>
          <a:p>
            <a:endParaRPr lang="fr-CA" dirty="0"/>
          </a:p>
        </p:txBody>
      </p:sp>
    </p:spTree>
    <p:extLst>
      <p:ext uri="{BB962C8B-B14F-4D97-AF65-F5344CB8AC3E}">
        <p14:creationId xmlns:p14="http://schemas.microsoft.com/office/powerpoint/2010/main" val="286786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Les ressources</a:t>
            </a:r>
          </a:p>
        </p:txBody>
      </p:sp>
      <p:sp>
        <p:nvSpPr>
          <p:cNvPr id="4" name="Espace réservé du contenu 3"/>
          <p:cNvSpPr>
            <a:spLocks noGrp="1"/>
          </p:cNvSpPr>
          <p:nvPr>
            <p:ph idx="1"/>
          </p:nvPr>
        </p:nvSpPr>
        <p:spPr>
          <a:xfrm>
            <a:off x="467544" y="1412776"/>
            <a:ext cx="8229600" cy="4709160"/>
          </a:xfrm>
        </p:spPr>
        <p:txBody>
          <a:bodyPr/>
          <a:lstStyle/>
          <a:p>
            <a:r>
              <a:rPr lang="fr-CA" dirty="0"/>
              <a:t>Une personne en situation d’incapacité s’intégrera mieux à la société si elle connaît bien les ressources communautaires de sa région et si elle les utilise. Souvent, pendant les services à domicile, l’ASSS peut fournir ces informations à la personne avec l’accord de la personne responsable du dossier.</a:t>
            </a:r>
          </a:p>
        </p:txBody>
      </p:sp>
      <p:pic>
        <p:nvPicPr>
          <p:cNvPr id="1027" name="Picture 3" descr="C:\Users\aubryn\AppData\Local\Microsoft\Windows\INetCache\IE\B1VXEY6U\docu-we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240" y="4652243"/>
            <a:ext cx="4139952" cy="22057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ubryn\AppData\Local\Microsoft\Windows\INetCache\IE\DREVD7XX\400px-3x3_rondsLamiotWikimediaCommon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7" y="4652242"/>
            <a:ext cx="2392266" cy="21949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ubryn\AppData\Local\Microsoft\Windows\INetCache\IE\B1VXEY6U\integration-1777536_960_7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151" y="4652242"/>
            <a:ext cx="2533684" cy="2205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23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4996542" cy="1325563"/>
          </a:xfrm>
        </p:spPr>
        <p:txBody>
          <a:bodyPr>
            <a:normAutofit/>
          </a:bodyPr>
          <a:lstStyle/>
          <a:p>
            <a:br>
              <a:rPr lang="fr-CA" sz="2100"/>
            </a:br>
            <a:r>
              <a:rPr lang="fr-CA" sz="2100"/>
              <a:t>Définition de l’action communautaire autonome</a:t>
            </a:r>
            <a:br>
              <a:rPr lang="fr-CA" sz="2100"/>
            </a:br>
            <a:endParaRPr lang="fr-CA" sz="2100"/>
          </a:p>
        </p:txBody>
      </p:sp>
      <p:sp>
        <p:nvSpPr>
          <p:cNvPr id="3" name="Espace réservé du contenu 2"/>
          <p:cNvSpPr>
            <a:spLocks noGrp="1"/>
          </p:cNvSpPr>
          <p:nvPr>
            <p:ph idx="1"/>
          </p:nvPr>
        </p:nvSpPr>
        <p:spPr>
          <a:xfrm>
            <a:off x="840000" y="1825625"/>
            <a:ext cx="4638235" cy="4351338"/>
          </a:xfrm>
        </p:spPr>
        <p:txBody>
          <a:bodyPr>
            <a:normAutofit/>
          </a:bodyPr>
          <a:lstStyle/>
          <a:p>
            <a:r>
              <a:rPr lang="fr-CA" sz="2000"/>
              <a:t>Cette approche se traduit dans une multitude d’actions et de stratégies : le renforcement du potentiel, la participation sociale, la prise en charge individuelle et collective, la transformation sociale, etc. Les organismes communautaires autonomes agissent en prévention par ce qu’ils font (aide, soutien, activités, etc.), par comment ils le font (en impliquant les personnes, en renforçant leur potentiel, en leur redonnant une place, un pouvoir, etc.), et par ce qu’ils sont (collectif, démocratique).</a:t>
            </a:r>
          </a:p>
        </p:txBody>
      </p:sp>
      <p:pic>
        <p:nvPicPr>
          <p:cNvPr id="5" name="Picture 4" descr="Des moutons dans des bulles">
            <a:extLst>
              <a:ext uri="{FF2B5EF4-FFF2-40B4-BE49-F238E27FC236}">
                <a16:creationId xmlns:a16="http://schemas.microsoft.com/office/drawing/2014/main" id="{44EA6254-438C-648F-D7AD-11493667672D}"/>
              </a:ext>
            </a:extLst>
          </p:cNvPr>
          <p:cNvPicPr>
            <a:picLocks noChangeAspect="1"/>
          </p:cNvPicPr>
          <p:nvPr/>
        </p:nvPicPr>
        <p:blipFill>
          <a:blip r:embed="rId3"/>
          <a:srcRect l="30110" r="36640" b="1"/>
          <a:stretch/>
        </p:blipFill>
        <p:spPr>
          <a:xfrm>
            <a:off x="5886450" y="10"/>
            <a:ext cx="3257550" cy="6857990"/>
          </a:xfrm>
          <a:prstGeom prst="rect">
            <a:avLst/>
          </a:prstGeom>
        </p:spPr>
      </p:pic>
    </p:spTree>
    <p:extLst>
      <p:ext uri="{BB962C8B-B14F-4D97-AF65-F5344CB8AC3E}">
        <p14:creationId xmlns:p14="http://schemas.microsoft.com/office/powerpoint/2010/main" val="3424906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Des mains se tenant par les poignets et qui sont liées pour former un cercle">
            <a:extLst>
              <a:ext uri="{FF2B5EF4-FFF2-40B4-BE49-F238E27FC236}">
                <a16:creationId xmlns:a16="http://schemas.microsoft.com/office/drawing/2014/main" id="{C0862A14-190C-5C1A-F05A-71E877AE4FB3}"/>
              </a:ext>
            </a:extLst>
          </p:cNvPr>
          <p:cNvPicPr>
            <a:picLocks noChangeAspect="1"/>
          </p:cNvPicPr>
          <p:nvPr/>
        </p:nvPicPr>
        <p:blipFill>
          <a:blip r:embed="rId3"/>
          <a:srcRect l="29567" r="25932" b="-1"/>
          <a:stretch/>
        </p:blipFill>
        <p:spPr>
          <a:xfrm>
            <a:off x="4572000" y="10"/>
            <a:ext cx="4572000" cy="6857990"/>
          </a:xfrm>
          <a:prstGeom prst="rect">
            <a:avLst/>
          </a:prstGeom>
        </p:spPr>
      </p:pic>
      <p:sp useBgFill="1">
        <p:nvSpPr>
          <p:cNvPr id="9" name="Rectangle 8">
            <a:extLst>
              <a:ext uri="{FF2B5EF4-FFF2-40B4-BE49-F238E27FC236}">
                <a16:creationId xmlns:a16="http://schemas.microsoft.com/office/drawing/2014/main" id="{A617206B-0857-476C-BCB9-00448DF2C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28650" y="365125"/>
            <a:ext cx="3641007" cy="1325563"/>
          </a:xfrm>
        </p:spPr>
        <p:txBody>
          <a:bodyPr>
            <a:normAutofit/>
          </a:bodyPr>
          <a:lstStyle/>
          <a:p>
            <a:r>
              <a:rPr lang="fr-CA" dirty="0"/>
              <a:t>À vous de jouer</a:t>
            </a:r>
          </a:p>
        </p:txBody>
      </p:sp>
      <p:sp>
        <p:nvSpPr>
          <p:cNvPr id="3" name="Espace réservé du contenu 2"/>
          <p:cNvSpPr>
            <a:spLocks noGrp="1"/>
          </p:cNvSpPr>
          <p:nvPr>
            <p:ph idx="1"/>
          </p:nvPr>
        </p:nvSpPr>
        <p:spPr>
          <a:xfrm>
            <a:off x="840000" y="1825625"/>
            <a:ext cx="3429657" cy="4351338"/>
          </a:xfrm>
        </p:spPr>
        <p:txBody>
          <a:bodyPr>
            <a:normAutofit/>
          </a:bodyPr>
          <a:lstStyle/>
          <a:p>
            <a:r>
              <a:rPr lang="fr-CA" sz="2000"/>
              <a:t>Vous allez trouver 5 ressources communautaire</a:t>
            </a:r>
          </a:p>
          <a:p>
            <a:r>
              <a:rPr lang="fr-CA" sz="2000"/>
              <a:t>Décrire leur mission, avec l’endroit remis par l’enseignante.</a:t>
            </a:r>
          </a:p>
          <a:p>
            <a:endParaRPr lang="fr-CA" sz="2000"/>
          </a:p>
          <a:p>
            <a:r>
              <a:rPr lang="fr-CA" sz="2000"/>
              <a:t>En équipe de  3  ou 4 personnes</a:t>
            </a:r>
          </a:p>
          <a:p>
            <a:endParaRPr lang="fr-CA" sz="2000"/>
          </a:p>
          <a:p>
            <a:r>
              <a:rPr lang="fr-CA" sz="2000"/>
              <a:t>Vous avez 30 min</a:t>
            </a:r>
          </a:p>
          <a:p>
            <a:endParaRPr lang="fr-CA" sz="2000"/>
          </a:p>
          <a:p>
            <a:pPr marL="137160" indent="0">
              <a:buNone/>
            </a:pPr>
            <a:r>
              <a:rPr lang="fr-CA" sz="2000"/>
              <a:t>Bonne recherche!!</a:t>
            </a:r>
          </a:p>
        </p:txBody>
      </p:sp>
    </p:spTree>
    <p:extLst>
      <p:ext uri="{BB962C8B-B14F-4D97-AF65-F5344CB8AC3E}">
        <p14:creationId xmlns:p14="http://schemas.microsoft.com/office/powerpoint/2010/main" val="3664923176"/>
      </p:ext>
    </p:extLst>
  </p:cSld>
  <p:clrMapOvr>
    <a:masterClrMapping/>
  </p:clrMapOvr>
</p:sld>
</file>

<file path=ppt/theme/theme1.xml><?xml version="1.0" encoding="utf-8"?>
<a:theme xmlns:a="http://schemas.openxmlformats.org/drawingml/2006/main" name="Profondeur">
  <a:themeElements>
    <a:clrScheme name="Profondeur">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Profondeur">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ondeu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docProps/app.xml><?xml version="1.0" encoding="utf-8"?>
<Properties xmlns="http://schemas.openxmlformats.org/officeDocument/2006/extended-properties" xmlns:vt="http://schemas.openxmlformats.org/officeDocument/2006/docPropsVTypes">
  <Template>Profondeur</Template>
  <TotalTime>113</TotalTime>
  <Words>534</Words>
  <Application>Microsoft Office PowerPoint</Application>
  <PresentationFormat>Affichage à l'écran (4:3)</PresentationFormat>
  <Paragraphs>32</Paragraphs>
  <Slides>10</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10</vt:i4>
      </vt:variant>
    </vt:vector>
  </HeadingPairs>
  <TitlesOfParts>
    <vt:vector size="13" baseType="lpstr">
      <vt:lpstr>Arial</vt:lpstr>
      <vt:lpstr>Corbel</vt:lpstr>
      <vt:lpstr>Profondeur</vt:lpstr>
      <vt:lpstr>Cours#6  L’intégration sociale (suite…)</vt:lpstr>
      <vt:lpstr>Menu du jour</vt:lpstr>
      <vt:lpstr>Les soins et les services de l’auxiliaire</vt:lpstr>
      <vt:lpstr>Les soins et les services de l’auxiliaire</vt:lpstr>
      <vt:lpstr>Les soins et les services de l’auxiliaire</vt:lpstr>
      <vt:lpstr>Les soins et les services de l’auxiliaire</vt:lpstr>
      <vt:lpstr>Les ressources</vt:lpstr>
      <vt:lpstr> Définition de l’action communautaire autonome </vt:lpstr>
      <vt:lpstr>À vous de jouer</vt:lpstr>
      <vt:lpstr>Prochain cours</vt:lpstr>
    </vt:vector>
  </TitlesOfParts>
  <Company>CSRDN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Mise en situation Débat</dc:title>
  <dc:creator>Aubry, Nathalie</dc:creator>
  <cp:lastModifiedBy>Forget, Virginie</cp:lastModifiedBy>
  <cp:revision>15</cp:revision>
  <dcterms:created xsi:type="dcterms:W3CDTF">2019-10-18T18:51:17Z</dcterms:created>
  <dcterms:modified xsi:type="dcterms:W3CDTF">2025-02-10T21:12:06Z</dcterms:modified>
</cp:coreProperties>
</file>