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71" r:id="rId2"/>
    <p:sldId id="274" r:id="rId3"/>
    <p:sldId id="262" r:id="rId4"/>
    <p:sldId id="270" r:id="rId5"/>
    <p:sldId id="264" r:id="rId6"/>
    <p:sldId id="266" r:id="rId7"/>
    <p:sldId id="267" r:id="rId8"/>
    <p:sldId id="272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4660"/>
  </p:normalViewPr>
  <p:slideViewPr>
    <p:cSldViewPr>
      <p:cViewPr varScale="1">
        <p:scale>
          <a:sx n="67" d="100"/>
          <a:sy n="67" d="100"/>
        </p:scale>
        <p:origin x="7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8FDC3F6-B3C6-49D3-93F4-63F24AC36B5C}" type="datetimeFigureOut">
              <a:rPr lang="fr-CA" smtClean="0"/>
              <a:t>2025-01-20</a:t>
            </a:fld>
            <a:endParaRPr lang="fr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A7C7D56-5FB9-460E-82C2-C12AF8D6068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3866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C3F6-B3C6-49D3-93F4-63F24AC36B5C}" type="datetimeFigureOut">
              <a:rPr lang="fr-CA" smtClean="0"/>
              <a:t>2025-01-20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7D56-5FB9-460E-82C2-C12AF8D6068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781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C3F6-B3C6-49D3-93F4-63F24AC36B5C}" type="datetimeFigureOut">
              <a:rPr lang="fr-CA" smtClean="0"/>
              <a:t>2025-01-20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7D56-5FB9-460E-82C2-C12AF8D6068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5951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C3F6-B3C6-49D3-93F4-63F24AC36B5C}" type="datetimeFigureOut">
              <a:rPr lang="fr-CA" smtClean="0"/>
              <a:t>2025-01-20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7D56-5FB9-460E-82C2-C12AF8D60686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32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C3F6-B3C6-49D3-93F4-63F24AC36B5C}" type="datetimeFigureOut">
              <a:rPr lang="fr-CA" smtClean="0"/>
              <a:t>2025-01-20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7D56-5FB9-460E-82C2-C12AF8D60686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C3F6-B3C6-49D3-93F4-63F24AC36B5C}" type="datetimeFigureOut">
              <a:rPr lang="fr-CA" smtClean="0"/>
              <a:t>2025-01-20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7D56-5FB9-460E-82C2-C12AF8D6068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038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8FDC3F6-B3C6-49D3-93F4-63F24AC36B5C}" type="datetimeFigureOut">
              <a:rPr lang="fr-CA" smtClean="0"/>
              <a:t>2025-01-20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5A7C7D56-5FB9-460E-82C2-C12AF8D6068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1365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C3F6-B3C6-49D3-93F4-63F24AC36B5C}" type="datetimeFigureOut">
              <a:rPr lang="fr-CA" smtClean="0"/>
              <a:t>2025-01-20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7D56-5FB9-460E-82C2-C12AF8D6068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179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C3F6-B3C6-49D3-93F4-63F24AC36B5C}" type="datetimeFigureOut">
              <a:rPr lang="fr-CA" smtClean="0"/>
              <a:t>2025-01-20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7D56-5FB9-460E-82C2-C12AF8D6068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360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C3F6-B3C6-49D3-93F4-63F24AC36B5C}" type="datetimeFigureOut">
              <a:rPr lang="fr-CA" smtClean="0"/>
              <a:t>2025-01-20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7D56-5FB9-460E-82C2-C12AF8D6068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85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C3F6-B3C6-49D3-93F4-63F24AC36B5C}" type="datetimeFigureOut">
              <a:rPr lang="fr-CA" smtClean="0"/>
              <a:t>2025-01-20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7D56-5FB9-460E-82C2-C12AF8D6068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312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C3F6-B3C6-49D3-93F4-63F24AC36B5C}" type="datetimeFigureOut">
              <a:rPr lang="fr-CA" smtClean="0"/>
              <a:t>2025-01-20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6008" y="6302326"/>
            <a:ext cx="1097280" cy="274320"/>
          </a:xfrm>
        </p:spPr>
        <p:txBody>
          <a:bodyPr/>
          <a:lstStyle/>
          <a:p>
            <a:fld id="{5A7C7D56-5FB9-460E-82C2-C12AF8D6068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28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8FDC3F6-B3C6-49D3-93F4-63F24AC36B5C}" type="datetimeFigureOut">
              <a:rPr lang="fr-CA" smtClean="0"/>
              <a:t>2025-01-20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A7C7D56-5FB9-460E-82C2-C12AF8D6068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145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142" y="6302326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FDC3F6-B3C6-49D3-93F4-63F24AC36B5C}" type="datetimeFigureOut">
              <a:rPr lang="fr-CA" smtClean="0"/>
              <a:t>2025-01-20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2326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3042" y="6302326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A7C7D56-5FB9-460E-82C2-C12AF8D6068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40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0D9C7C-2C5D-4FFF-83DE-742A88A96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0862" y="457200"/>
            <a:ext cx="6400235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r-CA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9350" y="621793"/>
            <a:ext cx="6149085" cy="5614416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3462" y="881210"/>
            <a:ext cx="5563443" cy="1517035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Cours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883462" y="2626840"/>
            <a:ext cx="5433827" cy="3131777"/>
          </a:xfrm>
        </p:spPr>
        <p:txBody>
          <a:bodyPr>
            <a:normAutofit lnSpcReduction="10000"/>
          </a:bodyPr>
          <a:lstStyle/>
          <a:p>
            <a:r>
              <a:rPr lang="fr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Observer le contexte familial</a:t>
            </a:r>
          </a:p>
          <a:p>
            <a:pPr marL="0" indent="0">
              <a:buNone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 Virginie Forget 2025</a:t>
            </a:r>
          </a:p>
        </p:txBody>
      </p:sp>
    </p:spTree>
    <p:extLst>
      <p:ext uri="{BB962C8B-B14F-4D97-AF65-F5344CB8AC3E}">
        <p14:creationId xmlns:p14="http://schemas.microsoft.com/office/powerpoint/2010/main" val="385867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8294" y="237744"/>
            <a:ext cx="5739733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164" y="374904"/>
            <a:ext cx="5505117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C6B75E-2990-408F-6E1D-F06E4C70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" y="642593"/>
            <a:ext cx="4711446" cy="1744183"/>
          </a:xfrm>
        </p:spPr>
        <p:txBody>
          <a:bodyPr>
            <a:normAutofit/>
          </a:bodyPr>
          <a:lstStyle/>
          <a:p>
            <a:r>
              <a:rPr lang="fr-CA"/>
              <a:t>Menu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B61868-9944-59F1-DF60-2126030E0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10" y="2386584"/>
            <a:ext cx="4711446" cy="3648456"/>
          </a:xfrm>
        </p:spPr>
        <p:txBody>
          <a:bodyPr>
            <a:normAutofit/>
          </a:bodyPr>
          <a:lstStyle/>
          <a:p>
            <a:r>
              <a:rPr lang="fr-CA" dirty="0"/>
              <a:t>Retour cours#1</a:t>
            </a:r>
          </a:p>
          <a:p>
            <a:r>
              <a:rPr lang="fr-CA" dirty="0"/>
              <a:t>Un peu d’histoire </a:t>
            </a:r>
            <a:r>
              <a:rPr lang="fr-CA" dirty="0" err="1"/>
              <a:t>cémeq</a:t>
            </a:r>
            <a:r>
              <a:rPr lang="fr-CA" dirty="0"/>
              <a:t> p.13 à 15</a:t>
            </a:r>
          </a:p>
          <a:p>
            <a:r>
              <a:rPr lang="fr-CA" dirty="0"/>
              <a:t>Film l’histoire (CVE) 45 minutes</a:t>
            </a:r>
          </a:p>
          <a:p>
            <a:r>
              <a:rPr lang="fr-CA" dirty="0"/>
              <a:t>Facteurs et conséquences p.16</a:t>
            </a:r>
          </a:p>
          <a:p>
            <a:r>
              <a:rPr lang="fr-CA" dirty="0"/>
              <a:t>Responsabilité de vos fonctions p.17</a:t>
            </a:r>
          </a:p>
          <a:p>
            <a:r>
              <a:rPr lang="fr-CA" dirty="0"/>
              <a:t>Activité: </a:t>
            </a:r>
            <a:r>
              <a:rPr lang="fr-CA" dirty="0" err="1"/>
              <a:t>cémeq</a:t>
            </a:r>
            <a:r>
              <a:rPr lang="fr-CA" dirty="0"/>
              <a:t> p.20 à 22</a:t>
            </a:r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912E84-8C76-CC15-35A8-B0083A97E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r="22372" b="-2"/>
          <a:stretch/>
        </p:blipFill>
        <p:spPr bwMode="auto">
          <a:xfrm>
            <a:off x="5878028" y="237744"/>
            <a:ext cx="3093312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11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057">
            <a:extLst>
              <a:ext uri="{FF2B5EF4-FFF2-40B4-BE49-F238E27FC236}">
                <a16:creationId xmlns:a16="http://schemas.microsoft.com/office/drawing/2014/main" id="{4C5BA039-0683-44E1-B87C-3E30128D6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892" y="457200"/>
            <a:ext cx="8461207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r-CA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930877" y="3726485"/>
            <a:ext cx="7299580" cy="1465112"/>
          </a:xfrm>
        </p:spPr>
        <p:txBody>
          <a:bodyPr>
            <a:normAutofit/>
          </a:bodyPr>
          <a:lstStyle/>
          <a:p>
            <a:r>
              <a:rPr lang="fr-CA" sz="5200" dirty="0"/>
              <a:t>Un peu d’histoire…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028700" y="5191597"/>
            <a:ext cx="7138087" cy="638904"/>
          </a:xfrm>
        </p:spPr>
        <p:txBody>
          <a:bodyPr>
            <a:normAutofit/>
          </a:bodyPr>
          <a:lstStyle/>
          <a:p>
            <a:r>
              <a:rPr lang="fr-CA" dirty="0"/>
              <a:t>Faire p.13 à 15 en équipe de 2 ou 3 personnes</a:t>
            </a:r>
          </a:p>
        </p:txBody>
      </p:sp>
      <p:pic>
        <p:nvPicPr>
          <p:cNvPr id="2053" name="Picture 5" descr="E:\Photo cell\Camera\20180725_114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57" b="-1"/>
          <a:stretch/>
        </p:blipFill>
        <p:spPr bwMode="auto">
          <a:xfrm rot="5400000">
            <a:off x="320059" y="760475"/>
            <a:ext cx="2993899" cy="27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Photo cell\Camera\20180730_1255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" r="24406" b="3"/>
          <a:stretch/>
        </p:blipFill>
        <p:spPr bwMode="auto">
          <a:xfrm rot="5400000">
            <a:off x="3071814" y="760475"/>
            <a:ext cx="2993899" cy="27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Photo cell\Camera\20180730_1313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52" b="1"/>
          <a:stretch/>
        </p:blipFill>
        <p:spPr bwMode="auto">
          <a:xfrm rot="5400000">
            <a:off x="5823569" y="760475"/>
            <a:ext cx="2993899" cy="27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Rectangle 2059">
            <a:extLst>
              <a:ext uri="{FF2B5EF4-FFF2-40B4-BE49-F238E27FC236}">
                <a16:creationId xmlns:a16="http://schemas.microsoft.com/office/drawing/2014/main" id="{7F24250C-75E4-4A6A-9884-055CF6D23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53" y="621793"/>
            <a:ext cx="8215884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9E5C6BAF-B1E2-490E-8E2C-E0238E94F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446824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cxnSp>
        <p:nvCxnSpPr>
          <p:cNvPr id="2064" name="Straight Connector 2063">
            <a:extLst>
              <a:ext uri="{FF2B5EF4-FFF2-40B4-BE49-F238E27FC236}">
                <a16:creationId xmlns:a16="http://schemas.microsoft.com/office/drawing/2014/main" id="{503E5D32-230D-4AED-A4E7-0967E3A18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Straight Connector 2065">
            <a:extLst>
              <a:ext uri="{FF2B5EF4-FFF2-40B4-BE49-F238E27FC236}">
                <a16:creationId xmlns:a16="http://schemas.microsoft.com/office/drawing/2014/main" id="{0DF93DE4-6A6A-4255-9F12-2F1918F32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092118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Straight Connector 2067">
            <a:extLst>
              <a:ext uri="{FF2B5EF4-FFF2-40B4-BE49-F238E27FC236}">
                <a16:creationId xmlns:a16="http://schemas.microsoft.com/office/drawing/2014/main" id="{A78A5413-15CE-4E26-83B7-C05E471EF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17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DA8E10-8D20-4557-A01C-BE57BA68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2898A6-467D-4DE5-8382-B8C194339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D9C7C-2C5D-4FFF-83DE-742A88A96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0862" y="457200"/>
            <a:ext cx="6400235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r-CA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9350" y="621793"/>
            <a:ext cx="6149085" cy="5614416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883462" y="881210"/>
            <a:ext cx="5563443" cy="15170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cap="none" spc="0">
                <a:solidFill>
                  <a:schemeClr val="tx1">
                    <a:lumMod val="75000"/>
                    <a:lumOff val="25000"/>
                  </a:schemeClr>
                </a:solidFill>
              </a:rPr>
              <a:t>Voir le film: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883462" y="2626840"/>
            <a:ext cx="5433827" cy="3131777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 algn="l">
              <a:spcAft>
                <a:spcPts val="600"/>
              </a:spcAft>
              <a:buFont typeface="Garamond" pitchFamily="18" charset="0"/>
              <a:buChar char="◦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L’histoire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indent="-182880" algn="l">
              <a:spcAft>
                <a:spcPts val="600"/>
              </a:spcAft>
              <a:buFont typeface="Garamond" pitchFamily="18" charset="0"/>
              <a:buChar char="◦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CVE 45 min</a:t>
            </a:r>
          </a:p>
          <a:p>
            <a:pPr marL="342900" indent="-182880" algn="l">
              <a:spcAft>
                <a:spcPts val="600"/>
              </a:spcAft>
              <a:buFont typeface="Garamond" pitchFamily="18" charset="0"/>
              <a:buChar char="◦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Activité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l’histoire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au Québec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remplacement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* </a:t>
            </a:r>
          </a:p>
          <a:p>
            <a:pPr marL="342900" indent="-182880" algn="l">
              <a:spcAft>
                <a:spcPts val="600"/>
              </a:spcAft>
              <a:buFont typeface="Garamond" pitchFamily="18" charset="0"/>
              <a:buChar char="◦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Tableau à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remplir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avec le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chromebook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4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728192"/>
          </a:xfrm>
        </p:spPr>
        <p:txBody>
          <a:bodyPr/>
          <a:lstStyle/>
          <a:p>
            <a:pPr algn="ctr"/>
            <a:r>
              <a:rPr lang="fr-CA" dirty="0"/>
              <a:t>Facteur et conséquences qui perturbent les relations p.16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95361"/>
            <a:ext cx="726937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33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fr-CA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548336"/>
              </p:ext>
            </p:extLst>
          </p:nvPr>
        </p:nvGraphicFramePr>
        <p:xfrm>
          <a:off x="623561" y="643467"/>
          <a:ext cx="7896877" cy="5571069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30196"/>
                  </a:srgbClr>
                </a:solidFill>
                <a:tableStyleId>{5C22544A-7EE6-4342-B048-85BDC9FD1C3A}</a:tableStyleId>
              </a:tblPr>
              <a:tblGrid>
                <a:gridCol w="3576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0" cap="none" spc="0">
                          <a:solidFill>
                            <a:schemeClr val="bg1"/>
                          </a:solidFill>
                        </a:rPr>
                        <a:t>Facteurs pouvant perturber relations familiales</a:t>
                      </a:r>
                    </a:p>
                    <a:p>
                      <a:endParaRPr lang="fr-CA" sz="12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05986" marR="81528" marT="81528" marB="81528" anchor="ctr">
                    <a:lnL w="19050" cap="flat" cmpd="sng" algn="ctr">
                      <a:noFill/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0" cap="none" spc="0">
                          <a:solidFill>
                            <a:schemeClr val="bg1"/>
                          </a:solidFill>
                        </a:rPr>
                        <a:t>Conséquences pouvant perturber les  relations familiales</a:t>
                      </a:r>
                    </a:p>
                    <a:p>
                      <a:endParaRPr lang="fr-CA" sz="12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05986" marR="81528" marT="81528" marB="8152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cap="none" spc="0">
                          <a:solidFill>
                            <a:schemeClr val="tx1"/>
                          </a:solidFill>
                        </a:rPr>
                        <a:t>La maladie</a:t>
                      </a:r>
                    </a:p>
                    <a:p>
                      <a:endParaRPr lang="fr-CA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5986" marR="81528" marT="81528" marB="81528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cap="none" spc="0">
                          <a:solidFill>
                            <a:schemeClr val="tx1"/>
                          </a:solidFill>
                        </a:rPr>
                        <a:t>Épuisement/ Tristesse</a:t>
                      </a:r>
                    </a:p>
                  </a:txBody>
                  <a:tcPr marL="105986" marR="81528" marT="81528" marB="81528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cap="none" spc="0">
                          <a:solidFill>
                            <a:schemeClr val="tx1"/>
                          </a:solidFill>
                        </a:rPr>
                        <a:t> une mauvaise communication ou l’absence de celle-ci</a:t>
                      </a:r>
                    </a:p>
                  </a:txBody>
                  <a:tcPr marL="105986" marR="81528" marT="81528" marB="81528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cap="none" spc="0">
                          <a:solidFill>
                            <a:schemeClr val="tx1"/>
                          </a:solidFill>
                        </a:rPr>
                        <a:t>Disputes, isolement des membres </a:t>
                      </a:r>
                    </a:p>
                  </a:txBody>
                  <a:tcPr marL="105986" marR="81528" marT="81528" marB="81528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cap="none" spc="0">
                          <a:solidFill>
                            <a:schemeClr val="tx1"/>
                          </a:solidFill>
                        </a:rPr>
                        <a:t> La mort d’un membre de la famille</a:t>
                      </a:r>
                    </a:p>
                    <a:p>
                      <a:endParaRPr lang="fr-CA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5986" marR="81528" marT="81528" marB="81528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cap="none" spc="0">
                          <a:solidFill>
                            <a:schemeClr val="tx1"/>
                          </a:solidFill>
                        </a:rPr>
                        <a:t>Deuil, tristesse, perte de revenu, épuisement du conjoint</a:t>
                      </a:r>
                    </a:p>
                  </a:txBody>
                  <a:tcPr marL="105986" marR="81528" marT="81528" marB="81528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cap="none" spc="0">
                          <a:solidFill>
                            <a:schemeClr val="tx1"/>
                          </a:solidFill>
                        </a:rPr>
                        <a:t> La pauvreté</a:t>
                      </a:r>
                    </a:p>
                    <a:p>
                      <a:endParaRPr lang="fr-CA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5986" marR="81528" marT="81528" marB="81528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cap="none" spc="0">
                          <a:solidFill>
                            <a:schemeClr val="tx1"/>
                          </a:solidFill>
                        </a:rPr>
                        <a:t> culpabilité parentale, </a:t>
                      </a:r>
                      <a:r>
                        <a:rPr lang="el-GR" sz="1200" cap="none" spc="0">
                          <a:solidFill>
                            <a:schemeClr val="tx1"/>
                          </a:solidFill>
                        </a:rPr>
                        <a:t>↓</a:t>
                      </a:r>
                      <a:r>
                        <a:rPr lang="fr-CA" sz="1200" cap="none" spc="0">
                          <a:solidFill>
                            <a:schemeClr val="tx1"/>
                          </a:solidFill>
                        </a:rPr>
                        <a:t>concentration, perte d’estime</a:t>
                      </a:r>
                    </a:p>
                  </a:txBody>
                  <a:tcPr marL="105986" marR="81528" marT="81528" marB="81528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cap="none" spc="0">
                          <a:solidFill>
                            <a:schemeClr val="tx1"/>
                          </a:solidFill>
                        </a:rPr>
                        <a:t> La toxicomanie OU  LE JEU</a:t>
                      </a:r>
                    </a:p>
                    <a:p>
                      <a:endParaRPr lang="fr-CA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5986" marR="81528" marT="81528" marB="81528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cap="none" spc="0">
                          <a:solidFill>
                            <a:schemeClr val="tx1"/>
                          </a:solidFill>
                        </a:rPr>
                        <a:t>Enfants victimes de négligence, Iso social</a:t>
                      </a:r>
                    </a:p>
                  </a:txBody>
                  <a:tcPr marL="105986" marR="81528" marT="81528" marB="81528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cap="none" spc="0">
                          <a:solidFill>
                            <a:schemeClr val="tx1"/>
                          </a:solidFill>
                        </a:rPr>
                        <a:t> La perte d’emploi</a:t>
                      </a:r>
                    </a:p>
                    <a:p>
                      <a:endParaRPr lang="fr-CA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5986" marR="81528" marT="81528" marB="81528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cap="none" spc="0">
                          <a:solidFill>
                            <a:schemeClr val="tx1"/>
                          </a:solidFill>
                        </a:rPr>
                        <a:t>Stress, malnutrition, </a:t>
                      </a:r>
                      <a:r>
                        <a:rPr lang="fr-CA" sz="1200" cap="none" spc="0" err="1">
                          <a:solidFill>
                            <a:schemeClr val="tx1"/>
                          </a:solidFill>
                        </a:rPr>
                        <a:t>diff</a:t>
                      </a:r>
                      <a:r>
                        <a:rPr lang="fr-CA" sz="1200" cap="none" spc="0">
                          <a:solidFill>
                            <a:schemeClr val="tx1"/>
                          </a:solidFill>
                        </a:rPr>
                        <a:t>. $,perte logis</a:t>
                      </a:r>
                    </a:p>
                  </a:txBody>
                  <a:tcPr marL="105986" marR="81528" marT="81528" marB="81528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cap="none" spc="0">
                          <a:solidFill>
                            <a:schemeClr val="tx1"/>
                          </a:solidFill>
                        </a:rPr>
                        <a:t> Un divorce</a:t>
                      </a:r>
                    </a:p>
                    <a:p>
                      <a:endParaRPr lang="fr-CA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5986" marR="81528" marT="81528" marB="81528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cap="none" spc="0">
                          <a:solidFill>
                            <a:schemeClr val="tx1"/>
                          </a:solidFill>
                        </a:rPr>
                        <a:t>Deuil d’une famille unie, tristesse</a:t>
                      </a:r>
                    </a:p>
                  </a:txBody>
                  <a:tcPr marL="105986" marR="81528" marT="81528" marB="81528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cap="none" spc="0">
                          <a:solidFill>
                            <a:schemeClr val="tx1"/>
                          </a:solidFill>
                        </a:rPr>
                        <a:t> De L’infidélité au sein du couple</a:t>
                      </a:r>
                    </a:p>
                  </a:txBody>
                  <a:tcPr marL="105986" marR="81528" marT="81528" marB="81528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cap="none" spc="0">
                          <a:solidFill>
                            <a:schemeClr val="tx1"/>
                          </a:solidFill>
                        </a:rPr>
                        <a:t>frustration, incompréhension, conflits</a:t>
                      </a:r>
                    </a:p>
                  </a:txBody>
                  <a:tcPr marL="105986" marR="81528" marT="81528" marB="81528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cap="none" spc="0">
                          <a:solidFill>
                            <a:schemeClr val="tx1"/>
                          </a:solidFill>
                        </a:rPr>
                        <a:t> Un manque de ressources</a:t>
                      </a:r>
                    </a:p>
                    <a:p>
                      <a:endParaRPr lang="fr-CA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5986" marR="81528" marT="81528" marB="81528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cap="none" spc="0">
                          <a:solidFill>
                            <a:schemeClr val="tx1"/>
                          </a:solidFill>
                        </a:rPr>
                        <a:t> Épuisement des proches aidants</a:t>
                      </a:r>
                    </a:p>
                  </a:txBody>
                  <a:tcPr marL="105986" marR="81528" marT="81528" marB="81528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59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800200"/>
          </a:xfrm>
        </p:spPr>
        <p:txBody>
          <a:bodyPr/>
          <a:lstStyle/>
          <a:p>
            <a:pPr algn="ctr"/>
            <a:r>
              <a:rPr lang="fr-CA" dirty="0"/>
              <a:t>Responsabilité de vos fonctions p.17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23528" y="2204864"/>
            <a:ext cx="8496944" cy="43924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CA" dirty="0"/>
              <a:t> Reconnaître les forces et les défis des membres de la famille.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dirty="0"/>
              <a:t>Faire du renforcement positif pour encourager les membres de la famille.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dirty="0"/>
              <a:t>Ne pas juger la famille.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dirty="0"/>
              <a:t>Observer la dynamique familiale.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dirty="0"/>
              <a:t>Établir un lien de confiance avec les différents membres de la famille.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dirty="0"/>
              <a:t>Établir une relation aidante.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dirty="0"/>
              <a:t>Rapporter les informations pertinentes aux personnes concernées.</a:t>
            </a:r>
          </a:p>
        </p:txBody>
      </p:sp>
    </p:spTree>
    <p:extLst>
      <p:ext uri="{BB962C8B-B14F-4D97-AF65-F5344CB8AC3E}">
        <p14:creationId xmlns:p14="http://schemas.microsoft.com/office/powerpoint/2010/main" val="214254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0D9C7C-2C5D-4FFF-83DE-742A88A96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0862" y="457200"/>
            <a:ext cx="6400235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r-CA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9350" y="621793"/>
            <a:ext cx="6149085" cy="5614416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3462" y="881210"/>
            <a:ext cx="5563443" cy="1517035"/>
          </a:xfrm>
        </p:spPr>
        <p:txBody>
          <a:bodyPr>
            <a:normAutofit/>
          </a:bodyPr>
          <a:lstStyle/>
          <a:p>
            <a:r>
              <a:rPr lang="fr-CA">
                <a:solidFill>
                  <a:schemeClr val="tx1">
                    <a:lumMod val="75000"/>
                    <a:lumOff val="25000"/>
                  </a:schemeClr>
                </a:solidFill>
              </a:rPr>
              <a:t>Activité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883462" y="2626840"/>
            <a:ext cx="5433827" cy="313177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Complétez l’activité des p.20 à 22 (en équipe)</a:t>
            </a:r>
          </a:p>
          <a:p>
            <a:pPr marL="45720" indent="0">
              <a:buNone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 min.</a:t>
            </a:r>
          </a:p>
          <a:p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>
              <a:buNone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Puis…</a:t>
            </a:r>
          </a:p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Activité Devriez-vous?</a:t>
            </a:r>
          </a:p>
        </p:txBody>
      </p:sp>
    </p:spTree>
    <p:extLst>
      <p:ext uri="{BB962C8B-B14F-4D97-AF65-F5344CB8AC3E}">
        <p14:creationId xmlns:p14="http://schemas.microsoft.com/office/powerpoint/2010/main" val="386954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EBA065-6E56-5D95-93B8-333C51AE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587" y="727627"/>
            <a:ext cx="3718165" cy="1645920"/>
          </a:xfrm>
        </p:spPr>
        <p:txBody>
          <a:bodyPr>
            <a:normAutofit/>
          </a:bodyPr>
          <a:lstStyle/>
          <a:p>
            <a:r>
              <a:rPr lang="fr-CA" b="1" dirty="0"/>
              <a:t>Prochain Cours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740" y="727628"/>
            <a:ext cx="4025373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r-CA"/>
          </a:p>
        </p:txBody>
      </p: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912" y="892220"/>
            <a:ext cx="3790888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r-CA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C79B68-5460-7886-BB69-15122DA70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942" y="1252717"/>
            <a:ext cx="3310828" cy="437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102E07-B883-2C0D-4002-7A73102E8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587" y="2538919"/>
            <a:ext cx="3718166" cy="3496120"/>
          </a:xfrm>
        </p:spPr>
        <p:txBody>
          <a:bodyPr>
            <a:normAutofit/>
          </a:bodyPr>
          <a:lstStyle/>
          <a:p>
            <a:r>
              <a:rPr lang="fr-CA" sz="3600" dirty="0"/>
              <a:t>Les proches aidants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23664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595</TotalTime>
  <Words>316</Words>
  <Application>Microsoft Office PowerPoint</Application>
  <PresentationFormat>Affichage à l'écran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Savon</vt:lpstr>
      <vt:lpstr>Cours 2</vt:lpstr>
      <vt:lpstr>Menu du jour</vt:lpstr>
      <vt:lpstr>Un peu d’histoire…</vt:lpstr>
      <vt:lpstr>Voir le film:</vt:lpstr>
      <vt:lpstr>Facteur et conséquences qui perturbent les relations p.16</vt:lpstr>
      <vt:lpstr>Présentation PowerPoint</vt:lpstr>
      <vt:lpstr>Responsabilité de vos fonctions p.17</vt:lpstr>
      <vt:lpstr>Activité</vt:lpstr>
      <vt:lpstr>Prochain Cours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portrait de famille</dc:title>
  <dc:creator>Aubry, Nathalie</dc:creator>
  <cp:lastModifiedBy>Forget, Virginie</cp:lastModifiedBy>
  <cp:revision>41</cp:revision>
  <dcterms:created xsi:type="dcterms:W3CDTF">2019-10-16T12:10:40Z</dcterms:created>
  <dcterms:modified xsi:type="dcterms:W3CDTF">2025-01-20T13:55:09Z</dcterms:modified>
</cp:coreProperties>
</file>